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1E1-D633-44FA-9C2A-E396B83B982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A3E6-5110-4AA5-9BD9-5BFAB8690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997F1B7-1EE7-4EA5-A5A4-866F9A810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xmlns="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xmlns="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xmlns="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8/25/2020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70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siaras/uk-road-safety-accidents-and-vehicles/notebook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xmlns="" id="{51F77B6A-7F53-4B28-B73D-C8CC899AB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9">
            <a:extLst>
              <a:ext uri="{FF2B5EF4-FFF2-40B4-BE49-F238E27FC236}">
                <a16:creationId xmlns:a16="http://schemas.microsoft.com/office/drawing/2014/main" xmlns="" id="{2515629F-0D83-4A44-A125-CD50FC66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1A5080B-EAC4-4530-815C-DE8DACA09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4667345-04B5-4757-9CE0-969DC1DE5E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F6E412EF-CF39-4C25-85B0-DB30B1B0A8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E8DA6235-17F2-4C9E-88C6-C5D38D8D3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B55DEF71-1741-4489-8E77-46FC5BAA6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2347B6D-A7CC-48EB-861F-917D0D61E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EAB8B-F350-4A37-A1E3-076AAAEF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783" y="1580033"/>
            <a:ext cx="4203323" cy="187060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Car Accident Severity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20CE4A-F2DE-4D76-A2E4-2FFF0656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051" y="4333810"/>
            <a:ext cx="4203323" cy="904012"/>
          </a:xfrm>
        </p:spPr>
        <p:txBody>
          <a:bodyPr>
            <a:normAutofit/>
          </a:bodyPr>
          <a:lstStyle/>
          <a:p>
            <a:r>
              <a:rPr lang="en-US" dirty="0"/>
              <a:t>Monika Singhal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D8E00FA-5561-4253-B903-92B49719E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43" name="Graphic 212">
              <a:extLst>
                <a:ext uri="{FF2B5EF4-FFF2-40B4-BE49-F238E27FC236}">
                  <a16:creationId xmlns:a16="http://schemas.microsoft.com/office/drawing/2014/main" xmlns="" id="{A753B935-E3DD-466D-BFAC-68E0BE02D0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Graphic 212">
              <a:extLst>
                <a:ext uri="{FF2B5EF4-FFF2-40B4-BE49-F238E27FC236}">
                  <a16:creationId xmlns:a16="http://schemas.microsoft.com/office/drawing/2014/main" xmlns="" id="{FB034F26-4148-4B59-B493-14D7A9A8BA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A7A0A46D-CC9B-4E32-870A-7BC2DF940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9178722E-1BD0-427E-BAAE-4F206DAB5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EFF2B0DA-7BD1-4C0A-86D2-682869132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" b="8404"/>
          <a:stretch/>
        </p:blipFill>
        <p:spPr>
          <a:xfrm>
            <a:off x="6949719" y="2173158"/>
            <a:ext cx="4172845" cy="2353341"/>
          </a:xfrm>
          <a:prstGeom prst="rect">
            <a:avLst/>
          </a:prstGeom>
          <a:ln w="28575">
            <a:noFill/>
          </a:ln>
        </p:spPr>
      </p:pic>
      <p:grpSp>
        <p:nvGrpSpPr>
          <p:cNvPr id="50" name="Graphic 185">
            <a:extLst>
              <a:ext uri="{FF2B5EF4-FFF2-40B4-BE49-F238E27FC236}">
                <a16:creationId xmlns:a16="http://schemas.microsoft.com/office/drawing/2014/main" xmlns="" id="{5E6BB5FD-DB7B-4BE3-BA45-1EF04211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9929FF76-4B3A-4294-BE6E-B507B22D1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253C18A4-10CC-4E91-A8A2-D5368972A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6356AC2F-73E0-44FD-B346-A209D274D3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5A85581-9712-414C-82D4-2FE96ACB2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1B0828F2-35E7-4424-8082-6C258B676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3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9247DF-0FD6-4070-9370-EAB688DEFDFC}"/>
              </a:ext>
            </a:extLst>
          </p:cNvPr>
          <p:cNvSpPr txBox="1"/>
          <p:nvPr/>
        </p:nvSpPr>
        <p:spPr>
          <a:xfrm>
            <a:off x="3658772" y="80241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/>
              <a:t>Decision Tree model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2C44C9-4469-4604-B866-DBE2FD1F8E8C}"/>
              </a:ext>
            </a:extLst>
          </p:cNvPr>
          <p:cNvSpPr txBox="1"/>
          <p:nvPr/>
        </p:nvSpPr>
        <p:spPr>
          <a:xfrm>
            <a:off x="474973" y="2144410"/>
            <a:ext cx="29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 </a:t>
            </a:r>
            <a:r>
              <a:rPr lang="en-US" dirty="0"/>
              <a:t>0.781</a:t>
            </a:r>
          </a:p>
        </p:txBody>
      </p:sp>
      <p:graphicFrame>
        <p:nvGraphicFramePr>
          <p:cNvPr id="14" name="Google Shape;107;p21">
            <a:extLst>
              <a:ext uri="{FF2B5EF4-FFF2-40B4-BE49-F238E27FC236}">
                <a16:creationId xmlns:a16="http://schemas.microsoft.com/office/drawing/2014/main" xmlns="" id="{BCD59566-1BD5-4F89-9CE2-C31790015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4659"/>
              </p:ext>
            </p:extLst>
          </p:nvPr>
        </p:nvGraphicFramePr>
        <p:xfrm>
          <a:off x="474973" y="2941971"/>
          <a:ext cx="3884525" cy="1645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4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Google Shape;108;p21">
            <a:extLst>
              <a:ext uri="{FF2B5EF4-FFF2-40B4-BE49-F238E27FC236}">
                <a16:creationId xmlns:a16="http://schemas.microsoft.com/office/drawing/2014/main" xmlns="" id="{531ADD40-3B65-40E1-BC42-11BE611C1E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1912614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2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9247DF-0FD6-4070-9370-EAB688DEFDFC}"/>
              </a:ext>
            </a:extLst>
          </p:cNvPr>
          <p:cNvSpPr txBox="1"/>
          <p:nvPr/>
        </p:nvSpPr>
        <p:spPr>
          <a:xfrm>
            <a:off x="3883855" y="65975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/>
              <a:t>K Nearest Neighbor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2C44C9-4469-4604-B866-DBE2FD1F8E8C}"/>
              </a:ext>
            </a:extLst>
          </p:cNvPr>
          <p:cNvSpPr txBox="1"/>
          <p:nvPr/>
        </p:nvSpPr>
        <p:spPr>
          <a:xfrm>
            <a:off x="1067355" y="2256951"/>
            <a:ext cx="29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Accuracy:  </a:t>
            </a:r>
            <a:r>
              <a:rPr lang="en-US" sz="2400" dirty="0"/>
              <a:t>0.77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02AC62-4ABB-473C-9B20-8267B2EBF851}"/>
              </a:ext>
            </a:extLst>
          </p:cNvPr>
          <p:cNvSpPr txBox="1"/>
          <p:nvPr/>
        </p:nvSpPr>
        <p:spPr>
          <a:xfrm>
            <a:off x="1067355" y="3169258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 Score : 0.75</a:t>
            </a:r>
          </a:p>
          <a:p>
            <a:r>
              <a:rPr lang="en-US" sz="2400" dirty="0" err="1"/>
              <a:t>Jacard</a:t>
            </a:r>
            <a:r>
              <a:rPr lang="en-US" sz="2400" dirty="0"/>
              <a:t> Score: 0.79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C5F3EE1-6721-44EA-AB5D-52C519A6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40" y="1639127"/>
            <a:ext cx="4714875" cy="37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4F81C8-7E26-42A2-9CC6-50F053FE4A29}"/>
              </a:ext>
            </a:extLst>
          </p:cNvPr>
          <p:cNvSpPr txBox="1"/>
          <p:nvPr/>
        </p:nvSpPr>
        <p:spPr>
          <a:xfrm>
            <a:off x="503583" y="1883303"/>
            <a:ext cx="846813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 can predict severity of accident with 78% accuracy.</a:t>
            </a: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u="sng" dirty="0"/>
              <a:t>Factors that contribute: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Male drivers dominate in serious accidents (&gt;70%);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People in 19-35 age range, considered as a risk group;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happen 2.4 times more in Rural area than in Urban;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Majority of accidents occur in good weather conditions;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tend to happen on roads with higher speed limits.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4E9779-9593-4FC6-AFA4-7DFDDE5BA07C}"/>
              </a:ext>
            </a:extLst>
          </p:cNvPr>
          <p:cNvSpPr txBox="1"/>
          <p:nvPr/>
        </p:nvSpPr>
        <p:spPr>
          <a:xfrm>
            <a:off x="3942521" y="7562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chemeClr val="dk2"/>
                </a:solidFill>
              </a:rPr>
              <a:t>Conclusions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28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CF391A-E481-4147-BD84-72109FF8B734}"/>
              </a:ext>
            </a:extLst>
          </p:cNvPr>
          <p:cNvSpPr txBox="1"/>
          <p:nvPr/>
        </p:nvSpPr>
        <p:spPr>
          <a:xfrm>
            <a:off x="1041009" y="689317"/>
            <a:ext cx="33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C7B7E4-BE70-47E7-A009-3F43622C94C4}"/>
              </a:ext>
            </a:extLst>
          </p:cNvPr>
          <p:cNvSpPr txBox="1"/>
          <p:nvPr/>
        </p:nvSpPr>
        <p:spPr>
          <a:xfrm>
            <a:off x="1438574" y="2274838"/>
            <a:ext cx="9679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D</a:t>
            </a:r>
            <a:r>
              <a:rPr lang="en-US" b="0" i="0" dirty="0">
                <a:effectLst/>
                <a:latin typeface="HelveticaNeue"/>
              </a:rPr>
              <a:t>etailed road safety data about the circumstances of personal injury road accidents in UK in 2018, </a:t>
            </a:r>
            <a:r>
              <a:rPr lang="en" dirty="0"/>
              <a:t>published by central government of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R</a:t>
            </a:r>
            <a:r>
              <a:rPr lang="en-US" b="0" i="0" dirty="0">
                <a:effectLst/>
                <a:latin typeface="HelveticaNeue"/>
              </a:rPr>
              <a:t>elates only to personal injury accidents on public roads that are reported to the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Neue"/>
              </a:rPr>
              <a:t>Contains </a:t>
            </a:r>
            <a:r>
              <a:rPr lang="en-US" dirty="0" smtClean="0">
                <a:latin typeface="HelveticaNeue"/>
              </a:rPr>
              <a:t>2047256</a:t>
            </a:r>
            <a:r>
              <a:rPr lang="en-US" b="0" i="0" dirty="0" smtClean="0">
                <a:effectLst/>
                <a:latin typeface="HelveticaNeue"/>
              </a:rPr>
              <a:t> </a:t>
            </a:r>
            <a:r>
              <a:rPr lang="en-US" b="0" i="0" dirty="0">
                <a:effectLst/>
                <a:latin typeface="HelveticaNeue"/>
              </a:rPr>
              <a:t>rows and </a:t>
            </a:r>
            <a:r>
              <a:rPr lang="en-US" dirty="0" smtClean="0">
                <a:latin typeface="HelveticaNeue"/>
              </a:rPr>
              <a:t>34</a:t>
            </a:r>
            <a:r>
              <a:rPr lang="en-US" b="0" i="0" dirty="0" smtClean="0">
                <a:effectLst/>
                <a:latin typeface="HelveticaNeue"/>
              </a:rPr>
              <a:t> </a:t>
            </a:r>
            <a:r>
              <a:rPr lang="en-US" b="0" i="0" dirty="0">
                <a:effectLst/>
                <a:latin typeface="HelveticaNeue"/>
              </a:rPr>
              <a:t>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smtClean="0">
                <a:hlinkClick r:id="rId2"/>
              </a:rPr>
              <a:t>https</a:t>
            </a:r>
            <a:r>
              <a:rPr lang="en-IN" u="sng" dirty="0">
                <a:hlinkClick r:id="rId2"/>
              </a:rPr>
              <a:t>://www.kaggle.com/tsiaras/uk-road-safety-accidents-and-vehicles/notebooks</a:t>
            </a:r>
            <a:endParaRPr lang="en-US" b="0" i="0" dirty="0">
              <a:effectLst/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5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5B7644-FF2F-4DEF-AF3D-26D567835B74}"/>
              </a:ext>
            </a:extLst>
          </p:cNvPr>
          <p:cNvSpPr txBox="1"/>
          <p:nvPr/>
        </p:nvSpPr>
        <p:spPr>
          <a:xfrm>
            <a:off x="1252330" y="1961321"/>
            <a:ext cx="9687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Accidents in traffic lead to associated fatalities and economic losses every year and thus is an area of primary concern to society from loss prevention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Modeling accident severity prediction and improving the model are critical to the effective performance of road traffic systems for improved safety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Predicting the probability and severity of vehicular accidents based on weather and other characteristics, can help in improving the traffic accident management process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BM Plex Sans"/>
              </a:rPr>
              <a:t>Accident severity prediction can provide crucial information for emergency responders to evaluate the severity level of accidents, estimate the potential impacts, and implement efficient accident management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F2EB8C-FFF0-45E9-9223-A9FD481FF915}"/>
              </a:ext>
            </a:extLst>
          </p:cNvPr>
          <p:cNvSpPr txBox="1"/>
          <p:nvPr/>
        </p:nvSpPr>
        <p:spPr>
          <a:xfrm>
            <a:off x="1086678" y="1736039"/>
            <a:ext cx="10084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total, </a:t>
            </a:r>
            <a:r>
              <a:rPr lang="en-US" sz="2000" b="0" i="0" dirty="0">
                <a:effectLst/>
                <a:latin typeface="HelveticaNeue"/>
              </a:rPr>
              <a:t>157342 rows and 47 columns </a:t>
            </a:r>
            <a:r>
              <a:rPr lang="en-US" sz="2000" dirty="0"/>
              <a:t>in the raw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features were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Cleaned data contains 42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Removed highly correlated variable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Combined two classes (Serious and Fatal) into one (Serious) due to presence of significant imbalance and to simplify classification (New Target Dummy)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Applied different types of resampling to avoid highly unbalanced data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8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xmlns="" id="{76A901E5-12E8-44B8-890C-6422E9C5E7AD}"/>
              </a:ext>
            </a:extLst>
          </p:cNvPr>
          <p:cNvSpPr txBox="1">
            <a:spLocks/>
          </p:cNvSpPr>
          <p:nvPr/>
        </p:nvSpPr>
        <p:spPr>
          <a:xfrm>
            <a:off x="1226099" y="2082209"/>
            <a:ext cx="9494910" cy="3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1600"/>
              </a:spcBef>
              <a:buSzPts val="1800"/>
            </a:pPr>
            <a:r>
              <a:rPr lang="en-US" sz="2000" dirty="0"/>
              <a:t>Presence of TARGET Variable imbalance problem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/>
              <a:t>TARGET Variable highly correlates with ‘</a:t>
            </a:r>
            <a:r>
              <a:rPr lang="en-US" sz="2000" dirty="0" err="1"/>
              <a:t>Casualty_Severity</a:t>
            </a:r>
            <a:r>
              <a:rPr lang="en-US" sz="2000" dirty="0"/>
              <a:t>’ variable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 err="1"/>
              <a:t>Visualisation</a:t>
            </a:r>
            <a:r>
              <a:rPr lang="en-US" sz="2000" dirty="0"/>
              <a:t>: high impact of some FEATURES: </a:t>
            </a:r>
            <a:r>
              <a:rPr lang="en-US" sz="2000" dirty="0" err="1"/>
              <a:t>Urban_vs_Rural</a:t>
            </a:r>
            <a:r>
              <a:rPr lang="en-US" sz="2000" dirty="0"/>
              <a:t> Area, </a:t>
            </a:r>
            <a:r>
              <a:rPr lang="en-US" sz="2000" dirty="0" err="1"/>
              <a:t>Road_Surface_Conditions</a:t>
            </a:r>
            <a:r>
              <a:rPr lang="en-US" sz="2000" dirty="0"/>
              <a:t>, </a:t>
            </a:r>
            <a:r>
              <a:rPr lang="en-US" sz="2000" dirty="0" err="1"/>
              <a:t>Age_Band</a:t>
            </a:r>
            <a:r>
              <a:rPr lang="en-US" sz="2000" dirty="0"/>
              <a:t>, Sex, Speed limits, Weather Conditions</a:t>
            </a:r>
          </a:p>
          <a:p>
            <a:pPr marL="0" indent="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D57828-67E4-48CA-A08C-71E6A2617753}"/>
              </a:ext>
            </a:extLst>
          </p:cNvPr>
          <p:cNvSpPr txBox="1"/>
          <p:nvPr/>
        </p:nvSpPr>
        <p:spPr>
          <a:xfrm>
            <a:off x="927652" y="861391"/>
            <a:ext cx="5671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Preliminary EDA showed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7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F4BC75-544A-4EBE-A00E-90E5BC23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5" y="1336432"/>
            <a:ext cx="5124450" cy="390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C043E4-9D83-4BAB-89EB-CCE4F5E2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07" y="1336433"/>
            <a:ext cx="5243717" cy="3901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F9FE9F-B095-482F-B708-4C4B4E1EF051}"/>
              </a:ext>
            </a:extLst>
          </p:cNvPr>
          <p:cNvSpPr txBox="1"/>
          <p:nvPr/>
        </p:nvSpPr>
        <p:spPr>
          <a:xfrm>
            <a:off x="704946" y="565521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mostly in 19-35 </a:t>
            </a:r>
            <a:r>
              <a:rPr lang="en-US"/>
              <a:t>age group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E878E9-87E3-46D4-BE23-94729BD87051}"/>
              </a:ext>
            </a:extLst>
          </p:cNvPr>
          <p:cNvSpPr txBox="1"/>
          <p:nvPr/>
        </p:nvSpPr>
        <p:spPr>
          <a:xfrm>
            <a:off x="6362607" y="5573966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Rural area</a:t>
            </a:r>
          </a:p>
        </p:txBody>
      </p:sp>
    </p:spTree>
    <p:extLst>
      <p:ext uri="{BB962C8B-B14F-4D97-AF65-F5344CB8AC3E}">
        <p14:creationId xmlns:p14="http://schemas.microsoft.com/office/powerpoint/2010/main" val="34911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F9FE9F-B095-482F-B708-4C4B4E1EF051}"/>
              </a:ext>
            </a:extLst>
          </p:cNvPr>
          <p:cNvSpPr txBox="1"/>
          <p:nvPr/>
        </p:nvSpPr>
        <p:spPr>
          <a:xfrm>
            <a:off x="723900" y="5588033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with 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E878E9-87E3-46D4-BE23-94729BD87051}"/>
              </a:ext>
            </a:extLst>
          </p:cNvPr>
          <p:cNvSpPr txBox="1"/>
          <p:nvPr/>
        </p:nvSpPr>
        <p:spPr>
          <a:xfrm>
            <a:off x="6433428" y="552926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dry roads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E16266-3BB6-431F-AD79-5D733743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36433"/>
            <a:ext cx="5372100" cy="3901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F370DC-C14E-480E-8E12-A11E5B05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87" y="1328738"/>
            <a:ext cx="4991613" cy="39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F9FE9F-B095-482F-B708-4C4B4E1EF051}"/>
              </a:ext>
            </a:extLst>
          </p:cNvPr>
          <p:cNvSpPr txBox="1"/>
          <p:nvPr/>
        </p:nvSpPr>
        <p:spPr>
          <a:xfrm>
            <a:off x="723900" y="5588033"/>
            <a:ext cx="50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</a:t>
            </a:r>
            <a:r>
              <a:rPr lang="en-US" dirty="0">
                <a:latin typeface="Arial" panose="020B0604020202020204" pitchFamily="34" charset="0"/>
              </a:rPr>
              <a:t>when it is dry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and has no high winds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E878E9-87E3-46D4-BE23-94729BD87051}"/>
              </a:ext>
            </a:extLst>
          </p:cNvPr>
          <p:cNvSpPr txBox="1"/>
          <p:nvPr/>
        </p:nvSpPr>
        <p:spPr>
          <a:xfrm>
            <a:off x="6433428" y="5529262"/>
            <a:ext cx="50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when speed limit is 60 miles/hour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ACCF2E-3DD9-4E6A-9E38-0F86C827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328738"/>
            <a:ext cx="5372100" cy="390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131DAE-E7A9-4266-8855-F68098A4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98" y="1328739"/>
            <a:ext cx="4929601" cy="39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xmlns="" id="{76A901E5-12E8-44B8-890C-6422E9C5E7AD}"/>
              </a:ext>
            </a:extLst>
          </p:cNvPr>
          <p:cNvSpPr txBox="1">
            <a:spLocks/>
          </p:cNvSpPr>
          <p:nvPr/>
        </p:nvSpPr>
        <p:spPr>
          <a:xfrm>
            <a:off x="1226099" y="2082209"/>
            <a:ext cx="9494910" cy="329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NULL accuracy: 77.61% (accuracy that could be achieved by always predicting the most frequent class - “Slight” Car Accident)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Logistic regression accuracy (First model/no SMOTE):  77.81%</a:t>
            </a: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D57828-67E4-48CA-A08C-71E6A2617753}"/>
              </a:ext>
            </a:extLst>
          </p:cNvPr>
          <p:cNvSpPr txBox="1"/>
          <p:nvPr/>
        </p:nvSpPr>
        <p:spPr>
          <a:xfrm>
            <a:off x="1226099" y="781878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280816328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452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HelveticaNeue</vt:lpstr>
      <vt:lpstr>IBM Plex Sans</vt:lpstr>
      <vt:lpstr>Inter</vt:lpstr>
      <vt:lpstr>Source Sans Pro</vt:lpstr>
      <vt:lpstr>Source Sans Pro SemiBold</vt:lpstr>
      <vt:lpstr>FunkyShapesDarkVTI</vt:lpstr>
      <vt:lpstr>Car Accident Severity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monika singhal</dc:creator>
  <cp:lastModifiedBy>Raj Singh</cp:lastModifiedBy>
  <cp:revision>20</cp:revision>
  <dcterms:created xsi:type="dcterms:W3CDTF">2020-08-24T23:37:30Z</dcterms:created>
  <dcterms:modified xsi:type="dcterms:W3CDTF">2020-08-25T16:14:27Z</dcterms:modified>
</cp:coreProperties>
</file>