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671"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91"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2"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19A4B2E0-3091-4EE5-BC31-DB268DDF6084}" type="datetimeFigureOut">
              <a:rPr lang="en-US" smtClean="0"/>
              <a:t>8/10/2020</a:t>
            </a:fld>
            <a:endParaRPr lang="en-US"/>
          </a:p>
        </p:txBody>
      </p:sp>
      <p:sp>
        <p:nvSpPr>
          <p:cNvPr id="1048693"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94"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5"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6"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7947E51-D0B3-434A-B5C8-033851A213B6}"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6" name=""/>
        <p:cNvGrpSpPr/>
        <p:nvPr/>
      </p:nvGrpSpPr>
      <p:grpSpPr>
        <a:xfrm>
          <a:off x="0" y="0"/>
          <a:ext cx="0" cy="0"/>
          <a:chOff x="0" y="0"/>
          <a:chExt cx="0" cy="0"/>
        </a:xfrm>
      </p:grpSpPr>
      <p:sp>
        <p:nvSpPr>
          <p:cNvPr id="104864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4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43"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61" name="Title 1"/>
          <p:cNvSpPr>
            <a:spLocks noGrp="1"/>
          </p:cNvSpPr>
          <p:nvPr>
            <p:ph type="title"/>
          </p:nvPr>
        </p:nvSpPr>
        <p:spPr/>
        <p:txBody>
          <a:bodyPr/>
          <a:p>
            <a:r>
              <a:rPr lang="en-US" smtClean="0"/>
              <a:t>Click to edit Master title style</a:t>
            </a:r>
            <a:endParaRPr lang="en-US"/>
          </a:p>
        </p:txBody>
      </p:sp>
      <p:sp>
        <p:nvSpPr>
          <p:cNvPr id="104866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3"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50"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51"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2"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53" name="Footer Placeholder 4"/>
          <p:cNvSpPr>
            <a:spLocks noGrp="1"/>
          </p:cNvSpPr>
          <p:nvPr>
            <p:ph type="ftr" sz="quarter" idx="11"/>
          </p:nvPr>
        </p:nvSpPr>
        <p:spPr/>
        <p:txBody>
          <a:bodyPr/>
          <a:p>
            <a:endParaRPr lang="en-US"/>
          </a:p>
        </p:txBody>
      </p:sp>
      <p:sp>
        <p:nvSpPr>
          <p:cNvPr id="1048654"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4"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595" name="Footer Placeholder 4"/>
          <p:cNvSpPr>
            <a:spLocks noGrp="1"/>
          </p:cNvSpPr>
          <p:nvPr>
            <p:ph type="ftr" sz="quarter" idx="11"/>
          </p:nvPr>
        </p:nvSpPr>
        <p:spPr/>
        <p:txBody>
          <a:bodyPr/>
          <a:p>
            <a:endParaRPr lang="en-US"/>
          </a:p>
        </p:txBody>
      </p:sp>
      <p:sp>
        <p:nvSpPr>
          <p:cNvPr id="1048596"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66"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67"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8" name="Date Placeholder 3"/>
          <p:cNvSpPr>
            <a:spLocks noGrp="1"/>
          </p:cNvSpPr>
          <p:nvPr>
            <p:ph type="dt" sz="half" idx="10"/>
          </p:nvPr>
        </p:nvSpPr>
        <p:spPr/>
        <p:txBody>
          <a:bodyPr/>
          <a:p>
            <a:fld id="{273952E6-B9EC-453A-AC2F-3F3B851E06B5}" type="datetimeFigureOut">
              <a:rPr lang="en-US" smtClean="0"/>
              <a:t>8/10/2020</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71" name="Title 1"/>
          <p:cNvSpPr>
            <a:spLocks noGrp="1"/>
          </p:cNvSpPr>
          <p:nvPr>
            <p:ph type="title"/>
          </p:nvPr>
        </p:nvSpPr>
        <p:spPr/>
        <p:txBody>
          <a:bodyPr/>
          <a:p>
            <a:r>
              <a:rPr lang="en-US" smtClean="0"/>
              <a:t>Click to edit Master title style</a:t>
            </a:r>
            <a:endParaRPr lang="en-US"/>
          </a:p>
        </p:txBody>
      </p:sp>
      <p:sp>
        <p:nvSpPr>
          <p:cNvPr id="104867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4"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77" name="Title 1"/>
          <p:cNvSpPr>
            <a:spLocks noGrp="1"/>
          </p:cNvSpPr>
          <p:nvPr>
            <p:ph type="title"/>
          </p:nvPr>
        </p:nvSpPr>
        <p:spPr/>
        <p:txBody>
          <a:bodyPr/>
          <a:p>
            <a:r>
              <a:rPr lang="en-US" smtClean="0"/>
              <a:t>Click to edit Master title style</a:t>
            </a:r>
            <a:endParaRPr lang="en-US"/>
          </a:p>
        </p:txBody>
      </p:sp>
      <p:sp>
        <p:nvSpPr>
          <p:cNvPr id="1048678"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0"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6"/>
          <p:cNvSpPr>
            <a:spLocks noGrp="1"/>
          </p:cNvSpPr>
          <p:nvPr>
            <p:ph type="dt" sz="half" idx="10"/>
          </p:nvPr>
        </p:nvSpPr>
        <p:spPr/>
        <p:txBody>
          <a:bodyPr/>
          <a:p>
            <a:fld id="{273952E6-B9EC-453A-AC2F-3F3B851E06B5}" type="datetimeFigureOut">
              <a:rPr lang="en-US" smtClean="0"/>
              <a:t>8/10/2020</a:t>
            </a:fld>
            <a:endParaRPr lang="en-US"/>
          </a:p>
        </p:txBody>
      </p:sp>
      <p:sp>
        <p:nvSpPr>
          <p:cNvPr id="1048683" name="Footer Placeholder 7"/>
          <p:cNvSpPr>
            <a:spLocks noGrp="1"/>
          </p:cNvSpPr>
          <p:nvPr>
            <p:ph type="ftr" sz="quarter" idx="11"/>
          </p:nvPr>
        </p:nvSpPr>
        <p:spPr/>
        <p:txBody>
          <a:bodyPr/>
          <a:p>
            <a:endParaRPr lang="en-US"/>
          </a:p>
        </p:txBody>
      </p:sp>
      <p:sp>
        <p:nvSpPr>
          <p:cNvPr id="1048684" name="Slide Number Placeholder 8"/>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46" name="Title 1"/>
          <p:cNvSpPr>
            <a:spLocks noGrp="1"/>
          </p:cNvSpPr>
          <p:nvPr>
            <p:ph type="title"/>
          </p:nvPr>
        </p:nvSpPr>
        <p:spPr/>
        <p:txBody>
          <a:bodyPr/>
          <a:p>
            <a:r>
              <a:rPr lang="en-US" smtClean="0"/>
              <a:t>Click to edit Master title style</a:t>
            </a:r>
            <a:endParaRPr lang="en-US"/>
          </a:p>
        </p:txBody>
      </p:sp>
      <p:sp>
        <p:nvSpPr>
          <p:cNvPr id="1048647" name="Date Placeholder 2"/>
          <p:cNvSpPr>
            <a:spLocks noGrp="1"/>
          </p:cNvSpPr>
          <p:nvPr>
            <p:ph type="dt" sz="half" idx="10"/>
          </p:nvPr>
        </p:nvSpPr>
        <p:spPr/>
        <p:txBody>
          <a:bodyPr/>
          <a:p>
            <a:fld id="{273952E6-B9EC-453A-AC2F-3F3B851E06B5}" type="datetimeFigureOut">
              <a:rPr lang="en-US" smtClean="0"/>
              <a:t>8/10/2020</a:t>
            </a:fld>
            <a:endParaRPr lang="en-US"/>
          </a:p>
        </p:txBody>
      </p:sp>
      <p:sp>
        <p:nvSpPr>
          <p:cNvPr id="1048648" name="Footer Placeholder 3"/>
          <p:cNvSpPr>
            <a:spLocks noGrp="1"/>
          </p:cNvSpPr>
          <p:nvPr>
            <p:ph type="ftr" sz="quarter" idx="11"/>
          </p:nvPr>
        </p:nvSpPr>
        <p:spPr/>
        <p:txBody>
          <a:bodyPr/>
          <a:p>
            <a:endParaRPr lang="en-US"/>
          </a:p>
        </p:txBody>
      </p:sp>
      <p:sp>
        <p:nvSpPr>
          <p:cNvPr id="1048649" name="Slide Number Placeholder 4"/>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273952E6-B9EC-453A-AC2F-3F3B851E06B5}" type="datetimeFigureOut">
              <a:rPr lang="en-US" smtClean="0"/>
              <a:t>8/10/2020</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A1A6BA4E-CDAE-4DEF-A7CA-99055C502B84}" type="slidenum">
              <a:rPr lang="en-US" smtClean="0"/>
              <a:t>‹#›</a:t>
            </a:fld>
            <a:endParaRPr lang="en-US"/>
          </a:p>
        </p:txBody>
      </p:sp>
      <p:sp>
        <p:nvSpPr>
          <p:cNvPr id="1048584" name="Rectangle 4"/>
          <p:cNvSpPr/>
          <p:nvPr userDrawn="1"/>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5" name="Rectangle 5"/>
          <p:cNvSpPr/>
          <p:nvPr userDrawn="1"/>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pic>
        <p:nvPicPr>
          <p:cNvPr id="2097152" name="Picture 6" descr="pngfind.com-kingpin-png-4152286 (1).png"/>
          <p:cNvPicPr>
            <a:picLocks noChangeAspect="1"/>
          </p:cNvPicPr>
          <p:nvPr userDrawn="1"/>
        </p:nvPicPr>
        <p:blipFill>
          <a:blip xmlns:r="http://schemas.openxmlformats.org/officeDocument/2006/relationships" r:embed="rId1" cstate="print"/>
          <a:stretch>
            <a:fillRect/>
          </a:stretch>
        </p:blipFill>
        <p:spPr>
          <a:xfrm>
            <a:off x="4953000" y="457200"/>
            <a:ext cx="1219200" cy="533400"/>
          </a:xfrm>
          <a:prstGeom prst="rect"/>
        </p:spPr>
      </p:pic>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85"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86"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7"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8"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89" name="Footer Placeholder 5"/>
          <p:cNvSpPr>
            <a:spLocks noGrp="1"/>
          </p:cNvSpPr>
          <p:nvPr>
            <p:ph type="ftr" sz="quarter" idx="11"/>
          </p:nvPr>
        </p:nvSpPr>
        <p:spPr/>
        <p:txBody>
          <a:bodyPr/>
          <a:p>
            <a:endParaRPr lang="en-US"/>
          </a:p>
        </p:txBody>
      </p:sp>
      <p:sp>
        <p:nvSpPr>
          <p:cNvPr id="1048690"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55"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56"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7"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8" name="Date Placeholder 4"/>
          <p:cNvSpPr>
            <a:spLocks noGrp="1"/>
          </p:cNvSpPr>
          <p:nvPr>
            <p:ph type="dt" sz="half" idx="10"/>
          </p:nvPr>
        </p:nvSpPr>
        <p:spPr/>
        <p:txBody>
          <a:bodyPr/>
          <a:p>
            <a:fld id="{273952E6-B9EC-453A-AC2F-3F3B851E06B5}" type="datetimeFigureOut">
              <a:rPr lang="en-US" smtClean="0"/>
              <a:t>8/10/2020</a:t>
            </a:fld>
            <a:endParaRPr lang="en-US"/>
          </a:p>
        </p:txBody>
      </p:sp>
      <p:sp>
        <p:nvSpPr>
          <p:cNvPr id="1048659" name="Footer Placeholder 5"/>
          <p:cNvSpPr>
            <a:spLocks noGrp="1"/>
          </p:cNvSpPr>
          <p:nvPr>
            <p:ph type="ftr" sz="quarter" idx="11"/>
          </p:nvPr>
        </p:nvSpPr>
        <p:spPr/>
        <p:txBody>
          <a:bodyPr/>
          <a:p>
            <a:endParaRPr lang="en-US"/>
          </a:p>
        </p:txBody>
      </p:sp>
      <p:sp>
        <p:nvSpPr>
          <p:cNvPr id="1048660" name="Slide Number Placeholder 6"/>
          <p:cNvSpPr>
            <a:spLocks noGrp="1"/>
          </p:cNvSpPr>
          <p:nvPr>
            <p:ph type="sldNum" sz="quarter" idx="12"/>
          </p:nvPr>
        </p:nvSpPr>
        <p:spPr/>
        <p:txBody>
          <a:bodyPr/>
          <a:p>
            <a:fld id="{A1A6BA4E-CDAE-4DEF-A7CA-99055C502B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273952E6-B9EC-453A-AC2F-3F3B851E06B5}" type="datetimeFigureOut">
              <a:rPr lang="en-US" smtClean="0"/>
              <a:t>8/10/2020</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A1A6BA4E-CDAE-4DEF-A7CA-99055C502B8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8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3"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589" name="Rectangle 7"/>
          <p:cNvSpPr/>
          <p:nvPr/>
        </p:nvSpPr>
        <p:spPr>
          <a:xfrm>
            <a:off x="1524000" y="1905000"/>
            <a:ext cx="5791200" cy="3647441"/>
          </a:xfrm>
          <a:prstGeom prst="rect"/>
        </p:spPr>
        <p:txBody>
          <a:bodyPr wrap="square">
            <a:spAutoFit/>
          </a:bodyPr>
          <a:p>
            <a:pPr algn="ctr" fontAlgn="base" lvl="0">
              <a:spcBef>
                <a:spcPct val="0"/>
              </a:spcBef>
              <a:spcAft>
                <a:spcPct val="0"/>
              </a:spcAft>
            </a:pPr>
            <a:r>
              <a:rPr dirty="0" sz="2400" lang="en-US" smtClean="0">
                <a:latin typeface="Arial" pitchFamily="34" charset="0"/>
                <a:cs typeface="Arial" pitchFamily="34" charset="0"/>
              </a:rPr>
              <a:t>18CSC202J - OBJECT ORIENTED DESIGN AND PROGRAMMING</a:t>
            </a:r>
          </a:p>
          <a:p>
            <a:pPr algn="ctr" fontAlgn="base" lvl="0">
              <a:spcBef>
                <a:spcPct val="0"/>
              </a:spcBef>
              <a:spcAft>
                <a:spcPct val="0"/>
              </a:spcAft>
            </a:pPr>
            <a:endParaRPr dirty="0" sz="2400" lang="en-US">
              <a:latin typeface="Arial" pitchFamily="34" charset="0"/>
              <a:cs typeface="Arial" pitchFamily="34" charset="0"/>
            </a:endParaRPr>
          </a:p>
          <a:p>
            <a:pPr algn="ctr" fontAlgn="base" lvl="0">
              <a:spcBef>
                <a:spcPct val="0"/>
              </a:spcBef>
              <a:spcAft>
                <a:spcPct val="0"/>
              </a:spcAft>
            </a:pPr>
            <a:r>
              <a:rPr b="1" dirty="0" sz="2400" lang="en-US" smtClean="0">
                <a:latin typeface="Arial" pitchFamily="34" charset="0"/>
                <a:cs typeface="Arial" pitchFamily="34" charset="0"/>
              </a:rPr>
              <a:t>Session </a:t>
            </a:r>
            <a:r>
              <a:rPr b="1" dirty="0" sz="2400" lang="en-US" smtClean="0">
                <a:latin typeface="Arial" pitchFamily="34" charset="0"/>
                <a:cs typeface="Arial" pitchFamily="34" charset="0"/>
              </a:rPr>
              <a:t>11</a:t>
            </a:r>
            <a:endParaRPr b="1" dirty="0" sz="2400" lang="en-US" smtClean="0">
              <a:latin typeface="Arial" pitchFamily="34" charset="0"/>
              <a:cs typeface="Arial" pitchFamily="34" charset="0"/>
            </a:endParaRPr>
          </a:p>
          <a:p>
            <a:pPr algn="ctr" fontAlgn="base" lvl="0">
              <a:spcBef>
                <a:spcPct val="0"/>
              </a:spcBef>
              <a:spcAft>
                <a:spcPct val="0"/>
              </a:spcAft>
            </a:pPr>
            <a:endParaRPr b="1" dirty="0" sz="2400" lang="en-US" smtClean="0">
              <a:latin typeface="Arial" pitchFamily="34" charset="0"/>
              <a:cs typeface="Arial" pitchFamily="34" charset="0"/>
            </a:endParaRPr>
          </a:p>
          <a:p>
            <a:pPr algn="ctr" fontAlgn="base" lvl="0">
              <a:spcBef>
                <a:spcPct val="0"/>
              </a:spcBef>
              <a:spcAft>
                <a:spcPct val="0"/>
              </a:spcAft>
            </a:pPr>
            <a:r>
              <a:rPr b="1" dirty="0" sz="2400" lang="en-US" smtClean="0">
                <a:latin typeface="Arial" pitchFamily="34" charset="0"/>
                <a:cs typeface="Arial" pitchFamily="34" charset="0"/>
              </a:rPr>
              <a:t>Topic : </a:t>
            </a:r>
            <a:r>
              <a:rPr b="1" dirty="0" sz="2400" lang="en-IN" smtClean="0">
                <a:latin typeface="Arial" pitchFamily="34" charset="0"/>
                <a:cs typeface="Arial" pitchFamily="34" charset="0"/>
              </a:rPr>
              <a:t>Dynamic Modelling: Package Diagram, UML Component Diagram</a:t>
            </a:r>
            <a:endParaRPr b="1" dirty="0" sz="2400" lang="en-IN">
              <a:latin typeface="Arial" pitchFamily="34" charset="0"/>
              <a:cs typeface="Arial" pitchFamily="34" charset="0"/>
            </a:endParaRPr>
          </a:p>
          <a:p>
            <a:pPr algn="ctr" fontAlgn="base" lvl="0">
              <a:spcBef>
                <a:spcPct val="0"/>
              </a:spcBef>
              <a:spcAft>
                <a:spcPct val="0"/>
              </a:spcAft>
            </a:pPr>
            <a:endParaRPr b="1" dirty="0" sz="2400" lang="en-US" smtClean="0">
              <a:latin typeface="Arial" pitchFamily="34" charset="0"/>
              <a:cs typeface="Arial" pitchFamily="34" charset="0"/>
            </a:endParaRPr>
          </a:p>
          <a:p>
            <a:pPr algn="ctr" fontAlgn="base" lvl="0">
              <a:spcBef>
                <a:spcPct val="0"/>
              </a:spcBef>
              <a:spcAft>
                <a:spcPct val="0"/>
              </a:spcAft>
            </a:pPr>
            <a:endParaRPr dirty="0" sz="2400" lang="en-US" smtClean="0">
              <a:latin typeface="Arial" pitchFamily="34" charset="0"/>
              <a:cs typeface="Arial" pitchFamily="34" charset="0"/>
            </a:endParaRPr>
          </a:p>
          <a:p>
            <a:pPr algn="ctr" fontAlgn="base" lvl="0">
              <a:spcBef>
                <a:spcPct val="0"/>
              </a:spcBef>
              <a:spcAft>
                <a:spcPct val="0"/>
              </a:spcAft>
            </a:pPr>
            <a:endParaRPr dirty="0" sz="2400" lang="en-US" smtClean="0">
              <a:latin typeface="Arial" pitchFamily="34" charset="0"/>
              <a:cs typeface="Arial" pitchFamily="34" charset="0"/>
            </a:endParaRPr>
          </a:p>
        </p:txBody>
      </p:sp>
      <p:sp>
        <p:nvSpPr>
          <p:cNvPr id="1048590" name="Rectangle 1"/>
          <p:cNvSpPr>
            <a:spLocks noChangeArrowheads="1"/>
          </p:cNvSpPr>
          <p:nvPr/>
        </p:nvSpPr>
        <p:spPr bwMode="auto">
          <a:xfrm>
            <a:off x="3619500" y="3443606"/>
            <a:ext cx="2336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
        <p:nvSpPr>
          <p:cNvPr id="1048591" name="Rectangle 1"/>
          <p:cNvSpPr>
            <a:spLocks noChangeArrowheads="1"/>
          </p:cNvSpPr>
          <p:nvPr/>
        </p:nvSpPr>
        <p:spPr bwMode="auto">
          <a:xfrm>
            <a:off x="3619500" y="3383281"/>
            <a:ext cx="2336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3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5"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39"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Guidelines to Draw</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8640" name="Rectangle 3"/>
          <p:cNvSpPr/>
          <p:nvPr/>
        </p:nvSpPr>
        <p:spPr>
          <a:xfrm>
            <a:off x="-152400" y="1885950"/>
            <a:ext cx="8834437" cy="4524315"/>
          </a:xfrm>
          <a:prstGeom prst="rect"/>
        </p:spPr>
        <p:txBody>
          <a:bodyPr wrap="square">
            <a:spAutoFit/>
          </a:bodyPr>
          <a:p>
            <a:pPr algn="just" indent="-342900" lvl="1" marL="800100">
              <a:buFont typeface="Arial" panose="020B0604020202020204" pitchFamily="34" charset="0"/>
              <a:buChar char="•"/>
            </a:pPr>
            <a:r>
              <a:rPr dirty="0" sz="2400" lang="en-IN"/>
              <a:t>Based on the analysis of the problem description of the system, identify the major subsystem.</a:t>
            </a:r>
            <a:endParaRPr dirty="0" sz="2400" lang="en-US"/>
          </a:p>
          <a:p>
            <a:pPr algn="just" indent="-342900" lvl="1" marL="800100">
              <a:buFont typeface="Arial" panose="020B0604020202020204" pitchFamily="34" charset="0"/>
              <a:buChar char="•"/>
            </a:pPr>
            <a:r>
              <a:rPr dirty="0" sz="2400" lang="en-IN"/>
              <a:t>Group the individual packages and other logical entities in the system to provide as separate components.</a:t>
            </a:r>
            <a:endParaRPr dirty="0" sz="2400" lang="en-US"/>
          </a:p>
          <a:p>
            <a:pPr algn="just" indent="-342900" lvl="1" marL="800100">
              <a:buFont typeface="Arial" panose="020B0604020202020204" pitchFamily="34" charset="0"/>
              <a:buChar char="•"/>
            </a:pPr>
            <a:r>
              <a:rPr dirty="0" sz="2400" lang="en-IN"/>
              <a:t>Then identify the interfaces needed for components interaction.</a:t>
            </a:r>
            <a:endParaRPr dirty="0" sz="2400" lang="en-US"/>
          </a:p>
          <a:p>
            <a:pPr algn="just" indent="-342900" lvl="1" marL="800100">
              <a:buFont typeface="Arial" panose="020B0604020202020204" pitchFamily="34" charset="0"/>
              <a:buChar char="•"/>
            </a:pPr>
            <a:r>
              <a:rPr dirty="0" sz="2400" lang="en-IN"/>
              <a:t>If needed, identify the subprograms which are part of each of the components and draw them along with their associated components.</a:t>
            </a:r>
            <a:endParaRPr dirty="0" sz="2400" lang="en-US"/>
          </a:p>
          <a:p>
            <a:pPr algn="just" indent="-342900" lvl="1" marL="800100">
              <a:buFont typeface="Arial" panose="020B0604020202020204" pitchFamily="34" charset="0"/>
              <a:buChar char="•"/>
            </a:pPr>
            <a:r>
              <a:rPr dirty="0" sz="2400" lang="en-IN"/>
              <a:t>Use appropriate notations to draw the complete component diagram.</a:t>
            </a:r>
            <a:endParaRPr dirty="0" sz="2400" lang="en-US"/>
          </a:p>
          <a:p>
            <a:pPr algn="just" indent="-342900" lvl="1" marL="800100">
              <a:buFont typeface="Arial" panose="020B0604020202020204" pitchFamily="34" charset="0"/>
              <a:buChar char="•"/>
            </a:pPr>
            <a:endParaRPr dirty="0" sz="24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98"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599"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4"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00"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rPr>
              <a:t>Dynamic Modelling </a:t>
            </a:r>
            <a:endParaRPr b="1" dirty="0" sz="4000" lang="en-US">
              <a:solidFill>
                <a:schemeClr val="accent6">
                  <a:lumMod val="75000"/>
                </a:schemeClr>
              </a:solidFill>
            </a:endParaRPr>
          </a:p>
          <a:p>
            <a:endParaRPr b="1" dirty="0" sz="4000" lang="en-US">
              <a:solidFill>
                <a:schemeClr val="accent6">
                  <a:lumMod val="75000"/>
                </a:schemeClr>
              </a:solidFill>
            </a:endParaRPr>
          </a:p>
        </p:txBody>
      </p:sp>
      <p:sp>
        <p:nvSpPr>
          <p:cNvPr id="1048601" name="Rectangle 3"/>
          <p:cNvSpPr txBox="1">
            <a:spLocks noChangeArrowheads="1"/>
          </p:cNvSpPr>
          <p:nvPr/>
        </p:nvSpPr>
        <p:spPr>
          <a:xfrm>
            <a:off x="533400" y="1981200"/>
            <a:ext cx="8153400" cy="4343400"/>
          </a:xfrm>
          <a:prstGeom prst="rect"/>
        </p:spPr>
        <p:txBody>
          <a:bodyPr>
            <a:normAutofit/>
          </a:bodyPr>
          <a:lst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endParaRPr dirty="0" sz="2400" lang="en-IN" smtClean="0">
              <a:latin typeface="Times New Roman" pitchFamily="18" charset="0"/>
              <a:cs typeface="Times New Roman" pitchFamily="18" charset="0"/>
            </a:endParaRPr>
          </a:p>
        </p:txBody>
      </p:sp>
      <p:sp>
        <p:nvSpPr>
          <p:cNvPr id="1048602" name="Rectangle 6"/>
          <p:cNvSpPr/>
          <p:nvPr/>
        </p:nvSpPr>
        <p:spPr>
          <a:xfrm>
            <a:off x="457200" y="2624435"/>
            <a:ext cx="8458200" cy="2186940"/>
          </a:xfrm>
          <a:prstGeom prst="rect"/>
        </p:spPr>
        <p:txBody>
          <a:bodyPr wrap="square">
            <a:spAutoFit/>
          </a:bodyPr>
          <a:p>
            <a:pPr algn="just"/>
            <a:r>
              <a:rPr dirty="0" sz="2800" lang="en-IN"/>
              <a:t>The dynamic model is used to express and model the behaviour of the system over time. It includes support for activity diagrams, state diagrams, sequence diagrams and extensions including business process modelling.</a:t>
            </a:r>
            <a:endParaRPr dirty="0" sz="280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4"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05"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5"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06"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rPr>
              <a:t>Package Diagram</a:t>
            </a:r>
            <a:endParaRPr b="1" dirty="0" sz="4000" lang="en-US">
              <a:solidFill>
                <a:schemeClr val="accent6">
                  <a:lumMod val="75000"/>
                </a:schemeClr>
              </a:solidFill>
            </a:endParaRPr>
          </a:p>
        </p:txBody>
      </p:sp>
      <p:sp>
        <p:nvSpPr>
          <p:cNvPr id="1048607" name="Rectangle 12"/>
          <p:cNvSpPr/>
          <p:nvPr/>
        </p:nvSpPr>
        <p:spPr>
          <a:xfrm>
            <a:off x="609600" y="2362200"/>
            <a:ext cx="7391400" cy="3647441"/>
          </a:xfrm>
          <a:prstGeom prst="rect"/>
        </p:spPr>
        <p:txBody>
          <a:bodyPr wrap="square">
            <a:spAutoFit/>
          </a:bodyPr>
          <a:p>
            <a:pPr algn="just" indent="-342900" lvl="0" marL="342900">
              <a:buFont typeface="Arial" panose="020B0604020202020204" pitchFamily="34" charset="0"/>
              <a:buChar char="•"/>
            </a:pPr>
            <a:r>
              <a:rPr dirty="0" sz="2400" lang="en-IN"/>
              <a:t>All the interrelated classes and interfaces of the system when grouped together form a package.</a:t>
            </a:r>
            <a:endParaRPr dirty="0" sz="2400" lang="en-US"/>
          </a:p>
          <a:p>
            <a:pPr algn="just" indent="-342900" lvl="0" marL="342900">
              <a:buFont typeface="Arial" panose="020B0604020202020204" pitchFamily="34" charset="0"/>
              <a:buChar char="•"/>
            </a:pPr>
            <a:r>
              <a:rPr dirty="0" sz="2400" lang="en-IN"/>
              <a:t>To represent all these interrelated classes and interface UML provides package diagram.</a:t>
            </a:r>
            <a:endParaRPr dirty="0" sz="2400" lang="en-US"/>
          </a:p>
          <a:p>
            <a:pPr algn="just" indent="-342900" lvl="0" marL="342900">
              <a:buFont typeface="Arial" panose="020B0604020202020204" pitchFamily="34" charset="0"/>
              <a:buChar char="•"/>
            </a:pPr>
            <a:r>
              <a:rPr dirty="0" sz="2400" lang="en-IN"/>
              <a:t>Package diagram helps in representing the various packages of a software system and the dependencies between them.</a:t>
            </a:r>
            <a:endParaRPr dirty="0" sz="2400" lang="en-US"/>
          </a:p>
          <a:p>
            <a:pPr algn="just" indent="-342900" lvl="0" marL="342900">
              <a:buFont typeface="Arial" panose="020B0604020202020204" pitchFamily="34" charset="0"/>
              <a:buChar char="•"/>
            </a:pPr>
            <a:r>
              <a:rPr dirty="0" sz="2400" lang="en-IN"/>
              <a:t>It also gives a high-level impression of use case and class diagram.</a:t>
            </a:r>
            <a:endParaRPr dirty="0" sz="2400" lang="en-US"/>
          </a:p>
          <a:p>
            <a:pPr algn="just" indent="-342900" marL="342900">
              <a:buFont typeface="Arial" panose="020B0604020202020204" pitchFamily="34" charset="0"/>
              <a:buChar char="•"/>
            </a:pPr>
            <a:endParaRPr dirty="0" sz="240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8"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9"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10"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6"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11"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rPr>
              <a:t>Package Diagram: purpose</a:t>
            </a:r>
            <a:endParaRPr b="1" dirty="0" sz="4000" lang="en-US">
              <a:solidFill>
                <a:schemeClr val="accent6">
                  <a:lumMod val="75000"/>
                </a:schemeClr>
              </a:solidFill>
            </a:endParaRPr>
          </a:p>
        </p:txBody>
      </p:sp>
      <p:sp>
        <p:nvSpPr>
          <p:cNvPr id="1048612" name="Rectangle 3"/>
          <p:cNvSpPr/>
          <p:nvPr/>
        </p:nvSpPr>
        <p:spPr>
          <a:xfrm>
            <a:off x="381000" y="2057400"/>
            <a:ext cx="8305800" cy="2936240"/>
          </a:xfrm>
          <a:prstGeom prst="rect"/>
        </p:spPr>
        <p:txBody>
          <a:bodyPr wrap="square">
            <a:spAutoFit/>
          </a:bodyPr>
          <a:p>
            <a:pPr algn="just" indent="-342900" lvl="1" marL="800100" marR="0">
              <a:buFont typeface="Arial" panose="020B0604020202020204" pitchFamily="34" charset="0"/>
              <a:buChar char="•"/>
            </a:pPr>
            <a:r>
              <a:rPr dirty="0" sz="2400" lang="en-IN">
                <a:ea typeface="Times New Roman" panose="02020603050405020304" pitchFamily="18" charset="0"/>
              </a:rPr>
              <a:t>To provide static models of modules, their parts and their relationships</a:t>
            </a:r>
            <a:endParaRPr dirty="0" sz="2400" lang="en-US">
              <a:ea typeface="Times New Roman" panose="02020603050405020304" pitchFamily="18" charset="0"/>
            </a:endParaRPr>
          </a:p>
          <a:p>
            <a:pPr algn="just" indent="-342900" lvl="1" marL="800100" marR="0">
              <a:buFont typeface="Arial" panose="020B0604020202020204" pitchFamily="34" charset="0"/>
              <a:buChar char="•"/>
            </a:pPr>
            <a:r>
              <a:rPr dirty="0" sz="2400" lang="en-IN">
                <a:ea typeface="Times New Roman" panose="02020603050405020304" pitchFamily="18" charset="0"/>
              </a:rPr>
              <a:t>To present the architectural modelling of the system</a:t>
            </a:r>
            <a:endParaRPr dirty="0" sz="2400" lang="en-US">
              <a:ea typeface="Times New Roman" panose="02020603050405020304" pitchFamily="18" charset="0"/>
            </a:endParaRPr>
          </a:p>
          <a:p>
            <a:pPr algn="just" indent="-342900" lvl="1" marL="800100" marR="0">
              <a:buFont typeface="Arial" panose="020B0604020202020204" pitchFamily="34" charset="0"/>
              <a:buChar char="•"/>
            </a:pPr>
            <a:r>
              <a:rPr dirty="0" sz="2400" lang="en-IN">
                <a:ea typeface="Times New Roman" panose="02020603050405020304" pitchFamily="18" charset="0"/>
              </a:rPr>
              <a:t>To group any UML elements</a:t>
            </a:r>
            <a:endParaRPr dirty="0" sz="2400" lang="en-US">
              <a:ea typeface="Times New Roman" panose="02020603050405020304" pitchFamily="18" charset="0"/>
            </a:endParaRPr>
          </a:p>
          <a:p>
            <a:pPr algn="just" indent="-342900" lvl="1" marL="800100" marR="0">
              <a:buFont typeface="Arial" panose="020B0604020202020204" pitchFamily="34" charset="0"/>
              <a:buChar char="•"/>
            </a:pPr>
            <a:r>
              <a:rPr dirty="0" sz="2400" lang="en-IN">
                <a:ea typeface="Times New Roman" panose="02020603050405020304" pitchFamily="18" charset="0"/>
              </a:rPr>
              <a:t>To specify the logical distribution of classes</a:t>
            </a:r>
            <a:endParaRPr dirty="0" sz="2400" lang="en-US">
              <a:ea typeface="Times New Roman" panose="02020603050405020304" pitchFamily="18" charset="0"/>
            </a:endParaRPr>
          </a:p>
          <a:p>
            <a:pPr algn="just" indent="-342900" lvl="1" marL="800100" marR="0">
              <a:buFont typeface="Arial" panose="020B0604020202020204" pitchFamily="34" charset="0"/>
              <a:buChar char="•"/>
            </a:pPr>
            <a:r>
              <a:rPr dirty="0" sz="2400" lang="en-IN">
                <a:ea typeface="Times New Roman" panose="02020603050405020304" pitchFamily="18" charset="0"/>
              </a:rPr>
              <a:t>To emphasize the logical structure of the system</a:t>
            </a:r>
            <a:endParaRPr dirty="0" sz="2400" lang="en-US">
              <a:ea typeface="Times New Roman" panose="02020603050405020304" pitchFamily="18" charset="0"/>
            </a:endParaRPr>
          </a:p>
          <a:p>
            <a:pPr algn="just" indent="-342900" lvl="1" marL="800100" marR="0">
              <a:buFont typeface="Arial" panose="020B0604020202020204" pitchFamily="34" charset="0"/>
              <a:buChar char="•"/>
            </a:pPr>
            <a:r>
              <a:rPr dirty="0" sz="2400" lang="en-IN">
                <a:ea typeface="Times New Roman" panose="02020603050405020304" pitchFamily="18" charset="0"/>
              </a:rPr>
              <a:t>To offer the logical distribution of classes which is inferred from the logical architecture of the system</a:t>
            </a:r>
            <a:endParaRPr dirty="0" sz="2400" lang="en-US">
              <a:effectLst/>
              <a:ea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3"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15"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7"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16"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IN" smtClean="0">
                <a:solidFill>
                  <a:schemeClr val="accent6">
                    <a:lumMod val="75000"/>
                  </a:schemeClr>
                </a:solidFill>
              </a:rPr>
              <a:t>Package Diagram: Uses</a:t>
            </a:r>
            <a:endParaRPr b="1" dirty="0" sz="4000" lang="en-US">
              <a:solidFill>
                <a:schemeClr val="accent6">
                  <a:lumMod val="75000"/>
                </a:schemeClr>
              </a:solidFill>
            </a:endParaRPr>
          </a:p>
        </p:txBody>
      </p:sp>
      <p:sp>
        <p:nvSpPr>
          <p:cNvPr id="1048617" name="Rectangle 3"/>
          <p:cNvSpPr/>
          <p:nvPr/>
        </p:nvSpPr>
        <p:spPr>
          <a:xfrm>
            <a:off x="381000" y="2057400"/>
            <a:ext cx="8305800" cy="3970318"/>
          </a:xfrm>
          <a:prstGeom prst="rect"/>
        </p:spPr>
        <p:txBody>
          <a:bodyPr wrap="square">
            <a:spAutoFit/>
          </a:bodyPr>
          <a:p>
            <a:pPr algn="just" indent="-457200" lvl="1" marL="914400">
              <a:buFont typeface="Arial" panose="020B0604020202020204" pitchFamily="34" charset="0"/>
              <a:buChar char="•"/>
            </a:pPr>
            <a:r>
              <a:rPr dirty="0" sz="2800" lang="en-IN"/>
              <a:t>To illustrate the functionality of a software system.</a:t>
            </a:r>
            <a:endParaRPr dirty="0" sz="2800" lang="en-US"/>
          </a:p>
          <a:p>
            <a:pPr algn="just" indent="-457200" lvl="1" marL="914400">
              <a:buFont typeface="Arial" panose="020B0604020202020204" pitchFamily="34" charset="0"/>
              <a:buChar char="•"/>
            </a:pPr>
            <a:r>
              <a:rPr dirty="0" sz="2800" lang="en-IN"/>
              <a:t>To illustrate the layered architecture of a software system.</a:t>
            </a:r>
            <a:endParaRPr dirty="0" sz="2800" lang="en-US"/>
          </a:p>
          <a:p>
            <a:pPr algn="just" indent="-457200" lvl="1" marL="914400">
              <a:buFont typeface="Arial" panose="020B0604020202020204" pitchFamily="34" charset="0"/>
              <a:buChar char="•"/>
            </a:pPr>
            <a:r>
              <a:rPr dirty="0" sz="2800" lang="en-IN"/>
              <a:t>The dependencies between these packages can be adorned with labels / stereotypes to indicate the communication mechanism between the layers.</a:t>
            </a:r>
            <a:endParaRPr dirty="0" sz="2800" lang="en-US"/>
          </a:p>
          <a:p>
            <a:pPr algn="just" indent="-457200" lvl="1" marL="914400" marR="0">
              <a:buFont typeface="Arial" panose="020B0604020202020204" pitchFamily="34" charset="0"/>
              <a:buChar char="•"/>
            </a:pPr>
            <a:endParaRPr dirty="0" sz="2800" lang="en-US">
              <a:effectLst/>
              <a:ea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8"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9"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20"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8"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21"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Notations</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4194304" name="Table 13"/>
          <p:cNvGraphicFramePr>
            <a:graphicFrameLocks noGrp="1"/>
          </p:cNvGraphicFramePr>
          <p:nvPr/>
        </p:nvGraphicFramePr>
        <p:xfrm>
          <a:off x="228600" y="1828801"/>
          <a:ext cx="8686801" cy="4800600"/>
        </p:xfrm>
        <a:graphic>
          <a:graphicData uri="http://schemas.openxmlformats.org/drawingml/2006/table">
            <a:tbl>
              <a:tblPr firstRow="1" bandRow="1">
                <a:tableStyleId>{5C22544A-7EE6-4342-B048-85BDC9FD1C3A}</a:tableStyleId>
              </a:tblPr>
              <a:tblGrid>
                <a:gridCol w="2171700"/>
                <a:gridCol w="1562100"/>
                <a:gridCol w="2286000"/>
                <a:gridCol w="2667001"/>
              </a:tblGrid>
              <a:tr h="693948">
                <a:tc>
                  <a:txBody>
                    <a:bodyPr/>
                    <a:p>
                      <a:pPr algn="ctr" marL="0" marR="0">
                        <a:lnSpc>
                          <a:spcPct val="150000"/>
                        </a:lnSpc>
                        <a:spcBef>
                          <a:spcPts val="0"/>
                        </a:spcBef>
                        <a:spcAft>
                          <a:spcPts val="0"/>
                        </a:spcAft>
                      </a:pPr>
                      <a:r>
                        <a:rPr b="1" dirty="0" sz="1800" lang="en-US">
                          <a:solidFill>
                            <a:srgbClr val="000000"/>
                          </a:solidFill>
                          <a:effectLst/>
                          <a:latin typeface="+mn-lt"/>
                          <a:ea typeface="Calibri" panose="020F0502020204030204" pitchFamily="34" charset="0"/>
                          <a:cs typeface="Times New Roman" panose="02020603050405020304" pitchFamily="18" charset="0"/>
                        </a:rPr>
                        <a:t>S.NO</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ctr" marL="0" marR="0">
                        <a:lnSpc>
                          <a:spcPct val="150000"/>
                        </a:lnSpc>
                        <a:spcBef>
                          <a:spcPts val="0"/>
                        </a:spcBef>
                        <a:spcAft>
                          <a:spcPts val="0"/>
                        </a:spcAft>
                      </a:pPr>
                      <a:r>
                        <a:rPr b="1" dirty="0" sz="1800" lang="en-US">
                          <a:solidFill>
                            <a:srgbClr val="000000"/>
                          </a:solidFill>
                          <a:effectLst/>
                          <a:latin typeface="+mn-lt"/>
                          <a:ea typeface="Calibri" panose="020F0502020204030204" pitchFamily="34" charset="0"/>
                          <a:cs typeface="Times New Roman" panose="02020603050405020304" pitchFamily="18" charset="0"/>
                        </a:rPr>
                        <a:t>NAME</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ctr" marL="0" marR="0">
                        <a:lnSpc>
                          <a:spcPct val="150000"/>
                        </a:lnSpc>
                        <a:spcBef>
                          <a:spcPts val="0"/>
                        </a:spcBef>
                        <a:spcAft>
                          <a:spcPts val="0"/>
                        </a:spcAft>
                      </a:pPr>
                      <a:r>
                        <a:rPr b="1" dirty="0" sz="1800" lang="en-US">
                          <a:solidFill>
                            <a:srgbClr val="000000"/>
                          </a:solidFill>
                          <a:effectLst/>
                          <a:latin typeface="+mn-lt"/>
                          <a:ea typeface="Calibri" panose="020F0502020204030204" pitchFamily="34" charset="0"/>
                          <a:cs typeface="Times New Roman" panose="02020603050405020304" pitchFamily="18" charset="0"/>
                        </a:rPr>
                        <a:t>SYMBOL</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pPr algn="ctr" marL="0" marR="0">
                        <a:lnSpc>
                          <a:spcPct val="150000"/>
                        </a:lnSpc>
                        <a:spcBef>
                          <a:spcPts val="0"/>
                        </a:spcBef>
                        <a:spcAft>
                          <a:spcPts val="0"/>
                        </a:spcAft>
                      </a:pPr>
                      <a:r>
                        <a:rPr b="1" dirty="0" sz="1800" lang="en-US">
                          <a:solidFill>
                            <a:srgbClr val="000000"/>
                          </a:solidFill>
                          <a:effectLst/>
                          <a:latin typeface="+mn-lt"/>
                          <a:ea typeface="Calibri" panose="020F0502020204030204" pitchFamily="34" charset="0"/>
                          <a:cs typeface="Times New Roman" panose="02020603050405020304" pitchFamily="18" charset="0"/>
                        </a:rPr>
                        <a:t>DESCRIPTION</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r>
              <a:tr h="2053326">
                <a:tc>
                  <a:txBody>
                    <a:bodyPr/>
                    <a:p>
                      <a:pPr algn="ctr"/>
                      <a:r>
                        <a:rPr dirty="0" sz="1800" lang="en-US" smtClean="0">
                          <a:latin typeface="+mn-lt"/>
                        </a:rPr>
                        <a:t>1</a:t>
                      </a:r>
                      <a:endParaRPr dirty="0" sz="1800" lang="en-US">
                        <a:latin typeface="+mn-lt"/>
                      </a:endParaRPr>
                    </a:p>
                  </a:txBody>
                </a:tc>
                <a:tc>
                  <a:txBody>
                    <a:bodyPr/>
                    <a:p>
                      <a:pPr algn="just" marL="0" marR="0">
                        <a:lnSpc>
                          <a:spcPct val="150000"/>
                        </a:lnSpc>
                        <a:spcBef>
                          <a:spcPts val="0"/>
                        </a:spcBef>
                        <a:spcAft>
                          <a:spcPts val="0"/>
                        </a:spcAft>
                      </a:pPr>
                      <a:r>
                        <a:rPr dirty="0" sz="1800" lang="en-US">
                          <a:solidFill>
                            <a:srgbClr val="000000"/>
                          </a:solidFill>
                          <a:effectLst/>
                          <a:latin typeface="+mn-lt"/>
                          <a:ea typeface="Calibri" panose="020F0502020204030204" pitchFamily="34" charset="0"/>
                          <a:cs typeface="Times New Roman" panose="02020603050405020304" pitchFamily="18" charset="0"/>
                        </a:rPr>
                        <a:t>Package </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endParaRPr dirty="0" sz="1800" lang="en-US">
                        <a:latin typeface="+mn-lt"/>
                      </a:endParaRPr>
                    </a:p>
                  </a:txBody>
                </a:tc>
                <a:tc>
                  <a:txBody>
                    <a:bodyPr/>
                    <a:p>
                      <a:pPr algn="just" marL="0" marR="0">
                        <a:lnSpc>
                          <a:spcPct val="150000"/>
                        </a:lnSpc>
                        <a:spcBef>
                          <a:spcPts val="0"/>
                        </a:spcBef>
                        <a:spcAft>
                          <a:spcPts val="0"/>
                        </a:spcAft>
                      </a:pPr>
                      <a:r>
                        <a:rPr dirty="0" sz="1800" lang="en-US">
                          <a:solidFill>
                            <a:srgbClr val="000000"/>
                          </a:solidFill>
                          <a:effectLst/>
                          <a:latin typeface="+mn-lt"/>
                          <a:ea typeface="Calibri" panose="020F0502020204030204" pitchFamily="34" charset="0"/>
                          <a:cs typeface="Times New Roman" panose="02020603050405020304" pitchFamily="18" charset="0"/>
                        </a:rPr>
                        <a:t>organize elements into groups to provide better structure for system model</a:t>
                      </a:r>
                      <a:r>
                        <a:rPr dirty="0" sz="1800" lang="en-US">
                          <a:effectLst/>
                          <a:latin typeface="+mn-lt"/>
                          <a:ea typeface="Calibri" panose="020F0502020204030204" pitchFamily="34" charset="0"/>
                          <a:cs typeface="Times New Roman" panose="02020603050405020304" pitchFamily="18" charset="0"/>
                        </a:rPr>
                        <a:t>.</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r>
              <a:tr h="2053326">
                <a:tc>
                  <a:txBody>
                    <a:bodyPr/>
                    <a:p>
                      <a:pPr algn="ctr"/>
                      <a:r>
                        <a:rPr dirty="0" sz="1800" lang="en-US" smtClean="0">
                          <a:latin typeface="+mn-lt"/>
                        </a:rPr>
                        <a:t>2</a:t>
                      </a:r>
                      <a:endParaRPr dirty="0" sz="1800" lang="en-US">
                        <a:latin typeface="+mn-lt"/>
                      </a:endParaRPr>
                    </a:p>
                  </a:txBody>
                </a:tc>
                <a:tc>
                  <a:txBody>
                    <a:bodyPr/>
                    <a:p>
                      <a:pPr algn="just" marL="0" marR="0">
                        <a:lnSpc>
                          <a:spcPct val="150000"/>
                        </a:lnSpc>
                        <a:spcBef>
                          <a:spcPts val="0"/>
                        </a:spcBef>
                        <a:spcAft>
                          <a:spcPts val="0"/>
                        </a:spcAft>
                      </a:pPr>
                      <a:r>
                        <a:rPr dirty="0" sz="1800" lang="en-US">
                          <a:solidFill>
                            <a:srgbClr val="000000"/>
                          </a:solidFill>
                          <a:effectLst/>
                          <a:latin typeface="+mn-lt"/>
                          <a:ea typeface="Calibri" panose="020F0502020204030204" pitchFamily="34" charset="0"/>
                          <a:cs typeface="Times New Roman" panose="02020603050405020304" pitchFamily="18" charset="0"/>
                        </a:rPr>
                        <a:t>Mode </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c>
                  <a:txBody>
                    <a:bodyPr/>
                    <a:p>
                      <a:endParaRPr dirty="0" sz="1800" lang="en-US">
                        <a:latin typeface="+mn-lt"/>
                      </a:endParaRPr>
                    </a:p>
                  </a:txBody>
                </a:tc>
                <a:tc>
                  <a:txBody>
                    <a:bodyPr/>
                    <a:p>
                      <a:pPr algn="just" marL="0" marR="0">
                        <a:lnSpc>
                          <a:spcPct val="150000"/>
                        </a:lnSpc>
                        <a:spcBef>
                          <a:spcPts val="0"/>
                        </a:spcBef>
                        <a:spcAft>
                          <a:spcPts val="0"/>
                        </a:spcAft>
                      </a:pPr>
                      <a:r>
                        <a:rPr dirty="0" sz="1800" lang="en-US">
                          <a:solidFill>
                            <a:srgbClr val="000000"/>
                          </a:solidFill>
                          <a:effectLst/>
                          <a:latin typeface="+mn-lt"/>
                          <a:ea typeface="Calibri" panose="020F0502020204030204" pitchFamily="34" charset="0"/>
                          <a:cs typeface="Times New Roman" panose="02020603050405020304" pitchFamily="18" charset="0"/>
                        </a:rPr>
                        <a:t>show only a subset of the contained elements according to some criterion.</a:t>
                      </a:r>
                      <a:endParaRPr dirty="0" sz="1800" lang="en-US">
                        <a:effectLst/>
                        <a:latin typeface="+mn-lt"/>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2097159" name="Picture 14"/>
          <p:cNvPicPr>
            <a:picLocks noChangeAspect="1"/>
          </p:cNvPicPr>
          <p:nvPr/>
        </p:nvPicPr>
        <p:blipFill>
          <a:blip xmlns:r="http://schemas.openxmlformats.org/officeDocument/2006/relationships" r:embed="rId2"/>
          <a:stretch>
            <a:fillRect/>
          </a:stretch>
        </p:blipFill>
        <p:spPr>
          <a:xfrm>
            <a:off x="4295866" y="2852819"/>
            <a:ext cx="1466667" cy="1304762"/>
          </a:xfrm>
          <a:prstGeom prst="rect"/>
        </p:spPr>
      </p:pic>
      <p:pic>
        <p:nvPicPr>
          <p:cNvPr id="2097160" name="Picture 15"/>
          <p:cNvPicPr>
            <a:picLocks noChangeAspect="1"/>
          </p:cNvPicPr>
          <p:nvPr/>
        </p:nvPicPr>
        <p:blipFill>
          <a:blip xmlns:r="http://schemas.openxmlformats.org/officeDocument/2006/relationships" r:embed="rId3"/>
          <a:stretch>
            <a:fillRect/>
          </a:stretch>
        </p:blipFill>
        <p:spPr>
          <a:xfrm>
            <a:off x="4295866" y="5029200"/>
            <a:ext cx="1390476" cy="1361905"/>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2"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3"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24"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1"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25"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Example</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2097162" name="Picture 10"/>
          <p:cNvPicPr>
            <a:picLocks/>
          </p:cNvPicPr>
          <p:nvPr/>
        </p:nvPicPr>
        <p:blipFill>
          <a:blip xmlns:r="http://schemas.openxmlformats.org/officeDocument/2006/relationships" r:embed="rId2"/>
          <a:srcRect/>
          <a:stretch>
            <a:fillRect/>
          </a:stretch>
        </p:blipFill>
        <p:spPr bwMode="auto">
          <a:xfrm>
            <a:off x="762000" y="1828800"/>
            <a:ext cx="8153399" cy="5029200"/>
          </a:xfrm>
          <a:prstGeom prst="rect"/>
          <a:noFill/>
          <a:ln w="9525">
            <a:noFill/>
            <a:miter lim="800000"/>
            <a:headEnd/>
            <a:tailEnd/>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6"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27"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28"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3"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29"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Component Diagram</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8630" name="Rectangle 3"/>
          <p:cNvSpPr/>
          <p:nvPr/>
        </p:nvSpPr>
        <p:spPr>
          <a:xfrm>
            <a:off x="609600" y="2286000"/>
            <a:ext cx="8229600" cy="3465244"/>
          </a:xfrm>
          <a:prstGeom prst="rect"/>
        </p:spPr>
        <p:txBody>
          <a:bodyPr wrap="square">
            <a:spAutoFit/>
          </a:bodyPr>
          <a:p>
            <a:pPr algn="just" indent="-342900" lvl="0" marL="342900" marR="0">
              <a:lnSpc>
                <a:spcPct val="115000"/>
              </a:lnSpc>
              <a:spcBef>
                <a:spcPts val="0"/>
              </a:spcBef>
              <a:spcAft>
                <a:spcPts val="0"/>
              </a:spcAft>
              <a:buFont typeface="Symbol" panose="05050102010706020507" pitchFamily="18" charset="2"/>
              <a:buChar char=""/>
            </a:pPr>
            <a:r>
              <a:rPr dirty="0" sz="2400" lang="en-IN">
                <a:ea typeface="Times New Roman" panose="02020603050405020304" pitchFamily="18" charset="0"/>
                <a:cs typeface="Times New Roman" panose="02020603050405020304" pitchFamily="18" charset="0"/>
              </a:rPr>
              <a:t>A component diagram shows the physical view of the system</a:t>
            </a:r>
            <a:endParaRPr dirty="0" sz="2400" lang="en-US">
              <a:ea typeface="Times New Roman" panose="02020603050405020304" pitchFamily="18" charset="0"/>
              <a:cs typeface="Times New Roman" panose="02020603050405020304" pitchFamily="18" charset="0"/>
            </a:endParaRPr>
          </a:p>
          <a:p>
            <a:pPr algn="just" indent="-342900" lvl="0" marL="342900" marR="0">
              <a:lnSpc>
                <a:spcPct val="115000"/>
              </a:lnSpc>
              <a:spcBef>
                <a:spcPts val="0"/>
              </a:spcBef>
              <a:spcAft>
                <a:spcPts val="0"/>
              </a:spcAft>
              <a:buFont typeface="Symbol" panose="05050102010706020507" pitchFamily="18" charset="2"/>
              <a:buChar char=""/>
            </a:pPr>
            <a:r>
              <a:rPr dirty="0" sz="2400" lang="en-IN">
                <a:ea typeface="Times New Roman" panose="02020603050405020304" pitchFamily="18" charset="0"/>
                <a:cs typeface="Times New Roman" panose="02020603050405020304" pitchFamily="18" charset="0"/>
              </a:rPr>
              <a:t>A component is an autonomous unit within a system.</a:t>
            </a:r>
            <a:endParaRPr dirty="0" sz="2400" lang="en-US">
              <a:ea typeface="Times New Roman" panose="02020603050405020304" pitchFamily="18" charset="0"/>
              <a:cs typeface="Times New Roman" panose="02020603050405020304" pitchFamily="18" charset="0"/>
            </a:endParaRPr>
          </a:p>
          <a:p>
            <a:pPr algn="just" indent="-342900" lvl="0" marL="342900" marR="0">
              <a:lnSpc>
                <a:spcPct val="115000"/>
              </a:lnSpc>
              <a:spcBef>
                <a:spcPts val="0"/>
              </a:spcBef>
              <a:spcAft>
                <a:spcPts val="0"/>
              </a:spcAft>
              <a:buFont typeface="Symbol" panose="05050102010706020507" pitchFamily="18" charset="2"/>
              <a:buChar char=""/>
            </a:pPr>
            <a:r>
              <a:rPr dirty="0" sz="2400" lang="en-IN">
                <a:ea typeface="Times New Roman" panose="02020603050405020304" pitchFamily="18" charset="0"/>
                <a:cs typeface="Times New Roman" panose="02020603050405020304" pitchFamily="18" charset="0"/>
              </a:rPr>
              <a:t>We combine packages or individual entities to form components.</a:t>
            </a:r>
            <a:endParaRPr dirty="0" sz="2400" lang="en-US">
              <a:ea typeface="Times New Roman" panose="02020603050405020304" pitchFamily="18" charset="0"/>
              <a:cs typeface="Times New Roman" panose="02020603050405020304" pitchFamily="18" charset="0"/>
            </a:endParaRPr>
          </a:p>
          <a:p>
            <a:pPr algn="just" indent="-342900" lvl="0" marL="342900" marR="0">
              <a:lnSpc>
                <a:spcPct val="115000"/>
              </a:lnSpc>
              <a:spcBef>
                <a:spcPts val="0"/>
              </a:spcBef>
              <a:spcAft>
                <a:spcPts val="0"/>
              </a:spcAft>
              <a:buFont typeface="Symbol" panose="05050102010706020507" pitchFamily="18" charset="2"/>
              <a:buChar char=""/>
            </a:pPr>
            <a:r>
              <a:rPr dirty="0" sz="2400" lang="en-IN">
                <a:ea typeface="Times New Roman" panose="02020603050405020304" pitchFamily="18" charset="0"/>
                <a:cs typeface="Times New Roman" panose="02020603050405020304" pitchFamily="18" charset="0"/>
              </a:rPr>
              <a:t>We can depict various components and their dependencies using a component diagram.</a:t>
            </a:r>
            <a:endParaRPr dirty="0" sz="2400" lang="en-US">
              <a:ea typeface="Times New Roman" panose="02020603050405020304" pitchFamily="18" charset="0"/>
              <a:cs typeface="Times New Roman" panose="02020603050405020304" pitchFamily="18" charset="0"/>
            </a:endParaRPr>
          </a:p>
          <a:p>
            <a:pPr algn="just" indent="-342900" lvl="0" marL="342900" marR="0">
              <a:lnSpc>
                <a:spcPct val="115000"/>
              </a:lnSpc>
              <a:spcBef>
                <a:spcPts val="0"/>
              </a:spcBef>
              <a:spcAft>
                <a:spcPts val="0"/>
              </a:spcAft>
              <a:buFont typeface="Symbol" panose="05050102010706020507" pitchFamily="18" charset="2"/>
              <a:buChar char=""/>
            </a:pPr>
            <a:r>
              <a:rPr dirty="0" sz="2400" lang="en-IN">
                <a:ea typeface="Times New Roman" panose="02020603050405020304" pitchFamily="18" charset="0"/>
                <a:cs typeface="Times New Roman" panose="02020603050405020304" pitchFamily="18" charset="0"/>
              </a:rPr>
              <a:t>Component diagram contain: component package, components, interfaces and dependency relationship.</a:t>
            </a:r>
            <a:endParaRPr dirty="0" sz="2400" lang="en-US">
              <a:effectLst/>
              <a:ea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1" name="Rectangle 1"/>
          <p:cNvSpPr/>
          <p:nvPr/>
        </p:nvSpPr>
        <p:spPr>
          <a:xfrm>
            <a:off x="0" y="609600"/>
            <a:ext cx="9144000" cy="45720"/>
          </a:xfrm>
          <a:prstGeom prst="rect"/>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32" name="Rectangle 2"/>
          <p:cNvSpPr/>
          <p:nvPr/>
        </p:nvSpPr>
        <p:spPr>
          <a:xfrm>
            <a:off x="0" y="731520"/>
            <a:ext cx="9144000" cy="182880"/>
          </a:xfrm>
          <a:prstGeom prst="rect"/>
          <a:ln>
            <a:noFill/>
          </a:ln>
        </p:spPr>
        <p:style>
          <a:lnRef idx="1">
            <a:schemeClr val="dk1"/>
          </a:lnRef>
          <a:fillRef idx="2">
            <a:schemeClr val="dk1"/>
          </a:fillRef>
          <a:effectRef idx="1">
            <a:schemeClr val="dk1"/>
          </a:effectRef>
          <a:fontRef idx="minor">
            <a:schemeClr val="dk1"/>
          </a:fontRef>
        </p:style>
        <p:txBody>
          <a:bodyPr anchor="ctr" rtlCol="0"/>
          <a:p>
            <a:pPr algn="ctr"/>
            <a:endParaRPr lang="en-US"/>
          </a:p>
        </p:txBody>
      </p:sp>
      <p:sp>
        <p:nvSpPr>
          <p:cNvPr id="1048633" name="Rounded Rectangle 4"/>
          <p:cNvSpPr/>
          <p:nvPr/>
        </p:nvSpPr>
        <p:spPr>
          <a:xfrm>
            <a:off x="5029200" y="457200"/>
            <a:ext cx="1066800" cy="609600"/>
          </a:xfrm>
          <a:prstGeom prst="round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64" name="Picture 5" descr="pngfind.com-kingpin-png-4152286 (1).png"/>
          <p:cNvPicPr>
            <a:picLocks noChangeAspect="1"/>
          </p:cNvPicPr>
          <p:nvPr/>
        </p:nvPicPr>
        <p:blipFill>
          <a:blip xmlns:r="http://schemas.openxmlformats.org/officeDocument/2006/relationships" r:embed="rId1" cstate="print"/>
          <a:stretch>
            <a:fillRect/>
          </a:stretch>
        </p:blipFill>
        <p:spPr>
          <a:xfrm>
            <a:off x="4953000" y="457200"/>
            <a:ext cx="1219200" cy="533400"/>
          </a:xfrm>
          <a:prstGeom prst="rect"/>
        </p:spPr>
      </p:pic>
      <p:sp>
        <p:nvSpPr>
          <p:cNvPr id="1048634" name="Rectangle 2"/>
          <p:cNvSpPr txBox="1">
            <a:spLocks noChangeArrowheads="1"/>
          </p:cNvSpPr>
          <p:nvPr/>
        </p:nvSpPr>
        <p:spPr>
          <a:xfrm>
            <a:off x="457200" y="1066800"/>
            <a:ext cx="8229600" cy="914400"/>
          </a:xfrm>
          <a:prstGeom prst="rect"/>
        </p:spPr>
        <p:txBody>
          <a:bodyPr>
            <a:norm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r>
              <a:rPr b="1" dirty="0" sz="4000" lang="en-US" smtClean="0">
                <a:solidFill>
                  <a:schemeClr val="accent6">
                    <a:lumMod val="75000"/>
                  </a:schemeClr>
                </a:solidFill>
                <a:latin typeface="Times New Roman" panose="02020603050405020304" pitchFamily="18" charset="0"/>
                <a:cs typeface="Times New Roman" panose="02020603050405020304" pitchFamily="18" charset="0"/>
              </a:rPr>
              <a:t>Component Diagram: Purpose</a:t>
            </a:r>
            <a:endParaRPr b="1" dirty="0" sz="4000" lang="en-US">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048635" name="Rectangle 3"/>
          <p:cNvSpPr/>
          <p:nvPr/>
        </p:nvSpPr>
        <p:spPr>
          <a:xfrm>
            <a:off x="-152400" y="1885950"/>
            <a:ext cx="8834437" cy="4893647"/>
          </a:xfrm>
          <a:prstGeom prst="rect"/>
        </p:spPr>
        <p:txBody>
          <a:bodyPr wrap="square">
            <a:spAutoFit/>
          </a:bodyPr>
          <a:p>
            <a:pPr algn="just" indent="-285750" lvl="1" marL="742950">
              <a:buFont typeface="Arial" panose="020B0604020202020204" pitchFamily="34" charset="0"/>
              <a:buChar char="•"/>
            </a:pPr>
            <a:r>
              <a:rPr dirty="0" sz="2400" lang="en-IN"/>
              <a:t>It shows the structural relationship between the components of a system.</a:t>
            </a:r>
            <a:endParaRPr dirty="0" sz="2400" lang="en-US"/>
          </a:p>
          <a:p>
            <a:pPr algn="just" indent="-285750" lvl="1" marL="742950">
              <a:buFont typeface="Arial" panose="020B0604020202020204" pitchFamily="34" charset="0"/>
              <a:buChar char="•"/>
            </a:pPr>
            <a:r>
              <a:rPr dirty="0" sz="2400" lang="en-IN"/>
              <a:t>It identifies the architectural perspective of the system as they enable the designer to model the high level software components with their interfaces to other components.</a:t>
            </a:r>
            <a:endParaRPr dirty="0" sz="2400" lang="en-US"/>
          </a:p>
          <a:p>
            <a:pPr algn="just" indent="-285750" lvl="1" marL="742950">
              <a:buFont typeface="Arial" panose="020B0604020202020204" pitchFamily="34" charset="0"/>
              <a:buChar char="•"/>
            </a:pPr>
            <a:r>
              <a:rPr dirty="0" sz="2400" lang="en-IN"/>
              <a:t>It helps to organize source code into manageable chunks called components.</a:t>
            </a:r>
            <a:endParaRPr dirty="0" sz="2400" lang="en-US"/>
          </a:p>
          <a:p>
            <a:pPr algn="just" indent="-285750" lvl="1" marL="742950">
              <a:buFont typeface="Arial" panose="020B0604020202020204" pitchFamily="34" charset="0"/>
              <a:buChar char="•"/>
            </a:pPr>
            <a:r>
              <a:rPr dirty="0" sz="2400" lang="en-IN"/>
              <a:t>It helps to specify a physical database.</a:t>
            </a:r>
            <a:endParaRPr dirty="0" sz="2400" lang="en-US"/>
          </a:p>
          <a:p>
            <a:pPr algn="just" indent="-285750" lvl="1" marL="742950">
              <a:buFont typeface="Arial" panose="020B0604020202020204" pitchFamily="34" charset="0"/>
              <a:buChar char="•"/>
            </a:pPr>
            <a:r>
              <a:rPr dirty="0" sz="2400" lang="en-IN"/>
              <a:t>It can be easily developed by architects and programmers.</a:t>
            </a:r>
            <a:endParaRPr dirty="0" sz="2400" lang="en-US"/>
          </a:p>
          <a:p>
            <a:pPr algn="just" indent="-285750" lvl="1" marL="742950">
              <a:buFont typeface="Arial" panose="020B0604020202020204" pitchFamily="34" charset="0"/>
              <a:buChar char="•"/>
            </a:pPr>
            <a:r>
              <a:rPr dirty="0" sz="2400" lang="en-IN"/>
              <a:t>It enables to model the high level software components and the interfaces to those components.</a:t>
            </a:r>
            <a:endParaRPr dirty="0" sz="2400" lang="en-US"/>
          </a:p>
          <a:p>
            <a:pPr algn="just" indent="-285750" lvl="1" marL="742950">
              <a:buFont typeface="Arial" panose="020B0604020202020204" pitchFamily="34" charset="0"/>
              <a:buChar char="•"/>
            </a:pPr>
            <a:r>
              <a:rPr dirty="0" sz="2400" lang="en-IN"/>
              <a:t>The components and subsystem can be flexibly reused and replaced.</a:t>
            </a:r>
            <a:endParaRPr dirty="0" sz="240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CENR</dc:creator>
  <cp:lastModifiedBy>jeeva</cp:lastModifiedBy>
  <dcterms:created xsi:type="dcterms:W3CDTF">2019-09-13T18:22:07Z</dcterms:created>
  <dcterms:modified xsi:type="dcterms:W3CDTF">2020-11-30T02:34:15Z</dcterms:modified>
</cp:coreProperties>
</file>