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tableStyles" Target="tableStyle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19A4B2E0-3091-4EE5-BC31-DB268DDF608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104868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8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97947E51-D0B3-434A-B5C8-033851A213B6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10486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4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10486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10486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8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104867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104862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  <p:sp>
        <p:nvSpPr>
          <p:cNvPr id="1048584" name="Rectangle 4"/>
          <p:cNvSpPr/>
          <p:nvPr userDrawn="1"/>
        </p:nvSpPr>
        <p:spPr>
          <a:xfrm>
            <a:off x="0" y="609600"/>
            <a:ext cx="9144000" cy="45720"/>
          </a:xfrm>
          <a:prstGeom prst="rect"/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85" name="Rectangle 5"/>
          <p:cNvSpPr/>
          <p:nvPr userDrawn="1"/>
        </p:nvSpPr>
        <p:spPr>
          <a:xfrm>
            <a:off x="0" y="731520"/>
            <a:ext cx="9144000" cy="182880"/>
          </a:xfrm>
          <a:prstGeom prst="rect"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2" name="Picture 6" descr="pngfind.com-kingpin-png-4152286 (1).png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/>
        </p:spPr>
      </p:pic>
    </p:spTree>
  </p:cSld>
  <p:clrMapOvr>
    <a:masterClrMapping/>
  </p:clrMapOvr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4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104864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952E6-B9EC-453A-AC2F-3F3B851E06B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7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7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Rectangle 1"/>
          <p:cNvSpPr/>
          <p:nvPr/>
        </p:nvSpPr>
        <p:spPr>
          <a:xfrm>
            <a:off x="0" y="609600"/>
            <a:ext cx="9144000" cy="45720"/>
          </a:xfrm>
          <a:prstGeom prst="rect"/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87" name="Rectangle 2"/>
          <p:cNvSpPr/>
          <p:nvPr/>
        </p:nvSpPr>
        <p:spPr>
          <a:xfrm>
            <a:off x="0" y="731520"/>
            <a:ext cx="9144000" cy="182880"/>
          </a:xfrm>
          <a:prstGeom prst="rect"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88" name="Rounded Rectangle 4"/>
          <p:cNvSpPr/>
          <p:nvPr/>
        </p:nvSpPr>
        <p:spPr>
          <a:xfrm>
            <a:off x="5029200" y="457200"/>
            <a:ext cx="1066800" cy="609600"/>
          </a:xfrm>
          <a:prstGeom prst="round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3" name="Picture 5" descr="pngfind.com-kingpin-png-4152286 (1)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/>
        </p:spPr>
      </p:pic>
      <p:sp>
        <p:nvSpPr>
          <p:cNvPr id="1048589" name="Rectangle 7"/>
          <p:cNvSpPr/>
          <p:nvPr/>
        </p:nvSpPr>
        <p:spPr>
          <a:xfrm>
            <a:off x="1524000" y="1905000"/>
            <a:ext cx="5791200" cy="3647441"/>
          </a:xfrm>
          <a:prstGeom prst="rect"/>
        </p:spPr>
        <p:txBody>
          <a:bodyPr wrap="square">
            <a:spAutoFit/>
          </a:bodyPr>
          <a:p>
            <a:pPr algn="ctr" fontAlgn="base" lvl="0">
              <a:spcBef>
                <a:spcPct val="0"/>
              </a:spcBef>
              <a:spcAft>
                <a:spcPct val="0"/>
              </a:spcAft>
            </a:pPr>
            <a:r>
              <a:rPr dirty="0" sz="2400" lang="en-US" smtClean="0">
                <a:latin typeface="Arial" pitchFamily="34" charset="0"/>
                <a:cs typeface="Arial" pitchFamily="34" charset="0"/>
              </a:rPr>
              <a:t>18CSC202J - OBJECT ORIENTED DESIGN AND PROGRAMMING</a:t>
            </a:r>
          </a:p>
          <a:p>
            <a:pPr algn="ctr" fontAlgn="base" lvl="0">
              <a:spcBef>
                <a:spcPct val="0"/>
              </a:spcBef>
              <a:spcAft>
                <a:spcPct val="0"/>
              </a:spcAft>
            </a:pPr>
            <a:endParaRPr dirty="0" sz="2400" lang="en-US">
              <a:latin typeface="Arial" pitchFamily="34" charset="0"/>
              <a:cs typeface="Arial" pitchFamily="34" charset="0"/>
            </a:endParaRPr>
          </a:p>
          <a:p>
            <a:pPr algn="ctr" fontAlgn="base" lvl="0">
              <a:spcBef>
                <a:spcPct val="0"/>
              </a:spcBef>
              <a:spcAft>
                <a:spcPct val="0"/>
              </a:spcAft>
            </a:pPr>
            <a:r>
              <a:rPr b="1" dirty="0" sz="2400" lang="en-US" smtClean="0">
                <a:latin typeface="Arial" pitchFamily="34" charset="0"/>
                <a:cs typeface="Arial" pitchFamily="34" charset="0"/>
              </a:rPr>
              <a:t>Session 12</a:t>
            </a:r>
          </a:p>
          <a:p>
            <a:pPr algn="ctr" fontAlgn="base" lvl="0">
              <a:spcBef>
                <a:spcPct val="0"/>
              </a:spcBef>
              <a:spcAft>
                <a:spcPct val="0"/>
              </a:spcAft>
            </a:pPr>
            <a:endParaRPr b="1" dirty="0" sz="2400" lang="en-US" smtClean="0">
              <a:latin typeface="Arial" pitchFamily="34" charset="0"/>
              <a:cs typeface="Arial" pitchFamily="34" charset="0"/>
            </a:endParaRPr>
          </a:p>
          <a:p>
            <a:pPr algn="ctr" fontAlgn="base" lvl="0">
              <a:spcBef>
                <a:spcPct val="0"/>
              </a:spcBef>
              <a:spcAft>
                <a:spcPct val="0"/>
              </a:spcAft>
            </a:pPr>
            <a:r>
              <a:rPr b="1" dirty="0" sz="2400" lang="en-US" smtClean="0">
                <a:latin typeface="Arial" pitchFamily="34" charset="0"/>
                <a:cs typeface="Arial" pitchFamily="34" charset="0"/>
              </a:rPr>
              <a:t>Topic : </a:t>
            </a:r>
            <a:r>
              <a:rPr b="1" dirty="0" sz="2400" lang="en-IN" smtClean="0">
                <a:latin typeface="Arial" pitchFamily="34" charset="0"/>
                <a:cs typeface="Arial" pitchFamily="34" charset="0"/>
              </a:rPr>
              <a:t>UML Component Diagram, Deployment Diagram</a:t>
            </a:r>
            <a:endParaRPr b="1" dirty="0" sz="2400" lang="en-IN">
              <a:latin typeface="Arial" pitchFamily="34" charset="0"/>
              <a:cs typeface="Arial" pitchFamily="34" charset="0"/>
            </a:endParaRPr>
          </a:p>
          <a:p>
            <a:pPr algn="ctr" fontAlgn="base" lvl="0">
              <a:spcBef>
                <a:spcPct val="0"/>
              </a:spcBef>
              <a:spcAft>
                <a:spcPct val="0"/>
              </a:spcAft>
            </a:pPr>
            <a:endParaRPr b="1" dirty="0" sz="2400" lang="en-US" smtClean="0">
              <a:latin typeface="Arial" pitchFamily="34" charset="0"/>
              <a:cs typeface="Arial" pitchFamily="34" charset="0"/>
            </a:endParaRPr>
          </a:p>
          <a:p>
            <a:pPr algn="ctr" fontAlgn="base" lvl="0">
              <a:spcBef>
                <a:spcPct val="0"/>
              </a:spcBef>
              <a:spcAft>
                <a:spcPct val="0"/>
              </a:spcAft>
            </a:pPr>
            <a:endParaRPr dirty="0" sz="2400" lang="en-US" smtClean="0">
              <a:latin typeface="Arial" pitchFamily="34" charset="0"/>
              <a:cs typeface="Arial" pitchFamily="34" charset="0"/>
            </a:endParaRPr>
          </a:p>
          <a:p>
            <a:pPr algn="ctr" fontAlgn="base" lvl="0">
              <a:spcBef>
                <a:spcPct val="0"/>
              </a:spcBef>
              <a:spcAft>
                <a:spcPct val="0"/>
              </a:spcAft>
            </a:pPr>
            <a:endParaRPr dirty="0" sz="2400"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8590" name="Rectangle 1"/>
          <p:cNvSpPr>
            <a:spLocks noChangeArrowheads="1"/>
          </p:cNvSpPr>
          <p:nvPr/>
        </p:nvSpPr>
        <p:spPr bwMode="auto">
          <a:xfrm>
            <a:off x="3619500" y="3443606"/>
            <a:ext cx="233680" cy="624838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baseline="0" b="0" cap="none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baseline="0" b="0" cap="none" sz="18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591" name="Rectangle 1"/>
          <p:cNvSpPr>
            <a:spLocks noChangeArrowheads="1"/>
          </p:cNvSpPr>
          <p:nvPr/>
        </p:nvSpPr>
        <p:spPr bwMode="auto">
          <a:xfrm>
            <a:off x="3619500" y="3383281"/>
            <a:ext cx="233680" cy="624838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baseline="0" b="0" cap="none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baseline="0" b="0" cap="none" sz="18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98466" y="1219200"/>
            <a:ext cx="7937744" cy="5334000"/>
          </a:xfrm>
          <a:prstGeom prst="rect"/>
        </p:spPr>
      </p:pic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Rectangle 1"/>
          <p:cNvSpPr/>
          <p:nvPr/>
        </p:nvSpPr>
        <p:spPr>
          <a:xfrm>
            <a:off x="0" y="609600"/>
            <a:ext cx="9144000" cy="45720"/>
          </a:xfrm>
          <a:prstGeom prst="rect"/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9" name="Rectangle 2"/>
          <p:cNvSpPr/>
          <p:nvPr/>
        </p:nvSpPr>
        <p:spPr>
          <a:xfrm>
            <a:off x="0" y="731520"/>
            <a:ext cx="9144000" cy="182880"/>
          </a:xfrm>
          <a:prstGeom prst="rect"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0" name="Rounded Rectangle 4"/>
          <p:cNvSpPr/>
          <p:nvPr/>
        </p:nvSpPr>
        <p:spPr>
          <a:xfrm>
            <a:off x="5029200" y="457200"/>
            <a:ext cx="1066800" cy="609600"/>
          </a:xfrm>
          <a:prstGeom prst="round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65" name="Picture 5" descr="pngfind.com-kingpin-png-4152286 (1)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/>
        </p:spPr>
      </p:pic>
      <p:sp>
        <p:nvSpPr>
          <p:cNvPr id="1048611" name="Rectangle 2"/>
          <p:cNvSpPr txBox="1">
            <a:spLocks noChangeArrowheads="1"/>
          </p:cNvSpPr>
          <p:nvPr/>
        </p:nvSpPr>
        <p:spPr>
          <a:xfrm>
            <a:off x="-228600" y="723900"/>
            <a:ext cx="8229600" cy="914400"/>
          </a:xfrm>
          <a:prstGeom prst="rect"/>
        </p:spPr>
        <p:txBody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4000" lang="en-IN" smtClean="0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b="1" dirty="0" sz="4000" lang="en-US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97166" name="Picture 8"/>
          <p:cNvPicPr>
            <a:picLocks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304800" y="1431290"/>
            <a:ext cx="8534400" cy="5198110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776412" y="1466850"/>
            <a:ext cx="5591175" cy="392430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Rectangle 1"/>
          <p:cNvSpPr/>
          <p:nvPr/>
        </p:nvSpPr>
        <p:spPr>
          <a:xfrm>
            <a:off x="0" y="609600"/>
            <a:ext cx="9144000" cy="45720"/>
          </a:xfrm>
          <a:prstGeom prst="rect"/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3" name="Rectangle 2"/>
          <p:cNvSpPr/>
          <p:nvPr/>
        </p:nvSpPr>
        <p:spPr>
          <a:xfrm>
            <a:off x="0" y="731520"/>
            <a:ext cx="9144000" cy="182880"/>
          </a:xfrm>
          <a:prstGeom prst="rect"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4" name="Rounded Rectangle 4"/>
          <p:cNvSpPr/>
          <p:nvPr/>
        </p:nvSpPr>
        <p:spPr>
          <a:xfrm>
            <a:off x="5029200" y="457200"/>
            <a:ext cx="1066800" cy="609600"/>
          </a:xfrm>
          <a:prstGeom prst="round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68" name="Picture 5" descr="pngfind.com-kingpin-png-4152286 (1)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/>
        </p:spPr>
      </p:pic>
      <p:sp>
        <p:nvSpPr>
          <p:cNvPr id="1048615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/>
        </p:spPr>
        <p:txBody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4000" lang="en-IN" smtClean="0">
                <a:solidFill>
                  <a:schemeClr val="accent6">
                    <a:lumMod val="75000"/>
                  </a:schemeClr>
                </a:solidFill>
              </a:rPr>
              <a:t>Deployment Diagram</a:t>
            </a:r>
            <a:endParaRPr b="1" dirty="0" sz="4000" lang="en-US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97169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72955" y="1818972"/>
            <a:ext cx="8718645" cy="4277028"/>
          </a:xfrm>
          <a:prstGeom prst="rect"/>
        </p:spPr>
      </p:pic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Rectangle 1"/>
          <p:cNvSpPr/>
          <p:nvPr/>
        </p:nvSpPr>
        <p:spPr>
          <a:xfrm>
            <a:off x="0" y="609600"/>
            <a:ext cx="9144000" cy="45720"/>
          </a:xfrm>
          <a:prstGeom prst="rect"/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7" name="Rectangle 2"/>
          <p:cNvSpPr/>
          <p:nvPr/>
        </p:nvSpPr>
        <p:spPr>
          <a:xfrm>
            <a:off x="0" y="731520"/>
            <a:ext cx="9144000" cy="182880"/>
          </a:xfrm>
          <a:prstGeom prst="rect"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8" name="Rounded Rectangle 4"/>
          <p:cNvSpPr/>
          <p:nvPr/>
        </p:nvSpPr>
        <p:spPr>
          <a:xfrm>
            <a:off x="5029200" y="457200"/>
            <a:ext cx="1066800" cy="609600"/>
          </a:xfrm>
          <a:prstGeom prst="round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70" name="Picture 5" descr="pngfind.com-kingpin-png-4152286 (1)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/>
        </p:spPr>
      </p:pic>
      <p:sp>
        <p:nvSpPr>
          <p:cNvPr id="1048619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/>
        </p:spPr>
        <p:txBody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4000" lang="en-IN" smtClean="0">
                <a:solidFill>
                  <a:schemeClr val="accent6">
                    <a:lumMod val="75000"/>
                  </a:schemeClr>
                </a:solidFill>
              </a:rPr>
              <a:t>Purpose</a:t>
            </a:r>
            <a:endParaRPr b="1" dirty="0" sz="4000"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8620" name="Rectangle 3"/>
          <p:cNvSpPr/>
          <p:nvPr/>
        </p:nvSpPr>
        <p:spPr>
          <a:xfrm>
            <a:off x="381000" y="2057400"/>
            <a:ext cx="8305800" cy="2031325"/>
          </a:xfrm>
          <a:prstGeom prst="rect"/>
        </p:spPr>
        <p:txBody>
          <a:bodyPr wrap="square">
            <a:spAutoFit/>
          </a:bodyPr>
          <a:p>
            <a:r>
              <a:rPr dirty="0" lang="en-IN"/>
              <a:t>Purpose of Deployment Diagrams</a:t>
            </a:r>
          </a:p>
          <a:p>
            <a:r>
              <a:rPr dirty="0" lang="en-IN"/>
              <a:t>They show the structure of the run-time system</a:t>
            </a:r>
          </a:p>
          <a:p>
            <a:r>
              <a:rPr dirty="0" lang="en-IN"/>
              <a:t>They capture the hardware that will be used to implement the system and the links between different items of hardware.</a:t>
            </a:r>
          </a:p>
          <a:p>
            <a:r>
              <a:rPr dirty="0" lang="en-IN"/>
              <a:t>They model physical hardware elements and the communication paths between them</a:t>
            </a:r>
          </a:p>
          <a:p>
            <a:r>
              <a:rPr dirty="0" lang="en-IN"/>
              <a:t>They can be used to plan the architecture of a system.</a:t>
            </a:r>
          </a:p>
          <a:p>
            <a:r>
              <a:rPr dirty="0" lang="en-IN"/>
              <a:t>They are also useful for Document the deployment of software components or nodes</a:t>
            </a:r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09600" y="2209800"/>
            <a:ext cx="7572375" cy="2857500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Rectangle 1"/>
          <p:cNvSpPr/>
          <p:nvPr/>
        </p:nvSpPr>
        <p:spPr>
          <a:xfrm>
            <a:off x="685800" y="1676401"/>
            <a:ext cx="8153400" cy="1477328"/>
          </a:xfrm>
          <a:prstGeom prst="rect"/>
        </p:spPr>
        <p:txBody>
          <a:bodyPr wrap="square">
            <a:spAutoFit/>
          </a:bodyPr>
          <a:p>
            <a:r>
              <a:rPr dirty="0" lang="en-IN">
                <a:latin typeface="Arial" panose="020B0604020202020204" pitchFamily="34" charset="0"/>
              </a:rPr>
              <a:t>How to Draw a Deployment Diagram?</a:t>
            </a:r>
          </a:p>
          <a:p>
            <a:pPr algn="just"/>
            <a:r>
              <a:rPr dirty="0" lang="en-IN">
                <a:solidFill>
                  <a:srgbClr val="000000"/>
                </a:solidFill>
                <a:latin typeface="Arial" panose="020B0604020202020204" pitchFamily="34" charset="0"/>
              </a:rPr>
              <a:t>Deployment diagram represents the deployment view of a system. It is related to the component diagram because the components are deployed using the deployment diagrams. A deployment diagram consists of nodes. Nodes are nothing but physical hardware used to deploy the application.</a:t>
            </a:r>
            <a:endParaRPr b="0" dirty="0" i="0" lang="en-IN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1"/>
          <p:cNvSpPr/>
          <p:nvPr/>
        </p:nvSpPr>
        <p:spPr>
          <a:xfrm>
            <a:off x="1371600" y="1447800"/>
            <a:ext cx="5486400" cy="3139321"/>
          </a:xfrm>
          <a:prstGeom prst="rect"/>
        </p:spPr>
        <p:txBody>
          <a:bodyPr wrap="square">
            <a:spAutoFit/>
          </a:bodyPr>
          <a:p>
            <a:pPr algn="just"/>
            <a:r>
              <a:rPr dirty="0" lang="en-IN">
                <a:solidFill>
                  <a:srgbClr val="000000"/>
                </a:solidFill>
                <a:latin typeface="Arial" panose="020B0604020202020204" pitchFamily="34" charset="0"/>
              </a:rPr>
              <a:t>Deployment diagrams are useful for system engineers. An efficient deployment diagram is very important as it controls the following parameters −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dirty="0" lang="en-IN">
                <a:solidFill>
                  <a:srgbClr val="000000"/>
                </a:solidFill>
                <a:latin typeface="Arial" panose="020B0604020202020204" pitchFamily="34" charset="0"/>
              </a:rPr>
              <a:t>Performance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dirty="0" lang="en-IN">
                <a:solidFill>
                  <a:srgbClr val="000000"/>
                </a:solidFill>
                <a:latin typeface="Arial" panose="020B0604020202020204" pitchFamily="34" charset="0"/>
              </a:rPr>
              <a:t>Scalability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dirty="0" lang="en-IN">
                <a:solidFill>
                  <a:srgbClr val="000000"/>
                </a:solidFill>
                <a:latin typeface="Arial" panose="020B0604020202020204" pitchFamily="34" charset="0"/>
              </a:rPr>
              <a:t>Maintainability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dirty="0" lang="en-IN">
                <a:solidFill>
                  <a:srgbClr val="000000"/>
                </a:solidFill>
                <a:latin typeface="Arial" panose="020B0604020202020204" pitchFamily="34" charset="0"/>
              </a:rPr>
              <a:t>Portability</a:t>
            </a:r>
          </a:p>
          <a:p>
            <a:pPr algn="just"/>
            <a:r>
              <a:rPr dirty="0" lang="en-IN">
                <a:solidFill>
                  <a:srgbClr val="000000"/>
                </a:solidFill>
                <a:latin typeface="Arial" panose="020B0604020202020204" pitchFamily="34" charset="0"/>
              </a:rPr>
              <a:t>Before drawing a deployment diagram, the following </a:t>
            </a:r>
            <a:r>
              <a:rPr dirty="0" lang="en-IN" err="1">
                <a:solidFill>
                  <a:srgbClr val="000000"/>
                </a:solidFill>
                <a:latin typeface="Arial" panose="020B0604020202020204" pitchFamily="34" charset="0"/>
              </a:rPr>
              <a:t>artifacts</a:t>
            </a:r>
            <a:r>
              <a:rPr dirty="0" lang="en-IN">
                <a:solidFill>
                  <a:srgbClr val="000000"/>
                </a:solidFill>
                <a:latin typeface="Arial" panose="020B0604020202020204" pitchFamily="34" charset="0"/>
              </a:rPr>
              <a:t> should be identified −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dirty="0" lang="en-IN">
                <a:solidFill>
                  <a:srgbClr val="000000"/>
                </a:solidFill>
                <a:latin typeface="Arial" panose="020B0604020202020204" pitchFamily="34" charset="0"/>
              </a:rPr>
              <a:t>Nodes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dirty="0" lang="en-IN">
                <a:solidFill>
                  <a:srgbClr val="000000"/>
                </a:solidFill>
                <a:latin typeface="Arial" panose="020B0604020202020204" pitchFamily="34" charset="0"/>
              </a:rPr>
              <a:t>Relationships among nodes</a:t>
            </a:r>
            <a:endParaRPr b="0" dirty="0" i="0" lang="en-IN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85799" y="1516301"/>
            <a:ext cx="8144301" cy="4093926"/>
          </a:xfrm>
          <a:prstGeom prst="rect"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52400" y="1828800"/>
            <a:ext cx="9096292" cy="3657600"/>
          </a:xfrm>
          <a:prstGeom prst="rect"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20574" y="1530983"/>
            <a:ext cx="7832826" cy="4107817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38200" y="1295400"/>
            <a:ext cx="7848600" cy="5883301"/>
          </a:xfrm>
          <a:prstGeom prst="rect"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5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01024" y="1676400"/>
            <a:ext cx="8727646" cy="3581400"/>
          </a:xfrm>
          <a:prstGeom prst="rect"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Rectangle 1"/>
          <p:cNvSpPr/>
          <p:nvPr/>
        </p:nvSpPr>
        <p:spPr>
          <a:xfrm>
            <a:off x="2286000" y="2136339"/>
            <a:ext cx="4572000" cy="2585323"/>
          </a:xfrm>
          <a:prstGeom prst="rect"/>
        </p:spPr>
        <p:txBody>
          <a:bodyPr>
            <a:spAutoFit/>
          </a:bodyPr>
          <a:p>
            <a:pPr algn="just"/>
            <a:r>
              <a:rPr dirty="0" lang="en-IN">
                <a:solidFill>
                  <a:srgbClr val="000000"/>
                </a:solidFill>
                <a:latin typeface="Arial" panose="020B0604020202020204" pitchFamily="34" charset="0"/>
              </a:rPr>
              <a:t>Deployment diagrams can be used −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dirty="0" lang="en-IN">
                <a:solidFill>
                  <a:srgbClr val="000000"/>
                </a:solidFill>
                <a:latin typeface="Arial" panose="020B0604020202020204" pitchFamily="34" charset="0"/>
              </a:rPr>
              <a:t>To model the hardware topology of a system.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dirty="0" lang="en-IN">
                <a:solidFill>
                  <a:srgbClr val="000000"/>
                </a:solidFill>
                <a:latin typeface="Arial" panose="020B0604020202020204" pitchFamily="34" charset="0"/>
              </a:rPr>
              <a:t>To model the embedded system.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dirty="0" lang="en-IN">
                <a:solidFill>
                  <a:srgbClr val="000000"/>
                </a:solidFill>
                <a:latin typeface="Arial" panose="020B0604020202020204" pitchFamily="34" charset="0"/>
              </a:rPr>
              <a:t>To model the hardware details for a client/server system.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dirty="0" lang="en-IN">
                <a:solidFill>
                  <a:srgbClr val="000000"/>
                </a:solidFill>
                <a:latin typeface="Arial" panose="020B0604020202020204" pitchFamily="34" charset="0"/>
              </a:rPr>
              <a:t>To model the hardware details of a distributed application.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dirty="0" lang="en-IN">
                <a:solidFill>
                  <a:srgbClr val="000000"/>
                </a:solidFill>
                <a:latin typeface="Arial" panose="020B0604020202020204" pitchFamily="34" charset="0"/>
              </a:rPr>
              <a:t>For Forward and Reverse engineering.</a:t>
            </a:r>
            <a:endParaRPr b="0" dirty="0" i="0" lang="en-IN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6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219201" y="380309"/>
            <a:ext cx="6858000" cy="6235959"/>
          </a:xfrm>
          <a:prstGeom prst="rect"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Rectangle 3"/>
          <p:cNvSpPr/>
          <p:nvPr/>
        </p:nvSpPr>
        <p:spPr>
          <a:xfrm>
            <a:off x="457200" y="457200"/>
            <a:ext cx="9982200" cy="5047536"/>
          </a:xfrm>
          <a:prstGeom prst="rect"/>
        </p:spPr>
        <p:txBody>
          <a:bodyPr wrap="square">
            <a:spAutoFit/>
          </a:bodyPr>
          <a:p>
            <a:r>
              <a:rPr dirty="0" sz="1400" lang="en-IN">
                <a:latin typeface="Roboto"/>
              </a:rPr>
              <a:t>Harsh HR of a Google HQ in Bangalore is looking for the automated appraisal management system.</a:t>
            </a:r>
            <a:br>
              <a:rPr dirty="0" sz="1400" lang="en-IN">
                <a:latin typeface="Roboto"/>
              </a:rPr>
            </a:br>
            <a:r>
              <a:rPr dirty="0" sz="1400" lang="en-IN">
                <a:latin typeface="Roboto"/>
              </a:rPr>
              <a:t/>
            </a:r>
            <a:br>
              <a:rPr dirty="0" sz="1400" lang="en-IN">
                <a:latin typeface="Roboto"/>
              </a:rPr>
            </a:br>
            <a:r>
              <a:rPr dirty="0" sz="1400" lang="en-IN">
                <a:latin typeface="Roboto"/>
              </a:rPr>
              <a:t>The current salary of the employee is fixed and based on the results of the performance monitoring software the appraisal management system have to revise the salary of the employee.</a:t>
            </a:r>
            <a:br>
              <a:rPr dirty="0" sz="1400" lang="en-IN">
                <a:latin typeface="Roboto"/>
              </a:rPr>
            </a:br>
            <a:r>
              <a:rPr dirty="0" sz="1400" lang="en-IN">
                <a:latin typeface="Roboto"/>
              </a:rPr>
              <a:t/>
            </a:r>
            <a:br>
              <a:rPr dirty="0" sz="1400" lang="en-IN">
                <a:latin typeface="Roboto"/>
              </a:rPr>
            </a:br>
            <a:r>
              <a:rPr dirty="0" sz="1400" lang="en-IN">
                <a:latin typeface="Roboto"/>
              </a:rPr>
              <a:t>Use the </a:t>
            </a:r>
            <a:r>
              <a:rPr dirty="0" sz="1400" lang="en-IN" err="1">
                <a:latin typeface="Roboto"/>
              </a:rPr>
              <a:t>Contructor</a:t>
            </a:r>
            <a:r>
              <a:rPr dirty="0" sz="1400" lang="en-IN">
                <a:latin typeface="Roboto"/>
              </a:rPr>
              <a:t> Overloading Concept to develop automated appraisal management system.</a:t>
            </a:r>
            <a:br>
              <a:rPr dirty="0" sz="1400" lang="en-IN">
                <a:latin typeface="Roboto"/>
              </a:rPr>
            </a:br>
            <a:r>
              <a:rPr dirty="0" sz="1400" lang="en-IN">
                <a:latin typeface="Roboto"/>
              </a:rPr>
              <a:t/>
            </a:r>
            <a:br>
              <a:rPr dirty="0" sz="1400" lang="en-IN">
                <a:latin typeface="Roboto"/>
              </a:rPr>
            </a:br>
            <a:r>
              <a:rPr dirty="0" sz="1400" lang="en-IN">
                <a:latin typeface="Roboto"/>
              </a:rPr>
              <a:t>The Default Salary of employees is 30000.</a:t>
            </a:r>
            <a:br>
              <a:rPr dirty="0" sz="1400" lang="en-IN">
                <a:latin typeface="Roboto"/>
              </a:rPr>
            </a:br>
            <a:r>
              <a:rPr dirty="0" sz="1400" lang="en-IN">
                <a:latin typeface="Roboto"/>
              </a:rPr>
              <a:t/>
            </a:r>
            <a:br>
              <a:rPr dirty="0" sz="1400" lang="en-IN">
                <a:latin typeface="Roboto"/>
              </a:rPr>
            </a:br>
            <a:r>
              <a:rPr dirty="0" sz="1400" lang="en-IN" err="1">
                <a:latin typeface="Roboto"/>
              </a:rPr>
              <a:t>sal</a:t>
            </a:r>
            <a:r>
              <a:rPr dirty="0" sz="1400" lang="en-IN">
                <a:latin typeface="Roboto"/>
              </a:rPr>
              <a:t>=30000</a:t>
            </a:r>
            <a:br>
              <a:rPr dirty="0" sz="1400" lang="en-IN">
                <a:latin typeface="Roboto"/>
              </a:rPr>
            </a:br>
            <a:r>
              <a:rPr dirty="0" sz="1400" lang="en-IN">
                <a:latin typeface="Roboto"/>
              </a:rPr>
              <a:t/>
            </a:r>
            <a:br>
              <a:rPr dirty="0" sz="1400" lang="en-IN">
                <a:latin typeface="Roboto"/>
              </a:rPr>
            </a:br>
            <a:r>
              <a:rPr dirty="0" sz="1400" lang="en-IN">
                <a:latin typeface="Roboto"/>
              </a:rPr>
              <a:t>Mandatory:</a:t>
            </a:r>
            <a:br>
              <a:rPr dirty="0" sz="1400" lang="en-IN">
                <a:latin typeface="Roboto"/>
              </a:rPr>
            </a:br>
            <a:r>
              <a:rPr dirty="0" sz="1400" lang="en-IN">
                <a:latin typeface="Roboto"/>
              </a:rPr>
              <a:t/>
            </a:r>
            <a:br>
              <a:rPr dirty="0" sz="1400" lang="en-IN">
                <a:latin typeface="Roboto"/>
              </a:rPr>
            </a:br>
            <a:r>
              <a:rPr dirty="0" sz="1400" lang="en-IN">
                <a:latin typeface="Roboto"/>
              </a:rPr>
              <a:t>1.Create a new class named "Appraisal"</a:t>
            </a:r>
            <a:br>
              <a:rPr dirty="0" sz="1400" lang="en-IN">
                <a:latin typeface="Roboto"/>
              </a:rPr>
            </a:br>
            <a:r>
              <a:rPr dirty="0" sz="1400" lang="en-IN">
                <a:latin typeface="Roboto"/>
              </a:rPr>
              <a:t/>
            </a:r>
            <a:br>
              <a:rPr dirty="0" sz="1400" lang="en-IN">
                <a:latin typeface="Roboto"/>
              </a:rPr>
            </a:br>
            <a:r>
              <a:rPr dirty="0" sz="1400" lang="en-IN">
                <a:latin typeface="Roboto"/>
              </a:rPr>
              <a:t>2.Create a constructor for the class "Appraisal"</a:t>
            </a:r>
            <a:br>
              <a:rPr dirty="0" sz="1400" lang="en-IN">
                <a:latin typeface="Roboto"/>
              </a:rPr>
            </a:br>
            <a:r>
              <a:rPr dirty="0" sz="1400" lang="en-IN">
                <a:latin typeface="Roboto"/>
              </a:rPr>
              <a:t/>
            </a:r>
            <a:br>
              <a:rPr dirty="0" sz="1400" lang="en-IN">
                <a:latin typeface="Roboto"/>
              </a:rPr>
            </a:br>
            <a:r>
              <a:rPr dirty="0" sz="1400" lang="en-IN">
                <a:latin typeface="Roboto"/>
              </a:rPr>
              <a:t>3.Create a variable name "</a:t>
            </a:r>
            <a:r>
              <a:rPr dirty="0" sz="1400" lang="en-IN" err="1">
                <a:latin typeface="Roboto"/>
              </a:rPr>
              <a:t>sal</a:t>
            </a:r>
            <a:r>
              <a:rPr dirty="0" sz="1400" lang="en-IN">
                <a:latin typeface="Roboto"/>
              </a:rPr>
              <a:t>" to get the default salary and also get the new salary of the employee.</a:t>
            </a:r>
            <a:br>
              <a:rPr dirty="0" sz="1400" lang="en-IN">
                <a:latin typeface="Roboto"/>
              </a:rPr>
            </a:br>
            <a:r>
              <a:rPr dirty="0" sz="1400" lang="en-IN">
                <a:latin typeface="Roboto"/>
              </a:rPr>
              <a:t/>
            </a:r>
            <a:br>
              <a:rPr dirty="0" sz="1400" lang="en-IN">
                <a:latin typeface="Roboto"/>
              </a:rPr>
            </a:br>
            <a:r>
              <a:rPr dirty="0" sz="1400" lang="en-IN">
                <a:latin typeface="Roboto"/>
              </a:rPr>
              <a:t>4.Create a object named "</a:t>
            </a:r>
            <a:r>
              <a:rPr dirty="0" sz="1400" lang="en-IN" err="1">
                <a:latin typeface="Roboto"/>
              </a:rPr>
              <a:t>myobj</a:t>
            </a:r>
            <a:r>
              <a:rPr dirty="0" sz="1400" lang="en-IN">
                <a:latin typeface="Roboto"/>
              </a:rPr>
              <a:t>" and "myobj2" for the class "Appraisal" in the main class.</a:t>
            </a:r>
            <a:br>
              <a:rPr dirty="0" sz="1400" lang="en-IN">
                <a:latin typeface="Roboto"/>
              </a:rPr>
            </a:br>
            <a:r>
              <a:rPr dirty="0" sz="1400" lang="en-IN">
                <a:latin typeface="Roboto"/>
              </a:rPr>
              <a:t/>
            </a:r>
            <a:br>
              <a:rPr dirty="0" sz="1400" lang="en-IN">
                <a:latin typeface="Roboto"/>
              </a:rPr>
            </a:br>
            <a:r>
              <a:rPr dirty="0" sz="1400" lang="en-IN">
                <a:latin typeface="Roboto"/>
              </a:rPr>
              <a:t>5.Access the "Appraisal" class from the main class to print the current salary and the revised salary of the employee.</a:t>
            </a:r>
            <a:br>
              <a:rPr dirty="0" sz="1400" lang="en-IN">
                <a:latin typeface="Roboto"/>
              </a:rPr>
            </a:br>
            <a:endParaRPr dirty="0" sz="1400" lang="en-US"/>
          </a:p>
        </p:txBody>
      </p:sp>
      <p:sp>
        <p:nvSpPr>
          <p:cNvPr id="1048629" name="Rectangle 1"/>
          <p:cNvSpPr>
            <a:spLocks noChangeArrowheads="1"/>
          </p:cNvSpPr>
          <p:nvPr/>
        </p:nvSpPr>
        <p:spPr bwMode="auto">
          <a:xfrm>
            <a:off x="762000" y="5791200"/>
            <a:ext cx="9144000" cy="707886"/>
          </a:xfrm>
          <a:prstGeom prst="rect"/>
          <a:solidFill>
            <a:srgbClr val="D1DFFA"/>
          </a:solidFill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1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INPUT</a:t>
            </a:r>
            <a:r>
              <a:rPr baseline="0" b="0" cap="none" dirty="0" sz="1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33000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1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OUTPUT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1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Old Salary:30000</a:t>
            </a:r>
            <a:br>
              <a:rPr baseline="0" b="0" cap="none" dirty="0" sz="1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baseline="0" b="0" cap="none" dirty="0" sz="1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New Salary:33000</a:t>
            </a:r>
            <a:r>
              <a:rPr baseline="0" b="0" cap="none" dirty="0" sz="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baseline="0" b="0" cap="none" dirty="0" sz="18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Rectangle 2"/>
          <p:cNvSpPr/>
          <p:nvPr/>
        </p:nvSpPr>
        <p:spPr>
          <a:xfrm>
            <a:off x="533399" y="762000"/>
            <a:ext cx="7496033" cy="5355312"/>
          </a:xfrm>
          <a:prstGeom prst="rect"/>
        </p:spPr>
        <p:txBody>
          <a:bodyPr wrap="square">
            <a:spAutoFit/>
          </a:bodyPr>
          <a:p>
            <a:r>
              <a:rPr dirty="0" lang="en-IN">
                <a:latin typeface="Roboto"/>
              </a:rPr>
              <a:t>When we travel positive distance means travelling forward and negative means travelling backwards.</a:t>
            </a:r>
            <a:br>
              <a:rPr dirty="0" lang="en-IN">
                <a:latin typeface="Roboto"/>
              </a:rPr>
            </a:br>
            <a:r>
              <a:rPr dirty="0" lang="en-IN">
                <a:latin typeface="Roboto"/>
              </a:rPr>
              <a:t/>
            </a:r>
            <a:br>
              <a:rPr dirty="0" lang="en-IN">
                <a:latin typeface="Roboto"/>
              </a:rPr>
            </a:br>
            <a:r>
              <a:rPr dirty="0" lang="en-IN">
                <a:latin typeface="Roboto"/>
              </a:rPr>
              <a:t>Your task is to overload the unary + and unary - operator to display the same.</a:t>
            </a:r>
            <a:br>
              <a:rPr dirty="0" lang="en-IN">
                <a:latin typeface="Roboto"/>
              </a:rPr>
            </a:br>
            <a:r>
              <a:rPr dirty="0" lang="en-IN">
                <a:latin typeface="Roboto"/>
              </a:rPr>
              <a:t/>
            </a:r>
            <a:br>
              <a:rPr dirty="0" lang="en-IN">
                <a:latin typeface="Roboto"/>
              </a:rPr>
            </a:br>
            <a:r>
              <a:rPr dirty="0" lang="en-IN">
                <a:latin typeface="Roboto"/>
              </a:rPr>
              <a:t>Mandatory:</a:t>
            </a:r>
            <a:br>
              <a:rPr dirty="0" lang="en-IN">
                <a:latin typeface="Roboto"/>
              </a:rPr>
            </a:br>
            <a:r>
              <a:rPr dirty="0" lang="en-IN">
                <a:latin typeface="Roboto"/>
              </a:rPr>
              <a:t/>
            </a:r>
            <a:br>
              <a:rPr dirty="0" lang="en-IN">
                <a:latin typeface="Roboto"/>
              </a:rPr>
            </a:br>
            <a:r>
              <a:rPr dirty="0" lang="en-IN">
                <a:latin typeface="Roboto"/>
              </a:rPr>
              <a:t>1.Create a class Distance(</a:t>
            </a:r>
            <a:r>
              <a:rPr dirty="0" lang="en-IN" err="1">
                <a:latin typeface="Roboto"/>
              </a:rPr>
              <a:t>feet,inches</a:t>
            </a:r>
            <a:r>
              <a:rPr dirty="0" lang="en-IN">
                <a:latin typeface="Roboto"/>
              </a:rPr>
              <a:t>)</a:t>
            </a:r>
            <a:br>
              <a:rPr dirty="0" lang="en-IN">
                <a:latin typeface="Roboto"/>
              </a:rPr>
            </a:br>
            <a:r>
              <a:rPr dirty="0" lang="en-IN">
                <a:latin typeface="Roboto"/>
              </a:rPr>
              <a:t/>
            </a:r>
            <a:br>
              <a:rPr dirty="0" lang="en-IN">
                <a:latin typeface="Roboto"/>
              </a:rPr>
            </a:br>
            <a:r>
              <a:rPr dirty="0" lang="en-IN">
                <a:latin typeface="Roboto"/>
              </a:rPr>
              <a:t>2.Overload operator - to calculate distance </a:t>
            </a:r>
            <a:r>
              <a:rPr dirty="0" lang="en-IN" err="1">
                <a:latin typeface="Roboto"/>
              </a:rPr>
              <a:t>traveled</a:t>
            </a:r>
            <a:r>
              <a:rPr dirty="0" lang="en-IN">
                <a:latin typeface="Roboto"/>
              </a:rPr>
              <a:t> backwards</a:t>
            </a:r>
            <a:br>
              <a:rPr dirty="0" lang="en-IN">
                <a:latin typeface="Roboto"/>
              </a:rPr>
            </a:br>
            <a:r>
              <a:rPr dirty="0" lang="en-IN">
                <a:latin typeface="Roboto"/>
              </a:rPr>
              <a:t/>
            </a:r>
            <a:br>
              <a:rPr dirty="0" lang="en-IN">
                <a:latin typeface="Roboto"/>
              </a:rPr>
            </a:br>
            <a:r>
              <a:rPr dirty="0" lang="en-IN">
                <a:latin typeface="Roboto"/>
              </a:rPr>
              <a:t>3.Overload operator + to calculate distance </a:t>
            </a:r>
            <a:r>
              <a:rPr dirty="0" lang="en-IN" err="1">
                <a:latin typeface="Roboto"/>
              </a:rPr>
              <a:t>traveled</a:t>
            </a:r>
            <a:r>
              <a:rPr dirty="0" lang="en-IN">
                <a:latin typeface="Roboto"/>
              </a:rPr>
              <a:t> forward</a:t>
            </a:r>
            <a:br>
              <a:rPr dirty="0" lang="en-IN">
                <a:latin typeface="Roboto"/>
              </a:rPr>
            </a:br>
            <a:r>
              <a:rPr dirty="0" lang="en-IN">
                <a:latin typeface="Roboto"/>
              </a:rPr>
              <a:t/>
            </a:r>
            <a:br>
              <a:rPr dirty="0" lang="en-IN">
                <a:latin typeface="Roboto"/>
              </a:rPr>
            </a:br>
            <a:r>
              <a:rPr dirty="0" lang="en-IN">
                <a:latin typeface="Roboto"/>
              </a:rPr>
              <a:t>4.Create a method named "</a:t>
            </a:r>
            <a:r>
              <a:rPr dirty="0" lang="en-IN" err="1">
                <a:latin typeface="Roboto"/>
              </a:rPr>
              <a:t>displayDistance</a:t>
            </a:r>
            <a:r>
              <a:rPr dirty="0" lang="en-IN">
                <a:latin typeface="Roboto"/>
              </a:rPr>
              <a:t>" to display the </a:t>
            </a:r>
            <a:r>
              <a:rPr dirty="0" lang="en-IN" err="1">
                <a:latin typeface="Roboto"/>
              </a:rPr>
              <a:t>traveled</a:t>
            </a:r>
            <a:r>
              <a:rPr dirty="0" lang="en-IN">
                <a:latin typeface="Roboto"/>
              </a:rPr>
              <a:t> distance.</a:t>
            </a:r>
            <a:br>
              <a:rPr dirty="0" lang="en-IN">
                <a:latin typeface="Roboto"/>
              </a:rPr>
            </a:br>
            <a:r>
              <a:rPr dirty="0" lang="en-IN">
                <a:latin typeface="Roboto"/>
              </a:rPr>
              <a:t/>
            </a:r>
            <a:br>
              <a:rPr dirty="0" lang="en-IN">
                <a:latin typeface="Roboto"/>
              </a:rPr>
            </a:br>
            <a:r>
              <a:rPr dirty="0" lang="en-IN">
                <a:latin typeface="Roboto"/>
              </a:rPr>
              <a:t>Input :</a:t>
            </a:r>
            <a:br>
              <a:rPr dirty="0" lang="en-IN">
                <a:latin typeface="Roboto"/>
              </a:rPr>
            </a:br>
            <a:r>
              <a:rPr dirty="0" lang="en-IN">
                <a:latin typeface="Roboto"/>
              </a:rPr>
              <a:t>First Line contains Distance(Feet and Inches separated by space)</a:t>
            </a:r>
            <a:endParaRPr dirty="0"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Rectangle 2"/>
          <p:cNvSpPr/>
          <p:nvPr/>
        </p:nvSpPr>
        <p:spPr>
          <a:xfrm>
            <a:off x="14785" y="152400"/>
            <a:ext cx="9906000" cy="6463308"/>
          </a:xfrm>
          <a:prstGeom prst="rect"/>
        </p:spPr>
        <p:txBody>
          <a:bodyPr wrap="square">
            <a:spAutoFit/>
          </a:bodyPr>
          <a:p>
            <a:r>
              <a:rPr dirty="0" sz="1200" lang="en-IN" err="1">
                <a:latin typeface="Roboto"/>
              </a:rPr>
              <a:t>Varun</a:t>
            </a:r>
            <a:r>
              <a:rPr dirty="0" sz="1200" lang="en-IN">
                <a:latin typeface="Roboto"/>
              </a:rPr>
              <a:t> the maths teacher assigned his students the task of finding the average of numbers but he imposed some of the constraints in doing that.</a:t>
            </a:r>
            <a:br>
              <a:rPr dirty="0" sz="1200" lang="en-IN">
                <a:latin typeface="Roboto"/>
              </a:rPr>
            </a:br>
            <a:r>
              <a:rPr dirty="0" sz="1200" lang="en-IN">
                <a:latin typeface="Roboto"/>
              </a:rPr>
              <a:t/>
            </a:r>
            <a:br>
              <a:rPr dirty="0" sz="1200" lang="en-IN">
                <a:latin typeface="Roboto"/>
              </a:rPr>
            </a:br>
            <a:r>
              <a:rPr dirty="0" sz="1200" lang="en-IN">
                <a:latin typeface="Roboto"/>
              </a:rPr>
              <a:t>Can you help the students to complete their task??</a:t>
            </a:r>
            <a:br>
              <a:rPr dirty="0" sz="1200" lang="en-IN">
                <a:latin typeface="Roboto"/>
              </a:rPr>
            </a:br>
            <a:r>
              <a:rPr dirty="0" sz="1200" lang="en-IN">
                <a:latin typeface="Roboto"/>
              </a:rPr>
              <a:t/>
            </a:r>
            <a:br>
              <a:rPr dirty="0" sz="1200" lang="en-IN">
                <a:latin typeface="Roboto"/>
              </a:rPr>
            </a:br>
            <a:r>
              <a:rPr dirty="0" sz="1200" lang="en-IN">
                <a:latin typeface="Roboto"/>
              </a:rPr>
              <a:t>Mandatory:</a:t>
            </a:r>
            <a:br>
              <a:rPr dirty="0" sz="1200" lang="en-IN">
                <a:latin typeface="Roboto"/>
              </a:rPr>
            </a:br>
            <a:r>
              <a:rPr dirty="0" sz="1200" lang="en-IN">
                <a:latin typeface="Roboto"/>
              </a:rPr>
              <a:t>1. Create an Abstract class as "parent"</a:t>
            </a:r>
            <a:br>
              <a:rPr dirty="0" sz="1200" lang="en-IN">
                <a:latin typeface="Roboto"/>
              </a:rPr>
            </a:br>
            <a:r>
              <a:rPr dirty="0" sz="1200" lang="en-IN">
                <a:latin typeface="Roboto"/>
              </a:rPr>
              <a:t/>
            </a:r>
            <a:br>
              <a:rPr dirty="0" sz="1200" lang="en-IN">
                <a:latin typeface="Roboto"/>
              </a:rPr>
            </a:br>
            <a:r>
              <a:rPr dirty="0" sz="1200" lang="en-IN">
                <a:latin typeface="Roboto"/>
              </a:rPr>
              <a:t>2. Declare a virtual function as public member as following:</a:t>
            </a:r>
            <a:br>
              <a:rPr dirty="0" sz="1200" lang="en-IN">
                <a:latin typeface="Roboto"/>
              </a:rPr>
            </a:br>
            <a:r>
              <a:rPr dirty="0" sz="1200" lang="en-IN">
                <a:latin typeface="Roboto"/>
              </a:rPr>
              <a:t>Hint : virtual float average(</a:t>
            </a:r>
            <a:r>
              <a:rPr dirty="0" sz="1200" lang="en-IN" err="1">
                <a:latin typeface="Roboto"/>
              </a:rPr>
              <a:t>int</a:t>
            </a:r>
            <a:r>
              <a:rPr dirty="0" sz="1200" lang="en-IN">
                <a:latin typeface="Roboto"/>
              </a:rPr>
              <a:t> a, </a:t>
            </a:r>
            <a:r>
              <a:rPr dirty="0" sz="1200" lang="en-IN" err="1">
                <a:latin typeface="Roboto"/>
              </a:rPr>
              <a:t>int</a:t>
            </a:r>
            <a:r>
              <a:rPr dirty="0" sz="1200" lang="en-IN">
                <a:latin typeface="Roboto"/>
              </a:rPr>
              <a:t> b, </a:t>
            </a:r>
            <a:r>
              <a:rPr dirty="0" sz="1200" lang="en-IN" err="1">
                <a:latin typeface="Roboto"/>
              </a:rPr>
              <a:t>int</a:t>
            </a:r>
            <a:r>
              <a:rPr dirty="0" sz="1200" lang="en-IN">
                <a:latin typeface="Roboto"/>
              </a:rPr>
              <a:t> c)=0;</a:t>
            </a:r>
            <a:br>
              <a:rPr dirty="0" sz="1200" lang="en-IN">
                <a:latin typeface="Roboto"/>
              </a:rPr>
            </a:br>
            <a:r>
              <a:rPr dirty="0" sz="1200" lang="en-IN">
                <a:latin typeface="Roboto"/>
              </a:rPr>
              <a:t/>
            </a:r>
            <a:br>
              <a:rPr dirty="0" sz="1200" lang="en-IN">
                <a:latin typeface="Roboto"/>
              </a:rPr>
            </a:br>
            <a:r>
              <a:rPr dirty="0" sz="1200" lang="en-IN">
                <a:latin typeface="Roboto"/>
              </a:rPr>
              <a:t>3. Create a child class as "derived" by inheriting "parent" class</a:t>
            </a:r>
            <a:br>
              <a:rPr dirty="0" sz="1200" lang="en-IN">
                <a:latin typeface="Roboto"/>
              </a:rPr>
            </a:br>
            <a:r>
              <a:rPr dirty="0" sz="1200" lang="en-IN">
                <a:latin typeface="Roboto"/>
              </a:rPr>
              <a:t>Hint : class </a:t>
            </a:r>
            <a:r>
              <a:rPr dirty="0" sz="1200" lang="en-IN" err="1">
                <a:latin typeface="Roboto"/>
              </a:rPr>
              <a:t>child:public</a:t>
            </a:r>
            <a:r>
              <a:rPr dirty="0" sz="1200" lang="en-IN">
                <a:latin typeface="Roboto"/>
              </a:rPr>
              <a:t> parent</a:t>
            </a:r>
            <a:br>
              <a:rPr dirty="0" sz="1200" lang="en-IN">
                <a:latin typeface="Roboto"/>
              </a:rPr>
            </a:br>
            <a:r>
              <a:rPr dirty="0" sz="1200" lang="en-IN">
                <a:latin typeface="Roboto"/>
              </a:rPr>
              <a:t/>
            </a:r>
            <a:br>
              <a:rPr dirty="0" sz="1200" lang="en-IN">
                <a:latin typeface="Roboto"/>
              </a:rPr>
            </a:br>
            <a:r>
              <a:rPr dirty="0" sz="1200" lang="en-IN">
                <a:latin typeface="Roboto"/>
              </a:rPr>
              <a:t>4. Define the average() function in Derived class with two parameter</a:t>
            </a:r>
            <a:br>
              <a:rPr dirty="0" sz="1200" lang="en-IN">
                <a:latin typeface="Roboto"/>
              </a:rPr>
            </a:br>
            <a:r>
              <a:rPr dirty="0" sz="1200" lang="en-IN">
                <a:latin typeface="Roboto"/>
              </a:rPr>
              <a:t>a. Function Name = average()</a:t>
            </a:r>
            <a:br>
              <a:rPr dirty="0" sz="1200" lang="en-IN">
                <a:latin typeface="Roboto"/>
              </a:rPr>
            </a:br>
            <a:r>
              <a:rPr dirty="0" sz="1200" lang="en-IN">
                <a:latin typeface="Roboto"/>
              </a:rPr>
              <a:t>b. Return type = float()</a:t>
            </a:r>
            <a:br>
              <a:rPr dirty="0" sz="1200" lang="en-IN">
                <a:latin typeface="Roboto"/>
              </a:rPr>
            </a:br>
            <a:r>
              <a:rPr dirty="0" sz="1200" lang="en-IN">
                <a:latin typeface="Roboto"/>
              </a:rPr>
              <a:t>c. Argument = Three argument of type integer</a:t>
            </a:r>
            <a:br>
              <a:rPr dirty="0" sz="1200" lang="en-IN">
                <a:latin typeface="Roboto"/>
              </a:rPr>
            </a:br>
            <a:r>
              <a:rPr dirty="0" sz="1200" lang="en-IN">
                <a:latin typeface="Roboto"/>
              </a:rPr>
              <a:t>d. Usage = To add three values, find the average and return the value to main function.</a:t>
            </a:r>
            <a:br>
              <a:rPr dirty="0" sz="1200" lang="en-IN">
                <a:latin typeface="Roboto"/>
              </a:rPr>
            </a:br>
            <a:r>
              <a:rPr dirty="0" sz="1200" lang="en-IN">
                <a:latin typeface="Roboto"/>
              </a:rPr>
              <a:t/>
            </a:r>
            <a:br>
              <a:rPr dirty="0" sz="1200" lang="en-IN">
                <a:latin typeface="Roboto"/>
              </a:rPr>
            </a:br>
            <a:r>
              <a:rPr dirty="0" sz="1200" lang="en-IN">
                <a:latin typeface="Roboto"/>
              </a:rPr>
              <a:t>In main method:</a:t>
            </a:r>
            <a:br>
              <a:rPr dirty="0" sz="1200" lang="en-IN">
                <a:latin typeface="Roboto"/>
              </a:rPr>
            </a:br>
            <a:r>
              <a:rPr dirty="0" sz="1200" lang="en-IN">
                <a:latin typeface="Roboto"/>
              </a:rPr>
              <a:t/>
            </a:r>
            <a:br>
              <a:rPr dirty="0" sz="1200" lang="en-IN">
                <a:latin typeface="Roboto"/>
              </a:rPr>
            </a:br>
            <a:r>
              <a:rPr dirty="0" sz="1200" lang="en-IN">
                <a:latin typeface="Roboto"/>
              </a:rPr>
              <a:t>1.Create pointer instance for base class: parent *p;</a:t>
            </a:r>
            <a:br>
              <a:rPr dirty="0" sz="1200" lang="en-IN">
                <a:latin typeface="Roboto"/>
              </a:rPr>
            </a:br>
            <a:r>
              <a:rPr dirty="0" sz="1200" lang="en-IN">
                <a:latin typeface="Roboto"/>
              </a:rPr>
              <a:t/>
            </a:r>
            <a:br>
              <a:rPr dirty="0" sz="1200" lang="en-IN">
                <a:latin typeface="Roboto"/>
              </a:rPr>
            </a:br>
            <a:r>
              <a:rPr dirty="0" sz="1200" lang="en-IN">
                <a:latin typeface="Roboto"/>
              </a:rPr>
              <a:t>2. Create an instance for derived class: child c;</a:t>
            </a:r>
            <a:br>
              <a:rPr dirty="0" sz="1200" lang="en-IN">
                <a:latin typeface="Roboto"/>
              </a:rPr>
            </a:br>
            <a:r>
              <a:rPr dirty="0" sz="1200" lang="en-IN">
                <a:latin typeface="Roboto"/>
              </a:rPr>
              <a:t/>
            </a:r>
            <a:br>
              <a:rPr dirty="0" sz="1200" lang="en-IN">
                <a:latin typeface="Roboto"/>
              </a:rPr>
            </a:br>
            <a:r>
              <a:rPr dirty="0" sz="1200" lang="en-IN">
                <a:latin typeface="Roboto"/>
              </a:rPr>
              <a:t>3. Assign the address of d to pointer b:</a:t>
            </a:r>
            <a:br>
              <a:rPr dirty="0" sz="1200" lang="en-IN">
                <a:latin typeface="Roboto"/>
              </a:rPr>
            </a:br>
            <a:r>
              <a:rPr dirty="0" sz="1200" lang="en-IN">
                <a:latin typeface="Roboto"/>
              </a:rPr>
              <a:t>Hint: p=&amp;c;</a:t>
            </a:r>
            <a:br>
              <a:rPr dirty="0" sz="1200" lang="en-IN">
                <a:latin typeface="Roboto"/>
              </a:rPr>
            </a:br>
            <a:r>
              <a:rPr dirty="0" sz="1200" lang="en-IN">
                <a:latin typeface="Roboto"/>
              </a:rPr>
              <a:t/>
            </a:r>
            <a:br>
              <a:rPr dirty="0" sz="1200" lang="en-IN">
                <a:latin typeface="Roboto"/>
              </a:rPr>
            </a:br>
            <a:r>
              <a:rPr dirty="0" sz="1200" lang="en-IN">
                <a:latin typeface="Roboto"/>
              </a:rPr>
              <a:t>4. Declare three variable and read it:</a:t>
            </a:r>
            <a:br>
              <a:rPr dirty="0" sz="1200" lang="en-IN">
                <a:latin typeface="Roboto"/>
              </a:rPr>
            </a:br>
            <a:r>
              <a:rPr dirty="0" sz="1200" lang="en-IN">
                <a:latin typeface="Roboto"/>
              </a:rPr>
              <a:t>Hint: </a:t>
            </a:r>
            <a:r>
              <a:rPr dirty="0" sz="1200" lang="en-IN" err="1">
                <a:latin typeface="Roboto"/>
              </a:rPr>
              <a:t>int</a:t>
            </a:r>
            <a:r>
              <a:rPr dirty="0" sz="1200" lang="en-IN">
                <a:latin typeface="Roboto"/>
              </a:rPr>
              <a:t> </a:t>
            </a:r>
            <a:r>
              <a:rPr dirty="0" sz="1200" lang="en-IN" err="1">
                <a:latin typeface="Roboto"/>
              </a:rPr>
              <a:t>a,b,c</a:t>
            </a:r>
            <a:r>
              <a:rPr dirty="0" sz="1200" lang="en-IN">
                <a:latin typeface="Roboto"/>
              </a:rPr>
              <a:t>; </a:t>
            </a:r>
            <a:r>
              <a:rPr dirty="0" sz="1200" lang="en-IN" err="1">
                <a:latin typeface="Roboto"/>
              </a:rPr>
              <a:t>cin</a:t>
            </a:r>
            <a:r>
              <a:rPr dirty="0" sz="1200" lang="en-IN">
                <a:latin typeface="Roboto"/>
              </a:rPr>
              <a:t>&gt;&gt;a&gt;&gt;b&gt;d;</a:t>
            </a:r>
            <a:br>
              <a:rPr dirty="0" sz="1200" lang="en-IN">
                <a:latin typeface="Roboto"/>
              </a:rPr>
            </a:br>
            <a:r>
              <a:rPr dirty="0" sz="1200" lang="en-IN">
                <a:latin typeface="Roboto"/>
              </a:rPr>
              <a:t/>
            </a:r>
            <a:br>
              <a:rPr dirty="0" sz="1200" lang="en-IN">
                <a:latin typeface="Roboto"/>
              </a:rPr>
            </a:br>
            <a:r>
              <a:rPr dirty="0" sz="1200" lang="en-IN">
                <a:latin typeface="Roboto"/>
              </a:rPr>
              <a:t>5. Call the sum function using:</a:t>
            </a:r>
            <a:br>
              <a:rPr dirty="0" sz="1200" lang="en-IN">
                <a:latin typeface="Roboto"/>
              </a:rPr>
            </a:br>
            <a:r>
              <a:rPr dirty="0" sz="1200" lang="en-IN">
                <a:latin typeface="Roboto"/>
              </a:rPr>
              <a:t>Hint: p-&gt;average(</a:t>
            </a:r>
            <a:r>
              <a:rPr dirty="0" sz="1200" lang="en-IN" err="1">
                <a:latin typeface="Roboto"/>
              </a:rPr>
              <a:t>a,b,cd</a:t>
            </a:r>
            <a:r>
              <a:rPr dirty="0" sz="1200" lang="en-IN">
                <a:latin typeface="Roboto"/>
              </a:rPr>
              <a:t>) and print the result.</a:t>
            </a:r>
            <a:r>
              <a:rPr dirty="0" lang="en-IN">
                <a:latin typeface="Roboto"/>
              </a:rPr>
              <a:t/>
            </a:r>
            <a:br>
              <a:rPr dirty="0" lang="en-IN">
                <a:latin typeface="Roboto"/>
              </a:rPr>
            </a:b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85800" y="1032798"/>
            <a:ext cx="7696200" cy="5590274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09600" y="1161788"/>
            <a:ext cx="8153399" cy="5696212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85800" y="1219200"/>
            <a:ext cx="7315200" cy="5373217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Rectangle 1"/>
          <p:cNvSpPr/>
          <p:nvPr/>
        </p:nvSpPr>
        <p:spPr>
          <a:xfrm>
            <a:off x="0" y="609600"/>
            <a:ext cx="9144000" cy="45720"/>
          </a:xfrm>
          <a:prstGeom prst="rect"/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3" name="Rectangle 2"/>
          <p:cNvSpPr/>
          <p:nvPr/>
        </p:nvSpPr>
        <p:spPr>
          <a:xfrm>
            <a:off x="0" y="731520"/>
            <a:ext cx="9144000" cy="182880"/>
          </a:xfrm>
          <a:prstGeom prst="rect"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4" name="Rounded Rectangle 4"/>
          <p:cNvSpPr/>
          <p:nvPr/>
        </p:nvSpPr>
        <p:spPr>
          <a:xfrm>
            <a:off x="5029200" y="457200"/>
            <a:ext cx="1066800" cy="609600"/>
          </a:xfrm>
          <a:prstGeom prst="round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9" name="Picture 5" descr="pngfind.com-kingpin-png-4152286 (1)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/>
        </p:spPr>
      </p:pic>
      <p:sp>
        <p:nvSpPr>
          <p:cNvPr id="1048595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/>
        </p:spPr>
        <p:txBody>
          <a:bodyPr>
            <a:normAutofit fontScale="87500" lnSpcReduction="10000"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4000" lang="en-US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Guidelines to Draw: Component Diagram</a:t>
            </a:r>
            <a:endParaRPr b="1" dirty="0" sz="4000" lang="en-US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6" name="Rectangle 3"/>
          <p:cNvSpPr/>
          <p:nvPr/>
        </p:nvSpPr>
        <p:spPr>
          <a:xfrm>
            <a:off x="-152400" y="1885950"/>
            <a:ext cx="8834437" cy="4524315"/>
          </a:xfrm>
          <a:prstGeom prst="rect"/>
        </p:spPr>
        <p:txBody>
          <a:bodyPr wrap="square">
            <a:spAutoFit/>
          </a:bodyPr>
          <a:p>
            <a:pPr algn="just" indent="-342900" lvl="1" marL="800100">
              <a:buFont typeface="Arial" panose="020B0604020202020204" pitchFamily="34" charset="0"/>
              <a:buChar char="•"/>
            </a:pPr>
            <a:r>
              <a:rPr dirty="0" sz="2400" lang="en-IN"/>
              <a:t>Based on the analysis of the problem description of the system, identify the major subsystem.</a:t>
            </a:r>
            <a:endParaRPr dirty="0" sz="2400" lang="en-US"/>
          </a:p>
          <a:p>
            <a:pPr algn="just" indent="-342900" lvl="1" marL="800100">
              <a:buFont typeface="Arial" panose="020B0604020202020204" pitchFamily="34" charset="0"/>
              <a:buChar char="•"/>
            </a:pPr>
            <a:r>
              <a:rPr dirty="0" sz="2400" lang="en-IN"/>
              <a:t>Group the individual packages and other logical entities in the system to provide as separate components.</a:t>
            </a:r>
            <a:endParaRPr dirty="0" sz="2400" lang="en-US"/>
          </a:p>
          <a:p>
            <a:pPr algn="just" indent="-342900" lvl="1" marL="800100">
              <a:buFont typeface="Arial" panose="020B0604020202020204" pitchFamily="34" charset="0"/>
              <a:buChar char="•"/>
            </a:pPr>
            <a:r>
              <a:rPr dirty="0" sz="2400" lang="en-IN"/>
              <a:t>Then identify the interfaces needed for components interaction.</a:t>
            </a:r>
            <a:endParaRPr dirty="0" sz="2400" lang="en-US"/>
          </a:p>
          <a:p>
            <a:pPr algn="just" indent="-342900" lvl="1" marL="800100">
              <a:buFont typeface="Arial" panose="020B0604020202020204" pitchFamily="34" charset="0"/>
              <a:buChar char="•"/>
            </a:pPr>
            <a:r>
              <a:rPr dirty="0" sz="2400" lang="en-IN"/>
              <a:t>If needed, identify the subprograms which are part of each of the components and draw them along with their associated components.</a:t>
            </a:r>
            <a:endParaRPr dirty="0" sz="2400" lang="en-US"/>
          </a:p>
          <a:p>
            <a:pPr algn="just" indent="-342900" lvl="1" marL="800100">
              <a:buFont typeface="Arial" panose="020B0604020202020204" pitchFamily="34" charset="0"/>
              <a:buChar char="•"/>
            </a:pPr>
            <a:r>
              <a:rPr dirty="0" sz="2400" lang="en-IN"/>
              <a:t>Use appropriate notations to draw the complete component diagram.</a:t>
            </a:r>
            <a:endParaRPr dirty="0" sz="2400" lang="en-US"/>
          </a:p>
          <a:p>
            <a:pPr algn="just" indent="-342900" lvl="1" marL="800100">
              <a:buFont typeface="Arial" panose="020B0604020202020204" pitchFamily="34" charset="0"/>
              <a:buChar char="•"/>
            </a:pPr>
            <a:endParaRPr dirty="0" sz="2400" lang="en-US"/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Rectangle 1"/>
          <p:cNvSpPr/>
          <p:nvPr/>
        </p:nvSpPr>
        <p:spPr>
          <a:xfrm>
            <a:off x="0" y="609600"/>
            <a:ext cx="9144000" cy="45720"/>
          </a:xfrm>
          <a:prstGeom prst="rect"/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3" name="Rectangle 2"/>
          <p:cNvSpPr/>
          <p:nvPr/>
        </p:nvSpPr>
        <p:spPr>
          <a:xfrm>
            <a:off x="0" y="731520"/>
            <a:ext cx="9144000" cy="182880"/>
          </a:xfrm>
          <a:prstGeom prst="rect"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4" name="Rounded Rectangle 4"/>
          <p:cNvSpPr/>
          <p:nvPr/>
        </p:nvSpPr>
        <p:spPr>
          <a:xfrm>
            <a:off x="5029200" y="457200"/>
            <a:ext cx="1066800" cy="609600"/>
          </a:xfrm>
          <a:prstGeom prst="round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60" name="Picture 5" descr="pngfind.com-kingpin-png-4152286 (1)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/>
        </p:spPr>
      </p:pic>
      <p:sp>
        <p:nvSpPr>
          <p:cNvPr id="1048605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/>
        </p:spPr>
        <p:txBody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4000" lang="en-US" smtClean="0">
                <a:solidFill>
                  <a:schemeClr val="accent6">
                    <a:lumMod val="75000"/>
                  </a:schemeClr>
                </a:solidFill>
              </a:rPr>
              <a:t>Notations </a:t>
            </a:r>
            <a:endParaRPr b="1" dirty="0" sz="4000" lang="en-US">
              <a:solidFill>
                <a:schemeClr val="accent6">
                  <a:lumMod val="75000"/>
                </a:schemeClr>
              </a:solidFill>
            </a:endParaRPr>
          </a:p>
          <a:p>
            <a:endParaRPr b="1" dirty="0" sz="4000"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8606" name="Rectangle 3"/>
          <p:cNvSpPr txBox="1">
            <a:spLocks noChangeArrowheads="1"/>
          </p:cNvSpPr>
          <p:nvPr/>
        </p:nvSpPr>
        <p:spPr>
          <a:xfrm>
            <a:off x="533400" y="1981200"/>
            <a:ext cx="8153400" cy="4343400"/>
          </a:xfrm>
          <a:prstGeom prst="rect"/>
        </p:spPr>
        <p:txBody>
          <a:bodyPr>
            <a:normAutofit/>
          </a:bodyPr>
          <a:lstStyle>
            <a:lvl1pPr algn="l" defTabSz="914400" eaLnBrk="1" hangingPunct="1" indent="-342900" latinLnBrk="0" marL="342900" rtl="0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85750" latinLnBrk="0" marL="742950" rtl="0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dirty="0" sz="2400" lang="en-IN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194304" name="Table 3"/>
          <p:cNvGraphicFramePr>
            <a:graphicFrameLocks noGrp="1"/>
          </p:cNvGraphicFramePr>
          <p:nvPr/>
        </p:nvGraphicFramePr>
        <p:xfrm>
          <a:off x="485775" y="1981200"/>
          <a:ext cx="8429627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425"/>
                <a:gridCol w="1600200"/>
                <a:gridCol w="2971800"/>
                <a:gridCol w="3124202"/>
              </a:tblGrid>
              <a:tr h="752369">
                <a:tc>
                  <a:txBody>
                    <a:bodyPr/>
                    <a:p>
                      <a:pPr algn="just"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sz="1600" lang="en-US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S.NO</a:t>
                      </a:r>
                      <a:endParaRPr dirty="0" sz="1600" lang="en-US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sz="1600" lang="en-US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sz="1600" lang="en-US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sz="1600" lang="en-US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SYMBOL</a:t>
                      </a:r>
                      <a:endParaRPr sz="1600" lang="en-US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sz="1600" lang="en-US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dirty="0" sz="1600" lang="en-US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26189">
                <a:tc>
                  <a:txBody>
                    <a:bodyPr/>
                    <a:p>
                      <a:pPr algn="ctr">
                        <a:spcBef>
                          <a:spcPts val="1200"/>
                        </a:spcBef>
                      </a:pPr>
                      <a:endParaRPr dirty="0" sz="1600" lang="en-US" smtClean="0">
                        <a:latin typeface="+mn-lt"/>
                      </a:endParaRPr>
                    </a:p>
                    <a:p>
                      <a:pPr algn="ctr">
                        <a:lnSpc>
                          <a:spcPct val="250000"/>
                        </a:lnSpc>
                        <a:spcBef>
                          <a:spcPts val="1200"/>
                        </a:spcBef>
                      </a:pPr>
                      <a:r>
                        <a:rPr dirty="0" sz="1600" lang="en-US" smtClean="0">
                          <a:latin typeface="+mn-lt"/>
                        </a:rPr>
                        <a:t>1</a:t>
                      </a:r>
                      <a:endParaRPr dirty="0" sz="1600" lang="en-US">
                        <a:latin typeface="+mn-lt"/>
                      </a:endParaRPr>
                    </a:p>
                  </a:txBody>
                </a:tc>
                <a:tc>
                  <a:txBody>
                    <a:bodyPr/>
                    <a:p>
                      <a:pPr algn="ctr" marL="0" marR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dirty="0" sz="1600" lang="en-US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dirty="0" sz="1600" lang="en-US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marL="0" marR="0">
                        <a:lnSpc>
                          <a:spcPct val="2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dirty="0" sz="1600" lang="en-US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Component</a:t>
                      </a:r>
                      <a:endParaRPr dirty="0" sz="1600" lang="en-US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/>
                      <a:endParaRPr dirty="0" sz="1600" lang="en-US">
                        <a:latin typeface="+mn-lt"/>
                      </a:endParaRPr>
                    </a:p>
                  </a:txBody>
                </a:tc>
                <a:tc>
                  <a:txBody>
                    <a:bodyPr/>
                    <a:p>
                      <a:pPr algn="just"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600" lang="en-US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Component is used to represent any part of a system for which UML diagrams are made.</a:t>
                      </a:r>
                      <a:endParaRPr dirty="0" sz="1600" lang="en-US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69642">
                <a:tc>
                  <a:txBody>
                    <a:bodyPr/>
                    <a:p>
                      <a:pPr algn="ctr">
                        <a:spcBef>
                          <a:spcPts val="1200"/>
                        </a:spcBef>
                      </a:pPr>
                      <a:endParaRPr dirty="0" sz="1600" lang="en-US" smtClean="0">
                        <a:latin typeface="+mn-lt"/>
                      </a:endParaRPr>
                    </a:p>
                    <a:p>
                      <a:pPr algn="ctr">
                        <a:spcBef>
                          <a:spcPts val="1200"/>
                        </a:spcBef>
                      </a:pPr>
                      <a:r>
                        <a:rPr dirty="0" sz="1600" lang="en-US" smtClean="0">
                          <a:latin typeface="+mn-lt"/>
                        </a:rPr>
                        <a:t>2</a:t>
                      </a:r>
                      <a:endParaRPr dirty="0" sz="1600" lang="en-US">
                        <a:latin typeface="+mn-lt"/>
                      </a:endParaRPr>
                    </a:p>
                  </a:txBody>
                </a:tc>
                <a:tc>
                  <a:txBody>
                    <a:bodyPr/>
                    <a:p>
                      <a:pPr algn="ctr" marL="0" marR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dirty="0" sz="1600" lang="en-US" smtClean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 marL="0" marR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dirty="0" sz="1600" lang="en-US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Association</a:t>
                      </a:r>
                      <a:endParaRPr dirty="0" sz="1600" lang="en-US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/>
                      <a:endParaRPr dirty="0" sz="1600" lang="en-US">
                        <a:latin typeface="+mn-lt"/>
                      </a:endParaRPr>
                    </a:p>
                  </a:txBody>
                </a:tc>
                <a:tc>
                  <a:txBody>
                    <a:bodyPr/>
                    <a:p>
                      <a:pPr algn="just"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600" lang="en-US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structural relationship describing a set of links connected between objects.</a:t>
                      </a:r>
                      <a:endParaRPr dirty="0" sz="1600" lang="en-US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2097161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505200" y="3429000"/>
            <a:ext cx="1524000" cy="1108364"/>
          </a:xfrm>
          <a:prstGeom prst="rect"/>
        </p:spPr>
      </p:pic>
      <p:pic>
        <p:nvPicPr>
          <p:cNvPr id="2097162" name="Picture 10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3505200" y="5427951"/>
            <a:ext cx="1524000" cy="795130"/>
          </a:xfrm>
          <a:prstGeom prst="rect"/>
        </p:spPr>
      </p:pic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66800" y="1295400"/>
            <a:ext cx="7315200" cy="5374185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Notations</a:t>
            </a:r>
            <a:endParaRPr dirty="0" lang="en-US"/>
          </a:p>
        </p:txBody>
      </p:sp>
      <p:pic>
        <p:nvPicPr>
          <p:cNvPr id="2097164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3716" y="1524001"/>
            <a:ext cx="7429684" cy="524298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CENR</dc:creator>
  <cp:lastModifiedBy>jothi b</cp:lastModifiedBy>
  <dcterms:created xsi:type="dcterms:W3CDTF">2019-09-13T18:22:07Z</dcterms:created>
  <dcterms:modified xsi:type="dcterms:W3CDTF">2020-11-30T02:34:53Z</dcterms:modified>
</cp:coreProperties>
</file>