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588" autoAdjust="0"/>
    <p:restoredTop sz="94671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6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19A4B2E0-3091-4EE5-BC31-DB268DDF608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104866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97947E51-D0B3-434A-B5C8-033851A213B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  <p:sp>
        <p:nvSpPr>
          <p:cNvPr id="1048584" name="Rectangle 4"/>
          <p:cNvSpPr/>
          <p:nvPr userDrawn="1"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5" name="Rectangle 5"/>
          <p:cNvSpPr/>
          <p:nvPr userDrawn="1"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2" name="Picture 6" descr="pngfind.com-kingpin-png-4152286 (1)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</p:spTree>
  </p:cSld>
  <p:clrMapOvr>
    <a:masterClrMapping/>
  </p:clrMapOvr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10486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52E6-B9EC-453A-AC2F-3F3B851E06B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7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8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3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589" name="Rectangle 7"/>
          <p:cNvSpPr/>
          <p:nvPr/>
        </p:nvSpPr>
        <p:spPr>
          <a:xfrm>
            <a:off x="1524000" y="1905000"/>
            <a:ext cx="5791200" cy="3291840"/>
          </a:xfrm>
          <a:prstGeom prst="rect"/>
        </p:spPr>
        <p:txBody>
          <a:bodyPr wrap="square">
            <a:spAutoFit/>
          </a:bodyPr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r>
              <a:rPr dirty="0" sz="2400" lang="en-US" smtClean="0">
                <a:latin typeface="Arial" pitchFamily="34" charset="0"/>
                <a:cs typeface="Arial" pitchFamily="34" charset="0"/>
              </a:rPr>
              <a:t>18CSC202J - OBJECT ORIENTED DESIGN AND PROGRAMMING</a:t>
            </a: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dirty="0" sz="2400" lang="en-US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r>
              <a:rPr b="1" dirty="0" sz="2400" lang="en-US" smtClean="0">
                <a:latin typeface="Arial" pitchFamily="34" charset="0"/>
                <a:cs typeface="Arial" pitchFamily="34" charset="0"/>
              </a:rPr>
              <a:t>Session </a:t>
            </a:r>
            <a:r>
              <a:rPr b="1" dirty="0" sz="2400" lang="en-US" smtClean="0">
                <a:latin typeface="Arial" pitchFamily="34" charset="0"/>
                <a:cs typeface="Arial" pitchFamily="34" charset="0"/>
              </a:rPr>
              <a:t>2</a:t>
            </a:r>
            <a:endParaRPr b="1" dirty="0" sz="2400" lang="en-US" smtClean="0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b="1" dirty="0" sz="2400" lang="en-US" smtClean="0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r>
              <a:rPr b="1" dirty="0" sz="2400" lang="en-US">
                <a:latin typeface="Arial" pitchFamily="34" charset="0"/>
                <a:cs typeface="Arial" pitchFamily="34" charset="0"/>
              </a:rPr>
              <a:t>Topic </a:t>
            </a:r>
            <a:r>
              <a:rPr b="1" dirty="0" sz="2400" lang="en-US" smtClean="0">
                <a:latin typeface="Arial" pitchFamily="34" charset="0"/>
                <a:cs typeface="Arial" pitchFamily="34" charset="0"/>
              </a:rPr>
              <a:t>:Example Program Function Template, Class Template</a:t>
            </a:r>
            <a:endParaRPr b="1" dirty="0" sz="2400" lang="en-US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dirty="0" sz="2400" lang="en-US" smtClean="0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dirty="0" sz="2400"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8590" name="Rectangle 1"/>
          <p:cNvSpPr>
            <a:spLocks noChangeArrowheads="1"/>
          </p:cNvSpPr>
          <p:nvPr/>
        </p:nvSpPr>
        <p:spPr bwMode="auto">
          <a:xfrm>
            <a:off x="3619500" y="3443606"/>
            <a:ext cx="233680" cy="624838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baseline="0" b="0" cap="none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baseline="0" b="0" cap="none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2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3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4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594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 fontScale="92500" lnSpcReduction="20000"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US" smtClean="0">
                <a:solidFill>
                  <a:schemeClr val="accent6">
                    <a:lumMod val="75000"/>
                  </a:schemeClr>
                </a:solidFill>
              </a:rPr>
              <a:t>Example program Function Templates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595" name="Rectangle 6"/>
          <p:cNvSpPr/>
          <p:nvPr/>
        </p:nvSpPr>
        <p:spPr>
          <a:xfrm>
            <a:off x="304800" y="1997838"/>
            <a:ext cx="8610600" cy="4625340"/>
          </a:xfrm>
          <a:prstGeom prst="rect"/>
        </p:spPr>
        <p:txBody>
          <a:bodyPr wrap="square">
            <a:spAutoFit/>
          </a:bodyPr>
          <a:p>
            <a:pPr algn="just">
              <a:buNone/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dirty="0" lang="en-IN" err="1">
                <a:latin typeface="Times New Roman" pitchFamily="18" charset="0"/>
                <a:cs typeface="Times New Roman" pitchFamily="18" charset="0"/>
              </a:rPr>
              <a:t>iostream.h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just">
              <a:buNone/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template &lt;</a:t>
            </a:r>
            <a:r>
              <a:rPr dirty="0" lang="en-IN" err="1">
                <a:latin typeface="Times New Roman" pitchFamily="18" charset="0"/>
                <a:cs typeface="Times New Roman" pitchFamily="18" charset="0"/>
              </a:rPr>
              <a:t>typename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 T&gt; </a:t>
            </a:r>
          </a:p>
          <a:p>
            <a:pPr algn="just">
              <a:buNone/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T Sum(T n1, T n2) 		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			// 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Template function </a:t>
            </a:r>
          </a:p>
          <a:p>
            <a:pPr algn="just">
              <a:buNone/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{ 				</a:t>
            </a:r>
          </a:p>
          <a:p>
            <a:pPr algn="just">
              <a:buNone/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	T </a:t>
            </a:r>
            <a:r>
              <a:rPr dirty="0" lang="en-IN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algn="just">
              <a:buNone/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	</a:t>
            </a:r>
            <a:r>
              <a:rPr dirty="0" lang="en-IN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 = n1 + n2; </a:t>
            </a:r>
          </a:p>
          <a:p>
            <a:pPr algn="just">
              <a:buNone/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dirty="0" lang="en-IN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algn="just">
              <a:buNone/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algn="just">
              <a:buNone/>
            </a:pPr>
            <a:r>
              <a:rPr dirty="0" lang="en-IN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 main() </a:t>
            </a:r>
          </a:p>
          <a:p>
            <a:pPr algn="just">
              <a:buNone/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algn="just" lvl="1">
              <a:buNone/>
            </a:pPr>
            <a:r>
              <a:rPr dirty="0" lang="en-IN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 A=10,B=20,C; </a:t>
            </a:r>
          </a:p>
          <a:p>
            <a:pPr algn="just" lvl="1">
              <a:buNone/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long I=11,J=22,K; </a:t>
            </a:r>
          </a:p>
          <a:p>
            <a:pPr algn="just" lvl="1">
              <a:buNone/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C = Sum(A,B);</a:t>
            </a:r>
          </a:p>
          <a:p>
            <a:pPr algn="just" lvl="1">
              <a:buNone/>
            </a:pPr>
            <a:r>
              <a:rPr dirty="0" lang="en-IN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&lt;&lt;"</a:t>
            </a:r>
            <a:r>
              <a:rPr dirty="0" lang="en-IN" err="1">
                <a:latin typeface="Times New Roman" pitchFamily="18" charset="0"/>
                <a:cs typeface="Times New Roman" pitchFamily="18" charset="0"/>
              </a:rPr>
              <a:t>nThe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 sum of integer values : "&lt;&lt;C; </a:t>
            </a:r>
          </a:p>
          <a:p>
            <a:pPr algn="just" lvl="1">
              <a:buNone/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K = Sum(I,J); </a:t>
            </a:r>
          </a:p>
          <a:p>
            <a:pPr algn="just" lvl="1">
              <a:buNone/>
            </a:pPr>
            <a:r>
              <a:rPr dirty="0" lang="en-IN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&lt;&lt;"</a:t>
            </a:r>
            <a:r>
              <a:rPr dirty="0" lang="en-IN" err="1">
                <a:latin typeface="Times New Roman" pitchFamily="18" charset="0"/>
                <a:cs typeface="Times New Roman" pitchFamily="18" charset="0"/>
              </a:rPr>
              <a:t>nThe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 sum of long values : "&lt;&lt;K; </a:t>
            </a:r>
          </a:p>
          <a:p>
            <a:pPr algn="just"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}</a:t>
            </a:r>
            <a:endParaRPr dirty="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7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8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5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599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IN">
                <a:solidFill>
                  <a:schemeClr val="accent6">
                    <a:lumMod val="75000"/>
                  </a:schemeClr>
                </a:solidFill>
              </a:rPr>
              <a:t>More than One Template Argument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00" name="Content Placeholder 2"/>
          <p:cNvSpPr txBox="1"/>
          <p:nvPr/>
        </p:nvSpPr>
        <p:spPr>
          <a:xfrm>
            <a:off x="457200" y="1828800"/>
            <a:ext cx="8239919" cy="5257800"/>
          </a:xfrm>
          <a:prstGeom prst="rect"/>
        </p:spPr>
        <p:txBody>
          <a:bodyPr>
            <a:normAutofit fontScale="68750" lnSpcReduction="20000"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template&lt;class T , class U&gt; </a:t>
            </a:r>
          </a:p>
          <a:p>
            <a:pPr algn="just">
              <a:buFont typeface="Arial" pitchFamily="34" charset="0"/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void multiply(T a , U b) </a:t>
            </a:r>
          </a:p>
          <a:p>
            <a:pPr algn="just">
              <a:buFont typeface="Arial" pitchFamily="34" charset="0"/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>
              <a:buFont typeface="Arial" pitchFamily="34" charset="0"/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dirty="0" lang="en-IN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&lt;&lt;"Multiplication= "&lt;&lt;a*b&lt;&lt;</a:t>
            </a:r>
            <a:r>
              <a:rPr dirty="0" lang="en-IN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algn="just">
              <a:buFont typeface="Arial" pitchFamily="34" charset="0"/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algn="just">
              <a:buFont typeface="Arial" pitchFamily="34" charset="0"/>
              <a:buNone/>
            </a:pPr>
            <a:r>
              <a:rPr dirty="0" lang="en-IN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 main() </a:t>
            </a:r>
          </a:p>
          <a:p>
            <a:pPr algn="just">
              <a:buFont typeface="Arial" pitchFamily="34" charset="0"/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algn="just">
              <a:buFont typeface="Arial" pitchFamily="34" charset="0"/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dirty="0" lang="en-IN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 a, b; </a:t>
            </a:r>
          </a:p>
          <a:p>
            <a:pPr algn="just">
              <a:buFont typeface="Arial" pitchFamily="34" charset="0"/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	float x, y; </a:t>
            </a:r>
          </a:p>
          <a:p>
            <a:pPr algn="just">
              <a:buFont typeface="Arial" pitchFamily="34" charset="0"/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dirty="0" lang="en-IN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&gt;&gt;a&gt;&gt;b; </a:t>
            </a:r>
          </a:p>
          <a:p>
            <a:pPr algn="just">
              <a:buFont typeface="Arial" pitchFamily="34" charset="0"/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dirty="0" lang="en-IN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&gt;&gt;x&gt;&gt;y; </a:t>
            </a:r>
          </a:p>
          <a:p>
            <a:pPr algn="just">
              <a:buFont typeface="Arial" pitchFamily="34" charset="0"/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	multiply(</a:t>
            </a:r>
            <a:r>
              <a:rPr dirty="0" lang="en-IN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);     		// Multiply two integer type data </a:t>
            </a:r>
          </a:p>
          <a:p>
            <a:pPr algn="just">
              <a:buFont typeface="Arial" pitchFamily="34" charset="0"/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	multiply(</a:t>
            </a:r>
            <a:r>
              <a:rPr dirty="0" lang="en-IN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);			// Multiply two float type data </a:t>
            </a:r>
          </a:p>
          <a:p>
            <a:pPr algn="just">
              <a:buFont typeface="Arial" pitchFamily="34" charset="0"/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	multiply(</a:t>
            </a:r>
            <a:r>
              <a:rPr dirty="0" lang="en-IN" err="1" smtClean="0">
                <a:latin typeface="Times New Roman" pitchFamily="18" charset="0"/>
                <a:cs typeface="Times New Roman" pitchFamily="18" charset="0"/>
              </a:rPr>
              <a:t>a,x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); 			// Multiply a float and integer type data </a:t>
            </a:r>
          </a:p>
          <a:p>
            <a:pPr algn="just">
              <a:buFont typeface="Arial" pitchFamily="34" charset="0"/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	return 0; </a:t>
            </a:r>
          </a:p>
          <a:p>
            <a:pPr algn="just">
              <a:buFont typeface="Arial" pitchFamily="34" charset="0"/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} </a:t>
            </a:r>
            <a:endParaRPr dirty="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2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3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6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604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Template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05" name="Rectangle 6"/>
          <p:cNvSpPr/>
          <p:nvPr/>
        </p:nvSpPr>
        <p:spPr>
          <a:xfrm>
            <a:off x="304800" y="1997838"/>
            <a:ext cx="8610600" cy="3520439"/>
          </a:xfrm>
          <a:prstGeom prst="rect"/>
        </p:spPr>
        <p:txBody>
          <a:bodyPr wrap="square">
            <a:spAutoFit/>
          </a:bodyPr>
          <a:p>
            <a:pPr algn="just" indent="-342900" lvl="1" marL="8001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dirty="0" sz="2800" lang="en-IN">
                <a:cs typeface="Times New Roman" pitchFamily="18" charset="0"/>
              </a:rPr>
              <a:t>Like function template, a class template is a common class that can represent various similar classes operating on data of different types</a:t>
            </a:r>
            <a:r>
              <a:rPr dirty="0" sz="2800" lang="en-IN" smtClean="0">
                <a:cs typeface="Times New Roman" pitchFamily="18" charset="0"/>
              </a:rPr>
              <a:t>.</a:t>
            </a:r>
          </a:p>
          <a:p>
            <a:pPr algn="just" lvl="1">
              <a:lnSpc>
                <a:spcPct val="90000"/>
              </a:lnSpc>
            </a:pPr>
            <a:r>
              <a:rPr dirty="0" sz="2800" lang="en-IN" smtClean="0">
                <a:cs typeface="Times New Roman" pitchFamily="18" charset="0"/>
              </a:rPr>
              <a:t> </a:t>
            </a:r>
            <a:endParaRPr dirty="0" sz="2800" lang="en-IN">
              <a:cs typeface="Times New Roman" pitchFamily="18" charset="0"/>
            </a:endParaRPr>
          </a:p>
          <a:p>
            <a:pPr algn="just" indent="-342900" lvl="1" marL="8001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dirty="0" sz="2800" lang="en-IN">
                <a:cs typeface="Times New Roman" pitchFamily="18" charset="0"/>
              </a:rPr>
              <a:t>Once a class template is defined, we can create an object of that class using a specific basic or user-defined data types to replace the generic data types used during class definition. 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 1"/>
          <p:cNvSpPr/>
          <p:nvPr/>
        </p:nvSpPr>
        <p:spPr>
          <a:xfrm>
            <a:off x="228600" y="1981200"/>
            <a:ext cx="8458200" cy="2850011"/>
          </a:xfrm>
          <a:prstGeom prst="rect"/>
        </p:spPr>
        <p:txBody>
          <a:bodyPr wrap="square">
            <a:spAutoFit/>
          </a:bodyPr>
          <a:p>
            <a:pPr algn="just" lvl="1">
              <a:lnSpc>
                <a:spcPct val="90000"/>
              </a:lnSpc>
              <a:buNone/>
            </a:pPr>
            <a:r>
              <a:rPr dirty="0" sz="2800" lang="en-IN">
                <a:cs typeface="Times New Roman" pitchFamily="18" charset="0"/>
              </a:rPr>
              <a:t>template &lt;class T1, class T2, ...&gt; </a:t>
            </a:r>
          </a:p>
          <a:p>
            <a:pPr algn="just" lvl="1">
              <a:lnSpc>
                <a:spcPct val="90000"/>
              </a:lnSpc>
              <a:buNone/>
            </a:pPr>
            <a:r>
              <a:rPr dirty="0" sz="2800" lang="en-IN" smtClean="0">
                <a:cs typeface="Times New Roman" pitchFamily="18" charset="0"/>
              </a:rPr>
              <a:t>class </a:t>
            </a:r>
            <a:r>
              <a:rPr dirty="0" sz="2800" lang="en-IN" err="1">
                <a:cs typeface="Times New Roman" pitchFamily="18" charset="0"/>
              </a:rPr>
              <a:t>classname</a:t>
            </a:r>
            <a:r>
              <a:rPr dirty="0" sz="2800" lang="en-IN">
                <a:cs typeface="Times New Roman" pitchFamily="18" charset="0"/>
              </a:rPr>
              <a:t> </a:t>
            </a:r>
          </a:p>
          <a:p>
            <a:pPr algn="just" lvl="1">
              <a:lnSpc>
                <a:spcPct val="90000"/>
              </a:lnSpc>
              <a:buNone/>
            </a:pPr>
            <a:r>
              <a:rPr dirty="0" sz="2800" lang="en-IN" smtClean="0">
                <a:cs typeface="Times New Roman" pitchFamily="18" charset="0"/>
              </a:rPr>
              <a:t>{</a:t>
            </a:r>
            <a:endParaRPr dirty="0" sz="2800" lang="en-IN">
              <a:cs typeface="Times New Roman" pitchFamily="18" charset="0"/>
            </a:endParaRPr>
          </a:p>
          <a:p>
            <a:pPr algn="just" lvl="1">
              <a:lnSpc>
                <a:spcPct val="90000"/>
              </a:lnSpc>
              <a:buNone/>
            </a:pPr>
            <a:r>
              <a:rPr dirty="0" sz="2800" lang="en-IN">
                <a:cs typeface="Times New Roman" pitchFamily="18" charset="0"/>
              </a:rPr>
              <a:t> 	attributes; </a:t>
            </a:r>
          </a:p>
          <a:p>
            <a:pPr algn="just" lvl="1">
              <a:lnSpc>
                <a:spcPct val="90000"/>
              </a:lnSpc>
              <a:buNone/>
            </a:pPr>
            <a:r>
              <a:rPr dirty="0" sz="2800" lang="en-IN">
                <a:cs typeface="Times New Roman" pitchFamily="18" charset="0"/>
              </a:rPr>
              <a:t>	methods; </a:t>
            </a:r>
          </a:p>
          <a:p>
            <a:pPr algn="just" lvl="1">
              <a:lnSpc>
                <a:spcPct val="90000"/>
              </a:lnSpc>
              <a:buNone/>
            </a:pPr>
            <a:r>
              <a:rPr dirty="0" sz="2800" lang="en-IN" smtClean="0">
                <a:cs typeface="Times New Roman" pitchFamily="18" charset="0"/>
              </a:rPr>
              <a:t>};</a:t>
            </a:r>
            <a:endParaRPr dirty="0" sz="2800" lang="th-TH"/>
          </a:p>
          <a:p>
            <a:pPr algn="just"/>
            <a:endParaRPr dirty="0" sz="2800" lang="en-IN">
              <a:cs typeface="Times New Roman" pitchFamily="18" charset="0"/>
            </a:endParaRPr>
          </a:p>
        </p:txBody>
      </p:sp>
      <p:sp>
        <p:nvSpPr>
          <p:cNvPr id="1048607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b="1" dirty="0" sz="4000" lang="en-IN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Syntax for Class Template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b="1" dirty="0" sz="4000" lang="en-IN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Program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09" name="Rectangle 3"/>
          <p:cNvSpPr txBox="1">
            <a:spLocks noChangeArrowheads="1"/>
          </p:cNvSpPr>
          <p:nvPr/>
        </p:nvSpPr>
        <p:spPr>
          <a:xfrm>
            <a:off x="495300" y="1752600"/>
            <a:ext cx="8229600" cy="5287963"/>
          </a:xfrm>
          <a:prstGeom prst="rect"/>
        </p:spPr>
        <p:txBody>
          <a:bodyPr>
            <a:normAutofit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sz="1600" lang="en-IN" smtClean="0">
                <a:latin typeface="Times New Roman" pitchFamily="18" charset="0"/>
                <a:cs typeface="Times New Roman" pitchFamily="18" charset="0"/>
              </a:rPr>
              <a:t>#include &lt;iostream.h&gt;</a:t>
            </a:r>
          </a:p>
          <a:p>
            <a:pPr>
              <a:buFont typeface="Arial" pitchFamily="34" charset="0"/>
              <a:buNone/>
            </a:pPr>
            <a:r>
              <a:rPr sz="1600" lang="en-IN" smtClean="0">
                <a:latin typeface="Times New Roman" pitchFamily="18" charset="0"/>
                <a:cs typeface="Times New Roman" pitchFamily="18" charset="0"/>
              </a:rPr>
              <a:t>using namespace std;</a:t>
            </a:r>
          </a:p>
          <a:p>
            <a:pPr>
              <a:buFont typeface="Arial" pitchFamily="34" charset="0"/>
              <a:buNone/>
            </a:pPr>
            <a:r>
              <a:rPr sz="1600" lang="en-IN" smtClean="0">
                <a:latin typeface="Times New Roman" pitchFamily="18" charset="0"/>
                <a:cs typeface="Times New Roman" pitchFamily="18" charset="0"/>
              </a:rPr>
              <a:t>const int MAX = 100; 		//size of array</a:t>
            </a:r>
          </a:p>
          <a:p>
            <a:pPr>
              <a:buFont typeface="Arial" pitchFamily="34" charset="0"/>
              <a:buNone/>
            </a:pPr>
            <a:r>
              <a:rPr b="1" sz="1600" lang="en-IN" smtClean="0">
                <a:latin typeface="Times New Roman" pitchFamily="18" charset="0"/>
                <a:cs typeface="Times New Roman" pitchFamily="18" charset="0"/>
              </a:rPr>
              <a:t>template &lt;class Type&gt;</a:t>
            </a:r>
          </a:p>
          <a:p>
            <a:pPr>
              <a:buFont typeface="Arial" pitchFamily="34" charset="0"/>
              <a:buNone/>
            </a:pPr>
            <a:r>
              <a:rPr sz="1600" lang="en-IN" smtClean="0">
                <a:latin typeface="Times New Roman" pitchFamily="18" charset="0"/>
                <a:cs typeface="Times New Roman" pitchFamily="18" charset="0"/>
              </a:rPr>
              <a:t>class Stack</a:t>
            </a:r>
          </a:p>
          <a:p>
            <a:pPr>
              <a:buFont typeface="Arial" pitchFamily="34" charset="0"/>
              <a:buNone/>
            </a:pPr>
            <a:r>
              <a:rPr sz="1600" lang="en-IN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Font typeface="Arial" pitchFamily="34" charset="0"/>
              <a:buNone/>
            </a:pPr>
            <a:r>
              <a:rPr sz="1600" lang="en-IN" smtClean="0">
                <a:latin typeface="Times New Roman" pitchFamily="18" charset="0"/>
                <a:cs typeface="Times New Roman" pitchFamily="18" charset="0"/>
              </a:rPr>
              <a:t>	private:</a:t>
            </a:r>
          </a:p>
          <a:p>
            <a:pPr>
              <a:buFont typeface="Arial" pitchFamily="34" charset="0"/>
              <a:buNone/>
            </a:pPr>
            <a:r>
              <a:rPr sz="1600" lang="en-IN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b="1" sz="1600" lang="en-IN" smtClean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sz="1600" lang="en-IN" smtClean="0">
                <a:latin typeface="Times New Roman" pitchFamily="18" charset="0"/>
                <a:cs typeface="Times New Roman" pitchFamily="18" charset="0"/>
              </a:rPr>
              <a:t>st[MAX]; 		//stack: array of any type</a:t>
            </a:r>
          </a:p>
          <a:p>
            <a:pPr>
              <a:buFont typeface="Arial" pitchFamily="34" charset="0"/>
              <a:buNone/>
            </a:pPr>
            <a:r>
              <a:rPr sz="1600" lang="en-IN" smtClean="0">
                <a:latin typeface="Times New Roman" pitchFamily="18" charset="0"/>
                <a:cs typeface="Times New Roman" pitchFamily="18" charset="0"/>
              </a:rPr>
              <a:t>		int top;		 	//number of top of stack</a:t>
            </a:r>
          </a:p>
          <a:p>
            <a:pPr>
              <a:buFont typeface="Arial" pitchFamily="34" charset="0"/>
              <a:buNone/>
            </a:pPr>
            <a:r>
              <a:rPr sz="1600" lang="en-IN" smtClean="0">
                <a:latin typeface="Times New Roman" pitchFamily="18" charset="0"/>
                <a:cs typeface="Times New Roman" pitchFamily="18" charset="0"/>
              </a:rPr>
              <a:t>	public:</a:t>
            </a:r>
          </a:p>
          <a:p>
            <a:pPr>
              <a:buFont typeface="Arial" pitchFamily="34" charset="0"/>
              <a:buNone/>
            </a:pPr>
            <a:r>
              <a:rPr sz="1600" lang="en-IN" smtClean="0">
                <a:latin typeface="Times New Roman" pitchFamily="18" charset="0"/>
                <a:cs typeface="Times New Roman" pitchFamily="18" charset="0"/>
              </a:rPr>
              <a:t>		Stack() 			//constructor</a:t>
            </a:r>
          </a:p>
          <a:p>
            <a:pPr>
              <a:buFont typeface="Arial" pitchFamily="34" charset="0"/>
              <a:buNone/>
            </a:pPr>
            <a:r>
              <a:rPr sz="1600" lang="en-IN" smtClean="0">
                <a:latin typeface="Times New Roman" pitchFamily="18" charset="0"/>
                <a:cs typeface="Times New Roman" pitchFamily="18" charset="0"/>
              </a:rPr>
              <a:t>			{ top = -1; }</a:t>
            </a:r>
          </a:p>
          <a:p>
            <a:pPr>
              <a:buFont typeface="Arial" pitchFamily="34" charset="0"/>
              <a:buNone/>
            </a:pPr>
            <a:r>
              <a:rPr sz="1600" lang="en-IN" smtClean="0">
                <a:latin typeface="Times New Roman" pitchFamily="18" charset="0"/>
                <a:cs typeface="Times New Roman" pitchFamily="18" charset="0"/>
              </a:rPr>
              <a:t>		void push(Type var) 		//put number on stack</a:t>
            </a:r>
          </a:p>
          <a:p>
            <a:pPr>
              <a:buFont typeface="Arial" pitchFamily="34" charset="0"/>
              <a:buNone/>
            </a:pPr>
            <a:r>
              <a:rPr sz="1600" lang="en-IN" smtClean="0">
                <a:latin typeface="Times New Roman" pitchFamily="18" charset="0"/>
                <a:cs typeface="Times New Roman" pitchFamily="18" charset="0"/>
              </a:rPr>
              <a:t>			{ st[++top] = var; }</a:t>
            </a:r>
          </a:p>
          <a:p>
            <a:pPr>
              <a:buFont typeface="Arial" pitchFamily="34" charset="0"/>
              <a:buNone/>
            </a:pPr>
            <a:r>
              <a:rPr sz="1600" lang="en-IN" smtClean="0">
                <a:latin typeface="Times New Roman" pitchFamily="18" charset="0"/>
                <a:cs typeface="Times New Roman" pitchFamily="18" charset="0"/>
              </a:rPr>
              <a:t>		Type pop() 		//take number off stack</a:t>
            </a:r>
          </a:p>
          <a:p>
            <a:pPr>
              <a:buFont typeface="Arial" pitchFamily="34" charset="0"/>
              <a:buNone/>
            </a:pPr>
            <a:r>
              <a:rPr sz="1600" lang="en-IN" smtClean="0">
                <a:latin typeface="Times New Roman" pitchFamily="18" charset="0"/>
                <a:cs typeface="Times New Roman" pitchFamily="18" charset="0"/>
              </a:rPr>
              <a:t>			{ return st[top--]; }</a:t>
            </a:r>
          </a:p>
          <a:p>
            <a:pPr>
              <a:buFont typeface="Arial" pitchFamily="34" charset="0"/>
              <a:buNone/>
            </a:pPr>
            <a:r>
              <a:rPr sz="1600" lang="en-IN" smtClean="0">
                <a:latin typeface="Times New Roman" pitchFamily="18" charset="0"/>
                <a:cs typeface="Times New Roman" pitchFamily="18" charset="0"/>
              </a:rPr>
              <a:t>	};</a:t>
            </a:r>
            <a:endParaRPr dirty="0" sz="1600" lang="en-IN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b="1" dirty="0" sz="4000" lang="en-IN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Cont.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11" name="Rectangle 3"/>
          <p:cNvSpPr txBox="1">
            <a:spLocks noChangeArrowheads="1"/>
          </p:cNvSpPr>
          <p:nvPr/>
        </p:nvSpPr>
        <p:spPr>
          <a:xfrm>
            <a:off x="538162" y="1676400"/>
            <a:ext cx="8153400" cy="5029200"/>
          </a:xfrm>
          <a:prstGeom prst="rect"/>
        </p:spPr>
        <p:txBody>
          <a:bodyPr>
            <a:normAutofit fontScale="70833" lnSpcReduction="20000"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sz="2400" lang="en-IN" smtClean="0">
                <a:latin typeface="Times New Roman" pitchFamily="18" charset="0"/>
                <a:cs typeface="Times New Roman" pitchFamily="18" charset="0"/>
              </a:rPr>
              <a:t>int main()</a:t>
            </a:r>
          </a:p>
          <a:p>
            <a:pPr>
              <a:buFont typeface="Arial" pitchFamily="34" charset="0"/>
              <a:buNone/>
            </a:pPr>
            <a:r>
              <a:rPr sz="2400" lang="en-IN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Font typeface="Arial" pitchFamily="34" charset="0"/>
              <a:buNone/>
            </a:pPr>
            <a:r>
              <a:rPr sz="2400" lang="en-IN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b="1" sz="2400" lang="en-IN" smtClean="0">
                <a:latin typeface="Times New Roman" pitchFamily="18" charset="0"/>
                <a:cs typeface="Times New Roman" pitchFamily="18" charset="0"/>
              </a:rPr>
              <a:t>Stack&lt;float&gt; s1; 	</a:t>
            </a:r>
            <a:r>
              <a:rPr sz="2400" lang="en-IN" smtClean="0">
                <a:latin typeface="Times New Roman" pitchFamily="18" charset="0"/>
                <a:cs typeface="Times New Roman" pitchFamily="18" charset="0"/>
              </a:rPr>
              <a:t>	//s1 is object of class Stack&lt;float&gt;</a:t>
            </a:r>
          </a:p>
          <a:p>
            <a:pPr>
              <a:buFont typeface="Arial" pitchFamily="34" charset="0"/>
              <a:buNone/>
            </a:pPr>
            <a:r>
              <a:rPr sz="2400" lang="en-IN" smtClean="0">
                <a:latin typeface="Times New Roman" pitchFamily="18" charset="0"/>
                <a:cs typeface="Times New Roman" pitchFamily="18" charset="0"/>
              </a:rPr>
              <a:t>	s1.push(1111.1F); 		//push 3 floats, pop 3 floats</a:t>
            </a:r>
          </a:p>
          <a:p>
            <a:pPr>
              <a:buFont typeface="Arial" pitchFamily="34" charset="0"/>
              <a:buNone/>
            </a:pPr>
            <a:r>
              <a:rPr sz="2400" lang="en-IN" smtClean="0">
                <a:latin typeface="Times New Roman" pitchFamily="18" charset="0"/>
                <a:cs typeface="Times New Roman" pitchFamily="18" charset="0"/>
              </a:rPr>
              <a:t>	s1.push(2222.2F);</a:t>
            </a:r>
          </a:p>
          <a:p>
            <a:pPr>
              <a:buFont typeface="Arial" pitchFamily="34" charset="0"/>
              <a:buNone/>
            </a:pPr>
            <a:r>
              <a:rPr sz="2400" lang="en-IN" smtClean="0">
                <a:latin typeface="Times New Roman" pitchFamily="18" charset="0"/>
                <a:cs typeface="Times New Roman" pitchFamily="18" charset="0"/>
              </a:rPr>
              <a:t>	s1.push(3333.3F);</a:t>
            </a:r>
          </a:p>
          <a:p>
            <a:pPr>
              <a:buFont typeface="Arial" pitchFamily="34" charset="0"/>
              <a:buNone/>
            </a:pPr>
            <a:r>
              <a:rPr sz="2400" lang="en-IN" smtClean="0">
                <a:latin typeface="Times New Roman" pitchFamily="18" charset="0"/>
                <a:cs typeface="Times New Roman" pitchFamily="18" charset="0"/>
              </a:rPr>
              <a:t>		cout &lt;&lt; “1: “ &lt;&lt; s1.pop() &lt;&lt; endl;</a:t>
            </a:r>
          </a:p>
          <a:p>
            <a:pPr>
              <a:buFont typeface="Arial" pitchFamily="34" charset="0"/>
              <a:buNone/>
            </a:pPr>
            <a:r>
              <a:rPr sz="2400" lang="en-IN" smtClean="0">
                <a:latin typeface="Times New Roman" pitchFamily="18" charset="0"/>
                <a:cs typeface="Times New Roman" pitchFamily="18" charset="0"/>
              </a:rPr>
              <a:t>		cout &lt;&lt; “2: “ &lt;&lt; s1.pop() &lt;&lt; endl;</a:t>
            </a:r>
          </a:p>
          <a:p>
            <a:pPr>
              <a:buFont typeface="Arial" pitchFamily="34" charset="0"/>
              <a:buNone/>
            </a:pPr>
            <a:r>
              <a:rPr sz="2400" lang="en-IN" smtClean="0">
                <a:latin typeface="Times New Roman" pitchFamily="18" charset="0"/>
                <a:cs typeface="Times New Roman" pitchFamily="18" charset="0"/>
              </a:rPr>
              <a:t>		cout &lt;&lt; “3: “ &lt;&lt; s1.pop() &lt;&lt; endl;</a:t>
            </a:r>
          </a:p>
          <a:p>
            <a:pPr>
              <a:buFont typeface="Arial" pitchFamily="34" charset="0"/>
              <a:buNone/>
            </a:pPr>
            <a:endParaRPr sz="24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sz="2400" lang="en-IN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b="1" sz="2400" lang="en-IN" smtClean="0">
                <a:latin typeface="Times New Roman" pitchFamily="18" charset="0"/>
                <a:cs typeface="Times New Roman" pitchFamily="18" charset="0"/>
              </a:rPr>
              <a:t>Stack&lt;long&gt; s2; 	</a:t>
            </a:r>
            <a:r>
              <a:rPr sz="2400" lang="en-IN" smtClean="0">
                <a:latin typeface="Times New Roman" pitchFamily="18" charset="0"/>
                <a:cs typeface="Times New Roman" pitchFamily="18" charset="0"/>
              </a:rPr>
              <a:t>	//s2 is object of class Stack&lt;long&gt;</a:t>
            </a:r>
          </a:p>
          <a:p>
            <a:pPr>
              <a:buFont typeface="Arial" pitchFamily="34" charset="0"/>
              <a:buNone/>
            </a:pPr>
            <a:r>
              <a:rPr sz="2400" lang="en-IN" smtClean="0">
                <a:latin typeface="Times New Roman" pitchFamily="18" charset="0"/>
                <a:cs typeface="Times New Roman" pitchFamily="18" charset="0"/>
              </a:rPr>
              <a:t>	s2.push(123123123L); 		//push 3 longs, pop 3 longs</a:t>
            </a:r>
          </a:p>
          <a:p>
            <a:pPr>
              <a:buFont typeface="Arial" pitchFamily="34" charset="0"/>
              <a:buNone/>
            </a:pPr>
            <a:r>
              <a:rPr sz="2400" lang="en-IN" smtClean="0">
                <a:latin typeface="Times New Roman" pitchFamily="18" charset="0"/>
                <a:cs typeface="Times New Roman" pitchFamily="18" charset="0"/>
              </a:rPr>
              <a:t>	s2.push(234234234L);</a:t>
            </a:r>
          </a:p>
          <a:p>
            <a:pPr>
              <a:buFont typeface="Arial" pitchFamily="34" charset="0"/>
              <a:buNone/>
            </a:pPr>
            <a:r>
              <a:rPr sz="2400" lang="en-IN" smtClean="0">
                <a:latin typeface="Times New Roman" pitchFamily="18" charset="0"/>
                <a:cs typeface="Times New Roman" pitchFamily="18" charset="0"/>
              </a:rPr>
              <a:t>	s2.push(345345345L);</a:t>
            </a:r>
          </a:p>
          <a:p>
            <a:pPr>
              <a:buFont typeface="Arial" pitchFamily="34" charset="0"/>
              <a:buNone/>
            </a:pPr>
            <a:r>
              <a:rPr sz="2400" lang="en-IN" smtClean="0">
                <a:latin typeface="Times New Roman" pitchFamily="18" charset="0"/>
                <a:cs typeface="Times New Roman" pitchFamily="18" charset="0"/>
              </a:rPr>
              <a:t>		cout &lt;&lt; “1: “ &lt;&lt; s2.pop() &lt;&lt; endl;</a:t>
            </a:r>
          </a:p>
          <a:p>
            <a:pPr>
              <a:buFont typeface="Arial" pitchFamily="34" charset="0"/>
              <a:buNone/>
            </a:pPr>
            <a:r>
              <a:rPr sz="2400" lang="en-IN" smtClean="0">
                <a:latin typeface="Times New Roman" pitchFamily="18" charset="0"/>
                <a:cs typeface="Times New Roman" pitchFamily="18" charset="0"/>
              </a:rPr>
              <a:t>		cout &lt;&lt; “2: “ &lt;&lt; s2.pop() &lt;&lt; endl;</a:t>
            </a:r>
          </a:p>
          <a:p>
            <a:pPr>
              <a:buFont typeface="Arial" pitchFamily="34" charset="0"/>
              <a:buNone/>
            </a:pPr>
            <a:r>
              <a:rPr sz="2400" lang="en-IN" smtClean="0">
                <a:latin typeface="Times New Roman" pitchFamily="18" charset="0"/>
                <a:cs typeface="Times New Roman" pitchFamily="18" charset="0"/>
              </a:rPr>
              <a:t>		cout &lt;&lt; “3: “ &lt;&lt; s2.pop() &lt;&lt; endl;</a:t>
            </a:r>
          </a:p>
          <a:p>
            <a:pPr>
              <a:buFont typeface="Arial" pitchFamily="34" charset="0"/>
              <a:buNone/>
            </a:pPr>
            <a:r>
              <a:rPr sz="2400" lang="en-IN" smtClean="0">
                <a:latin typeface="Times New Roman" pitchFamily="18" charset="0"/>
                <a:cs typeface="Times New Roman" pitchFamily="18" charset="0"/>
              </a:rPr>
              <a:t>	return 0;</a:t>
            </a:r>
          </a:p>
          <a:p>
            <a:pPr>
              <a:buFont typeface="Arial" pitchFamily="34" charset="0"/>
              <a:buNone/>
            </a:pPr>
            <a:r>
              <a:rPr sz="2400" lang="en-IN" smtClean="0">
                <a:latin typeface="Times New Roman" pitchFamily="18" charset="0"/>
                <a:cs typeface="Times New Roman" pitchFamily="18" charset="0"/>
              </a:rPr>
              <a:t>}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CENR</dc:creator>
  <cp:lastModifiedBy>jeeva</cp:lastModifiedBy>
  <dcterms:created xsi:type="dcterms:W3CDTF">2019-09-13T18:22:07Z</dcterms:created>
  <dcterms:modified xsi:type="dcterms:W3CDTF">2020-11-30T02:32:20Z</dcterms:modified>
</cp:coreProperties>
</file>