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8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  <p:sp>
        <p:nvSpPr>
          <p:cNvPr id="1048584" name="Rectangle 4"/>
          <p:cNvSpPr/>
          <p:nvPr userDrawn="1"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Rectangle 5"/>
          <p:cNvSpPr/>
          <p:nvPr userDrawn="1"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6" descr="pngfind.com-kingpin-png-4152286 (1)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3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89" name="Rectangle 7"/>
          <p:cNvSpPr/>
          <p:nvPr/>
        </p:nvSpPr>
        <p:spPr>
          <a:xfrm>
            <a:off x="1524000" y="1905000"/>
            <a:ext cx="5791200" cy="3291841"/>
          </a:xfrm>
          <a:prstGeom prst="rect"/>
        </p:spPr>
        <p:txBody>
          <a:bodyPr wrap="square">
            <a:spAutoFit/>
          </a:bodyPr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Session </a:t>
            </a:r>
            <a:r>
              <a:rPr b="1" dirty="0" sz="2400" lang="en-US">
                <a:latin typeface="Arial" pitchFamily="34" charset="0"/>
                <a:cs typeface="Arial" pitchFamily="34" charset="0"/>
              </a:rPr>
              <a:t>3</a:t>
            </a: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b="1"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r>
              <a:rPr b="1" dirty="0" sz="2400" lang="en-US">
                <a:latin typeface="Arial" pitchFamily="34" charset="0"/>
                <a:cs typeface="Arial" pitchFamily="34" charset="0"/>
              </a:rPr>
              <a:t>Topic </a:t>
            </a:r>
            <a:r>
              <a:rPr b="1" dirty="0" sz="2400" lang="en-US" smtClean="0">
                <a:latin typeface="Arial" pitchFamily="34" charset="0"/>
                <a:cs typeface="Arial" pitchFamily="34" charset="0"/>
              </a:rPr>
              <a:t>:Class Template, Example Program for Class and Function Template</a:t>
            </a:r>
            <a:endParaRPr b="1" dirty="0" sz="2400" lang="en-US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  <a:p>
            <a:pPr algn="ctr" fontAlgn="base" lvl="0">
              <a:spcBef>
                <a:spcPct val="0"/>
              </a:spcBef>
              <a:spcAft>
                <a:spcPct val="0"/>
              </a:spcAft>
            </a:pPr>
            <a:endParaRPr dirty="0" sz="2400"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0" name="Rectangle 1"/>
          <p:cNvSpPr>
            <a:spLocks noChangeArrowheads="1"/>
          </p:cNvSpPr>
          <p:nvPr/>
        </p:nvSpPr>
        <p:spPr bwMode="auto">
          <a:xfrm>
            <a:off x="3619500" y="3443606"/>
            <a:ext cx="2336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baseline="0" b="0" cap="none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baseline="0" b="0" cap="none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 3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30" name="Rectangle 1"/>
          <p:cNvSpPr>
            <a:spLocks noChangeArrowheads="1"/>
          </p:cNvSpPr>
          <p:nvPr/>
        </p:nvSpPr>
        <p:spPr bwMode="auto">
          <a:xfrm>
            <a:off x="0" y="1624771"/>
            <a:ext cx="4965398" cy="540147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template &lt;class T&gt;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class Calculator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private: T num1, num2;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public: Calculator(T n1, T n2)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num1 = n1;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num2 = n2;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void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displayResult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"Numbers are: " &lt;&lt; num1 &lt;&lt; " and " &lt;&lt; num2 &lt;&lt; "." 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"Addition is: " &lt;&lt; add() &lt;&lt;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"Subtraction is: " &lt;&lt; subtract() &lt;&lt;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"Product is: " &lt;&lt; multiply() &lt;&lt;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"Division is: " &lt;&lt; divide() &lt;&lt; </a:t>
            </a:r>
            <a:r>
              <a:rPr baseline="0" b="0" cap="none" dirty="0" sz="15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endl</a:t>
            </a: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T add()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return num1 + num2;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15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} </a:t>
            </a:r>
          </a:p>
        </p:txBody>
      </p:sp>
      <p:sp>
        <p:nvSpPr>
          <p:cNvPr id="1048631" name="Rectangle 4"/>
          <p:cNvSpPr/>
          <p:nvPr/>
        </p:nvSpPr>
        <p:spPr>
          <a:xfrm>
            <a:off x="5257800" y="1105076"/>
            <a:ext cx="4572000" cy="5755422"/>
          </a:xfrm>
          <a:prstGeom prst="rect"/>
        </p:spPr>
        <p:txBody>
          <a:bodyPr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T subtract()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{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return num1 - num2;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T multiply()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{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return num1 * num2;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T divide()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{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return num1 / num2;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}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};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</a:t>
            </a:r>
            <a:r>
              <a:rPr dirty="0" sz="1600" lang="en-US" err="1"/>
              <a:t>int</a:t>
            </a:r>
            <a:r>
              <a:rPr dirty="0" sz="1600" lang="en-US"/>
              <a:t> main()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{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Calculator&lt;</a:t>
            </a:r>
            <a:r>
              <a:rPr dirty="0" sz="1600" lang="en-US" err="1"/>
              <a:t>int</a:t>
            </a:r>
            <a:r>
              <a:rPr dirty="0" sz="1600" lang="en-US"/>
              <a:t>&gt; </a:t>
            </a:r>
            <a:r>
              <a:rPr dirty="0" sz="1600" lang="en-US" err="1"/>
              <a:t>intCalc</a:t>
            </a:r>
            <a:r>
              <a:rPr dirty="0" sz="1600" lang="en-US"/>
              <a:t>(2, 1);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Calculator&lt;float&gt; </a:t>
            </a:r>
            <a:r>
              <a:rPr dirty="0" sz="1600" lang="en-US" err="1"/>
              <a:t>floatCalc</a:t>
            </a:r>
            <a:r>
              <a:rPr dirty="0" sz="1600" lang="en-US"/>
              <a:t>(2.4, 1.2);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</a:t>
            </a:r>
            <a:r>
              <a:rPr dirty="0" sz="1600" lang="en-US" err="1"/>
              <a:t>cout</a:t>
            </a:r>
            <a:r>
              <a:rPr dirty="0" sz="1600" lang="en-US"/>
              <a:t> &lt;&lt; "</a:t>
            </a:r>
            <a:r>
              <a:rPr dirty="0" sz="1600" lang="en-US" err="1"/>
              <a:t>Int</a:t>
            </a:r>
            <a:r>
              <a:rPr dirty="0" sz="1600" lang="en-US"/>
              <a:t> results:" &lt;&lt; </a:t>
            </a:r>
            <a:r>
              <a:rPr dirty="0" sz="1600" lang="en-US" err="1"/>
              <a:t>endl</a:t>
            </a:r>
            <a:r>
              <a:rPr dirty="0" sz="1600" lang="en-US"/>
              <a:t>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</a:t>
            </a:r>
            <a:r>
              <a:rPr dirty="0" sz="1600" lang="en-US" err="1"/>
              <a:t>intCalc.displayResult</a:t>
            </a:r>
            <a:r>
              <a:rPr dirty="0" sz="1600" lang="en-US"/>
              <a:t>();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</a:t>
            </a:r>
            <a:r>
              <a:rPr dirty="0" sz="1600" lang="en-US" err="1"/>
              <a:t>cout</a:t>
            </a:r>
            <a:r>
              <a:rPr dirty="0" sz="1600" lang="en-US"/>
              <a:t> &lt;&lt; </a:t>
            </a:r>
            <a:r>
              <a:rPr dirty="0" sz="1600" lang="en-US" err="1"/>
              <a:t>endl</a:t>
            </a:r>
            <a:r>
              <a:rPr dirty="0" sz="1600" lang="en-US"/>
              <a:t> &lt;&lt; "Float results:" &lt;&lt; </a:t>
            </a:r>
            <a:r>
              <a:rPr dirty="0" sz="1600" lang="en-US" err="1"/>
              <a:t>endl</a:t>
            </a:r>
            <a:r>
              <a:rPr dirty="0" sz="1600" lang="en-US"/>
              <a:t>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 err="1"/>
              <a:t>floatCalc.displayResult</a:t>
            </a:r>
            <a:r>
              <a:rPr dirty="0" sz="1600" lang="en-US"/>
              <a:t>();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return 0;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1600" lang="en-US"/>
              <a:t> 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33" name="Rectangle 1"/>
          <p:cNvSpPr>
            <a:spLocks noChangeArrowheads="1"/>
          </p:cNvSpPr>
          <p:nvPr/>
        </p:nvSpPr>
        <p:spPr bwMode="auto">
          <a:xfrm>
            <a:off x="914400" y="1828800"/>
            <a:ext cx="3483967" cy="4893647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results: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Numbers are: 2 and 1.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Addition is: 3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Subtraction is: 1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Product is: 2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Division is: 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dirty="0" sz="2400" lang="en-US"/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Float results: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Numbers are: 2.4 and 1.2.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Addition is: 3.6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Subtraction is: 1.2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Product is: 2.88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Division is: 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7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8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599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 fontScale="87500" lnSpcReduction="2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Class Templates with Multiple parameter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0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r>
              <a:rPr dirty="0" lang="en-US" smtClean="0"/>
              <a:t>We can use more </a:t>
            </a:r>
            <a:r>
              <a:rPr dirty="0" lang="en-US" smtClean="0"/>
              <a:t>than one generic data type in a class template.</a:t>
            </a:r>
          </a:p>
          <a:p>
            <a:r>
              <a:rPr dirty="0" lang="en-US" smtClean="0"/>
              <a:t>Syntax:</a:t>
            </a:r>
          </a:p>
          <a:p>
            <a:pPr indent="0" marL="0">
              <a:buNone/>
            </a:pPr>
            <a:r>
              <a:rPr dirty="0" lang="en-US"/>
              <a:t>	</a:t>
            </a:r>
            <a:r>
              <a:rPr dirty="0" lang="en-US" smtClean="0"/>
              <a:t>	template&lt;class T1, class T2&gt;</a:t>
            </a:r>
          </a:p>
          <a:p>
            <a:pPr indent="0" marL="0">
              <a:buNone/>
            </a:pPr>
            <a:r>
              <a:rPr dirty="0" lang="en-US"/>
              <a:t>	</a:t>
            </a:r>
            <a:r>
              <a:rPr dirty="0" lang="en-US" smtClean="0"/>
              <a:t>		class </a:t>
            </a:r>
            <a:r>
              <a:rPr dirty="0" lang="en-US" err="1" smtClean="0"/>
              <a:t>classname</a:t>
            </a:r>
            <a:endParaRPr dirty="0" lang="en-US" smtClean="0"/>
          </a:p>
          <a:p>
            <a:pPr indent="0" marL="0">
              <a:buNone/>
            </a:pPr>
            <a:r>
              <a:rPr dirty="0" lang="en-US" smtClean="0"/>
              <a:t>			{</a:t>
            </a:r>
          </a:p>
          <a:p>
            <a:pPr indent="0" marL="0">
              <a:buNone/>
            </a:pPr>
            <a:r>
              <a:rPr dirty="0" lang="en-US" smtClean="0"/>
              <a:t>				……</a:t>
            </a:r>
          </a:p>
          <a:p>
            <a:pPr indent="0" marL="0">
              <a:buNone/>
            </a:pPr>
            <a:r>
              <a:rPr dirty="0" lang="en-US" smtClean="0"/>
              <a:t>				……</a:t>
            </a:r>
          </a:p>
          <a:p>
            <a:pPr indent="0" marL="0">
              <a:buNone/>
            </a:pPr>
            <a:r>
              <a:rPr dirty="0" lang="en-US" smtClean="0"/>
              <a:t>			};</a:t>
            </a:r>
            <a:endParaRPr dirty="0"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3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05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</a:rPr>
              <a:t>Example Program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06" name="Content Placeholder 2"/>
          <p:cNvSpPr txBox="1"/>
          <p:nvPr/>
        </p:nvSpPr>
        <p:spPr>
          <a:xfrm>
            <a:off x="457201" y="1828800"/>
            <a:ext cx="3886200" cy="5257800"/>
          </a:xfrm>
          <a:prstGeom prst="rect"/>
        </p:spPr>
        <p:txBody>
          <a:bodyPr>
            <a:normAutofit fontScale="81250" lnSpcReduction="20000"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emplate&lt;class T1, classT2&gt;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class Test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{	</a:t>
            </a:r>
          </a:p>
          <a:p>
            <a:pPr algn="just">
              <a:buFont typeface="Arial" pitchFamily="34" charset="0"/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T1 a;</a:t>
            </a:r>
          </a:p>
          <a:p>
            <a:pPr algn="just">
              <a:buFont typeface="Arial" pitchFamily="34" charset="0"/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T2 b;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v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oid show()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&lt;&lt;a;</a:t>
            </a:r>
          </a:p>
          <a:p>
            <a:pPr algn="just">
              <a:buFont typeface="Arial" pitchFamily="34" charset="0"/>
              <a:buNone/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lang="en-IN" err="1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&lt;&lt;b;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};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7" name="Content Placeholder 2"/>
          <p:cNvSpPr txBox="1"/>
          <p:nvPr/>
        </p:nvSpPr>
        <p:spPr>
          <a:xfrm>
            <a:off x="4648200" y="1600200"/>
            <a:ext cx="4600073" cy="5257800"/>
          </a:xfrm>
          <a:prstGeom prst="rect"/>
        </p:spPr>
        <p:txBody>
          <a:bodyPr>
            <a:no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dirty="0" sz="2300" lang="en-IN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2300" lang="en-IN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est&lt;float, </a:t>
            </a:r>
            <a:r>
              <a:rPr dirty="0" sz="2300" lang="en-IN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&gt; test1(1.23, 123);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est&lt;</a:t>
            </a:r>
            <a:r>
              <a:rPr dirty="0" sz="2300" lang="en-IN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, char&gt; test2(100,’w’);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est1.show();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est2.show();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eturn 0;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1.23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r>
              <a:rPr dirty="0" sz="2300" lang="en-IN">
                <a:latin typeface="Times New Roman" pitchFamily="18" charset="0"/>
                <a:cs typeface="Times New Roman" pitchFamily="18" charset="0"/>
              </a:rPr>
              <a:t>w</a:t>
            </a:r>
            <a:endParaRPr dirty="0" sz="23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1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</a:rPr>
              <a:t>Class Template Object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2" name="Rectangle 1"/>
          <p:cNvSpPr>
            <a:spLocks noChangeArrowheads="1"/>
          </p:cNvSpPr>
          <p:nvPr/>
        </p:nvSpPr>
        <p:spPr bwMode="auto">
          <a:xfrm>
            <a:off x="495300" y="2140237"/>
            <a:ext cx="8229600" cy="4358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To create a class template object, you need to define the data type inside a &lt; &gt; when creation.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dirty="0" sz="2400" lang="en-US"/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dirty="0" sz="2400" lang="en-US" err="1"/>
              <a:t>className</a:t>
            </a:r>
            <a:r>
              <a:rPr dirty="0" sz="2400" lang="en-US"/>
              <a:t>&lt;</a:t>
            </a:r>
            <a:r>
              <a:rPr dirty="0" sz="2400" lang="en-US" err="1"/>
              <a:t>dataType</a:t>
            </a:r>
            <a:r>
              <a:rPr dirty="0" sz="2400" lang="en-US"/>
              <a:t>&gt; </a:t>
            </a:r>
            <a:r>
              <a:rPr dirty="0" sz="2400" lang="en-US" err="1"/>
              <a:t>classObject</a:t>
            </a:r>
            <a:r>
              <a:rPr dirty="0" sz="2400" lang="en-US"/>
              <a:t>; </a:t>
            </a:r>
            <a:endParaRPr dirty="0" sz="2400" lang="en-US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dirty="0" sz="2400" lang="en-US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dirty="0" sz="2400" 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b="1" dirty="0" sz="2400" lang="en-US" smtClean="0"/>
              <a:t>Example:</a:t>
            </a:r>
            <a:endParaRPr b="1" dirty="0" sz="2400" lang="en-US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dirty="0" sz="2400" lang="en-IN" err="1"/>
              <a:t>className</a:t>
            </a:r>
            <a:r>
              <a:rPr dirty="0" sz="2400" lang="en-IN"/>
              <a:t>&lt;</a:t>
            </a:r>
            <a:r>
              <a:rPr dirty="0" sz="2400" lang="en-IN" err="1"/>
              <a:t>int</a:t>
            </a:r>
            <a:r>
              <a:rPr dirty="0" sz="2400" lang="en-IN"/>
              <a:t>&gt; </a:t>
            </a:r>
            <a:r>
              <a:rPr dirty="0" sz="2400" lang="en-IN" err="1"/>
              <a:t>classObject</a:t>
            </a:r>
            <a:r>
              <a:rPr dirty="0" sz="2400" lang="en-IN"/>
              <a:t>; </a:t>
            </a:r>
            <a:endParaRPr dirty="0" sz="2400" lang="en-IN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dirty="0" sz="2400" lang="en-IN" err="1" smtClean="0"/>
              <a:t>className</a:t>
            </a:r>
            <a:r>
              <a:rPr dirty="0" sz="2400" lang="en-IN" smtClean="0"/>
              <a:t>&lt;float</a:t>
            </a:r>
            <a:r>
              <a:rPr dirty="0" sz="2400" lang="en-IN"/>
              <a:t>&gt; </a:t>
            </a:r>
            <a:r>
              <a:rPr dirty="0" sz="2400" lang="en-IN" err="1"/>
              <a:t>classObject</a:t>
            </a:r>
            <a:r>
              <a:rPr dirty="0" sz="2400" lang="en-IN" smtClean="0"/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dirty="0" sz="2400" lang="en-IN" err="1" smtClean="0"/>
              <a:t>className</a:t>
            </a:r>
            <a:r>
              <a:rPr dirty="0" sz="2400" lang="en-IN" smtClean="0"/>
              <a:t>&lt;string</a:t>
            </a:r>
            <a:r>
              <a:rPr dirty="0" sz="2400" lang="en-IN"/>
              <a:t>&gt; </a:t>
            </a:r>
            <a:r>
              <a:rPr dirty="0" sz="2400" lang="en-IN" err="1"/>
              <a:t>classObject</a:t>
            </a:r>
            <a:r>
              <a:rPr dirty="0" sz="2400" lang="en-IN"/>
              <a:t>; </a:t>
            </a:r>
            <a:endParaRPr dirty="0" sz="2400" lang="en-US"/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0" y="609600"/>
            <a:ext cx="9144000" cy="45720"/>
          </a:xfrm>
          <a:prstGeom prst="rect"/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ectangle 2"/>
          <p:cNvSpPr/>
          <p:nvPr/>
        </p:nvSpPr>
        <p:spPr>
          <a:xfrm>
            <a:off x="0" y="731520"/>
            <a:ext cx="9144000" cy="182880"/>
          </a:xfrm>
          <a:prstGeom prst="rect"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ounded Rectangle 4"/>
          <p:cNvSpPr/>
          <p:nvPr/>
        </p:nvSpPr>
        <p:spPr>
          <a:xfrm>
            <a:off x="5029200" y="457200"/>
            <a:ext cx="1066800" cy="609600"/>
          </a:xfrm>
          <a:prstGeom prst="round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7" name="Picture 5" descr="pngfind.com-kingpin-png-4152286 (1)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/>
        </p:spPr>
      </p:pic>
      <p:sp>
        <p:nvSpPr>
          <p:cNvPr id="1048616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4000" lang="en-US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7" name="Rectangle 6"/>
          <p:cNvSpPr/>
          <p:nvPr/>
        </p:nvSpPr>
        <p:spPr>
          <a:xfrm>
            <a:off x="304800" y="1997838"/>
            <a:ext cx="8610600" cy="2419124"/>
          </a:xfrm>
          <a:prstGeom prst="rect"/>
        </p:spPr>
        <p:txBody>
          <a:bodyPr wrap="square">
            <a:spAutoFit/>
          </a:bodyPr>
          <a:p>
            <a:pPr algn="just" indent="-514350" lvl="1" marL="971550">
              <a:lnSpc>
                <a:spcPct val="90000"/>
              </a:lnSpc>
              <a:buFont typeface="+mj-lt"/>
              <a:buAutoNum type="arabicPeriod"/>
            </a:pPr>
            <a:r>
              <a:rPr dirty="0" sz="2800" lang="en-IN"/>
              <a:t>Program to display largest among two numbers using function templates</a:t>
            </a:r>
            <a:r>
              <a:rPr dirty="0" sz="2800" lang="en-IN" smtClean="0"/>
              <a:t>.</a:t>
            </a:r>
          </a:p>
          <a:p>
            <a:pPr algn="just" indent="-514350" lvl="1" marL="971550">
              <a:lnSpc>
                <a:spcPct val="90000"/>
              </a:lnSpc>
              <a:buFont typeface="+mj-lt"/>
              <a:buAutoNum type="arabicPeriod"/>
            </a:pPr>
            <a:r>
              <a:rPr dirty="0" sz="2800" lang="en-IN"/>
              <a:t>Program to swap data using function templates</a:t>
            </a:r>
            <a:r>
              <a:rPr dirty="0" sz="2800" lang="en-IN" smtClean="0"/>
              <a:t>.</a:t>
            </a:r>
          </a:p>
          <a:p>
            <a:pPr algn="just" indent="-514350" lvl="1" marL="971550">
              <a:lnSpc>
                <a:spcPct val="90000"/>
              </a:lnSpc>
              <a:buFont typeface="+mj-lt"/>
              <a:buAutoNum type="arabicPeriod"/>
            </a:pPr>
            <a:r>
              <a:rPr dirty="0" sz="2800" lang="en-IN"/>
              <a:t>Program to add, subtract, multiply and divide two numbers using class </a:t>
            </a:r>
            <a:r>
              <a:rPr dirty="0" sz="2800" lang="en-IN" smtClean="0"/>
              <a:t>template.</a:t>
            </a:r>
          </a:p>
          <a:p>
            <a:pPr algn="just" lvl="1">
              <a:lnSpc>
                <a:spcPct val="90000"/>
              </a:lnSpc>
            </a:pPr>
            <a:endParaRPr dirty="0" sz="2800" lang="en-IN"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Solution:1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19" name="Rectangle 4"/>
          <p:cNvSpPr/>
          <p:nvPr/>
        </p:nvSpPr>
        <p:spPr>
          <a:xfrm>
            <a:off x="457200" y="1720840"/>
            <a:ext cx="3962399" cy="4524315"/>
          </a:xfrm>
          <a:prstGeom prst="rect"/>
        </p:spPr>
        <p:txBody>
          <a:bodyPr wrap="square"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/>
              <a:t>#include &lt;</a:t>
            </a:r>
            <a:r>
              <a:rPr dirty="0" sz="2400" lang="en-US" err="1"/>
              <a:t>iostream</a:t>
            </a:r>
            <a:r>
              <a:rPr dirty="0" sz="2400" lang="en-US" smtClean="0"/>
              <a:t>&gt;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using </a:t>
            </a:r>
            <a:r>
              <a:rPr dirty="0" sz="2400" lang="en-US"/>
              <a:t>namespace </a:t>
            </a:r>
            <a:r>
              <a:rPr dirty="0" sz="2400" lang="en-US" err="1"/>
              <a:t>std</a:t>
            </a:r>
            <a:r>
              <a:rPr dirty="0" sz="2400" lang="en-US"/>
              <a:t>; </a:t>
            </a:r>
            <a:r>
              <a:rPr dirty="0" sz="2400" lang="en-US" smtClean="0"/>
              <a:t>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template </a:t>
            </a:r>
            <a:r>
              <a:rPr dirty="0" sz="2400" lang="en-US"/>
              <a:t>&lt;class T&gt; </a:t>
            </a:r>
            <a:endParaRPr dirty="0" sz="2400" lang="en-US" smtClean="0"/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T </a:t>
            </a:r>
            <a:r>
              <a:rPr dirty="0" sz="2400" lang="en-US"/>
              <a:t>Large(T n1, T n2) </a:t>
            </a:r>
            <a:endParaRPr dirty="0" sz="2400" lang="en-US" smtClean="0"/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{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return </a:t>
            </a:r>
            <a:r>
              <a:rPr dirty="0" sz="2400" lang="en-US"/>
              <a:t>(n1 &gt; n2) ? n1 : n2; </a:t>
            </a:r>
            <a:endParaRPr dirty="0" sz="2400" lang="en-US" smtClean="0"/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}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err="1" smtClean="0"/>
              <a:t>int</a:t>
            </a:r>
            <a:r>
              <a:rPr dirty="0" sz="2400" lang="en-US" smtClean="0"/>
              <a:t> </a:t>
            </a:r>
            <a:r>
              <a:rPr dirty="0" sz="2400" lang="en-US"/>
              <a:t>main</a:t>
            </a:r>
            <a:r>
              <a:rPr dirty="0" sz="2400" lang="en-US" smtClean="0"/>
              <a:t>()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 </a:t>
            </a:r>
            <a:r>
              <a:rPr dirty="0" sz="2400" lang="en-US"/>
              <a:t>{ </a:t>
            </a:r>
            <a:endParaRPr dirty="0" sz="2400" lang="en-US" smtClean="0"/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err="1" smtClean="0"/>
              <a:t>int</a:t>
            </a:r>
            <a:r>
              <a:rPr dirty="0" sz="2400" lang="en-US" smtClean="0"/>
              <a:t> </a:t>
            </a:r>
            <a:r>
              <a:rPr dirty="0" sz="2400" lang="en-US"/>
              <a:t>i1, i2</a:t>
            </a:r>
            <a:r>
              <a:rPr dirty="0" sz="2400" lang="en-US" smtClean="0"/>
              <a:t>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float </a:t>
            </a:r>
            <a:r>
              <a:rPr dirty="0" sz="2400" lang="en-US"/>
              <a:t>f1, f2; </a:t>
            </a:r>
            <a:endParaRPr dirty="0" sz="2400" lang="en-US" smtClean="0"/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400" lang="en-US" smtClean="0"/>
              <a:t>char </a:t>
            </a:r>
            <a:r>
              <a:rPr dirty="0" sz="2400" lang="en-US"/>
              <a:t>c1, c2; </a:t>
            </a:r>
            <a:endParaRPr dirty="0" sz="2400" lang="en-US" smtClean="0"/>
          </a:p>
        </p:txBody>
      </p:sp>
      <p:sp>
        <p:nvSpPr>
          <p:cNvPr id="1048620" name="Rectangle 5"/>
          <p:cNvSpPr/>
          <p:nvPr/>
        </p:nvSpPr>
        <p:spPr>
          <a:xfrm>
            <a:off x="3733800" y="1687354"/>
            <a:ext cx="6248399" cy="3477875"/>
          </a:xfrm>
          <a:prstGeom prst="rect"/>
        </p:spPr>
        <p:txBody>
          <a:bodyPr wrap="square"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"Enter two integers:\n";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cin</a:t>
            </a:r>
            <a:r>
              <a:rPr dirty="0" sz="2000" lang="en-US"/>
              <a:t> &gt;&gt; i1 &gt;&gt; i2;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Large(i1, i2) &lt;&lt;" is larger." &lt;&lt; </a:t>
            </a:r>
            <a:r>
              <a:rPr dirty="0" sz="2000" lang="en-US" err="1"/>
              <a:t>endl</a:t>
            </a:r>
            <a:r>
              <a:rPr dirty="0" sz="2000" lang="en-US"/>
              <a:t>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 smtClean="0"/>
              <a:t>cout</a:t>
            </a:r>
            <a:r>
              <a:rPr dirty="0" sz="2000" lang="en-US" smtClean="0"/>
              <a:t> </a:t>
            </a:r>
            <a:r>
              <a:rPr dirty="0" sz="2000" lang="en-US"/>
              <a:t>&lt;&lt; "\</a:t>
            </a:r>
            <a:r>
              <a:rPr dirty="0" sz="2000" lang="en-US" err="1"/>
              <a:t>nEnter</a:t>
            </a:r>
            <a:r>
              <a:rPr dirty="0" sz="2000" lang="en-US"/>
              <a:t> two floating-point numbers:\n";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cin</a:t>
            </a:r>
            <a:r>
              <a:rPr dirty="0" sz="2000" lang="en-US"/>
              <a:t> &gt;&gt; f1 &gt;&gt; f2;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Large(f1, f2) &lt;&lt;" is larger." &lt;&lt; </a:t>
            </a:r>
            <a:r>
              <a:rPr dirty="0" sz="2000" lang="en-US" err="1"/>
              <a:t>endl</a:t>
            </a:r>
            <a:r>
              <a:rPr dirty="0" sz="2000" lang="en-US"/>
              <a:t>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"\</a:t>
            </a:r>
            <a:r>
              <a:rPr dirty="0" sz="2000" lang="en-US" err="1"/>
              <a:t>nEnter</a:t>
            </a:r>
            <a:r>
              <a:rPr dirty="0" sz="2000" lang="en-US"/>
              <a:t> two characters:\n";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cin</a:t>
            </a:r>
            <a:r>
              <a:rPr dirty="0" sz="2000" lang="en-US"/>
              <a:t> &gt;&gt; c1 &gt;&gt; c2;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 err="1"/>
              <a:t>cout</a:t>
            </a:r>
            <a:r>
              <a:rPr dirty="0" sz="2000" lang="en-US"/>
              <a:t> &lt;&lt; Large(c1, c2) &lt;&lt; " has larger ASCII value.";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return 0;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sz="2000" lang="en-US"/>
              <a:t>} </a:t>
            </a:r>
            <a:endParaRPr dirty="0" sz="20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2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/>
        </p:spPr>
        <p:txBody>
          <a:bodyPr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dirty="0" sz="16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Rectangle 1"/>
          <p:cNvSpPr>
            <a:spLocks noChangeArrowheads="1"/>
          </p:cNvSpPr>
          <p:nvPr/>
        </p:nvSpPr>
        <p:spPr bwMode="auto">
          <a:xfrm>
            <a:off x="685800" y="1824038"/>
            <a:ext cx="5562600" cy="452431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integers: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5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10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10 is larger.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floating-point numbers: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12.4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10.2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12.4 is larger.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Enter two characters: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z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Z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z has larger ASCII value.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 2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5" name="Rectangle 2"/>
          <p:cNvSpPr>
            <a:spLocks noChangeArrowheads="1"/>
          </p:cNvSpPr>
          <p:nvPr/>
        </p:nvSpPr>
        <p:spPr bwMode="auto">
          <a:xfrm>
            <a:off x="0" y="1828800"/>
            <a:ext cx="5331396" cy="480131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template &lt;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typename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T&gt;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void Swap(T &amp;n1, T &amp;n2)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T temp;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temp = n1;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n1 = n2;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n2 = temp;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main()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i1 = 1, i2 = 2;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float f1 = 1.1, f2 = 2.2;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char c1 = 'a', c2 = 'b';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"Before passing data to function template.\n";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baseline="0" b="0" cap="none" dirty="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"i1 = " &lt;&lt; i1 &lt;&lt; "\ni2 = " &lt;&lt; i2;</a:t>
            </a:r>
          </a:p>
        </p:txBody>
      </p:sp>
      <p:sp>
        <p:nvSpPr>
          <p:cNvPr id="1048626" name="Rectangle 5"/>
          <p:cNvSpPr/>
          <p:nvPr/>
        </p:nvSpPr>
        <p:spPr>
          <a:xfrm>
            <a:off x="3505200" y="1828800"/>
            <a:ext cx="5791200" cy="3139321"/>
          </a:xfrm>
          <a:prstGeom prst="rect"/>
        </p:spPr>
        <p:txBody>
          <a:bodyPr wrap="square"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 smtClean="0">
                <a:latin typeface="Arial Unicode MS" panose="020B0604020202020204" pitchFamily="34" charset="-128"/>
              </a:rPr>
              <a:t>cout</a:t>
            </a:r>
            <a:r>
              <a:rPr dirty="0" lang="en-US" smtClean="0">
                <a:latin typeface="Arial Unicode MS" panose="020B0604020202020204" pitchFamily="34" charset="-128"/>
              </a:rPr>
              <a:t> </a:t>
            </a:r>
            <a:r>
              <a:rPr dirty="0" lang="en-US">
                <a:latin typeface="Arial Unicode MS" panose="020B0604020202020204" pitchFamily="34" charset="-128"/>
              </a:rPr>
              <a:t>&lt;&lt; "\nf1 = " &lt;&lt; f1 &lt;&lt; "\nf2 = " &lt;&lt; f2;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 smtClean="0">
                <a:latin typeface="Arial Unicode MS" panose="020B0604020202020204" pitchFamily="34" charset="-128"/>
              </a:rPr>
              <a:t>cout</a:t>
            </a:r>
            <a:r>
              <a:rPr dirty="0" lang="en-US" smtClean="0">
                <a:latin typeface="Arial Unicode MS" panose="020B0604020202020204" pitchFamily="34" charset="-128"/>
              </a:rPr>
              <a:t> </a:t>
            </a:r>
            <a:r>
              <a:rPr dirty="0" lang="en-US">
                <a:latin typeface="Arial Unicode MS" panose="020B0604020202020204" pitchFamily="34" charset="-128"/>
              </a:rPr>
              <a:t>&lt;&lt; "\nc1 = " &lt;&lt; c1 &lt;&lt; "\nc2 = " &lt;&lt; c2;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>
                <a:latin typeface="Arial Unicode MS" panose="020B0604020202020204" pitchFamily="34" charset="-128"/>
              </a:rPr>
              <a:t>Swap(i1, i2);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>
                <a:latin typeface="Arial Unicode MS" panose="020B0604020202020204" pitchFamily="34" charset="-128"/>
              </a:rPr>
              <a:t>Swap(f1, f2);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>
                <a:latin typeface="Arial Unicode MS" panose="020B0604020202020204" pitchFamily="34" charset="-128"/>
              </a:rPr>
              <a:t>Swap(c1, c2);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 smtClean="0">
                <a:latin typeface="Arial Unicode MS" panose="020B0604020202020204" pitchFamily="34" charset="-128"/>
              </a:rPr>
              <a:t>cout</a:t>
            </a:r>
            <a:r>
              <a:rPr dirty="0" lang="en-US" smtClean="0">
                <a:latin typeface="Arial Unicode MS" panose="020B0604020202020204" pitchFamily="34" charset="-128"/>
              </a:rPr>
              <a:t> </a:t>
            </a:r>
            <a:r>
              <a:rPr dirty="0" lang="en-US">
                <a:latin typeface="Arial Unicode MS" panose="020B0604020202020204" pitchFamily="34" charset="-128"/>
              </a:rPr>
              <a:t>&lt;&lt; "\</a:t>
            </a:r>
            <a:r>
              <a:rPr dirty="0" lang="en-US" err="1" smtClean="0">
                <a:latin typeface="Arial Unicode MS" panose="020B0604020202020204" pitchFamily="34" charset="-128"/>
              </a:rPr>
              <a:t>nAfter</a:t>
            </a:r>
            <a:r>
              <a:rPr dirty="0" lang="en-US" smtClean="0">
                <a:latin typeface="Arial Unicode MS" panose="020B0604020202020204" pitchFamily="34" charset="-128"/>
              </a:rPr>
              <a:t> </a:t>
            </a:r>
            <a:r>
              <a:rPr dirty="0" lang="en-US">
                <a:latin typeface="Arial Unicode MS" panose="020B0604020202020204" pitchFamily="34" charset="-128"/>
              </a:rPr>
              <a:t>passing data to function template.\n";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>
                <a:latin typeface="Arial Unicode MS" panose="020B0604020202020204" pitchFamily="34" charset="-128"/>
              </a:rPr>
              <a:t>cout</a:t>
            </a:r>
            <a:r>
              <a:rPr dirty="0" lang="en-US">
                <a:latin typeface="Arial Unicode MS" panose="020B0604020202020204" pitchFamily="34" charset="-128"/>
              </a:rPr>
              <a:t> &lt;&lt; "i1 = " &lt;&lt; i1 &lt;&lt; "\ni2 = " &lt;&lt; i2; 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>
                <a:latin typeface="Arial Unicode MS" panose="020B0604020202020204" pitchFamily="34" charset="-128"/>
              </a:rPr>
              <a:t>cout</a:t>
            </a:r>
            <a:r>
              <a:rPr dirty="0" lang="en-US">
                <a:latin typeface="Arial Unicode MS" panose="020B0604020202020204" pitchFamily="34" charset="-128"/>
              </a:rPr>
              <a:t> &lt;&lt; "\nf1 = " &lt;&lt; f1 &lt;&lt; "\nf2 = " &lt;&lt; f2;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err="1" smtClean="0">
                <a:latin typeface="Arial Unicode MS" panose="020B0604020202020204" pitchFamily="34" charset="-128"/>
              </a:rPr>
              <a:t>cout</a:t>
            </a:r>
            <a:r>
              <a:rPr dirty="0" lang="en-US" smtClean="0">
                <a:latin typeface="Arial Unicode MS" panose="020B0604020202020204" pitchFamily="34" charset="-128"/>
              </a:rPr>
              <a:t> </a:t>
            </a:r>
            <a:r>
              <a:rPr dirty="0" lang="en-US">
                <a:latin typeface="Arial Unicode MS" panose="020B0604020202020204" pitchFamily="34" charset="-128"/>
              </a:rPr>
              <a:t>&lt;&lt; "\nc1 = " &lt;&lt; c1 &lt;&lt; "\nc2 = " &lt;&lt; c2;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 smtClean="0">
                <a:latin typeface="Arial Unicode MS" panose="020B0604020202020204" pitchFamily="34" charset="-128"/>
              </a:rPr>
              <a:t>return </a:t>
            </a:r>
            <a:r>
              <a:rPr dirty="0" lang="en-US">
                <a:latin typeface="Arial Unicode MS" panose="020B0604020202020204" pitchFamily="34" charset="-128"/>
              </a:rPr>
              <a:t>0;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dirty="0" lang="en-US">
                <a:latin typeface="Arial Unicode MS" panose="020B0604020202020204" pitchFamily="34" charset="-128"/>
              </a:rPr>
              <a:t> }</a:t>
            </a:r>
            <a:r>
              <a:rPr dirty="0" sz="1400" lang="en-US"/>
              <a:t> </a:t>
            </a:r>
            <a:endParaRPr dirty="0" sz="4000"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/>
        </p:spPr>
        <p:txBody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b="1" dirty="0" sz="4000" lang="en-IN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b="1" dirty="0" sz="4000"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8628" name="Rectangle 1"/>
          <p:cNvSpPr>
            <a:spLocks noChangeArrowheads="1"/>
          </p:cNvSpPr>
          <p:nvPr/>
        </p:nvSpPr>
        <p:spPr bwMode="auto">
          <a:xfrm>
            <a:off x="685800" y="1828800"/>
            <a:ext cx="4554773" cy="470898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Before passing data to function template.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i1 = 1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i2 = 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f1 = 1.1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f2 = 2.2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c1 = a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c2 = b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dirty="0" sz="2000" lang="en-US"/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After passing data to function template.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i1 = 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i2 = 1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f1 = 2.2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f2 = 1.1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c1 = b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c2 = 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CENR</dc:creator>
  <cp:lastModifiedBy>jeeva</cp:lastModifiedBy>
  <dcterms:created xsi:type="dcterms:W3CDTF">2019-09-13T18:22:07Z</dcterms:created>
  <dcterms:modified xsi:type="dcterms:W3CDTF">2020-11-30T02:32:44Z</dcterms:modified>
</cp:coreProperties>
</file>