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9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  <p:sp>
        <p:nvSpPr>
          <p:cNvPr id="1048584" name="Rectangle 4"/>
          <p:cNvSpPr/>
          <p:nvPr userDrawn="1"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5" name="Rectangle 5"/>
          <p:cNvSpPr/>
          <p:nvPr userDrawn="1"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6" descr="pngfind.com-kingpin-png-4152286 (1)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3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89" name="Rectangle 7"/>
          <p:cNvSpPr/>
          <p:nvPr/>
        </p:nvSpPr>
        <p:spPr>
          <a:xfrm>
            <a:off x="1524000" y="1905000"/>
            <a:ext cx="5791200" cy="3291840"/>
          </a:xfrm>
          <a:prstGeom prst="rect"/>
        </p:spPr>
        <p:txBody>
          <a:bodyPr wrap="square">
            <a:spAutoFit/>
          </a:bodyPr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Session 6</a:t>
            </a: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>
                <a:latin typeface="Arial" pitchFamily="34" charset="0"/>
                <a:cs typeface="Arial" pitchFamily="34" charset="0"/>
              </a:rPr>
              <a:t>Topic </a:t>
            </a: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:Exceptional Handling: try and catch, multilevel exceptional</a:t>
            </a:r>
            <a:endParaRPr b="1"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0" name="Rectangle 1"/>
          <p:cNvSpPr>
            <a:spLocks noChangeArrowheads="1"/>
          </p:cNvSpPr>
          <p:nvPr/>
        </p:nvSpPr>
        <p:spPr bwMode="auto">
          <a:xfrm>
            <a:off x="3619500" y="3443606"/>
            <a:ext cx="2336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baseline="0" b="0" cap="none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Standard </a:t>
            </a:r>
            <a:r>
              <a:rPr dirty="0" sz="4000" lang="en-I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 sz="4000" lang="en-US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1857374"/>
            <a:ext cx="8229600" cy="416242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Standard Exceptions</a:t>
            </a:r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1066800" y="2133600"/>
          <a:ext cx="7620000" cy="4099558"/>
        </p:xfrm>
        <a:graphic>
          <a:graphicData uri="http://schemas.openxmlformats.org/drawingml/2006/table">
            <a:tbl>
              <a:tblPr/>
              <a:tblGrid>
                <a:gridCol w="2057400"/>
                <a:gridCol w="5562600"/>
              </a:tblGrid>
              <a:tr h="444913">
                <a:tc>
                  <a:txBody>
                    <a:bodyPr/>
                    <a:p>
                      <a:pPr algn="l" fontAlgn="t"/>
                      <a:r>
                        <a:rPr dirty="0" lang="en-IN"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IN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30929">
                <a:tc>
                  <a:txBody>
                    <a:bodyPr/>
                    <a:p>
                      <a:pPr fontAlgn="t"/>
                      <a:r>
                        <a:rPr b="1" lang="en-IN">
                          <a:latin typeface="Times New Roman" pitchFamily="18" charset="0"/>
                          <a:cs typeface="Times New Roman" pitchFamily="18" charset="0"/>
                        </a:rPr>
                        <a:t>std::exception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An exception and parent class of all the standard C++ exceptions.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929">
                <a:tc>
                  <a:txBody>
                    <a:bodyPr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std::bad_alloc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This can be thrown by </a:t>
                      </a:r>
                      <a:r>
                        <a:rPr b="1" lang="en-IN"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929">
                <a:tc>
                  <a:txBody>
                    <a:bodyPr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std::bad_cast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dirty="0" lang="en-IN">
                          <a:latin typeface="Times New Roman" pitchFamily="18" charset="0"/>
                          <a:cs typeface="Times New Roman" pitchFamily="18" charset="0"/>
                        </a:rPr>
                        <a:t>This can be thrown by </a:t>
                      </a:r>
                      <a:r>
                        <a:rPr b="1" dirty="0" lang="en-IN" err="1">
                          <a:latin typeface="Times New Roman" pitchFamily="18" charset="0"/>
                          <a:cs typeface="Times New Roman" pitchFamily="18" charset="0"/>
                        </a:rPr>
                        <a:t>dynamic_cast</a:t>
                      </a:r>
                      <a:r>
                        <a:rPr dirty="0" lang="en-IN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929">
                <a:tc>
                  <a:txBody>
                    <a:bodyPr/>
                    <a:p>
                      <a:pPr fontAlgn="t"/>
                      <a:r>
                        <a:rPr dirty="0" lang="en-IN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dirty="0" lang="en-IN" err="1">
                          <a:latin typeface="Times New Roman" pitchFamily="18" charset="0"/>
                          <a:cs typeface="Times New Roman" pitchFamily="18" charset="0"/>
                        </a:rPr>
                        <a:t>bad_exception</a:t>
                      </a:r>
                      <a:endParaRPr dirty="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This is useful device to handle unexpected exceptions in a C++ program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929">
                <a:tc>
                  <a:txBody>
                    <a:bodyPr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std::bad_typeid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dirty="0" lang="en-IN">
                          <a:latin typeface="Times New Roman" pitchFamily="18" charset="0"/>
                          <a:cs typeface="Times New Roman" pitchFamily="18" charset="0"/>
                        </a:rPr>
                        <a:t>This can be thrown by </a:t>
                      </a:r>
                      <a:r>
                        <a:rPr b="1" dirty="0" lang="en-IN" err="1">
                          <a:latin typeface="Times New Roman" pitchFamily="18" charset="0"/>
                          <a:cs typeface="Times New Roman" pitchFamily="18" charset="0"/>
                        </a:rPr>
                        <a:t>typeid</a:t>
                      </a:r>
                      <a:r>
                        <a:rPr dirty="0" lang="en-IN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Standard Exceptions</a:t>
            </a:r>
          </a:p>
        </p:txBody>
      </p:sp>
      <p:graphicFrame>
        <p:nvGraphicFramePr>
          <p:cNvPr id="4194305" name="Table 4"/>
          <p:cNvGraphicFramePr>
            <a:graphicFrameLocks noGrp="1"/>
          </p:cNvGraphicFramePr>
          <p:nvPr/>
        </p:nvGraphicFramePr>
        <p:xfrm>
          <a:off x="914400" y="2195265"/>
          <a:ext cx="7467600" cy="4662735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595505">
                <a:tc>
                  <a:txBody>
                    <a:bodyPr/>
                    <a:p>
                      <a:pPr fontAlgn="t"/>
                      <a:r>
                        <a:rPr b="1" dirty="0" sz="1600" lang="en-IN" smtClean="0">
                          <a:latin typeface="Times New Roman" pitchFamily="18" charset="0"/>
                          <a:cs typeface="Times New Roman" pitchFamily="18" charset="0"/>
                        </a:rPr>
                        <a:t>Exception </a:t>
                      </a:r>
                      <a:endParaRPr b="1" dirty="0" sz="160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b="1" dirty="0" sz="1600" lang="en-IN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b="1" dirty="0" sz="160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5">
                <a:tc>
                  <a:txBody>
                    <a:bodyPr/>
                    <a:p>
                      <a:pPr fontAlgn="t"/>
                      <a:r>
                        <a:rPr b="1" dirty="0" sz="1600" lang="en-IN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b="1" dirty="0" sz="1600" lang="en-IN" err="1">
                          <a:latin typeface="Times New Roman" pitchFamily="18" charset="0"/>
                          <a:cs typeface="Times New Roman" pitchFamily="18" charset="0"/>
                        </a:rPr>
                        <a:t>logic_error</a:t>
                      </a:r>
                      <a:endParaRPr dirty="0" sz="160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sz="1600" lang="en-IN">
                          <a:latin typeface="Times New Roman" pitchFamily="18" charset="0"/>
                          <a:cs typeface="Times New Roman" pitchFamily="18" charset="0"/>
                        </a:rPr>
                        <a:t>An exception that theoretically can be detected by reading the code.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5">
                <a:tc>
                  <a:txBody>
                    <a:bodyPr/>
                    <a:p>
                      <a:pPr fontAlgn="t"/>
                      <a:r>
                        <a:rPr dirty="0" sz="1600" lang="en-IN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dirty="0" sz="1600" lang="en-IN" err="1">
                          <a:latin typeface="Times New Roman" pitchFamily="18" charset="0"/>
                          <a:cs typeface="Times New Roman" pitchFamily="18" charset="0"/>
                        </a:rPr>
                        <a:t>domain_error</a:t>
                      </a:r>
                      <a:endParaRPr dirty="0" sz="160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sz="1600" lang="en-IN">
                          <a:latin typeface="Times New Roman" pitchFamily="18" charset="0"/>
                          <a:cs typeface="Times New Roman" pitchFamily="18" charset="0"/>
                        </a:rPr>
                        <a:t>This is an exception thrown when a mathematically invalid domain is used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020">
                <a:tc>
                  <a:txBody>
                    <a:bodyPr/>
                    <a:p>
                      <a:pPr fontAlgn="t"/>
                      <a:r>
                        <a:rPr dirty="0" sz="1600" lang="en-IN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dirty="0" sz="1600" lang="en-IN" err="1">
                          <a:latin typeface="Times New Roman" pitchFamily="18" charset="0"/>
                          <a:cs typeface="Times New Roman" pitchFamily="18" charset="0"/>
                        </a:rPr>
                        <a:t>invalid_argument</a:t>
                      </a:r>
                      <a:endParaRPr dirty="0" sz="160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sz="1600" lang="en-IN">
                          <a:latin typeface="Times New Roman" pitchFamily="18" charset="0"/>
                          <a:cs typeface="Times New Roman" pitchFamily="18" charset="0"/>
                        </a:rPr>
                        <a:t>This is thrown due to invalid arguments.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020">
                <a:tc>
                  <a:txBody>
                    <a:bodyPr/>
                    <a:p>
                      <a:pPr fontAlgn="t"/>
                      <a:r>
                        <a:rPr sz="1600" lang="en-IN">
                          <a:latin typeface="Times New Roman" pitchFamily="18" charset="0"/>
                          <a:cs typeface="Times New Roman" pitchFamily="18" charset="0"/>
                        </a:rPr>
                        <a:t>std::length_error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sz="1600" lang="en-IN">
                          <a:latin typeface="Times New Roman" pitchFamily="18" charset="0"/>
                          <a:cs typeface="Times New Roman" pitchFamily="18" charset="0"/>
                        </a:rPr>
                        <a:t>This is thrown when a too big std::string is created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470">
                <a:tc>
                  <a:txBody>
                    <a:bodyPr/>
                    <a:p>
                      <a:pPr fontAlgn="t"/>
                      <a:r>
                        <a:rPr dirty="0" sz="1600" lang="en-IN" err="1">
                          <a:latin typeface="Times New Roman" pitchFamily="18" charset="0"/>
                          <a:cs typeface="Times New Roman" pitchFamily="18" charset="0"/>
                        </a:rPr>
                        <a:t>std</a:t>
                      </a:r>
                      <a:r>
                        <a:rPr dirty="0" sz="1600" lang="en-IN">
                          <a:latin typeface="Times New Roman" pitchFamily="18" charset="0"/>
                          <a:cs typeface="Times New Roman" pitchFamily="18" charset="0"/>
                        </a:rPr>
                        <a:t>::</a:t>
                      </a:r>
                      <a:r>
                        <a:rPr dirty="0" sz="1600" lang="en-IN" err="1">
                          <a:latin typeface="Times New Roman" pitchFamily="18" charset="0"/>
                          <a:cs typeface="Times New Roman" pitchFamily="18" charset="0"/>
                        </a:rPr>
                        <a:t>out_of_range</a:t>
                      </a:r>
                      <a:endParaRPr dirty="0" sz="160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dirty="0" sz="1600" lang="en-IN">
                          <a:latin typeface="Times New Roman" pitchFamily="18" charset="0"/>
                          <a:cs typeface="Times New Roman" pitchFamily="18" charset="0"/>
                        </a:rPr>
                        <a:t>This can be thrown by the at method from for example a std::vector and std::</a:t>
                      </a:r>
                      <a:r>
                        <a:rPr dirty="0" sz="1600" lang="en-IN" err="1">
                          <a:latin typeface="Times New Roman" pitchFamily="18" charset="0"/>
                          <a:cs typeface="Times New Roman" pitchFamily="18" charset="0"/>
                        </a:rPr>
                        <a:t>bitset</a:t>
                      </a:r>
                      <a:r>
                        <a:rPr dirty="0" sz="1600" lang="en-IN">
                          <a:latin typeface="Times New Roman" pitchFamily="18" charset="0"/>
                          <a:cs typeface="Times New Roman" pitchFamily="18" charset="0"/>
                        </a:rPr>
                        <a:t>&lt;&gt;::operator[]().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Standard Exceptions</a:t>
            </a:r>
          </a:p>
        </p:txBody>
      </p:sp>
      <p:graphicFrame>
        <p:nvGraphicFramePr>
          <p:cNvPr id="4194306" name="Table 3"/>
          <p:cNvGraphicFramePr>
            <a:graphicFrameLocks noGrp="1"/>
          </p:cNvGraphicFramePr>
          <p:nvPr/>
        </p:nvGraphicFramePr>
        <p:xfrm>
          <a:off x="914400" y="1828800"/>
          <a:ext cx="7315200" cy="4543523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479524">
                <a:tc>
                  <a:txBody>
                    <a:bodyPr/>
                    <a:p>
                      <a:pPr fontAlgn="t"/>
                      <a:r>
                        <a:rPr b="1" dirty="0" sz="1800" lang="en-IN" smtClean="0">
                          <a:latin typeface="Times New Roman" pitchFamily="18" charset="0"/>
                          <a:cs typeface="Times New Roman" pitchFamily="18" charset="0"/>
                        </a:rPr>
                        <a:t>Exception </a:t>
                      </a:r>
                      <a:endParaRPr b="1" dirty="0" sz="180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b="1" dirty="0" sz="1800" lang="en-IN" smtClean="0">
                          <a:latin typeface="Times New Roman" pitchFamily="18" charset="0"/>
                          <a:cs typeface="Times New Roman" pitchFamily="18" charset="0"/>
                        </a:rPr>
                        <a:t>Description </a:t>
                      </a:r>
                      <a:endParaRPr b="1" dirty="0" sz="180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234">
                <a:tc>
                  <a:txBody>
                    <a:bodyPr/>
                    <a:p>
                      <a:pPr fontAlgn="t"/>
                      <a:r>
                        <a:rPr b="0" dirty="0" sz="1800" lang="en-IN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b="0" dirty="0" sz="1800" lang="en-IN" err="1">
                          <a:latin typeface="Times New Roman" pitchFamily="18" charset="0"/>
                          <a:cs typeface="Times New Roman" pitchFamily="18" charset="0"/>
                        </a:rPr>
                        <a:t>runtime_error</a:t>
                      </a:r>
                      <a:endParaRPr b="0" dirty="0" sz="1800"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sz="1800" lang="en-IN">
                          <a:latin typeface="Times New Roman" pitchFamily="18" charset="0"/>
                          <a:cs typeface="Times New Roman" pitchFamily="18" charset="0"/>
                        </a:rPr>
                        <a:t>An exception that theoretically can not be detected by reading the code.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255">
                <a:tc>
                  <a:txBody>
                    <a:bodyPr/>
                    <a:p>
                      <a:pPr fontAlgn="t"/>
                      <a:r>
                        <a:rPr sz="1800" lang="en-IN">
                          <a:latin typeface="Times New Roman" pitchFamily="18" charset="0"/>
                          <a:cs typeface="Times New Roman" pitchFamily="18" charset="0"/>
                        </a:rPr>
                        <a:t>std::overflow_error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sz="1800" lang="en-IN">
                          <a:latin typeface="Times New Roman" pitchFamily="18" charset="0"/>
                          <a:cs typeface="Times New Roman" pitchFamily="18" charset="0"/>
                        </a:rPr>
                        <a:t>This is thrown if a mathematical overflow occurs.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255">
                <a:tc>
                  <a:txBody>
                    <a:bodyPr/>
                    <a:p>
                      <a:pPr fontAlgn="t"/>
                      <a:r>
                        <a:rPr sz="1800" lang="en-IN">
                          <a:latin typeface="Times New Roman" pitchFamily="18" charset="0"/>
                          <a:cs typeface="Times New Roman" pitchFamily="18" charset="0"/>
                        </a:rPr>
                        <a:t>std::range_error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sz="1800" lang="en-IN">
                          <a:latin typeface="Times New Roman" pitchFamily="18" charset="0"/>
                          <a:cs typeface="Times New Roman" pitchFamily="18" charset="0"/>
                        </a:rPr>
                        <a:t>This is occured when you try to store a value which is out of range.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255">
                <a:tc>
                  <a:txBody>
                    <a:bodyPr/>
                    <a:p>
                      <a:pPr fontAlgn="t"/>
                      <a:r>
                        <a:rPr sz="1800" lang="en-IN">
                          <a:latin typeface="Times New Roman" pitchFamily="18" charset="0"/>
                          <a:cs typeface="Times New Roman" pitchFamily="18" charset="0"/>
                        </a:rPr>
                        <a:t>std::underflow_error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fontAlgn="t"/>
                      <a:r>
                        <a:rPr dirty="0" sz="1800" lang="en-IN">
                          <a:latin typeface="Times New Roman" pitchFamily="18" charset="0"/>
                          <a:cs typeface="Times New Roman" pitchFamily="18" charset="0"/>
                        </a:rPr>
                        <a:t>This is thrown if a mathematical underflow occurs.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Exceptions: keywords</a:t>
            </a:r>
          </a:p>
        </p:txBody>
      </p:sp>
      <p:sp>
        <p:nvSpPr>
          <p:cNvPr id="1048627" name="Rectangle 1"/>
          <p:cNvSpPr/>
          <p:nvPr/>
        </p:nvSpPr>
        <p:spPr>
          <a:xfrm>
            <a:off x="457200" y="2076450"/>
            <a:ext cx="8382000" cy="3539430"/>
          </a:xfrm>
          <a:prstGeom prst="rect"/>
        </p:spPr>
        <p:txBody>
          <a:bodyPr wrap="square">
            <a:spAutoFit/>
          </a:bodyPr>
          <a:p>
            <a:pPr algn="just">
              <a:buFont typeface="Arial" pitchFamily="34" charset="0"/>
              <a:buChar char="•"/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is nothing but converting system error message into user friendly error message</a:t>
            </a:r>
          </a:p>
          <a:p>
            <a:pPr algn="just">
              <a:buFont typeface="Arial" pitchFamily="34" charset="0"/>
              <a:buChar char="•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use three keywords for handling the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algn="just"/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vl="1">
              <a:buFont typeface="Arial" pitchFamily="34" charset="0"/>
              <a:buChar char="•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algn="just" lvl="1">
              <a:buFont typeface="Arial" pitchFamily="34" charset="0"/>
              <a:buChar char="•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pPr algn="just" lvl="1">
              <a:buFont typeface="Arial" pitchFamily="34" charset="0"/>
              <a:buChar char="•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Exceptions : syntax</a:t>
            </a:r>
          </a:p>
        </p:txBody>
      </p:sp>
      <p:sp>
        <p:nvSpPr>
          <p:cNvPr id="1048629" name="Rectangle 1"/>
          <p:cNvSpPr/>
          <p:nvPr/>
        </p:nvSpPr>
        <p:spPr>
          <a:xfrm>
            <a:off x="457200" y="2076450"/>
            <a:ext cx="8382000" cy="4770537"/>
          </a:xfrm>
          <a:prstGeom prst="rect"/>
        </p:spPr>
        <p:txBody>
          <a:bodyPr wrap="square">
            <a:spAutoFit/>
          </a:bodyPr>
          <a:p>
            <a:endParaRPr b="1" dirty="0" sz="1600" lang="en-US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dirty="0" sz="1600" lang="en-US">
                <a:cs typeface="Times New Roman" panose="02020603050405020304" pitchFamily="18" charset="0"/>
              </a:rPr>
              <a:t>……..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………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try 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{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	………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	throw exception;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	………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	………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}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catch(type </a:t>
            </a:r>
            <a:r>
              <a:rPr dirty="0" sz="1600" lang="en-US" err="1">
                <a:cs typeface="Times New Roman" panose="02020603050405020304" pitchFamily="18" charset="0"/>
              </a:rPr>
              <a:t>arg</a:t>
            </a:r>
            <a:r>
              <a:rPr dirty="0" sz="1600" lang="en-US">
                <a:cs typeface="Times New Roman" panose="02020603050405020304" pitchFamily="18" charset="0"/>
              </a:rPr>
              <a:t>)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{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	……….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	………..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}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…….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…….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 </a:t>
            </a:r>
          </a:p>
          <a:p>
            <a:pPr algn="just"/>
            <a:endParaRPr dirty="0" sz="1600" 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Exceptions </a:t>
            </a:r>
            <a:endParaRPr dirty="0" sz="4000" lang="en-IN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2362200"/>
            <a:ext cx="7143927" cy="37338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Exceptions : Example</a:t>
            </a:r>
          </a:p>
        </p:txBody>
      </p:sp>
      <p:sp>
        <p:nvSpPr>
          <p:cNvPr id="1048632" name="Rectangle 1"/>
          <p:cNvSpPr/>
          <p:nvPr/>
        </p:nvSpPr>
        <p:spPr>
          <a:xfrm>
            <a:off x="457200" y="2076450"/>
            <a:ext cx="5181600" cy="4093428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>
                <a:cs typeface="Times New Roman" panose="02020603050405020304" pitchFamily="18" charset="0"/>
              </a:rPr>
              <a:t>#</a:t>
            </a:r>
            <a:r>
              <a:rPr dirty="0" sz="2000" lang="en-US">
                <a:cs typeface="Times New Roman" panose="02020603050405020304" pitchFamily="18" charset="0"/>
              </a:rPr>
              <a:t>include&lt;</a:t>
            </a:r>
            <a:r>
              <a:rPr dirty="0" sz="2000" lang="en-US" err="1">
                <a:cs typeface="Times New Roman" panose="02020603050405020304" pitchFamily="18" charset="0"/>
              </a:rPr>
              <a:t>iostream</a:t>
            </a:r>
            <a:r>
              <a:rPr dirty="0" sz="2000" lang="en-US">
                <a:cs typeface="Times New Roman" panose="02020603050405020304" pitchFamily="18" charset="0"/>
              </a:rPr>
              <a:t>&gt;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using namespace </a:t>
            </a:r>
            <a:r>
              <a:rPr dirty="0" sz="2000" lang="en-US" err="1">
                <a:cs typeface="Times New Roman" panose="02020603050405020304" pitchFamily="18" charset="0"/>
              </a:rPr>
              <a:t>std</a:t>
            </a:r>
            <a:r>
              <a:rPr dirty="0" sz="2000" lang="en-US">
                <a:cs typeface="Times New Roman" panose="02020603050405020304" pitchFamily="18" charset="0"/>
              </a:rPr>
              <a:t>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cs typeface="Times New Roman" panose="02020603050405020304" pitchFamily="18" charset="0"/>
              </a:rPr>
              <a:t>int</a:t>
            </a:r>
            <a:r>
              <a:rPr dirty="0" sz="2000" lang="en-US">
                <a:cs typeface="Times New Roman" panose="02020603050405020304" pitchFamily="18" charset="0"/>
              </a:rPr>
              <a:t> main()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{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err="1">
                <a:cs typeface="Times New Roman" panose="02020603050405020304" pitchFamily="18" charset="0"/>
              </a:rPr>
              <a:t>int</a:t>
            </a:r>
            <a:r>
              <a:rPr dirty="0" sz="2000" lang="en-US"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cs typeface="Times New Roman" panose="02020603050405020304" pitchFamily="18" charset="0"/>
              </a:rPr>
              <a:t>a,b</a:t>
            </a:r>
            <a:r>
              <a:rPr dirty="0" sz="2000" lang="en-US">
                <a:cs typeface="Times New Roman" panose="02020603050405020304" pitchFamily="18" charset="0"/>
              </a:rPr>
              <a:t>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err="1">
                <a:cs typeface="Times New Roman" panose="02020603050405020304" pitchFamily="18" charset="0"/>
              </a:rPr>
              <a:t>cin</a:t>
            </a:r>
            <a:r>
              <a:rPr dirty="0" sz="2000" lang="en-US">
                <a:cs typeface="Times New Roman" panose="02020603050405020304" pitchFamily="18" charset="0"/>
              </a:rPr>
              <a:t> &gt;&gt; a&gt;&gt; b;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try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{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smtClean="0">
                <a:cs typeface="Times New Roman" panose="02020603050405020304" pitchFamily="18" charset="0"/>
              </a:rPr>
              <a:t>if </a:t>
            </a:r>
            <a:r>
              <a:rPr dirty="0" sz="2000" lang="en-US">
                <a:cs typeface="Times New Roman" panose="02020603050405020304" pitchFamily="18" charset="0"/>
              </a:rPr>
              <a:t>(b!=0)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smtClean="0">
                <a:cs typeface="Times New Roman" panose="02020603050405020304" pitchFamily="18" charset="0"/>
              </a:rPr>
              <a:t>{</a:t>
            </a:r>
            <a:endParaRPr dirty="0" sz="2000" lang="en-US">
              <a:cs typeface="Times New Roman" panose="02020603050405020304" pitchFamily="18" charset="0"/>
            </a:endParaRP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err="1" smtClean="0">
                <a:cs typeface="Times New Roman" panose="02020603050405020304" pitchFamily="18" charset="0"/>
              </a:rPr>
              <a:t>cout</a:t>
            </a:r>
            <a:r>
              <a:rPr dirty="0" sz="2000" lang="en-US">
                <a:cs typeface="Times New Roman" panose="02020603050405020304" pitchFamily="18" charset="0"/>
              </a:rPr>
              <a:t>&lt;&lt;“result (a/b)=”&lt;&lt;a/b;</a:t>
            </a:r>
          </a:p>
          <a:p>
            <a:r>
              <a:rPr dirty="0" sz="2000" lang="en-US">
                <a:cs typeface="Times New Roman" panose="02020603050405020304" pitchFamily="18" charset="0"/>
              </a:rPr>
              <a:t>	</a:t>
            </a:r>
            <a:r>
              <a:rPr dirty="0" sz="2000" lang="en-US" smtClean="0">
                <a:cs typeface="Times New Roman" panose="02020603050405020304" pitchFamily="18" charset="0"/>
              </a:rPr>
              <a:t>}</a:t>
            </a:r>
            <a:endParaRPr dirty="0" sz="2000" lang="en-US">
              <a:cs typeface="Times New Roman" panose="02020603050405020304" pitchFamily="18" charset="0"/>
            </a:endParaRPr>
          </a:p>
          <a:p>
            <a:r>
              <a:rPr dirty="0" sz="2000" lang="en-US">
                <a:cs typeface="Times New Roman" panose="02020603050405020304" pitchFamily="18" charset="0"/>
              </a:rPr>
              <a:t>		</a:t>
            </a:r>
            <a:endParaRPr b="1" dirty="0" sz="2000" lang="en-US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48633" name="Rectangle 3"/>
          <p:cNvSpPr/>
          <p:nvPr/>
        </p:nvSpPr>
        <p:spPr>
          <a:xfrm>
            <a:off x="4800600" y="2202478"/>
            <a:ext cx="4572000" cy="3785652"/>
          </a:xfrm>
          <a:prstGeom prst="rect"/>
        </p:spPr>
        <p:txBody>
          <a:bodyPr>
            <a:spAutoFit/>
          </a:bodyPr>
          <a:p>
            <a:r>
              <a:rPr dirty="0" sz="2400" lang="en-US">
                <a:cs typeface="Times New Roman" panose="02020603050405020304" pitchFamily="18" charset="0"/>
              </a:rPr>
              <a:t>else</a:t>
            </a:r>
          </a:p>
          <a:p>
            <a:r>
              <a:rPr dirty="0" sz="2400" lang="en-US" smtClean="0">
                <a:cs typeface="Times New Roman" panose="02020603050405020304" pitchFamily="18" charset="0"/>
              </a:rPr>
              <a:t>	{</a:t>
            </a:r>
            <a:endParaRPr dirty="0" sz="2400" lang="en-US">
              <a:cs typeface="Times New Roman" panose="02020603050405020304" pitchFamily="18" charset="0"/>
            </a:endParaRPr>
          </a:p>
          <a:p>
            <a:r>
              <a:rPr dirty="0" sz="2400" lang="en-US">
                <a:cs typeface="Times New Roman" panose="02020603050405020304" pitchFamily="18" charset="0"/>
              </a:rPr>
              <a:t>	</a:t>
            </a:r>
            <a:r>
              <a:rPr dirty="0" sz="2400" lang="en-US" smtClean="0">
                <a:cs typeface="Times New Roman" panose="02020603050405020304" pitchFamily="18" charset="0"/>
              </a:rPr>
              <a:t>throw(b</a:t>
            </a:r>
            <a:r>
              <a:rPr dirty="0" sz="2400" lang="en-US">
                <a:cs typeface="Times New Roman" panose="02020603050405020304" pitchFamily="18" charset="0"/>
              </a:rPr>
              <a:t>);</a:t>
            </a:r>
          </a:p>
          <a:p>
            <a:r>
              <a:rPr dirty="0" sz="2400" lang="en-US">
                <a:cs typeface="Times New Roman" panose="02020603050405020304" pitchFamily="18" charset="0"/>
              </a:rPr>
              <a:t>	</a:t>
            </a:r>
            <a:r>
              <a:rPr dirty="0" sz="2400" lang="en-US" smtClean="0">
                <a:cs typeface="Times New Roman" panose="02020603050405020304" pitchFamily="18" charset="0"/>
              </a:rPr>
              <a:t>}</a:t>
            </a:r>
            <a:endParaRPr dirty="0" sz="2400" lang="en-US">
              <a:cs typeface="Times New Roman" panose="02020603050405020304" pitchFamily="18" charset="0"/>
            </a:endParaRPr>
          </a:p>
          <a:p>
            <a:r>
              <a:rPr dirty="0" sz="2400" lang="en-US" smtClean="0">
                <a:cs typeface="Times New Roman" panose="02020603050405020304" pitchFamily="18" charset="0"/>
              </a:rPr>
              <a:t>}</a:t>
            </a:r>
            <a:endParaRPr dirty="0" sz="2400" lang="en-US">
              <a:cs typeface="Times New Roman" panose="02020603050405020304" pitchFamily="18" charset="0"/>
            </a:endParaRPr>
          </a:p>
          <a:p>
            <a:r>
              <a:rPr dirty="0" sz="2400" lang="en-US" smtClean="0">
                <a:cs typeface="Times New Roman" panose="02020603050405020304" pitchFamily="18" charset="0"/>
              </a:rPr>
              <a:t>catch(</a:t>
            </a:r>
            <a:r>
              <a:rPr dirty="0" sz="2400" lang="en-US" err="1" smtClean="0">
                <a:cs typeface="Times New Roman" panose="02020603050405020304" pitchFamily="18" charset="0"/>
              </a:rPr>
              <a:t>int</a:t>
            </a:r>
            <a:r>
              <a:rPr dirty="0" sz="2400" lang="en-US" smtClean="0"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cs typeface="Times New Roman" panose="02020603050405020304" pitchFamily="18" charset="0"/>
              </a:rPr>
              <a:t>i</a:t>
            </a:r>
            <a:r>
              <a:rPr dirty="0" sz="2400" lang="en-US">
                <a:cs typeface="Times New Roman" panose="02020603050405020304" pitchFamily="18" charset="0"/>
              </a:rPr>
              <a:t>)</a:t>
            </a:r>
          </a:p>
          <a:p>
            <a:r>
              <a:rPr dirty="0" sz="2400" lang="en-US" smtClean="0">
                <a:cs typeface="Times New Roman" panose="02020603050405020304" pitchFamily="18" charset="0"/>
              </a:rPr>
              <a:t>{</a:t>
            </a:r>
            <a:endParaRPr dirty="0" sz="2400" lang="en-US">
              <a:cs typeface="Times New Roman" panose="02020603050405020304" pitchFamily="18" charset="0"/>
            </a:endParaRPr>
          </a:p>
          <a:p>
            <a:r>
              <a:rPr dirty="0" sz="2400" lang="en-US">
                <a:cs typeface="Times New Roman" panose="02020603050405020304" pitchFamily="18" charset="0"/>
              </a:rPr>
              <a:t> 	</a:t>
            </a:r>
            <a:r>
              <a:rPr dirty="0" sz="2400" lang="en-US" err="1" smtClean="0">
                <a:cs typeface="Times New Roman" panose="02020603050405020304" pitchFamily="18" charset="0"/>
              </a:rPr>
              <a:t>cout</a:t>
            </a:r>
            <a:r>
              <a:rPr dirty="0" sz="2400" lang="en-US" smtClean="0">
                <a:cs typeface="Times New Roman" panose="02020603050405020304" pitchFamily="18" charset="0"/>
              </a:rPr>
              <a:t> </a:t>
            </a:r>
            <a:r>
              <a:rPr dirty="0" sz="2400" lang="en-US">
                <a:cs typeface="Times New Roman" panose="02020603050405020304" pitchFamily="18" charset="0"/>
              </a:rPr>
              <a:t>&lt;&lt;“exception caught”;</a:t>
            </a:r>
          </a:p>
          <a:p>
            <a:r>
              <a:rPr dirty="0" sz="2400" lang="en-US" smtClean="0">
                <a:cs typeface="Times New Roman" panose="02020603050405020304" pitchFamily="18" charset="0"/>
              </a:rPr>
              <a:t>}</a:t>
            </a:r>
            <a:endParaRPr dirty="0" sz="2400" lang="en-US">
              <a:cs typeface="Times New Roman" panose="02020603050405020304" pitchFamily="18" charset="0"/>
            </a:endParaRPr>
          </a:p>
          <a:p>
            <a:r>
              <a:rPr dirty="0" sz="2400" lang="en-US"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3145728" name="Straight Connector 4"/>
          <p:cNvCxnSpPr>
            <a:cxnSpLocks/>
          </p:cNvCxnSpPr>
          <p:nvPr/>
        </p:nvCxnSpPr>
        <p:spPr>
          <a:xfrm>
            <a:off x="4572000" y="1981200"/>
            <a:ext cx="0" cy="4572000"/>
          </a:xfrm>
          <a:prstGeom prst="line"/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try blocks</a:t>
            </a:r>
          </a:p>
        </p:txBody>
      </p:sp>
      <p:sp>
        <p:nvSpPr>
          <p:cNvPr id="1048635" name="Rectangle 4"/>
          <p:cNvSpPr/>
          <p:nvPr/>
        </p:nvSpPr>
        <p:spPr>
          <a:xfrm>
            <a:off x="457200" y="1744146"/>
            <a:ext cx="7620000" cy="4801314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try 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………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catch (type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………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catch(type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……….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………..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Catch Exception </a:t>
            </a:r>
          </a:p>
        </p:txBody>
      </p:sp>
      <p:sp>
        <p:nvSpPr>
          <p:cNvPr id="1048637" name="Rectangle 4"/>
          <p:cNvSpPr/>
          <p:nvPr/>
        </p:nvSpPr>
        <p:spPr>
          <a:xfrm>
            <a:off x="438150" y="2362200"/>
            <a:ext cx="7620000" cy="1938992"/>
          </a:xfrm>
          <a:prstGeom prst="rect"/>
        </p:spPr>
        <p:txBody>
          <a:bodyPr wrap="square">
            <a:spAutoFit/>
          </a:bodyPr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400" lang="en-US" smtClean="0">
                <a:cs typeface="Times New Roman" panose="02020603050405020304" pitchFamily="18" charset="0"/>
              </a:rPr>
              <a:t>Used </a:t>
            </a:r>
            <a:r>
              <a:rPr dirty="0" sz="2400" lang="en-US">
                <a:cs typeface="Times New Roman" panose="02020603050405020304" pitchFamily="18" charset="0"/>
              </a:rPr>
              <a:t>when a user wants to handle different exceptions differently. </a:t>
            </a:r>
          </a:p>
          <a:p>
            <a:pPr algn="just" indent="-457200" marL="457200">
              <a:buFont typeface="Arial" panose="020B0604020202020204" pitchFamily="34" charset="0"/>
              <a:buChar char="•"/>
            </a:pPr>
            <a:r>
              <a:rPr dirty="0" sz="2400" lang="en-US">
                <a:cs typeface="Times New Roman" panose="02020603050405020304" pitchFamily="18" charset="0"/>
              </a:rPr>
              <a:t>For this, a user must include catch statements with different declaration.</a:t>
            </a:r>
          </a:p>
          <a:p>
            <a:endParaRPr dirty="0" sz="2400" 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2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3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9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595" name="Rectangle 6"/>
          <p:cNvSpPr/>
          <p:nvPr/>
        </p:nvSpPr>
        <p:spPr>
          <a:xfrm>
            <a:off x="304800" y="1997838"/>
            <a:ext cx="8610600" cy="3863340"/>
          </a:xfrm>
          <a:prstGeom prst="rect"/>
        </p:spPr>
        <p:txBody>
          <a:bodyPr wrap="square">
            <a:spAutoFit/>
          </a:bodyPr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800" lang="en-US">
                <a:cs typeface="Times New Roman" pitchFamily="18" charset="0"/>
              </a:rPr>
              <a:t>Indicate problems that occur during a program’s execution 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800" lang="en-US">
                <a:cs typeface="Times New Roman" pitchFamily="18" charset="0"/>
              </a:rPr>
              <a:t>Occur infrequently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800" lang="en-IN">
                <a:cs typeface="Times New Roman" pitchFamily="18" charset="0"/>
              </a:rPr>
              <a:t>Exceptions provide a way to transfer control from one part of a program to another.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800" lang="en-IN">
                <a:cs typeface="Times New Roman" pitchFamily="18" charset="0"/>
              </a:rPr>
              <a:t>A C++ exception is a response to an exceptional circumstance that arises while a program is running, such as an attempt to divide by zero.</a:t>
            </a:r>
            <a:endParaRPr dirty="0" sz="2800" lang="en-US">
              <a:cs typeface="Times New Roman" pitchFamily="18" charset="0"/>
            </a:endParaRPr>
          </a:p>
          <a:p>
            <a:pPr algn="just">
              <a:buNone/>
            </a:pPr>
            <a:endParaRPr dirty="0" sz="2800" lang="en-IN"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Catch Exception </a:t>
            </a:r>
          </a:p>
        </p:txBody>
      </p:sp>
      <p:sp>
        <p:nvSpPr>
          <p:cNvPr id="1048639" name="Rectangle 4"/>
          <p:cNvSpPr/>
          <p:nvPr/>
        </p:nvSpPr>
        <p:spPr>
          <a:xfrm>
            <a:off x="466725" y="1752600"/>
            <a:ext cx="7620000" cy="5262979"/>
          </a:xfrm>
          <a:prstGeom prst="rect"/>
        </p:spPr>
        <p:txBody>
          <a:bodyPr wrap="square">
            <a:spAutoFit/>
          </a:bodyPr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design a separate catch block for each kind of exception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catch statement that catches all kind of exceptions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just" lvl="2"/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catch(…)</a:t>
            </a:r>
          </a:p>
          <a:p>
            <a:pPr algn="just" lvl="2"/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lvl="2"/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pPr algn="just" lvl="2"/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better way to use this as a default statement along with other catch statement so that it can catch all those exception which are not handle by other catch statement</a:t>
            </a:r>
          </a:p>
          <a:p>
            <a:endParaRPr dirty="0" sz="2400" 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 statement : Syntax</a:t>
            </a:r>
          </a:p>
        </p:txBody>
      </p:sp>
      <p:sp>
        <p:nvSpPr>
          <p:cNvPr id="1048641" name="Rectangle 4"/>
          <p:cNvSpPr/>
          <p:nvPr/>
        </p:nvSpPr>
        <p:spPr>
          <a:xfrm>
            <a:off x="3352800" y="1981200"/>
            <a:ext cx="3124200" cy="4524315"/>
          </a:xfrm>
          <a:prstGeom prst="rect"/>
        </p:spPr>
        <p:txBody>
          <a:bodyPr wrap="square">
            <a:spAutoFit/>
          </a:bodyPr>
          <a:p>
            <a:r>
              <a:rPr dirty="0" sz="1600" lang="en-US" smtClean="0">
                <a:cs typeface="Times New Roman" panose="02020603050405020304" pitchFamily="18" charset="0"/>
              </a:rPr>
              <a:t>try</a:t>
            </a:r>
            <a:endParaRPr dirty="0" sz="1600" lang="en-US">
              <a:cs typeface="Times New Roman" panose="02020603050405020304" pitchFamily="18" charset="0"/>
            </a:endParaRPr>
          </a:p>
          <a:p>
            <a:r>
              <a:rPr dirty="0" sz="1600" lang="en-US">
                <a:cs typeface="Times New Roman" panose="02020603050405020304" pitchFamily="18" charset="0"/>
              </a:rPr>
              <a:t>{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……..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}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catch (type1 </a:t>
            </a:r>
            <a:r>
              <a:rPr dirty="0" sz="1600" lang="en-US" err="1">
                <a:cs typeface="Times New Roman" panose="02020603050405020304" pitchFamily="18" charset="0"/>
              </a:rPr>
              <a:t>arg</a:t>
            </a:r>
            <a:r>
              <a:rPr dirty="0" sz="1600" lang="en-US">
                <a:cs typeface="Times New Roman" panose="02020603050405020304" pitchFamily="18" charset="0"/>
              </a:rPr>
              <a:t>) 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{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………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}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catch (type2 </a:t>
            </a:r>
            <a:r>
              <a:rPr dirty="0" sz="1600" lang="en-US" err="1">
                <a:cs typeface="Times New Roman" panose="02020603050405020304" pitchFamily="18" charset="0"/>
              </a:rPr>
              <a:t>arg</a:t>
            </a:r>
            <a:r>
              <a:rPr dirty="0" sz="1600" lang="en-US">
                <a:cs typeface="Times New Roman" panose="02020603050405020304" pitchFamily="18" charset="0"/>
              </a:rPr>
              <a:t>)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{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	………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}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……..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catch(</a:t>
            </a:r>
            <a:r>
              <a:rPr dirty="0" sz="1600" lang="en-US" err="1">
                <a:cs typeface="Times New Roman" panose="02020603050405020304" pitchFamily="18" charset="0"/>
              </a:rPr>
              <a:t>typeN</a:t>
            </a:r>
            <a:r>
              <a:rPr dirty="0" sz="1600" lang="en-US">
                <a:cs typeface="Times New Roman" panose="02020603050405020304" pitchFamily="18" charset="0"/>
              </a:rPr>
              <a:t> </a:t>
            </a:r>
            <a:r>
              <a:rPr dirty="0" sz="1600" lang="en-US" err="1">
                <a:cs typeface="Times New Roman" panose="02020603050405020304" pitchFamily="18" charset="0"/>
              </a:rPr>
              <a:t>arg</a:t>
            </a:r>
            <a:r>
              <a:rPr dirty="0" sz="1600" lang="en-US">
                <a:cs typeface="Times New Roman" panose="02020603050405020304" pitchFamily="18" charset="0"/>
              </a:rPr>
              <a:t>)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{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	………..</a:t>
            </a:r>
          </a:p>
          <a:p>
            <a:r>
              <a:rPr dirty="0" sz="1600" lang="en-US">
                <a:cs typeface="Times New Roman" panose="02020603050405020304" pitchFamily="18" charset="0"/>
              </a:rPr>
              <a:t>} </a:t>
            </a:r>
          </a:p>
          <a:p>
            <a:endParaRPr dirty="0" sz="1600" 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000" lang="en-I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Exceptions : Example</a:t>
            </a:r>
          </a:p>
        </p:txBody>
      </p:sp>
      <p:sp>
        <p:nvSpPr>
          <p:cNvPr id="1048643" name="Rectangle 4"/>
          <p:cNvSpPr/>
          <p:nvPr/>
        </p:nvSpPr>
        <p:spPr>
          <a:xfrm>
            <a:off x="457200" y="1676400"/>
            <a:ext cx="3962400" cy="6001643"/>
          </a:xfrm>
          <a:prstGeom prst="rect"/>
        </p:spPr>
        <p:txBody>
          <a:bodyPr wrap="square">
            <a:spAutoFit/>
          </a:bodyPr>
          <a:p>
            <a:r>
              <a:rPr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&gt;&gt; a&gt;&gt; b;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if (b!=a)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div = (float) a/b;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if(div 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&lt;0)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‘e’;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 sz="16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&lt;&lt;div;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b;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catch(</a:t>
            </a:r>
            <a:r>
              <a:rPr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dirty="0" sz="16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&lt;&lt;“exception caught”;</a:t>
            </a:r>
          </a:p>
          <a:p>
            <a:r>
              <a:rPr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dirty="0" sz="16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1600" lang="en-US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1600" lang="en-US">
              <a:cs typeface="Times New Roman" panose="02020603050405020304" pitchFamily="18" charset="0"/>
            </a:endParaRPr>
          </a:p>
        </p:txBody>
      </p:sp>
      <p:sp>
        <p:nvSpPr>
          <p:cNvPr id="1048644" name="Rectangle 1"/>
          <p:cNvSpPr/>
          <p:nvPr/>
        </p:nvSpPr>
        <p:spPr>
          <a:xfrm>
            <a:off x="4648200" y="1990725"/>
            <a:ext cx="4572000" cy="4247317"/>
          </a:xfrm>
          <a:prstGeom prst="rect"/>
        </p:spPr>
        <p:txBody>
          <a:bodyPr>
            <a:spAutoFit/>
          </a:bodyPr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&lt;&lt;“exception caught : Division by zero”;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(char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“exception caught : Division is less than 1”;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“Exception : unknown”;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b="1" dirty="0" lang="en-US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29" name="Straight Connector 5"/>
          <p:cNvCxnSpPr>
            <a:cxnSpLocks/>
            <a:stCxn id="1048642" idx="2"/>
          </p:cNvCxnSpPr>
          <p:nvPr/>
        </p:nvCxnSpPr>
        <p:spPr>
          <a:xfrm>
            <a:off x="4572000" y="1981200"/>
            <a:ext cx="0" cy="4572000"/>
          </a:xfrm>
          <a:prstGeom prst="line"/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5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99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</a:t>
            </a:r>
          </a:p>
          <a:p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0" name="Content Placeholder 2"/>
          <p:cNvSpPr txBox="1"/>
          <p:nvPr/>
        </p:nvSpPr>
        <p:spPr>
          <a:xfrm>
            <a:off x="457200" y="1828800"/>
            <a:ext cx="8239919" cy="5257800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800" lang="en-US">
                <a:cs typeface="Times New Roman" panose="02020603050405020304" pitchFamily="18" charset="0"/>
              </a:rPr>
              <a:t>Can resolve exceptions 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lang="en-US">
                <a:cs typeface="Times New Roman" panose="02020603050405020304" pitchFamily="18" charset="0"/>
              </a:rPr>
              <a:t>Allow a program to continue executing or 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lang="en-US">
                <a:cs typeface="Times New Roman" panose="02020603050405020304" pitchFamily="18" charset="0"/>
              </a:rPr>
              <a:t>Notify the user of the problem and 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lang="en-US">
                <a:cs typeface="Times New Roman" panose="02020603050405020304" pitchFamily="18" charset="0"/>
              </a:rPr>
              <a:t>Terminate the program in a controlled manner </a:t>
            </a:r>
          </a:p>
          <a:p>
            <a:r>
              <a:rPr dirty="0" sz="2800" lang="en-US">
                <a:cs typeface="Times New Roman" panose="02020603050405020304" pitchFamily="18" charset="0"/>
              </a:rPr>
              <a:t>Makes programs robust and fault-tolerant </a:t>
            </a:r>
          </a:p>
          <a:p>
            <a:r>
              <a:rPr dirty="0" sz="2800" lang="en-US">
                <a:cs typeface="Times New Roman" panose="02020603050405020304" pitchFamily="18" charset="0"/>
              </a:rPr>
              <a:t>Types 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lang="en-US">
                <a:cs typeface="Times New Roman" panose="02020603050405020304" pitchFamily="18" charset="0"/>
              </a:rPr>
              <a:t>Synchronous exception (out-of-range index, overflow)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lang="en-US">
                <a:cs typeface="Times New Roman" panose="02020603050405020304" pitchFamily="18" charset="0"/>
              </a:rPr>
              <a:t>Asynchronous exception (keyboard interrupts)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2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3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0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Exception</a:t>
            </a:r>
            <a:endParaRPr b="1" dirty="0" sz="4000" 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5" name="Rectangle 6"/>
          <p:cNvSpPr/>
          <p:nvPr/>
        </p:nvSpPr>
        <p:spPr>
          <a:xfrm>
            <a:off x="304800" y="1997838"/>
            <a:ext cx="8610600" cy="1996441"/>
          </a:xfrm>
          <a:prstGeom prst="rect"/>
        </p:spPr>
        <p:txBody>
          <a:bodyPr wrap="square">
            <a:spAutoFit/>
          </a:bodyPr>
          <a:p>
            <a:pPr algn="just" lvl="1">
              <a:lnSpc>
                <a:spcPct val="90000"/>
              </a:lnSpc>
            </a:pPr>
            <a:r>
              <a:rPr dirty="0" sz="2800" lang="en-IN" smtClean="0">
                <a:cs typeface="Times New Roman" pitchFamily="18" charset="0"/>
              </a:rPr>
              <a:t>Two types of exception:</a:t>
            </a:r>
          </a:p>
          <a:p>
            <a:pPr algn="just" lvl="1">
              <a:lnSpc>
                <a:spcPct val="90000"/>
              </a:lnSpc>
            </a:pPr>
            <a:endParaRPr dirty="0" sz="2800" lang="en-IN" smtClean="0">
              <a:cs typeface="Times New Roman" pitchFamily="18" charset="0"/>
            </a:endParaRPr>
          </a:p>
          <a:p>
            <a:pPr algn="just" lvl="1">
              <a:lnSpc>
                <a:spcPct val="90000"/>
              </a:lnSpc>
            </a:pPr>
            <a:r>
              <a:rPr dirty="0" sz="2800" lang="en-IN" smtClean="0">
                <a:cs typeface="Times New Roman" pitchFamily="18" charset="0"/>
              </a:rPr>
              <a:t>			Synchronous </a:t>
            </a:r>
            <a:r>
              <a:rPr dirty="0" sz="2800" lang="en-IN">
                <a:cs typeface="Times New Roman" pitchFamily="18" charset="0"/>
              </a:rPr>
              <a:t>Exceptions</a:t>
            </a:r>
          </a:p>
          <a:p>
            <a:pPr algn="just" lvl="1">
              <a:lnSpc>
                <a:spcPct val="90000"/>
              </a:lnSpc>
            </a:pPr>
            <a:r>
              <a:rPr dirty="0" sz="2800" lang="en-IN" smtClean="0">
                <a:cs typeface="Times New Roman" pitchFamily="18" charset="0"/>
              </a:rPr>
              <a:t>			Asynchronous </a:t>
            </a:r>
            <a:r>
              <a:rPr dirty="0" sz="2800" lang="en-IN">
                <a:cs typeface="Times New Roman" pitchFamily="18" charset="0"/>
              </a:rPr>
              <a:t>Exceptions</a:t>
            </a:r>
          </a:p>
          <a:p>
            <a:pPr algn="just" lvl="1">
              <a:lnSpc>
                <a:spcPct val="90000"/>
              </a:lnSpc>
            </a:pPr>
            <a:endParaRPr dirty="0" sz="2800" lang="en-IN"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7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09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Synchronous </a:t>
            </a:r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0" name="Rectangle 6"/>
          <p:cNvSpPr/>
          <p:nvPr/>
        </p:nvSpPr>
        <p:spPr>
          <a:xfrm>
            <a:off x="304800" y="1997838"/>
            <a:ext cx="8610600" cy="3434786"/>
          </a:xfrm>
          <a:prstGeom prst="rect"/>
        </p:spPr>
        <p:txBody>
          <a:bodyPr wrap="square">
            <a:spAutoFit/>
          </a:bodyPr>
          <a:p>
            <a:pPr algn="just"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Occur during the program execution due to some fault in the input data or technique that is not suitable to handle the current class of data, within the program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  </a:t>
            </a:r>
          </a:p>
          <a:p>
            <a:pPr algn="just"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For example: </a:t>
            </a:r>
          </a:p>
          <a:p>
            <a:pPr algn="just" lvl="1"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errors such as out of range</a:t>
            </a:r>
          </a:p>
          <a:p>
            <a:pPr algn="just" lvl="1"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Overflow</a:t>
            </a:r>
          </a:p>
          <a:p>
            <a:pPr algn="just" lvl="1"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underflow and so on </a:t>
            </a:r>
          </a:p>
          <a:p>
            <a:pPr algn="just" lvl="1">
              <a:lnSpc>
                <a:spcPct val="90000"/>
              </a:lnSpc>
            </a:pPr>
            <a:endParaRPr dirty="0" sz="2800" lang="en-IN"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8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Asynchronous </a:t>
            </a:r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5" name="Rectangle 6"/>
          <p:cNvSpPr/>
          <p:nvPr/>
        </p:nvSpPr>
        <p:spPr>
          <a:xfrm>
            <a:off x="304800" y="1997838"/>
            <a:ext cx="8610600" cy="4173450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Caused by events or faults unrelated (external) to the program and beyond the control of the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program.</a:t>
            </a:r>
          </a:p>
          <a:p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For example</a:t>
            </a:r>
          </a:p>
          <a:p>
            <a:pPr lvl="1"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errors such as keyboard interrupts</a:t>
            </a:r>
          </a:p>
          <a:p>
            <a:pPr lvl="1"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hardware malfunctions</a:t>
            </a:r>
          </a:p>
          <a:p>
            <a:pPr lvl="1">
              <a:buFont typeface="Arial" pitchFamily="34" charset="0"/>
              <a:buChar char="•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disk failure and so on</a:t>
            </a:r>
          </a:p>
          <a:p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The exception handling mechanism of C++ is designed to </a:t>
            </a:r>
            <a:r>
              <a:rPr b="1" dirty="0" sz="2400" lang="en-IN">
                <a:latin typeface="Times New Roman" pitchFamily="18" charset="0"/>
                <a:cs typeface="Times New Roman" pitchFamily="18" charset="0"/>
              </a:rPr>
              <a:t>handle only synchronous exceptions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 within a program.</a:t>
            </a:r>
          </a:p>
          <a:p>
            <a:pPr algn="just" lvl="1">
              <a:lnSpc>
                <a:spcPct val="90000"/>
              </a:lnSpc>
            </a:pPr>
            <a:endParaRPr dirty="0" sz="2800" lang="en-IN"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1"/>
          <p:cNvSpPr/>
          <p:nvPr/>
        </p:nvSpPr>
        <p:spPr>
          <a:xfrm>
            <a:off x="228600" y="1981200"/>
            <a:ext cx="8458200" cy="3785652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Exceptions can occur at many levels:</a:t>
            </a:r>
          </a:p>
          <a:p>
            <a:pPr indent="-457200" marL="457200">
              <a:buFont typeface="+mj-lt"/>
              <a:buAutoNum type="arabicPeriod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Hardware/operating system level. </a:t>
            </a:r>
          </a:p>
          <a:p>
            <a:pPr indent="-457200" marL="457200"/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	• Arithmetic exceptions; divide by 0. </a:t>
            </a:r>
          </a:p>
          <a:p>
            <a:pPr indent="-457200" marL="457200"/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	• Memory access violations; stack over/underflow.</a:t>
            </a:r>
          </a:p>
          <a:p>
            <a:pPr indent="-457200" marL="457200">
              <a:buAutoNum type="arabicPeriod" startAt="2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Language level. </a:t>
            </a:r>
          </a:p>
          <a:p>
            <a:pPr indent="-457200" marL="457200"/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	• Type conversion; illegal values, improper casts. </a:t>
            </a:r>
          </a:p>
          <a:p>
            <a:pPr indent="-457200" marL="457200"/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	• Bounds violations; illegal array indices. </a:t>
            </a:r>
          </a:p>
          <a:p>
            <a:pPr indent="-457200" marL="457200"/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	• Bad references; null pointers.</a:t>
            </a:r>
          </a:p>
          <a:p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3.   Program level. </a:t>
            </a:r>
          </a:p>
          <a:p>
            <a:pPr indent="-457200" lvl="1" marL="914400"/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• User defined exceptions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7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 levels</a:t>
            </a:r>
          </a:p>
          <a:p>
            <a:pPr algn="l"/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Exceptions</a:t>
            </a:r>
          </a:p>
        </p:txBody>
      </p:sp>
      <p:sp>
        <p:nvSpPr>
          <p:cNvPr id="1048619" name="Rectangle 3"/>
          <p:cNvSpPr txBox="1">
            <a:spLocks noChangeArrowheads="1"/>
          </p:cNvSpPr>
          <p:nvPr/>
        </p:nvSpPr>
        <p:spPr>
          <a:xfrm>
            <a:off x="495300" y="1752600"/>
            <a:ext cx="8229600" cy="5287963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/>
            <a:r>
              <a:rPr dirty="0" sz="2800" lang="en-US">
                <a:cs typeface="Times New Roman" panose="02020603050405020304" pitchFamily="18" charset="0"/>
              </a:rPr>
              <a:t>Detect and report an “exceptional circumstance”</a:t>
            </a:r>
          </a:p>
          <a:p>
            <a:pPr indent="-285750" marL="285750"/>
            <a:r>
              <a:rPr dirty="0" sz="2800" lang="en-US">
                <a:cs typeface="Times New Roman" panose="02020603050405020304" pitchFamily="18" charset="0"/>
              </a:rPr>
              <a:t>Separation of error handling code from normal code</a:t>
            </a:r>
          </a:p>
          <a:p>
            <a:pPr indent="-285750" marL="285750"/>
            <a:r>
              <a:rPr dirty="0" sz="2800" lang="en-US">
                <a:cs typeface="Times New Roman" panose="02020603050405020304" pitchFamily="18" charset="0"/>
              </a:rPr>
              <a:t>Functions/ Methods can handle any exception they choose</a:t>
            </a:r>
          </a:p>
          <a:p>
            <a:pPr indent="-285750" marL="285750"/>
            <a:r>
              <a:rPr dirty="0" sz="2800" lang="en-US">
                <a:cs typeface="Times New Roman" panose="02020603050405020304" pitchFamily="18" charset="0"/>
              </a:rPr>
              <a:t>Grouping of Error types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</a:t>
            </a:r>
          </a:p>
        </p:txBody>
      </p:sp>
      <p:sp>
        <p:nvSpPr>
          <p:cNvPr id="1048621" name="Rectangle 3"/>
          <p:cNvSpPr txBox="1">
            <a:spLocks noChangeArrowheads="1"/>
          </p:cNvSpPr>
          <p:nvPr/>
        </p:nvSpPr>
        <p:spPr>
          <a:xfrm>
            <a:off x="538162" y="1676400"/>
            <a:ext cx="8153400" cy="5029200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dirty="0" sz="2800" lang="en-US">
                <a:cs typeface="Times New Roman" pitchFamily="18" charset="0"/>
              </a:rPr>
              <a:t>Find the problem (</a:t>
            </a:r>
            <a:r>
              <a:rPr dirty="0" sz="2800" i="1" lang="en-US">
                <a:cs typeface="Times New Roman" panose="02020603050405020304" pitchFamily="18" charset="0"/>
              </a:rPr>
              <a:t>Hit</a:t>
            </a:r>
            <a:r>
              <a:rPr dirty="0" sz="2800" lang="en-US">
                <a:cs typeface="Times New Roman" pitchFamily="18" charset="0"/>
              </a:rPr>
              <a:t> the exception)</a:t>
            </a:r>
          </a:p>
          <a:p>
            <a:pPr>
              <a:buAutoNum type="arabicPeriod"/>
            </a:pPr>
            <a:r>
              <a:rPr dirty="0" sz="2800" lang="en-US">
                <a:cs typeface="Times New Roman" pitchFamily="18" charset="0"/>
              </a:rPr>
              <a:t>Inform that an error has occurred (</a:t>
            </a:r>
            <a:r>
              <a:rPr dirty="0" sz="2800" i="1" lang="en-US">
                <a:cs typeface="Times New Roman" panose="02020603050405020304" pitchFamily="18" charset="0"/>
              </a:rPr>
              <a:t>Throw</a:t>
            </a:r>
            <a:r>
              <a:rPr dirty="0" sz="2800" lang="en-US">
                <a:cs typeface="Times New Roman" pitchFamily="18" charset="0"/>
              </a:rPr>
              <a:t> the exception)</a:t>
            </a:r>
          </a:p>
          <a:p>
            <a:pPr>
              <a:buAutoNum type="arabicPeriod"/>
            </a:pPr>
            <a:r>
              <a:rPr dirty="0" sz="2800" lang="en-US">
                <a:cs typeface="Times New Roman" pitchFamily="18" charset="0"/>
              </a:rPr>
              <a:t>Receive the error information (</a:t>
            </a:r>
            <a:r>
              <a:rPr dirty="0" sz="2800" i="1" lang="en-US">
                <a:cs typeface="Times New Roman" panose="02020603050405020304" pitchFamily="18" charset="0"/>
              </a:rPr>
              <a:t>Catch</a:t>
            </a:r>
            <a:r>
              <a:rPr dirty="0" sz="2800" lang="en-US">
                <a:cs typeface="Times New Roman" pitchFamily="18" charset="0"/>
              </a:rPr>
              <a:t> the exception)</a:t>
            </a:r>
          </a:p>
          <a:p>
            <a:pPr>
              <a:buAutoNum type="arabicPeriod"/>
            </a:pPr>
            <a:r>
              <a:rPr dirty="0" sz="2800" lang="en-US">
                <a:cs typeface="Times New Roman" pitchFamily="18" charset="0"/>
              </a:rPr>
              <a:t>Take corrective actions (</a:t>
            </a:r>
            <a:r>
              <a:rPr dirty="0" sz="2800" i="1" lang="en-US">
                <a:cs typeface="Times New Roman" panose="02020603050405020304" pitchFamily="18" charset="0"/>
              </a:rPr>
              <a:t>Handle</a:t>
            </a:r>
            <a:r>
              <a:rPr dirty="0" sz="2800" lang="en-US">
                <a:cs typeface="Times New Roman" pitchFamily="18" charset="0"/>
              </a:rPr>
              <a:t> the exception</a:t>
            </a:r>
            <a:r>
              <a:rPr dirty="0" sz="2800" lang="en-US" smtClean="0">
                <a:cs typeface="Times New Roman" pitchFamily="18" charset="0"/>
              </a:rPr>
              <a:t>)</a:t>
            </a:r>
            <a:endParaRPr dirty="0" sz="2800" 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CENR</dc:creator>
  <cp:lastModifiedBy>jeeva</cp:lastModifiedBy>
  <dcterms:created xsi:type="dcterms:W3CDTF">2019-09-13T18:22:07Z</dcterms:created>
  <dcterms:modified xsi:type="dcterms:W3CDTF">2020-11-30T02:33:06Z</dcterms:modified>
</cp:coreProperties>
</file>