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588" autoAdjust="0"/>
    <p:restoredTop sz="94671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9A4B2E0-3091-4EE5-BC31-DB268DDF608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8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8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7947E51-D0B3-434A-B5C8-033851A213B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7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  <p:sp>
        <p:nvSpPr>
          <p:cNvPr id="1048584" name="Rectangle 4"/>
          <p:cNvSpPr/>
          <p:nvPr userDrawn="1"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5" name="Rectangle 5"/>
          <p:cNvSpPr/>
          <p:nvPr userDrawn="1"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Picture 6" descr="pngfind.com-kingpin-png-4152286 (1)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52E6-B9EC-453A-AC2F-3F3B851E06B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7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8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3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589" name="Rectangle 7"/>
          <p:cNvSpPr/>
          <p:nvPr/>
        </p:nvSpPr>
        <p:spPr>
          <a:xfrm>
            <a:off x="1524000" y="1905000"/>
            <a:ext cx="5791200" cy="2936240"/>
          </a:xfrm>
          <a:prstGeom prst="rect"/>
        </p:spPr>
        <p:txBody>
          <a:bodyPr wrap="square">
            <a:spAutoFit/>
          </a:bodyPr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dirty="0" sz="2400" lang="en-US" smtClean="0">
                <a:latin typeface="Arial" pitchFamily="34" charset="0"/>
                <a:cs typeface="Arial" pitchFamily="34" charset="0"/>
              </a:rPr>
              <a:t>18CSC202J - OBJECT ORIENTED DESIGN AND PROGRAMMING</a:t>
            </a: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b="1" sz="2400" lang="en-US" smtClean="0">
                <a:latin typeface="Arial" pitchFamily="34" charset="0"/>
                <a:cs typeface="Arial" pitchFamily="34" charset="0"/>
              </a:rPr>
              <a:t>Session </a:t>
            </a:r>
            <a:r>
              <a:rPr b="1" dirty="0" sz="2400" lang="en-US">
                <a:latin typeface="Arial" pitchFamily="34" charset="0"/>
                <a:cs typeface="Arial" pitchFamily="34" charset="0"/>
              </a:rPr>
              <a:t>7</a:t>
            </a:r>
            <a:endParaRPr b="1"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b="1"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b="1" dirty="0" sz="2400" lang="en-US">
                <a:latin typeface="Arial" pitchFamily="34" charset="0"/>
                <a:cs typeface="Arial" pitchFamily="34" charset="0"/>
              </a:rPr>
              <a:t>Topic </a:t>
            </a:r>
            <a:r>
              <a:rPr b="1" dirty="0" sz="2400" lang="en-US" smtClean="0">
                <a:latin typeface="Arial" pitchFamily="34" charset="0"/>
                <a:cs typeface="Arial" pitchFamily="34" charset="0"/>
              </a:rPr>
              <a:t>:throw, throws and finally</a:t>
            </a:r>
            <a:endParaRPr b="1" dirty="0" sz="2400" lang="en-US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8590" name="Rectangle 1"/>
          <p:cNvSpPr>
            <a:spLocks noChangeArrowheads="1"/>
          </p:cNvSpPr>
          <p:nvPr/>
        </p:nvSpPr>
        <p:spPr bwMode="auto">
          <a:xfrm>
            <a:off x="3619500" y="3443606"/>
            <a:ext cx="233680" cy="624838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baseline="0" b="0" cap="none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000" lang="en-I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dirty="0" sz="4000" lang="en-IN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6" name="Rectangle 1"/>
          <p:cNvSpPr/>
          <p:nvPr/>
        </p:nvSpPr>
        <p:spPr>
          <a:xfrm>
            <a:off x="457200" y="2076450"/>
            <a:ext cx="5181600" cy="4093428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>
                <a:cs typeface="Times New Roman" panose="02020603050405020304" pitchFamily="18" charset="0"/>
              </a:rPr>
              <a:t>#</a:t>
            </a:r>
            <a:r>
              <a:rPr dirty="0" sz="2000" lang="en-US">
                <a:cs typeface="Times New Roman" panose="02020603050405020304" pitchFamily="18" charset="0"/>
              </a:rPr>
              <a:t>include&lt;</a:t>
            </a:r>
            <a:r>
              <a:rPr dirty="0" sz="2000" lang="en-US" err="1">
                <a:cs typeface="Times New Roman" panose="02020603050405020304" pitchFamily="18" charset="0"/>
              </a:rPr>
              <a:t>iostream</a:t>
            </a:r>
            <a:r>
              <a:rPr dirty="0" sz="2000" lang="en-US">
                <a:cs typeface="Times New Roman" panose="02020603050405020304" pitchFamily="18" charset="0"/>
              </a:rPr>
              <a:t>&gt;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using namespace </a:t>
            </a:r>
            <a:r>
              <a:rPr dirty="0" sz="2000" lang="en-US" err="1">
                <a:cs typeface="Times New Roman" panose="02020603050405020304" pitchFamily="18" charset="0"/>
              </a:rPr>
              <a:t>std</a:t>
            </a:r>
            <a:r>
              <a:rPr dirty="0" sz="2000" lang="en-US">
                <a:cs typeface="Times New Roman" panose="02020603050405020304" pitchFamily="18" charset="0"/>
              </a:rPr>
              <a:t>;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cs typeface="Times New Roman" panose="02020603050405020304" pitchFamily="18" charset="0"/>
              </a:rPr>
              <a:t>int</a:t>
            </a:r>
            <a:r>
              <a:rPr dirty="0" sz="2000" lang="en-US">
                <a:cs typeface="Times New Roman" panose="02020603050405020304" pitchFamily="18" charset="0"/>
              </a:rPr>
              <a:t> main()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{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	</a:t>
            </a:r>
            <a:r>
              <a:rPr dirty="0" sz="2000" lang="en-US" err="1">
                <a:cs typeface="Times New Roman" panose="02020603050405020304" pitchFamily="18" charset="0"/>
              </a:rPr>
              <a:t>int</a:t>
            </a:r>
            <a:r>
              <a:rPr dirty="0" sz="2000" lang="en-US"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cs typeface="Times New Roman" panose="02020603050405020304" pitchFamily="18" charset="0"/>
              </a:rPr>
              <a:t>a,b</a:t>
            </a:r>
            <a:r>
              <a:rPr dirty="0" sz="2000" lang="en-US">
                <a:cs typeface="Times New Roman" panose="02020603050405020304" pitchFamily="18" charset="0"/>
              </a:rPr>
              <a:t>;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	</a:t>
            </a:r>
            <a:r>
              <a:rPr dirty="0" sz="2000" lang="en-US" err="1">
                <a:cs typeface="Times New Roman" panose="02020603050405020304" pitchFamily="18" charset="0"/>
              </a:rPr>
              <a:t>cin</a:t>
            </a:r>
            <a:r>
              <a:rPr dirty="0" sz="2000" lang="en-US">
                <a:cs typeface="Times New Roman" panose="02020603050405020304" pitchFamily="18" charset="0"/>
              </a:rPr>
              <a:t> &gt;&gt; a&gt;&gt; b;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	try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	{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	</a:t>
            </a:r>
            <a:r>
              <a:rPr dirty="0" sz="2000" lang="en-US" smtClean="0">
                <a:cs typeface="Times New Roman" panose="02020603050405020304" pitchFamily="18" charset="0"/>
              </a:rPr>
              <a:t>if </a:t>
            </a:r>
            <a:r>
              <a:rPr dirty="0" sz="2000" lang="en-US">
                <a:cs typeface="Times New Roman" panose="02020603050405020304" pitchFamily="18" charset="0"/>
              </a:rPr>
              <a:t>(b!=0)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	</a:t>
            </a:r>
            <a:r>
              <a:rPr dirty="0" sz="2000" lang="en-US" smtClean="0">
                <a:cs typeface="Times New Roman" panose="02020603050405020304" pitchFamily="18" charset="0"/>
              </a:rPr>
              <a:t>{</a:t>
            </a:r>
            <a:endParaRPr dirty="0" sz="2000" lang="en-US">
              <a:cs typeface="Times New Roman" panose="02020603050405020304" pitchFamily="18" charset="0"/>
            </a:endParaRPr>
          </a:p>
          <a:p>
            <a:r>
              <a:rPr dirty="0" sz="2000" lang="en-US">
                <a:cs typeface="Times New Roman" panose="02020603050405020304" pitchFamily="18" charset="0"/>
              </a:rPr>
              <a:t>	</a:t>
            </a:r>
            <a:r>
              <a:rPr dirty="0" sz="2000" lang="en-US" err="1" smtClean="0">
                <a:cs typeface="Times New Roman" panose="02020603050405020304" pitchFamily="18" charset="0"/>
              </a:rPr>
              <a:t>cout</a:t>
            </a:r>
            <a:r>
              <a:rPr dirty="0" sz="2000" lang="en-US">
                <a:cs typeface="Times New Roman" panose="02020603050405020304" pitchFamily="18" charset="0"/>
              </a:rPr>
              <a:t>&lt;&lt;“result (a/b)=”&lt;&lt;a/b;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	</a:t>
            </a:r>
            <a:r>
              <a:rPr dirty="0" sz="2000" lang="en-US" smtClean="0">
                <a:cs typeface="Times New Roman" panose="02020603050405020304" pitchFamily="18" charset="0"/>
              </a:rPr>
              <a:t>}</a:t>
            </a:r>
            <a:endParaRPr dirty="0" sz="2000" lang="en-US">
              <a:cs typeface="Times New Roman" panose="02020603050405020304" pitchFamily="18" charset="0"/>
            </a:endParaRPr>
          </a:p>
          <a:p>
            <a:r>
              <a:rPr dirty="0" sz="2000" lang="en-US">
                <a:cs typeface="Times New Roman" panose="02020603050405020304" pitchFamily="18" charset="0"/>
              </a:rPr>
              <a:t>		</a:t>
            </a:r>
            <a:endParaRPr b="1" dirty="0" sz="2000" lang="en-US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48627" name="Rectangle 3"/>
          <p:cNvSpPr/>
          <p:nvPr/>
        </p:nvSpPr>
        <p:spPr>
          <a:xfrm>
            <a:off x="4800600" y="1618833"/>
            <a:ext cx="4572000" cy="5262979"/>
          </a:xfrm>
          <a:prstGeom prst="rect"/>
        </p:spPr>
        <p:txBody>
          <a:bodyPr>
            <a:spAutoFit/>
          </a:bodyPr>
          <a:p>
            <a:r>
              <a:rPr dirty="0" sz="2400" lang="en-US">
                <a:cs typeface="Times New Roman" panose="02020603050405020304" pitchFamily="18" charset="0"/>
              </a:rPr>
              <a:t>else</a:t>
            </a:r>
          </a:p>
          <a:p>
            <a:r>
              <a:rPr dirty="0" sz="2400" lang="en-US" smtClean="0">
                <a:cs typeface="Times New Roman" panose="02020603050405020304" pitchFamily="18" charset="0"/>
              </a:rPr>
              <a:t>	{</a:t>
            </a:r>
            <a:endParaRPr dirty="0" sz="2400" lang="en-US">
              <a:cs typeface="Times New Roman" panose="02020603050405020304" pitchFamily="18" charset="0"/>
            </a:endParaRPr>
          </a:p>
          <a:p>
            <a:r>
              <a:rPr dirty="0" sz="2400" lang="en-US">
                <a:cs typeface="Times New Roman" panose="02020603050405020304" pitchFamily="18" charset="0"/>
              </a:rPr>
              <a:t>	</a:t>
            </a:r>
            <a:r>
              <a:rPr dirty="0" sz="2400" lang="en-US" smtClean="0">
                <a:cs typeface="Times New Roman" panose="02020603050405020304" pitchFamily="18" charset="0"/>
              </a:rPr>
              <a:t>throw(b</a:t>
            </a:r>
            <a:r>
              <a:rPr dirty="0" sz="2400" lang="en-US">
                <a:cs typeface="Times New Roman" panose="02020603050405020304" pitchFamily="18" charset="0"/>
              </a:rPr>
              <a:t>);</a:t>
            </a:r>
          </a:p>
          <a:p>
            <a:r>
              <a:rPr dirty="0" sz="2400" lang="en-US">
                <a:cs typeface="Times New Roman" panose="02020603050405020304" pitchFamily="18" charset="0"/>
              </a:rPr>
              <a:t>	</a:t>
            </a:r>
            <a:r>
              <a:rPr dirty="0" sz="2400" lang="en-US" smtClean="0">
                <a:cs typeface="Times New Roman" panose="02020603050405020304" pitchFamily="18" charset="0"/>
              </a:rPr>
              <a:t>}</a:t>
            </a:r>
            <a:endParaRPr dirty="0" sz="2400" lang="en-US">
              <a:cs typeface="Times New Roman" panose="02020603050405020304" pitchFamily="18" charset="0"/>
            </a:endParaRPr>
          </a:p>
          <a:p>
            <a:r>
              <a:rPr dirty="0" sz="2400" lang="en-US" smtClean="0">
                <a:cs typeface="Times New Roman" panose="02020603050405020304" pitchFamily="18" charset="0"/>
              </a:rPr>
              <a:t>}</a:t>
            </a:r>
            <a:endParaRPr dirty="0" sz="2400" lang="en-US">
              <a:cs typeface="Times New Roman" panose="02020603050405020304" pitchFamily="18" charset="0"/>
            </a:endParaRPr>
          </a:p>
          <a:p>
            <a:r>
              <a:rPr dirty="0" sz="2400" lang="en-US" smtClean="0">
                <a:cs typeface="Times New Roman" panose="02020603050405020304" pitchFamily="18" charset="0"/>
              </a:rPr>
              <a:t>catch(</a:t>
            </a:r>
            <a:r>
              <a:rPr dirty="0" sz="2400" lang="en-US" err="1" smtClean="0">
                <a:cs typeface="Times New Roman" panose="02020603050405020304" pitchFamily="18" charset="0"/>
              </a:rPr>
              <a:t>int</a:t>
            </a:r>
            <a:r>
              <a:rPr dirty="0" sz="2400" lang="en-US" smtClean="0"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cs typeface="Times New Roman" panose="02020603050405020304" pitchFamily="18" charset="0"/>
              </a:rPr>
              <a:t>i</a:t>
            </a:r>
            <a:r>
              <a:rPr dirty="0" sz="2400" lang="en-US">
                <a:cs typeface="Times New Roman" panose="02020603050405020304" pitchFamily="18" charset="0"/>
              </a:rPr>
              <a:t>)</a:t>
            </a:r>
          </a:p>
          <a:p>
            <a:r>
              <a:rPr dirty="0" sz="2400" lang="en-US" smtClean="0">
                <a:cs typeface="Times New Roman" panose="02020603050405020304" pitchFamily="18" charset="0"/>
              </a:rPr>
              <a:t>{</a:t>
            </a:r>
            <a:endParaRPr dirty="0" sz="2400" lang="en-US">
              <a:cs typeface="Times New Roman" panose="02020603050405020304" pitchFamily="18" charset="0"/>
            </a:endParaRPr>
          </a:p>
          <a:p>
            <a:r>
              <a:rPr dirty="0" sz="2400" lang="en-US">
                <a:cs typeface="Times New Roman" panose="02020603050405020304" pitchFamily="18" charset="0"/>
              </a:rPr>
              <a:t> 	</a:t>
            </a:r>
            <a:r>
              <a:rPr dirty="0" sz="2400" lang="en-US" err="1" smtClean="0">
                <a:cs typeface="Times New Roman" panose="02020603050405020304" pitchFamily="18" charset="0"/>
              </a:rPr>
              <a:t>cout</a:t>
            </a:r>
            <a:r>
              <a:rPr dirty="0" sz="2400" lang="en-US" smtClean="0">
                <a:cs typeface="Times New Roman" panose="02020603050405020304" pitchFamily="18" charset="0"/>
              </a:rPr>
              <a:t> </a:t>
            </a:r>
            <a:r>
              <a:rPr dirty="0" sz="2400" lang="en-US">
                <a:cs typeface="Times New Roman" panose="02020603050405020304" pitchFamily="18" charset="0"/>
              </a:rPr>
              <a:t>&lt;&lt;“exception caught”;</a:t>
            </a:r>
          </a:p>
          <a:p>
            <a:r>
              <a:rPr dirty="0" sz="2400" lang="en-US" smtClean="0">
                <a:cs typeface="Times New Roman" panose="02020603050405020304" pitchFamily="18" charset="0"/>
              </a:rPr>
              <a:t>}</a:t>
            </a:r>
          </a:p>
          <a:p>
            <a:r>
              <a:rPr dirty="0" sz="2400" lang="en-US" smtClean="0">
                <a:cs typeface="Times New Roman" panose="02020603050405020304" pitchFamily="18" charset="0"/>
              </a:rPr>
              <a:t>__finally</a:t>
            </a:r>
          </a:p>
          <a:p>
            <a:r>
              <a:rPr dirty="0" sz="2400" lang="en-US" smtClean="0">
                <a:cs typeface="Times New Roman" panose="02020603050405020304" pitchFamily="18" charset="0"/>
              </a:rPr>
              <a:t>{</a:t>
            </a:r>
          </a:p>
          <a:p>
            <a:r>
              <a:rPr dirty="0" sz="2400" lang="en-US" err="1" smtClean="0">
                <a:cs typeface="Times New Roman" panose="02020603050405020304" pitchFamily="18" charset="0"/>
              </a:rPr>
              <a:t>Cout</a:t>
            </a:r>
            <a:r>
              <a:rPr dirty="0" sz="2400" lang="en-US" smtClean="0">
                <a:cs typeface="Times New Roman" panose="02020603050405020304" pitchFamily="18" charset="0"/>
              </a:rPr>
              <a:t>&lt;&lt;“Division”;</a:t>
            </a:r>
          </a:p>
          <a:p>
            <a:r>
              <a:rPr dirty="0" sz="2400" lang="en-US">
                <a:cs typeface="Times New Roman" panose="02020603050405020304" pitchFamily="18" charset="0"/>
              </a:rPr>
              <a:t>}</a:t>
            </a:r>
          </a:p>
          <a:p>
            <a:r>
              <a:rPr dirty="0" sz="2400" lang="en-US"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3145728" name="Straight Connector 4"/>
          <p:cNvCxnSpPr>
            <a:cxnSpLocks/>
          </p:cNvCxnSpPr>
          <p:nvPr/>
        </p:nvCxnSpPr>
        <p:spPr>
          <a:xfrm>
            <a:off x="4572000" y="1981200"/>
            <a:ext cx="0" cy="4572000"/>
          </a:xfrm>
          <a:prstGeom prst="line"/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7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8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4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599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</a:rPr>
              <a:t>throwing </a:t>
            </a:r>
            <a:r>
              <a:rPr b="1" dirty="0" sz="4000" lang="en-US">
                <a:solidFill>
                  <a:schemeClr val="accent6">
                    <a:lumMod val="75000"/>
                  </a:schemeClr>
                </a:solidFill>
              </a:rPr>
              <a:t>Exception</a:t>
            </a:r>
          </a:p>
          <a:p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00" name="Rectangle 3"/>
          <p:cNvSpPr txBox="1">
            <a:spLocks noChangeArrowheads="1"/>
          </p:cNvSpPr>
          <p:nvPr/>
        </p:nvSpPr>
        <p:spPr>
          <a:xfrm>
            <a:off x="533400" y="1981200"/>
            <a:ext cx="8153400" cy="4343400"/>
          </a:xfrm>
          <a:prstGeom prst="rect"/>
        </p:spPr>
        <p:txBody>
          <a:bodyPr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dirty="0" sz="2400" lang="en-IN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1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 indent="-457200" lvl="1" marL="457200">
              <a:buFont typeface="Arial" pitchFamily="34" charset="0"/>
              <a:buChar char="•"/>
            </a:pPr>
            <a:r>
              <a:rPr dirty="0" lang="en-US">
                <a:cs typeface="Times New Roman" panose="02020603050405020304" pitchFamily="18" charset="0"/>
              </a:rPr>
              <a:t>When an exception is detected, it is thrown using throw statement in the try </a:t>
            </a:r>
            <a:r>
              <a:rPr dirty="0" lang="en-US" smtClean="0">
                <a:cs typeface="Times New Roman" panose="02020603050405020304" pitchFamily="18" charset="0"/>
              </a:rPr>
              <a:t>block</a:t>
            </a:r>
          </a:p>
          <a:p>
            <a:pPr algn="just" indent="-457200" marL="457200"/>
            <a:r>
              <a:rPr dirty="0" sz="2800" lang="en-US" smtClean="0">
                <a:cs typeface="Times New Roman" panose="02020603050405020304" pitchFamily="18" charset="0"/>
              </a:rPr>
              <a:t>It </a:t>
            </a:r>
            <a:r>
              <a:rPr dirty="0" sz="2800" lang="en-US">
                <a:cs typeface="Times New Roman" panose="02020603050405020304" pitchFamily="18" charset="0"/>
              </a:rPr>
              <a:t>is </a:t>
            </a:r>
            <a:r>
              <a:rPr dirty="0" sz="2800" lang="en-US" smtClean="0">
                <a:cs typeface="Times New Roman" panose="02020603050405020304" pitchFamily="18" charset="0"/>
              </a:rPr>
              <a:t>also possible</a:t>
            </a:r>
            <a:r>
              <a:rPr dirty="0" sz="2800" lang="en-US">
                <a:cs typeface="Times New Roman" panose="02020603050405020304" pitchFamily="18" charset="0"/>
              </a:rPr>
              <a:t>, where we have nested try-catch statement</a:t>
            </a:r>
          </a:p>
          <a:p>
            <a:pPr algn="just" indent="0" marL="0">
              <a:buNone/>
            </a:pPr>
            <a:r>
              <a:rPr dirty="0" sz="2800" lang="en-US">
                <a:cs typeface="Times New Roman" panose="02020603050405020304" pitchFamily="18" charset="0"/>
              </a:rPr>
              <a:t>			throw;</a:t>
            </a:r>
          </a:p>
          <a:p>
            <a:pPr algn="just" indent="-457200" marL="457200"/>
            <a:r>
              <a:rPr dirty="0" sz="2800" lang="en-US">
                <a:cs typeface="Times New Roman" panose="02020603050405020304" pitchFamily="18" charset="0"/>
              </a:rPr>
              <a:t>It cause the current exception to be thrown to the next enclosing try/catch sequence and is caught by a catch statement listed after that enclosing try block.</a:t>
            </a:r>
          </a:p>
          <a:p>
            <a:pPr indent="0" marL="0">
              <a:buNone/>
            </a:pPr>
            <a:endParaRPr dirty="0" sz="2800" lang="en-US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3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4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5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05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</a:rPr>
              <a:t>throwing Exception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9715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362200" y="2514600"/>
            <a:ext cx="3944949" cy="3581400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7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8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7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09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IN" err="1" smtClean="0">
                <a:solidFill>
                  <a:schemeClr val="accent6">
                    <a:lumMod val="75000"/>
                  </a:schemeClr>
                </a:solidFill>
              </a:rPr>
              <a:t>Rethrowing</a:t>
            </a:r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</a:rPr>
              <a:t> Exception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97158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890837" y="2133600"/>
            <a:ext cx="3362325" cy="3943350"/>
          </a:xfrm>
          <a:prstGeom prst="rect"/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9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1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1" dirty="0" sz="4000" i="1" lang="en-US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</a:t>
            </a:r>
          </a:p>
        </p:txBody>
      </p:sp>
      <p:sp>
        <p:nvSpPr>
          <p:cNvPr id="1048614" name="Rectangle 1"/>
          <p:cNvSpPr>
            <a:spLocks noChangeArrowheads="1"/>
          </p:cNvSpPr>
          <p:nvPr/>
        </p:nvSpPr>
        <p:spPr bwMode="auto">
          <a:xfrm>
            <a:off x="947737" y="1981200"/>
            <a:ext cx="8229600" cy="193899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indicate that an exception has occurred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“throwing an exception”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Throw normally specifies an operand: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Will be caught by closest exception handler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6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7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0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1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throw </a:t>
            </a:r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point: Example </a:t>
            </a:r>
            <a:endParaRPr b="1" dirty="0" sz="4000" lang="en-US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9" name="Rectangle 6"/>
          <p:cNvSpPr/>
          <p:nvPr/>
        </p:nvSpPr>
        <p:spPr>
          <a:xfrm>
            <a:off x="304800" y="1997838"/>
            <a:ext cx="8610600" cy="4358116"/>
          </a:xfrm>
          <a:prstGeom prst="rect"/>
        </p:spPr>
        <p:txBody>
          <a:bodyPr wrap="square">
            <a:spAutoFit/>
          </a:bodyPr>
          <a:p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try </a:t>
            </a:r>
            <a:endParaRPr dirty="0" sz="2800" lang="en-IN">
              <a:latin typeface="Times New Roman" pitchFamily="18" charset="0"/>
              <a:cs typeface="Times New Roman" pitchFamily="18" charset="0"/>
            </a:endParaRPr>
          </a:p>
          <a:p>
            <a:r>
              <a:rPr dirty="0" sz="2800" lang="en-IN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dirty="0" sz="2800" lang="en-IN">
                <a:latin typeface="Times New Roman" pitchFamily="18" charset="0"/>
                <a:cs typeface="Times New Roman" pitchFamily="18" charset="0"/>
              </a:rPr>
              <a:t>	if(denominator == 0) </a:t>
            </a:r>
          </a:p>
          <a:p>
            <a:r>
              <a:rPr dirty="0" sz="2800" lang="en-IN">
                <a:latin typeface="Times New Roman" pitchFamily="18" charset="0"/>
                <a:cs typeface="Times New Roman" pitchFamily="18" charset="0"/>
              </a:rPr>
              <a:t>	{ </a:t>
            </a:r>
          </a:p>
          <a:p>
            <a:r>
              <a:rPr dirty="0" sz="2800" lang="en-IN">
                <a:latin typeface="Times New Roman" pitchFamily="18" charset="0"/>
                <a:cs typeface="Times New Roman" pitchFamily="18" charset="0"/>
              </a:rPr>
              <a:t>		throw denominator; </a:t>
            </a:r>
          </a:p>
          <a:p>
            <a:r>
              <a:rPr dirty="0" sz="2800" lang="en-IN">
                <a:latin typeface="Times New Roman" pitchFamily="18" charset="0"/>
                <a:cs typeface="Times New Roman" pitchFamily="18" charset="0"/>
              </a:rPr>
              <a:t>	} </a:t>
            </a:r>
          </a:p>
          <a:p>
            <a:r>
              <a:rPr dirty="0" sz="2800" lang="en-IN">
                <a:latin typeface="Times New Roman" pitchFamily="18" charset="0"/>
                <a:cs typeface="Times New Roman" pitchFamily="18" charset="0"/>
              </a:rPr>
              <a:t>	result = numerator/denominator; </a:t>
            </a:r>
          </a:p>
          <a:p>
            <a:r>
              <a:rPr dirty="0" sz="2800" lang="en-IN"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sz="2800" lang="en-IN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dirty="0" sz="2800" lang="en-IN">
                <a:latin typeface="Times New Roman" pitchFamily="18" charset="0"/>
                <a:cs typeface="Times New Roman" pitchFamily="18" charset="0"/>
              </a:rPr>
              <a:t>&lt;&lt;"\</a:t>
            </a:r>
            <a:r>
              <a:rPr dirty="0" sz="2800" lang="en-IN" err="1">
                <a:latin typeface="Times New Roman" pitchFamily="18" charset="0"/>
                <a:cs typeface="Times New Roman" pitchFamily="18" charset="0"/>
              </a:rPr>
              <a:t>nThe</a:t>
            </a:r>
            <a:r>
              <a:rPr dirty="0" sz="2800" lang="en-IN">
                <a:latin typeface="Times New Roman" pitchFamily="18" charset="0"/>
                <a:cs typeface="Times New Roman" pitchFamily="18" charset="0"/>
              </a:rPr>
              <a:t> result of division is:" &lt;&lt;result; </a:t>
            </a:r>
          </a:p>
          <a:p>
            <a:r>
              <a:rPr dirty="0" sz="2800" lang="en-IN">
                <a:latin typeface="Times New Roman" pitchFamily="18" charset="0"/>
                <a:cs typeface="Times New Roman" pitchFamily="18" charset="0"/>
              </a:rPr>
              <a:t>}</a:t>
            </a:r>
            <a:endParaRPr b="1" dirty="0" sz="2800" lang="en-US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lvl="1">
              <a:lnSpc>
                <a:spcPct val="90000"/>
              </a:lnSpc>
            </a:pPr>
            <a:endParaRPr dirty="0" sz="2800" lang="en-IN"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2" descr="Image result for exception handling keywords in c++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524000" y="1066800"/>
            <a:ext cx="6206975" cy="5251048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21" name="Rectangle 3"/>
          <p:cNvSpPr txBox="1">
            <a:spLocks noChangeArrowheads="1"/>
          </p:cNvSpPr>
          <p:nvPr/>
        </p:nvSpPr>
        <p:spPr>
          <a:xfrm>
            <a:off x="495300" y="1752600"/>
            <a:ext cx="8229600" cy="5287963"/>
          </a:xfrm>
          <a:prstGeom prst="rect"/>
        </p:spPr>
        <p:txBody>
          <a:bodyPr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dirty="0" sz="1600" lang="en-IN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2" name="Rectangle 1"/>
          <p:cNvSpPr>
            <a:spLocks noChangeArrowheads="1"/>
          </p:cNvSpPr>
          <p:nvPr/>
        </p:nvSpPr>
        <p:spPr bwMode="auto">
          <a:xfrm>
            <a:off x="381000" y="2133600"/>
            <a:ext cx="8458200" cy="415498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just" eaLnBrk="0" fontAlgn="base" hangingPunct="0" indent="-342900" lvl="0" marL="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 sz="2400" lang="en-IN"/>
              <a:t>The application always executes any statements in the finally part, even if an exception occurs in the try block. When any code in the </a:t>
            </a:r>
            <a:r>
              <a:rPr b="1" dirty="0" sz="2400" lang="en-IN"/>
              <a:t>try</a:t>
            </a:r>
            <a:r>
              <a:rPr dirty="0" sz="2400" lang="en-IN"/>
              <a:t> block </a:t>
            </a:r>
            <a:r>
              <a:rPr dirty="0" sz="2400" lang="en-IN" smtClean="0"/>
              <a:t>raises </a:t>
            </a:r>
            <a:r>
              <a:rPr dirty="0" sz="2400" lang="en-IN"/>
              <a:t>an exception, execution halts at that point</a:t>
            </a:r>
            <a:r>
              <a:rPr dirty="0" sz="2400" lang="en-IN" smtClean="0"/>
              <a:t>.</a:t>
            </a:r>
          </a:p>
          <a:p>
            <a:pPr algn="just" eaLnBrk="0" fontAlgn="base" hangingPunct="0" lvl="0">
              <a:spcBef>
                <a:spcPct val="0"/>
              </a:spcBef>
              <a:spcAft>
                <a:spcPct val="0"/>
              </a:spcAft>
            </a:pPr>
            <a:endParaRPr dirty="0" sz="2400" lang="en-IN" smtClean="0"/>
          </a:p>
          <a:p>
            <a:pPr algn="just" eaLnBrk="0" fontAlgn="base" hangingPunct="0" indent="-342900" lvl="0" marL="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 sz="2400" lang="en-IN" smtClean="0"/>
              <a:t> </a:t>
            </a:r>
            <a:r>
              <a:rPr dirty="0" sz="2400" lang="en-IN"/>
              <a:t>Once an exception handler is found, execution jumps to the finally part. After the </a:t>
            </a:r>
            <a:r>
              <a:rPr b="1" dirty="0" sz="2400" lang="en-IN"/>
              <a:t>finally</a:t>
            </a:r>
            <a:r>
              <a:rPr dirty="0" sz="2400" lang="en-IN"/>
              <a:t> part executes, the exception handler is called. </a:t>
            </a:r>
            <a:endParaRPr dirty="0" sz="2400" lang="en-IN" smtClean="0"/>
          </a:p>
          <a:p>
            <a:pPr algn="just" eaLnBrk="0" fontAlgn="base" hangingPunct="0" lvl="0">
              <a:spcBef>
                <a:spcPct val="0"/>
              </a:spcBef>
              <a:spcAft>
                <a:spcPct val="0"/>
              </a:spcAft>
            </a:pPr>
            <a:endParaRPr dirty="0" sz="2400" lang="en-IN" smtClean="0"/>
          </a:p>
          <a:p>
            <a:pPr algn="just" eaLnBrk="0" fontAlgn="base" hangingPunct="0" indent="-342900" lvl="0" marL="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 sz="2400" lang="en-IN" smtClean="0"/>
              <a:t>If </a:t>
            </a:r>
            <a:r>
              <a:rPr dirty="0" sz="2400" lang="en-IN"/>
              <a:t>no exception occurs, the code in the </a:t>
            </a:r>
            <a:r>
              <a:rPr b="1" dirty="0" sz="2400" lang="en-IN"/>
              <a:t>finally</a:t>
            </a:r>
            <a:r>
              <a:rPr dirty="0" sz="2400" lang="en-IN"/>
              <a:t> block executes in the normal order, after all the statements in the </a:t>
            </a:r>
            <a:r>
              <a:rPr b="1" dirty="0" sz="2400" lang="en-IN"/>
              <a:t>try</a:t>
            </a:r>
            <a:r>
              <a:rPr dirty="0" sz="2400" lang="en-IN"/>
              <a:t> block.</a:t>
            </a:r>
            <a:endParaRPr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24" name="Rectangle 1"/>
          <p:cNvSpPr>
            <a:spLocks noChangeArrowheads="1"/>
          </p:cNvSpPr>
          <p:nvPr/>
        </p:nvSpPr>
        <p:spPr bwMode="auto">
          <a:xfrm>
            <a:off x="1447800" y="2514600"/>
            <a:ext cx="5397440" cy="341632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400" i="0" kumimoji="0" lang="en-US" normalizeH="0" strike="noStrike" u="none" smtClean="0">
                <a:ln>
                  <a:noFill/>
                </a:ln>
                <a:solidFill>
                  <a:srgbClr val="008000"/>
                </a:solidFill>
                <a:effectLst/>
              </a:rPr>
              <a:t>try</a:t>
            </a: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1" kumimoji="0" lang="en-US" normalizeH="0" strike="noStrike" u="none" smtClean="0">
                <a:ln>
                  <a:noFill/>
                </a:ln>
                <a:solidFill>
                  <a:srgbClr val="0000FF"/>
                </a:solidFill>
                <a:effectLst/>
              </a:rPr>
              <a:t>// statements that may raise an exception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}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baseline="0" b="1" cap="none" dirty="0" sz="2400" i="0" kumimoji="0" lang="en-US" normalizeH="0" strike="noStrike" u="none" smtClean="0">
                <a:ln>
                  <a:noFill/>
                </a:ln>
                <a:solidFill>
                  <a:srgbClr val="008000"/>
                </a:solidFill>
                <a:effectLst/>
              </a:rPr>
              <a:t>__finally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baseline="0" b="0" cap="none" dirty="0" sz="2400" i="1" kumimoji="0" lang="en-US" normalizeH="0" strike="noStrike" u="none" smtClean="0">
                <a:ln>
                  <a:noFill/>
                </a:ln>
                <a:solidFill>
                  <a:srgbClr val="0000FF"/>
                </a:solidFill>
                <a:effectLst/>
              </a:rPr>
              <a:t>// statements that are called even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1" kumimoji="0" lang="en-US" normalizeH="0" strike="noStrike" u="none" smtClean="0">
                <a:ln>
                  <a:noFill/>
                </a:ln>
                <a:solidFill>
                  <a:srgbClr val="0000FF"/>
                </a:solidFill>
                <a:effectLst/>
              </a:rPr>
              <a:t>//if there is an exception in the try block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CENR</dc:creator>
  <cp:lastModifiedBy>jeeva</cp:lastModifiedBy>
  <dcterms:created xsi:type="dcterms:W3CDTF">2019-09-13T18:22:07Z</dcterms:created>
  <dcterms:modified xsi:type="dcterms:W3CDTF">2020-11-30T02:33:27Z</dcterms:modified>
</cp:coreProperties>
</file>