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6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6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  <p:sp>
        <p:nvSpPr>
          <p:cNvPr id="1048584" name="Rectangle 4"/>
          <p:cNvSpPr/>
          <p:nvPr userDrawn="1"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5" name="Rectangle 5"/>
          <p:cNvSpPr/>
          <p:nvPr userDrawn="1"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6" descr="pngfind.com-kingpin-png-4152286 (1)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3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89" name="Rectangle 7"/>
          <p:cNvSpPr/>
          <p:nvPr/>
        </p:nvSpPr>
        <p:spPr>
          <a:xfrm>
            <a:off x="1524000" y="1905000"/>
            <a:ext cx="5791200" cy="3647441"/>
          </a:xfrm>
          <a:prstGeom prst="rect"/>
        </p:spPr>
        <p:txBody>
          <a:bodyPr wrap="square">
            <a:spAutoFit/>
          </a:bodyPr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Session </a:t>
            </a:r>
            <a:r>
              <a:rPr b="1" dirty="0" sz="2400" lang="en-US">
                <a:latin typeface="Arial" pitchFamily="34" charset="0"/>
                <a:cs typeface="Arial" pitchFamily="34" charset="0"/>
              </a:rPr>
              <a:t>8</a:t>
            </a: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Topic : </a:t>
            </a:r>
            <a:r>
              <a:rPr b="1" dirty="0" sz="2400" lang="en-IN">
                <a:latin typeface="Arial" pitchFamily="34" charset="0"/>
                <a:cs typeface="Arial" pitchFamily="34" charset="0"/>
              </a:rPr>
              <a:t>Exceptional Handling: </a:t>
            </a:r>
            <a:r>
              <a:rPr b="1" dirty="0" sz="2400" lang="en-IN" smtClean="0">
                <a:latin typeface="Arial" pitchFamily="34" charset="0"/>
                <a:cs typeface="Arial" pitchFamily="34" charset="0"/>
              </a:rPr>
              <a:t> predefined exceptional</a:t>
            </a:r>
            <a:endParaRPr b="1" dirty="0" sz="2400" lang="en-IN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0" name="Rectangle 1"/>
          <p:cNvSpPr>
            <a:spLocks noChangeArrowheads="1"/>
          </p:cNvSpPr>
          <p:nvPr/>
        </p:nvSpPr>
        <p:spPr bwMode="auto">
          <a:xfrm>
            <a:off x="3619500" y="3443606"/>
            <a:ext cx="233680" cy="62483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baseline="0" b="0" cap="none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591" name="Rectangle 1"/>
          <p:cNvSpPr>
            <a:spLocks noChangeArrowheads="1"/>
          </p:cNvSpPr>
          <p:nvPr/>
        </p:nvSpPr>
        <p:spPr bwMode="auto">
          <a:xfrm>
            <a:off x="3619500" y="3383281"/>
            <a:ext cx="233680" cy="62483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baseline="0" b="0" cap="none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8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9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4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00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b="1" dirty="0" sz="4000" lang="en-US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</a:rPr>
              <a:t>efined </a:t>
            </a:r>
            <a:r>
              <a:rPr b="1" dirty="0" sz="4000" lang="en-US">
                <a:solidFill>
                  <a:schemeClr val="accent6">
                    <a:lumMod val="75000"/>
                  </a:schemeClr>
                </a:solidFill>
              </a:rPr>
              <a:t>Exception</a:t>
            </a:r>
          </a:p>
          <a:p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01" name="Rectangle 3"/>
          <p:cNvSpPr txBox="1">
            <a:spLocks noChangeArrowheads="1"/>
          </p:cNvSpPr>
          <p:nvPr/>
        </p:nvSpPr>
        <p:spPr>
          <a:xfrm>
            <a:off x="533400" y="1981200"/>
            <a:ext cx="8153400" cy="4343400"/>
          </a:xfrm>
          <a:prstGeom prst="rect"/>
        </p:spPr>
        <p:txBody>
          <a:bodyPr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2" name="Rectangle 6"/>
          <p:cNvSpPr/>
          <p:nvPr/>
        </p:nvSpPr>
        <p:spPr>
          <a:xfrm>
            <a:off x="457200" y="2624435"/>
            <a:ext cx="8458200" cy="2186940"/>
          </a:xfrm>
          <a:prstGeom prst="rect"/>
        </p:spPr>
        <p:txBody>
          <a:bodyPr wrap="square">
            <a:spAutoFit/>
          </a:bodyPr>
          <a:p>
            <a:pPr algn="just"/>
            <a:r>
              <a:rPr dirty="0" sz="2800" lang="en-IN" smtClean="0"/>
              <a:t>We can define your own exceptions by inheriting and overriding exception class functionality. Following is the example, which shows how </a:t>
            </a:r>
            <a:r>
              <a:rPr dirty="0" sz="2800" lang="en-IN"/>
              <a:t>you can use exception class to implement your own exception in standard way: 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4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5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5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06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</a:rPr>
              <a:t>Define New Exception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07" name="Rectangle 12"/>
          <p:cNvSpPr/>
          <p:nvPr/>
        </p:nvSpPr>
        <p:spPr>
          <a:xfrm>
            <a:off x="609600" y="1676400"/>
            <a:ext cx="7391400" cy="4968240"/>
          </a:xfrm>
          <a:prstGeom prst="rect"/>
        </p:spPr>
        <p:txBody>
          <a:bodyPr wrap="square">
            <a:spAutoFit/>
          </a:bodyPr>
          <a:p>
            <a:r>
              <a:rPr dirty="0" sz="2000" lang="en-US"/>
              <a:t>c</a:t>
            </a:r>
            <a:r>
              <a:rPr dirty="0" sz="2000" lang="en-US" smtClean="0"/>
              <a:t>lass </a:t>
            </a:r>
            <a:r>
              <a:rPr dirty="0" sz="2000" lang="en-US" err="1" smtClean="0"/>
              <a:t>MyException:public</a:t>
            </a:r>
            <a:r>
              <a:rPr dirty="0" sz="2000" lang="en-US" smtClean="0"/>
              <a:t> </a:t>
            </a:r>
            <a:r>
              <a:rPr dirty="0" sz="2000" lang="en-US"/>
              <a:t>exception </a:t>
            </a:r>
            <a:r>
              <a:rPr dirty="0" sz="2000" lang="en-US" smtClean="0"/>
              <a:t>{</a:t>
            </a:r>
          </a:p>
          <a:p>
            <a:r>
              <a:rPr dirty="0" sz="2000" lang="en-US"/>
              <a:t>	</a:t>
            </a:r>
            <a:r>
              <a:rPr dirty="0" sz="2000" lang="en-US" smtClean="0"/>
              <a:t> </a:t>
            </a:r>
            <a:r>
              <a:rPr dirty="0" sz="2000" lang="en-US"/>
              <a:t>public: </a:t>
            </a:r>
            <a:r>
              <a:rPr dirty="0" sz="2000" lang="en-US" err="1"/>
              <a:t>const</a:t>
            </a:r>
            <a:r>
              <a:rPr dirty="0" sz="2000" lang="en-US"/>
              <a:t> char * what () </a:t>
            </a:r>
            <a:r>
              <a:rPr dirty="0" sz="2000" lang="en-US" err="1"/>
              <a:t>const</a:t>
            </a:r>
            <a:r>
              <a:rPr dirty="0" sz="2000" lang="en-US"/>
              <a:t> throw () { </a:t>
            </a:r>
            <a:endParaRPr dirty="0" sz="2000" lang="en-US" smtClean="0"/>
          </a:p>
          <a:p>
            <a:r>
              <a:rPr dirty="0" sz="2000" lang="en-US"/>
              <a:t>	</a:t>
            </a:r>
            <a:r>
              <a:rPr dirty="0" sz="2000" lang="en-US" smtClean="0"/>
              <a:t>	return </a:t>
            </a:r>
            <a:r>
              <a:rPr dirty="0" sz="2000" lang="en-US"/>
              <a:t>"C++ Exception</a:t>
            </a:r>
            <a:r>
              <a:rPr dirty="0" sz="2000" lang="en-US" smtClean="0"/>
              <a:t>";</a:t>
            </a:r>
          </a:p>
          <a:p>
            <a:r>
              <a:rPr dirty="0" sz="2000" lang="en-US"/>
              <a:t>	</a:t>
            </a:r>
            <a:r>
              <a:rPr dirty="0" sz="2000" lang="en-US" smtClean="0"/>
              <a:t> }</a:t>
            </a:r>
          </a:p>
          <a:p>
            <a:r>
              <a:rPr dirty="0" sz="2000" lang="en-US" smtClean="0"/>
              <a:t> };</a:t>
            </a:r>
          </a:p>
          <a:p>
            <a:r>
              <a:rPr dirty="0" sz="2000" lang="en-US" smtClean="0"/>
              <a:t> </a:t>
            </a:r>
            <a:r>
              <a:rPr dirty="0" sz="2000" lang="en-US" err="1"/>
              <a:t>int</a:t>
            </a:r>
            <a:r>
              <a:rPr dirty="0" sz="2000" lang="en-US"/>
              <a:t> main() </a:t>
            </a:r>
            <a:endParaRPr dirty="0" sz="2000" lang="en-US" smtClean="0"/>
          </a:p>
          <a:p>
            <a:r>
              <a:rPr dirty="0" sz="2000" lang="en-US" smtClean="0"/>
              <a:t>{ </a:t>
            </a:r>
          </a:p>
          <a:p>
            <a:r>
              <a:rPr dirty="0" sz="2000" lang="en-US" smtClean="0"/>
              <a:t>try </a:t>
            </a:r>
            <a:r>
              <a:rPr dirty="0" sz="2000" lang="en-US"/>
              <a:t>{ </a:t>
            </a:r>
            <a:endParaRPr dirty="0" sz="2000" lang="en-US" smtClean="0"/>
          </a:p>
          <a:p>
            <a:r>
              <a:rPr dirty="0" sz="2000" lang="en-US" smtClean="0"/>
              <a:t>throw </a:t>
            </a:r>
            <a:r>
              <a:rPr dirty="0" sz="2000" lang="en-US" err="1"/>
              <a:t>MyException</a:t>
            </a:r>
            <a:r>
              <a:rPr dirty="0" sz="2000" lang="en-US"/>
              <a:t>(); </a:t>
            </a:r>
            <a:endParaRPr dirty="0" sz="2000" lang="en-US" smtClean="0"/>
          </a:p>
          <a:p>
            <a:r>
              <a:rPr dirty="0" sz="2000" lang="en-US" smtClean="0"/>
              <a:t>}</a:t>
            </a:r>
            <a:r>
              <a:rPr dirty="0" sz="2000" lang="en-US"/>
              <a:t>catch(</a:t>
            </a:r>
            <a:r>
              <a:rPr dirty="0" sz="2000" lang="en-US" err="1"/>
              <a:t>MyException</a:t>
            </a:r>
            <a:r>
              <a:rPr dirty="0" sz="2000" lang="en-US"/>
              <a:t>&amp; e) </a:t>
            </a:r>
            <a:r>
              <a:rPr dirty="0" sz="2000" lang="en-US" smtClean="0"/>
              <a:t>{</a:t>
            </a:r>
          </a:p>
          <a:p>
            <a:r>
              <a:rPr dirty="0" sz="2000" lang="en-US" smtClean="0"/>
              <a:t> </a:t>
            </a:r>
            <a:r>
              <a:rPr dirty="0" sz="2000" lang="en-US" err="1"/>
              <a:t>cout</a:t>
            </a:r>
            <a:r>
              <a:rPr dirty="0" sz="2000" lang="en-US"/>
              <a:t> &lt;&lt; "</a:t>
            </a:r>
            <a:r>
              <a:rPr dirty="0" sz="2000" lang="en-US" err="1"/>
              <a:t>MyException</a:t>
            </a:r>
            <a:r>
              <a:rPr dirty="0" sz="2000" lang="en-US"/>
              <a:t> caught" &lt;&lt;</a:t>
            </a:r>
            <a:r>
              <a:rPr dirty="0" sz="2000" lang="en-US" err="1"/>
              <a:t>endl</a:t>
            </a:r>
            <a:r>
              <a:rPr dirty="0" sz="2000" lang="en-US"/>
              <a:t>; </a:t>
            </a:r>
            <a:endParaRPr dirty="0" sz="2000" lang="en-US" smtClean="0"/>
          </a:p>
          <a:p>
            <a:r>
              <a:rPr dirty="0" sz="2000" lang="en-US" err="1" smtClean="0"/>
              <a:t>cout</a:t>
            </a:r>
            <a:r>
              <a:rPr dirty="0" sz="2000" lang="en-US" smtClean="0"/>
              <a:t> </a:t>
            </a:r>
            <a:r>
              <a:rPr dirty="0" sz="2000" lang="en-US"/>
              <a:t>&lt;&lt; </a:t>
            </a:r>
            <a:r>
              <a:rPr dirty="0" sz="2000" lang="en-US" err="1"/>
              <a:t>e.what</a:t>
            </a:r>
            <a:r>
              <a:rPr dirty="0" sz="2000" lang="en-US"/>
              <a:t>() &lt;&lt; </a:t>
            </a:r>
            <a:r>
              <a:rPr dirty="0" sz="2000" lang="en-US" err="1"/>
              <a:t>endl</a:t>
            </a:r>
            <a:r>
              <a:rPr dirty="0" sz="2000" lang="en-US"/>
              <a:t>; </a:t>
            </a:r>
            <a:endParaRPr dirty="0" sz="2000" lang="en-US" smtClean="0"/>
          </a:p>
          <a:p>
            <a:r>
              <a:rPr dirty="0" sz="2000" lang="en-US" smtClean="0"/>
              <a:t>} </a:t>
            </a:r>
            <a:r>
              <a:rPr dirty="0" sz="2000" lang="en-US"/>
              <a:t>catch(exception&amp; e) </a:t>
            </a:r>
            <a:r>
              <a:rPr dirty="0" sz="2000" lang="en-US" smtClean="0"/>
              <a:t>{</a:t>
            </a:r>
          </a:p>
          <a:p>
            <a:r>
              <a:rPr dirty="0" sz="2000" lang="en-US" smtClean="0"/>
              <a:t> </a:t>
            </a:r>
            <a:r>
              <a:rPr dirty="0" sz="2000" lang="en-US"/>
              <a:t>//Other errors </a:t>
            </a:r>
            <a:endParaRPr dirty="0" sz="2000" lang="en-US" smtClean="0"/>
          </a:p>
          <a:p>
            <a:r>
              <a:rPr dirty="0" sz="2000" lang="en-US" smtClean="0"/>
              <a:t>}</a:t>
            </a:r>
          </a:p>
          <a:p>
            <a:r>
              <a:rPr dirty="0" sz="2000" lang="en-US" smtClean="0"/>
              <a:t> </a:t>
            </a:r>
            <a:r>
              <a:rPr dirty="0" sz="2000" lang="en-US"/>
              <a:t>} 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9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0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6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11" name="Rectangle 8"/>
          <p:cNvSpPr/>
          <p:nvPr/>
        </p:nvSpPr>
        <p:spPr>
          <a:xfrm>
            <a:off x="381000" y="1019175"/>
            <a:ext cx="8153400" cy="5425440"/>
          </a:xfrm>
          <a:prstGeom prst="rect"/>
        </p:spPr>
        <p:txBody>
          <a:bodyPr wrap="square">
            <a:spAutoFit/>
          </a:bodyPr>
          <a:p>
            <a:r>
              <a:rPr dirty="0" sz="2400" lang="en-IN"/>
              <a:t>c</a:t>
            </a:r>
            <a:r>
              <a:rPr dirty="0" sz="2400" lang="en-IN" smtClean="0"/>
              <a:t>lass </a:t>
            </a:r>
            <a:r>
              <a:rPr dirty="0" sz="2400" lang="en-IN" err="1" smtClean="0"/>
              <a:t>MyException</a:t>
            </a:r>
            <a:r>
              <a:rPr dirty="0" sz="2400" lang="en-IN" smtClean="0"/>
              <a:t> : public </a:t>
            </a:r>
            <a:r>
              <a:rPr dirty="0" sz="2400" lang="en-IN"/>
              <a:t>exception { </a:t>
            </a:r>
            <a:endParaRPr dirty="0" sz="2400" lang="en-IN" smtClean="0"/>
          </a:p>
          <a:p>
            <a:r>
              <a:rPr dirty="0" sz="2400" lang="en-IN"/>
              <a:t>	</a:t>
            </a:r>
            <a:r>
              <a:rPr dirty="0" sz="2400" lang="en-IN" smtClean="0"/>
              <a:t>public</a:t>
            </a:r>
            <a:r>
              <a:rPr dirty="0" sz="2400" lang="en-IN"/>
              <a:t>: </a:t>
            </a:r>
            <a:r>
              <a:rPr dirty="0" sz="2400" lang="en-IN" err="1"/>
              <a:t>const</a:t>
            </a:r>
            <a:r>
              <a:rPr dirty="0" sz="2400" lang="en-IN"/>
              <a:t> char * what () </a:t>
            </a:r>
            <a:r>
              <a:rPr dirty="0" sz="2400" lang="en-IN" err="1"/>
              <a:t>const</a:t>
            </a:r>
            <a:r>
              <a:rPr dirty="0" sz="2400" lang="en-IN"/>
              <a:t> throw () { </a:t>
            </a:r>
            <a:endParaRPr dirty="0" sz="2400" lang="en-IN" smtClean="0"/>
          </a:p>
          <a:p>
            <a:r>
              <a:rPr dirty="0" sz="2400" lang="en-IN"/>
              <a:t>	</a:t>
            </a:r>
            <a:r>
              <a:rPr dirty="0" sz="2400" lang="en-IN" smtClean="0"/>
              <a:t>	return </a:t>
            </a:r>
            <a:r>
              <a:rPr dirty="0" sz="2400" lang="en-IN"/>
              <a:t>"C++ Exception"; </a:t>
            </a:r>
            <a:endParaRPr dirty="0" sz="2400" lang="en-IN" smtClean="0"/>
          </a:p>
          <a:p>
            <a:r>
              <a:rPr dirty="0" sz="2400" lang="en-IN" smtClean="0"/>
              <a:t>}</a:t>
            </a:r>
          </a:p>
          <a:p>
            <a:r>
              <a:rPr dirty="0" sz="2400" lang="en-IN" smtClean="0"/>
              <a:t> </a:t>
            </a:r>
            <a:r>
              <a:rPr dirty="0" sz="2400" lang="en-IN"/>
              <a:t>}; </a:t>
            </a:r>
            <a:endParaRPr dirty="0" sz="2400" lang="en-IN" smtClean="0"/>
          </a:p>
          <a:p>
            <a:r>
              <a:rPr dirty="0" sz="2400" lang="en-IN" err="1" smtClean="0"/>
              <a:t>int</a:t>
            </a:r>
            <a:r>
              <a:rPr dirty="0" sz="2400" lang="en-IN" smtClean="0"/>
              <a:t> </a:t>
            </a:r>
            <a:r>
              <a:rPr dirty="0" sz="2400" lang="en-IN"/>
              <a:t>main() </a:t>
            </a:r>
            <a:r>
              <a:rPr dirty="0" sz="2400" lang="en-IN" smtClean="0"/>
              <a:t>{</a:t>
            </a:r>
          </a:p>
          <a:p>
            <a:r>
              <a:rPr dirty="0" sz="2400" lang="en-IN" smtClean="0"/>
              <a:t> </a:t>
            </a:r>
            <a:r>
              <a:rPr dirty="0" sz="2400" lang="en-IN"/>
              <a:t>try { </a:t>
            </a:r>
            <a:endParaRPr dirty="0" sz="2400" lang="en-IN" smtClean="0"/>
          </a:p>
          <a:p>
            <a:r>
              <a:rPr dirty="0" sz="2400" lang="en-IN" smtClean="0"/>
              <a:t>throw </a:t>
            </a:r>
            <a:r>
              <a:rPr dirty="0" sz="2400" lang="en-IN" err="1"/>
              <a:t>MyException</a:t>
            </a:r>
            <a:r>
              <a:rPr dirty="0" sz="2400" lang="en-IN" smtClean="0"/>
              <a:t>();</a:t>
            </a:r>
          </a:p>
          <a:p>
            <a:r>
              <a:rPr dirty="0" sz="2400" lang="en-IN" smtClean="0"/>
              <a:t> </a:t>
            </a:r>
            <a:r>
              <a:rPr dirty="0" sz="2400" lang="en-IN"/>
              <a:t>}catch(</a:t>
            </a:r>
            <a:r>
              <a:rPr dirty="0" sz="2400" lang="en-IN" err="1"/>
              <a:t>MyException</a:t>
            </a:r>
            <a:r>
              <a:rPr dirty="0" sz="2400" lang="en-IN"/>
              <a:t>&amp; e) { </a:t>
            </a:r>
            <a:endParaRPr dirty="0" sz="2400" lang="en-IN" smtClean="0"/>
          </a:p>
          <a:p>
            <a:r>
              <a:rPr dirty="0" sz="2400" lang="en-IN" err="1" smtClean="0"/>
              <a:t>cout</a:t>
            </a:r>
            <a:r>
              <a:rPr dirty="0" sz="2400" lang="en-IN" smtClean="0"/>
              <a:t> </a:t>
            </a:r>
            <a:r>
              <a:rPr dirty="0" sz="2400" lang="en-IN"/>
              <a:t>&lt;&lt; "</a:t>
            </a:r>
            <a:r>
              <a:rPr dirty="0" sz="2400" lang="en-IN" err="1"/>
              <a:t>MyException</a:t>
            </a:r>
            <a:r>
              <a:rPr dirty="0" sz="2400" lang="en-IN"/>
              <a:t> caught" &lt;&lt;</a:t>
            </a:r>
            <a:r>
              <a:rPr dirty="0" sz="2400" lang="en-IN" err="1"/>
              <a:t>endl</a:t>
            </a:r>
            <a:r>
              <a:rPr dirty="0" sz="2400" lang="en-IN"/>
              <a:t>; </a:t>
            </a:r>
            <a:endParaRPr dirty="0" sz="2400" lang="en-IN" smtClean="0"/>
          </a:p>
          <a:p>
            <a:r>
              <a:rPr dirty="0" sz="2400" lang="en-IN" err="1" smtClean="0"/>
              <a:t>cout</a:t>
            </a:r>
            <a:r>
              <a:rPr dirty="0" sz="2400" lang="en-IN" smtClean="0"/>
              <a:t> </a:t>
            </a:r>
            <a:r>
              <a:rPr dirty="0" sz="2400" lang="en-IN"/>
              <a:t>&lt;&lt; </a:t>
            </a:r>
            <a:r>
              <a:rPr dirty="0" sz="2400" lang="en-IN" err="1"/>
              <a:t>e.what</a:t>
            </a:r>
            <a:r>
              <a:rPr dirty="0" sz="2400" lang="en-IN"/>
              <a:t>() &lt;&lt; </a:t>
            </a:r>
            <a:r>
              <a:rPr dirty="0" sz="2400" lang="en-IN" err="1"/>
              <a:t>endl</a:t>
            </a:r>
            <a:r>
              <a:rPr dirty="0" sz="2400" lang="en-IN"/>
              <a:t>; </a:t>
            </a:r>
            <a:endParaRPr dirty="0" sz="2400" lang="en-IN" smtClean="0"/>
          </a:p>
          <a:p>
            <a:r>
              <a:rPr dirty="0" sz="2400" lang="en-IN" smtClean="0"/>
              <a:t>} </a:t>
            </a:r>
            <a:r>
              <a:rPr dirty="0" sz="2400" lang="en-IN"/>
              <a:t>catch(exception&amp; e) { </a:t>
            </a:r>
            <a:endParaRPr dirty="0" sz="2400" lang="en-IN" smtClean="0"/>
          </a:p>
          <a:p>
            <a:r>
              <a:rPr dirty="0" sz="2400" lang="en-IN" smtClean="0"/>
              <a:t>//</a:t>
            </a:r>
            <a:r>
              <a:rPr dirty="0" sz="2400" lang="en-IN"/>
              <a:t>Other errors </a:t>
            </a:r>
            <a:endParaRPr dirty="0" sz="2400" lang="en-IN" smtClean="0"/>
          </a:p>
          <a:p>
            <a:r>
              <a:rPr dirty="0" sz="2400" lang="en-IN" smtClean="0"/>
              <a:t>}</a:t>
            </a:r>
          </a:p>
          <a:p>
            <a:r>
              <a:rPr dirty="0" sz="2400" lang="en-IN" smtClean="0"/>
              <a:t> }</a:t>
            </a:r>
            <a:endParaRPr dirty="0" sz="2400" lang="en-US"/>
          </a:p>
        </p:txBody>
      </p:sp>
      <p:sp>
        <p:nvSpPr>
          <p:cNvPr id="1048612" name="Rectangle 6"/>
          <p:cNvSpPr/>
          <p:nvPr/>
        </p:nvSpPr>
        <p:spPr>
          <a:xfrm>
            <a:off x="4562475" y="2743200"/>
            <a:ext cx="4572000" cy="1158240"/>
          </a:xfrm>
          <a:prstGeom prst="rect"/>
        </p:spPr>
        <p:txBody>
          <a:bodyPr>
            <a:spAutoFit/>
          </a:bodyPr>
          <a:p>
            <a:pPr algn="just"/>
            <a:r>
              <a:rPr dirty="0" lang="en-IN"/>
              <a:t>Here, what() is a public method provided by exception class and it has been overridden by all the child exception classes. This returns the cause of an exception. </a:t>
            </a:r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4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5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7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16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 </a:t>
            </a:r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b="1" dirty="0" sz="4000" lang="en-US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Rectangle 6"/>
          <p:cNvSpPr/>
          <p:nvPr/>
        </p:nvSpPr>
        <p:spPr>
          <a:xfrm>
            <a:off x="490536" y="1828800"/>
            <a:ext cx="8348663" cy="317009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+mj-lt"/>
              <a:buAutoNum type="arabicPeriod"/>
            </a:pPr>
            <a:r>
              <a:rPr dirty="0" sz="2000" lang="en-IN"/>
              <a:t>C++ program to divide two numbers using try catch </a:t>
            </a:r>
            <a:r>
              <a:rPr dirty="0" sz="2000" lang="en-IN" smtClean="0"/>
              <a:t>block.</a:t>
            </a:r>
          </a:p>
          <a:p>
            <a:pPr indent="-457200" marL="457200">
              <a:buFont typeface="+mj-lt"/>
              <a:buAutoNum type="arabicPeriod"/>
            </a:pPr>
            <a:r>
              <a:rPr dirty="0" sz="2000" lang="en-US" smtClean="0"/>
              <a:t>Simple </a:t>
            </a:r>
            <a:r>
              <a:rPr dirty="0" sz="2000" lang="en-US"/>
              <a:t>C++ Program for Basic Exception </a:t>
            </a:r>
            <a:r>
              <a:rPr dirty="0" sz="2000" lang="en-US" smtClean="0"/>
              <a:t>Handling.</a:t>
            </a:r>
          </a:p>
          <a:p>
            <a:pPr indent="-457200" marL="457200">
              <a:buFont typeface="+mj-lt"/>
              <a:buAutoNum type="arabicPeriod"/>
            </a:pPr>
            <a:r>
              <a:rPr dirty="0" sz="2000" lang="en-US" smtClean="0"/>
              <a:t>Simple </a:t>
            </a:r>
            <a:r>
              <a:rPr dirty="0" sz="2000" lang="en-US"/>
              <a:t>Program for Exception Handling Divide by zero Using C++ Programming</a:t>
            </a:r>
          </a:p>
          <a:p>
            <a:pPr indent="-457200" marL="457200">
              <a:buFont typeface="+mj-lt"/>
              <a:buAutoNum type="arabicPeriod"/>
            </a:pPr>
            <a:r>
              <a:rPr dirty="0" sz="2000" lang="en-US" smtClean="0"/>
              <a:t>Simple </a:t>
            </a:r>
            <a:r>
              <a:rPr dirty="0" sz="2000" lang="en-US"/>
              <a:t>Program for Exception Handling with Multiple Catch Using C++ Programming</a:t>
            </a:r>
          </a:p>
          <a:p>
            <a:pPr indent="-457200" marL="457200">
              <a:buFont typeface="+mj-lt"/>
              <a:buAutoNum type="arabicPeriod"/>
            </a:pPr>
            <a:r>
              <a:rPr dirty="0" sz="2000" lang="en-US" smtClean="0"/>
              <a:t>Simple </a:t>
            </a:r>
            <a:r>
              <a:rPr dirty="0" sz="2000" lang="en-US"/>
              <a:t>C++ Program for Catch All or Default Exception Handling</a:t>
            </a:r>
          </a:p>
          <a:p>
            <a:pPr indent="-457200" marL="457200">
              <a:buFont typeface="+mj-lt"/>
              <a:buAutoNum type="arabicPeriod"/>
            </a:pPr>
            <a:r>
              <a:rPr dirty="0" sz="2000" lang="en-US" smtClean="0"/>
              <a:t>Simple </a:t>
            </a:r>
            <a:r>
              <a:rPr dirty="0" sz="2000" lang="en-US"/>
              <a:t>C++ Program for </a:t>
            </a:r>
            <a:r>
              <a:rPr dirty="0" sz="2000" lang="en-US" err="1"/>
              <a:t>Rethrowing</a:t>
            </a:r>
            <a:r>
              <a:rPr dirty="0" sz="2000" lang="en-US"/>
              <a:t> Exception Handling in Function</a:t>
            </a:r>
          </a:p>
          <a:p>
            <a:pPr indent="-457200" marL="457200">
              <a:buFont typeface="+mj-lt"/>
              <a:buAutoNum type="arabicPeriod"/>
            </a:pPr>
            <a:r>
              <a:rPr dirty="0" sz="2000" lang="en-US" smtClean="0"/>
              <a:t>Simple </a:t>
            </a:r>
            <a:r>
              <a:rPr dirty="0" sz="2000" lang="en-US"/>
              <a:t>C++ Program for Nested Exception Handling</a:t>
            </a:r>
          </a:p>
          <a:p>
            <a:endParaRPr dirty="0" sz="2000"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9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0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8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21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b="1" dirty="0" sz="4000" lang="en-US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2" name="Rectangle 1"/>
          <p:cNvSpPr>
            <a:spLocks noChangeArrowheads="1"/>
          </p:cNvSpPr>
          <p:nvPr/>
        </p:nvSpPr>
        <p:spPr bwMode="auto">
          <a:xfrm>
            <a:off x="914400" y="2071718"/>
            <a:ext cx="3505200" cy="4524315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#include &lt;</a:t>
            </a:r>
            <a:r>
              <a:rPr baseline="0" b="0" cap="none" dirty="0" sz="24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iostream</a:t>
            </a: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#include &lt;</a:t>
            </a:r>
            <a:r>
              <a:rPr baseline="0" b="0" cap="none" dirty="0" sz="24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conio.h</a:t>
            </a: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using namespace </a:t>
            </a:r>
            <a:r>
              <a:rPr baseline="0" b="0" cap="none" dirty="0" sz="24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std</a:t>
            </a: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main() {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baseline="0" b="0" cap="none" dirty="0" sz="24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baseline="0" b="0" cap="none" dirty="0" sz="24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a,b</a:t>
            </a: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"Enter 2 numbers: ";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baseline="0" b="0" cap="none" dirty="0" sz="24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cin</a:t>
            </a: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&gt;&gt; a &gt;&gt; b;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try {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if (b != 0)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float div = (float)a/b; </a:t>
            </a: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48623" name="Rectangle 6"/>
          <p:cNvSpPr/>
          <p:nvPr/>
        </p:nvSpPr>
        <p:spPr>
          <a:xfrm>
            <a:off x="4557712" y="2009775"/>
            <a:ext cx="4572000" cy="4708981"/>
          </a:xfrm>
          <a:prstGeom prst="rect"/>
        </p:spPr>
        <p:txBody>
          <a:bodyPr>
            <a:spAutoFit/>
          </a:bodyPr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if (div &lt; 0)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 throw 'e';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 err="1"/>
              <a:t>cout</a:t>
            </a:r>
            <a:r>
              <a:rPr dirty="0" sz="2000" lang="en-US"/>
              <a:t> &lt;&lt; "a/b = " &lt;&lt; div;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 }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else throw b;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} catch (</a:t>
            </a:r>
            <a:r>
              <a:rPr dirty="0" sz="2000" lang="en-US" err="1"/>
              <a:t>int</a:t>
            </a:r>
            <a:r>
              <a:rPr dirty="0" sz="2000" lang="en-US"/>
              <a:t> e)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 { </a:t>
            </a:r>
            <a:r>
              <a:rPr dirty="0" sz="2000" lang="en-US" err="1"/>
              <a:t>cout</a:t>
            </a:r>
            <a:r>
              <a:rPr dirty="0" sz="2000" lang="en-US"/>
              <a:t> &lt;&lt; "Exception: Division by zero"; }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catch (char </a:t>
            </a:r>
            <a:r>
              <a:rPr dirty="0" sz="2000" lang="en-US" err="1"/>
              <a:t>st</a:t>
            </a:r>
            <a:r>
              <a:rPr dirty="0" sz="2000" lang="en-US"/>
              <a:t>)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{ </a:t>
            </a:r>
            <a:r>
              <a:rPr dirty="0" sz="2000" lang="en-US" err="1"/>
              <a:t>cout</a:t>
            </a:r>
            <a:r>
              <a:rPr dirty="0" sz="2000" lang="en-US"/>
              <a:t> &lt;&lt; "Exception: Division is less than 1"; }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catch(...) { </a:t>
            </a:r>
            <a:r>
              <a:rPr dirty="0" sz="2000" lang="en-US" err="1"/>
              <a:t>cout</a:t>
            </a:r>
            <a:r>
              <a:rPr dirty="0" sz="2000" lang="en-US"/>
              <a:t> &lt;&lt; "Exception: Unknown"; }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 err="1"/>
              <a:t>getch</a:t>
            </a:r>
            <a:r>
              <a:rPr dirty="0" sz="2000" lang="en-US"/>
              <a:t>();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 return 0;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 } </a:t>
            </a:r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4419600" y="2071718"/>
            <a:ext cx="0" cy="4647038"/>
          </a:xfrm>
          <a:prstGeom prst="line"/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CENR</dc:creator>
  <cp:lastModifiedBy>jeeva</cp:lastModifiedBy>
  <dcterms:created xsi:type="dcterms:W3CDTF">2019-09-13T18:22:07Z</dcterms:created>
  <dcterms:modified xsi:type="dcterms:W3CDTF">2020-11-30T02:33:52Z</dcterms:modified>
</cp:coreProperties>
</file>