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60" r:id="rId1"/>
  </p:sldMasterIdLst>
  <p:notesMasterIdLst>
    <p:notesMasterId r:id="rId2"/>
  </p:notesMasterIdLst>
  <p:sldIdLst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</p:sldIdLst>
  <p:sldSz type="custom" cy="6858000" cx="12192000"/>
  <p:notesSz cx="6858000" cy="9144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Rockwell" pitchFamily="18" charset="0"/>
        <a:sym typeface="Rockwell" pitchFamily="18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Rockwell" pitchFamily="18" charset="0"/>
        <a:sym typeface="Rockwell" pitchFamily="18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Rockwell" pitchFamily="18" charset="0"/>
        <a:sym typeface="Rockwell" pitchFamily="18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Rockwell" pitchFamily="18" charset="0"/>
        <a:sym typeface="Rockwell" pitchFamily="18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Rockwell" pitchFamily="18" charset="0"/>
        <a:sym typeface="Rockwell" pitchFamily="18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maximized" preferSingleView="0">
    <p:restoredLeft sz="14995" autoAdjust="0"/>
    <p:restoredTop sz="94660"/>
  </p:normalViewPr>
  <p:slideViewPr>
    <p:cSldViewPr showGuides="0" snapToGrid="0" snapToObjects="0">
      <p:cViewPr varScale="1">
        <p:scale>
          <a:sx n="55" d="100"/>
          <a:sy n="55" d="100"/>
        </p:scale>
        <p:origin x="-2892" y="-102"/>
      </p:cViewPr>
      <p:guideLst>
        <p:guide orient="horz" pos="2880"/>
        <p:guide orient="vert"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tableStyles" Target="tableStyle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37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9" name="Header Placeholder 1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endParaRPr altLang="en-US" sz="1200" lang="en-US"/>
          </a:p>
        </p:txBody>
      </p:sp>
      <p:sp>
        <p:nvSpPr>
          <p:cNvPr id="1048640" name="Date Placeholder 2"/>
          <p:cNvSpPr/>
          <p:nvPr>
            <p:ph type="dt" sz="full" idx="1"/>
          </p:nvPr>
        </p:nvSpPr>
        <p:spPr>
          <a:xfrm rot="0"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lvl="0"/>
            <a:fld id="{566ABCEB-ACFC-4714-9973-3DA970169C29}" type="datetime1">
              <a:rPr altLang="en-US" sz="1200" lang="en-US"/>
              <a:pPr algn="r" lvl="0"/>
            </a:fld>
            <a:endParaRPr altLang="en-US" sz="1200" lang="en-US"/>
          </a:p>
        </p:txBody>
      </p:sp>
      <p:sp>
        <p:nvSpPr>
          <p:cNvPr id="1048641" name="Slide Image Placeholder 3"/>
          <p:cNvSpPr/>
          <p:nvPr>
            <p:ph type="sldImg" sz="full" idx="2"/>
          </p:nvPr>
        </p:nvSpPr>
        <p:spPr>
          <a:xfrm rot="0">
            <a:off x="381000" y="1000125"/>
            <a:ext cx="6096000" cy="31146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8642" name="Notes Placeholder 4"/>
          <p:cNvSpPr/>
          <p:nvPr>
            <p:ph type="body" sz="quarter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643" name="Footer Placeholder 5"/>
          <p:cNvSpPr/>
          <p:nvPr>
            <p:ph type="ftr" sz="quarter" idx="4"/>
          </p:nvPr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lvl="0"/>
            <a:endParaRPr altLang="en-US" sz="1200" lang="en-US"/>
          </a:p>
        </p:txBody>
      </p:sp>
      <p:sp>
        <p:nvSpPr>
          <p:cNvPr id="1048644" name="Slide Number Placeholder 6"/>
          <p:cNvSpPr/>
          <p:nvPr>
            <p:ph type="sldNum" sz="quarter" idx="5"/>
          </p:nvPr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  <p:sp>
        <p:nvSpPr>
          <p:cNvPr id="1048645" name="Rectangle 7"/>
          <p:cNvSpPr/>
          <p:nvPr/>
        </p:nvSpPr>
        <p:spPr>
          <a:xfrm rot="0" flipV="1">
            <a:off x="0" y="477837"/>
            <a:ext cx="6858000" cy="46037"/>
          </a:xfrm>
          <a:prstGeom prst="rect"/>
          <a:solidFill>
            <a:srgbClr val="EED126"/>
          </a:solidFill>
          <a:ln w="25400" cap="flat" cmpd="sng">
            <a:solidFill>
              <a:srgbClr val="EED126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>
            <a:pPr algn="ctr" lvl="0"/>
            <a:endParaRPr altLang="en-US"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48646" name="Rectangle 8"/>
          <p:cNvSpPr/>
          <p:nvPr/>
        </p:nvSpPr>
        <p:spPr>
          <a:xfrm rot="0">
            <a:off x="0" y="619125"/>
            <a:ext cx="6858000" cy="139700"/>
          </a:xfrm>
          <a:prstGeom prst="rect"/>
          <a:gradFill rotWithShape="1">
            <a:gsLst>
              <a:gs pos="0">
                <a:srgbClr val="BCBCBC">
                  <a:alpha val="100000"/>
                </a:srgbClr>
              </a:gs>
              <a:gs pos="0">
                <a:srgbClr val="BCBCBC">
                  <a:alpha val="100000"/>
                </a:srgbClr>
              </a:gs>
              <a:gs pos="35001">
                <a:srgbClr val="D0D0D0">
                  <a:alpha val="100000"/>
                </a:srgbClr>
              </a:gs>
              <a:gs pos="100000">
                <a:srgbClr val="EDEDED">
                  <a:alpha val="100000"/>
                </a:srgbClr>
              </a:gs>
              <a:gs pos="100000">
                <a:srgbClr val="EDEDED">
                  <a:alpha val="100000"/>
                </a:srgbClr>
              </a:gs>
            </a:gsLst>
            <a:lin ang="16200000" scaled="1"/>
          </a:gradFill>
          <a:ln>
            <a:noFill/>
          </a:ln>
          <a:effectLst>
            <a:outerShdw algn="b" dir="5400000" dist="20000" kx="0" sx="100000" sy="100000">
              <a:srgbClr val="000000">
                <a:alpha val="37999"/>
              </a:srgbClr>
            </a:outerShdw>
          </a:effectLst>
        </p:spPr>
        <p:txBody>
          <a:bodyPr anchor="ctr" bIns="45720" lIns="91440" rIns="91440" tIns="45720" vert="horz"/>
          <a:p>
            <a:pPr algn="ctr" lvl="0"/>
            <a:endParaRPr altLang="en-US" lang="en-US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097172" name="Picture 9" descr="pngfind.com-kingpin-png-4152286 (1).pn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106862" y="0"/>
            <a:ext cx="1624012" cy="709612"/>
          </a:xfrm>
          <a:prstGeom prst="rect"/>
          <a:noFill/>
          <a:ln>
            <a:noFill/>
          </a:ln>
        </p:spPr>
      </p:pic>
    </p:spTree>
  </p:cSld>
  <p:clrMap accent1="dk1" accent2="dk1" accent3="dk1" accent4="dk1" accent5="dk1" accent6="dk1" bg1="dk1" bg2="dk1" tx1="dk1" tx2="dk1" hlink="dk1" folHlink="dk1"/>
  <p:notesStyle>
    <a:lvl1pPr algn="l" fontAlgn="base" indent="0" latinLnBrk="1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Rockwell" pitchFamily="18" charset="0"/>
      </a:defRPr>
    </a:lvl1pPr>
    <a:lvl2pPr algn="l" fontAlgn="base" indent="0" latinLnBrk="1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Rockwell" pitchFamily="18" charset="0"/>
      </a:defRPr>
    </a:lvl2pPr>
    <a:lvl3pPr algn="l" fontAlgn="base" indent="0" latinLnBrk="1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Rockwell" pitchFamily="18" charset="0"/>
      </a:defRPr>
    </a:lvl3pPr>
    <a:lvl4pPr algn="l" fontAlgn="base" indent="0" latinLnBrk="1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Rockwell" pitchFamily="18" charset="0"/>
      </a:defRPr>
    </a:lvl4pPr>
    <a:lvl5pPr algn="l" fontAlgn="base" indent="0" latinLnBrk="1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Rockwell" pitchFamily="18" charset="0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2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1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2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4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5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7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0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1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anchor="t" anchorCtr="0" bIns="45720" compatLnSpc="1" lIns="91440" numCol="1" rIns="91440" rtlCol="0" tIns="45720" vert="horz" wrap="square">
            <a:prstTxWarp prst="textNoShape"/>
            <a:normAutofit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baseline="0" b="0" cap="none" sz="32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3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/>
          <p:nvPr>
            <p:ph type="title" sz="full" idx="0"/>
          </p:nvPr>
        </p:nvSpPr>
        <p:spPr>
          <a:xfrm rot="0">
            <a:off x="609600" y="274637"/>
            <a:ext cx="109728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Text Placeholder 2"/>
          <p:cNvSpPr/>
          <p:nvPr>
            <p:ph type="body" sz="full" idx="1"/>
          </p:nvPr>
        </p:nvSpPr>
        <p:spPr>
          <a:xfrm rot="0">
            <a:off x="609600" y="1600200"/>
            <a:ext cx="109728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sldNum="0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1" name="Content Placeholder 2"/>
          <p:cNvSpPr/>
          <p:nvPr>
            <p:ph sz="full" idx="1"/>
          </p:nvPr>
        </p:nvSpPr>
        <p:spPr>
          <a:xfrm rot="0">
            <a:off x="609600" y="1600200"/>
            <a:ext cx="109728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eaLnBrk="1" hangingPunct="1" latinLnBrk="1" lvl="0">
              <a:buNone/>
            </a:pPr>
            <a:r>
              <a:rPr altLang="en-US" lang="en-US">
                <a:latin typeface="Times New Roman" pitchFamily="18" charset="0"/>
                <a:ea typeface="Times New Roman" pitchFamily="18" charset="0"/>
              </a:rPr>
              <a:t>18CSC202J - OBJECT ORIENTED DESIGN AND PROGRAMMING</a:t>
            </a:r>
            <a:br/>
            <a:br/>
            <a:r>
              <a:rPr altLang="en-US" b="1" lang="en-US">
                <a:latin typeface="Times New Roman" pitchFamily="18" charset="0"/>
                <a:ea typeface="Times New Roman" pitchFamily="18" charset="0"/>
              </a:rPr>
              <a:t>Session 1</a:t>
            </a:r>
            <a:br/>
            <a:br/>
            <a:r>
              <a:rPr altLang="en-US" b="1" lang="en-US">
                <a:latin typeface="Times New Roman" pitchFamily="18" charset="0"/>
                <a:ea typeface="Times New Roman" pitchFamily="18" charset="0"/>
              </a:rPr>
              <a:t>Topic : Sequence Container: Vector List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0" name="Title 1"/>
          <p:cNvSpPr/>
          <p:nvPr>
            <p:ph type="title" sz="full" idx="0"/>
          </p:nvPr>
        </p:nvSpPr>
        <p:spPr>
          <a:xfrm rot="0">
            <a:off x="609600" y="274637"/>
            <a:ext cx="109728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pPr eaLnBrk="1" hangingPunct="1" latinLnBrk="1" lvl="0"/>
            <a:r>
              <a:rPr altLang="en-US" sz="4000" lang="en-US"/>
              <a:t>Containers</a:t>
            </a:r>
            <a:br/>
            <a:endParaRPr altLang="en-US" sz="4000" lang="en-US"/>
          </a:p>
        </p:txBody>
      </p:sp>
      <p:sp>
        <p:nvSpPr>
          <p:cNvPr id="1048591" name="Content Placeholder 4"/>
          <p:cNvSpPr/>
          <p:nvPr>
            <p:ph sz="full" idx="1"/>
          </p:nvPr>
        </p:nvSpPr>
        <p:spPr>
          <a:xfrm rot="0">
            <a:off x="914400" y="1323975"/>
            <a:ext cx="10353675" cy="44672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Containers or container classes store objects and data. 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There are in total seven standard “first-class” container classes and three container adaptor classes and only seven header files that provide access to these containers or container adaptors.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lang="en-IN"/>
              <a:t>Sequence Containers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lang="en-IN"/>
              <a:t>Container Adaptors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lang="en-IN"/>
              <a:t>Associative Containers 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lang="en-IN"/>
              <a:t>Unordered Associative Containers</a:t>
            </a:r>
          </a:p>
          <a:p>
            <a:pPr eaLnBrk="1" hangingPunct="1" latinLnBrk="1" lvl="1">
              <a:lnSpc>
                <a:spcPct val="90000"/>
              </a:lnSpc>
            </a:pPr>
            <a:endParaRPr altLang="en-US" lang="en-IN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8" name="Content Placeholder 3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286125" y="1906587"/>
            <a:ext cx="5619750" cy="391477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2" name="Title 1"/>
          <p:cNvSpPr/>
          <p:nvPr>
            <p:ph type="title" sz="full" idx="0"/>
          </p:nvPr>
        </p:nvSpPr>
        <p:spPr>
          <a:xfrm rot="0">
            <a:off x="609600" y="274637"/>
            <a:ext cx="109728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Sequence Containers</a:t>
            </a:r>
          </a:p>
        </p:txBody>
      </p:sp>
      <p:pic>
        <p:nvPicPr>
          <p:cNvPr id="2097159" name="Content Placeholder 3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60362" y="2084387"/>
            <a:ext cx="11350625" cy="369411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3" name="Title 1"/>
          <p:cNvSpPr/>
          <p:nvPr>
            <p:ph type="title" sz="full" idx="0"/>
          </p:nvPr>
        </p:nvSpPr>
        <p:spPr>
          <a:xfrm rot="0">
            <a:off x="609600" y="274637"/>
            <a:ext cx="109728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pPr eaLnBrk="1" hangingPunct="1" latinLnBrk="1" lvl="0"/>
            <a:r>
              <a:rPr altLang="en-US" sz="4000" lang="en-US"/>
              <a:t>Sequence Containers: Vector</a:t>
            </a:r>
            <a:br/>
            <a:endParaRPr altLang="en-US" sz="4000" lang="en-US"/>
          </a:p>
        </p:txBody>
      </p:sp>
      <p:sp>
        <p:nvSpPr>
          <p:cNvPr id="1048594" name="Content Placeholder 2"/>
          <p:cNvSpPr/>
          <p:nvPr>
            <p:ph sz="full" idx="1"/>
          </p:nvPr>
        </p:nvSpPr>
        <p:spPr>
          <a:xfrm rot="0">
            <a:off x="523875" y="1600200"/>
            <a:ext cx="11191875" cy="4191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just" eaLnBrk="1" hangingPunct="1" latinLnBrk="1" lvl="0">
              <a:lnSpc>
                <a:spcPct val="90000"/>
              </a:lnSpc>
            </a:pPr>
            <a:r>
              <a:rPr altLang="en-US" sz="2700" lang="en-US"/>
              <a:t>Vectors are same as dynamic arrays with the ability to resize itself automatically when an element is inserted or deleted, with their storage being handled automatically by the container.</a:t>
            </a:r>
          </a:p>
          <a:p>
            <a:pPr algn="just" eaLnBrk="1" hangingPunct="1" latinLnBrk="1" lvl="0">
              <a:lnSpc>
                <a:spcPct val="90000"/>
              </a:lnSpc>
            </a:pPr>
            <a:r>
              <a:rPr altLang="en-US" sz="2700" lang="en-US"/>
              <a:t> Vector elements are placed in contiguous storage so that they can be accessed and traversed using iterators. In vectors, data is inserted at the end. </a:t>
            </a:r>
          </a:p>
          <a:p>
            <a:pPr algn="just" eaLnBrk="1" hangingPunct="1" latinLnBrk="1" lvl="0">
              <a:lnSpc>
                <a:spcPct val="90000"/>
              </a:lnSpc>
            </a:pPr>
            <a:r>
              <a:rPr altLang="en-US" sz="2700" lang="en-US"/>
              <a:t>Inserting at the end takes differential time, as sometimes there may be a need of extending the array. </a:t>
            </a:r>
          </a:p>
          <a:p>
            <a:pPr algn="just" eaLnBrk="1" hangingPunct="1" latinLnBrk="1" lvl="0">
              <a:lnSpc>
                <a:spcPct val="90000"/>
              </a:lnSpc>
            </a:pPr>
            <a:r>
              <a:rPr altLang="en-US" sz="2700" lang="en-US"/>
              <a:t>Removing the last element takes only constant time because no resizing happens. Inserting and erasing at the beginning or in the middle is linear in time.</a:t>
            </a:r>
          </a:p>
          <a:p>
            <a:pPr algn="just" eaLnBrk="1" hangingPunct="1" latinLnBrk="1" lvl="0">
              <a:lnSpc>
                <a:spcPct val="90000"/>
              </a:lnSpc>
            </a:pPr>
            <a:endParaRPr altLang="en-US" sz="2700" lang="en-US"/>
          </a:p>
          <a:p>
            <a:pPr algn="just" eaLnBrk="1" hangingPunct="1" latinLnBrk="1" lvl="0">
              <a:lnSpc>
                <a:spcPct val="90000"/>
              </a:lnSpc>
            </a:pPr>
            <a:endParaRPr altLang="en-US" sz="2700" lang="en-IN"/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60" name="Content Placeholder 7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77825" y="292100"/>
            <a:ext cx="11545888" cy="645001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5" name="Title 1"/>
          <p:cNvSpPr/>
          <p:nvPr>
            <p:ph type="title" sz="full" idx="0"/>
          </p:nvPr>
        </p:nvSpPr>
        <p:spPr>
          <a:xfrm rot="0">
            <a:off x="0" y="0"/>
            <a:ext cx="12192000" cy="1066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pPr eaLnBrk="1" hangingPunct="1" latinLnBrk="1" lvl="0"/>
            <a:r>
              <a:rPr altLang="en-US" lang="en-US">
                <a:solidFill>
                  <a:schemeClr val="lt1"/>
                </a:solidFill>
              </a:rPr>
              <a:t>functions associated with the vector</a:t>
            </a:r>
          </a:p>
        </p:txBody>
      </p:sp>
      <p:pic>
        <p:nvPicPr>
          <p:cNvPr id="2097161" name="Content Placeholder 7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71475" y="731837"/>
            <a:ext cx="11796712" cy="54864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62" name="Content Placeholder 3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81112" y="657225"/>
            <a:ext cx="7824787" cy="5211762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6" name="Rectangle 3"/>
          <p:cNvSpPr/>
          <p:nvPr/>
        </p:nvSpPr>
        <p:spPr>
          <a:xfrm rot="0">
            <a:off x="976312" y="101600"/>
            <a:ext cx="8667750" cy="67564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// C++ program to illustrate the  iterators in vector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#include &lt;iostream&gt;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#include &lt;vector&gt;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400" lang="en-IN">
              <a:latin typeface="Rockwell" pitchFamily="18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using namespace std;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400" lang="en-IN">
              <a:latin typeface="Rockwell" pitchFamily="18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int main()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{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	vector&lt;int&gt; g1;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400" lang="en-IN">
              <a:latin typeface="Rockwell" pitchFamily="18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	for (int i = 1; i &lt;= 5; i++)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		g1.push_back(i);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400" lang="en-IN">
              <a:latin typeface="Rockwell" pitchFamily="18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	cout &lt;&lt; "Output of begin and end: ";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	for (auto i = g1.begin(); i != g1.end(); ++i)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		cout &lt;&lt; </a:t>
            </a:r>
            <a:r>
              <a:rPr altLang="en-US" sz="1400" lang="en-IN">
                <a:latin typeface="Rockwell" pitchFamily="18" charset="0"/>
              </a:rPr>
              <a:t>*i &lt;&lt; " ";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400" lang="en-IN">
              <a:latin typeface="Rockwell" pitchFamily="18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	cout &lt;&lt; "\nOutput of cbegin and cend: ";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	for (auto i = g1.cbegin(); i != g1.cend(); ++i)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		cout &lt;&lt; </a:t>
            </a:r>
            <a:r>
              <a:rPr altLang="en-US" sz="1400" lang="en-IN">
                <a:latin typeface="Rockwell" pitchFamily="18" charset="0"/>
              </a:rPr>
              <a:t>*i &lt;&lt; " ";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400" lang="en-IN">
              <a:latin typeface="Rockwell" pitchFamily="18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	cout &lt;&lt; "\nOutput of rbegin and rend: ";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	for (auto ir = g1.rbegin(); ir != g1.rend(); ++ir)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		cout &lt;&lt; </a:t>
            </a:r>
            <a:r>
              <a:rPr altLang="en-US" sz="1400" lang="en-IN">
                <a:latin typeface="Rockwell" pitchFamily="18" charset="0"/>
              </a:rPr>
              <a:t>*ir &lt;&lt; " ";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400" lang="en-IN">
              <a:latin typeface="Rockwell" pitchFamily="18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	cout &lt;&lt; "\nOutput of crbegin and crend : ";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	for (auto ir = g1.crbegin(); ir != g1.crend(); ++ir)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		cout &lt;&lt; </a:t>
            </a:r>
            <a:r>
              <a:rPr altLang="en-US" sz="1400" lang="en-IN">
                <a:latin typeface="Rockwell" pitchFamily="18" charset="0"/>
              </a:rPr>
              <a:t>*ir &lt;&lt; " ";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400" lang="en-IN">
              <a:latin typeface="Rockwell" pitchFamily="18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	return 0;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300" lang="en-IN">
                <a:latin typeface="Rockwell" pitchFamily="18" charset="0"/>
              </a:rPr>
              <a:t>} </a:t>
            </a:r>
          </a:p>
        </p:txBody>
      </p:sp>
      <p:sp>
        <p:nvSpPr>
          <p:cNvPr id="1048597" name="Rectangle 1"/>
          <p:cNvSpPr/>
          <p:nvPr/>
        </p:nvSpPr>
        <p:spPr>
          <a:xfrm rot="0">
            <a:off x="7172325" y="2032000"/>
            <a:ext cx="4724400" cy="1327150"/>
          </a:xfrm>
          <a:prstGeom prst="rect"/>
          <a:noFill/>
          <a:ln>
            <a:noFill/>
          </a:ln>
        </p:spPr>
        <p:txBody>
          <a:bodyPr anchor="ctr" bIns="63480" lIns="0" rIns="0" tIns="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b="1" sz="1800" lang="en-US">
                <a:latin typeface="Roboto" pitchFamily="0" charset="1"/>
              </a:rPr>
              <a:t>Output: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latin typeface="Consolas" pitchFamily="49" charset="0"/>
              </a:rPr>
              <a:t>Output of begin and end: 1 2 3 4 5 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latin typeface="Consolas" pitchFamily="49" charset="0"/>
              </a:rPr>
              <a:t>Output of cbegin and cend: 1 2 3 4 5 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latin typeface="Consolas" pitchFamily="49" charset="0"/>
              </a:rPr>
              <a:t>Output of rbegin and rend: 5 4 3 2 1 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latin typeface="Consolas" pitchFamily="49" charset="0"/>
              </a:rPr>
              <a:t>Output of crbegin and crend : 5 4 3 2 1</a:t>
            </a:r>
            <a:r>
              <a:rPr altLang="en-US" sz="1000" lang="en-US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8" name="Title 1"/>
          <p:cNvSpPr/>
          <p:nvPr>
            <p:ph type="title" sz="full" idx="0"/>
          </p:nvPr>
        </p:nvSpPr>
        <p:spPr>
          <a:xfrm rot="0">
            <a:off x="0" y="0"/>
            <a:ext cx="12192000" cy="1066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functions associated with the vector</a:t>
            </a:r>
          </a:p>
        </p:txBody>
      </p:sp>
      <p:pic>
        <p:nvPicPr>
          <p:cNvPr id="2097163" name="Content Placeholder 7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88912" y="963612"/>
            <a:ext cx="11966575" cy="54864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9" name="Rectangle 3"/>
          <p:cNvSpPr/>
          <p:nvPr/>
        </p:nvSpPr>
        <p:spPr>
          <a:xfrm rot="0">
            <a:off x="1228725" y="0"/>
            <a:ext cx="6772275" cy="71104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IN">
                <a:latin typeface="Rockwell" pitchFamily="18" charset="0"/>
              </a:rPr>
              <a:t>// C++ program to illustrate the  capacity function in vector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IN">
                <a:latin typeface="Rockwell" pitchFamily="18" charset="0"/>
              </a:rPr>
              <a:t>#include &lt;iostream&gt;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IN">
                <a:latin typeface="Rockwell" pitchFamily="18" charset="0"/>
              </a:rPr>
              <a:t>#include &lt;vector&gt;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200" lang="en-IN">
              <a:latin typeface="Rockwell" pitchFamily="18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IN">
                <a:latin typeface="Rockwell" pitchFamily="18" charset="0"/>
              </a:rPr>
              <a:t>using namespace std;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200" lang="en-IN">
              <a:latin typeface="Rockwell" pitchFamily="18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IN">
                <a:latin typeface="Rockwell" pitchFamily="18" charset="0"/>
              </a:rPr>
              <a:t>int main()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IN">
                <a:latin typeface="Rockwell" pitchFamily="18" charset="0"/>
              </a:rPr>
              <a:t>{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IN">
                <a:latin typeface="Rockwell" pitchFamily="18" charset="0"/>
              </a:rPr>
              <a:t>	vector&lt;int&gt; g1;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200" lang="en-IN">
              <a:latin typeface="Rockwell" pitchFamily="18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IN">
                <a:latin typeface="Rockwell" pitchFamily="18" charset="0"/>
              </a:rPr>
              <a:t>	for (int i = 1; i &lt;= 5; i++)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IN">
                <a:latin typeface="Rockwell" pitchFamily="18" charset="0"/>
              </a:rPr>
              <a:t>		g1.push_back(i);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200" lang="en-IN">
              <a:latin typeface="Rockwell" pitchFamily="18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IN">
                <a:latin typeface="Rockwell" pitchFamily="18" charset="0"/>
              </a:rPr>
              <a:t>	cout &lt;&lt; "Size : " &lt;&lt; g1.size();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IN">
                <a:latin typeface="Rockwell" pitchFamily="18" charset="0"/>
              </a:rPr>
              <a:t>	cout &lt;&lt; "\nCapacity : " &lt;&lt; g1.capacity();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IN">
                <a:latin typeface="Rockwell" pitchFamily="18" charset="0"/>
              </a:rPr>
              <a:t>	cout &lt;&lt; "\nMax_Size : " &lt;&lt; g1.max_size();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200" lang="en-IN">
              <a:latin typeface="Rockwell" pitchFamily="18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IN">
                <a:latin typeface="Rockwell" pitchFamily="18" charset="0"/>
              </a:rPr>
              <a:t>	// resizes the vector size to 4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IN">
                <a:latin typeface="Rockwell" pitchFamily="18" charset="0"/>
              </a:rPr>
              <a:t>	g1.resize(4);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200" lang="en-IN">
              <a:latin typeface="Rockwell" pitchFamily="18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IN">
                <a:latin typeface="Rockwell" pitchFamily="18" charset="0"/>
              </a:rPr>
              <a:t>	// prints the vector size after resize()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IN">
                <a:latin typeface="Rockwell" pitchFamily="18" charset="0"/>
              </a:rPr>
              <a:t>	cout &lt;&lt; "\nSize : " &lt;&lt; g1.size();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200" lang="en-IN">
              <a:latin typeface="Rockwell" pitchFamily="18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IN">
                <a:latin typeface="Rockwell" pitchFamily="18" charset="0"/>
              </a:rPr>
              <a:t>	// checks if the vector is empty or not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IN">
                <a:latin typeface="Rockwell" pitchFamily="18" charset="0"/>
              </a:rPr>
              <a:t>	if (g1.empty() == false)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IN">
                <a:latin typeface="Rockwell" pitchFamily="18" charset="0"/>
              </a:rPr>
              <a:t>		cout &lt;&lt; "\nVector is not empty";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IN">
                <a:latin typeface="Rockwell" pitchFamily="18" charset="0"/>
              </a:rPr>
              <a:t>	else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IN">
                <a:latin typeface="Rockwell" pitchFamily="18" charset="0"/>
              </a:rPr>
              <a:t>		cout &lt;&lt; "\nVector is empty";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200" lang="en-IN">
              <a:latin typeface="Rockwell" pitchFamily="18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IN">
                <a:latin typeface="Rockwell" pitchFamily="18" charset="0"/>
              </a:rPr>
              <a:t>	// Shrinks the vector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IN">
                <a:latin typeface="Rockwell" pitchFamily="18" charset="0"/>
              </a:rPr>
              <a:t>	g1.shrink_to_fit();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IN">
                <a:latin typeface="Rockwell" pitchFamily="18" charset="0"/>
              </a:rPr>
              <a:t>	cout &lt;&lt; "\nVector elements are: ";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IN">
                <a:latin typeface="Rockwell" pitchFamily="18" charset="0"/>
              </a:rPr>
              <a:t>	for (auto it = g1.begin(); it != g1.end(); it++)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IN">
                <a:latin typeface="Rockwell" pitchFamily="18" charset="0"/>
              </a:rPr>
              <a:t>		cout &lt;&lt; </a:t>
            </a:r>
            <a:r>
              <a:rPr altLang="en-US" sz="1200" lang="en-IN">
                <a:latin typeface="Rockwell" pitchFamily="18" charset="0"/>
              </a:rPr>
              <a:t>*it &lt;&lt; " ";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200" lang="en-IN">
              <a:latin typeface="Rockwell" pitchFamily="18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IN">
                <a:latin typeface="Rockwell" pitchFamily="18" charset="0"/>
              </a:rPr>
              <a:t>	return 0;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IN">
                <a:latin typeface="Rockwell" pitchFamily="18" charset="0"/>
              </a:rPr>
              <a:t>} </a:t>
            </a:r>
          </a:p>
        </p:txBody>
      </p:sp>
      <p:sp>
        <p:nvSpPr>
          <p:cNvPr id="1048600" name="Rectangle 1"/>
          <p:cNvSpPr/>
          <p:nvPr/>
        </p:nvSpPr>
        <p:spPr>
          <a:xfrm rot="0">
            <a:off x="6191250" y="2014537"/>
            <a:ext cx="5372100" cy="1571625"/>
          </a:xfrm>
          <a:prstGeom prst="rect"/>
          <a:noFill/>
          <a:ln>
            <a:noFill/>
          </a:ln>
        </p:spPr>
        <p:txBody>
          <a:bodyPr anchor="ctr" bIns="63480" lIns="0" rIns="0" tIns="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b="1" sz="1400" lang="en-US">
                <a:latin typeface="Roboto" pitchFamily="0" charset="1"/>
              </a:rPr>
              <a:t>Output: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1400" lang="en-US">
                <a:latin typeface="Consolas" pitchFamily="49" charset="0"/>
              </a:rPr>
              <a:t>Size : 5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1400" lang="en-US">
                <a:latin typeface="Consolas" pitchFamily="49" charset="0"/>
              </a:rPr>
              <a:t>Capacity : 8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1400" lang="en-US">
                <a:latin typeface="Consolas" pitchFamily="49" charset="0"/>
              </a:rPr>
              <a:t> Max_Size : 461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1400" lang="en-US">
                <a:latin typeface="Consolas" pitchFamily="49" charset="0"/>
              </a:rPr>
              <a:t> Size : 4 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1400" lang="en-US">
                <a:latin typeface="Consolas" pitchFamily="49" charset="0"/>
              </a:rPr>
              <a:t>1686018427387903Vector is not empty 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1400" lang="en-US">
                <a:latin typeface="Consolas" pitchFamily="49" charset="0"/>
              </a:rPr>
              <a:t>Vector elements are: 1 2 3 4</a:t>
            </a:r>
            <a:r>
              <a:rPr altLang="en-US" sz="1400" lang="en-US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4" name="Title 1"/>
          <p:cNvSpPr/>
          <p:nvPr>
            <p:ph type="title" sz="full" idx="0"/>
          </p:nvPr>
        </p:nvSpPr>
        <p:spPr>
          <a:xfrm rot="0">
            <a:off x="609600" y="274637"/>
            <a:ext cx="109728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pPr eaLnBrk="1" hangingPunct="1" latinLnBrk="1" lvl="0"/>
            <a:r>
              <a:rPr altLang="en-US" lang="en-IN"/>
              <a:t>What is stl???</a:t>
            </a:r>
          </a:p>
        </p:txBody>
      </p:sp>
      <p:sp>
        <p:nvSpPr>
          <p:cNvPr id="1048585" name="Content Placeholder 2"/>
          <p:cNvSpPr/>
          <p:nvPr>
            <p:ph sz="full" idx="1"/>
          </p:nvPr>
        </p:nvSpPr>
        <p:spPr>
          <a:xfrm rot="0">
            <a:off x="617537" y="1584325"/>
            <a:ext cx="10964862" cy="45418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eaLnBrk="1" hangingPunct="1" latinLnBrk="1" lvl="0"/>
            <a:r>
              <a:rPr altLang="en-US" lang="en-US"/>
              <a:t>The Standard Template Library (STL) is a set of C++ template classes to provide common programming data structures and functions such as lists, stacks, arrays, etc.</a:t>
            </a:r>
          </a:p>
          <a:p>
            <a:pPr eaLnBrk="1" hangingPunct="1" latinLnBrk="1" lvl="0"/>
            <a:r>
              <a:rPr altLang="en-US" lang="en-US"/>
              <a:t>It is a library of container classes, algorithms, and iterators. </a:t>
            </a:r>
          </a:p>
          <a:p>
            <a:pPr eaLnBrk="1" hangingPunct="1" latinLnBrk="1" lvl="0"/>
            <a:r>
              <a:rPr altLang="en-US" lang="en-US"/>
              <a:t>It is a generalized library and so, its components are parameterized.</a:t>
            </a:r>
          </a:p>
          <a:p>
            <a:pPr eaLnBrk="1" hangingPunct="1" latinLnBrk="1" lvl="0"/>
            <a:r>
              <a:rPr altLang="en-US" lang="en-US"/>
              <a:t> A working knowledge of template classes is a prerequisite for working with STL.</a:t>
            </a:r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1" name="Title 1"/>
          <p:cNvSpPr/>
          <p:nvPr>
            <p:ph type="title" sz="full" idx="0"/>
          </p:nvPr>
        </p:nvSpPr>
        <p:spPr>
          <a:xfrm rot="0">
            <a:off x="0" y="0"/>
            <a:ext cx="12192000" cy="1066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functions associated with the vector</a:t>
            </a:r>
          </a:p>
        </p:txBody>
      </p:sp>
      <p:pic>
        <p:nvPicPr>
          <p:cNvPr id="2097164" name="Content Placeholder 7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8587" y="963612"/>
            <a:ext cx="12020550" cy="54864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Rectangle 3"/>
          <p:cNvSpPr/>
          <p:nvPr/>
        </p:nvSpPr>
        <p:spPr>
          <a:xfrm rot="0">
            <a:off x="800100" y="414337"/>
            <a:ext cx="6096000" cy="569436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// C++ program to illustrate the  element accesser in vector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#include &lt;bits/stdc++.h&gt;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using namespace std;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400" lang="en-IN">
              <a:latin typeface="Rockwell" pitchFamily="18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int main()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{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	vector&lt;int&gt; g1;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400" lang="en-IN">
              <a:latin typeface="Rockwell" pitchFamily="18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	for (int i = 1; i &lt;= 10; i++)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		g1.push_back(i </a:t>
            </a:r>
            <a:r>
              <a:rPr altLang="en-US" sz="1400" lang="en-IN">
                <a:latin typeface="Rockwell" pitchFamily="18" charset="0"/>
              </a:rPr>
              <a:t>* 10);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400" lang="en-IN">
              <a:latin typeface="Rockwell" pitchFamily="18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	cout &lt;&lt; "\nReference operator [g] : g1[2] = " &lt;&lt; g1[2];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400" lang="en-IN">
              <a:latin typeface="Rockwell" pitchFamily="18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	cout &lt;&lt; "\nat : g1.at(4) = " &lt;&lt; g1.at(4);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400" lang="en-IN">
              <a:latin typeface="Rockwell" pitchFamily="18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	cout &lt;&lt; "\nfront() : g1.front() = " &lt;&lt; g1.front();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400" lang="en-IN">
              <a:latin typeface="Rockwell" pitchFamily="18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	cout &lt;&lt; "\nback() : g1.back() = " &lt;&lt; g1.back();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400" lang="en-IN">
              <a:latin typeface="Rockwell" pitchFamily="18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	// pointer to the first element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	int</a:t>
            </a:r>
            <a:r>
              <a:rPr altLang="en-US" sz="1400" lang="en-IN">
                <a:latin typeface="Rockwell" pitchFamily="18" charset="0"/>
              </a:rPr>
              <a:t>* pos = g1.data();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400" lang="en-IN">
              <a:latin typeface="Rockwell" pitchFamily="18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	cout &lt;&lt; "\nThe first element is " &lt;&lt; </a:t>
            </a:r>
            <a:r>
              <a:rPr altLang="en-US" sz="1400" lang="en-IN">
                <a:latin typeface="Rockwell" pitchFamily="18" charset="0"/>
              </a:rPr>
              <a:t>*pos;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	return 0;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IN">
                <a:latin typeface="Rockwell" pitchFamily="18" charset="0"/>
              </a:rPr>
              <a:t>} </a:t>
            </a:r>
          </a:p>
        </p:txBody>
      </p:sp>
      <p:sp>
        <p:nvSpPr>
          <p:cNvPr id="1048603" name="Rectangle 1"/>
          <p:cNvSpPr/>
          <p:nvPr/>
        </p:nvSpPr>
        <p:spPr>
          <a:xfrm rot="0">
            <a:off x="7581900" y="2446337"/>
            <a:ext cx="4181475" cy="1355725"/>
          </a:xfrm>
          <a:prstGeom prst="rect"/>
          <a:noFill/>
          <a:ln>
            <a:noFill/>
          </a:ln>
        </p:spPr>
        <p:txBody>
          <a:bodyPr anchor="ctr" bIns="63480" lIns="0" rIns="0" tIns="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b="1" sz="1400" lang="en-US">
                <a:latin typeface="Roboto" pitchFamily="0" charset="1"/>
              </a:rPr>
              <a:t>Output: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1400" lang="en-US">
                <a:latin typeface="Consolas" pitchFamily="49" charset="0"/>
              </a:rPr>
              <a:t>Reference operator [g] : g1[2] = 30 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1400" lang="en-US">
                <a:latin typeface="Consolas" pitchFamily="49" charset="0"/>
              </a:rPr>
              <a:t>at : g1.at(4) = 50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1400" lang="en-US">
                <a:latin typeface="Consolas" pitchFamily="49" charset="0"/>
              </a:rPr>
              <a:t>front() : g1.front() = 10 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1400" lang="en-US">
                <a:latin typeface="Consolas" pitchFamily="49" charset="0"/>
              </a:rPr>
              <a:t>back() : g1.back() = 100 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1400" lang="en-US">
                <a:latin typeface="Consolas" pitchFamily="49" charset="0"/>
              </a:rPr>
              <a:t>The first element is 10</a:t>
            </a:r>
            <a:r>
              <a:rPr altLang="en-US" sz="1400" lang="en-US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4" name="Title 1"/>
          <p:cNvSpPr/>
          <p:nvPr>
            <p:ph type="title" sz="full" idx="0"/>
          </p:nvPr>
        </p:nvSpPr>
        <p:spPr>
          <a:xfrm rot="0">
            <a:off x="0" y="0"/>
            <a:ext cx="12192000" cy="1066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functions associated with the vector</a:t>
            </a:r>
          </a:p>
        </p:txBody>
      </p:sp>
      <p:pic>
        <p:nvPicPr>
          <p:cNvPr id="2097165" name="Content Placeholder 7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-6350" y="963612"/>
            <a:ext cx="12295188" cy="54864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5" name="Title 1"/>
          <p:cNvSpPr/>
          <p:nvPr>
            <p:ph type="title" sz="full" idx="0"/>
          </p:nvPr>
        </p:nvSpPr>
        <p:spPr>
          <a:xfrm rot="0">
            <a:off x="714375" y="-19050"/>
            <a:ext cx="1091565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Sequence Container: List</a:t>
            </a:r>
          </a:p>
        </p:txBody>
      </p:sp>
      <p:sp>
        <p:nvSpPr>
          <p:cNvPr id="1048606" name="Content Placeholder 2"/>
          <p:cNvSpPr/>
          <p:nvPr>
            <p:ph sz="full" idx="1"/>
          </p:nvPr>
        </p:nvSpPr>
        <p:spPr>
          <a:xfrm rot="0">
            <a:off x="161925" y="1647825"/>
            <a:ext cx="11668125" cy="36957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eaLnBrk="1" hangingPunct="1" latinLnBrk="1" lvl="0"/>
            <a:r>
              <a:rPr altLang="en-US" lang="en-US"/>
              <a:t>Lists are sequence containers that allow non-contiguous memory allocation. </a:t>
            </a:r>
          </a:p>
          <a:p>
            <a:pPr eaLnBrk="1" hangingPunct="1" latinLnBrk="1" lvl="0"/>
            <a:r>
              <a:rPr altLang="en-US" lang="en-US"/>
              <a:t>As compared to vector, list has slow traversal, but once a position has been found, insertion and deletion are quick. </a:t>
            </a:r>
          </a:p>
          <a:p>
            <a:pPr eaLnBrk="1" hangingPunct="1" latinLnBrk="1" lvl="0"/>
            <a:r>
              <a:rPr altLang="en-US" lang="en-US"/>
              <a:t>Normally, when we say a List, we talk about doubly linked list. For implementing a singly linked list, we use forward list.</a:t>
            </a:r>
          </a:p>
          <a:p>
            <a:pPr eaLnBrk="1" hangingPunct="1" latinLnBrk="1" lvl="0"/>
            <a:endParaRPr altLang="en-US" lang="en-IN"/>
          </a:p>
        </p:txBody>
      </p:sp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7" name="Rectangle 3"/>
          <p:cNvSpPr/>
          <p:nvPr/>
        </p:nvSpPr>
        <p:spPr>
          <a:xfrm rot="0">
            <a:off x="1104900" y="-2462212"/>
            <a:ext cx="6096000" cy="4302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100" lang="en-IN">
              <a:latin typeface="Rockwell" pitchFamily="18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100" lang="en-IN">
                <a:latin typeface="Rockwell" pitchFamily="18" charset="0"/>
              </a:rPr>
              <a:t>	</a:t>
            </a:r>
          </a:p>
        </p:txBody>
      </p:sp>
      <p:sp>
        <p:nvSpPr>
          <p:cNvPr id="1048608" name="Content Placeholder 5"/>
          <p:cNvSpPr/>
          <p:nvPr>
            <p:ph sz="half" idx="1"/>
          </p:nvPr>
        </p:nvSpPr>
        <p:spPr>
          <a:xfrm rot="0">
            <a:off x="342900" y="0"/>
            <a:ext cx="5543550" cy="6858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>
                <a:solidFill>
                  <a:schemeClr val="dk1"/>
                </a:solidFill>
              </a:defRPr>
            </a:lvl5pPr>
          </a:lstStyle>
          <a:p>
            <a:pPr eaLnBrk="1" hangingPunct="1" indent="0" latinLnBrk="1" lvl="0" marL="0">
              <a:buNone/>
            </a:pPr>
            <a:r>
              <a:rPr altLang="en-US" sz="1200" lang="en-IN"/>
              <a:t>#include &lt;iostream&gt; </a:t>
            </a:r>
          </a:p>
          <a:p>
            <a:pPr eaLnBrk="1" hangingPunct="1" indent="0" latinLnBrk="1" lvl="0" marL="0">
              <a:buNone/>
            </a:pPr>
            <a:r>
              <a:rPr altLang="en-US" sz="1200" lang="en-IN"/>
              <a:t>#include &lt;list&gt; </a:t>
            </a:r>
          </a:p>
          <a:p>
            <a:pPr eaLnBrk="1" hangingPunct="1" indent="0" latinLnBrk="1" lvl="0" marL="0">
              <a:buNone/>
            </a:pPr>
            <a:r>
              <a:rPr altLang="en-US" sz="1200" lang="en-IN"/>
              <a:t>#include &lt;iterator&gt; </a:t>
            </a:r>
          </a:p>
          <a:p>
            <a:pPr eaLnBrk="1" hangingPunct="1" indent="0" latinLnBrk="1" lvl="0" marL="0">
              <a:buNone/>
            </a:pPr>
            <a:r>
              <a:rPr altLang="en-US" sz="1200" lang="en-IN"/>
              <a:t>using namespace std; </a:t>
            </a:r>
          </a:p>
          <a:p>
            <a:pPr eaLnBrk="1" hangingPunct="1" indent="0" latinLnBrk="1" lvl="0" marL="0">
              <a:buNone/>
            </a:pPr>
            <a:r>
              <a:rPr altLang="en-US" sz="1200" lang="en-IN"/>
              <a:t>//function for printing the elements in a list </a:t>
            </a:r>
          </a:p>
          <a:p>
            <a:pPr eaLnBrk="1" hangingPunct="1" indent="0" latinLnBrk="1" lvl="0" marL="0">
              <a:buNone/>
            </a:pPr>
            <a:r>
              <a:rPr altLang="en-US" sz="1200" lang="en-IN"/>
              <a:t>void showlist(list &lt;int&gt; g) </a:t>
            </a:r>
          </a:p>
          <a:p>
            <a:pPr eaLnBrk="1" hangingPunct="1" indent="0" latinLnBrk="1" lvl="0" marL="0">
              <a:buNone/>
            </a:pPr>
            <a:r>
              <a:rPr altLang="en-US" sz="1200" lang="en-IN"/>
              <a:t>{ </a:t>
            </a:r>
          </a:p>
          <a:p>
            <a:pPr eaLnBrk="1" hangingPunct="1" indent="0" latinLnBrk="1" lvl="0" marL="0">
              <a:buNone/>
            </a:pPr>
            <a:r>
              <a:rPr altLang="en-US" sz="1200" lang="en-IN"/>
              <a:t>	list &lt;int&gt; :: iterator it; </a:t>
            </a:r>
          </a:p>
          <a:p>
            <a:pPr eaLnBrk="1" hangingPunct="1" indent="0" latinLnBrk="1" lvl="0" marL="0">
              <a:buNone/>
            </a:pPr>
            <a:r>
              <a:rPr altLang="en-US" sz="1200" lang="en-IN"/>
              <a:t>	for(it = g.begin(); it != g.end(); ++it) </a:t>
            </a:r>
          </a:p>
          <a:p>
            <a:pPr eaLnBrk="1" hangingPunct="1" indent="0" latinLnBrk="1" lvl="0" marL="0">
              <a:buNone/>
            </a:pPr>
            <a:r>
              <a:rPr altLang="en-US" sz="1200" lang="en-IN"/>
              <a:t>	cout &lt;&lt; '\t' &lt;&lt; </a:t>
            </a:r>
            <a:r>
              <a:rPr altLang="en-US" sz="1200" lang="en-IN"/>
              <a:t>*it; </a:t>
            </a:r>
          </a:p>
          <a:p>
            <a:pPr eaLnBrk="1" hangingPunct="1" indent="0" latinLnBrk="1" lvl="0" marL="0">
              <a:buNone/>
            </a:pPr>
            <a:r>
              <a:rPr altLang="en-US" sz="1200" lang="en-IN"/>
              <a:t>	cout &lt;&lt; '\n'; </a:t>
            </a:r>
          </a:p>
          <a:p>
            <a:pPr eaLnBrk="1" hangingPunct="1" indent="0" latinLnBrk="1" lvl="0" marL="0">
              <a:buNone/>
            </a:pPr>
            <a:r>
              <a:rPr altLang="en-US" sz="1200" lang="en-IN"/>
              <a:t>} </a:t>
            </a:r>
          </a:p>
          <a:p>
            <a:pPr eaLnBrk="1" hangingPunct="1" indent="0" latinLnBrk="1" lvl="0" marL="0">
              <a:buNone/>
            </a:pPr>
            <a:r>
              <a:rPr altLang="en-US" sz="1200" lang="en-IN"/>
              <a:t>int main() </a:t>
            </a:r>
          </a:p>
          <a:p>
            <a:pPr eaLnBrk="1" hangingPunct="1" indent="0" latinLnBrk="1" lvl="0" marL="0">
              <a:buNone/>
            </a:pPr>
            <a:r>
              <a:rPr altLang="en-US" sz="1200" lang="en-IN"/>
              <a:t>{ 	</a:t>
            </a:r>
          </a:p>
          <a:p>
            <a:pPr eaLnBrk="1" hangingPunct="1" indent="0" latinLnBrk="1" lvl="0" marL="0">
              <a:buNone/>
            </a:pPr>
            <a:r>
              <a:rPr altLang="en-US" sz="1200" lang="en-IN"/>
              <a:t>list &lt;int&gt; gqlist1, gqlist2; </a:t>
            </a:r>
          </a:p>
          <a:p>
            <a:pPr eaLnBrk="1" hangingPunct="1" indent="0" latinLnBrk="1" lvl="0" marL="0">
              <a:buNone/>
            </a:pPr>
            <a:r>
              <a:rPr altLang="en-US" sz="1200" lang="en-IN"/>
              <a:t>for (int i = 0; i &lt; 10; ++i) </a:t>
            </a:r>
          </a:p>
          <a:p>
            <a:pPr eaLnBrk="1" hangingPunct="1" indent="0" latinLnBrk="1" lvl="0" marL="0">
              <a:buNone/>
            </a:pPr>
            <a:r>
              <a:rPr altLang="en-US" sz="1200" lang="en-IN"/>
              <a:t>{ </a:t>
            </a:r>
          </a:p>
          <a:p>
            <a:pPr eaLnBrk="1" hangingPunct="1" indent="0" latinLnBrk="1" lvl="0" marL="0">
              <a:buNone/>
            </a:pPr>
            <a:r>
              <a:rPr altLang="en-US" sz="1200" lang="en-IN"/>
              <a:t>	gqlist1.push_back(i </a:t>
            </a:r>
            <a:r>
              <a:rPr altLang="en-US" sz="1200" lang="en-IN"/>
              <a:t>* 2); </a:t>
            </a:r>
          </a:p>
          <a:p>
            <a:pPr eaLnBrk="1" hangingPunct="1" indent="0" latinLnBrk="1" lvl="0" marL="0">
              <a:buNone/>
            </a:pPr>
            <a:r>
              <a:rPr altLang="en-US" sz="1200" lang="en-IN"/>
              <a:t>	gqlist2.push_front(i </a:t>
            </a:r>
            <a:r>
              <a:rPr altLang="en-US" sz="1200" lang="en-IN"/>
              <a:t>* 3); </a:t>
            </a:r>
          </a:p>
          <a:p>
            <a:pPr eaLnBrk="1" hangingPunct="1" indent="0" latinLnBrk="1" lvl="0" marL="0">
              <a:buNone/>
            </a:pPr>
            <a:r>
              <a:rPr altLang="en-US" sz="1200" lang="en-IN"/>
              <a:t>} </a:t>
            </a:r>
          </a:p>
          <a:p>
            <a:pPr eaLnBrk="1" hangingPunct="1" indent="0" latinLnBrk="1" lvl="0" marL="0">
              <a:buNone/>
            </a:pPr>
            <a:r>
              <a:rPr altLang="en-US" sz="1200" lang="en-IN"/>
              <a:t>	</a:t>
            </a:r>
          </a:p>
        </p:txBody>
      </p:sp>
      <p:sp>
        <p:nvSpPr>
          <p:cNvPr id="1048609" name="Content Placeholder 6"/>
          <p:cNvSpPr/>
          <p:nvPr>
            <p:ph sz="half" idx="2"/>
          </p:nvPr>
        </p:nvSpPr>
        <p:spPr>
          <a:xfrm rot="0">
            <a:off x="6096000" y="133350"/>
            <a:ext cx="5753100" cy="67246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>
                <a:solidFill>
                  <a:schemeClr val="dk1"/>
                </a:solidFill>
              </a:defRPr>
            </a:lvl5pPr>
          </a:lstStyle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900" lang="en-IN"/>
              <a:t>cout &lt;&lt; "\nList 2 (gqlist2) is : ";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900" lang="en-IN"/>
              <a:t>cout &lt;&lt; "\nList 1 (gqlist1) is : ";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900" lang="en-IN"/>
              <a:t>showlist(gqlist1);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900" lang="en-IN"/>
              <a:t>showlist(gqlist2);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900" lang="en-IN"/>
              <a:t>cout &lt;&lt; "\ngqlist1.front() : " &lt;&lt; gqlist1.front();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900" lang="en-IN"/>
              <a:t>cout &lt;&lt; "\ngqlist1.back() : " &lt;&lt; gqlist1.back();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900" lang="en-IN"/>
              <a:t>cout &lt;&lt; "\ngqlist1.pop_front() : ";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900" lang="en-IN"/>
              <a:t>gqlist1.pop_front();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900" lang="en-IN"/>
              <a:t>showlist(gqlist1);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900" lang="en-IN"/>
              <a:t>cout &lt;&lt; "\ngqlist2.pop_back() : ";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900" lang="en-IN"/>
              <a:t>gqlist2.pop_back();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900" lang="en-IN"/>
              <a:t>showlist(gqlist2);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900" lang="en-IN"/>
              <a:t>cout &lt;&lt; "\ngqlist1.reverse() : ";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900" lang="en-IN"/>
              <a:t>gqlist1.reverse();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900" lang="en-IN"/>
              <a:t>showlist(gqlist1);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900" lang="en-IN"/>
              <a:t>cout &lt;&lt; "\ngqlist2.sort(): ";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900" lang="en-IN"/>
              <a:t>gqlist2.sort();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900" lang="en-IN"/>
              <a:t>showlist(gqlist2);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900" lang="en-IN"/>
              <a:t>return 0;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900" lang="en-IN"/>
              <a:t>} </a:t>
            </a:r>
          </a:p>
          <a:p>
            <a:pPr eaLnBrk="1" hangingPunct="1" indent="0" latinLnBrk="1" lvl="0" marL="0">
              <a:lnSpc>
                <a:spcPct val="80000"/>
              </a:lnSpc>
            </a:pPr>
            <a:endParaRPr altLang="en-US" sz="1300" lang="en-IN"/>
          </a:p>
        </p:txBody>
      </p:sp>
    </p:spTree>
  </p:cSld>
  <p:clrMapOvr>
    <a:masterClrMapping/>
  </p:clrMapOvr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3" name="Rectangle 3"/>
          <p:cNvSpPr/>
          <p:nvPr/>
        </p:nvSpPr>
        <p:spPr>
          <a:xfrm rot="0">
            <a:off x="1104900" y="-2462212"/>
            <a:ext cx="6096000" cy="4302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100" lang="en-IN">
              <a:latin typeface="Rockwell" pitchFamily="18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100" lang="en-IN">
                <a:latin typeface="Rockwell" pitchFamily="18" charset="0"/>
              </a:rPr>
              <a:t>	</a:t>
            </a:r>
          </a:p>
        </p:txBody>
      </p:sp>
      <p:sp>
        <p:nvSpPr>
          <p:cNvPr id="1048614" name="Rectangle 1"/>
          <p:cNvSpPr/>
          <p:nvPr/>
        </p:nvSpPr>
        <p:spPr>
          <a:xfrm rot="0">
            <a:off x="2752725" y="1776412"/>
            <a:ext cx="6705600" cy="2219325"/>
          </a:xfrm>
          <a:prstGeom prst="rect"/>
          <a:noFill/>
          <a:ln>
            <a:noFill/>
          </a:ln>
        </p:spPr>
        <p:txBody>
          <a:bodyPr anchor="ctr" bIns="63480" lIns="0" rIns="0" tIns="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1400" lang="en-US">
                <a:latin typeface="Roboto" pitchFamily="0" charset="1"/>
              </a:rPr>
              <a:t>The output of the above program is :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en-US" sz="1400" lang="en-US">
              <a:latin typeface="Consolas" pitchFamily="49" charset="0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1400" lang="en-US">
                <a:latin typeface="Consolas" pitchFamily="49" charset="0"/>
              </a:rPr>
              <a:t>List 1 (gqlist1) is : 0 2 4 6 8 10 12 14 16 18 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1400" lang="en-US">
                <a:latin typeface="Consolas" pitchFamily="49" charset="0"/>
              </a:rPr>
              <a:t>List 2 (gqlist2) is : 27 24 21 18 15 12 9 6 3 0 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1400" lang="en-US">
                <a:latin typeface="Consolas" pitchFamily="49" charset="0"/>
              </a:rPr>
              <a:t>gqlist1.front() : 0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1400" lang="en-US">
                <a:latin typeface="Consolas" pitchFamily="49" charset="0"/>
              </a:rPr>
              <a:t>gqlist1.back() : 18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1400" lang="en-US">
                <a:latin typeface="Consolas" pitchFamily="49" charset="0"/>
              </a:rPr>
              <a:t>gqlist1.pop_front() : 2 4 6 8 10 12 14 16 18 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1400" lang="en-US">
                <a:latin typeface="Consolas" pitchFamily="49" charset="0"/>
              </a:rPr>
              <a:t>gqlist2.pop_back() : 27 24 21 18 15 12 9 6 3 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1400" lang="en-US">
                <a:latin typeface="Consolas" pitchFamily="49" charset="0"/>
              </a:rPr>
              <a:t>gqlist1.reverse() : 18 16 14 12 10 8 6 4 2 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1400" lang="en-US">
                <a:latin typeface="Consolas" pitchFamily="49" charset="0"/>
              </a:rPr>
              <a:t>gqlist2.sort(): 3 6 9 12 15 18 21 24 27</a:t>
            </a:r>
            <a:r>
              <a:rPr altLang="en-US" sz="1400" lang="en-US">
                <a:latin typeface="Rockwell" pitchFamily="18" charset="0"/>
              </a:rPr>
              <a:t> </a:t>
            </a:r>
          </a:p>
        </p:txBody>
      </p:sp>
    </p:spTree>
  </p:cSld>
  <p:clrMapOvr>
    <a:masterClrMapping/>
  </p:clrMapOvr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5" name="Title 1"/>
          <p:cNvSpPr/>
          <p:nvPr>
            <p:ph type="title" sz="full" idx="0"/>
          </p:nvPr>
        </p:nvSpPr>
        <p:spPr>
          <a:xfrm rot="0">
            <a:off x="0" y="0"/>
            <a:ext cx="12192000" cy="1066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functions associated with the Lists</a:t>
            </a:r>
          </a:p>
        </p:txBody>
      </p:sp>
      <p:pic>
        <p:nvPicPr>
          <p:cNvPr id="2097166" name="Content Placeholder 7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-115887" y="963612"/>
            <a:ext cx="12436475" cy="54864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6" name="Title 1"/>
          <p:cNvSpPr/>
          <p:nvPr>
            <p:ph type="title" sz="full" idx="0"/>
          </p:nvPr>
        </p:nvSpPr>
        <p:spPr>
          <a:xfrm rot="0">
            <a:off x="0" y="0"/>
            <a:ext cx="12192000" cy="1066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functions associated with the Lists</a:t>
            </a:r>
          </a:p>
        </p:txBody>
      </p:sp>
      <p:pic>
        <p:nvPicPr>
          <p:cNvPr id="2097167" name="Content Placeholder 7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-122237" y="963612"/>
            <a:ext cx="12430125" cy="54864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7" name="Title 1"/>
          <p:cNvSpPr/>
          <p:nvPr>
            <p:ph type="title" sz="full" idx="0"/>
          </p:nvPr>
        </p:nvSpPr>
        <p:spPr>
          <a:xfrm rot="0">
            <a:off x="0" y="0"/>
            <a:ext cx="12192000" cy="1066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functions associated with the Lists</a:t>
            </a:r>
          </a:p>
        </p:txBody>
      </p:sp>
      <p:pic>
        <p:nvPicPr>
          <p:cNvPr id="2097168" name="Content Placeholder 7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-60325" y="963612"/>
            <a:ext cx="12385675" cy="54864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8" name="Title 1"/>
          <p:cNvSpPr/>
          <p:nvPr>
            <p:ph type="title" sz="full" idx="0"/>
          </p:nvPr>
        </p:nvSpPr>
        <p:spPr>
          <a:xfrm rot="0">
            <a:off x="0" y="0"/>
            <a:ext cx="12192000" cy="1066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functions associated with the Lists</a:t>
            </a:r>
          </a:p>
        </p:txBody>
      </p:sp>
      <p:pic>
        <p:nvPicPr>
          <p:cNvPr id="2097169" name="Content Placeholder 7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01637" y="1066800"/>
            <a:ext cx="11388725" cy="526097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2" name="Content Placeholder 3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597025" y="604837"/>
            <a:ext cx="8126412" cy="49530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9" name="Title 1"/>
          <p:cNvSpPr/>
          <p:nvPr>
            <p:ph type="title" sz="full" idx="0"/>
          </p:nvPr>
        </p:nvSpPr>
        <p:spPr>
          <a:xfrm rot="0">
            <a:off x="0" y="0"/>
            <a:ext cx="12192000" cy="1066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functions associated with the Lists</a:t>
            </a:r>
          </a:p>
        </p:txBody>
      </p:sp>
      <p:pic>
        <p:nvPicPr>
          <p:cNvPr id="2097170" name="Content Placeholder 7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1122362"/>
            <a:ext cx="11764962" cy="509587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0" name="Title 1"/>
          <p:cNvSpPr/>
          <p:nvPr>
            <p:ph type="title" sz="full" idx="0"/>
          </p:nvPr>
        </p:nvSpPr>
        <p:spPr>
          <a:xfrm rot="0">
            <a:off x="0" y="0"/>
            <a:ext cx="12192000" cy="1066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functions associated with the Lists</a:t>
            </a:r>
          </a:p>
        </p:txBody>
      </p:sp>
      <p:pic>
        <p:nvPicPr>
          <p:cNvPr id="2097171" name="Content Placeholder 7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81012" y="1146175"/>
            <a:ext cx="11571288" cy="477837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3" name="Content Placeholder 3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92162" y="1122362"/>
            <a:ext cx="11071225" cy="4668837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4" name="Content Placeholder 3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558925" y="463550"/>
            <a:ext cx="7662862" cy="5684837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5" name="Content Placeholder 3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685925" y="952500"/>
            <a:ext cx="7181850" cy="4738687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6" name="Content Placeholder 3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035175" y="263525"/>
            <a:ext cx="6721475" cy="577215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7" name="Content Placeholder 3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473200" y="760412"/>
            <a:ext cx="7404100" cy="496887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6" name="Title 3"/>
          <p:cNvSpPr/>
          <p:nvPr>
            <p:ph type="ctrTitle" sz="full" idx="0"/>
          </p:nvPr>
        </p:nvSpPr>
        <p:spPr>
          <a:xfrm rot="0">
            <a:off x="914400" y="2130425"/>
            <a:ext cx="10363200" cy="14700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4400"/>
            </a:lvl1pPr>
          </a:lstStyle>
          <a:p>
            <a:pPr eaLnBrk="1" hangingPunct="1" latinLnBrk="1" lvl="0"/>
            <a:r>
              <a:rPr altLang="en-US" lang="en-IN"/>
              <a:t>STL Containers</a:t>
            </a:r>
          </a:p>
        </p:txBody>
      </p:sp>
      <p:sp>
        <p:nvSpPr>
          <p:cNvPr id="1048587" name="Subtitle 4"/>
          <p:cNvSpPr/>
          <p:nvPr>
            <p:ph type="subTitle" sz="full" idx="1"/>
          </p:nvPr>
        </p:nvSpPr>
        <p:spPr>
          <a:xfrm rot="0">
            <a:off x="1828800" y="3886200"/>
            <a:ext cx="8534400" cy="1752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eaLnBrk="1" hangingPunct="1" latinLnBrk="1" lvl="0"/>
            <a:r>
              <a:rPr altLang="en-US" lang="en-IN">
                <a:solidFill>
                  <a:srgbClr val="898989"/>
                </a:solidFill>
              </a:rPr>
              <a:t>Sequence and Associative Containers</a:t>
            </a: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The C++ Standard Template Library (STL)</dc:title>
  <dc:creator>Meenakshi Arya</dc:creator>
  <cp:lastModifiedBy>jothi b</cp:lastModifiedBy>
  <dcterms:created xsi:type="dcterms:W3CDTF">2019-10-02T02:07:03Z</dcterms:created>
  <dcterms:modified xsi:type="dcterms:W3CDTF">2020-11-30T02:36:21Z</dcterms:modified>
</cp:coreProperties>
</file>