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custom" cy="6858000" cx="12192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Rockwell" pitchFamily="18" charset="0"/>
        <a:sym typeface="Rockwell" pitchFamily="18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maximized" preferSingleView="0">
    <p:restoredLeft sz="14995" autoAdjust="0"/>
    <p:restoredTop sz="93867" autoAdjust="0"/>
  </p:normalViewPr>
  <p:slideViewPr>
    <p:cSldViewPr showGuides="0" snapToGrid="0" snapToObjects="0">
      <p:cViewPr varScale="1">
        <p:scale>
          <a:sx n="73" d="100"/>
          <a:sy n="73" d="100"/>
        </p:scale>
        <p:origin x="-612" y="-102"/>
      </p:cViewPr>
      <p:guideLst>
        <p:guide orient="horz" pos="2160"/>
        <p:guide orient="vert" pos="384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914400" y="2130442"/>
            <a:ext cx="103632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5"/>
            <a:ext cx="36576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5"/>
            <a:ext cx="107696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963084" y="4406917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rtlCol="0" tIns="45720" vert="horz" wrap="square">
            <a:prstTxWarp prst="textNoShape"/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/>
          <p:nvPr>
            <p:ph type="body"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/>
          <p:nvPr>
            <p:ph type="dt" sz="half" idx="2"/>
          </p:nvPr>
        </p:nvSpPr>
        <p:spPr>
          <a:xfrm rot="0">
            <a:off x="609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lvl="0"/>
            <a:fld id="{566ABCEB-ACFC-4714-9973-3DA970169C29}" type="datetime1">
              <a:rPr altLang="en-US" sz="1200" lang="en-IN">
                <a:solidFill>
                  <a:srgbClr val="898989"/>
                </a:solidFill>
              </a:rPr>
              <a:pPr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79" name="Footer Placeholder 4"/>
          <p:cNvSpPr/>
          <p:nvPr>
            <p:ph type="ftr" sz="quarter" idx="3"/>
          </p:nvPr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ctr" lvl="0"/>
            <a:endParaRPr altLang="en-US" sz="1200" lang="en-IN">
              <a:solidFill>
                <a:srgbClr val="898989"/>
              </a:solidFill>
            </a:endParaRPr>
          </a:p>
        </p:txBody>
      </p:sp>
      <p:sp>
        <p:nvSpPr>
          <p:cNvPr id="1048580" name="Slide Number Placeholder 5"/>
          <p:cNvSpPr/>
          <p:nvPr>
            <p:ph type="sldNum" sz="quarter" idx="4"/>
          </p:nvPr>
        </p:nvSpPr>
        <p:spPr>
          <a:xfrm rot="0">
            <a:off x="8737600" y="6356350"/>
            <a:ext cx="2844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algn="r" lvl="0"/>
            <a:fld id="{566ABCEB-ACFC-4714-9973-3DA970169C29}" type="slidenum">
              <a:rPr altLang="en-US" sz="1200" lang="en-IN">
                <a:solidFill>
                  <a:srgbClr val="898989"/>
                </a:solidFill>
              </a:rPr>
              <a:pPr algn="r" lvl="0"/>
            </a:fld>
            <a:endParaRPr altLang="en-US" sz="1200" lang="en-IN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fontAlgn="base" rtl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fontAlgn="base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Title 1"/>
          <p:cNvSpPr/>
          <p:nvPr>
            <p:ph type="ctrTitle" sz="full" idx="0"/>
          </p:nvPr>
        </p:nvSpPr>
        <p:spPr>
          <a:xfrm rot="0">
            <a:off x="923925" y="1122362"/>
            <a:ext cx="10525125" cy="23876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en-US" sz="4000" lang="en-US">
                <a:latin typeface="Times New Roman" pitchFamily="18" charset="0"/>
                <a:ea typeface="Times New Roman" pitchFamily="18" charset="0"/>
              </a:rPr>
              <a:t>18CSC202J </a:t>
            </a:r>
            <a:r>
              <a:rPr altLang="en-US" sz="4000" lang="en-US">
                <a:latin typeface="Times New Roman" pitchFamily="18" charset="0"/>
                <a:ea typeface="Times New Roman" pitchFamily="18" charset="0"/>
              </a:rPr>
              <a:t>- OBJECT ORIENTED DESIGN AND PROGRAMMING</a:t>
            </a:r>
            <a:br/>
            <a:br/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Session 5</a:t>
            </a:r>
            <a:br/>
            <a:br/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Topic </a:t>
            </a:r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: </a:t>
            </a:r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STL Algorithm</a:t>
            </a:r>
            <a:br/>
            <a:r>
              <a:rPr altLang="en-US" b="1" sz="4000" lang="en-US">
                <a:latin typeface="Times New Roman" pitchFamily="18" charset="0"/>
                <a:ea typeface="Times New Roman" pitchFamily="18" charset="0"/>
              </a:rPr>
              <a:t>Function Objects</a:t>
            </a:r>
          </a:p>
        </p:txBody>
      </p:sp>
      <p:sp>
        <p:nvSpPr>
          <p:cNvPr id="1048582" name="Subtitle 2"/>
          <p:cNvSpPr/>
          <p:nvPr>
            <p:ph type="subTitle" sz="full" idx="1"/>
          </p:nvPr>
        </p:nvSpPr>
        <p:spPr>
          <a:xfrm rot="0">
            <a:off x="1828800" y="3886200"/>
            <a:ext cx="85344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eaLnBrk="1" hangingPunct="1" latinLnBrk="1" lvl="0"/>
            <a:endParaRPr altLang="en-US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Title 3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lang="en-IN"/>
              <a:t>Function objects</a:t>
            </a:r>
          </a:p>
        </p:txBody>
      </p:sp>
      <p:sp>
        <p:nvSpPr>
          <p:cNvPr id="1048604" name="Content Placeholder 4"/>
          <p:cNvSpPr/>
          <p:nvPr>
            <p:ph sz="full" idx="1"/>
          </p:nvPr>
        </p:nvSpPr>
        <p:spPr>
          <a:xfrm rot="0">
            <a:off x="609600" y="1600200"/>
            <a:ext cx="109728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700" lang="en-US"/>
              <a:t>Consider a function that takes only one argument.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700" lang="en-US"/>
              <a:t>However, while calling this function we have a lot more information that we would like to pass to this function, but we cannot as it accepts only one parameter. What can be done?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700" lang="en-US"/>
              <a:t>One obvious answer might be global variables. 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700" lang="en-US"/>
              <a:t>However, good coding practices do not advocate the use of global variables and say they must be used only when there is no other alternative.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b="1" sz="2700" lang="en-US"/>
              <a:t>Functors</a:t>
            </a:r>
            <a:r>
              <a:rPr altLang="en-US" sz="2700" lang="en-IN"/>
              <a:t> are objects that can be treated as though they are a function or function pointer.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700" lang="en-IN"/>
              <a:t>Functors are most commonly used along with STLs.</a:t>
            </a:r>
          </a:p>
          <a:p>
            <a:pPr eaLnBrk="1" hangingPunct="1" latinLnBrk="1" lvl="0">
              <a:lnSpc>
                <a:spcPct val="90000"/>
              </a:lnSpc>
              <a:buNone/>
            </a:pPr>
            <a:endParaRPr altLang="en-US" sz="27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Rectangle 3"/>
          <p:cNvSpPr/>
          <p:nvPr/>
        </p:nvSpPr>
        <p:spPr>
          <a:xfrm rot="0">
            <a:off x="381000" y="260350"/>
            <a:ext cx="8734425" cy="5908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r>
              <a:rPr altLang="en-US" lang="en-IN"/>
              <a:t>// A C++ program uses transform() in STL to add  1 to all elements of arr[] </a:t>
            </a:r>
          </a:p>
          <a:p>
            <a:r>
              <a:rPr altLang="en-US" lang="en-IN"/>
              <a:t>#include &lt;bits/stdc++.h&gt; </a:t>
            </a:r>
          </a:p>
          <a:p>
            <a:r>
              <a:rPr altLang="en-US" lang="en-IN"/>
              <a:t>using namespace std; </a:t>
            </a:r>
          </a:p>
          <a:p>
            <a:endParaRPr altLang="en-US" lang="en-IN"/>
          </a:p>
          <a:p>
            <a:r>
              <a:rPr altLang="en-US" lang="en-IN"/>
              <a:t>int increment(int x) { return (x+1); } </a:t>
            </a:r>
          </a:p>
          <a:p>
            <a:endParaRPr altLang="en-US" lang="en-IN"/>
          </a:p>
          <a:p>
            <a:r>
              <a:rPr altLang="en-US" lang="en-IN"/>
              <a:t>int main() </a:t>
            </a:r>
          </a:p>
          <a:p>
            <a:r>
              <a:rPr altLang="en-US" lang="en-IN"/>
              <a:t>{ </a:t>
            </a:r>
          </a:p>
          <a:p>
            <a:r>
              <a:rPr altLang="en-US" lang="en-IN"/>
              <a:t>	int arr[] = {1, 2, 3, 4, 5}; </a:t>
            </a:r>
          </a:p>
          <a:p>
            <a:r>
              <a:rPr altLang="en-US" lang="en-IN"/>
              <a:t>	int n = sizeof(arr)/sizeof(arr[0]); </a:t>
            </a:r>
          </a:p>
          <a:p>
            <a:endParaRPr altLang="en-US" lang="en-IN"/>
          </a:p>
          <a:p>
            <a:r>
              <a:rPr altLang="en-US" lang="en-IN"/>
              <a:t>	// Apply increment to all elements of </a:t>
            </a:r>
          </a:p>
          <a:p>
            <a:r>
              <a:rPr altLang="en-US" lang="en-IN"/>
              <a:t>	// arr[] and store the modified elements </a:t>
            </a:r>
          </a:p>
          <a:p>
            <a:r>
              <a:rPr altLang="en-US" lang="en-IN"/>
              <a:t>	// back in arr[] </a:t>
            </a:r>
          </a:p>
          <a:p>
            <a:r>
              <a:rPr altLang="en-US" lang="en-IN"/>
              <a:t>	transform(arr, arr+n, arr, increment); </a:t>
            </a:r>
          </a:p>
          <a:p>
            <a:endParaRPr altLang="en-US" lang="en-IN"/>
          </a:p>
          <a:p>
            <a:r>
              <a:rPr altLang="en-US" lang="en-IN"/>
              <a:t>	for (int i=0; i&lt;n; i++) </a:t>
            </a:r>
          </a:p>
          <a:p>
            <a:r>
              <a:rPr altLang="en-US" lang="en-IN"/>
              <a:t>		cout &lt;&lt; arr[i] &lt;&lt; S" "; </a:t>
            </a:r>
          </a:p>
          <a:p>
            <a:endParaRPr altLang="en-US" lang="en-IN"/>
          </a:p>
          <a:p>
            <a:r>
              <a:rPr altLang="en-US" lang="en-IN"/>
              <a:t>	return 0; </a:t>
            </a:r>
          </a:p>
          <a:p>
            <a:r>
              <a:rPr altLang="en-US" lang="en-IN"/>
              <a:t>} </a:t>
            </a:r>
          </a:p>
        </p:txBody>
      </p:sp>
      <p:sp>
        <p:nvSpPr>
          <p:cNvPr id="1048606" name="Rectangle 1"/>
          <p:cNvSpPr/>
          <p:nvPr/>
        </p:nvSpPr>
        <p:spPr>
          <a:xfrm rot="0">
            <a:off x="8589962" y="2779712"/>
            <a:ext cx="2209800" cy="557212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6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sz="1600" lang="en-US">
                <a:latin typeface="Consolas" pitchFamily="49" charset="0"/>
              </a:rPr>
              <a:t>2 3 4 5 6</a:t>
            </a:r>
            <a:r>
              <a:rPr altLang="en-US" sz="1600" 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Content Placeholder 3"/>
          <p:cNvPicPr>
            <a:picLocks/>
          </p:cNvPicPr>
          <p:nvPr>
            <p:ph sz="full" idx="1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92162" y="1116012"/>
            <a:ext cx="11075988" cy="4681537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Title 1"/>
          <p:cNvSpPr/>
          <p:nvPr>
            <p:ph type="title" sz="full" idx="0"/>
          </p:nvPr>
        </p:nvSpPr>
        <p:spPr>
          <a:xfrm rot="0">
            <a:off x="919162" y="95250"/>
            <a:ext cx="10353675" cy="132556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4000" lang="en-US"/>
              <a:t>STL Algorithms</a:t>
            </a:r>
            <a:br/>
            <a:endParaRPr altLang="en-US" sz="4000" lang="en-US"/>
          </a:p>
        </p:txBody>
      </p:sp>
      <p:sp>
        <p:nvSpPr>
          <p:cNvPr id="1048588" name="Content Placeholder 2"/>
          <p:cNvSpPr/>
          <p:nvPr>
            <p:ph sz="full" idx="1"/>
          </p:nvPr>
        </p:nvSpPr>
        <p:spPr>
          <a:xfrm rot="0">
            <a:off x="238125" y="1600200"/>
            <a:ext cx="11820525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lang="en-US"/>
              <a:t>Are used to point at the memory addresses of STL containers. </a:t>
            </a:r>
          </a:p>
          <a:p>
            <a:pPr eaLnBrk="1" hangingPunct="1" latinLnBrk="1" lvl="0"/>
            <a:r>
              <a:rPr altLang="en-US" lang="en-US"/>
              <a:t>They are primarily used in sequence of numbers, characters etc. </a:t>
            </a:r>
          </a:p>
          <a:p>
            <a:pPr eaLnBrk="1" hangingPunct="1" latinLnBrk="1" lvl="0"/>
            <a:r>
              <a:rPr altLang="en-US" lang="en-US"/>
              <a:t>They reduce the complexity and execution time of program. </a:t>
            </a:r>
            <a:br/>
            <a:endParaRPr altLang="en-US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Title 1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4000" lang="en-US"/>
              <a:t>STL ALgorithms</a:t>
            </a:r>
            <a:br/>
            <a:endParaRPr altLang="en-US" sz="4000" lang="en-US"/>
          </a:p>
        </p:txBody>
      </p:sp>
      <p:sp>
        <p:nvSpPr>
          <p:cNvPr id="1048590" name="Content Placeholder 2"/>
          <p:cNvSpPr/>
          <p:nvPr>
            <p:ph sz="full" idx="1"/>
          </p:nvPr>
        </p:nvSpPr>
        <p:spPr>
          <a:xfrm rot="0">
            <a:off x="238125" y="1600200"/>
            <a:ext cx="11820525" cy="419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700" lang="en-US"/>
              <a:t>STL has an ocean of algorithms, for all &lt; algorithm &gt; library functions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700" lang="en-US"/>
              <a:t>Some of the most used algorithms on vectors and most useful one’s in Competitive Programming are mentioned as follows :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b="1" sz="2400" lang="en-US"/>
              <a:t>sort(first_iterator, last_iterator)</a:t>
            </a:r>
            <a:r>
              <a:rPr altLang="en-US" sz="2400" lang="en-US"/>
              <a:t> – To sort the given vector.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b="1" sz="2400" lang="en-US"/>
              <a:t>reverse(first_iterator, last_iterator)</a:t>
            </a:r>
            <a:r>
              <a:rPr altLang="en-US" sz="2400" lang="en-US"/>
              <a:t> – To reverse a vector.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b="1" sz="2400" lang="en-US"/>
              <a:t>*max_element (first_iterator, last_iterator)</a:t>
            </a:r>
            <a:r>
              <a:rPr altLang="en-US" sz="2400" lang="en-US"/>
              <a:t> – To find the maximum element of a vector.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b="1" sz="2400" lang="en-US"/>
              <a:t>*min_element (first_iterator, last_iterator) </a:t>
            </a:r>
            <a:r>
              <a:rPr altLang="en-US" sz="2400" lang="en-US"/>
              <a:t>– To find the minimum element of a vector.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b="1" sz="2400" lang="en-US"/>
              <a:t>accumulate(first_iterator, last_iterator, initial value of sum)</a:t>
            </a:r>
            <a:r>
              <a:rPr altLang="en-US" sz="2400" lang="en-US"/>
              <a:t> – Does the summation of vector elements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7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Rectangle 3"/>
          <p:cNvSpPr/>
          <p:nvPr/>
        </p:nvSpPr>
        <p:spPr>
          <a:xfrm rot="0">
            <a:off x="285750" y="473075"/>
            <a:ext cx="6096000" cy="59086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400" lang="en-IN"/>
              <a:t>// A C++ program to demonstrate working of sort(), reverse() </a:t>
            </a:r>
          </a:p>
          <a:p>
            <a:pPr lvl="0"/>
            <a:r>
              <a:rPr altLang="en-US" sz="1400" lang="en-IN"/>
              <a:t>#include &lt;algorithm&gt; </a:t>
            </a:r>
          </a:p>
          <a:p>
            <a:pPr lvl="0"/>
            <a:r>
              <a:rPr altLang="en-US" sz="1400" lang="en-IN"/>
              <a:t>#include &lt;iostream&gt; </a:t>
            </a:r>
          </a:p>
          <a:p>
            <a:pPr lvl="0"/>
            <a:r>
              <a:rPr altLang="en-US" sz="1400" lang="en-IN"/>
              <a:t>#include &lt;vector&gt; </a:t>
            </a:r>
          </a:p>
          <a:p>
            <a:pPr lvl="0"/>
            <a:r>
              <a:rPr altLang="en-US" sz="1400" lang="en-IN"/>
              <a:t>#include &lt;numeric&gt; //For accumulate operation </a:t>
            </a:r>
          </a:p>
          <a:p>
            <a:pPr lvl="0"/>
            <a:r>
              <a:rPr altLang="en-US" sz="1400" lang="en-IN"/>
              <a:t>using namespace std;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int main() </a:t>
            </a:r>
          </a:p>
          <a:p>
            <a:pPr lvl="0"/>
            <a:r>
              <a:rPr altLang="en-US" sz="1400" lang="en-IN"/>
              <a:t>{ </a:t>
            </a:r>
          </a:p>
          <a:p>
            <a:pPr lvl="0"/>
            <a:r>
              <a:rPr altLang="en-US" sz="1400" lang="en-IN"/>
              <a:t>	// Initializing vector with array values </a:t>
            </a:r>
          </a:p>
          <a:p>
            <a:pPr lvl="0"/>
            <a:r>
              <a:rPr altLang="en-US" sz="1400" lang="en-IN"/>
              <a:t>	int arr[] = {10, 20, 5, 23 ,42 , 15}; </a:t>
            </a:r>
          </a:p>
          <a:p>
            <a:pPr lvl="0"/>
            <a:r>
              <a:rPr altLang="en-US" sz="1400" lang="en-IN"/>
              <a:t>	int n = sizeof(arr)/sizeof(arr[0]); </a:t>
            </a:r>
          </a:p>
          <a:p>
            <a:pPr lvl="0"/>
            <a:r>
              <a:rPr altLang="en-US" sz="1400" lang="en-IN"/>
              <a:t>	vector&lt;int&gt; vect(arr, arr+n);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cout &lt;&lt; "Vector is: "; </a:t>
            </a:r>
          </a:p>
          <a:p>
            <a:pPr lvl="0"/>
            <a:r>
              <a:rPr altLang="en-US" sz="1400" lang="en-IN"/>
              <a:t>	for (int i=0; i&lt;n; i++) </a:t>
            </a:r>
          </a:p>
          <a:p>
            <a:pPr lvl="0"/>
            <a:r>
              <a:rPr altLang="en-US" sz="1400" lang="en-IN"/>
              <a:t>		cout &lt;&lt; vect[i] &lt;&lt; " ";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Sorting the Vector in Ascending order </a:t>
            </a:r>
          </a:p>
          <a:p>
            <a:pPr lvl="0"/>
            <a:r>
              <a:rPr altLang="en-US" sz="1400" lang="en-IN"/>
              <a:t>	sort(vect.begin(), vect.end());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cout &lt;&lt; "\nVector after sorting is: "; </a:t>
            </a:r>
          </a:p>
          <a:p>
            <a:pPr lvl="0"/>
            <a:r>
              <a:rPr altLang="en-US" sz="1400" lang="en-IN"/>
              <a:t>	for (int i=0; i&lt;n; i++) </a:t>
            </a:r>
          </a:p>
          <a:p>
            <a:pPr lvl="0"/>
            <a:r>
              <a:rPr altLang="en-US" sz="1400" lang="en-IN"/>
              <a:t>	cout &lt;&lt; vect[i] &lt;&lt; " ";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</a:t>
            </a:r>
          </a:p>
        </p:txBody>
      </p:sp>
      <p:sp>
        <p:nvSpPr>
          <p:cNvPr id="1048592" name="Rectangle 7"/>
          <p:cNvSpPr/>
          <p:nvPr/>
        </p:nvSpPr>
        <p:spPr>
          <a:xfrm rot="0">
            <a:off x="6934200" y="0"/>
            <a:ext cx="5181600" cy="440055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endParaRPr altLang="en-US" sz="1400" lang="en-IN"/>
          </a:p>
          <a:p>
            <a:pPr lvl="0"/>
            <a:r>
              <a:rPr altLang="en-US" sz="1400" lang="en-IN"/>
              <a:t>	// Reversing the Vector </a:t>
            </a:r>
          </a:p>
          <a:p>
            <a:pPr lvl="0"/>
            <a:r>
              <a:rPr altLang="en-US" sz="1400" lang="en-IN"/>
              <a:t>	reverse(vect.begin(), vect.end());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cout &lt;&lt; "\nVector after reversing is: "; </a:t>
            </a:r>
          </a:p>
          <a:p>
            <a:pPr lvl="0"/>
            <a:r>
              <a:rPr altLang="en-US" sz="1400" lang="en-IN"/>
              <a:t>	for (int i=0; i&lt;6; i++) </a:t>
            </a:r>
          </a:p>
          <a:p>
            <a:pPr lvl="0"/>
            <a:r>
              <a:rPr altLang="en-US" sz="1400" lang="en-IN"/>
              <a:t>		cout &lt;&lt; vect[i] &lt;&lt; " ";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cout &lt;&lt; "\nMaximum element of vector is: "; </a:t>
            </a:r>
          </a:p>
          <a:p>
            <a:pPr lvl="0"/>
            <a:r>
              <a:rPr altLang="en-US" sz="1400" lang="en-IN"/>
              <a:t>	cout &lt;&lt; </a:t>
            </a:r>
            <a:r>
              <a:rPr altLang="en-US" sz="1400" lang="en-IN"/>
              <a:t>*max_element(vect.begin(), vect.end());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cout &lt;&lt; "\nMinimum element of vector is: "; </a:t>
            </a:r>
          </a:p>
          <a:p>
            <a:pPr lvl="0"/>
            <a:r>
              <a:rPr altLang="en-US" sz="1400" lang="en-IN"/>
              <a:t>	cout &lt;&lt; </a:t>
            </a:r>
            <a:r>
              <a:rPr altLang="en-US" sz="1400" lang="en-IN"/>
              <a:t>*min_element(vect.begin(), vect.end());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Starting the summation from 0 </a:t>
            </a:r>
          </a:p>
          <a:p>
            <a:pPr lvl="0"/>
            <a:r>
              <a:rPr altLang="en-US" sz="1400" lang="en-IN"/>
              <a:t>	cout &lt;&lt; "\nThe summation of vector elements is: "; </a:t>
            </a:r>
          </a:p>
          <a:p>
            <a:pPr lvl="0"/>
            <a:r>
              <a:rPr altLang="en-US" sz="1400" lang="en-IN"/>
              <a:t>	cout &lt;&lt; accumulate(vect.begin(), vect.end(), 0);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return 0; </a:t>
            </a:r>
          </a:p>
          <a:p>
            <a:pPr lvl="0"/>
            <a:r>
              <a:rPr altLang="en-US" sz="1400" lang="en-IN"/>
              <a:t>} </a:t>
            </a:r>
          </a:p>
        </p:txBody>
      </p:sp>
      <p:sp>
        <p:nvSpPr>
          <p:cNvPr id="1048593" name="Rectangle 1"/>
          <p:cNvSpPr/>
          <p:nvPr/>
        </p:nvSpPr>
        <p:spPr>
          <a:xfrm rot="0">
            <a:off x="7677150" y="4926012"/>
            <a:ext cx="3946525" cy="1539875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200" lang="en-US">
                <a:latin typeface="Calibri" pitchFamily="34" charset="0"/>
              </a:rPr>
              <a:t>Output:</a:t>
            </a:r>
          </a:p>
          <a:p>
            <a:pPr lvl="0"/>
            <a:r>
              <a:rPr altLang="en-US" sz="1200" lang="en-US">
                <a:latin typeface="Calibri" pitchFamily="34" charset="0"/>
              </a:rPr>
              <a:t>Vector before sorting is: 10 20 5 23 42 15 Vector after sorting is: 5 10 15 20 23 42 Vector before reversing is: 5 10 15 20 23 42 Vector after reversing is: 42 23 20 15 10 5 Maximum element of vector is: 42 </a:t>
            </a:r>
          </a:p>
          <a:p>
            <a:pPr lvl="0"/>
            <a:r>
              <a:rPr altLang="en-US" sz="1200" lang="en-US">
                <a:latin typeface="Calibri" pitchFamily="34" charset="0"/>
              </a:rPr>
              <a:t>Minimum element of vector is: 5 </a:t>
            </a:r>
          </a:p>
          <a:p>
            <a:pPr lvl="0"/>
            <a:r>
              <a:rPr altLang="en-US" sz="1200" lang="en-US">
                <a:latin typeface="Calibri" pitchFamily="34" charset="0"/>
              </a:rPr>
              <a:t>The summation of vector elements is: 115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4" name="Rectangle 1"/>
          <p:cNvSpPr/>
          <p:nvPr/>
        </p:nvSpPr>
        <p:spPr>
          <a:xfrm rot="0">
            <a:off x="219075" y="138112"/>
            <a:ext cx="11972925" cy="9223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>
              <a:buFont typeface="Bookman Old Style" pitchFamily="18" charset="0"/>
              <a:buAutoNum type="arabicPeriod" startAt="6"/>
            </a:pPr>
            <a:r>
              <a:rPr altLang="en-US" b="1" lang="en-US">
                <a:latin typeface="Roboto" pitchFamily="0" charset="1"/>
              </a:rPr>
              <a:t>count(first_iterator, last_iterator,x)</a:t>
            </a:r>
            <a:r>
              <a:rPr altLang="en-US" lang="en-US">
                <a:latin typeface="Roboto" pitchFamily="0" charset="1"/>
              </a:rPr>
              <a:t> – To count the occurrences of x in vector.</a:t>
            </a:r>
          </a:p>
          <a:p>
            <a:pPr lvl="0">
              <a:buFont typeface="Bookman Old Style" pitchFamily="18" charset="0"/>
              <a:buAutoNum type="arabicPeriod" startAt="6"/>
            </a:pPr>
            <a:r>
              <a:rPr altLang="en-US" b="1" lang="en-US">
                <a:latin typeface="Roboto" pitchFamily="0" charset="1"/>
              </a:rPr>
              <a:t>find(first_iterator, last_iterator, x)</a:t>
            </a:r>
            <a:r>
              <a:rPr altLang="en-US" lang="en-US">
                <a:latin typeface="Roboto" pitchFamily="0" charset="1"/>
              </a:rPr>
              <a:t> – Points to last address of vector ((name_of_vector).end()) if element is not present in vector.</a:t>
            </a:r>
          </a:p>
        </p:txBody>
      </p:sp>
      <p:sp>
        <p:nvSpPr>
          <p:cNvPr id="1048595" name="Rectangle 2"/>
          <p:cNvSpPr/>
          <p:nvPr/>
        </p:nvSpPr>
        <p:spPr>
          <a:xfrm rot="0">
            <a:off x="2287587" y="1347787"/>
            <a:ext cx="6096000" cy="50784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200" lang="en-IN"/>
              <a:t>// C++ program to demonstrate working of count()  and find() </a:t>
            </a:r>
          </a:p>
          <a:p>
            <a:pPr lvl="0"/>
            <a:r>
              <a:rPr altLang="en-US" sz="1200" lang="en-IN"/>
              <a:t>#include &lt;algorithm&gt; </a:t>
            </a:r>
          </a:p>
          <a:p>
            <a:pPr lvl="0"/>
            <a:r>
              <a:rPr altLang="en-US" sz="1200" lang="en-IN"/>
              <a:t>#include &lt;iostream&gt; </a:t>
            </a:r>
          </a:p>
          <a:p>
            <a:pPr lvl="0"/>
            <a:r>
              <a:rPr altLang="en-US" sz="1200" lang="en-IN"/>
              <a:t>#include &lt;vector&gt; </a:t>
            </a:r>
          </a:p>
          <a:p>
            <a:pPr lvl="0"/>
            <a:r>
              <a:rPr altLang="en-US" sz="1200" lang="en-IN"/>
              <a:t>using namespace std; </a:t>
            </a:r>
          </a:p>
          <a:p>
            <a:pPr lvl="0"/>
            <a:endParaRPr altLang="en-US" sz="1200" lang="en-IN"/>
          </a:p>
          <a:p>
            <a:pPr lvl="0"/>
            <a:r>
              <a:rPr altLang="en-US" sz="1200" lang="en-IN"/>
              <a:t>int main() </a:t>
            </a:r>
          </a:p>
          <a:p>
            <a:pPr lvl="0"/>
            <a:r>
              <a:rPr altLang="en-US" sz="1200" lang="en-IN"/>
              <a:t>{ </a:t>
            </a:r>
          </a:p>
          <a:p>
            <a:pPr lvl="0"/>
            <a:r>
              <a:rPr altLang="en-US" sz="1200" lang="en-IN"/>
              <a:t>	// Initializing vector with array values </a:t>
            </a:r>
          </a:p>
          <a:p>
            <a:pPr lvl="0"/>
            <a:r>
              <a:rPr altLang="en-US" sz="1200" lang="en-IN"/>
              <a:t>	int arr[] = {10, 20, 5, 23 ,42, 20, 15}; </a:t>
            </a:r>
          </a:p>
          <a:p>
            <a:pPr lvl="0"/>
            <a:r>
              <a:rPr altLang="en-US" sz="1200" lang="en-IN"/>
              <a:t>	int n = sizeof(arr)/sizeof(arr[0]); </a:t>
            </a:r>
          </a:p>
          <a:p>
            <a:pPr lvl="0"/>
            <a:r>
              <a:rPr altLang="en-US" sz="1200" lang="en-IN"/>
              <a:t>	vector&lt;int&gt; vect(arr, arr+n); </a:t>
            </a:r>
          </a:p>
          <a:p>
            <a:pPr lvl="0"/>
            <a:endParaRPr altLang="en-US" sz="1200" lang="en-IN"/>
          </a:p>
          <a:p>
            <a:pPr lvl="0"/>
            <a:r>
              <a:rPr altLang="en-US" sz="1200" lang="en-IN"/>
              <a:t>	cout &lt;&lt; "Occurrences of 20 in vector : "; </a:t>
            </a:r>
          </a:p>
          <a:p>
            <a:pPr lvl="0"/>
            <a:endParaRPr altLang="en-US" sz="1200" lang="en-IN"/>
          </a:p>
          <a:p>
            <a:pPr lvl="0"/>
            <a:r>
              <a:rPr altLang="en-US" sz="1200" lang="en-IN"/>
              <a:t>	// Counts the occurrences of 20 from 1st to </a:t>
            </a:r>
          </a:p>
          <a:p>
            <a:pPr lvl="0"/>
            <a:r>
              <a:rPr altLang="en-US" sz="1200" lang="en-IN"/>
              <a:t>	// last element </a:t>
            </a:r>
          </a:p>
          <a:p>
            <a:pPr lvl="0"/>
            <a:r>
              <a:rPr altLang="en-US" sz="1200" lang="en-IN"/>
              <a:t>	cout &lt;&lt; count(vect.begin(), vect.end(), 20); </a:t>
            </a:r>
          </a:p>
          <a:p>
            <a:pPr lvl="0"/>
            <a:endParaRPr altLang="en-US" sz="1200" lang="en-IN"/>
          </a:p>
          <a:p>
            <a:pPr lvl="0"/>
            <a:r>
              <a:rPr altLang="en-US" sz="1200" lang="en-IN"/>
              <a:t>	// find() returns iterator to last address if </a:t>
            </a:r>
          </a:p>
          <a:p>
            <a:pPr lvl="0"/>
            <a:r>
              <a:rPr altLang="en-US" sz="1200" lang="en-IN"/>
              <a:t>	// element not present </a:t>
            </a:r>
          </a:p>
          <a:p>
            <a:pPr lvl="0"/>
            <a:r>
              <a:rPr altLang="en-US" sz="1200" lang="en-IN"/>
              <a:t>	find(vect.begin(), vect.end(),5) != vect.end()? </a:t>
            </a:r>
          </a:p>
          <a:p>
            <a:pPr lvl="0"/>
            <a:r>
              <a:rPr altLang="en-US" sz="1200" lang="en-IN"/>
              <a:t>						cout &lt;&lt; "\nElement found": </a:t>
            </a:r>
          </a:p>
          <a:p>
            <a:pPr lvl="0"/>
            <a:r>
              <a:rPr altLang="en-US" sz="1200" lang="en-IN"/>
              <a:t>					cout &lt;&lt; "\nElement not found"; </a:t>
            </a:r>
          </a:p>
          <a:p>
            <a:pPr lvl="0"/>
            <a:endParaRPr altLang="en-US" sz="1200" lang="en-IN"/>
          </a:p>
          <a:p>
            <a:pPr lvl="0"/>
            <a:r>
              <a:rPr altLang="en-US" sz="1200" lang="en-IN"/>
              <a:t>	return 0; </a:t>
            </a:r>
          </a:p>
          <a:p>
            <a:pPr lvl="0"/>
            <a:r>
              <a:rPr altLang="en-US" sz="1200" lang="en-IN"/>
              <a:t>}</a:t>
            </a:r>
          </a:p>
        </p:txBody>
      </p:sp>
      <p:sp>
        <p:nvSpPr>
          <p:cNvPr id="1048596" name="Rectangle 1"/>
          <p:cNvSpPr/>
          <p:nvPr/>
        </p:nvSpPr>
        <p:spPr>
          <a:xfrm rot="0">
            <a:off x="7543800" y="3424237"/>
            <a:ext cx="3946525" cy="925512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2000" lang="en-US">
                <a:latin typeface="Roboto" pitchFamily="0" charset="1"/>
              </a:rPr>
              <a:t>Output:</a:t>
            </a:r>
          </a:p>
          <a:p>
            <a:pPr lvl="0"/>
            <a:r>
              <a:rPr altLang="en-US" lang="en-US">
                <a:latin typeface="Consolas" pitchFamily="49" charset="0"/>
              </a:rPr>
              <a:t>Occurrences of 20 in vector: 2 Element found</a:t>
            </a:r>
            <a:r>
              <a:rPr altLang="en-US" sz="1100" 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Title 2"/>
          <p:cNvSpPr/>
          <p:nvPr>
            <p:ph type="title" sz="full" idx="0"/>
          </p:nvPr>
        </p:nvSpPr>
        <p:spPr>
          <a:xfrm rot="0">
            <a:off x="609600" y="274637"/>
            <a:ext cx="109728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</a:lstStyle>
          <a:p>
            <a:pPr eaLnBrk="1" hangingPunct="1" latinLnBrk="1" lvl="0"/>
            <a:r>
              <a:rPr altLang="en-US" sz="4000" lang="en-IN"/>
              <a:t>merge() in C++ STL</a:t>
            </a:r>
            <a:br/>
            <a:endParaRPr altLang="en-US" sz="4000" lang="en-IN"/>
          </a:p>
        </p:txBody>
      </p:sp>
      <p:sp>
        <p:nvSpPr>
          <p:cNvPr id="1048598" name="Content Placeholder 4"/>
          <p:cNvSpPr/>
          <p:nvPr>
            <p:ph sz="full" idx="1"/>
          </p:nvPr>
        </p:nvSpPr>
        <p:spPr>
          <a:xfrm rot="0">
            <a:off x="771525" y="1581150"/>
            <a:ext cx="10353675" cy="36957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32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8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baseline="0" b="0" sz="24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baseline="0" b="0" sz="2000" i="0" u="none">
                <a:solidFill>
                  <a:schemeClr val="dk1"/>
                </a:solidFill>
                <a:latin typeface="Calibri" pitchFamily="34" charset="0"/>
                <a:sym typeface="Rockwell" pitchFamily="18" charset="0"/>
              </a:defRPr>
            </a:lvl5pPr>
          </a:lstStyle>
          <a:p>
            <a:pPr eaLnBrk="1" hangingPunct="1" latinLnBrk="1" lvl="0"/>
            <a:r>
              <a:rPr altLang="en-US" lang="en-US">
                <a:latin typeface="Roboto" pitchFamily="0" charset="1"/>
              </a:rPr>
              <a:t>C++ offers in its STL library a merge() which is quite useful to </a:t>
            </a:r>
            <a:r>
              <a:rPr altLang="en-US" b="1" lang="en-US">
                <a:latin typeface="Roboto" pitchFamily="0" charset="1"/>
              </a:rPr>
              <a:t>merge sort two containers</a:t>
            </a:r>
            <a:r>
              <a:rPr altLang="en-US" lang="en-US">
                <a:latin typeface="Roboto" pitchFamily="0" charset="1"/>
              </a:rPr>
              <a:t> into a </a:t>
            </a:r>
            <a:r>
              <a:rPr altLang="en-US" b="1" lang="en-US">
                <a:latin typeface="Roboto" pitchFamily="0" charset="1"/>
              </a:rPr>
              <a:t>single</a:t>
            </a:r>
            <a:r>
              <a:rPr altLang="en-US" lang="en-US">
                <a:latin typeface="Roboto" pitchFamily="0" charset="1"/>
              </a:rPr>
              <a:t> container.</a:t>
            </a:r>
            <a:br/>
            <a:r>
              <a:rPr altLang="en-US" lang="en-US">
                <a:latin typeface="Roboto" pitchFamily="0" charset="1"/>
              </a:rPr>
              <a:t>It is defined in header “</a:t>
            </a:r>
            <a:r>
              <a:rPr altLang="en-US" b="1" lang="en-US">
                <a:latin typeface="Roboto" pitchFamily="0" charset="1"/>
              </a:rPr>
              <a:t>algorithm</a:t>
            </a:r>
            <a:r>
              <a:rPr altLang="en-US" lang="en-US">
                <a:latin typeface="Roboto" pitchFamily="0" charset="1"/>
              </a:rPr>
              <a:t>“. It is implemented in two ways.</a:t>
            </a:r>
          </a:p>
          <a:p>
            <a:pPr eaLnBrk="1" hangingPunct="1" latinLnBrk="1" lvl="0"/>
            <a:r>
              <a:rPr altLang="en-US" b="1" lang="en-US">
                <a:latin typeface="Roboto" pitchFamily="0" charset="1"/>
              </a:rPr>
              <a:t>Syntax 1 : Using operator “&lt;"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Rectangle 3"/>
          <p:cNvSpPr/>
          <p:nvPr/>
        </p:nvSpPr>
        <p:spPr>
          <a:xfrm rot="0">
            <a:off x="427037" y="193675"/>
            <a:ext cx="6096000" cy="69865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400" lang="en-IN"/>
              <a:t>// C++ code to demonstrate the working of  merge() implementation 1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#include &lt;bits/stdc++.h&gt; </a:t>
            </a:r>
          </a:p>
          <a:p>
            <a:pPr lvl="0"/>
            <a:r>
              <a:rPr altLang="en-US" sz="1400" lang="en-IN"/>
              <a:t>using namespace std;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int main() </a:t>
            </a:r>
          </a:p>
          <a:p>
            <a:pPr lvl="0"/>
            <a:r>
              <a:rPr altLang="en-US" sz="1400" lang="en-IN"/>
              <a:t>{ </a:t>
            </a:r>
          </a:p>
          <a:p>
            <a:pPr lvl="0"/>
            <a:r>
              <a:rPr altLang="en-US" sz="1400" lang="en-IN"/>
              <a:t>	// initializing 1st container </a:t>
            </a:r>
          </a:p>
          <a:p>
            <a:pPr lvl="0"/>
            <a:r>
              <a:rPr altLang="en-US" sz="1400" lang="en-IN"/>
              <a:t>	vector&lt;int&gt; arr1 = { 1, 4, 6, 3, 2 };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initializing 2nd container </a:t>
            </a:r>
          </a:p>
          <a:p>
            <a:pPr lvl="0"/>
            <a:r>
              <a:rPr altLang="en-US" sz="1400" lang="en-IN"/>
              <a:t>	vector&lt;int&gt; arr2 = { 6, 2, 5, 7, 1 };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declaring resultant container </a:t>
            </a:r>
          </a:p>
          <a:p>
            <a:pPr lvl="0"/>
            <a:r>
              <a:rPr altLang="en-US" sz="1400" lang="en-IN"/>
              <a:t>	vector&lt;int&gt; arr3(10);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sorting initial containers </a:t>
            </a:r>
          </a:p>
          <a:p>
            <a:pPr lvl="0"/>
            <a:r>
              <a:rPr altLang="en-US" sz="1400" lang="en-IN"/>
              <a:t>	sort(arr1.begin(), arr1.end()); </a:t>
            </a:r>
          </a:p>
          <a:p>
            <a:pPr lvl="0"/>
            <a:r>
              <a:rPr altLang="en-US" sz="1400" lang="en-IN"/>
              <a:t>	sort(arr2.begin(), arr2.end());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using merge() to merge the initial containers </a:t>
            </a:r>
          </a:p>
          <a:p>
            <a:pPr lvl="0"/>
            <a:r>
              <a:rPr altLang="en-US" sz="1400" lang="en-IN"/>
              <a:t>	merge(arr1.begin(), arr1.end(), arr2.begin(), arr2.end(), arr3.begin());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// printing the resultant merged container </a:t>
            </a:r>
          </a:p>
          <a:p>
            <a:pPr lvl="0"/>
            <a:r>
              <a:rPr altLang="en-US" sz="1400" lang="en-IN"/>
              <a:t>	cout &lt;&lt; "The container after merging initial containers is : "; </a:t>
            </a:r>
          </a:p>
          <a:p>
            <a:pPr lvl="0"/>
            <a:endParaRPr altLang="en-US" sz="1400" lang="en-IN"/>
          </a:p>
          <a:p>
            <a:pPr lvl="0"/>
            <a:r>
              <a:rPr altLang="en-US" sz="1400" lang="en-IN"/>
              <a:t>	for (int i = 0; i &lt; arr3.size(); i++) </a:t>
            </a:r>
          </a:p>
          <a:p>
            <a:pPr lvl="0"/>
            <a:r>
              <a:rPr altLang="en-US" sz="1400" lang="en-IN"/>
              <a:t>		cout &lt;&lt; arr3[i] &lt;&lt; " "; </a:t>
            </a:r>
          </a:p>
          <a:p>
            <a:pPr lvl="0"/>
            <a:r>
              <a:rPr altLang="en-US" sz="1400" lang="en-IN"/>
              <a:t>	return 0; </a:t>
            </a:r>
          </a:p>
          <a:p>
            <a:pPr lvl="0"/>
            <a:r>
              <a:rPr altLang="en-US" sz="1400" lang="en-IN"/>
              <a:t>} </a:t>
            </a:r>
          </a:p>
        </p:txBody>
      </p:sp>
      <p:sp>
        <p:nvSpPr>
          <p:cNvPr id="1048600" name="Rectangle 1"/>
          <p:cNvSpPr/>
          <p:nvPr/>
        </p:nvSpPr>
        <p:spPr>
          <a:xfrm rot="0">
            <a:off x="6227762" y="2092325"/>
            <a:ext cx="5283200" cy="1047750"/>
          </a:xfrm>
          <a:prstGeom prst="rect"/>
          <a:noFill/>
          <a:ln>
            <a:noFill/>
          </a:ln>
        </p:spPr>
        <p:txBody>
          <a:bodyPr anchor="ctr" bIns="63480" lIns="0" rIns="0" tIns="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Rockwell" pitchFamily="18" charset="0"/>
                <a:sym typeface="Rockwell" pitchFamily="18" charset="0"/>
              </a:defRPr>
            </a:lvl5pPr>
          </a:lstStyle>
          <a:p>
            <a:pPr lvl="0"/>
            <a:r>
              <a:rPr altLang="en-US" sz="1600" lang="en-US">
                <a:latin typeface="Roboto" pitchFamily="0" charset="1"/>
              </a:rPr>
              <a:t>Output:</a:t>
            </a:r>
          </a:p>
          <a:p>
            <a:pPr lvl="0"/>
            <a:br/>
            <a:r>
              <a:rPr altLang="en-US" sz="1600" lang="en-US">
                <a:latin typeface="Consolas" pitchFamily="49" charset="0"/>
              </a:rPr>
              <a:t>The container after merging initial containers is : 1 1 2 2 3 4 5 6 6 7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Title 1"/>
          <p:cNvSpPr/>
          <p:nvPr>
            <p:ph type="ctrTitle" sz="full" idx="0"/>
          </p:nvPr>
        </p:nvSpPr>
        <p:spPr>
          <a:xfrm rot="0">
            <a:off x="914400" y="2130425"/>
            <a:ext cx="103632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en-US" lang="en-IN"/>
              <a:t>Functors in C++</a:t>
            </a:r>
            <a:br/>
            <a:endParaRPr altLang="en-US" lang="en-IN"/>
          </a:p>
        </p:txBody>
      </p:sp>
      <p:sp>
        <p:nvSpPr>
          <p:cNvPr id="1048602" name="Subtitle 2"/>
          <p:cNvSpPr/>
          <p:nvPr>
            <p:ph type="subTitle" sz="full" idx="1"/>
          </p:nvPr>
        </p:nvSpPr>
        <p:spPr>
          <a:xfrm rot="0">
            <a:off x="1828800" y="3886200"/>
            <a:ext cx="85344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eaLnBrk="1" hangingPunct="1" latinLnBrk="1" lvl="0"/>
            <a:endParaRPr altLang="en-US" lang="en-IN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The C++ Standard Template Library (STL)</dc:title>
  <dc:creator>Meenakshi Arya</dc:creator>
  <cp:lastModifiedBy>staff</cp:lastModifiedBy>
  <dcterms:created xsi:type="dcterms:W3CDTF">2019-10-02T02:07:03Z</dcterms:created>
  <dcterms:modified xsi:type="dcterms:W3CDTF">2020-11-30T02:38:09Z</dcterms:modified>
</cp:coreProperties>
</file>