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95" r:id="rId1"/>
  </p:sldMasterIdLst>
  <p:notesMasterIdLst>
    <p:notesMasterId r:id="rId2"/>
  </p:notesMasterIdLst>
  <p:sldIdLst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</p:sldIdLst>
  <p:sldSz type="custom" cy="6858000" cx="12192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995" autoAdjust="0"/>
    <p:restoredTop sz="93867" autoAdjust="0"/>
  </p:normalViewPr>
  <p:slideViewPr>
    <p:cSldViewPr showGuides="0" snapToGrid="0" snapToObjects="0"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vert" pos="384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9"/>
            <a:ext cx="36576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9"/>
            <a:ext cx="107696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bIns="45720" lIns="91440" rIns="91440" rtlCol="0" tIns="45720" vert="horz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Title 1"/>
          <p:cNvSpPr/>
          <p:nvPr>
            <p:ph type="ctrTitle" sz="full" idx="0"/>
          </p:nvPr>
        </p:nvSpPr>
        <p:spPr>
          <a:xfrm rot="0">
            <a:off x="923925" y="1122362"/>
            <a:ext cx="10525125" cy="2387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4000" lang="en-US">
                <a:latin typeface="Times New Roman" pitchFamily="18" charset="0"/>
                <a:ea typeface="Times New Roman" pitchFamily="18" charset="0"/>
              </a:rPr>
              <a:t>18CSC202J - OBJECT ORIENTED DESIGN AND PROGRAMMING</a:t>
            </a:r>
            <a:br/>
            <a:br/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Session </a:t>
            </a:r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6</a:t>
            </a:r>
            <a:br/>
            <a:br/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Topic : </a:t>
            </a:r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Streams and Files</a:t>
            </a:r>
          </a:p>
        </p:txBody>
      </p:sp>
      <p:sp>
        <p:nvSpPr>
          <p:cNvPr id="1048582" name="Subtitle 2"/>
          <p:cNvSpPr/>
          <p:nvPr>
            <p:ph type="subTitle" sz="full" idx="1"/>
          </p:nvPr>
        </p:nvSpPr>
        <p:spPr>
          <a:xfrm rot="0">
            <a:off x="1828800" y="3886200"/>
            <a:ext cx="85344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lvl="0"/>
            <a:endParaRPr altLang="en-US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Rectangle 2"/>
          <p:cNvSpPr/>
          <p:nvPr>
            <p:ph type="ctrTitle" sz="full" idx="0"/>
          </p:nvPr>
        </p:nvSpPr>
        <p:spPr>
          <a:xfrm rot="0">
            <a:off x="538162" y="50800"/>
            <a:ext cx="11115675" cy="7064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Reading and printing a sequential file</a:t>
            </a:r>
          </a:p>
        </p:txBody>
      </p:sp>
      <p:sp>
        <p:nvSpPr>
          <p:cNvPr id="1048614" name="Rectangle 3"/>
          <p:cNvSpPr/>
          <p:nvPr>
            <p:ph type="subTitle" sz="full" idx="1"/>
          </p:nvPr>
        </p:nvSpPr>
        <p:spPr>
          <a:xfrm rot="0">
            <a:off x="1920875" y="1143000"/>
            <a:ext cx="9010650" cy="5770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// Reading and printing a sequential file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#include &lt;iostream.h&gt;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#include &lt;fstream.h&gt;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#include &lt;iomanip.h&gt;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#include &lt;stdlib.h&gt;  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void outputLine( int, const char </a:t>
            </a:r>
            <a:r>
              <a:rPr altLang="en-US" sz="1400" lang="en-US">
                <a:solidFill>
                  <a:srgbClr val="898989"/>
                </a:solidFill>
              </a:rPr>
              <a:t>*, double );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int main()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{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   // ifstream constructor opens the file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   ifstream inClientFile( "clients.dat", ios::in );</a:t>
            </a:r>
          </a:p>
          <a:p>
            <a:pPr algn="l" lvl="0"/>
            <a:endParaRPr altLang="en-US" sz="1400" lang="en-US">
              <a:solidFill>
                <a:srgbClr val="898989"/>
              </a:solidFill>
            </a:endParaRP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   if ( !inClientFile ) {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      cerr &lt;&lt; "File could not be opened\n";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      exit( 1 );</a:t>
            </a:r>
          </a:p>
          <a:p>
            <a:pPr algn="l" lvl="0"/>
            <a:r>
              <a:rPr altLang="en-US" sz="1400" lang="en-US">
                <a:solidFill>
                  <a:srgbClr val="898989"/>
                </a:solidFill>
              </a:rPr>
              <a:t>   }</a:t>
            </a:r>
          </a:p>
        </p:txBody>
      </p:sp>
      <p:sp>
        <p:nvSpPr>
          <p:cNvPr id="1048615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10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Slide Number Placeholder 3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11</a:t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17" name="Rectangle 2"/>
          <p:cNvSpPr/>
          <p:nvPr/>
        </p:nvSpPr>
        <p:spPr>
          <a:xfrm rot="0">
            <a:off x="3505200" y="407987"/>
            <a:ext cx="6503987" cy="67405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r>
              <a:rPr altLang="en-US" lang="en-US"/>
              <a:t>int account;</a:t>
            </a:r>
          </a:p>
          <a:p>
            <a:r>
              <a:rPr altLang="en-US" lang="en-US"/>
              <a:t>   char name[ 30 ];</a:t>
            </a:r>
          </a:p>
          <a:p>
            <a:r>
              <a:rPr altLang="en-US" lang="en-US"/>
              <a:t>   double balance;</a:t>
            </a:r>
          </a:p>
          <a:p>
            <a:endParaRPr altLang="en-US" lang="en-US"/>
          </a:p>
          <a:p>
            <a:r>
              <a:rPr altLang="en-US" lang="en-US"/>
              <a:t>   cout &lt;&lt; setiosflags( ios::left ) &lt;&lt; setw( 10 ) &lt;&lt; "Account" </a:t>
            </a:r>
          </a:p>
          <a:p>
            <a:r>
              <a:rPr altLang="en-US" lang="en-US"/>
              <a:t>        &lt;&lt; setw( 13 ) &lt;&lt; "Name" &lt;&lt; "Balance\n";</a:t>
            </a:r>
          </a:p>
          <a:p>
            <a:endParaRPr altLang="en-US" lang="en-US"/>
          </a:p>
          <a:p>
            <a:r>
              <a:rPr altLang="en-US" lang="en-US"/>
              <a:t>   while ( inClientFile &gt;&gt; account &gt;&gt; name &gt;&gt; balance )</a:t>
            </a:r>
          </a:p>
          <a:p>
            <a:r>
              <a:rPr altLang="en-US" lang="en-US"/>
              <a:t>      outputLine( account, name, balance );</a:t>
            </a:r>
          </a:p>
          <a:p>
            <a:endParaRPr altLang="en-US" lang="en-US"/>
          </a:p>
          <a:p>
            <a:r>
              <a:rPr altLang="en-US" lang="en-US"/>
              <a:t>   return 0;  // ifstream destructor closes the file</a:t>
            </a:r>
          </a:p>
          <a:p>
            <a:r>
              <a:rPr altLang="en-US" lang="en-US"/>
              <a:t>}</a:t>
            </a:r>
          </a:p>
          <a:p>
            <a:endParaRPr altLang="en-US" lang="en-US"/>
          </a:p>
          <a:p>
            <a:r>
              <a:rPr altLang="en-US" lang="en-US"/>
              <a:t>void outputLine( int acct, const char </a:t>
            </a:r>
            <a:r>
              <a:rPr altLang="en-US" lang="en-US"/>
              <a:t>*name, double bal )</a:t>
            </a:r>
          </a:p>
          <a:p>
            <a:r>
              <a:rPr altLang="en-US" lang="en-US"/>
              <a:t>{</a:t>
            </a:r>
          </a:p>
          <a:p>
            <a:r>
              <a:rPr altLang="en-US" lang="en-US"/>
              <a:t>   cout &lt;&lt; setiosflags( ios::left ) &lt;&lt; setw( 10 ) &lt;&lt; acct </a:t>
            </a:r>
          </a:p>
          <a:p>
            <a:r>
              <a:rPr altLang="en-US" lang="en-US"/>
              <a:t>        &lt;&lt; setw( 13 ) &lt;&lt; name &lt;&lt; setw( 7 ) &lt;&lt; setprecision( 2 )</a:t>
            </a:r>
          </a:p>
          <a:p>
            <a:r>
              <a:rPr altLang="en-US" lang="en-US"/>
              <a:t>        &lt;&lt; resetiosflags( ios::left )</a:t>
            </a:r>
          </a:p>
          <a:p>
            <a:r>
              <a:rPr altLang="en-US" lang="en-US"/>
              <a:t>        &lt;&lt; setiosflags( ios::fixed | ios::showpoint )</a:t>
            </a:r>
          </a:p>
          <a:p>
            <a:r>
              <a:rPr altLang="en-US" lang="en-US"/>
              <a:t>        &lt;&lt; bal &lt;&lt; '\n';</a:t>
            </a:r>
          </a:p>
          <a:p>
            <a:r>
              <a:rPr altLang="en-US" lang="en-US"/>
              <a:t>}</a:t>
            </a:r>
          </a:p>
          <a:p>
            <a:endParaRPr altLang="en-US" lang="en-US"/>
          </a:p>
          <a:p>
            <a:endParaRPr altLang="en-US" lang="en-US"/>
          </a:p>
          <a:p>
            <a:endParaRPr altLang="en-US" lang="en-US"/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Rectangle 2"/>
          <p:cNvSpPr/>
          <p:nvPr>
            <p:ph type="ctrTitle" sz="full" idx="0"/>
          </p:nvPr>
        </p:nvSpPr>
        <p:spPr>
          <a:xfrm rot="0">
            <a:off x="2209800" y="457200"/>
            <a:ext cx="7772400" cy="5381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File position pointer</a:t>
            </a:r>
          </a:p>
        </p:txBody>
      </p:sp>
      <p:sp>
        <p:nvSpPr>
          <p:cNvPr id="1048619" name="Rectangle 3"/>
          <p:cNvSpPr/>
          <p:nvPr>
            <p:ph type="subTitle" sz="full" idx="1"/>
          </p:nvPr>
        </p:nvSpPr>
        <p:spPr>
          <a:xfrm rot="0">
            <a:off x="295275" y="1524000"/>
            <a:ext cx="11134725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lang="en-US">
                <a:solidFill>
                  <a:srgbClr val="898989"/>
                </a:solidFill>
              </a:rPr>
              <a:t>&lt;istream&gt; and &lt;ostream&gt; classes provide member functions for repositioning the </a:t>
            </a:r>
            <a:r>
              <a:rPr altLang="en-US" i="1" lang="en-US">
                <a:solidFill>
                  <a:srgbClr val="898989"/>
                </a:solidFill>
              </a:rPr>
              <a:t>file pointer</a:t>
            </a:r>
            <a:r>
              <a:rPr altLang="en-US" lang="en-US">
                <a:solidFill>
                  <a:srgbClr val="898989"/>
                </a:solidFill>
              </a:rPr>
              <a:t> (the byte number of the next byte in the file to be read or to be written.)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These member functions are: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	</a:t>
            </a:r>
            <a:r>
              <a:rPr altLang="en-US" b="1" i="1" lang="en-US">
                <a:solidFill>
                  <a:srgbClr val="898989"/>
                </a:solidFill>
              </a:rPr>
              <a:t>seekg</a:t>
            </a:r>
            <a:r>
              <a:rPr altLang="en-US" i="1" lang="en-US">
                <a:solidFill>
                  <a:srgbClr val="898989"/>
                </a:solidFill>
              </a:rPr>
              <a:t> </a:t>
            </a:r>
            <a:r>
              <a:rPr altLang="en-US" lang="en-US">
                <a:solidFill>
                  <a:srgbClr val="898989"/>
                </a:solidFill>
              </a:rPr>
              <a:t>(seek get) for istream class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	</a:t>
            </a:r>
            <a:r>
              <a:rPr altLang="en-US" b="1" i="1" lang="en-US">
                <a:solidFill>
                  <a:srgbClr val="898989"/>
                </a:solidFill>
              </a:rPr>
              <a:t>seekp</a:t>
            </a:r>
            <a:r>
              <a:rPr altLang="en-US" lang="en-US">
                <a:solidFill>
                  <a:srgbClr val="898989"/>
                </a:solidFill>
              </a:rPr>
              <a:t> (seek put) for ostream class</a:t>
            </a:r>
          </a:p>
        </p:txBody>
      </p:sp>
      <p:sp>
        <p:nvSpPr>
          <p:cNvPr id="1048620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12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Rectangle 2"/>
          <p:cNvSpPr/>
          <p:nvPr>
            <p:ph type="ctrTitle" sz="full" idx="0"/>
          </p:nvPr>
        </p:nvSpPr>
        <p:spPr>
          <a:xfrm rot="0">
            <a:off x="106362" y="0"/>
            <a:ext cx="11979275" cy="7159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Examples of moving a file pointer</a:t>
            </a:r>
          </a:p>
        </p:txBody>
      </p:sp>
      <p:sp>
        <p:nvSpPr>
          <p:cNvPr id="1048622" name="Rectangle 3"/>
          <p:cNvSpPr/>
          <p:nvPr>
            <p:ph type="subTitle" sz="full" idx="1"/>
          </p:nvPr>
        </p:nvSpPr>
        <p:spPr>
          <a:xfrm rot="0">
            <a:off x="538162" y="1676400"/>
            <a:ext cx="11547475" cy="4216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indent="-2741612" lvl="0" marL="2741612"/>
            <a:r>
              <a:rPr altLang="en-US" b="1" sz="1800" lang="en-US">
                <a:solidFill>
                  <a:srgbClr val="898989"/>
                </a:solidFill>
              </a:rPr>
              <a:t>inClientFile.seekg(0)</a:t>
            </a:r>
            <a:r>
              <a:rPr altLang="en-US" sz="1800" lang="en-US">
                <a:solidFill>
                  <a:srgbClr val="898989"/>
                </a:solidFill>
              </a:rPr>
              <a:t> - repositions the file get pointer to the beginning of the file</a:t>
            </a:r>
          </a:p>
          <a:p>
            <a:pPr algn="l" indent="-2741612" lvl="0" marL="2741612"/>
            <a:r>
              <a:rPr altLang="en-US" b="1" sz="1800" lang="en-US">
                <a:solidFill>
                  <a:srgbClr val="898989"/>
                </a:solidFill>
              </a:rPr>
              <a:t>inClientFile.seekg(n, ios:beg)</a:t>
            </a:r>
            <a:r>
              <a:rPr altLang="en-US" sz="1800" lang="en-US">
                <a:solidFill>
                  <a:srgbClr val="898989"/>
                </a:solidFill>
              </a:rPr>
              <a:t> - repositions the file get pointer  to the n-th byte of the file </a:t>
            </a:r>
          </a:p>
          <a:p>
            <a:pPr algn="l" indent="-2741612" lvl="0" marL="2741612"/>
            <a:r>
              <a:rPr altLang="en-US" b="1" sz="1800" lang="en-US">
                <a:solidFill>
                  <a:srgbClr val="898989"/>
                </a:solidFill>
              </a:rPr>
              <a:t>inClientFile.seekg(m, ios:end)</a:t>
            </a:r>
            <a:r>
              <a:rPr altLang="en-US" sz="1800" lang="en-US">
                <a:solidFill>
                  <a:srgbClr val="898989"/>
                </a:solidFill>
              </a:rPr>
              <a:t> -repositions the file get pointer to the m-th byte from the end of file</a:t>
            </a:r>
          </a:p>
          <a:p>
            <a:pPr algn="l" indent="-2741612" lvl="0" marL="2741612"/>
            <a:r>
              <a:rPr altLang="en-US" b="1" sz="1800" lang="en-US">
                <a:solidFill>
                  <a:srgbClr val="898989"/>
                </a:solidFill>
              </a:rPr>
              <a:t>nClientFile.seekg(0, ios:end)</a:t>
            </a:r>
            <a:r>
              <a:rPr altLang="en-US" sz="1800" lang="en-US">
                <a:solidFill>
                  <a:srgbClr val="898989"/>
                </a:solidFill>
              </a:rPr>
              <a:t> - repositions the file get pointer to the end of the file</a:t>
            </a:r>
          </a:p>
          <a:p>
            <a:pPr algn="l" indent="-2741612" lvl="0" marL="2741612"/>
            <a:r>
              <a:rPr altLang="en-US" b="1" sz="1800" lang="en-US">
                <a:solidFill>
                  <a:srgbClr val="898989"/>
                </a:solidFill>
              </a:rPr>
              <a:t>The same operations can be performed with &lt;ostream&gt; function member </a:t>
            </a:r>
            <a:r>
              <a:rPr altLang="en-US" b="1" sz="1800" i="1" lang="en-US">
                <a:solidFill>
                  <a:srgbClr val="898989"/>
                </a:solidFill>
              </a:rPr>
              <a:t>seekp. </a:t>
            </a:r>
          </a:p>
          <a:p>
            <a:pPr algn="l" indent="-2741612" lvl="0" marL="2741612"/>
            <a:endParaRPr altLang="en-US" sz="1800" lang="en-US">
              <a:solidFill>
                <a:srgbClr val="898989"/>
              </a:solidFill>
            </a:endParaRPr>
          </a:p>
        </p:txBody>
      </p:sp>
      <p:sp>
        <p:nvSpPr>
          <p:cNvPr id="1048623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13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2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2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8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22">
                                            <p:txEl>
                                              <p:charRg st="8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22">
                                            <p:txEl>
                                              <p:charRg st="8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18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22">
                                            <p:txEl>
                                              <p:charRg st="18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22">
                                            <p:txEl>
                                              <p:charRg st="18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28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22">
                                            <p:txEl>
                                              <p:charRg st="28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22">
                                            <p:txEl>
                                              <p:charRg st="28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374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22">
                                            <p:txEl>
                                              <p:charRg st="374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22">
                                            <p:txEl>
                                              <p:charRg st="374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 uiExpand="0" build="p" bldLvl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Rectangle 2"/>
          <p:cNvSpPr/>
          <p:nvPr>
            <p:ph type="ctrTitle" sz="full" idx="0"/>
          </p:nvPr>
        </p:nvSpPr>
        <p:spPr>
          <a:xfrm rot="0">
            <a:off x="0" y="106362"/>
            <a:ext cx="12192000" cy="736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4000" lang="en-US"/>
              <a:t>Updating a sequential file</a:t>
            </a:r>
          </a:p>
        </p:txBody>
      </p:sp>
      <p:sp>
        <p:nvSpPr>
          <p:cNvPr id="1048625" name="Rectangle 3"/>
          <p:cNvSpPr/>
          <p:nvPr>
            <p:ph type="subTitle" sz="full" idx="1"/>
          </p:nvPr>
        </p:nvSpPr>
        <p:spPr>
          <a:xfrm rot="0">
            <a:off x="390525" y="1374775"/>
            <a:ext cx="1125855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lang="en-US">
                <a:solidFill>
                  <a:srgbClr val="898989"/>
                </a:solidFill>
              </a:rPr>
              <a:t>Data that is formatted and written to a sequential file </a:t>
            </a:r>
            <a:r>
              <a:rPr altLang="en-US" b="1" lang="en-US">
                <a:solidFill>
                  <a:srgbClr val="898989"/>
                </a:solidFill>
              </a:rPr>
              <a:t>cannot be modified easily</a:t>
            </a:r>
            <a:r>
              <a:rPr altLang="en-US" lang="en-US">
                <a:solidFill>
                  <a:srgbClr val="898989"/>
                </a:solidFill>
              </a:rPr>
              <a:t> without the risk of destroying other data in the file.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If we want to modify a record of data, the new data may be longer than the old one and it could overwrite parts of the record following it. </a:t>
            </a:r>
          </a:p>
          <a:p>
            <a:pPr algn="l" lvl="0"/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626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14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5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5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137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25">
                                            <p:txEl>
                                              <p:charRg st="137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25">
                                            <p:txEl>
                                              <p:charRg st="137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 uiExpand="0" build="p" bldLvl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Rectangle 2"/>
          <p:cNvSpPr/>
          <p:nvPr>
            <p:ph type="ctrTitle" sz="full" idx="0"/>
          </p:nvPr>
        </p:nvSpPr>
        <p:spPr>
          <a:xfrm rot="0">
            <a:off x="385762" y="0"/>
            <a:ext cx="116332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Problems with sequential files</a:t>
            </a:r>
          </a:p>
        </p:txBody>
      </p:sp>
      <p:sp>
        <p:nvSpPr>
          <p:cNvPr id="1048628" name="Rectangle 3"/>
          <p:cNvSpPr/>
          <p:nvPr>
            <p:ph type="subTitle" sz="full" idx="1"/>
          </p:nvPr>
        </p:nvSpPr>
        <p:spPr>
          <a:xfrm rot="0">
            <a:off x="304800" y="1600200"/>
            <a:ext cx="11714162" cy="3505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lang="en-US">
                <a:solidFill>
                  <a:srgbClr val="898989"/>
                </a:solidFill>
              </a:rPr>
              <a:t>Sequential files are inappropriate for so-called “instant access” applications in which a particular record of information must be located immediately.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These applications include banking systems, point-of-sale systems, airline reservation systems, (or any data-base system.)</a:t>
            </a:r>
          </a:p>
        </p:txBody>
      </p:sp>
      <p:sp>
        <p:nvSpPr>
          <p:cNvPr id="1048629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15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char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8">
                                            <p:txEl>
                                              <p:char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8">
                                            <p:txEl>
                                              <p:char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charRg st="15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28">
                                            <p:txEl>
                                              <p:charRg st="15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28">
                                            <p:txEl>
                                              <p:charRg st="15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 uiExpand="0" build="p" bldLvl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Rectangle 2"/>
          <p:cNvSpPr/>
          <p:nvPr>
            <p:ph type="ctrTitle" sz="full" idx="0"/>
          </p:nvPr>
        </p:nvSpPr>
        <p:spPr>
          <a:xfrm rot="0">
            <a:off x="2281237" y="152400"/>
            <a:ext cx="77724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Random access files</a:t>
            </a:r>
          </a:p>
        </p:txBody>
      </p:sp>
      <p:sp>
        <p:nvSpPr>
          <p:cNvPr id="1048631" name="Rectangle 3"/>
          <p:cNvSpPr/>
          <p:nvPr>
            <p:ph type="subTitle" sz="full" idx="1"/>
          </p:nvPr>
        </p:nvSpPr>
        <p:spPr>
          <a:xfrm rot="0">
            <a:off x="173037" y="1600200"/>
            <a:ext cx="12018962" cy="4038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lang="en-US">
                <a:solidFill>
                  <a:srgbClr val="898989"/>
                </a:solidFill>
              </a:rPr>
              <a:t>Instant access is possible with random access files. </a:t>
            </a:r>
          </a:p>
          <a:p>
            <a:pPr algn="l" lvl="0"/>
            <a:endParaRPr altLang="en-US" lang="en-US">
              <a:solidFill>
                <a:srgbClr val="898989"/>
              </a:solidFill>
            </a:endParaRP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Individual records of a </a:t>
            </a:r>
            <a:r>
              <a:rPr altLang="en-US" b="1" lang="en-US">
                <a:solidFill>
                  <a:srgbClr val="898989"/>
                </a:solidFill>
              </a:rPr>
              <a:t>random access file</a:t>
            </a:r>
            <a:r>
              <a:rPr altLang="en-US" lang="en-US">
                <a:solidFill>
                  <a:srgbClr val="898989"/>
                </a:solidFill>
              </a:rPr>
              <a:t> can be accessed directly (and quickly) without searching many other records.</a:t>
            </a:r>
          </a:p>
        </p:txBody>
      </p:sp>
      <p:sp>
        <p:nvSpPr>
          <p:cNvPr id="1048632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16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3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3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charRg st="5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31">
                                            <p:txEl>
                                              <p:charRg st="5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31">
                                            <p:txEl>
                                              <p:charRg st="5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uiExpand="0" build="p" bldLvl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Rectangle 1026"/>
          <p:cNvSpPr/>
          <p:nvPr>
            <p:ph type="ctrTitle" sz="full" idx="0"/>
          </p:nvPr>
        </p:nvSpPr>
        <p:spPr>
          <a:xfrm rot="0">
            <a:off x="0" y="152400"/>
            <a:ext cx="12120562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Example of a Program that Creates a Random Access File</a:t>
            </a:r>
          </a:p>
        </p:txBody>
      </p:sp>
      <p:sp>
        <p:nvSpPr>
          <p:cNvPr id="1048634" name="Rectangle 1027"/>
          <p:cNvSpPr/>
          <p:nvPr>
            <p:ph type="subTitle" sz="full" idx="1"/>
          </p:nvPr>
        </p:nvSpPr>
        <p:spPr>
          <a:xfrm rot="0">
            <a:off x="1290637" y="1828800"/>
            <a:ext cx="100584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// Fig. 14.11: clntdata.h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// Definition of struct clientData used in 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// Figs. 14.11, 14.12, 14.14 and 14.15.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#ifndef CLNTDATA_H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#define CLNTDATA_H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struct clientData 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int accountNumber;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char lastName[ 15 ];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char firstName[ 10 ];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float balance;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};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#endif</a:t>
            </a:r>
          </a:p>
        </p:txBody>
      </p:sp>
      <p:sp>
        <p:nvSpPr>
          <p:cNvPr id="1048635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17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Rectangle 2"/>
          <p:cNvSpPr/>
          <p:nvPr>
            <p:ph type="ctrTitle" sz="full" idx="0"/>
          </p:nvPr>
        </p:nvSpPr>
        <p:spPr>
          <a:xfrm rot="0">
            <a:off x="-244475" y="457200"/>
            <a:ext cx="12172950" cy="498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Creating a random access file</a:t>
            </a:r>
          </a:p>
        </p:txBody>
      </p:sp>
      <p:sp>
        <p:nvSpPr>
          <p:cNvPr id="1048637" name="Rectangle 3"/>
          <p:cNvSpPr/>
          <p:nvPr>
            <p:ph type="subTitle" sz="full" idx="1"/>
          </p:nvPr>
        </p:nvSpPr>
        <p:spPr>
          <a:xfrm rot="0">
            <a:off x="1219200" y="1600200"/>
            <a:ext cx="9266238" cy="510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// Creating a randomly accessed file sequentially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&lt;iostream.h&gt;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&lt;fstream.h&gt;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&lt;stdlib.h&gt;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"clntdata.h"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int main()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	ofstream outCredit( "credit1.dat", ios::out);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if ( !outCredit ) 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   cerr &lt;&lt; "File could not be opened." &lt;&lt; endl;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   exit( 1 );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}</a:t>
            </a:r>
          </a:p>
          <a:p>
            <a:pPr algn="l" lvl="0"/>
            <a:endParaRPr altLang="en-US" sz="1800" lang="en-US">
              <a:solidFill>
                <a:srgbClr val="898989"/>
              </a:solidFill>
            </a:endParaRPr>
          </a:p>
          <a:p>
            <a:pPr algn="l" lvl="0"/>
            <a:r>
              <a:rPr altLang="en-US" sz="1800" lang="en-US">
                <a:solidFill>
                  <a:srgbClr val="898989"/>
                </a:solidFill>
              </a:rPr>
              <a:t>   </a:t>
            </a:r>
          </a:p>
        </p:txBody>
      </p:sp>
      <p:sp>
        <p:nvSpPr>
          <p:cNvPr id="1048638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18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Rectangle 2"/>
          <p:cNvSpPr/>
          <p:nvPr>
            <p:ph type="title" sz="full" idx="0"/>
          </p:nvPr>
        </p:nvSpPr>
        <p:spPr>
          <a:xfrm rot="0">
            <a:off x="2057400" y="1752600"/>
            <a:ext cx="8001000" cy="4038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lvl="0"/>
            <a:r>
              <a:rPr altLang="en-US" sz="2500" lang="en-US"/>
              <a:t>clientData blankClient = { 0, "", "", 0.0 };</a:t>
            </a:r>
            <a:br/>
            <a:br/>
            <a:r>
              <a:rPr altLang="en-US" sz="2500" lang="en-US"/>
              <a:t>for ( int i = 0; i &lt; 100; i++ )</a:t>
            </a:r>
            <a:br/>
            <a:r>
              <a:rPr altLang="en-US" sz="2500" lang="en-US"/>
              <a:t>   outCredit.write</a:t>
            </a:r>
            <a:br/>
            <a:r>
              <a:rPr altLang="en-US" sz="2500" lang="en-US"/>
              <a:t>    	(reinterpret_cast&lt;const char </a:t>
            </a:r>
            <a:r>
              <a:rPr altLang="en-US" sz="2500" lang="en-US"/>
              <a:t>*&gt;( &amp;blankClient ), </a:t>
            </a:r>
            <a:br/>
            <a:r>
              <a:rPr altLang="en-US" sz="2500" lang="en-US"/>
              <a:t>        	sizeof( clientData ) );</a:t>
            </a:r>
            <a:br/>
            <a:r>
              <a:rPr altLang="en-US" sz="2500" lang="en-US"/>
              <a:t>   return 0;</a:t>
            </a:r>
            <a:br/>
            <a:r>
              <a:rPr altLang="en-US" sz="2500" lang="en-US"/>
              <a:t>}</a:t>
            </a:r>
            <a:br/>
            <a:br/>
            <a:br/>
            <a:endParaRPr altLang="en-US" sz="2500" lang="en-US"/>
          </a:p>
        </p:txBody>
      </p:sp>
      <p:sp>
        <p:nvSpPr>
          <p:cNvPr id="1048640" name="Slide Number Placeholder 4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19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Rectangle 2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r>
              <a:rPr altLang="en-US" lang="en-US"/>
              <a:t>Learning Objectives</a:t>
            </a:r>
          </a:p>
        </p:txBody>
      </p:sp>
      <p:sp>
        <p:nvSpPr>
          <p:cNvPr id="1048586" name="Rectangle 3"/>
          <p:cNvSpPr/>
          <p:nvPr>
            <p:ph sz="full" idx="1"/>
          </p:nvPr>
        </p:nvSpPr>
        <p:spPr>
          <a:xfrm rot="0">
            <a:off x="2209800" y="22098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r>
              <a:rPr altLang="en-US" lang="en-US"/>
              <a:t>C++ I/O streams.</a:t>
            </a:r>
          </a:p>
          <a:p>
            <a:r>
              <a:rPr altLang="en-US" lang="en-US"/>
              <a:t>Reading and writing sequential files.</a:t>
            </a:r>
          </a:p>
          <a:p>
            <a:r>
              <a:rPr altLang="en-US" lang="en-US"/>
              <a:t>Reading and writing random access files.</a:t>
            </a:r>
          </a:p>
        </p:txBody>
      </p:sp>
      <p:sp>
        <p:nvSpPr>
          <p:cNvPr id="1048587" name="Footer Placeholder 4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ctr" lvl="0"/>
            <a:r>
              <a:rPr altLang="en-US" sz="1200" lang="en-US">
                <a:solidFill>
                  <a:srgbClr val="898989"/>
                </a:solidFill>
              </a:rPr>
              <a:t>CPSC 231  D.H.  C++ File Processing</a:t>
            </a:r>
          </a:p>
        </p:txBody>
      </p:sp>
      <p:sp>
        <p:nvSpPr>
          <p:cNvPr id="1048588" name="Slide Number Placeholder 5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2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" fill="hold" id="7"/>
                                        <p:tgtEl>
                                          <p:spTgt spid="104858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1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" fill="hold" id="12"/>
                                        <p:tgtEl>
                                          <p:spTgt spid="1048586">
                                            <p:txEl>
                                              <p:charRg st="17" end="5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5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" fill="hold" id="17"/>
                                        <p:tgtEl>
                                          <p:spTgt spid="1048586">
                                            <p:txEl>
                                              <p:charRg st="55" end="9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uiExpand="0" build="p" bldLvl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Rectangle 2"/>
          <p:cNvSpPr/>
          <p:nvPr>
            <p:ph type="ctrTitle" sz="full" idx="0"/>
          </p:nvPr>
        </p:nvSpPr>
        <p:spPr>
          <a:xfrm rot="0">
            <a:off x="0" y="152400"/>
            <a:ext cx="12090400" cy="8937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&lt;ostream&gt; membEr function </a:t>
            </a:r>
            <a:r>
              <a:rPr altLang="en-US" sz="3200" i="1" lang="en-US"/>
              <a:t>write</a:t>
            </a:r>
            <a:r>
              <a:rPr altLang="en-US" sz="3200" lang="en-US"/>
              <a:t> </a:t>
            </a:r>
          </a:p>
        </p:txBody>
      </p:sp>
      <p:sp>
        <p:nvSpPr>
          <p:cNvPr id="1048643" name="Rectangle 3"/>
          <p:cNvSpPr/>
          <p:nvPr>
            <p:ph type="subTitle" sz="full" idx="1"/>
          </p:nvPr>
        </p:nvSpPr>
        <p:spPr>
          <a:xfrm rot="0">
            <a:off x="182562" y="1905000"/>
            <a:ext cx="12009438" cy="3657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lang="en-US">
                <a:solidFill>
                  <a:srgbClr val="898989"/>
                </a:solidFill>
              </a:rPr>
              <a:t>The &lt;ostream&gt; member function </a:t>
            </a:r>
            <a:r>
              <a:rPr altLang="en-US" i="1" lang="en-US">
                <a:solidFill>
                  <a:srgbClr val="898989"/>
                </a:solidFill>
              </a:rPr>
              <a:t>write </a:t>
            </a:r>
            <a:r>
              <a:rPr altLang="en-US" lang="en-US">
                <a:solidFill>
                  <a:srgbClr val="898989"/>
                </a:solidFill>
              </a:rPr>
              <a:t>outputs a fixed number of bytes beginning at a specific location in memory to the specific stream. When the stream is associated with a file, the data is written beginning at the location in the file specified by the “put” file pointer.</a:t>
            </a:r>
          </a:p>
        </p:txBody>
      </p:sp>
      <p:sp>
        <p:nvSpPr>
          <p:cNvPr id="1048644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20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Rectangle 2"/>
          <p:cNvSpPr/>
          <p:nvPr>
            <p:ph type="ctrTitle" sz="full" idx="0"/>
          </p:nvPr>
        </p:nvSpPr>
        <p:spPr>
          <a:xfrm rot="0">
            <a:off x="-212725" y="0"/>
            <a:ext cx="12312650" cy="9556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Writing data randomly to a random file</a:t>
            </a:r>
          </a:p>
        </p:txBody>
      </p:sp>
      <p:sp>
        <p:nvSpPr>
          <p:cNvPr id="1048646" name="Rectangle 3"/>
          <p:cNvSpPr/>
          <p:nvPr>
            <p:ph type="subTitle" sz="full" idx="1"/>
          </p:nvPr>
        </p:nvSpPr>
        <p:spPr>
          <a:xfrm rot="0">
            <a:off x="2209800" y="1138237"/>
            <a:ext cx="7543800" cy="5567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&lt;iostream.h&gt;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&lt;fstream.h&gt;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&lt;stdlib.h&gt;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"clntdata.h"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int main()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ofstream outCredit( "credit.dat", ios::ate );</a:t>
            </a:r>
          </a:p>
          <a:p>
            <a:pPr algn="l" lvl="0"/>
            <a:endParaRPr altLang="en-US" sz="2000" lang="en-US">
              <a:solidFill>
                <a:srgbClr val="898989"/>
              </a:solidFill>
            </a:endParaRP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if ( !outCredit ) 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   cerr &lt;&lt; "File could not be opened." &lt;&lt; endl;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   exit( 1 );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}</a:t>
            </a:r>
          </a:p>
          <a:p>
            <a:pPr algn="l" lvl="0"/>
            <a:endParaRPr altLang="en-US" sz="1800" lang="en-US">
              <a:solidFill>
                <a:srgbClr val="898989"/>
              </a:solidFill>
            </a:endParaRPr>
          </a:p>
          <a:p>
            <a:pPr algn="l" lvl="0"/>
            <a:r>
              <a:rPr altLang="en-US" sz="1800" lang="en-US">
                <a:solidFill>
                  <a:srgbClr val="898989"/>
                </a:solidFill>
              </a:rPr>
              <a:t>   </a:t>
            </a:r>
          </a:p>
        </p:txBody>
      </p:sp>
      <p:sp>
        <p:nvSpPr>
          <p:cNvPr id="1048647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21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Rectangle 2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lvl="0"/>
            <a:br/>
            <a:br/>
            <a:endParaRPr altLang="en-US" sz="1600" lang="en-US"/>
          </a:p>
        </p:txBody>
      </p:sp>
      <p:sp>
        <p:nvSpPr>
          <p:cNvPr id="1048649" name="Content Placeholder 1"/>
          <p:cNvSpPr/>
          <p:nvPr>
            <p:ph sz="full" idx="1"/>
          </p:nvPr>
        </p:nvSpPr>
        <p:spPr>
          <a:xfrm rot="0">
            <a:off x="914400" y="701675"/>
            <a:ext cx="10353675" cy="50895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lnSpc>
                <a:spcPct val="90000"/>
              </a:lnSpc>
              <a:buNone/>
            </a:pPr>
            <a:r>
              <a:rPr altLang="en-US" lang="en-US"/>
              <a:t>cout &lt;&lt; "Enter account number "&lt;&lt; "(1 to 100, 0 to end input)\n? ";</a:t>
            </a:r>
            <a:br/>
            <a:r>
              <a:rPr altLang="en-US" lang="en-US"/>
              <a:t>clientData client;</a:t>
            </a:r>
            <a:br/>
            <a:r>
              <a:rPr altLang="en-US" lang="en-US"/>
              <a:t>   cin &gt;&gt; client.accountNumber;</a:t>
            </a:r>
            <a:br/>
            <a:br/>
            <a:r>
              <a:rPr altLang="en-US" lang="en-US"/>
              <a:t>   while ( client.accountNumber &gt; 0 &amp;&amp; client.accountNumber &lt;= 100 )</a:t>
            </a:r>
          </a:p>
          <a:p>
            <a:pPr indent="0" lvl="0" marL="0">
              <a:lnSpc>
                <a:spcPct val="90000"/>
              </a:lnSpc>
              <a:buNone/>
            </a:pPr>
            <a:r>
              <a:rPr altLang="en-US" lang="en-US"/>
              <a:t> {</a:t>
            </a:r>
            <a:br/>
            <a:r>
              <a:rPr altLang="en-US" lang="en-US"/>
              <a:t>      cout &lt;&lt; "Enter lastname, firstname, balance\n? ";</a:t>
            </a:r>
            <a:br/>
            <a:r>
              <a:rPr altLang="en-US" lang="en-US"/>
              <a:t>      cin &gt;&gt; client.lastName &gt;&gt; client.firstName&gt;&gt; client.balance;</a:t>
            </a:r>
          </a:p>
        </p:txBody>
      </p:sp>
      <p:sp>
        <p:nvSpPr>
          <p:cNvPr id="1048650" name="Slide Number Placeholder 4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22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Content Placeholder 1"/>
          <p:cNvSpPr/>
          <p:nvPr>
            <p:ph sz="full" idx="1"/>
          </p:nvPr>
        </p:nvSpPr>
        <p:spPr>
          <a:xfrm rot="0">
            <a:off x="914400" y="609600"/>
            <a:ext cx="10353675" cy="5943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lnSpc>
                <a:spcPct val="90000"/>
              </a:lnSpc>
              <a:buNone/>
            </a:pPr>
            <a:r>
              <a:rPr altLang="en-US" lang="en-US"/>
              <a:t>outCredit.seekp( ( client.accountNumber - 1 ) </a:t>
            </a:r>
            <a:r>
              <a:rPr altLang="en-US" lang="en-US"/>
              <a:t>*sizeof( clientData ) );</a:t>
            </a:r>
            <a:br/>
            <a:r>
              <a:rPr altLang="en-US" lang="en-US"/>
              <a:t>      outCredit.write( </a:t>
            </a:r>
            <a:br/>
            <a:r>
              <a:rPr altLang="en-US" lang="en-US"/>
              <a:t>         reinterpret_cast&lt;const char </a:t>
            </a:r>
            <a:r>
              <a:rPr altLang="en-US" lang="en-US"/>
              <a:t>*&gt;( &amp;client ), </a:t>
            </a:r>
            <a:br/>
            <a:r>
              <a:rPr altLang="en-US" lang="en-US"/>
              <a:t>         sizeof( clientData ) );</a:t>
            </a:r>
            <a:br/>
            <a:br/>
            <a:r>
              <a:rPr altLang="en-US" lang="en-US"/>
              <a:t>      cout &lt;&lt; "Enter account number\n? ";</a:t>
            </a:r>
            <a:br/>
            <a:r>
              <a:rPr altLang="en-US" lang="en-US"/>
              <a:t>      cin &gt;&gt; client.accountNumber;</a:t>
            </a:r>
            <a:br/>
            <a:r>
              <a:rPr altLang="en-US" lang="en-US"/>
              <a:t>   }</a:t>
            </a:r>
            <a:br/>
            <a:br/>
            <a:r>
              <a:rPr altLang="en-US" lang="en-US"/>
              <a:t>   return 0;</a:t>
            </a:r>
            <a:br/>
            <a:r>
              <a:rPr altLang="en-US" lang="en-US"/>
              <a:t>}</a:t>
            </a:r>
            <a:br/>
            <a:endParaRPr altLang="en-US" lang="en-US"/>
          </a:p>
        </p:txBody>
      </p:sp>
      <p:sp>
        <p:nvSpPr>
          <p:cNvPr id="1048652" name="Slide Number Placeholder 4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23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Rectangle 2"/>
          <p:cNvSpPr/>
          <p:nvPr>
            <p:ph type="ctrTitle" sz="full" idx="0"/>
          </p:nvPr>
        </p:nvSpPr>
        <p:spPr>
          <a:xfrm rot="0">
            <a:off x="406400" y="381000"/>
            <a:ext cx="11268075" cy="533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Reading data from a random file</a:t>
            </a:r>
          </a:p>
        </p:txBody>
      </p:sp>
      <p:sp>
        <p:nvSpPr>
          <p:cNvPr id="1048654" name="Rectangle 3"/>
          <p:cNvSpPr/>
          <p:nvPr>
            <p:ph type="subTitle" sz="full" idx="1"/>
          </p:nvPr>
        </p:nvSpPr>
        <p:spPr>
          <a:xfrm rot="0">
            <a:off x="660400" y="1524000"/>
            <a:ext cx="10871200" cy="5038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&lt;iostream.h&gt;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&lt;iomanip.h&gt;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&lt;fstream.h&gt;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&lt;stdlib.h&gt;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#include "clntdata.h"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void outputLine( ostream&amp;, const clientData &amp; );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int main()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ifstream inCredit( "credit.dat", ios::in );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if ( !inCredit ) {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   cerr &lt;&lt; "File could not be opened." &lt;&lt; endl;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   exit( 1 );</a:t>
            </a:r>
          </a:p>
          <a:p>
            <a:pPr algn="l" lvl="0"/>
            <a:r>
              <a:rPr altLang="en-US" sz="2000" lang="en-US">
                <a:solidFill>
                  <a:srgbClr val="898989"/>
                </a:solidFill>
              </a:rPr>
              <a:t>   }</a:t>
            </a:r>
          </a:p>
        </p:txBody>
      </p:sp>
      <p:sp>
        <p:nvSpPr>
          <p:cNvPr id="1048655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24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Content Placeholder 1"/>
          <p:cNvSpPr/>
          <p:nvPr>
            <p:ph sz="full" idx="1"/>
          </p:nvPr>
        </p:nvSpPr>
        <p:spPr>
          <a:xfrm rot="0">
            <a:off x="101600" y="2095500"/>
            <a:ext cx="12090400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lnSpc>
                <a:spcPct val="80000"/>
              </a:lnSpc>
              <a:buNone/>
            </a:pPr>
            <a:r>
              <a:rPr altLang="en-US" sz="2700" lang="en-US"/>
              <a:t>cout &lt;&lt; setiosflags( ios::left ) &lt;&lt; setw( 10 ) &lt;&lt; "Account"&lt;&lt; setw( 16 ) &lt;&lt; "Last Name" &lt;&lt; setw( 11 )</a:t>
            </a:r>
            <a:br/>
            <a:r>
              <a:rPr altLang="en-US" sz="2700" lang="en-US"/>
              <a:t>        &lt;&lt; "First Name" &lt;&lt; resetiosflags( ios::left )&lt;&lt; setw( 10 ) &lt;&lt; "Balance" &lt;&lt; endl;</a:t>
            </a:r>
            <a:br/>
            <a:br/>
            <a:r>
              <a:rPr altLang="en-US" sz="2700" lang="en-US"/>
              <a:t>   clientData client;</a:t>
            </a:r>
            <a:br/>
            <a:br/>
            <a:r>
              <a:rPr altLang="en-US" sz="2700" lang="en-US"/>
              <a:t>   inCredit.read( reinterpret_cast&lt;char </a:t>
            </a:r>
            <a:r>
              <a:rPr altLang="en-US" sz="2700" lang="en-US"/>
              <a:t>*&gt;( &amp;client ), </a:t>
            </a:r>
            <a:br/>
            <a:r>
              <a:rPr altLang="en-US" sz="2700" lang="en-US"/>
              <a:t>                  sizeof( clientData ) );</a:t>
            </a:r>
            <a:br/>
            <a:br/>
            <a:endParaRPr altLang="en-US" sz="2400" lang="en-US"/>
          </a:p>
        </p:txBody>
      </p:sp>
      <p:sp>
        <p:nvSpPr>
          <p:cNvPr id="1048657" name="Footer Placeholder 3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ctr" lvl="0"/>
            <a:r>
              <a:rPr altLang="en-US" sz="1200" lang="en-US">
                <a:solidFill>
                  <a:srgbClr val="898989"/>
                </a:solidFill>
              </a:rPr>
              <a:t>CPSC 231  D.H.  C++ File Processing</a:t>
            </a:r>
          </a:p>
        </p:txBody>
      </p:sp>
      <p:sp>
        <p:nvSpPr>
          <p:cNvPr id="1048658" name="Slide Number Placeholder 4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25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Content Placeholder 1"/>
          <p:cNvSpPr/>
          <p:nvPr>
            <p:ph sz="full" idx="1"/>
          </p:nvPr>
        </p:nvSpPr>
        <p:spPr>
          <a:xfrm rot="0">
            <a:off x="914400" y="803275"/>
            <a:ext cx="10353675" cy="49879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lnSpc>
                <a:spcPct val="80000"/>
              </a:lnSpc>
              <a:buNone/>
            </a:pPr>
            <a:r>
              <a:rPr altLang="en-US" sz="3000" lang="en-US"/>
              <a:t>while ( inCredit &amp;&amp; !inCredit.eof() ) {</a:t>
            </a:r>
            <a:br/>
            <a:br/>
            <a:r>
              <a:rPr altLang="en-US" sz="3000" lang="en-US"/>
              <a:t>      if ( client.accountNumber != 0 )</a:t>
            </a:r>
            <a:br/>
            <a:r>
              <a:rPr altLang="en-US" sz="3000" lang="en-US"/>
              <a:t>         outputLine( cout, client );</a:t>
            </a:r>
            <a:br/>
            <a:br/>
            <a:r>
              <a:rPr altLang="en-US" sz="3000" lang="en-US"/>
              <a:t>      inCredit.read( reinterpret_cast&lt;char </a:t>
            </a:r>
            <a:r>
              <a:rPr altLang="en-US" sz="3000" lang="en-US"/>
              <a:t>*&gt;( &amp;client ),</a:t>
            </a:r>
            <a:br/>
            <a:r>
              <a:rPr altLang="en-US" sz="3000" lang="en-US"/>
              <a:t>                     sizeof( clientData ) );</a:t>
            </a:r>
            <a:br/>
            <a:r>
              <a:rPr altLang="en-US" sz="3000" lang="en-US"/>
              <a:t>   }</a:t>
            </a:r>
            <a:br/>
            <a:br/>
            <a:r>
              <a:rPr altLang="en-US" sz="3000" lang="en-US"/>
              <a:t>   return 0;</a:t>
            </a:r>
            <a:br/>
            <a:r>
              <a:rPr altLang="en-US" sz="3000" lang="en-US"/>
              <a:t>}</a:t>
            </a:r>
            <a:br/>
            <a:endParaRPr altLang="en-US" sz="3000" lang="en-US"/>
          </a:p>
        </p:txBody>
      </p:sp>
      <p:sp>
        <p:nvSpPr>
          <p:cNvPr id="1048660" name="Slide Number Placeholder 4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26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Content Placeholder 1"/>
          <p:cNvSpPr/>
          <p:nvPr>
            <p:ph sz="full" idx="1"/>
          </p:nvPr>
        </p:nvSpPr>
        <p:spPr>
          <a:xfrm rot="0">
            <a:off x="304800" y="1239837"/>
            <a:ext cx="11776075" cy="4551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indent="0" lvl="0" marL="0">
              <a:buNone/>
            </a:pPr>
            <a:r>
              <a:rPr altLang="en-US" lang="en-US"/>
              <a:t>void outputLine( ostream &amp;output, const clientData &amp;c )</a:t>
            </a:r>
            <a:br/>
            <a:r>
              <a:rPr altLang="en-US" lang="en-US"/>
              <a:t>{</a:t>
            </a:r>
            <a:br/>
            <a:r>
              <a:rPr altLang="en-US" lang="en-US"/>
              <a:t>   output &lt;&lt; setiosflags( ios::left ) &lt;&lt; setw( 10 )&lt;&lt; c.accountNumber &lt;&lt; setw( 16 ) &lt;&lt; c.lastName </a:t>
            </a:r>
            <a:br/>
            <a:r>
              <a:rPr altLang="en-US" lang="en-US"/>
              <a:t>          &lt;&lt; setw( 11 ) &lt;&lt; c.firstName &lt;&lt; setw( 10 )&lt;&lt; setprecision( 2 ) &lt;&lt; resetiosflags( ios::left )</a:t>
            </a:r>
            <a:br/>
            <a:r>
              <a:rPr altLang="en-US" lang="en-US"/>
              <a:t>          &lt;&lt; setiosflags( ios::fixed | ios::showpoint )&lt;&lt; c.balance &lt;&lt; '\n';</a:t>
            </a:r>
            <a:br/>
            <a:r>
              <a:rPr altLang="en-US" lang="en-US"/>
              <a:t>}</a:t>
            </a:r>
            <a:br/>
            <a:endParaRPr altLang="en-US" lang="en-US"/>
          </a:p>
        </p:txBody>
      </p:sp>
      <p:sp>
        <p:nvSpPr>
          <p:cNvPr id="1048662" name="Footer Placeholder 3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ctr" lvl="0"/>
            <a:r>
              <a:rPr altLang="en-US" sz="1200" lang="en-US">
                <a:solidFill>
                  <a:srgbClr val="898989"/>
                </a:solidFill>
              </a:rPr>
              <a:t>CPSC 231  D.H.  C++ File Processing</a:t>
            </a:r>
          </a:p>
        </p:txBody>
      </p:sp>
      <p:sp>
        <p:nvSpPr>
          <p:cNvPr id="1048663" name="Slide Number Placeholder 4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27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Rectangle 2"/>
          <p:cNvSpPr/>
          <p:nvPr>
            <p:ph type="ctrTitle" sz="full" idx="0"/>
          </p:nvPr>
        </p:nvSpPr>
        <p:spPr>
          <a:xfrm rot="0">
            <a:off x="55562" y="0"/>
            <a:ext cx="11928475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The &lt;istream&gt; function </a:t>
            </a:r>
            <a:r>
              <a:rPr altLang="en-US" sz="3200" i="1" lang="en-US"/>
              <a:t>read</a:t>
            </a:r>
          </a:p>
        </p:txBody>
      </p:sp>
      <p:sp>
        <p:nvSpPr>
          <p:cNvPr id="1048665" name="Rectangle 3"/>
          <p:cNvSpPr/>
          <p:nvPr>
            <p:ph type="subTitle" sz="full" idx="1"/>
          </p:nvPr>
        </p:nvSpPr>
        <p:spPr>
          <a:xfrm rot="0">
            <a:off x="385762" y="1752600"/>
            <a:ext cx="11420475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endParaRPr altLang="en-US" lang="en-US">
              <a:solidFill>
                <a:srgbClr val="898989"/>
              </a:solidFill>
            </a:endParaRP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inCredit.read (reinterpret_cast&lt;char </a:t>
            </a:r>
            <a:r>
              <a:rPr altLang="en-US" lang="en-US">
                <a:solidFill>
                  <a:srgbClr val="898989"/>
                </a:solidFill>
              </a:rPr>
              <a:t>*&gt;(&amp;client),sizeof(clientData));</a:t>
            </a:r>
          </a:p>
          <a:p>
            <a:pPr algn="l" lvl="0"/>
            <a:endParaRPr altLang="en-US" lang="en-US">
              <a:solidFill>
                <a:srgbClr val="898989"/>
              </a:solidFill>
            </a:endParaRP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The &lt;istream&gt; function inputs a specified (by sizeof(clientData)) number of bytes from the current position of the specified stream into an object.</a:t>
            </a:r>
          </a:p>
        </p:txBody>
      </p:sp>
      <p:sp>
        <p:nvSpPr>
          <p:cNvPr id="1048666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28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Rectangle 2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r>
              <a:rPr altLang="en-US" lang="en-US"/>
              <a:t>C++ Files and Streams</a:t>
            </a:r>
          </a:p>
        </p:txBody>
      </p:sp>
      <p:sp>
        <p:nvSpPr>
          <p:cNvPr id="1048592" name="Rectangle 3"/>
          <p:cNvSpPr/>
          <p:nvPr>
            <p:ph sz="full" idx="1"/>
          </p:nvPr>
        </p:nvSpPr>
        <p:spPr>
          <a:xfrm rot="0">
            <a:off x="2209800" y="1524000"/>
            <a:ext cx="80010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C++ views each files as a sequence of bytes.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Each file ends with an </a:t>
            </a:r>
            <a:r>
              <a:rPr altLang="en-US" b="1" i="1" lang="en-US"/>
              <a:t>end-of-file</a:t>
            </a:r>
            <a:r>
              <a:rPr altLang="en-US" lang="en-US"/>
              <a:t> marker.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When a file is</a:t>
            </a:r>
            <a:r>
              <a:rPr altLang="en-US" b="1" lang="en-US"/>
              <a:t> </a:t>
            </a:r>
            <a:r>
              <a:rPr altLang="en-US" b="1" i="1" lang="en-US"/>
              <a:t>opened</a:t>
            </a:r>
            <a:r>
              <a:rPr altLang="en-US" lang="en-US"/>
              <a:t>, an object is created and a stream is associated with the object.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To perform file processing in C++, the header files </a:t>
            </a:r>
            <a:r>
              <a:rPr altLang="en-US" b="1" lang="en-US"/>
              <a:t>&lt;iostream.h&gt;</a:t>
            </a:r>
            <a:r>
              <a:rPr altLang="en-US" lang="en-US"/>
              <a:t> and </a:t>
            </a:r>
            <a:r>
              <a:rPr altLang="en-US" b="1" lang="en-US"/>
              <a:t>&lt;fstream.h</a:t>
            </a:r>
            <a:r>
              <a:rPr altLang="en-US" lang="en-US"/>
              <a:t>&gt; must be included.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&lt;fstream.&gt; includes &lt;ifstream&gt; and &lt;ofstream&gt; </a:t>
            </a:r>
          </a:p>
        </p:txBody>
      </p:sp>
      <p:sp>
        <p:nvSpPr>
          <p:cNvPr id="1048593" name="Footer Placeholder 4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ctr" lvl="0"/>
            <a:r>
              <a:rPr altLang="en-US" sz="1200" lang="en-US">
                <a:solidFill>
                  <a:srgbClr val="898989"/>
                </a:solidFill>
              </a:rPr>
              <a:t>CPSC 231  D.H.  C++ File Processing</a:t>
            </a:r>
          </a:p>
        </p:txBody>
      </p:sp>
      <p:sp>
        <p:nvSpPr>
          <p:cNvPr id="1048594" name="Slide Number Placeholder 5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3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9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charRg st="4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92">
                                            <p:txEl>
                                              <p:charRg st="4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592">
                                            <p:txEl>
                                              <p:charRg st="4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charRg st="8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592">
                                            <p:txEl>
                                              <p:charRg st="8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92">
                                            <p:txEl>
                                              <p:charRg st="8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charRg st="17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592">
                                            <p:txEl>
                                              <p:charRg st="17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592">
                                            <p:txEl>
                                              <p:charRg st="17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charRg st="275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592">
                                            <p:txEl>
                                              <p:charRg st="275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592">
                                            <p:txEl>
                                              <p:charRg st="275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 uiExpand="0" build="p" bldLvl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2"/>
          <p:cNvSpPr/>
          <p:nvPr>
            <p:ph type="title" sz="full" idx="0"/>
          </p:nvPr>
        </p:nvSpPr>
        <p:spPr>
          <a:xfrm rot="0">
            <a:off x="2209800" y="457200"/>
            <a:ext cx="7772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r>
              <a:rPr altLang="en-US" lang="en-US"/>
              <a:t>Creating a sequential file</a:t>
            </a:r>
          </a:p>
        </p:txBody>
      </p:sp>
      <p:sp>
        <p:nvSpPr>
          <p:cNvPr id="1048596" name="Rectangle 3"/>
          <p:cNvSpPr/>
          <p:nvPr>
            <p:ph sz="full" idx="1"/>
          </p:nvPr>
        </p:nvSpPr>
        <p:spPr>
          <a:xfrm rot="0">
            <a:off x="2209800" y="1524000"/>
            <a:ext cx="77724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// Fig. 14.4: fig14_04.cpp  D&amp;D p.708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// Create a sequential file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#include &lt;iostream.h&gt;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#include &lt;fstream.h&gt;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#include &lt;stdlib.h&gt; 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int main()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{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   // ofstream constructor opens file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   ofstream outClientFile( "clients.dat", ios::out );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endParaRPr altLang="en-US" b="1" sz="1800" lang="en-US"/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   if ( !outClientFile ) {  // overloaded ! operator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      cerr &lt;&lt; "File could not be opened" &lt;&lt; endl;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800" lang="en-US"/>
              <a:t>      exit( 1 );    // prototype in stdlib.h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sz="1800" lang="en-US"/>
              <a:t>   }</a:t>
            </a:r>
          </a:p>
        </p:txBody>
      </p:sp>
      <p:sp>
        <p:nvSpPr>
          <p:cNvPr id="1048597" name="Slide Number Placeholder 5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4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Rectangle 2"/>
          <p:cNvSpPr/>
          <p:nvPr>
            <p:ph type="title" sz="full" idx="0"/>
          </p:nvPr>
        </p:nvSpPr>
        <p:spPr>
          <a:xfrm rot="0">
            <a:off x="2209800" y="457200"/>
            <a:ext cx="7772400" cy="838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r>
              <a:rPr altLang="en-US" lang="en-US"/>
              <a:t>Sequential file</a:t>
            </a:r>
          </a:p>
        </p:txBody>
      </p:sp>
      <p:sp>
        <p:nvSpPr>
          <p:cNvPr id="1048599" name="Rectangle 3"/>
          <p:cNvSpPr/>
          <p:nvPr>
            <p:ph sz="full" idx="1"/>
          </p:nvPr>
        </p:nvSpPr>
        <p:spPr>
          <a:xfrm rot="0">
            <a:off x="2286000" y="1447800"/>
            <a:ext cx="77724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cout &lt;&lt; "Enter the account, name, and balance.\n"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     &lt;&lt; "Enter end-of-file to end input.\n? ";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 int account;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char name[ 30 ];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float balance;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endParaRPr altLang="en-US" b="1" sz="1700" lang="en-US"/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while ( cin &gt;&gt; account &gt;&gt; name &gt;&gt; balance ) {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   outClientFile &lt;&lt; account &lt;&lt; ' ' &lt;&lt; name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                 &lt;&lt; ' ' &lt;&lt; balance &lt;&lt; '\n';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   cout &lt;&lt; "? ";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}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endParaRPr altLang="en-US" b="1" sz="1700" lang="en-US"/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   return 0;  // ofstream destructor closes file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Font typeface="Monotype Sorts" pitchFamily="0" charset="1"/>
              <a:buNone/>
            </a:pPr>
            <a:r>
              <a:rPr altLang="en-US" b="1" sz="1700" lang="en-US"/>
              <a:t>}</a:t>
            </a:r>
          </a:p>
        </p:txBody>
      </p:sp>
      <p:sp>
        <p:nvSpPr>
          <p:cNvPr id="1048600" name="Slide Number Placeholder 5"/>
          <p:cNvSpPr txBox="1"/>
          <p:nvPr/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  <a:t>5</a:t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fast" advClick="1">
    <p:blinds dir="vert"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Rectangle 2"/>
          <p:cNvSpPr/>
          <p:nvPr>
            <p:ph type="ctrTitle" sz="full" idx="0"/>
          </p:nvPr>
        </p:nvSpPr>
        <p:spPr>
          <a:xfrm rot="0">
            <a:off x="1290637" y="257175"/>
            <a:ext cx="9610725" cy="914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How to open a file in C++ ?</a:t>
            </a:r>
          </a:p>
        </p:txBody>
      </p:sp>
      <p:sp>
        <p:nvSpPr>
          <p:cNvPr id="1048602" name="Rectangle 3"/>
          <p:cNvSpPr/>
          <p:nvPr>
            <p:ph type="subTitle" sz="full" idx="1"/>
          </p:nvPr>
        </p:nvSpPr>
        <p:spPr>
          <a:xfrm rot="0">
            <a:off x="533400" y="1524000"/>
            <a:ext cx="11268075" cy="3810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endParaRPr altLang="en-US" lang="en-US">
              <a:solidFill>
                <a:srgbClr val="898989"/>
              </a:solidFill>
            </a:endParaRP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 </a:t>
            </a:r>
            <a:r>
              <a:rPr altLang="en-US" b="1" sz="2800" lang="en-US">
                <a:solidFill>
                  <a:srgbClr val="898989"/>
                </a:solidFill>
              </a:rPr>
              <a:t>Ofstream outClientFile(“clients.dat”, ios:out)</a:t>
            </a:r>
          </a:p>
          <a:p>
            <a:pPr algn="l" lvl="0"/>
            <a:r>
              <a:rPr altLang="en-US" b="1" lang="en-US">
                <a:solidFill>
                  <a:srgbClr val="898989"/>
                </a:solidFill>
              </a:rPr>
              <a:t>				OR</a:t>
            </a:r>
          </a:p>
          <a:p>
            <a:pPr algn="l" lvl="0"/>
            <a:r>
              <a:rPr altLang="en-US" b="1" sz="2800" lang="en-US">
                <a:solidFill>
                  <a:srgbClr val="898989"/>
                </a:solidFill>
              </a:rPr>
              <a:t>Ofstream outClientFile;</a:t>
            </a:r>
          </a:p>
          <a:p>
            <a:pPr algn="l" lvl="0"/>
            <a:r>
              <a:rPr altLang="en-US" b="1" sz="2800" lang="en-US">
                <a:solidFill>
                  <a:srgbClr val="898989"/>
                </a:solidFill>
              </a:rPr>
              <a:t>outClientFile.open(“clients.dat”, ios:out)</a:t>
            </a:r>
          </a:p>
          <a:p>
            <a:pPr algn="l" lvl="0"/>
            <a:endParaRPr altLang="en-US" sz="2800" lang="en-US">
              <a:solidFill>
                <a:srgbClr val="898989"/>
              </a:solidFill>
            </a:endParaRPr>
          </a:p>
        </p:txBody>
      </p:sp>
      <p:sp>
        <p:nvSpPr>
          <p:cNvPr id="1048603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6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charRg st="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2">
                                            <p:txEl>
                                              <p:charRg st="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2">
                                            <p:txEl>
                                              <p:charRg st="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2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02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2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2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charRg st="8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2">
                                            <p:txEl>
                                              <p:charRg st="8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02">
                                            <p:txEl>
                                              <p:charRg st="8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uiExpand="0" build="p" bldLvl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Rectangle 2"/>
          <p:cNvSpPr/>
          <p:nvPr>
            <p:ph type="ctrTitle" sz="full" idx="0"/>
          </p:nvPr>
        </p:nvSpPr>
        <p:spPr>
          <a:xfrm rot="0">
            <a:off x="2209800" y="0"/>
            <a:ext cx="7772400" cy="7048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File Open Modes</a:t>
            </a:r>
          </a:p>
        </p:txBody>
      </p:sp>
      <p:sp>
        <p:nvSpPr>
          <p:cNvPr id="1048605" name="Rectangle 3"/>
          <p:cNvSpPr/>
          <p:nvPr>
            <p:ph type="subTitle" sz="full" idx="1"/>
          </p:nvPr>
        </p:nvSpPr>
        <p:spPr>
          <a:xfrm rot="0">
            <a:off x="314325" y="1905000"/>
            <a:ext cx="11572875" cy="3733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ios:: app - (append) write all output to the end of file</a:t>
            </a:r>
          </a:p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ios:: ate - data can be written anywhere in the file</a:t>
            </a:r>
          </a:p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ios:: binary - read/write data in binary format</a:t>
            </a:r>
          </a:p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ios:: in  - (input) open a file for input</a:t>
            </a:r>
          </a:p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ios::out - (output) open afile for output</a:t>
            </a:r>
          </a:p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ios: trunc -(truncate) discard the files’ contents if </a:t>
            </a:r>
          </a:p>
          <a:p>
            <a:pPr algn="l" indent="-923925" lvl="0" marL="923925">
              <a:lnSpc>
                <a:spcPct val="90000"/>
              </a:lnSpc>
            </a:pPr>
            <a:r>
              <a:rPr altLang="en-US" sz="3000" lang="en-US">
                <a:solidFill>
                  <a:srgbClr val="898989"/>
                </a:solidFill>
              </a:rPr>
              <a:t>	it exists</a:t>
            </a:r>
          </a:p>
        </p:txBody>
      </p:sp>
      <p:sp>
        <p:nvSpPr>
          <p:cNvPr id="1048606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7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5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5">
                                            <p:txEl>
                                              <p:charRg st="5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05">
                                            <p:txEl>
                                              <p:charRg st="57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11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5">
                                            <p:txEl>
                                              <p:charRg st="11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5">
                                            <p:txEl>
                                              <p:charRg st="11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15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5">
                                            <p:txEl>
                                              <p:charRg st="15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05">
                                            <p:txEl>
                                              <p:charRg st="15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20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05">
                                            <p:txEl>
                                              <p:charRg st="20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05">
                                            <p:txEl>
                                              <p:charRg st="20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24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05">
                                            <p:txEl>
                                              <p:charRg st="24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05">
                                            <p:txEl>
                                              <p:charRg st="24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29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05">
                                            <p:txEl>
                                              <p:charRg st="29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05">
                                            <p:txEl>
                                              <p:charRg st="29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uiExpand="0" build="p" bldLvl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Rectangle 2"/>
          <p:cNvSpPr/>
          <p:nvPr>
            <p:ph type="ctrTitle" sz="full" idx="0"/>
          </p:nvPr>
        </p:nvSpPr>
        <p:spPr>
          <a:xfrm rot="0">
            <a:off x="2057400" y="457200"/>
            <a:ext cx="7772400" cy="619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File Open Modes contd…..</a:t>
            </a:r>
          </a:p>
        </p:txBody>
      </p:sp>
      <p:sp>
        <p:nvSpPr>
          <p:cNvPr id="1048608" name="Rectangle 3"/>
          <p:cNvSpPr/>
          <p:nvPr>
            <p:ph type="subTitle" sz="full" idx="1"/>
          </p:nvPr>
        </p:nvSpPr>
        <p:spPr>
          <a:xfrm rot="0">
            <a:off x="138112" y="1604962"/>
            <a:ext cx="11915775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indent="-923925" lvl="0" marL="923925"/>
            <a:endParaRPr altLang="en-US" lang="en-US">
              <a:solidFill>
                <a:srgbClr val="898989"/>
              </a:solidFill>
            </a:endParaRPr>
          </a:p>
          <a:p>
            <a:pPr algn="l" indent="-923925" lvl="0" marL="923925"/>
            <a:r>
              <a:rPr altLang="en-US" lang="en-US">
                <a:solidFill>
                  <a:srgbClr val="898989"/>
                </a:solidFill>
              </a:rPr>
              <a:t>ios:nocreate - if the file does </a:t>
            </a:r>
            <a:r>
              <a:rPr altLang="en-US" b="1" lang="en-US">
                <a:solidFill>
                  <a:srgbClr val="898989"/>
                </a:solidFill>
              </a:rPr>
              <a:t>NOT</a:t>
            </a:r>
            <a:r>
              <a:rPr altLang="en-US" lang="en-US">
                <a:solidFill>
                  <a:srgbClr val="898989"/>
                </a:solidFill>
              </a:rPr>
              <a:t> exists, the open operation fails</a:t>
            </a:r>
          </a:p>
          <a:p>
            <a:pPr algn="l" indent="-923925" lvl="0" marL="923925"/>
            <a:r>
              <a:rPr altLang="en-US" lang="en-US">
                <a:solidFill>
                  <a:srgbClr val="898989"/>
                </a:solidFill>
              </a:rPr>
              <a:t>ios:noreplace - if the file exists, the open operation fails</a:t>
            </a:r>
          </a:p>
        </p:txBody>
      </p:sp>
      <p:sp>
        <p:nvSpPr>
          <p:cNvPr id="1048609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8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charRg st="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8">
                                            <p:txEl>
                                              <p:charRg st="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8">
                                            <p:txEl>
                                              <p:charRg st="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charRg st="7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8">
                                            <p:txEl>
                                              <p:charRg st="7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08">
                                            <p:txEl>
                                              <p:charRg st="7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uiExpand="0" build="p" bldLvl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Rectangle 2"/>
          <p:cNvSpPr/>
          <p:nvPr>
            <p:ph type="ctrTitle" sz="full" idx="0"/>
          </p:nvPr>
        </p:nvSpPr>
        <p:spPr>
          <a:xfrm rot="0">
            <a:off x="200025" y="76200"/>
            <a:ext cx="120967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3200" lang="en-US"/>
              <a:t>How to close a file in C++?</a:t>
            </a:r>
          </a:p>
        </p:txBody>
      </p:sp>
      <p:sp>
        <p:nvSpPr>
          <p:cNvPr id="1048611" name="Rectangle 3"/>
          <p:cNvSpPr/>
          <p:nvPr>
            <p:ph type="subTitle" sz="full" idx="1"/>
          </p:nvPr>
        </p:nvSpPr>
        <p:spPr>
          <a:xfrm rot="0">
            <a:off x="419100" y="1905000"/>
            <a:ext cx="10896600" cy="3733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/>
            <a:r>
              <a:rPr altLang="en-US" lang="en-US">
                <a:solidFill>
                  <a:srgbClr val="898989"/>
                </a:solidFill>
              </a:rPr>
              <a:t>The file is closed implicitly when a destructor for the corresponding object  is called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			OR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by using member function </a:t>
            </a:r>
            <a:r>
              <a:rPr altLang="en-US" i="1" lang="en-US">
                <a:solidFill>
                  <a:srgbClr val="898989"/>
                </a:solidFill>
              </a:rPr>
              <a:t>close:</a:t>
            </a:r>
          </a:p>
          <a:p>
            <a:pPr algn="l" lvl="0"/>
            <a:r>
              <a:rPr altLang="en-US" lang="en-US">
                <a:solidFill>
                  <a:srgbClr val="898989"/>
                </a:solidFill>
              </a:rPr>
              <a:t>	</a:t>
            </a:r>
            <a:r>
              <a:rPr altLang="en-US" b="1" lang="en-US">
                <a:solidFill>
                  <a:srgbClr val="898989"/>
                </a:solidFill>
              </a:rPr>
              <a:t>outClientFile.close();</a:t>
            </a:r>
          </a:p>
        </p:txBody>
      </p:sp>
      <p:sp>
        <p:nvSpPr>
          <p:cNvPr id="1048612" name="Rectangle 7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algn="r" lvl="0">
              <a:spcBef>
                <a:spcPct val="50000"/>
              </a:spcBef>
            </a:pPr>
            <a:fld id="{566ABCEB-ACFC-4714-9973-3DA970169C29}" type="slidenum">
              <a:rPr altLang="en-US" sz="1400" lang="en-US">
                <a:solidFill>
                  <a:srgbClr val="578963"/>
                </a:solidFill>
                <a:latin typeface="Times New Roman" pitchFamily="18" charset="0"/>
              </a:rPr>
              <a:pPr algn="r" lvl="0">
                <a:spcBef>
                  <a:spcPct val="50000"/>
                </a:spcBef>
              </a:pPr>
              <a:t>9</a:t>
            </a:fld>
            <a:endParaRPr altLang="en-US" sz="1400" lang="en-US">
              <a:solidFill>
                <a:srgbClr val="57896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1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1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8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11">
                                            <p:txEl>
                                              <p:charRg st="8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11">
                                            <p:txEl>
                                              <p:charRg st="8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9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11">
                                            <p:txEl>
                                              <p:charRg st="9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11">
                                            <p:txEl>
                                              <p:charRg st="9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charRg st="12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11">
                                            <p:txEl>
                                              <p:charRg st="12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11">
                                            <p:txEl>
                                              <p:charRg st="12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uiExpand="0" build="p" bldLvl="1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 C++ Standard Template Library (STL)</dc:title>
  <dc:creator>Meenakshi Arya</dc:creator>
  <cp:lastModifiedBy>staff</cp:lastModifiedBy>
  <dcterms:created xsi:type="dcterms:W3CDTF">2019-10-02T02:07:03Z</dcterms:created>
  <dcterms:modified xsi:type="dcterms:W3CDTF">2020-11-30T02:49:27Z</dcterms:modified>
</cp:coreProperties>
</file>