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bin" ContentType="application/vnd.openxmlformats-officedocument.oleObject"/>
  <Default Extension="png" ContentType="image/png"/>
  <Default Extension="doc" ContentType="application/msword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type="screen4x3" cy="6858000" cx="9144000"/>
  <p:notesSz cx="9144000" cy="6858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596" autoAdjust="0"/>
    <p:restoredTop sz="94626" autoAdjust="0"/>
  </p:normalViewPr>
  <p:slideViewPr>
    <p:cSldViewPr showGuides="0" snapToGrid="1" snapToObjects="0">
      <p:cViewPr varScale="1">
        <p:scale>
          <a:sx n="105" d="100"/>
          <a:sy n="105" d="100"/>
        </p:scale>
        <p:origin x="-78" y="-18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8" name="Rectangle 2"/>
          <p:cNvSpPr/>
          <p:nvPr>
            <p:ph type="hdr" sz="quarter" idx="0"/>
          </p:nvPr>
        </p:nvSpPr>
        <p:spPr>
          <a:xfrm rot="0">
            <a:off x="0" y="0"/>
            <a:ext cx="3962400" cy="342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en-US"/>
          </a:p>
        </p:txBody>
      </p:sp>
      <p:sp>
        <p:nvSpPr>
          <p:cNvPr id="1048959" name="Rectangle 3"/>
          <p:cNvSpPr/>
          <p:nvPr>
            <p:ph type="dt" sz="full" idx="1"/>
          </p:nvPr>
        </p:nvSpPr>
        <p:spPr>
          <a:xfrm rot="0">
            <a:off x="5180012" y="0"/>
            <a:ext cx="3962400" cy="342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en-US" sz="1200" lang="en-US"/>
          </a:p>
        </p:txBody>
      </p:sp>
      <p:sp>
        <p:nvSpPr>
          <p:cNvPr id="1048960" name="Rectangle 4"/>
          <p:cNvSpPr/>
          <p:nvPr>
            <p:ph type="sldImg" sz="full" idx="2"/>
          </p:nvPr>
        </p:nvSpPr>
        <p:spPr>
          <a:xfrm rot="0">
            <a:off x="2857500" y="514350"/>
            <a:ext cx="3429000" cy="257175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961" name="Rectangle 5"/>
          <p:cNvSpPr/>
          <p:nvPr>
            <p:ph type="body" sz="quarter" idx="3"/>
          </p:nvPr>
        </p:nvSpPr>
        <p:spPr>
          <a:xfrm rot="0">
            <a:off x="914400" y="3257550"/>
            <a:ext cx="7315200" cy="30861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962" name="Rectangle 6"/>
          <p:cNvSpPr/>
          <p:nvPr>
            <p:ph type="ftr" sz="quarter" idx="4"/>
          </p:nvPr>
        </p:nvSpPr>
        <p:spPr>
          <a:xfrm rot="0">
            <a:off x="0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en-US"/>
          </a:p>
        </p:txBody>
      </p:sp>
      <p:sp>
        <p:nvSpPr>
          <p:cNvPr id="1048963" name="Rectangle 7"/>
          <p:cNvSpPr/>
          <p:nvPr>
            <p:ph type="sldNum" sz="quarter" idx="5"/>
          </p:nvPr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592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93" name="Rectangle 3"/>
          <p:cNvSpPr/>
          <p:nvPr>
            <p:ph type="body" sz="full" idx="1"/>
          </p:nvPr>
        </p:nvSpPr>
        <p:spPr>
          <a:xfrm rot="0">
            <a:off x="1219200" y="3257550"/>
            <a:ext cx="6705600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70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71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83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84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5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96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97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04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05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12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3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20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21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28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29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7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38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39" name="Rectangle 3"/>
          <p:cNvSpPr/>
          <p:nvPr>
            <p:ph type="body" sz="full" idx="1"/>
          </p:nvPr>
        </p:nvSpPr>
        <p:spPr>
          <a:xfrm rot="0">
            <a:off x="914400" y="3257550"/>
            <a:ext cx="7315200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5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46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47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4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55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56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07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8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2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63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64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71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72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8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79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80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6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87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88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5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796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97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3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04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05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1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12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13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0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21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22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30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31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7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38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39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13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4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5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46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47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54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55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1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62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63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9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70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71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7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78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79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5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86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87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2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893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94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0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901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02" name="Rectangle 3"/>
          <p:cNvSpPr/>
          <p:nvPr>
            <p:ph type="body" sz="full" idx="1"/>
          </p:nvPr>
        </p:nvSpPr>
        <p:spPr>
          <a:xfrm rot="0">
            <a:off x="914400" y="3257550"/>
            <a:ext cx="7315200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21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2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29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0" name="Rectangle 3"/>
          <p:cNvSpPr/>
          <p:nvPr>
            <p:ph type="body" sz="full" idx="1"/>
          </p:nvPr>
        </p:nvSpPr>
        <p:spPr>
          <a:xfrm rot="0">
            <a:off x="914400" y="3257550"/>
            <a:ext cx="7315200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38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9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46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47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54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5" name="Rectangle 3"/>
          <p:cNvSpPr/>
          <p:nvPr>
            <p:ph type="body" sz="full" idx="1"/>
          </p:nvPr>
        </p:nvSpPr>
        <p:spPr>
          <a:xfrm rot="0">
            <a:off x="915987" y="3257550"/>
            <a:ext cx="7312025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Rectangle 7"/>
          <p:cNvSpPr txBox="1"/>
          <p:nvPr/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62" name="Rectangle 2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63" name="Rectangle 3"/>
          <p:cNvSpPr/>
          <p:nvPr>
            <p:ph type="body" sz="full" idx="1"/>
          </p:nvPr>
        </p:nvSpPr>
        <p:spPr>
          <a:xfrm rot="0">
            <a:off x="914400" y="3257550"/>
            <a:ext cx="7315200" cy="30861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Footer Placeholder 3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585" name="Date Placeholder 4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586" name="Slide Number Placeholder 5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3" name="Footer Placeholder 3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14" name="Date Placeholder 4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15" name="Slide Number Placeholder 5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0" name="Footer Placeholder 3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21" name="Date Placeholder 4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22" name="Slide Number Placeholder 5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23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Footer Placeholder 3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597" name="Date Placeholder 4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598" name="Slide Number Placeholder 5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7" name="Footer Placeholder 3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28" name="Date Placeholder 4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29" name="Slide Number Placeholder 5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3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30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4" name="Footer Placeholder 4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35" name="Date Placeholder 5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36" name="Slide Number Placeholder 6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3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3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2" name="Footer Placeholder 6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43" name="Date Placeholder 7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44" name="Slide Number Placeholder 8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4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47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46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45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Footer Placeholder 2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75" name="Date Placeholder 3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76" name="Slide Number Placeholder 4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Footer Placeholder 1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88" name="Date Placeholder 2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89" name="Slide Number Placeholder 3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2" name="Footer Placeholder 4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53" name="Date Placeholder 5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54" name="Slide Number Placeholder 6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57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56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55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5" name="Footer Placeholder 4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906" name="Date Placeholder 5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907" name="Slide Number Placeholder 6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9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09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I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08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oleObject" Target="../embeddings/oleObject0.bin"/><Relationship Id="rId13" Type="http://schemas.openxmlformats.org/officeDocument/2006/relationships/image" Target="../media/image1.png"/><Relationship Id="rId14" Type="http://schemas.openxmlformats.org/officeDocument/2006/relationships/oleObject" Target="../embeddings/oleObject1.bin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4"/>
          <p:cNvSpPr/>
          <p:nvPr>
            <p:ph type="ftr" sz="quarter" idx="3"/>
          </p:nvPr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6934200" y="6019800"/>
          <a:ext cx="13192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2" spid="" imgH="646112" imgW="1319212" showAsIcon="0" progId="MSPhotoEd.3">
                  <p:embed followColorScheme="full"/>
                  <p:pic>
                    <p:nvPicPr>
                      <p:cNvPr id="2097152" name="Object 5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3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934200" y="6019800"/>
                        <a:ext cx="1319212" cy="6461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Photo Editor Photo" r:id="rId12" spid="" imgH="646112" imgW="1319212" showAsIcon="0" progId="MSPhotoEd.3">
                  <p:embed followColorScheme="full"/>
                  <p:pic>
                    <p:nvPicPr>
                      <p:cNvPr id="2097152" name="Object 5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3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934200" y="6019800"/>
                        <a:ext cx="1319212" cy="6461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6934200" y="6019800"/>
          <a:ext cx="13192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4" spid="" imgH="646112" imgW="1319212" showAsIcon="0" progId="MSPhotoEd.3">
                  <p:embed followColorScheme="full"/>
                  <p:pic>
                    <p:nvPicPr>
                      <p:cNvPr id="2097153" name="Object 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3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934200" y="6019800"/>
                        <a:ext cx="1319212" cy="6461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Photo Editor Photo" r:id="rId14" spid="" imgH="646112" imgW="1319212" showAsIcon="0" progId="MSPhotoEd.3">
                  <p:embed followColorScheme="full"/>
                  <p:pic>
                    <p:nvPicPr>
                      <p:cNvPr id="2097153" name="Object 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3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934200" y="6019800"/>
                        <a:ext cx="1319212" cy="6461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79" name="Rectangle 7"/>
          <p:cNvSpPr/>
          <p:nvPr>
            <p:ph type="dt" sz="half" idx="2"/>
          </p:nvPr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580" name="Rectangle 8"/>
          <p:cNvSpPr/>
          <p:nvPr>
            <p:ph type="sldNum" sz="quarter" idx="4"/>
          </p:nvPr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581" name="Rectangle 9"/>
          <p:cNvSpPr/>
          <p:nvPr/>
        </p:nvSpPr>
        <p:spPr>
          <a:xfrm rot="0">
            <a:off x="0" y="6583362"/>
            <a:ext cx="3686175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ea typeface="Times New Roman" pitchFamily="18" charset="0"/>
                <a:sym typeface="Symbol" pitchFamily="18" charset="2"/>
              </a:rPr>
              <a:t></a:t>
            </a:r>
            <a:r>
              <a:rPr altLang="en-US" sz="1200" lang="en-US">
                <a:solidFill>
                  <a:srgbClr val="000000"/>
                </a:solidFill>
              </a:rPr>
              <a:t> 2006 Pearson Education, Inc.  All rights reserved.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/>
  <p:hf dt="1" ftr="1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anose="02020603050405020304" pitchFamily="18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Microsoft_Word_97_-_2003___2.doc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Microsoft_Word_97_-_2003___3.doc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Microsoft_Word_97_-_2003___4.doc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590" name="Rectangle 2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3600"/>
            </a:lvl1pPr>
          </a:lstStyle>
          <a:p>
            <a:pPr eaLnBrk="1" hangingPunct="1" latinLnBrk="1" lvl="0"/>
            <a:r>
              <a:rPr altLang="en-US" sz="4000" lang="zh-CN">
                <a:ea typeface="Times New Roman" pitchFamily="18" charset="0"/>
              </a:rPr>
              <a:t>18CSC202J - OBJECT ORIENTED DESIGN AND PROGRAMMING</a:t>
            </a:r>
            <a:br/>
            <a:br/>
            <a:r>
              <a:rPr altLang="en-US" b="1" sz="4000" lang="zh-CN">
                <a:ea typeface="Times New Roman" pitchFamily="18" charset="0"/>
              </a:rPr>
              <a:t>Session 7</a:t>
            </a:r>
            <a:br/>
            <a:br/>
            <a:r>
              <a:rPr altLang="en-US" b="1" sz="4000" lang="zh-CN">
                <a:ea typeface="Times New Roman" pitchFamily="18" charset="0"/>
              </a:rPr>
              <a:t>Topic : Classes and Errors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65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66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10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67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Class </a:t>
            </a:r>
            <a:r>
              <a:rPr altLang="en-US" b="1" sz="3200" lang="en-US">
                <a:latin typeface="Courier New" pitchFamily="49" charset="0"/>
              </a:rPr>
              <a:t>exception</a:t>
            </a:r>
          </a:p>
        </p:txBody>
      </p:sp>
      <p:sp>
        <p:nvSpPr>
          <p:cNvPr id="1048668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The standard C++ base class for all exceptions</a:t>
            </a:r>
          </a:p>
          <a:p>
            <a:pPr eaLnBrk="1" hangingPunct="1" latinLnBrk="1" lvl="0"/>
            <a:r>
              <a:rPr altLang="en-US" lang="en-US"/>
              <a:t>Provides derived classes with virtual function </a:t>
            </a:r>
            <a:r>
              <a:rPr altLang="en-US" b="1" sz="2800" lang="en-US">
                <a:latin typeface="Courier New" pitchFamily="49" charset="0"/>
              </a:rPr>
              <a:t>what</a:t>
            </a:r>
          </a:p>
          <a:p>
            <a:pPr eaLnBrk="1" hangingPunct="1" latinLnBrk="1" lvl="1"/>
            <a:r>
              <a:rPr altLang="en-US" lang="en-US"/>
              <a:t>Returns the exception’s stored error message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Footer Placeholder 2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79" name="Date Placeholder 3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80" name="Slide Number Placeholder 4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11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1052512" y="1520825"/>
          <a:ext cx="7037387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" spid="" imgH="3355975" imgW="7037387" showAsIcon="0" progId="Word.Document.8">
                  <p:embed followColorScheme="full"/>
                  <p:pic>
                    <p:nvPicPr>
                      <p:cNvPr id="2097154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052512" y="1520825"/>
                        <a:ext cx="7037387" cy="33559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Document" r:id="rId1" spid="" imgH="3355975" imgW="7037387" showAsIcon="0" progId="Word.Document.8">
                  <p:embed followColorScheme="full"/>
                  <p:pic>
                    <p:nvPicPr>
                      <p:cNvPr id="2097154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052512" y="1520825"/>
                        <a:ext cx="7037387" cy="33559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81" name="Rectangle 5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3200" lang="en-US"/>
              <a:t>Example: Handling an Attempt to Divide by Zero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Footer Placeholder 1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91" name="Date Placeholder 2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92" name="Slide Number Placeholder 3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12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0" y="161925"/>
          <a:ext cx="7037387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" spid="" imgH="6238875" imgW="7037387" showAsIcon="0" progId="Word.Document.8">
                  <p:embed followColorScheme="full"/>
                  <p:pic>
                    <p:nvPicPr>
                      <p:cNvPr id="2097155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0" y="161925"/>
                        <a:ext cx="7037387" cy="62388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Document" r:id="rId1" spid="" imgH="6238875" imgW="7037387" showAsIcon="0" progId="Word.Document.8">
                  <p:embed followColorScheme="full"/>
                  <p:pic>
                    <p:nvPicPr>
                      <p:cNvPr id="2097155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0" y="161925"/>
                        <a:ext cx="7037387" cy="62388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93" name="Rectangle 5"/>
          <p:cNvSpPr/>
          <p:nvPr/>
        </p:nvSpPr>
        <p:spPr>
          <a:xfrm rot="0">
            <a:off x="6705600" y="152400"/>
            <a:ext cx="2438400" cy="1190625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3600" lang="en-US">
                <a:solidFill>
                  <a:srgbClr val="800000"/>
                </a:solidFill>
                <a:latin typeface="Times New Roman" pitchFamily="18" charset="0"/>
              </a:rPr>
              <a:t>Zero Divide Example</a:t>
            </a:r>
          </a:p>
        </p:txBody>
      </p:sp>
      <p:sp>
        <p:nvSpPr>
          <p:cNvPr id="1048694" name="Rectangle 6"/>
          <p:cNvSpPr/>
          <p:nvPr/>
        </p:nvSpPr>
        <p:spPr>
          <a:xfrm rot="0">
            <a:off x="6781800" y="1219200"/>
            <a:ext cx="2362200" cy="989012"/>
          </a:xfrm>
          <a:prstGeom prst="rect"/>
          <a:noFill/>
          <a:ln>
            <a:noFill/>
          </a:ln>
        </p:spPr>
        <p:txBody>
          <a:bodyPr anchor="t" bIns="4572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FontTx/>
              <a:buChar char="•"/>
            </a:pPr>
            <a:r>
              <a:rPr altLang="en-US" b="1" sz="2400" lang="en-US">
                <a:latin typeface="Courier New" pitchFamily="49" charset="0"/>
              </a:rPr>
              <a:t>Fig27-2</a:t>
            </a:r>
          </a:p>
          <a:p>
            <a:pPr eaLnBrk="1" hangingPunct="1" indent="-445770" latinLnBrk="1" lvl="1" marL="742950">
              <a:spcBef>
                <a:spcPct val="20000"/>
              </a:spcBef>
              <a:buFontTx/>
              <a:buChar char="–"/>
            </a:pPr>
            <a:r>
              <a:rPr altLang="en-US" sz="2400" lang="en-US">
                <a:latin typeface="Times New Roman" pitchFamily="18" charset="0"/>
              </a:rPr>
              <a:t>(1 of 2)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Footer Placeholder 1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99" name="Date Placeholder 2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00" name="Slide Number Placeholder 3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13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0" y="533400"/>
          <a:ext cx="7037387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" spid="" imgH="5405437" imgW="7037387" showAsIcon="0" progId="Word.Document.8">
                  <p:embed followColorScheme="full"/>
                  <p:pic>
                    <p:nvPicPr>
                      <p:cNvPr id="2097156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0" y="533400"/>
                        <a:ext cx="7037387" cy="54054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Document" r:id="rId1" spid="" imgH="5405437" imgW="7037387" showAsIcon="0" progId="Word.Document.8">
                  <p:embed followColorScheme="full"/>
                  <p:pic>
                    <p:nvPicPr>
                      <p:cNvPr id="2097156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0" y="533400"/>
                        <a:ext cx="7037387" cy="54054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01" name="Rectangle 5"/>
          <p:cNvSpPr/>
          <p:nvPr/>
        </p:nvSpPr>
        <p:spPr>
          <a:xfrm rot="0">
            <a:off x="6705600" y="152400"/>
            <a:ext cx="2438400" cy="1190625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3600" lang="en-US">
                <a:solidFill>
                  <a:srgbClr val="800000"/>
                </a:solidFill>
                <a:latin typeface="Times New Roman" pitchFamily="18" charset="0"/>
              </a:rPr>
              <a:t>Zero Divide Example</a:t>
            </a:r>
          </a:p>
        </p:txBody>
      </p:sp>
      <p:sp>
        <p:nvSpPr>
          <p:cNvPr id="1048702" name="Rectangle 6"/>
          <p:cNvSpPr/>
          <p:nvPr/>
        </p:nvSpPr>
        <p:spPr>
          <a:xfrm rot="0">
            <a:off x="6781800" y="1219200"/>
            <a:ext cx="2362200" cy="989012"/>
          </a:xfrm>
          <a:prstGeom prst="rect"/>
          <a:noFill/>
          <a:ln>
            <a:noFill/>
          </a:ln>
        </p:spPr>
        <p:txBody>
          <a:bodyPr anchor="t" bIns="4572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FontTx/>
              <a:buChar char="•"/>
            </a:pPr>
            <a:r>
              <a:rPr altLang="en-US" b="1" sz="2400" lang="en-US">
                <a:latin typeface="Courier New" pitchFamily="49" charset="0"/>
              </a:rPr>
              <a:t>Fig27-2</a:t>
            </a:r>
          </a:p>
          <a:p>
            <a:pPr eaLnBrk="1" hangingPunct="1" indent="-445770" latinLnBrk="1" lvl="1" marL="742950">
              <a:spcBef>
                <a:spcPct val="20000"/>
              </a:spcBef>
              <a:buFontTx/>
              <a:buChar char="–"/>
            </a:pPr>
            <a:r>
              <a:rPr altLang="en-US" sz="2400" lang="en-US">
                <a:latin typeface="Times New Roman" pitchFamily="18" charset="0"/>
              </a:rPr>
              <a:t>(2 of 2)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07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08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14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09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b="1" sz="3200" lang="en-US">
                <a:latin typeface="Courier New" pitchFamily="49" charset="0"/>
              </a:rPr>
              <a:t>try</a:t>
            </a:r>
            <a:r>
              <a:rPr altLang="en-US" lang="en-US"/>
              <a:t> Blocks</a:t>
            </a:r>
          </a:p>
        </p:txBody>
      </p:sp>
      <p:sp>
        <p:nvSpPr>
          <p:cNvPr id="1048710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Keyword </a:t>
            </a:r>
            <a:r>
              <a:rPr altLang="en-US" b="1" sz="2800" lang="en-US">
                <a:latin typeface="Courier New" pitchFamily="49" charset="0"/>
              </a:rPr>
              <a:t>try</a:t>
            </a:r>
            <a:r>
              <a:rPr altLang="en-US" lang="en-US"/>
              <a:t> followed by braces (</a:t>
            </a:r>
            <a:r>
              <a:rPr altLang="en-US" b="1" sz="2800" lang="en-US">
                <a:latin typeface="Courier New" pitchFamily="49" charset="0"/>
              </a:rPr>
              <a:t>{}</a:t>
            </a:r>
            <a:r>
              <a:rPr altLang="en-US" lang="en-US"/>
              <a:t>)</a:t>
            </a:r>
          </a:p>
          <a:p>
            <a:pPr eaLnBrk="1" hangingPunct="1" latinLnBrk="1" lvl="0"/>
            <a:r>
              <a:rPr altLang="en-US" lang="en-US"/>
              <a:t>Should enclose</a:t>
            </a:r>
          </a:p>
          <a:p>
            <a:pPr eaLnBrk="1" hangingPunct="1" latinLnBrk="1" lvl="1"/>
            <a:r>
              <a:rPr altLang="en-US" lang="en-US"/>
              <a:t>Statements that might cause exceptions</a:t>
            </a:r>
          </a:p>
          <a:p>
            <a:pPr eaLnBrk="1" hangingPunct="1" latinLnBrk="1" lvl="1"/>
            <a:r>
              <a:rPr altLang="en-US" lang="en-US"/>
              <a:t>Statements that should be skipped in case of an exception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15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16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15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17" name="Rectangle 6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Software Engineering Observation</a:t>
            </a:r>
          </a:p>
        </p:txBody>
      </p:sp>
      <p:sp>
        <p:nvSpPr>
          <p:cNvPr id="1048718" name="Rectangle 7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Exceptions may surface </a:t>
            </a:r>
          </a:p>
          <a:p>
            <a:pPr eaLnBrk="1" hangingPunct="1" latinLnBrk="1" lvl="1"/>
            <a:r>
              <a:rPr altLang="en-US" lang="en-US"/>
              <a:t>through explicitly mentioned code in a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lang="en-US">
                <a:ea typeface="Times New Roman" pitchFamily="18" charset="0"/>
              </a:rPr>
              <a:t> </a:t>
            </a:r>
            <a:r>
              <a:rPr altLang="en-US" lang="en-US"/>
              <a:t>block, </a:t>
            </a:r>
          </a:p>
          <a:p>
            <a:pPr eaLnBrk="1" hangingPunct="1" latinLnBrk="1" lvl="1"/>
            <a:r>
              <a:rPr altLang="en-US" lang="en-US"/>
              <a:t>through calls to other functions and </a:t>
            </a:r>
          </a:p>
          <a:p>
            <a:pPr eaLnBrk="1" hangingPunct="1" latinLnBrk="1" lvl="1"/>
            <a:r>
              <a:rPr altLang="en-US" lang="en-US"/>
              <a:t>through deeply nested function calls initiated by code in a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lang="en-US"/>
              <a:t> block.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23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24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16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25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b="1" sz="3200" lang="en-US">
                <a:latin typeface="Courier New" pitchFamily="49" charset="0"/>
              </a:rPr>
              <a:t>Catch</a:t>
            </a:r>
            <a:r>
              <a:rPr altLang="en-US" sz="3200" lang="en-US"/>
              <a:t> </a:t>
            </a:r>
            <a:r>
              <a:rPr altLang="en-US" lang="en-US"/>
              <a:t>Handlers</a:t>
            </a:r>
          </a:p>
        </p:txBody>
      </p:sp>
      <p:sp>
        <p:nvSpPr>
          <p:cNvPr id="1048726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Immediately follow a </a:t>
            </a:r>
            <a:r>
              <a:rPr altLang="en-US" b="1" sz="28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sz="2800" lang="en-US"/>
              <a:t> block</a:t>
            </a:r>
          </a:p>
          <a:p>
            <a:pPr eaLnBrk="1" hangingPunct="1" latinLnBrk="1" lvl="1"/>
            <a:r>
              <a:rPr altLang="en-US" sz="2400" lang="en-US"/>
              <a:t>One or more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catch</a:t>
            </a:r>
            <a:r>
              <a:rPr altLang="en-US" sz="2400" lang="en-US"/>
              <a:t> handlers for each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sz="2400" lang="en-US"/>
              <a:t> block</a:t>
            </a:r>
          </a:p>
          <a:p>
            <a:pPr eaLnBrk="1" hangingPunct="1" latinLnBrk="1" lvl="0"/>
            <a:r>
              <a:rPr altLang="en-US" sz="2800" lang="en-US"/>
              <a:t>Keyword </a:t>
            </a:r>
            <a:r>
              <a:rPr altLang="en-US" b="1" sz="2800" lang="en-US">
                <a:latin typeface="Courier New" pitchFamily="49" charset="0"/>
                <a:ea typeface="Times New Roman" pitchFamily="18" charset="0"/>
              </a:rPr>
              <a:t>catch</a:t>
            </a:r>
          </a:p>
          <a:p>
            <a:pPr eaLnBrk="1" hangingPunct="1" latinLnBrk="1" lvl="0"/>
            <a:r>
              <a:rPr altLang="en-US" sz="2800" lang="en-US"/>
              <a:t>Exception parameter enclosed in parentheses</a:t>
            </a:r>
          </a:p>
          <a:p>
            <a:pPr eaLnBrk="1" hangingPunct="1" latinLnBrk="1" lvl="1"/>
            <a:r>
              <a:rPr altLang="en-US" sz="2400" lang="en-US"/>
              <a:t>Represents the type of exception to process</a:t>
            </a:r>
          </a:p>
          <a:p>
            <a:pPr eaLnBrk="1" hangingPunct="1" latinLnBrk="1" lvl="1"/>
            <a:r>
              <a:rPr altLang="en-US" sz="2400" lang="en-US"/>
              <a:t>Can provide an optional parameter name to interact with the caught exception object</a:t>
            </a:r>
          </a:p>
          <a:p>
            <a:pPr eaLnBrk="1" hangingPunct="1" latinLnBrk="1" lvl="0"/>
            <a:r>
              <a:rPr altLang="en-US" sz="2800" lang="en-US"/>
              <a:t>Executes if exception parameter type matches the exception thrown in the </a:t>
            </a:r>
            <a:r>
              <a:rPr altLang="en-US" b="1" sz="28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sz="2800" lang="en-US"/>
              <a:t> block</a:t>
            </a:r>
          </a:p>
          <a:p>
            <a:pPr eaLnBrk="1" hangingPunct="1" latinLnBrk="1" lvl="1"/>
            <a:r>
              <a:rPr altLang="en-US" sz="2400" lang="en-US"/>
              <a:t>Could be a base class of the thrown exception’s class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31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32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17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33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b="1" sz="3200" lang="en-US">
                <a:latin typeface="Courier New" pitchFamily="49" charset="0"/>
              </a:rPr>
              <a:t>Catch</a:t>
            </a:r>
            <a:r>
              <a:rPr altLang="en-US" lang="en-US"/>
              <a:t> Handlers </a:t>
            </a:r>
            <a:r>
              <a:rPr altLang="en-US" sz="2800" lang="en-US"/>
              <a:t>(continued)</a:t>
            </a:r>
          </a:p>
        </p:txBody>
      </p:sp>
      <p:sp>
        <p:nvSpPr>
          <p:cNvPr id="1048734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try {</a:t>
            </a:r>
            <a:br/>
            <a:r>
              <a:rPr altLang="en-US" b="1" sz="2000" lang="en-US">
                <a:latin typeface="Courier New" pitchFamily="49" charset="0"/>
              </a:rPr>
              <a:t>// code to try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}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catch (exceptionClass1 &amp;name1) {</a:t>
            </a:r>
            <a:br/>
            <a:r>
              <a:rPr altLang="en-US" b="1" sz="2000" lang="en-US">
                <a:latin typeface="Courier New" pitchFamily="49" charset="0"/>
              </a:rPr>
              <a:t>// handle exceptions of exceptionClass1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}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catch (exceptionClass2 &amp;name2) {</a:t>
            </a:r>
            <a:br/>
            <a:r>
              <a:rPr altLang="en-US" b="1" sz="2000" lang="en-US">
                <a:latin typeface="Courier New" pitchFamily="49" charset="0"/>
              </a:rPr>
              <a:t>// handle exceptions of exceptionClass2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}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catch (exceptionClass3 &amp;name3) {</a:t>
            </a:r>
            <a:br/>
            <a:r>
              <a:rPr altLang="en-US" b="1" sz="2000" lang="en-US">
                <a:latin typeface="Courier New" pitchFamily="49" charset="0"/>
              </a:rPr>
              <a:t>// handle exceptions of exceptionClass3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}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...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/</a:t>
            </a:r>
            <a:r>
              <a:rPr altLang="en-US" b="1" sz="2000" lang="en-US">
                <a:latin typeface="Courier New" pitchFamily="49" charset="0"/>
              </a:rPr>
              <a:t>* code to execute if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>
                <a:latin typeface="Courier New" pitchFamily="49" charset="0"/>
              </a:rPr>
              <a:t>		no exception or</a:t>
            </a:r>
            <a:br/>
            <a:r>
              <a:rPr altLang="en-US" b="1" sz="2000" lang="en-US">
                <a:latin typeface="Courier New" pitchFamily="49" charset="0"/>
              </a:rPr>
              <a:t>	catch handler handled exception</a:t>
            </a:r>
            <a:r>
              <a:rPr altLang="en-US" b="1" sz="2000" lang="en-US">
                <a:latin typeface="Courier New" pitchFamily="49" charset="0"/>
              </a:rPr>
              <a:t>*/</a:t>
            </a:r>
          </a:p>
        </p:txBody>
      </p:sp>
      <p:sp>
        <p:nvSpPr>
          <p:cNvPr id="1048735" name="Text Box 4"/>
          <p:cNvSpPr txBox="1"/>
          <p:nvPr/>
        </p:nvSpPr>
        <p:spPr>
          <a:xfrm rot="0">
            <a:off x="5876925" y="1600200"/>
            <a:ext cx="3267075" cy="650875"/>
          </a:xfrm>
          <a:prstGeom prst="rect"/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r>
              <a:rPr altLang="en-US" lang="en-US"/>
              <a:t>All other classes of exceptions</a:t>
            </a:r>
            <a:br/>
            <a:r>
              <a:rPr altLang="en-US" lang="en-US"/>
              <a:t>are not handled here</a:t>
            </a:r>
          </a:p>
        </p:txBody>
      </p:sp>
      <p:sp>
        <p:nvSpPr>
          <p:cNvPr id="1048736" name="Text Box 5"/>
          <p:cNvSpPr txBox="1"/>
          <p:nvPr/>
        </p:nvSpPr>
        <p:spPr>
          <a:xfrm rot="0">
            <a:off x="5105400" y="4800600"/>
            <a:ext cx="3665537" cy="831850"/>
          </a:xfrm>
          <a:prstGeom prst="rect"/>
          <a:solidFill>
            <a:srgbClr val="99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b="1" sz="2400" lang="en-US">
                <a:latin typeface="Courier New" pitchFamily="49" charset="0"/>
              </a:rPr>
              <a:t>catch</a:t>
            </a:r>
            <a:r>
              <a:rPr altLang="en-US" sz="2400" lang="en-US"/>
              <a:t> clauses attempted</a:t>
            </a:r>
            <a:br/>
            <a:r>
              <a:rPr altLang="en-US" sz="2400" lang="en-US"/>
              <a:t>in order; first match wins!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1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5" grpId="0" uiExpand="0" build="whole" animBg="1"/>
      <p:bldP spid="1048735" grpId="1" uiExpand="0" build="whole" animBg="1"/>
      <p:bldP spid="1048736" grpId="0" uiExpand="0" build="whol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0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41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42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18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43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Common Programming Errors</a:t>
            </a:r>
          </a:p>
        </p:txBody>
      </p:sp>
      <p:sp>
        <p:nvSpPr>
          <p:cNvPr id="1048744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sz="2800" lang="en-US"/>
              <a:t>	Syntax error to place code between a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sz="2800" lang="en-US"/>
              <a:t> block and its corresponding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catch</a:t>
            </a:r>
            <a:r>
              <a:rPr altLang="en-US" sz="2800" lang="en-US"/>
              <a:t> handlers</a:t>
            </a:r>
          </a:p>
          <a:p>
            <a:pPr eaLnBrk="1" hangingPunct="1" latinLnBrk="1" lvl="2"/>
            <a:endParaRPr altLang="en-US" sz="2000" lang="en-US"/>
          </a:p>
          <a:p>
            <a:pPr eaLnBrk="1" hangingPunct="1" latinLnBrk="1" lvl="0">
              <a:buFontTx/>
              <a:buNone/>
            </a:pPr>
            <a:r>
              <a:rPr altLang="en-US" sz="2800" lang="en-US"/>
              <a:t>	Each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catch</a:t>
            </a:r>
            <a:r>
              <a:rPr altLang="en-US" sz="2800" lang="en-US"/>
              <a:t> handler can have only a single parameter</a:t>
            </a:r>
          </a:p>
          <a:p>
            <a:pPr eaLnBrk="1" hangingPunct="1" latinLnBrk="1" lvl="2"/>
            <a:r>
              <a:rPr altLang="en-US" sz="2000" lang="en-US"/>
              <a:t>Specifying a comma-separated list of exception parameters is a syntax error</a:t>
            </a:r>
          </a:p>
          <a:p>
            <a:pPr eaLnBrk="1" hangingPunct="1" latinLnBrk="1" lvl="2"/>
            <a:endParaRPr altLang="en-US" sz="2000" lang="en-US"/>
          </a:p>
          <a:p>
            <a:pPr eaLnBrk="1" hangingPunct="1" latinLnBrk="1" lvl="0"/>
            <a:r>
              <a:rPr altLang="en-US" sz="2800" lang="en-US">
                <a:ea typeface="Times New Roman" pitchFamily="18" charset="0"/>
              </a:rPr>
              <a:t>Logic error to catch the same type in two different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catch</a:t>
            </a:r>
            <a:r>
              <a:rPr altLang="en-US" sz="2800" lang="en-US">
                <a:ea typeface="Times New Roman" pitchFamily="18" charset="0"/>
              </a:rPr>
              <a:t> handlers following a single </a:t>
            </a:r>
            <a:r>
              <a:rPr altLang="en-US" b="1" sz="2400" lang="en-US">
                <a:latin typeface="Courier New" pitchFamily="49" charset="0"/>
                <a:ea typeface="Times New Roman" pitchFamily="18" charset="0"/>
              </a:rPr>
              <a:t>try</a:t>
            </a:r>
            <a:r>
              <a:rPr altLang="en-US" sz="2800" lang="en-US">
                <a:ea typeface="Times New Roman" pitchFamily="18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>
                                            <p:txEl>
                                              <p:charRg st="8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>
                                            <p:txEl>
                                              <p:charRg st="13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>
                                            <p:txEl>
                                              <p:charRg st="216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8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49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50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19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51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Fundamental Philosophy</a:t>
            </a:r>
            <a:r>
              <a:rPr altLang="en-US" sz="2800" lang="en-US"/>
              <a:t> (continued)</a:t>
            </a:r>
          </a:p>
        </p:txBody>
      </p:sp>
      <p:sp>
        <p:nvSpPr>
          <p:cNvPr id="1048752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Termination model of exception handling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b="1" sz="2400" lang="en-US">
                <a:latin typeface="Courier New" pitchFamily="49" charset="0"/>
              </a:rPr>
              <a:t>try</a:t>
            </a:r>
            <a:r>
              <a:rPr altLang="en-US" sz="2400" lang="en-US"/>
              <a:t> block </a:t>
            </a:r>
            <a:r>
              <a:rPr altLang="en-US" sz="2400" i="1" lang="en-US"/>
              <a:t>expires</a:t>
            </a:r>
            <a:r>
              <a:rPr altLang="en-US" sz="2400" lang="en-US"/>
              <a:t> when an exception occurs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sz="2000" lang="en-US"/>
              <a:t>Local variables in try block go out of scope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Code within the matching catch handler executes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Control resumes with the first statement after the last catch handler following the try block</a:t>
            </a:r>
          </a:p>
          <a:p>
            <a:pPr eaLnBrk="1" hangingPunct="1" latinLnBrk="1" lvl="2">
              <a:lnSpc>
                <a:spcPct val="90000"/>
              </a:lnSpc>
            </a:pPr>
            <a:endParaRPr altLang="en-US" sz="2000" lang="en-US"/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Stack unwinding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Occurs if no matching </a:t>
            </a:r>
            <a:r>
              <a:rPr altLang="en-US" b="1" sz="2400" lang="en-US">
                <a:latin typeface="Courier New" pitchFamily="49" charset="0"/>
              </a:rPr>
              <a:t>catch</a:t>
            </a:r>
            <a:r>
              <a:rPr altLang="en-US" sz="2400" lang="en-US"/>
              <a:t> handler is found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Program attempts to locate another enclosing </a:t>
            </a:r>
            <a:r>
              <a:rPr altLang="en-US" b="1" sz="2400" lang="en-US">
                <a:latin typeface="Courier New" pitchFamily="49" charset="0"/>
              </a:rPr>
              <a:t>try</a:t>
            </a:r>
            <a:r>
              <a:rPr altLang="en-US" sz="2400" lang="en-US"/>
              <a:t> block in the calling function</a:t>
            </a:r>
          </a:p>
        </p:txBody>
      </p:sp>
      <p:sp>
        <p:nvSpPr>
          <p:cNvPr id="1048753" name="Text Box 6"/>
          <p:cNvSpPr txBox="1"/>
          <p:nvPr/>
        </p:nvSpPr>
        <p:spPr>
          <a:xfrm rot="0">
            <a:off x="3733800" y="4038600"/>
            <a:ext cx="5227637" cy="466725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Control </a:t>
            </a:r>
            <a:r>
              <a:rPr altLang="en-US" sz="2400" i="1" lang="en-US"/>
              <a:t>does not</a:t>
            </a:r>
            <a:r>
              <a:rPr altLang="en-US" sz="2400" lang="en-US"/>
              <a:t> return to throw point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>
                                            <p:txEl>
                                              <p:charRg st="271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>
                                            <p:txEl>
                                              <p:charRg st="28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>
                                            <p:txEl>
                                              <p:charRg st="332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3" grpId="0" uiExpand="0" build="whol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02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03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04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Outline</a:t>
            </a:r>
          </a:p>
        </p:txBody>
      </p:sp>
      <p:sp>
        <p:nvSpPr>
          <p:cNvPr id="1048605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What exceptions are and when to use them</a:t>
            </a:r>
          </a:p>
          <a:p>
            <a:pPr eaLnBrk="1" hangingPunct="1" latinLnBrk="1" lvl="0"/>
            <a:r>
              <a:rPr altLang="en-US" sz="2800" lang="en-US"/>
              <a:t>Using </a:t>
            </a:r>
            <a:r>
              <a:rPr altLang="en-US" b="1" sz="2800" lang="en-US">
                <a:latin typeface="Courier New" pitchFamily="49" charset="0"/>
              </a:rPr>
              <a:t>try</a:t>
            </a:r>
            <a:r>
              <a:rPr altLang="en-US" sz="2800" lang="en-US"/>
              <a:t>, </a:t>
            </a:r>
            <a:r>
              <a:rPr altLang="en-US" b="1" sz="2800" lang="en-US">
                <a:latin typeface="Courier New" pitchFamily="49" charset="0"/>
              </a:rPr>
              <a:t>catch</a:t>
            </a:r>
            <a:r>
              <a:rPr altLang="en-US" sz="2800" lang="en-US"/>
              <a:t> and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sz="2800" lang="en-US"/>
              <a:t> to detect, handle and indicate exceptions, respectively</a:t>
            </a:r>
          </a:p>
          <a:p>
            <a:pPr eaLnBrk="1" hangingPunct="1" latinLnBrk="1" lvl="0"/>
            <a:r>
              <a:rPr altLang="en-US" sz="2800" lang="en-US"/>
              <a:t>To process uncaught and unexpected exceptions</a:t>
            </a:r>
          </a:p>
          <a:p>
            <a:pPr eaLnBrk="1" hangingPunct="1" latinLnBrk="1" lvl="0"/>
            <a:r>
              <a:rPr altLang="en-US" sz="2800" lang="en-US"/>
              <a:t>To declare new exception classes</a:t>
            </a:r>
          </a:p>
          <a:p>
            <a:pPr eaLnBrk="1" hangingPunct="1" latinLnBrk="1" lvl="0"/>
            <a:r>
              <a:rPr altLang="en-US" sz="2800" lang="en-US"/>
              <a:t>How stack unwinding enables exceptions not caught in one scope to be caught in another scope</a:t>
            </a:r>
          </a:p>
          <a:p>
            <a:pPr eaLnBrk="1" hangingPunct="1" latinLnBrk="1" lvl="0"/>
            <a:r>
              <a:rPr altLang="en-US" sz="2800" lang="en-US"/>
              <a:t>To handle new failures</a:t>
            </a:r>
          </a:p>
          <a:p>
            <a:pPr eaLnBrk="1" hangingPunct="1" latinLnBrk="1" lvl="0"/>
            <a:r>
              <a:rPr altLang="en-US" sz="2800" lang="en-US"/>
              <a:t>To understand the standard exception hierarchy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7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58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59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20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60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Stack Unwinding</a:t>
            </a:r>
          </a:p>
        </p:txBody>
      </p:sp>
      <p:sp>
        <p:nvSpPr>
          <p:cNvPr id="1048761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Occurs when a thrown exception is not caught </a:t>
            </a:r>
            <a:r>
              <a:rPr altLang="en-US" sz="2800" i="1" lang="en-US"/>
              <a:t>in a particular scope</a:t>
            </a:r>
          </a:p>
          <a:p>
            <a:pPr eaLnBrk="1" hangingPunct="1" latinLnBrk="1" lvl="0"/>
            <a:r>
              <a:rPr altLang="en-US" sz="2800" i="1" lang="en-US"/>
              <a:t>Unwinding a Function</a:t>
            </a:r>
            <a:r>
              <a:rPr altLang="en-US" sz="2800" lang="en-US"/>
              <a:t> terminates that function</a:t>
            </a:r>
          </a:p>
          <a:p>
            <a:pPr eaLnBrk="1" hangingPunct="1" latinLnBrk="1" lvl="1"/>
            <a:r>
              <a:rPr altLang="en-US" sz="2400" lang="en-US"/>
              <a:t>All local variables of the function are destroyed</a:t>
            </a:r>
          </a:p>
          <a:p>
            <a:pPr eaLnBrk="1" hangingPunct="1" latinLnBrk="1" lvl="2"/>
            <a:r>
              <a:rPr altLang="en-US" sz="2000" lang="en-US"/>
              <a:t>Invokes destructors</a:t>
            </a:r>
          </a:p>
          <a:p>
            <a:pPr eaLnBrk="1" hangingPunct="1" latinLnBrk="1" lvl="1"/>
            <a:r>
              <a:rPr altLang="en-US" sz="2400" lang="en-US"/>
              <a:t>Control returns to point where function was invoked</a:t>
            </a:r>
          </a:p>
          <a:p>
            <a:pPr eaLnBrk="1" hangingPunct="1" latinLnBrk="1" lvl="0"/>
            <a:r>
              <a:rPr altLang="en-US" sz="2800" lang="en-US"/>
              <a:t>Attempts are made to catch the exception in outer </a:t>
            </a:r>
            <a:r>
              <a:rPr altLang="en-US" b="1" sz="2800" lang="en-US">
                <a:latin typeface="Courier New" pitchFamily="49" charset="0"/>
                <a:ea typeface="Times New Roman" pitchFamily="18" charset="0"/>
              </a:rPr>
              <a:t>try…catch</a:t>
            </a:r>
            <a:r>
              <a:rPr altLang="en-US" sz="2800" lang="en-US"/>
              <a:t> blocks</a:t>
            </a:r>
          </a:p>
          <a:p>
            <a:pPr eaLnBrk="1" hangingPunct="1" latinLnBrk="1" lvl="0"/>
            <a:r>
              <a:rPr altLang="en-US" sz="2800" lang="en-US"/>
              <a:t>If the exception is never caught, the function </a:t>
            </a:r>
            <a:r>
              <a:rPr altLang="en-US" b="1" sz="2800" lang="en-US">
                <a:latin typeface="Courier New" pitchFamily="49" charset="0"/>
                <a:ea typeface="Times New Roman" pitchFamily="18" charset="0"/>
              </a:rPr>
              <a:t>terminate</a:t>
            </a:r>
            <a:r>
              <a:rPr altLang="en-US" sz="2800" lang="en-US"/>
              <a:t> is called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5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66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67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21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68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Observations</a:t>
            </a:r>
          </a:p>
        </p:txBody>
      </p:sp>
      <p:sp>
        <p:nvSpPr>
          <p:cNvPr id="1048769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lang="en-US"/>
              <a:t>	With exception handling, a program can continue executing (rather than terminating) after dealing with a problem. </a:t>
            </a:r>
          </a:p>
          <a:p>
            <a:pPr eaLnBrk="1" hangingPunct="1" latinLnBrk="1" lvl="3">
              <a:lnSpc>
                <a:spcPct val="90000"/>
              </a:lnSpc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lang="en-US"/>
              <a:t>	This helps to support robust applications that contribute to </a:t>
            </a:r>
            <a:r>
              <a:rPr altLang="en-US" i="1" lang="en-US"/>
              <a:t>mission-critical</a:t>
            </a:r>
            <a:r>
              <a:rPr altLang="en-US" lang="en-US"/>
              <a:t> computing or </a:t>
            </a:r>
            <a:r>
              <a:rPr altLang="en-US" i="1" lang="en-US"/>
              <a:t>business-critical</a:t>
            </a:r>
            <a:r>
              <a:rPr altLang="en-US" lang="en-US"/>
              <a:t> computing</a:t>
            </a:r>
          </a:p>
          <a:p>
            <a:pPr eaLnBrk="1" hangingPunct="1" latinLnBrk="1" lvl="3">
              <a:lnSpc>
                <a:spcPct val="90000"/>
              </a:lnSpc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lang="en-US"/>
              <a:t>	When no exceptions occur, there is no performance penalty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3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74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75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22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76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Throwing an Exception</a:t>
            </a:r>
          </a:p>
        </p:txBody>
      </p:sp>
      <p:sp>
        <p:nvSpPr>
          <p:cNvPr id="1048777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Use keyword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lang="en-US"/>
              <a:t> followed by an operand representing the type of exception</a:t>
            </a:r>
          </a:p>
          <a:p>
            <a:pPr eaLnBrk="1" hangingPunct="1" latinLnBrk="1" lvl="1"/>
            <a:r>
              <a:rPr altLang="en-US" lang="en-US"/>
              <a:t>The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lang="en-US"/>
              <a:t> operand can be of any type</a:t>
            </a:r>
          </a:p>
          <a:p>
            <a:pPr eaLnBrk="1" hangingPunct="1" latinLnBrk="1" lvl="1"/>
            <a:r>
              <a:rPr altLang="en-US" lang="en-US"/>
              <a:t>If the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lang="en-US"/>
              <a:t> operand is an object, it is called an </a:t>
            </a:r>
            <a:r>
              <a:rPr altLang="en-US" b="1" sz="2400" lang="en-US">
                <a:latin typeface="Courier New" pitchFamily="49" charset="0"/>
              </a:rPr>
              <a:t>exception</a:t>
            </a:r>
            <a:r>
              <a:rPr altLang="en-US" lang="en-US"/>
              <a:t> object</a:t>
            </a:r>
          </a:p>
          <a:p>
            <a:pPr eaLnBrk="1" hangingPunct="1" latinLnBrk="1" lvl="0"/>
            <a:r>
              <a:rPr altLang="en-US" lang="en-US"/>
              <a:t>The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lang="en-US"/>
              <a:t> operand initializes the exception parameter in the matching </a:t>
            </a:r>
            <a:r>
              <a:rPr altLang="en-US" b="1" sz="2800" lang="en-US">
                <a:latin typeface="Courier New" pitchFamily="49" charset="0"/>
              </a:rPr>
              <a:t>catch</a:t>
            </a:r>
            <a:r>
              <a:rPr altLang="en-US" lang="en-US"/>
              <a:t> handler, if one is found</a:t>
            </a: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1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82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83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23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84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Notes</a:t>
            </a:r>
          </a:p>
        </p:txBody>
      </p:sp>
      <p:sp>
        <p:nvSpPr>
          <p:cNvPr id="1048785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Catching an exception object by reference eliminates the overhead of copying the object that represents the </a:t>
            </a:r>
            <a:r>
              <a:rPr altLang="en-US" b="1" sz="2800" lang="en-US">
                <a:latin typeface="Courier New" pitchFamily="49" charset="0"/>
              </a:rPr>
              <a:t>thrown</a:t>
            </a:r>
            <a:r>
              <a:rPr altLang="en-US" lang="en-US"/>
              <a:t> exception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0"/>
            <a:r>
              <a:rPr altLang="en-US" lang="en-US">
                <a:ea typeface="Times New Roman" pitchFamily="18" charset="0"/>
              </a:rPr>
              <a:t>Associating each type of runtime error with an appropriately named exception object improves program clarity.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9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90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791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24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792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3200" lang="en-US"/>
              <a:t>When to Use Exception Handling</a:t>
            </a:r>
          </a:p>
        </p:txBody>
      </p:sp>
      <p:sp>
        <p:nvSpPr>
          <p:cNvPr id="1048793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To process synchronous errors</a:t>
            </a:r>
          </a:p>
          <a:p>
            <a:pPr eaLnBrk="1" hangingPunct="1" latinLnBrk="1" lvl="1"/>
            <a:r>
              <a:rPr altLang="en-US" sz="2400" lang="en-US"/>
              <a:t>Occur when a statement executes</a:t>
            </a:r>
          </a:p>
          <a:p>
            <a:pPr eaLnBrk="1" hangingPunct="1" latinLnBrk="1" lvl="0"/>
            <a:r>
              <a:rPr altLang="en-US" sz="2800" lang="en-US"/>
              <a:t>Not to process asynchronous errors</a:t>
            </a:r>
          </a:p>
          <a:p>
            <a:pPr eaLnBrk="1" hangingPunct="1" latinLnBrk="1" lvl="1"/>
            <a:r>
              <a:rPr altLang="en-US" sz="2400" lang="en-US"/>
              <a:t>Occur in parallel with, and independent of, program execution</a:t>
            </a:r>
          </a:p>
          <a:p>
            <a:pPr eaLnBrk="1" hangingPunct="1" latinLnBrk="1" lvl="0"/>
            <a:r>
              <a:rPr altLang="en-US" sz="2800" lang="en-US"/>
              <a:t>To process problems arising in predefined software elements</a:t>
            </a:r>
          </a:p>
          <a:p>
            <a:pPr eaLnBrk="1" hangingPunct="1" latinLnBrk="1" lvl="1"/>
            <a:r>
              <a:rPr altLang="en-US" sz="2400" lang="en-US"/>
              <a:t>Such as predefined functions and classes</a:t>
            </a:r>
          </a:p>
          <a:p>
            <a:pPr eaLnBrk="1" hangingPunct="1" latinLnBrk="1" lvl="1"/>
            <a:r>
              <a:rPr altLang="en-US" sz="2400" lang="en-US"/>
              <a:t>Error handling can be performed by the program code to be customized based on the application’s needs</a:t>
            </a:r>
          </a:p>
        </p:txBody>
      </p:sp>
      <p:sp>
        <p:nvSpPr>
          <p:cNvPr id="1048794" name="Text Box 4"/>
          <p:cNvSpPr txBox="1"/>
          <p:nvPr/>
        </p:nvSpPr>
        <p:spPr>
          <a:xfrm rot="0">
            <a:off x="5478462" y="1198562"/>
            <a:ext cx="3598862" cy="1196975"/>
          </a:xfrm>
          <a:prstGeom prst="rect"/>
          <a:solidFill>
            <a:srgbClr val="99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Don’t use for routine stuff</a:t>
            </a:r>
            <a:br/>
            <a:r>
              <a:rPr altLang="en-US" sz="2400" lang="en-US"/>
              <a:t>such as end-of-file or</a:t>
            </a:r>
          </a:p>
          <a:p>
            <a:pPr lvl="0"/>
            <a:r>
              <a:rPr altLang="en-US" sz="2400" lang="en-US"/>
              <a:t>null string checking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4" grpId="0" uiExpand="0" build="whol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8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799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00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25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01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Software Engineering Notes</a:t>
            </a:r>
          </a:p>
        </p:txBody>
      </p:sp>
      <p:sp>
        <p:nvSpPr>
          <p:cNvPr id="1048802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800" lang="en-US"/>
              <a:t>Incorporate exception-handling strategy into system design from the start</a:t>
            </a:r>
          </a:p>
          <a:p>
            <a:pPr eaLnBrk="1" hangingPunct="1" latinLnBrk="1" lvl="2">
              <a:lnSpc>
                <a:spcPct val="80000"/>
              </a:lnSpc>
            </a:pPr>
            <a:r>
              <a:rPr altLang="en-US" sz="2000" lang="en-US"/>
              <a:t>Very difficult to retrofit after the system has been implemented!</a:t>
            </a:r>
          </a:p>
          <a:p>
            <a:pPr eaLnBrk="1" hangingPunct="1" latinLnBrk="1" lvl="2">
              <a:lnSpc>
                <a:spcPct val="80000"/>
              </a:lnSpc>
            </a:pPr>
            <a:endParaRPr altLang="en-US" sz="20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sz="2800" lang="en-US">
                <a:ea typeface="Times New Roman" pitchFamily="18" charset="0"/>
              </a:rPr>
              <a:t>Exception handling provides uniform technique for processing problems</a:t>
            </a:r>
          </a:p>
          <a:p>
            <a:pPr eaLnBrk="1" hangingPunct="1" latinLnBrk="1" lvl="2">
              <a:lnSpc>
                <a:spcPct val="80000"/>
              </a:lnSpc>
            </a:pPr>
            <a:r>
              <a:rPr altLang="en-US" sz="2000" lang="en-US">
                <a:ea typeface="Times New Roman" pitchFamily="18" charset="0"/>
              </a:rPr>
              <a:t>Helps with understandability of each other’s error handling code</a:t>
            </a:r>
          </a:p>
          <a:p>
            <a:pPr eaLnBrk="1" hangingPunct="1" latinLnBrk="1" lvl="2">
              <a:lnSpc>
                <a:spcPct val="80000"/>
              </a:lnSpc>
            </a:pPr>
            <a:endParaRPr altLang="en-US" sz="2000" lang="en-US">
              <a:ea typeface="Times New Roman" pitchFamily="18" charset="0"/>
            </a:endParaRPr>
          </a:p>
          <a:p>
            <a:pPr eaLnBrk="1" hangingPunct="1" latinLnBrk="1" lvl="0">
              <a:lnSpc>
                <a:spcPct val="80000"/>
              </a:lnSpc>
            </a:pPr>
            <a:r>
              <a:rPr altLang="en-US" sz="2800" lang="en-US">
                <a:ea typeface="Times New Roman" pitchFamily="18" charset="0"/>
              </a:rPr>
              <a:t>Avoid using exception handling as an alternate form of flow of control</a:t>
            </a:r>
          </a:p>
          <a:p>
            <a:pPr eaLnBrk="1" hangingPunct="1" latinLnBrk="1" lvl="2">
              <a:lnSpc>
                <a:spcPct val="80000"/>
              </a:lnSpc>
            </a:pPr>
            <a:r>
              <a:rPr altLang="en-US" sz="2000" lang="en-US">
                <a:ea typeface="Times New Roman" pitchFamily="18" charset="0"/>
              </a:rPr>
              <a:t>These “additional” exceptions can “get in the way” of genuine error handling</a:t>
            </a: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6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07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08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26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09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Rethrowing an Exception</a:t>
            </a:r>
          </a:p>
        </p:txBody>
      </p:sp>
      <p:sp>
        <p:nvSpPr>
          <p:cNvPr id="1048810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Empty </a:t>
            </a:r>
            <a:r>
              <a:rPr altLang="en-US" b="1" sz="2800" lang="en-US">
                <a:latin typeface="Courier New" pitchFamily="49" charset="0"/>
              </a:rPr>
              <a:t>throw;</a:t>
            </a:r>
            <a:r>
              <a:rPr altLang="en-US" lang="en-US"/>
              <a:t> statement</a:t>
            </a:r>
          </a:p>
          <a:p>
            <a:pPr eaLnBrk="1" hangingPunct="1" latinLnBrk="1" lvl="2"/>
            <a:endParaRPr altLang="en-US" lang="en-US"/>
          </a:p>
          <a:p>
            <a:pPr eaLnBrk="1" hangingPunct="1" latinLnBrk="1" lvl="0"/>
            <a:r>
              <a:rPr altLang="en-US" lang="en-US"/>
              <a:t>Use when a </a:t>
            </a:r>
            <a:r>
              <a:rPr altLang="en-US" b="1" sz="2800" lang="en-US">
                <a:latin typeface="Courier New" pitchFamily="49" charset="0"/>
              </a:rPr>
              <a:t>catch</a:t>
            </a:r>
            <a:r>
              <a:rPr altLang="en-US" lang="en-US"/>
              <a:t> handler cannot or can only partially process an exception</a:t>
            </a:r>
          </a:p>
          <a:p>
            <a:pPr eaLnBrk="1" hangingPunct="1" latinLnBrk="1" lvl="2"/>
            <a:endParaRPr altLang="en-US" lang="en-US"/>
          </a:p>
          <a:p>
            <a:pPr eaLnBrk="1" hangingPunct="1" latinLnBrk="1" lvl="0"/>
            <a:r>
              <a:rPr altLang="en-US" lang="en-US"/>
              <a:t>Next enclosing </a:t>
            </a:r>
            <a:r>
              <a:rPr altLang="en-US" b="1" sz="2800" lang="en-US">
                <a:latin typeface="Courier New" pitchFamily="49" charset="0"/>
              </a:rPr>
              <a:t>try</a:t>
            </a:r>
            <a:r>
              <a:rPr altLang="en-US" lang="en-US"/>
              <a:t> block attempts to match the exception with one of its </a:t>
            </a:r>
            <a:r>
              <a:rPr altLang="en-US" b="1" sz="2800" lang="en-US">
                <a:latin typeface="Courier New" pitchFamily="49" charset="0"/>
              </a:rPr>
              <a:t>catch</a:t>
            </a:r>
            <a:r>
              <a:rPr altLang="en-US" lang="en-US"/>
              <a:t> handlers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4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15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16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27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17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Common Programming Error</a:t>
            </a:r>
          </a:p>
        </p:txBody>
      </p:sp>
      <p:sp>
        <p:nvSpPr>
          <p:cNvPr id="1048818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lang="en-US"/>
              <a:t>	Executing an empty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lang="en-US"/>
              <a:t> statement outside a </a:t>
            </a:r>
            <a:r>
              <a:rPr altLang="en-US" b="1" sz="2800" lang="en-US">
                <a:latin typeface="Courier New" pitchFamily="49" charset="0"/>
              </a:rPr>
              <a:t>catch</a:t>
            </a:r>
            <a:r>
              <a:rPr altLang="en-US" lang="en-US"/>
              <a:t> handler causes a function call to terminate</a:t>
            </a:r>
          </a:p>
          <a:p>
            <a:pPr eaLnBrk="1" hangingPunct="1" latinLnBrk="1" lvl="2"/>
            <a:r>
              <a:rPr altLang="en-US" lang="en-US"/>
              <a:t>Abandons exception processing and terminates the program immediately </a:t>
            </a:r>
          </a:p>
        </p:txBody>
      </p:sp>
      <p:sp>
        <p:nvSpPr>
          <p:cNvPr id="1048819" name="Text Box 6"/>
          <p:cNvSpPr txBox="1"/>
          <p:nvPr/>
        </p:nvSpPr>
        <p:spPr>
          <a:xfrm rot="0">
            <a:off x="4784725" y="5137150"/>
            <a:ext cx="2035175" cy="376237"/>
          </a:xfrm>
          <a:prstGeom prst="rect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r>
              <a:rPr altLang="en-US" lang="en-US"/>
              <a:t>See D&amp;D Fig 27.3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9" grpId="0" uiExpand="0" build="whol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24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25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28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26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Exception Specifications</a:t>
            </a:r>
          </a:p>
        </p:txBody>
      </p:sp>
      <p:sp>
        <p:nvSpPr>
          <p:cNvPr id="1048827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800" lang="en-US"/>
              <a:t>Also called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sz="2800" lang="en-US"/>
              <a:t> lists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800" lang="en-US"/>
              <a:t>Keyword </a:t>
            </a:r>
            <a:r>
              <a:rPr altLang="en-US" b="1" sz="2400" lang="en-US">
                <a:latin typeface="Courier New" pitchFamily="49" charset="0"/>
              </a:rPr>
              <a:t>throw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sz="2400" lang="en-US"/>
              <a:t>Comma-separated list of exception classes in parentheses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800" lang="en-US"/>
              <a:t>Example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b="1" sz="2400" lang="en-US">
                <a:latin typeface="Courier New" pitchFamily="49" charset="0"/>
              </a:rPr>
              <a:t>int someFunction( double value )</a:t>
            </a:r>
            <a:br/>
            <a:r>
              <a:rPr altLang="en-US" b="1" sz="2400" lang="en-US">
                <a:latin typeface="Courier New" pitchFamily="49" charset="0"/>
              </a:rPr>
              <a:t>   throw ( ExceptionA, ExceptionB,</a:t>
            </a:r>
            <a:br/>
            <a:r>
              <a:rPr altLang="en-US" b="1" sz="2400" lang="en-US">
                <a:latin typeface="Courier New" pitchFamily="49" charset="0"/>
              </a:rPr>
              <a:t>           ExceptionC )</a:t>
            </a:r>
            <a:br/>
            <a:r>
              <a:rPr altLang="en-US" b="1" sz="2400" lang="en-US">
                <a:latin typeface="Courier New" pitchFamily="49" charset="0"/>
              </a:rPr>
              <a:t>{</a:t>
            </a:r>
            <a:br/>
            <a:r>
              <a:rPr altLang="en-US" b="1" sz="2400" lang="en-US">
                <a:latin typeface="Courier New" pitchFamily="49" charset="0"/>
              </a:rPr>
              <a:t>   </a:t>
            </a:r>
            <a:r>
              <a:rPr altLang="en-US" sz="2400" lang="en-US">
                <a:latin typeface="Courier New" pitchFamily="49" charset="0"/>
              </a:rPr>
              <a:t>...</a:t>
            </a:r>
            <a:br/>
            <a:r>
              <a:rPr altLang="en-US" b="1" sz="2400" lang="en-US">
                <a:latin typeface="Courier New" pitchFamily="49" charset="0"/>
              </a:rPr>
              <a:t>}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sz="2400" lang="en-US"/>
              <a:t>Indicates </a:t>
            </a:r>
            <a:r>
              <a:rPr altLang="en-US" b="1" sz="2400" lang="en-US">
                <a:latin typeface="Courier New" pitchFamily="49" charset="0"/>
              </a:rPr>
              <a:t>someFunction</a:t>
            </a:r>
            <a:r>
              <a:rPr altLang="en-US" sz="2400" lang="en-US"/>
              <a:t> can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sz="2400" lang="en-US"/>
              <a:t> types </a:t>
            </a:r>
            <a:r>
              <a:rPr altLang="en-US" b="1" sz="2400" lang="en-US">
                <a:latin typeface="Courier New" pitchFamily="49" charset="0"/>
              </a:rPr>
              <a:t>ExceptionA</a:t>
            </a:r>
            <a:r>
              <a:rPr altLang="en-US" sz="2400" lang="en-US"/>
              <a:t>, </a:t>
            </a:r>
            <a:r>
              <a:rPr altLang="en-US" b="1" sz="2400" lang="en-US">
                <a:latin typeface="Courier New" pitchFamily="49" charset="0"/>
              </a:rPr>
              <a:t>ExceptionB</a:t>
            </a:r>
            <a:r>
              <a:rPr altLang="en-US" sz="2400" lang="en-US"/>
              <a:t> and </a:t>
            </a:r>
            <a:r>
              <a:rPr altLang="en-US" b="1" sz="2400" lang="en-US">
                <a:latin typeface="Courier New" pitchFamily="49" charset="0"/>
              </a:rPr>
              <a:t>ExceptionC</a:t>
            </a:r>
          </a:p>
        </p:txBody>
      </p:sp>
      <p:sp>
        <p:nvSpPr>
          <p:cNvPr id="1048828" name="Text Box 6"/>
          <p:cNvSpPr txBox="1"/>
          <p:nvPr/>
        </p:nvSpPr>
        <p:spPr>
          <a:xfrm rot="0">
            <a:off x="7543800" y="2819400"/>
            <a:ext cx="1414462" cy="466725"/>
          </a:xfrm>
          <a:prstGeom prst="rect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Optional!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8" grpId="0" uiExpand="0" build="whol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2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33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34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29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35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Exception Specifications (continued)</a:t>
            </a:r>
          </a:p>
        </p:txBody>
      </p:sp>
      <p:sp>
        <p:nvSpPr>
          <p:cNvPr id="1048836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A function can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sz="2800" lang="en-US"/>
              <a:t> only exceptions of types in its specification (or derived types)</a:t>
            </a:r>
          </a:p>
          <a:p>
            <a:pPr eaLnBrk="1" hangingPunct="1" latinLnBrk="1" lvl="1"/>
            <a:r>
              <a:rPr altLang="en-US" sz="2400" lang="en-US"/>
              <a:t>If a function throws a non-specification exception, function </a:t>
            </a:r>
            <a:r>
              <a:rPr altLang="en-US" b="1" sz="2000" lang="en-US">
                <a:latin typeface="Courier New" pitchFamily="49" charset="0"/>
              </a:rPr>
              <a:t>unexpected</a:t>
            </a:r>
            <a:r>
              <a:rPr altLang="en-US" sz="2400" lang="en-US"/>
              <a:t> is called</a:t>
            </a:r>
          </a:p>
          <a:p>
            <a:pPr eaLnBrk="1" hangingPunct="1" latinLnBrk="1" lvl="2"/>
            <a:r>
              <a:rPr altLang="en-US" sz="2000" lang="en-US"/>
              <a:t>This normally terminates the program</a:t>
            </a:r>
          </a:p>
          <a:p>
            <a:pPr eaLnBrk="1" hangingPunct="1" latinLnBrk="1" lvl="0"/>
            <a:r>
              <a:rPr altLang="en-US" sz="2800" lang="en-US"/>
              <a:t>Absence of exception specification indicates that the function can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sz="2800" lang="en-US"/>
              <a:t> any exception</a:t>
            </a:r>
          </a:p>
          <a:p>
            <a:pPr eaLnBrk="1" hangingPunct="1" latinLnBrk="1" lvl="0"/>
            <a:r>
              <a:rPr altLang="en-US" sz="2800" lang="en-US"/>
              <a:t>An empty exception specification, </a:t>
            </a:r>
            <a:r>
              <a:rPr altLang="en-US" b="1" sz="2800" lang="en-US">
                <a:latin typeface="Courier New" pitchFamily="49" charset="0"/>
              </a:rPr>
              <a:t>throw()</a:t>
            </a:r>
            <a:r>
              <a:rPr altLang="en-US" sz="2800" lang="en-US"/>
              <a:t>, indicates the function </a:t>
            </a:r>
            <a:r>
              <a:rPr altLang="en-US" sz="2800" i="1" lang="en-US"/>
              <a:t>cannot</a:t>
            </a:r>
            <a:r>
              <a:rPr altLang="en-US" sz="2800" lang="en-US"/>
              <a:t> </a:t>
            </a:r>
            <a:r>
              <a:rPr altLang="en-US" b="1" sz="2800" lang="en-US">
                <a:latin typeface="Courier New" pitchFamily="49" charset="0"/>
              </a:rPr>
              <a:t>throw</a:t>
            </a:r>
            <a:r>
              <a:rPr altLang="en-US" sz="2800" lang="en-US"/>
              <a:t> any exceptions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10" name="Rectangle 6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Introduction</a:t>
            </a:r>
          </a:p>
        </p:txBody>
      </p:sp>
      <p:sp>
        <p:nvSpPr>
          <p:cNvPr id="1048611" name="Rectangle 7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Exceptions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Indicate problems that occur during a program’s execution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Occur infrequently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Exception handling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Can resolve exceptions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Allow a program to continue executing or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Notify the user of the problem and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Terminate the program in a controlled manner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Makes programs robust and fault-tolerant</a:t>
            </a: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0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41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42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30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43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Error Note</a:t>
            </a:r>
          </a:p>
        </p:txBody>
      </p:sp>
      <p:sp>
        <p:nvSpPr>
          <p:cNvPr id="1048844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The compiler will not generate a compilation error if a function contains a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sz="2800" lang="en-US"/>
              <a:t> expression for an exception not listed in the function’s exception specification. </a:t>
            </a:r>
          </a:p>
          <a:p>
            <a:pPr eaLnBrk="1" hangingPunct="1" latinLnBrk="1" lvl="0"/>
            <a:r>
              <a:rPr altLang="en-US" sz="2800" lang="en-US"/>
              <a:t>Error occurs only when that function attempts to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sz="2800" lang="en-US"/>
              <a:t> that exception at run time. </a:t>
            </a:r>
          </a:p>
          <a:p>
            <a:pPr eaLnBrk="1" hangingPunct="1" latinLnBrk="1" lvl="0"/>
            <a:r>
              <a:rPr altLang="en-US" sz="2800" lang="en-US"/>
              <a:t>To avoid surprises at execution time, carefully check your code to ensure that functions do not </a:t>
            </a:r>
            <a:r>
              <a:rPr altLang="en-US" b="1" sz="2400" lang="en-US">
                <a:latin typeface="Courier New" pitchFamily="49" charset="0"/>
              </a:rPr>
              <a:t>throw</a:t>
            </a:r>
            <a:r>
              <a:rPr altLang="en-US" sz="2800" lang="en-US"/>
              <a:t> exceptions not listed in their exception specifications</a:t>
            </a: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8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49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50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31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51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3200" lang="en-US"/>
              <a:t>Constructors and Destructors</a:t>
            </a:r>
          </a:p>
        </p:txBody>
      </p:sp>
      <p:sp>
        <p:nvSpPr>
          <p:cNvPr id="1048852" name="Rectangle 3"/>
          <p:cNvSpPr/>
          <p:nvPr>
            <p:ph type="body" sz="full" idx="1"/>
          </p:nvPr>
        </p:nvSpPr>
        <p:spPr>
          <a:xfrm rot="0">
            <a:off x="685800" y="1341437"/>
            <a:ext cx="8001000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800" lang="en-US"/>
              <a:t>Exceptions and constructors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sz="2400" lang="en-US"/>
              <a:t>Exceptions enable constructors to report errors</a:t>
            </a:r>
          </a:p>
          <a:p>
            <a:pPr eaLnBrk="1" hangingPunct="1" latinLnBrk="1" lvl="2">
              <a:lnSpc>
                <a:spcPct val="80000"/>
              </a:lnSpc>
            </a:pPr>
            <a:r>
              <a:rPr altLang="en-US" sz="2000" lang="en-US"/>
              <a:t>Unable to return values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sz="2400" lang="en-US"/>
              <a:t>Exceptions thrown by constructors cause any already-constructed component objects to call their destructors</a:t>
            </a:r>
          </a:p>
          <a:p>
            <a:pPr eaLnBrk="1" hangingPunct="1" latinLnBrk="1" lvl="2">
              <a:lnSpc>
                <a:spcPct val="80000"/>
              </a:lnSpc>
            </a:pPr>
            <a:r>
              <a:rPr altLang="en-US" sz="2000" lang="en-US"/>
              <a:t>Only those objects that have already been constructed will be destructed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800" lang="en-US"/>
              <a:t>Exceptions and destructors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sz="2400" lang="en-US"/>
              <a:t>Destructors are called for all automatic objects in the terminated </a:t>
            </a:r>
            <a:r>
              <a:rPr altLang="en-US" b="1" sz="2400" lang="en-US">
                <a:latin typeface="Courier New" pitchFamily="49" charset="0"/>
              </a:rPr>
              <a:t>try</a:t>
            </a:r>
            <a:r>
              <a:rPr altLang="en-US" sz="2400" lang="en-US"/>
              <a:t> block when an exception is thrown</a:t>
            </a:r>
          </a:p>
          <a:p>
            <a:pPr eaLnBrk="1" hangingPunct="1" latinLnBrk="1" lvl="2">
              <a:lnSpc>
                <a:spcPct val="80000"/>
              </a:lnSpc>
            </a:pPr>
            <a:r>
              <a:rPr altLang="en-US" sz="2000" lang="en-US"/>
              <a:t>Acquired resources can be placed in local objects to automatically release the resources when an exception occurs</a:t>
            </a:r>
          </a:p>
          <a:p>
            <a:pPr eaLnBrk="1" hangingPunct="1" latinLnBrk="1" lvl="1">
              <a:lnSpc>
                <a:spcPct val="80000"/>
              </a:lnSpc>
            </a:pPr>
            <a:r>
              <a:rPr altLang="en-US" sz="2400" lang="en-US"/>
              <a:t>If a destructor invoked by stack unwinding throws an exception, function </a:t>
            </a:r>
            <a:r>
              <a:rPr altLang="en-US" b="1" sz="2400" lang="en-US">
                <a:latin typeface="Courier New" pitchFamily="49" charset="0"/>
              </a:rPr>
              <a:t>terminate</a:t>
            </a:r>
            <a:r>
              <a:rPr altLang="en-US" sz="2400" lang="en-US"/>
              <a:t> is called</a:t>
            </a: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6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57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58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32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59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Note</a:t>
            </a:r>
          </a:p>
        </p:txBody>
      </p:sp>
      <p:sp>
        <p:nvSpPr>
          <p:cNvPr id="1048860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When an exception is thrown from the constructor for an object that is created in a </a:t>
            </a:r>
            <a:r>
              <a:rPr altLang="en-US" b="1" sz="2800" lang="en-US">
                <a:latin typeface="Courier New" pitchFamily="49" charset="0"/>
              </a:rPr>
              <a:t>new</a:t>
            </a:r>
            <a:r>
              <a:rPr altLang="en-US" lang="en-US"/>
              <a:t> expression, </a:t>
            </a:r>
            <a:r>
              <a:rPr altLang="en-US" b="1" lang="en-US"/>
              <a:t>…</a:t>
            </a:r>
          </a:p>
          <a:p>
            <a:pPr eaLnBrk="1" hangingPunct="1" latinLnBrk="1" lvl="2"/>
            <a:endParaRPr altLang="en-US" lang="en-US"/>
          </a:p>
          <a:p>
            <a:pPr eaLnBrk="1" hangingPunct="1" latinLnBrk="1" lvl="0"/>
            <a:r>
              <a:rPr altLang="en-US" b="1" lang="en-US"/>
              <a:t>…</a:t>
            </a:r>
            <a:r>
              <a:rPr altLang="en-US" lang="en-US"/>
              <a:t> the dynamically allocated memory for that object is released.</a:t>
            </a: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4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65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66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33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67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Exceptions and Inheritance</a:t>
            </a:r>
          </a:p>
        </p:txBody>
      </p:sp>
      <p:sp>
        <p:nvSpPr>
          <p:cNvPr id="1048868" name="Rectangle 3"/>
          <p:cNvSpPr/>
          <p:nvPr>
            <p:ph type="body" sz="full" idx="1"/>
          </p:nvPr>
        </p:nvSpPr>
        <p:spPr>
          <a:xfrm rot="0">
            <a:off x="685800" y="1341437"/>
            <a:ext cx="8001000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New exception classes can be defined to inherit from existing exception classes</a:t>
            </a:r>
          </a:p>
          <a:p>
            <a:pPr eaLnBrk="1" hangingPunct="1" latinLnBrk="1" lvl="2"/>
            <a:endParaRPr altLang="en-US" lang="en-US"/>
          </a:p>
          <a:p>
            <a:pPr eaLnBrk="1" hangingPunct="1" latinLnBrk="1" lvl="0"/>
            <a:r>
              <a:rPr altLang="en-US" lang="en-US"/>
              <a:t>A </a:t>
            </a:r>
            <a:r>
              <a:rPr altLang="en-US" b="1" sz="2800" lang="en-US">
                <a:latin typeface="Courier New" pitchFamily="49" charset="0"/>
              </a:rPr>
              <a:t>catch</a:t>
            </a:r>
            <a:r>
              <a:rPr altLang="en-US" lang="en-US"/>
              <a:t> handler for a particular exception class can also catch exceptions of classes derived from that class</a:t>
            </a:r>
          </a:p>
          <a:p>
            <a:pPr eaLnBrk="1" hangingPunct="1" latinLnBrk="1" lvl="2"/>
            <a:r>
              <a:rPr altLang="en-US" lang="en-US"/>
              <a:t>Enables </a:t>
            </a:r>
            <a:r>
              <a:rPr altLang="en-US" b="1" lang="en-US">
                <a:latin typeface="Courier New" pitchFamily="49" charset="0"/>
              </a:rPr>
              <a:t>catching</a:t>
            </a:r>
            <a:r>
              <a:rPr altLang="en-US" lang="en-US"/>
              <a:t> related errors with a concise notation</a:t>
            </a:r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2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73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74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34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75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Failure of calls to </a:t>
            </a:r>
            <a:r>
              <a:rPr altLang="en-US" b="1" lang="en-US">
                <a:latin typeface="Courier New" pitchFamily="49" charset="0"/>
              </a:rPr>
              <a:t>new</a:t>
            </a:r>
          </a:p>
        </p:txBody>
      </p:sp>
      <p:sp>
        <p:nvSpPr>
          <p:cNvPr id="1048876" name="Rectangle 3"/>
          <p:cNvSpPr/>
          <p:nvPr>
            <p:ph type="body" sz="full" idx="1"/>
          </p:nvPr>
        </p:nvSpPr>
        <p:spPr>
          <a:xfrm rot="0">
            <a:off x="685800" y="1341437"/>
            <a:ext cx="8001000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Some compilers </a:t>
            </a:r>
            <a:r>
              <a:rPr altLang="en-US" b="1" lang="en-US">
                <a:latin typeface="Courier New" pitchFamily="49" charset="0"/>
              </a:rPr>
              <a:t>throw</a:t>
            </a:r>
            <a:r>
              <a:rPr altLang="en-US" lang="en-US"/>
              <a:t> a </a:t>
            </a:r>
            <a:r>
              <a:rPr altLang="en-US" b="1" lang="en-US">
                <a:latin typeface="Courier New" pitchFamily="49" charset="0"/>
              </a:rPr>
              <a:t>bad_alloc</a:t>
            </a:r>
            <a:r>
              <a:rPr altLang="en-US" lang="en-US"/>
              <a:t> exception</a:t>
            </a:r>
          </a:p>
          <a:p>
            <a:pPr eaLnBrk="1" hangingPunct="1" latinLnBrk="1" lvl="1"/>
            <a:r>
              <a:rPr altLang="en-US" lang="en-US"/>
              <a:t>Compliant to the C++ standard specification</a:t>
            </a:r>
          </a:p>
          <a:p>
            <a:pPr eaLnBrk="1" hangingPunct="1" latinLnBrk="1" lvl="0"/>
            <a:r>
              <a:rPr altLang="en-US" lang="en-US"/>
              <a:t>Some compilers return </a:t>
            </a:r>
            <a:r>
              <a:rPr altLang="en-US" b="1" lang="en-US">
                <a:latin typeface="Courier New" pitchFamily="49" charset="0"/>
              </a:rPr>
              <a:t>0</a:t>
            </a:r>
          </a:p>
          <a:p>
            <a:pPr eaLnBrk="1" hangingPunct="1" latinLnBrk="1" lvl="1"/>
            <a:r>
              <a:rPr altLang="en-US" lang="en-US"/>
              <a:t>C++ standard-compliant compilers also have a version of </a:t>
            </a:r>
            <a:r>
              <a:rPr altLang="en-US" b="1" lang="en-US">
                <a:latin typeface="Courier New" pitchFamily="49" charset="0"/>
              </a:rPr>
              <a:t>new</a:t>
            </a:r>
            <a:r>
              <a:rPr altLang="en-US" lang="en-US"/>
              <a:t> that returns </a:t>
            </a:r>
            <a:r>
              <a:rPr altLang="en-US" b="1" lang="en-US">
                <a:latin typeface="Courier New" pitchFamily="49" charset="0"/>
              </a:rPr>
              <a:t>0</a:t>
            </a:r>
          </a:p>
          <a:p>
            <a:pPr eaLnBrk="1" hangingPunct="1" latinLnBrk="1" lvl="2"/>
            <a:r>
              <a:rPr altLang="en-US" lang="en-US"/>
              <a:t>Use expression </a:t>
            </a:r>
            <a:r>
              <a:rPr altLang="en-US" b="1" lang="en-US">
                <a:latin typeface="Courier New" pitchFamily="49" charset="0"/>
              </a:rPr>
              <a:t>new</a:t>
            </a:r>
            <a:r>
              <a:rPr altLang="en-US" lang="en-US">
                <a:latin typeface="Lucida Console" pitchFamily="49" charset="0"/>
              </a:rPr>
              <a:t>( </a:t>
            </a:r>
            <a:r>
              <a:rPr altLang="en-US" b="1" lang="en-US">
                <a:latin typeface="Courier New" pitchFamily="49" charset="0"/>
              </a:rPr>
              <a:t>nothrow</a:t>
            </a:r>
            <a:r>
              <a:rPr altLang="en-US" lang="en-US">
                <a:latin typeface="Lucida Console" pitchFamily="49" charset="0"/>
              </a:rPr>
              <a:t> )</a:t>
            </a:r>
            <a:r>
              <a:rPr altLang="en-US" lang="en-US"/>
              <a:t>, where </a:t>
            </a:r>
            <a:r>
              <a:rPr altLang="en-US" b="1" lang="en-US">
                <a:latin typeface="Courier New" pitchFamily="49" charset="0"/>
              </a:rPr>
              <a:t>nothrow</a:t>
            </a:r>
            <a:r>
              <a:rPr altLang="en-US" lang="en-US"/>
              <a:t> is of type </a:t>
            </a:r>
            <a:r>
              <a:rPr altLang="en-US" b="1" lang="en-US">
                <a:latin typeface="Courier New" pitchFamily="49" charset="0"/>
              </a:rPr>
              <a:t>nothrow_t</a:t>
            </a:r>
          </a:p>
          <a:p>
            <a:pPr eaLnBrk="1" hangingPunct="1" latinLnBrk="1" lvl="0"/>
            <a:r>
              <a:rPr altLang="en-US" lang="en-US"/>
              <a:t>Some compilers </a:t>
            </a:r>
            <a:r>
              <a:rPr altLang="en-US" b="1" lang="en-US">
                <a:latin typeface="Courier New" pitchFamily="49" charset="0"/>
              </a:rPr>
              <a:t>throw bad_alloc</a:t>
            </a:r>
            <a:r>
              <a:rPr altLang="en-US" lang="en-US"/>
              <a:t> if </a:t>
            </a:r>
            <a:r>
              <a:rPr altLang="en-US" b="1" lang="en-US">
                <a:latin typeface="Courier New" pitchFamily="49" charset="0"/>
              </a:rPr>
              <a:t>&lt;new&gt;</a:t>
            </a:r>
            <a:r>
              <a:rPr altLang="en-US" lang="en-US"/>
              <a:t> is included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0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81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82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35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83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Standard Library Exception Hierarchy</a:t>
            </a:r>
          </a:p>
        </p:txBody>
      </p:sp>
      <p:sp>
        <p:nvSpPr>
          <p:cNvPr id="1048884" name="Rectangle 3"/>
          <p:cNvSpPr/>
          <p:nvPr>
            <p:ph type="body" sz="full" idx="1"/>
          </p:nvPr>
        </p:nvSpPr>
        <p:spPr>
          <a:xfrm rot="0">
            <a:off x="685800" y="1341437"/>
            <a:ext cx="8001000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Base-class </a:t>
            </a:r>
            <a:r>
              <a:rPr altLang="en-US" b="1" sz="2400" lang="en-US">
                <a:latin typeface="Courier New" pitchFamily="49" charset="0"/>
              </a:rPr>
              <a:t>exception</a:t>
            </a:r>
          </a:p>
          <a:p>
            <a:pPr eaLnBrk="1" hangingPunct="1" latinLnBrk="1" lvl="1"/>
            <a:r>
              <a:rPr altLang="en-US" sz="2400" lang="en-US"/>
              <a:t>Contains </a:t>
            </a:r>
            <a:r>
              <a:rPr altLang="en-US" b="1" sz="2000" lang="en-US">
                <a:latin typeface="Courier New" pitchFamily="49" charset="0"/>
              </a:rPr>
              <a:t>virtual</a:t>
            </a:r>
            <a:r>
              <a:rPr altLang="en-US" sz="2400" lang="en-US"/>
              <a:t> function </a:t>
            </a:r>
            <a:r>
              <a:rPr altLang="en-US" b="1" sz="2000" lang="en-US">
                <a:latin typeface="Courier New" pitchFamily="49" charset="0"/>
              </a:rPr>
              <a:t>what</a:t>
            </a:r>
            <a:r>
              <a:rPr altLang="en-US" sz="2400" lang="en-US"/>
              <a:t> for storing error messages</a:t>
            </a:r>
          </a:p>
          <a:p>
            <a:pPr eaLnBrk="1" hangingPunct="1" latinLnBrk="1" lvl="0"/>
            <a:r>
              <a:rPr altLang="en-US" sz="2800" lang="en-US"/>
              <a:t>Exception classes derived from </a:t>
            </a:r>
            <a:r>
              <a:rPr altLang="en-US" b="1" sz="2400" lang="en-US">
                <a:latin typeface="Courier New" pitchFamily="49" charset="0"/>
              </a:rPr>
              <a:t>exception</a:t>
            </a:r>
          </a:p>
          <a:p>
            <a:pPr eaLnBrk="1" hangingPunct="1" latinLnBrk="1" lvl="1"/>
            <a:r>
              <a:rPr altLang="en-US" b="1" sz="2200" lang="en-US">
                <a:latin typeface="Courier New" pitchFamily="49" charset="0"/>
              </a:rPr>
              <a:t>bad_alloc</a:t>
            </a:r>
            <a:r>
              <a:rPr altLang="en-US" sz="2400" lang="en-US"/>
              <a:t> – thrown by </a:t>
            </a:r>
            <a:r>
              <a:rPr altLang="en-US" b="1" sz="2200" lang="en-US">
                <a:latin typeface="Courier New" pitchFamily="49" charset="0"/>
              </a:rPr>
              <a:t>new</a:t>
            </a:r>
          </a:p>
          <a:p>
            <a:pPr eaLnBrk="1" hangingPunct="1" latinLnBrk="1" lvl="1"/>
            <a:r>
              <a:rPr altLang="en-US" b="1" sz="2200" lang="en-US">
                <a:latin typeface="Courier New" pitchFamily="49" charset="0"/>
              </a:rPr>
              <a:t>bad_cast</a:t>
            </a:r>
            <a:r>
              <a:rPr altLang="en-US" sz="2400" lang="en-US"/>
              <a:t> – thrown by </a:t>
            </a:r>
            <a:r>
              <a:rPr altLang="en-US" b="1" sz="2200" lang="en-US">
                <a:latin typeface="Courier New" pitchFamily="49" charset="0"/>
              </a:rPr>
              <a:t>dynamic_cast</a:t>
            </a:r>
          </a:p>
          <a:p>
            <a:pPr eaLnBrk="1" hangingPunct="1" latinLnBrk="1" lvl="1"/>
            <a:r>
              <a:rPr altLang="en-US" b="1" sz="2200" lang="en-US">
                <a:latin typeface="Courier New" pitchFamily="49" charset="0"/>
              </a:rPr>
              <a:t>bad_typeid</a:t>
            </a:r>
            <a:r>
              <a:rPr altLang="en-US" sz="2400" lang="en-US"/>
              <a:t> – thrown by </a:t>
            </a:r>
            <a:r>
              <a:rPr altLang="en-US" b="1" sz="2200" lang="en-US">
                <a:latin typeface="Courier New" pitchFamily="49" charset="0"/>
              </a:rPr>
              <a:t>typeid</a:t>
            </a:r>
          </a:p>
          <a:p>
            <a:pPr eaLnBrk="1" hangingPunct="1" latinLnBrk="1" lvl="1"/>
            <a:r>
              <a:rPr altLang="en-US" b="1" sz="2200" lang="en-US">
                <a:latin typeface="Courier New" pitchFamily="49" charset="0"/>
              </a:rPr>
              <a:t>bad_exception</a:t>
            </a:r>
            <a:r>
              <a:rPr altLang="en-US" sz="2400" lang="en-US"/>
              <a:t> – thrown by </a:t>
            </a:r>
            <a:r>
              <a:rPr altLang="en-US" b="1" sz="2200" lang="en-US">
                <a:latin typeface="Courier New" pitchFamily="49" charset="0"/>
              </a:rPr>
              <a:t>unexpected</a:t>
            </a:r>
          </a:p>
          <a:p>
            <a:pPr eaLnBrk="1" hangingPunct="1" latinLnBrk="1" lvl="2"/>
            <a:r>
              <a:rPr altLang="en-US" sz="2000" lang="en-US"/>
              <a:t>Instead of terminating the program or calling the function specified by </a:t>
            </a:r>
            <a:r>
              <a:rPr altLang="en-US" b="1" sz="2200" lang="en-US">
                <a:latin typeface="Courier New" pitchFamily="49" charset="0"/>
              </a:rPr>
              <a:t>set_unexpected</a:t>
            </a:r>
          </a:p>
          <a:p>
            <a:pPr eaLnBrk="1" hangingPunct="1" latinLnBrk="1" lvl="2"/>
            <a:r>
              <a:rPr altLang="en-US" sz="2000" lang="en-US"/>
              <a:t>Used only if </a:t>
            </a:r>
            <a:r>
              <a:rPr altLang="en-US" b="1" sz="2200" lang="en-US">
                <a:latin typeface="Courier New" pitchFamily="49" charset="0"/>
              </a:rPr>
              <a:t>bad_exception</a:t>
            </a:r>
            <a:r>
              <a:rPr altLang="en-US" sz="2000" lang="en-US"/>
              <a:t> is in the function’s </a:t>
            </a:r>
            <a:r>
              <a:rPr altLang="en-US" b="1" sz="2200" lang="en-US">
                <a:latin typeface="Courier New" pitchFamily="49" charset="0"/>
              </a:rPr>
              <a:t>throw</a:t>
            </a:r>
            <a:r>
              <a:rPr altLang="en-US" sz="2000" lang="en-US"/>
              <a:t> list</a:t>
            </a:r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89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90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36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91" name="Rectangle 2"/>
          <p:cNvSpPr/>
          <p:nvPr>
            <p:ph type="title" sz="full" idx="0"/>
          </p:nvPr>
        </p:nvSpPr>
        <p:spPr>
          <a:xfrm rot="0">
            <a:off x="609600" y="568325"/>
            <a:ext cx="7769225" cy="460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4D99FF"/>
                </a:solidFill>
              </a:rPr>
              <a:t>Fig. 27.11 </a:t>
            </a:r>
            <a:r>
              <a:rPr altLang="en-US" lang="en-US">
                <a:solidFill>
                  <a:srgbClr val="000000"/>
                </a:solidFill>
                <a:ea typeface="Times New Roman" pitchFamily="18" charset="0"/>
              </a:rPr>
              <a:t>| Standard Library exception classes.  </a:t>
            </a:r>
          </a:p>
        </p:txBody>
      </p:sp>
      <p:pic>
        <p:nvPicPr>
          <p:cNvPr id="2097157" name="Picture 3" descr="AAEVEBP0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76300" y="1016000"/>
            <a:ext cx="7391400" cy="36036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5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896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897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37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898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Exception Handling Summary</a:t>
            </a:r>
          </a:p>
        </p:txBody>
      </p:sp>
      <p:sp>
        <p:nvSpPr>
          <p:cNvPr id="1048899" name="Rectangle 3"/>
          <p:cNvSpPr/>
          <p:nvPr>
            <p:ph type="body" sz="full" idx="1"/>
          </p:nvPr>
        </p:nvSpPr>
        <p:spPr>
          <a:xfrm rot="0">
            <a:off x="685800" y="1524000"/>
            <a:ext cx="8153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Exceptions are derived from class </a:t>
            </a:r>
            <a:r>
              <a:rPr altLang="en-US" b="1" sz="2800" lang="en-US">
                <a:latin typeface="Courier New" pitchFamily="49" charset="0"/>
              </a:rPr>
              <a:t>exception</a:t>
            </a:r>
            <a:r>
              <a:rPr altLang="en-US" lang="en-US"/>
              <a:t>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Exceptional or error condition is indicated by </a:t>
            </a:r>
            <a:r>
              <a:rPr altLang="en-US" b="1" sz="2800" lang="en-US">
                <a:latin typeface="Courier New" pitchFamily="49" charset="0"/>
              </a:rPr>
              <a:t>throwing</a:t>
            </a:r>
            <a:r>
              <a:rPr altLang="en-US" lang="en-US"/>
              <a:t> an object of that class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Created by constructor in </a:t>
            </a:r>
            <a:r>
              <a:rPr altLang="en-US" b="1" lang="en-US">
                <a:latin typeface="Courier New" pitchFamily="49" charset="0"/>
              </a:rPr>
              <a:t>throw</a:t>
            </a:r>
            <a:r>
              <a:rPr altLang="en-US" lang="en-US"/>
              <a:t> statement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Calling programs can check for exceptions with </a:t>
            </a:r>
            <a:r>
              <a:rPr altLang="en-US" b="1" sz="2800" lang="en-US">
                <a:latin typeface="Courier New" pitchFamily="49" charset="0"/>
              </a:rPr>
              <a:t>try...catch</a:t>
            </a:r>
            <a:r>
              <a:rPr altLang="en-US" lang="en-US"/>
              <a:t> construct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Unified method of handling exceptions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Far superior to coding exception handling in long hand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No performance impact when no exceptions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16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17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4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18" name="Rectangle 4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Exception Handling in C++</a:t>
            </a:r>
          </a:p>
        </p:txBody>
      </p:sp>
      <p:sp>
        <p:nvSpPr>
          <p:cNvPr id="1048619" name="Rectangle 5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A standard mechanism for processing errors</a:t>
            </a:r>
          </a:p>
          <a:p>
            <a:pPr eaLnBrk="1" hangingPunct="1" latinLnBrk="1" lvl="1"/>
            <a:r>
              <a:rPr altLang="en-US" lang="en-US"/>
              <a:t>Especially important when working on a project with a large team of programmers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0"/>
            <a:r>
              <a:rPr altLang="en-US" i="1" lang="en-US"/>
              <a:t>C++</a:t>
            </a:r>
            <a:r>
              <a:rPr altLang="en-US" lang="en-US"/>
              <a:t> exception handling is much like Java’s</a:t>
            </a:r>
          </a:p>
          <a:p>
            <a:pPr eaLnBrk="1" hangingPunct="1" latinLnBrk="1" lvl="2"/>
            <a:endParaRPr altLang="en-US" i="1" lang="en-US"/>
          </a:p>
          <a:p>
            <a:pPr eaLnBrk="1" hangingPunct="1" latinLnBrk="1" lvl="0"/>
            <a:r>
              <a:rPr altLang="en-US" i="1" lang="en-US"/>
              <a:t>Java’s</a:t>
            </a:r>
            <a:r>
              <a:rPr altLang="en-US" lang="en-US"/>
              <a:t> exception handling is much like </a:t>
            </a:r>
            <a:r>
              <a:rPr altLang="en-US" i="1" lang="en-US"/>
              <a:t>C</a:t>
            </a:r>
            <a:r>
              <a:rPr altLang="en-US" lang="en-US"/>
              <a:t>++</a:t>
            </a:r>
          </a:p>
          <a:p>
            <a:pPr eaLnBrk="1" hangingPunct="1" latinLnBrk="1" lvl="2"/>
            <a:endParaRPr altLang="en-US" i="1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12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16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12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24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25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5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26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Fundamental Philosophy</a:t>
            </a:r>
          </a:p>
        </p:txBody>
      </p:sp>
      <p:sp>
        <p:nvSpPr>
          <p:cNvPr id="1048627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Mechanism for sending an exception signal up the call stack</a:t>
            </a:r>
          </a:p>
          <a:p>
            <a:pPr eaLnBrk="1" hangingPunct="1" latinLnBrk="1" lvl="2"/>
            <a:r>
              <a:rPr altLang="en-US" lang="en-US"/>
              <a:t>Regardless of intervening calls</a:t>
            </a:r>
          </a:p>
          <a:p>
            <a:pPr eaLnBrk="1" hangingPunct="1" latinLnBrk="1" lvl="2"/>
            <a:endParaRPr altLang="en-US" lang="en-US"/>
          </a:p>
          <a:p>
            <a:pPr eaLnBrk="1" hangingPunct="1" latinLnBrk="1" lvl="0"/>
            <a:r>
              <a:rPr altLang="en-US" lang="en-US"/>
              <a:t>Note: there is a mechanism based on same philosophy in </a:t>
            </a:r>
            <a:r>
              <a:rPr altLang="en-US" i="1" lang="en-US"/>
              <a:t>C</a:t>
            </a:r>
          </a:p>
          <a:p>
            <a:pPr eaLnBrk="1" hangingPunct="1" latinLnBrk="1" lvl="2"/>
            <a:r>
              <a:rPr altLang="en-US" b="1" lang="en-US">
                <a:latin typeface="Courier New" pitchFamily="49" charset="0"/>
              </a:rPr>
              <a:t>setjmp(), longjmp()</a:t>
            </a:r>
          </a:p>
          <a:p>
            <a:pPr eaLnBrk="1" hangingPunct="1" latinLnBrk="1" lvl="2"/>
            <a:r>
              <a:rPr altLang="en-US" lang="en-US"/>
              <a:t>See man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32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33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6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34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Traditional Exception Handling</a:t>
            </a:r>
          </a:p>
        </p:txBody>
      </p:sp>
      <p:sp>
        <p:nvSpPr>
          <p:cNvPr id="1048635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Intermixing program and error-handling logic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Pseudocode outline</a:t>
            </a:r>
            <a:br/>
            <a:r>
              <a:rPr altLang="en-US" sz="2400" lang="en-US"/>
              <a:t>	</a:t>
            </a:r>
            <a:r>
              <a:rPr altLang="en-US" sz="2100" i="1" lang="en-US">
                <a:solidFill>
                  <a:schemeClr val="accent2"/>
                </a:solidFill>
              </a:rPr>
              <a:t>Perform a task</a:t>
            </a:r>
            <a:br/>
            <a:r>
              <a:rPr altLang="en-US" sz="2100" i="1" lang="en-US">
                <a:solidFill>
                  <a:schemeClr val="accent2"/>
                </a:solidFill>
              </a:rPr>
              <a:t>	If the preceding task did not execute correctly</a:t>
            </a:r>
            <a:br/>
            <a:r>
              <a:rPr altLang="en-US" sz="2100" i="1" lang="en-US">
                <a:solidFill>
                  <a:schemeClr val="accent2"/>
                </a:solidFill>
              </a:rPr>
              <a:t>	   Perform error processing</a:t>
            </a:r>
            <a:br/>
            <a:r>
              <a:rPr altLang="en-US" sz="2100" i="1" lang="en-US">
                <a:solidFill>
                  <a:schemeClr val="accent2"/>
                </a:solidFill>
              </a:rPr>
              <a:t>	Perform next task</a:t>
            </a:r>
            <a:br/>
            <a:r>
              <a:rPr altLang="en-US" sz="2100" i="1" lang="en-US">
                <a:solidFill>
                  <a:schemeClr val="accent2"/>
                </a:solidFill>
              </a:rPr>
              <a:t>	If the preceding task did not execute correctly</a:t>
            </a:r>
            <a:br/>
            <a:r>
              <a:rPr altLang="en-US" sz="2100" i="1" lang="en-US">
                <a:solidFill>
                  <a:schemeClr val="accent2"/>
                </a:solidFill>
              </a:rPr>
              <a:t>	   Perform error processing</a:t>
            </a:r>
            <a:br/>
            <a:r>
              <a:rPr altLang="en-US" sz="2100" i="1" lang="en-US">
                <a:solidFill>
                  <a:schemeClr val="accent2"/>
                </a:solidFill>
              </a:rPr>
              <a:t>	…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Makes the program difficult to read, modify, maintain and debug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Impacts performance</a:t>
            </a:r>
          </a:p>
        </p:txBody>
      </p:sp>
      <p:sp>
        <p:nvSpPr>
          <p:cNvPr id="1048636" name="Text Box 4"/>
          <p:cNvSpPr txBox="1"/>
          <p:nvPr/>
        </p:nvSpPr>
        <p:spPr>
          <a:xfrm rot="0">
            <a:off x="3498850" y="5253037"/>
            <a:ext cx="5654675" cy="1196975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Note:– In most large systems, code to </a:t>
            </a:r>
            <a:br/>
            <a:r>
              <a:rPr altLang="en-US" sz="2400" lang="en-US"/>
              <a:t>handle errors and exceptions represents</a:t>
            </a:r>
            <a:br/>
            <a:r>
              <a:rPr altLang="en-US" sz="2400" lang="en-US"/>
              <a:t>&gt;80% of the total code of the system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 uiExpand="0" build="whol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41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42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7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43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Fundamental Philosophy</a:t>
            </a:r>
            <a:r>
              <a:rPr altLang="en-US" sz="2800" lang="en-US"/>
              <a:t> (continued)</a:t>
            </a:r>
          </a:p>
        </p:txBody>
      </p:sp>
      <p:sp>
        <p:nvSpPr>
          <p:cNvPr id="1048644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Remove error-handling code from the program execution’s “main line”</a:t>
            </a:r>
          </a:p>
          <a:p>
            <a:pPr eaLnBrk="1" hangingPunct="1" latinLnBrk="1" lvl="2"/>
            <a:endParaRPr altLang="en-US" lang="en-US"/>
          </a:p>
          <a:p>
            <a:pPr eaLnBrk="1" hangingPunct="1" latinLnBrk="1" lvl="0"/>
            <a:r>
              <a:rPr altLang="en-US" lang="en-US"/>
              <a:t>Programmers can handle any exceptions they choose</a:t>
            </a:r>
          </a:p>
          <a:p>
            <a:pPr eaLnBrk="1" hangingPunct="1" latinLnBrk="1" lvl="1"/>
            <a:r>
              <a:rPr altLang="en-US" lang="en-US"/>
              <a:t>All exceptions</a:t>
            </a:r>
          </a:p>
          <a:p>
            <a:pPr eaLnBrk="1" hangingPunct="1" latinLnBrk="1" lvl="1"/>
            <a:r>
              <a:rPr altLang="en-US" lang="en-US"/>
              <a:t>All exceptions of a certain type</a:t>
            </a:r>
          </a:p>
          <a:p>
            <a:pPr eaLnBrk="1" hangingPunct="1" latinLnBrk="1" lvl="1"/>
            <a:r>
              <a:rPr altLang="en-US" lang="en-US"/>
              <a:t>All exceptions of a group of related types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49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50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8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51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Fundamental Philosophy</a:t>
            </a:r>
            <a:r>
              <a:rPr altLang="en-US" sz="2800" lang="en-US"/>
              <a:t> (continued)</a:t>
            </a:r>
          </a:p>
        </p:txBody>
      </p:sp>
      <p:sp>
        <p:nvSpPr>
          <p:cNvPr id="1048652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Programs can </a:t>
            </a:r>
          </a:p>
          <a:p>
            <a:pPr eaLnBrk="1" hangingPunct="1" latinLnBrk="1" lvl="1"/>
            <a:r>
              <a:rPr altLang="en-US" lang="en-US"/>
              <a:t>Recover from exceptions</a:t>
            </a:r>
          </a:p>
          <a:p>
            <a:pPr eaLnBrk="1" hangingPunct="1" latinLnBrk="1" lvl="1"/>
            <a:r>
              <a:rPr altLang="en-US" lang="en-US"/>
              <a:t>Hide exceptions</a:t>
            </a:r>
          </a:p>
          <a:p>
            <a:pPr eaLnBrk="1" hangingPunct="1" latinLnBrk="1" lvl="1"/>
            <a:r>
              <a:rPr altLang="en-US" lang="en-US"/>
              <a:t>Pass exceptions up the “chain of command”</a:t>
            </a:r>
          </a:p>
          <a:p>
            <a:pPr eaLnBrk="1" hangingPunct="1" latinLnBrk="1" lvl="1"/>
            <a:r>
              <a:rPr altLang="en-US" lang="en-US"/>
              <a:t>Ignore certain exceptions and let someone else handle them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Footer Placeholder 3"/>
          <p:cNvSpPr txBox="1"/>
          <p:nvPr/>
        </p:nvSpPr>
        <p:spPr>
          <a:xfrm rot="0">
            <a:off x="3505200" y="61722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Exception Handling in C++</a:t>
            </a:r>
          </a:p>
        </p:txBody>
      </p:sp>
      <p:sp>
        <p:nvSpPr>
          <p:cNvPr id="1048657" name="Date Placeholder 4"/>
          <p:cNvSpPr txBox="1"/>
          <p:nvPr/>
        </p:nvSpPr>
        <p:spPr>
          <a:xfrm rot="0">
            <a:off x="685800" y="6172200"/>
            <a:ext cx="18288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t>CS-2303, C-Term 2010</a:t>
            </a:r>
          </a:p>
        </p:txBody>
      </p:sp>
      <p:sp>
        <p:nvSpPr>
          <p:cNvPr id="1048658" name="Slide Number Placeholder 5"/>
          <p:cNvSpPr txBox="1"/>
          <p:nvPr/>
        </p:nvSpPr>
        <p:spPr>
          <a:xfrm rot="0">
            <a:off x="6096000" y="6172200"/>
            <a:ext cx="762000" cy="384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00000"/>
                </a:solidFill>
                <a:latin typeface="Times New Roman" pitchFamily="18" charset="0"/>
              </a:rPr>
              <a:pPr algn="r" eaLnBrk="1" hangingPunct="1" latinLnBrk="1" lvl="0"/>
              <a:t>9</a:t>
            </a:fld>
            <a:endParaRPr altLang="en-US" sz="1200" lang="en-US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48659" name="Rectangle 2"/>
          <p:cNvSpPr/>
          <p:nvPr>
            <p:ph type="title" sz="full" idx="0"/>
          </p:nvPr>
        </p:nvSpPr>
        <p:spPr>
          <a:xfrm rot="0">
            <a:off x="609600" y="3048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800000"/>
                </a:solidFill>
                <a:latin typeface="Times New Roman" pitchFamily="18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Fundamental Philosophy</a:t>
            </a:r>
            <a:r>
              <a:rPr altLang="en-US" sz="2800" lang="en-US"/>
              <a:t> (continued)</a:t>
            </a:r>
          </a:p>
        </p:txBody>
      </p:sp>
      <p:sp>
        <p:nvSpPr>
          <p:cNvPr id="1048660" name="Rectangle 3"/>
          <p:cNvSpPr/>
          <p:nvPr>
            <p:ph type="body" sz="full" idx="1"/>
          </p:nvPr>
        </p:nvSpPr>
        <p:spPr>
          <a:xfrm rot="0">
            <a:off x="685800" y="15240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An </a:t>
            </a:r>
            <a:r>
              <a:rPr altLang="en-US" i="1" lang="en-US"/>
              <a:t>exception</a:t>
            </a:r>
            <a:r>
              <a:rPr altLang="en-US" lang="en-US"/>
              <a:t> is a class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Usually derived from one of the system’s exception base classes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If an exceptional or error situation occurs, program </a:t>
            </a:r>
            <a:r>
              <a:rPr altLang="en-US" i="1" lang="en-US"/>
              <a:t>throws</a:t>
            </a:r>
            <a:r>
              <a:rPr altLang="en-US" lang="en-US"/>
              <a:t> an object of that class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Object crawls up the call stack</a:t>
            </a:r>
          </a:p>
          <a:p>
            <a:pPr eaLnBrk="1" hangingPunct="1" latinLnBrk="1" lvl="2">
              <a:lnSpc>
                <a:spcPct val="90000"/>
              </a:lnSpc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A calling program can choose to </a:t>
            </a:r>
            <a:r>
              <a:rPr altLang="en-US" i="1" lang="en-US"/>
              <a:t>catch</a:t>
            </a:r>
            <a:r>
              <a:rPr altLang="en-US" lang="en-US"/>
              <a:t> exceptions of certain classes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Take action based on the exception object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3333FF"/>
      </a:hlink>
      <a:folHlink>
        <a:srgbClr val="CC0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4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  <a:extraClrScheme>
      <a:clrScheme name="Default Color Scheme 8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3333FF"/>
        </a:hlink>
        <a:folHlink>
          <a:srgbClr val="CC000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Exception Handling in C++</dc:title>
  <dc:creator>Hugh C. Lauer</dc:creator>
  <cp:lastModifiedBy>staff</cp:lastModifiedBy>
  <dcterms:created xsi:type="dcterms:W3CDTF">2010-02-28T15:05:49Z</dcterms:created>
  <dcterms:modified xsi:type="dcterms:W3CDTF">2020-11-30T02:48:51Z</dcterms:modified>
</cp:coreProperties>
</file>