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notesSlides/notesSlide5.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Slides/notesSlide6.xml" ContentType="application/vnd.openxmlformats-officedocument.presentationml.notes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7.xml" ContentType="application/vnd.openxmlformats-officedocument.presentationml.notes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Slides/notesSlide8.xml" ContentType="application/vnd.openxmlformats-officedocument.presentationml.notesSlide+xml"/>
  <Override PartName="/ppt/slides/slide25.xml" ContentType="application/vnd.openxmlformats-officedocument.presentationml.slide+xml"/>
  <Override PartName="/ppt/notesSlides/notesSlide9.xml" ContentType="application/vnd.openxmlformats-officedocument.presentationml.notes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Slides/notesSlide10.xml" ContentType="application/vnd.openxmlformats-officedocument.presentationml.notesSlide+xml"/>
  <Override PartName="/ppt/slides/slide55.xml" ContentType="application/vnd.openxmlformats-officedocument.presentationml.slide+xml"/>
  <Override PartName="/ppt/notesSlides/notesSlide11.xml" ContentType="application/vnd.openxmlformats-officedocument.presentationml.notesSlide+xml"/>
  <Override PartName="/ppt/slides/slide56.xml" ContentType="application/vnd.openxmlformats-officedocument.presentationml.slide+xml"/>
  <Override PartName="/ppt/notesSlides/notesSlide12.xml" ContentType="application/vnd.openxmlformats-officedocument.presentationml.notes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Slides/notesSlide13.xml" ContentType="application/vnd.openxmlformats-officedocument.presentationml.notesSlide+xml"/>
  <Override PartName="/ppt/slides/slide64.xml" ContentType="application/vnd.openxmlformats-officedocument.presentationml.slide+xml"/>
  <Override PartName="/ppt/notesSlides/notesSlide14.xml" ContentType="application/vnd.openxmlformats-officedocument.presentationml.notesSlide+xml"/>
  <Override PartName="/ppt/slides/slide65.xml" ContentType="application/vnd.openxmlformats-officedocument.presentationml.slide+xml"/>
  <Override PartName="/ppt/notesSlides/notesSlide15.xml" ContentType="application/vnd.openxmlformats-officedocument.presentationml.notesSlide+xml"/>
  <Override PartName="/ppt/slides/slide66.xml" ContentType="application/vnd.openxmlformats-officedocument.presentationml.slide+xml"/>
  <Override PartName="/ppt/notesSlides/notesSlide16.xml" ContentType="application/vnd.openxmlformats-officedocument.presentationml.notesSlide+xml"/>
  <Override PartName="/ppt/slides/slide67.xml" ContentType="application/vnd.openxmlformats-officedocument.presentationml.slide+xml"/>
  <Override PartName="/ppt/slides/slide68.xml" ContentType="application/vnd.openxmlformats-officedocument.presentationml.slide+xml"/>
  <Override PartName="/ppt/notesSlides/notesSlide17.xml" ContentType="application/vnd.openxmlformats-officedocument.presentationml.notesSlide+xml"/>
  <Override PartName="/ppt/slides/slide69.xml" ContentType="application/vnd.openxmlformats-officedocument.presentationml.slide+xml"/>
  <Override PartName="/ppt/notesSlides/notesSlide18.xml" ContentType="application/vnd.openxmlformats-officedocument.presentationml.notesSlide+xml"/>
  <Override PartName="/ppt/slides/slide70.xml" ContentType="application/vnd.openxmlformats-officedocument.presentationml.slide+xml"/>
  <Override PartName="/ppt/slides/slide71.xml" ContentType="application/vnd.openxmlformats-officedocument.presentationml.slide+xml"/>
  <Override PartName="/ppt/notesSlides/notesSlide19.xml" ContentType="application/vnd.openxmlformats-officedocument.presentationml.notes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Slides/notesSlide20.xml" ContentType="application/vnd.openxmlformats-officedocument.presentationml.notesSlide+xml"/>
  <Override PartName="/ppt/slides/slide91.xml" ContentType="application/vnd.openxmlformats-officedocument.presentationml.slide+xml"/>
  <Override PartName="/ppt/notesSlides/notesSlide21.xml" ContentType="application/vnd.openxmlformats-officedocument.presentationml.notes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00" Type="http://schemas.openxmlformats.org/officeDocument/2006/relationships/slide" Target="slides/slide98.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tableStyles" Target="tableStyles.xml"/><Relationship Id="rId109" Type="http://schemas.openxmlformats.org/officeDocument/2006/relationships/presProps" Target="presProps.xml"/><Relationship Id="rId110" Type="http://schemas.openxmlformats.org/officeDocument/2006/relationships/viewProps" Target="viewProps.xml"/><Relationship Id="rId1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337" name=""/>
        <p:cNvGrpSpPr/>
        <p:nvPr/>
      </p:nvGrpSpPr>
      <p:grpSpPr>
        <a:xfrm>
          <a:off x="0" y="0"/>
          <a:ext cx="0" cy="0"/>
          <a:chOff x="0" y="0"/>
          <a:chExt cx="0" cy="0"/>
        </a:xfrm>
      </p:grpSpPr>
      <p:sp>
        <p:nvSpPr>
          <p:cNvPr id="104909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909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E0F8B294-CCE9-4D75-91AD-4B88625426BA}" type="datetimeFigureOut">
              <a:rPr lang="en-US" smtClean="0"/>
              <a:t>9/16/2020</a:t>
            </a:fld>
            <a:endParaRPr lang="en-US"/>
          </a:p>
        </p:txBody>
      </p:sp>
      <p:sp>
        <p:nvSpPr>
          <p:cNvPr id="104910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910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10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910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C0E0CD2D-A909-4B64-BAA9-484035481FD4}"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614" name="Slide Image Placeholder 1"/>
          <p:cNvSpPr>
            <a:spLocks noChangeAspect="1" noRot="1" noGrp="1"/>
          </p:cNvSpPr>
          <p:nvPr>
            <p:ph type="sldImg"/>
          </p:nvPr>
        </p:nvSpPr>
        <p:spPr/>
      </p:sp>
      <p:sp>
        <p:nvSpPr>
          <p:cNvPr id="1048615" name="Notes Placeholder 2"/>
          <p:cNvSpPr>
            <a:spLocks noGrp="1"/>
          </p:cNvSpPr>
          <p:nvPr>
            <p:ph type="body" idx="1"/>
          </p:nvPr>
        </p:nvSpPr>
        <p:spPr/>
        <p:txBody>
          <a:bodyPr/>
          <a:p>
            <a:endParaRPr dirty="0" lang="en-IN"/>
          </a:p>
        </p:txBody>
      </p:sp>
      <p:sp>
        <p:nvSpPr>
          <p:cNvPr id="1048616" name="Slide Number Placeholder 3"/>
          <p:cNvSpPr>
            <a:spLocks noGrp="1"/>
          </p:cNvSpPr>
          <p:nvPr>
            <p:ph type="sldNum" sz="quarter" idx="10"/>
          </p:nvPr>
        </p:nvSpPr>
        <p:spPr/>
        <p:txBody>
          <a:bodyPr/>
          <a:p>
            <a:fld id="{D52B6D9F-3FFC-4B7B-A47D-F1B2EA8B768A}" type="slidenum">
              <a:rPr lang="en-IN" smtClean="0"/>
              <a:t>2</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235" name=""/>
        <p:cNvGrpSpPr/>
        <p:nvPr/>
      </p:nvGrpSpPr>
      <p:grpSpPr>
        <a:xfrm>
          <a:off x="0" y="0"/>
          <a:ext cx="0" cy="0"/>
          <a:chOff x="0" y="0"/>
          <a:chExt cx="0" cy="0"/>
        </a:xfrm>
      </p:grpSpPr>
      <p:sp>
        <p:nvSpPr>
          <p:cNvPr id="1048866" name="Slide Image Placeholder 1"/>
          <p:cNvSpPr>
            <a:spLocks noChangeAspect="1" noRot="1" noGrp="1"/>
          </p:cNvSpPr>
          <p:nvPr>
            <p:ph type="sldImg"/>
          </p:nvPr>
        </p:nvSpPr>
        <p:spPr/>
      </p:sp>
      <p:sp>
        <p:nvSpPr>
          <p:cNvPr id="1048867" name="Notes Placeholder 2"/>
          <p:cNvSpPr>
            <a:spLocks noGrp="1"/>
          </p:cNvSpPr>
          <p:nvPr>
            <p:ph type="body" idx="1"/>
          </p:nvPr>
        </p:nvSpPr>
        <p:spPr/>
        <p:txBody>
          <a:bodyPr/>
          <a:p>
            <a:endParaRPr dirty="0" lang="en-IN"/>
          </a:p>
        </p:txBody>
      </p:sp>
      <p:sp>
        <p:nvSpPr>
          <p:cNvPr id="1048868" name="Slide Number Placeholder 3"/>
          <p:cNvSpPr>
            <a:spLocks noGrp="1"/>
          </p:cNvSpPr>
          <p:nvPr>
            <p:ph type="sldNum" sz="quarter" idx="10"/>
          </p:nvPr>
        </p:nvSpPr>
        <p:spPr/>
        <p:txBody>
          <a:bodyPr/>
          <a:p>
            <a:fld id="{D52B6D9F-3FFC-4B7B-A47D-F1B2EA8B768A}" type="slidenum">
              <a:rPr lang="en-IN" smtClean="0"/>
              <a:t>54</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239" name=""/>
        <p:cNvGrpSpPr/>
        <p:nvPr/>
      </p:nvGrpSpPr>
      <p:grpSpPr>
        <a:xfrm>
          <a:off x="0" y="0"/>
          <a:ext cx="0" cy="0"/>
          <a:chOff x="0" y="0"/>
          <a:chExt cx="0" cy="0"/>
        </a:xfrm>
      </p:grpSpPr>
      <p:sp>
        <p:nvSpPr>
          <p:cNvPr id="1048873" name="Slide Image Placeholder 1"/>
          <p:cNvSpPr>
            <a:spLocks noChangeAspect="1" noRot="1" noGrp="1"/>
          </p:cNvSpPr>
          <p:nvPr>
            <p:ph type="sldImg"/>
          </p:nvPr>
        </p:nvSpPr>
        <p:spPr/>
      </p:sp>
      <p:sp>
        <p:nvSpPr>
          <p:cNvPr id="1048874" name="Notes Placeholder 2"/>
          <p:cNvSpPr>
            <a:spLocks noGrp="1"/>
          </p:cNvSpPr>
          <p:nvPr>
            <p:ph type="body" idx="1"/>
          </p:nvPr>
        </p:nvSpPr>
        <p:spPr/>
        <p:txBody>
          <a:bodyPr/>
          <a:p>
            <a:endParaRPr dirty="0" lang="en-IN"/>
          </a:p>
        </p:txBody>
      </p:sp>
      <p:sp>
        <p:nvSpPr>
          <p:cNvPr id="1048875" name="Slide Number Placeholder 3"/>
          <p:cNvSpPr>
            <a:spLocks noGrp="1"/>
          </p:cNvSpPr>
          <p:nvPr>
            <p:ph type="sldNum" sz="quarter" idx="10"/>
          </p:nvPr>
        </p:nvSpPr>
        <p:spPr/>
        <p:txBody>
          <a:bodyPr/>
          <a:p>
            <a:fld id="{D52B6D9F-3FFC-4B7B-A47D-F1B2EA8B768A}" type="slidenum">
              <a:rPr lang="en-IN" smtClean="0"/>
              <a:t>55</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243" name=""/>
        <p:cNvGrpSpPr/>
        <p:nvPr/>
      </p:nvGrpSpPr>
      <p:grpSpPr>
        <a:xfrm>
          <a:off x="0" y="0"/>
          <a:ext cx="0" cy="0"/>
          <a:chOff x="0" y="0"/>
          <a:chExt cx="0" cy="0"/>
        </a:xfrm>
      </p:grpSpPr>
      <p:sp>
        <p:nvSpPr>
          <p:cNvPr id="1048879" name="Slide Image Placeholder 1"/>
          <p:cNvSpPr>
            <a:spLocks noChangeAspect="1" noRot="1" noGrp="1"/>
          </p:cNvSpPr>
          <p:nvPr>
            <p:ph type="sldImg"/>
          </p:nvPr>
        </p:nvSpPr>
        <p:spPr/>
      </p:sp>
      <p:sp>
        <p:nvSpPr>
          <p:cNvPr id="1048880" name="Notes Placeholder 2"/>
          <p:cNvSpPr>
            <a:spLocks noGrp="1"/>
          </p:cNvSpPr>
          <p:nvPr>
            <p:ph type="body" idx="1"/>
          </p:nvPr>
        </p:nvSpPr>
        <p:spPr/>
        <p:txBody>
          <a:bodyPr/>
          <a:p>
            <a:endParaRPr dirty="0" lang="en-IN"/>
          </a:p>
        </p:txBody>
      </p:sp>
      <p:sp>
        <p:nvSpPr>
          <p:cNvPr id="1048881" name="Slide Number Placeholder 3"/>
          <p:cNvSpPr>
            <a:spLocks noGrp="1"/>
          </p:cNvSpPr>
          <p:nvPr>
            <p:ph type="sldNum" sz="quarter" idx="10"/>
          </p:nvPr>
        </p:nvSpPr>
        <p:spPr/>
        <p:txBody>
          <a:bodyPr/>
          <a:p>
            <a:fld id="{D52B6D9F-3FFC-4B7B-A47D-F1B2EA8B768A}" type="slidenum">
              <a:rPr lang="en-IN" smtClean="0"/>
              <a:t>56</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259" name=""/>
        <p:cNvGrpSpPr/>
        <p:nvPr/>
      </p:nvGrpSpPr>
      <p:grpSpPr>
        <a:xfrm>
          <a:off x="0" y="0"/>
          <a:ext cx="0" cy="0"/>
          <a:chOff x="0" y="0"/>
          <a:chExt cx="0" cy="0"/>
        </a:xfrm>
      </p:grpSpPr>
      <p:sp>
        <p:nvSpPr>
          <p:cNvPr id="1048920" name="Slide Image Placeholder 1"/>
          <p:cNvSpPr>
            <a:spLocks noChangeAspect="1" noRot="1" noGrp="1"/>
          </p:cNvSpPr>
          <p:nvPr>
            <p:ph type="sldImg"/>
          </p:nvPr>
        </p:nvSpPr>
        <p:spPr/>
      </p:sp>
      <p:sp>
        <p:nvSpPr>
          <p:cNvPr id="1048921" name="Notes Placeholder 2"/>
          <p:cNvSpPr>
            <a:spLocks noGrp="1"/>
          </p:cNvSpPr>
          <p:nvPr>
            <p:ph type="body" idx="1"/>
          </p:nvPr>
        </p:nvSpPr>
        <p:spPr/>
        <p:txBody>
          <a:bodyPr/>
          <a:p>
            <a:endParaRPr dirty="0" lang="en-IN"/>
          </a:p>
        </p:txBody>
      </p:sp>
      <p:sp>
        <p:nvSpPr>
          <p:cNvPr id="1048922" name="Slide Number Placeholder 3"/>
          <p:cNvSpPr>
            <a:spLocks noGrp="1"/>
          </p:cNvSpPr>
          <p:nvPr>
            <p:ph type="sldNum" sz="quarter" idx="10"/>
          </p:nvPr>
        </p:nvSpPr>
        <p:spPr/>
        <p:txBody>
          <a:bodyPr/>
          <a:p>
            <a:fld id="{D52B6D9F-3FFC-4B7B-A47D-F1B2EA8B768A}" type="slidenum">
              <a:rPr lang="en-IN" smtClean="0"/>
              <a:t>63</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263" name=""/>
        <p:cNvGrpSpPr/>
        <p:nvPr/>
      </p:nvGrpSpPr>
      <p:grpSpPr>
        <a:xfrm>
          <a:off x="0" y="0"/>
          <a:ext cx="0" cy="0"/>
          <a:chOff x="0" y="0"/>
          <a:chExt cx="0" cy="0"/>
        </a:xfrm>
      </p:grpSpPr>
      <p:sp>
        <p:nvSpPr>
          <p:cNvPr id="1048927" name="Slide Image Placeholder 1"/>
          <p:cNvSpPr>
            <a:spLocks noChangeAspect="1" noRot="1" noGrp="1"/>
          </p:cNvSpPr>
          <p:nvPr>
            <p:ph type="sldImg"/>
          </p:nvPr>
        </p:nvSpPr>
        <p:spPr/>
      </p:sp>
      <p:sp>
        <p:nvSpPr>
          <p:cNvPr id="1048928" name="Notes Placeholder 2"/>
          <p:cNvSpPr>
            <a:spLocks noGrp="1"/>
          </p:cNvSpPr>
          <p:nvPr>
            <p:ph type="body" idx="1"/>
          </p:nvPr>
        </p:nvSpPr>
        <p:spPr/>
        <p:txBody>
          <a:bodyPr/>
          <a:p>
            <a:endParaRPr dirty="0" lang="en-IN"/>
          </a:p>
        </p:txBody>
      </p:sp>
      <p:sp>
        <p:nvSpPr>
          <p:cNvPr id="1048929" name="Slide Number Placeholder 3"/>
          <p:cNvSpPr>
            <a:spLocks noGrp="1"/>
          </p:cNvSpPr>
          <p:nvPr>
            <p:ph type="sldNum" sz="quarter" idx="10"/>
          </p:nvPr>
        </p:nvSpPr>
        <p:spPr/>
        <p:txBody>
          <a:bodyPr/>
          <a:p>
            <a:fld id="{D52B6D9F-3FFC-4B7B-A47D-F1B2EA8B768A}" type="slidenum">
              <a:rPr lang="en-IN" smtClean="0"/>
              <a:t>64</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267" name=""/>
        <p:cNvGrpSpPr/>
        <p:nvPr/>
      </p:nvGrpSpPr>
      <p:grpSpPr>
        <a:xfrm>
          <a:off x="0" y="0"/>
          <a:ext cx="0" cy="0"/>
          <a:chOff x="0" y="0"/>
          <a:chExt cx="0" cy="0"/>
        </a:xfrm>
      </p:grpSpPr>
      <p:sp>
        <p:nvSpPr>
          <p:cNvPr id="1048934" name="Slide Image Placeholder 1"/>
          <p:cNvSpPr>
            <a:spLocks noChangeAspect="1" noRot="1" noGrp="1"/>
          </p:cNvSpPr>
          <p:nvPr>
            <p:ph type="sldImg"/>
          </p:nvPr>
        </p:nvSpPr>
        <p:spPr/>
      </p:sp>
      <p:sp>
        <p:nvSpPr>
          <p:cNvPr id="1048935" name="Notes Placeholder 2"/>
          <p:cNvSpPr>
            <a:spLocks noGrp="1"/>
          </p:cNvSpPr>
          <p:nvPr>
            <p:ph type="body" idx="1"/>
          </p:nvPr>
        </p:nvSpPr>
        <p:spPr/>
        <p:txBody>
          <a:bodyPr/>
          <a:p>
            <a:endParaRPr dirty="0" lang="en-IN"/>
          </a:p>
        </p:txBody>
      </p:sp>
      <p:sp>
        <p:nvSpPr>
          <p:cNvPr id="1048936" name="Slide Number Placeholder 3"/>
          <p:cNvSpPr>
            <a:spLocks noGrp="1"/>
          </p:cNvSpPr>
          <p:nvPr>
            <p:ph type="sldNum" sz="quarter" idx="10"/>
          </p:nvPr>
        </p:nvSpPr>
        <p:spPr/>
        <p:txBody>
          <a:bodyPr/>
          <a:p>
            <a:fld id="{D52B6D9F-3FFC-4B7B-A47D-F1B2EA8B768A}" type="slidenum">
              <a:rPr lang="en-IN" smtClean="0"/>
              <a:t>65</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271" name=""/>
        <p:cNvGrpSpPr/>
        <p:nvPr/>
      </p:nvGrpSpPr>
      <p:grpSpPr>
        <a:xfrm>
          <a:off x="0" y="0"/>
          <a:ext cx="0" cy="0"/>
          <a:chOff x="0" y="0"/>
          <a:chExt cx="0" cy="0"/>
        </a:xfrm>
      </p:grpSpPr>
      <p:sp>
        <p:nvSpPr>
          <p:cNvPr id="1048941" name="Slide Image Placeholder 1"/>
          <p:cNvSpPr>
            <a:spLocks noChangeAspect="1" noRot="1" noGrp="1"/>
          </p:cNvSpPr>
          <p:nvPr>
            <p:ph type="sldImg"/>
          </p:nvPr>
        </p:nvSpPr>
        <p:spPr/>
      </p:sp>
      <p:sp>
        <p:nvSpPr>
          <p:cNvPr id="1048942" name="Notes Placeholder 2"/>
          <p:cNvSpPr>
            <a:spLocks noGrp="1"/>
          </p:cNvSpPr>
          <p:nvPr>
            <p:ph type="body" idx="1"/>
          </p:nvPr>
        </p:nvSpPr>
        <p:spPr/>
        <p:txBody>
          <a:bodyPr/>
          <a:p>
            <a:endParaRPr dirty="0" lang="en-IN"/>
          </a:p>
        </p:txBody>
      </p:sp>
      <p:sp>
        <p:nvSpPr>
          <p:cNvPr id="1048943" name="Slide Number Placeholder 3"/>
          <p:cNvSpPr>
            <a:spLocks noGrp="1"/>
          </p:cNvSpPr>
          <p:nvPr>
            <p:ph type="sldNum" sz="quarter" idx="10"/>
          </p:nvPr>
        </p:nvSpPr>
        <p:spPr/>
        <p:txBody>
          <a:bodyPr/>
          <a:p>
            <a:fld id="{D52B6D9F-3FFC-4B7B-A47D-F1B2EA8B768A}" type="slidenum">
              <a:rPr lang="en-IN" smtClean="0"/>
              <a:t>66</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281" name=""/>
        <p:cNvGrpSpPr/>
        <p:nvPr/>
      </p:nvGrpSpPr>
      <p:grpSpPr>
        <a:xfrm>
          <a:off x="0" y="0"/>
          <a:ext cx="0" cy="0"/>
          <a:chOff x="0" y="0"/>
          <a:chExt cx="0" cy="0"/>
        </a:xfrm>
      </p:grpSpPr>
      <p:sp>
        <p:nvSpPr>
          <p:cNvPr id="1048963" name="Slide Image Placeholder 1"/>
          <p:cNvSpPr>
            <a:spLocks noChangeAspect="1" noRot="1" noGrp="1"/>
          </p:cNvSpPr>
          <p:nvPr>
            <p:ph type="sldImg"/>
          </p:nvPr>
        </p:nvSpPr>
        <p:spPr/>
      </p:sp>
      <p:sp>
        <p:nvSpPr>
          <p:cNvPr id="1048964" name="Notes Placeholder 2"/>
          <p:cNvSpPr>
            <a:spLocks noGrp="1"/>
          </p:cNvSpPr>
          <p:nvPr>
            <p:ph type="body" idx="1"/>
          </p:nvPr>
        </p:nvSpPr>
        <p:spPr/>
        <p:txBody>
          <a:bodyPr/>
          <a:p>
            <a:endParaRPr dirty="0" lang="en-IN"/>
          </a:p>
        </p:txBody>
      </p:sp>
      <p:sp>
        <p:nvSpPr>
          <p:cNvPr id="1048965" name="Slide Number Placeholder 3"/>
          <p:cNvSpPr>
            <a:spLocks noGrp="1"/>
          </p:cNvSpPr>
          <p:nvPr>
            <p:ph type="sldNum" sz="quarter" idx="10"/>
          </p:nvPr>
        </p:nvSpPr>
        <p:spPr/>
        <p:txBody>
          <a:bodyPr/>
          <a:p>
            <a:fld id="{D52B6D9F-3FFC-4B7B-A47D-F1B2EA8B768A}" type="slidenum">
              <a:rPr lang="en-IN" smtClean="0"/>
              <a:t>68</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285" name=""/>
        <p:cNvGrpSpPr/>
        <p:nvPr/>
      </p:nvGrpSpPr>
      <p:grpSpPr>
        <a:xfrm>
          <a:off x="0" y="0"/>
          <a:ext cx="0" cy="0"/>
          <a:chOff x="0" y="0"/>
          <a:chExt cx="0" cy="0"/>
        </a:xfrm>
      </p:grpSpPr>
      <p:sp>
        <p:nvSpPr>
          <p:cNvPr id="1048970" name="Slide Image Placeholder 1"/>
          <p:cNvSpPr>
            <a:spLocks noChangeAspect="1" noRot="1" noGrp="1"/>
          </p:cNvSpPr>
          <p:nvPr>
            <p:ph type="sldImg"/>
          </p:nvPr>
        </p:nvSpPr>
        <p:spPr/>
      </p:sp>
      <p:sp>
        <p:nvSpPr>
          <p:cNvPr id="1048971" name="Notes Placeholder 2"/>
          <p:cNvSpPr>
            <a:spLocks noGrp="1"/>
          </p:cNvSpPr>
          <p:nvPr>
            <p:ph type="body" idx="1"/>
          </p:nvPr>
        </p:nvSpPr>
        <p:spPr/>
        <p:txBody>
          <a:bodyPr/>
          <a:p>
            <a:endParaRPr dirty="0" lang="en-IN"/>
          </a:p>
        </p:txBody>
      </p:sp>
      <p:sp>
        <p:nvSpPr>
          <p:cNvPr id="1048972" name="Slide Number Placeholder 3"/>
          <p:cNvSpPr>
            <a:spLocks noGrp="1"/>
          </p:cNvSpPr>
          <p:nvPr>
            <p:ph type="sldNum" sz="quarter" idx="10"/>
          </p:nvPr>
        </p:nvSpPr>
        <p:spPr/>
        <p:txBody>
          <a:bodyPr/>
          <a:p>
            <a:fld id="{D52B6D9F-3FFC-4B7B-A47D-F1B2EA8B768A}" type="slidenum">
              <a:rPr lang="en-IN" smtClean="0"/>
              <a:t>69</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290" name=""/>
        <p:cNvGrpSpPr/>
        <p:nvPr/>
      </p:nvGrpSpPr>
      <p:grpSpPr>
        <a:xfrm>
          <a:off x="0" y="0"/>
          <a:ext cx="0" cy="0"/>
          <a:chOff x="0" y="0"/>
          <a:chExt cx="0" cy="0"/>
        </a:xfrm>
      </p:grpSpPr>
      <p:sp>
        <p:nvSpPr>
          <p:cNvPr id="1048979" name="Slide Image Placeholder 1"/>
          <p:cNvSpPr>
            <a:spLocks noChangeAspect="1" noRot="1" noGrp="1"/>
          </p:cNvSpPr>
          <p:nvPr>
            <p:ph type="sldImg"/>
          </p:nvPr>
        </p:nvSpPr>
        <p:spPr/>
      </p:sp>
      <p:sp>
        <p:nvSpPr>
          <p:cNvPr id="1048980" name="Notes Placeholder 2"/>
          <p:cNvSpPr>
            <a:spLocks noGrp="1"/>
          </p:cNvSpPr>
          <p:nvPr>
            <p:ph type="body" idx="1"/>
          </p:nvPr>
        </p:nvSpPr>
        <p:spPr/>
        <p:txBody>
          <a:bodyPr/>
          <a:p>
            <a:endParaRPr dirty="0" lang="en-IN"/>
          </a:p>
        </p:txBody>
      </p:sp>
      <p:sp>
        <p:nvSpPr>
          <p:cNvPr id="1048981" name="Slide Number Placeholder 3"/>
          <p:cNvSpPr>
            <a:spLocks noGrp="1"/>
          </p:cNvSpPr>
          <p:nvPr>
            <p:ph type="sldNum" sz="quarter" idx="10"/>
          </p:nvPr>
        </p:nvSpPr>
        <p:spPr/>
        <p:txBody>
          <a:bodyPr/>
          <a:p>
            <a:fld id="{D52B6D9F-3FFC-4B7B-A47D-F1B2EA8B768A}" type="slidenum">
              <a:rPr lang="en-IN" smtClean="0"/>
              <a:t>71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642" name="Slide Image Placeholder 1"/>
          <p:cNvSpPr>
            <a:spLocks noChangeAspect="1" noRot="1" noGrp="1"/>
          </p:cNvSpPr>
          <p:nvPr>
            <p:ph type="sldImg"/>
          </p:nvPr>
        </p:nvSpPr>
        <p:spPr/>
      </p:sp>
      <p:sp>
        <p:nvSpPr>
          <p:cNvPr id="1048643" name="Notes Placeholder 2"/>
          <p:cNvSpPr>
            <a:spLocks noGrp="1"/>
          </p:cNvSpPr>
          <p:nvPr>
            <p:ph type="body" idx="1"/>
          </p:nvPr>
        </p:nvSpPr>
        <p:spPr/>
        <p:txBody>
          <a:bodyPr/>
          <a:p>
            <a:endParaRPr dirty="0" lang="en-IN"/>
          </a:p>
        </p:txBody>
      </p:sp>
      <p:sp>
        <p:nvSpPr>
          <p:cNvPr id="1048644" name="Slide Number Placeholder 3"/>
          <p:cNvSpPr>
            <a:spLocks noGrp="1"/>
          </p:cNvSpPr>
          <p:nvPr>
            <p:ph type="sldNum" sz="quarter" idx="10"/>
          </p:nvPr>
        </p:nvSpPr>
        <p:spPr/>
        <p:txBody>
          <a:bodyPr/>
          <a:p>
            <a:fld id="{D52B6D9F-3FFC-4B7B-A47D-F1B2EA8B768A}" type="slidenum">
              <a:rPr lang="en-IN" smtClean="0"/>
              <a:t>3</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311" name=""/>
        <p:cNvGrpSpPr/>
        <p:nvPr/>
      </p:nvGrpSpPr>
      <p:grpSpPr>
        <a:xfrm>
          <a:off x="0" y="0"/>
          <a:ext cx="0" cy="0"/>
          <a:chOff x="0" y="0"/>
          <a:chExt cx="0" cy="0"/>
        </a:xfrm>
      </p:grpSpPr>
      <p:sp>
        <p:nvSpPr>
          <p:cNvPr id="1049020" name="Rectangle 1"/>
          <p:cNvSpPr>
            <a:spLocks noChangeAspect="1" noRot="1" noGrp="1"/>
          </p:cNvSpPr>
          <p:nvPr>
            <p:ph type="sldImg"/>
          </p:nvPr>
        </p:nvSpPr>
        <p:spPr/>
      </p:sp>
      <p:sp>
        <p:nvSpPr>
          <p:cNvPr id="1049021" name="Rectangle 2"/>
          <p:cNvSpPr>
            <a:spLocks noGrp="1"/>
          </p:cNvSpPr>
          <p:nvPr>
            <p:ph type="body" idx="1"/>
          </p:nvPr>
        </p:nvSpPr>
        <p:spPr/>
        <p:txBody>
          <a:bodyPr/>
          <a:p>
            <a:endParaRPr dirty="0" lang="en-US"/>
          </a:p>
        </p:txBody>
      </p:sp>
      <p:sp>
        <p:nvSpPr>
          <p:cNvPr id="1049022" name="Rectangle 3"/>
          <p:cNvSpPr>
            <a:spLocks noGrp="1"/>
          </p:cNvSpPr>
          <p:nvPr>
            <p:ph type="sldNum" sz="quarter" idx="10"/>
          </p:nvPr>
        </p:nvSpPr>
        <p:spPr/>
        <p:txBody>
          <a:bodyPr/>
          <a:p>
            <a:fld id="{CA5D3BF3-D352-46FC-8343-31F56E6730EA}" type="slidenum">
              <a:rPr lang="en-US" smtClean="0"/>
              <a:t>90</a:t>
            </a:fld>
            <a:endParaRPr dirty="0"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314" name=""/>
        <p:cNvGrpSpPr/>
        <p:nvPr/>
      </p:nvGrpSpPr>
      <p:grpSpPr>
        <a:xfrm>
          <a:off x="0" y="0"/>
          <a:ext cx="0" cy="0"/>
          <a:chOff x="0" y="0"/>
          <a:chExt cx="0" cy="0"/>
        </a:xfrm>
      </p:grpSpPr>
      <p:sp>
        <p:nvSpPr>
          <p:cNvPr id="1049025" name="Rectangle 1"/>
          <p:cNvSpPr>
            <a:spLocks noChangeAspect="1" noRot="1" noGrp="1"/>
          </p:cNvSpPr>
          <p:nvPr>
            <p:ph type="sldImg"/>
          </p:nvPr>
        </p:nvSpPr>
        <p:spPr/>
      </p:sp>
      <p:sp>
        <p:nvSpPr>
          <p:cNvPr id="1049026" name="Rectangle 2"/>
          <p:cNvSpPr>
            <a:spLocks noGrp="1"/>
          </p:cNvSpPr>
          <p:nvPr>
            <p:ph type="body" idx="1"/>
          </p:nvPr>
        </p:nvSpPr>
        <p:spPr/>
        <p:txBody>
          <a:bodyPr/>
          <a:p>
            <a:endParaRPr dirty="0" lang="en-US"/>
          </a:p>
        </p:txBody>
      </p:sp>
      <p:sp>
        <p:nvSpPr>
          <p:cNvPr id="1049027" name="Rectangle 3"/>
          <p:cNvSpPr>
            <a:spLocks noGrp="1"/>
          </p:cNvSpPr>
          <p:nvPr>
            <p:ph type="sldNum" sz="quarter" idx="10"/>
          </p:nvPr>
        </p:nvSpPr>
        <p:spPr/>
        <p:txBody>
          <a:bodyPr/>
          <a:p>
            <a:fld id="{CA5D3BF3-D352-46FC-8343-31F56E6730EA}" type="slidenum">
              <a:rPr lang="en-US" smtClean="0"/>
              <a:t>91</a:t>
            </a:fld>
            <a:endParaRPr dirty="0"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8669" name="Slide Image Placeholder 1"/>
          <p:cNvSpPr>
            <a:spLocks noChangeAspect="1" noRot="1" noGrp="1"/>
          </p:cNvSpPr>
          <p:nvPr>
            <p:ph type="sldImg"/>
          </p:nvPr>
        </p:nvSpPr>
        <p:spPr/>
      </p:sp>
      <p:sp>
        <p:nvSpPr>
          <p:cNvPr id="1048670" name="Notes Placeholder 2"/>
          <p:cNvSpPr>
            <a:spLocks noGrp="1"/>
          </p:cNvSpPr>
          <p:nvPr>
            <p:ph type="body" idx="1"/>
          </p:nvPr>
        </p:nvSpPr>
        <p:spPr/>
        <p:txBody>
          <a:bodyPr/>
          <a:p>
            <a:endParaRPr dirty="0" lang="en-IN"/>
          </a:p>
        </p:txBody>
      </p:sp>
      <p:sp>
        <p:nvSpPr>
          <p:cNvPr id="1048671" name="Slide Number Placeholder 3"/>
          <p:cNvSpPr>
            <a:spLocks noGrp="1"/>
          </p:cNvSpPr>
          <p:nvPr>
            <p:ph type="sldNum" sz="quarter" idx="10"/>
          </p:nvPr>
        </p:nvSpPr>
        <p:spPr/>
        <p:txBody>
          <a:bodyPr/>
          <a:p>
            <a:fld id="{D52B6D9F-3FFC-4B7B-A47D-F1B2EA8B768A}" type="slidenum">
              <a:rPr lang="en-IN" smtClean="0"/>
              <a:t>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sp>
        <p:nvSpPr>
          <p:cNvPr id="1048673" name="Slide Image Placeholder 1"/>
          <p:cNvSpPr>
            <a:spLocks noChangeAspect="1" noRot="1" noGrp="1"/>
          </p:cNvSpPr>
          <p:nvPr>
            <p:ph type="sldImg"/>
          </p:nvPr>
        </p:nvSpPr>
        <p:spPr/>
      </p:sp>
      <p:sp>
        <p:nvSpPr>
          <p:cNvPr id="1048674" name="Notes Placeholder 2"/>
          <p:cNvSpPr>
            <a:spLocks noGrp="1"/>
          </p:cNvSpPr>
          <p:nvPr>
            <p:ph type="body" idx="1"/>
          </p:nvPr>
        </p:nvSpPr>
        <p:spPr/>
        <p:txBody>
          <a:bodyPr/>
          <a:p>
            <a:endParaRPr dirty="0" lang="en-IN"/>
          </a:p>
        </p:txBody>
      </p:sp>
      <p:sp>
        <p:nvSpPr>
          <p:cNvPr id="1048675" name="Slide Number Placeholder 3"/>
          <p:cNvSpPr>
            <a:spLocks noGrp="1"/>
          </p:cNvSpPr>
          <p:nvPr>
            <p:ph type="sldNum" sz="quarter" idx="10"/>
          </p:nvPr>
        </p:nvSpPr>
        <p:spPr/>
        <p:txBody>
          <a:bodyPr/>
          <a:p>
            <a:fld id="{D52B6D9F-3FFC-4B7B-A47D-F1B2EA8B768A}" type="slidenum">
              <a:rPr lang="en-IN" smtClean="0"/>
              <a:t>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sp>
        <p:nvSpPr>
          <p:cNvPr id="1048690" name="Slide Image Placeholder 1"/>
          <p:cNvSpPr>
            <a:spLocks noChangeAspect="1" noRot="1" noGrp="1"/>
          </p:cNvSpPr>
          <p:nvPr>
            <p:ph type="sldImg"/>
          </p:nvPr>
        </p:nvSpPr>
        <p:spPr/>
      </p:sp>
      <p:sp>
        <p:nvSpPr>
          <p:cNvPr id="1048691" name="Notes Placeholder 2"/>
          <p:cNvSpPr>
            <a:spLocks noGrp="1"/>
          </p:cNvSpPr>
          <p:nvPr>
            <p:ph type="body" idx="1"/>
          </p:nvPr>
        </p:nvSpPr>
        <p:spPr/>
        <p:txBody>
          <a:bodyPr/>
          <a:p>
            <a:endParaRPr dirty="0" lang="en-IN"/>
          </a:p>
        </p:txBody>
      </p:sp>
      <p:sp>
        <p:nvSpPr>
          <p:cNvPr id="1048692" name="Slide Number Placeholder 3"/>
          <p:cNvSpPr>
            <a:spLocks noGrp="1"/>
          </p:cNvSpPr>
          <p:nvPr>
            <p:ph type="sldNum" sz="quarter" idx="10"/>
          </p:nvPr>
        </p:nvSpPr>
        <p:spPr/>
        <p:txBody>
          <a:bodyPr/>
          <a:p>
            <a:fld id="{D52B6D9F-3FFC-4B7B-A47D-F1B2EA8B768A}" type="slidenum">
              <a:rPr lang="en-IN" smtClean="0"/>
              <a:t>7</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66" name=""/>
        <p:cNvGrpSpPr/>
        <p:nvPr/>
      </p:nvGrpSpPr>
      <p:grpSpPr>
        <a:xfrm>
          <a:off x="0" y="0"/>
          <a:ext cx="0" cy="0"/>
          <a:chOff x="0" y="0"/>
          <a:chExt cx="0" cy="0"/>
        </a:xfrm>
      </p:grpSpPr>
      <p:sp>
        <p:nvSpPr>
          <p:cNvPr id="1048710" name="Slide Image Placeholder 1"/>
          <p:cNvSpPr>
            <a:spLocks noChangeAspect="1" noRot="1" noGrp="1"/>
          </p:cNvSpPr>
          <p:nvPr>
            <p:ph type="sldImg"/>
          </p:nvPr>
        </p:nvSpPr>
        <p:spPr/>
      </p:sp>
      <p:sp>
        <p:nvSpPr>
          <p:cNvPr id="1048711" name="Notes Placeholder 2"/>
          <p:cNvSpPr>
            <a:spLocks noGrp="1"/>
          </p:cNvSpPr>
          <p:nvPr>
            <p:ph type="body" idx="1"/>
          </p:nvPr>
        </p:nvSpPr>
        <p:spPr/>
        <p:txBody>
          <a:bodyPr/>
          <a:p>
            <a:endParaRPr dirty="0" lang="en-IN"/>
          </a:p>
        </p:txBody>
      </p:sp>
      <p:sp>
        <p:nvSpPr>
          <p:cNvPr id="1048712" name="Slide Number Placeholder 3"/>
          <p:cNvSpPr>
            <a:spLocks noGrp="1"/>
          </p:cNvSpPr>
          <p:nvPr>
            <p:ph type="sldNum" sz="quarter" idx="10"/>
          </p:nvPr>
        </p:nvSpPr>
        <p:spPr/>
        <p:txBody>
          <a:bodyPr/>
          <a:p>
            <a:fld id="{D52B6D9F-3FFC-4B7B-A47D-F1B2EA8B768A}" type="slidenum">
              <a:rPr lang="en-IN" smtClean="0"/>
              <a:t>11</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71" name=""/>
        <p:cNvGrpSpPr/>
        <p:nvPr/>
      </p:nvGrpSpPr>
      <p:grpSpPr>
        <a:xfrm>
          <a:off x="0" y="0"/>
          <a:ext cx="0" cy="0"/>
          <a:chOff x="0" y="0"/>
          <a:chExt cx="0" cy="0"/>
        </a:xfrm>
      </p:grpSpPr>
      <p:sp>
        <p:nvSpPr>
          <p:cNvPr id="1048721" name="Slide Image Placeholder 1"/>
          <p:cNvSpPr>
            <a:spLocks noChangeAspect="1" noRot="1" noGrp="1"/>
          </p:cNvSpPr>
          <p:nvPr>
            <p:ph type="sldImg"/>
          </p:nvPr>
        </p:nvSpPr>
        <p:spPr/>
      </p:sp>
      <p:sp>
        <p:nvSpPr>
          <p:cNvPr id="1048722" name="Notes Placeholder 2"/>
          <p:cNvSpPr>
            <a:spLocks noGrp="1"/>
          </p:cNvSpPr>
          <p:nvPr>
            <p:ph type="body" idx="1"/>
          </p:nvPr>
        </p:nvSpPr>
        <p:spPr/>
        <p:txBody>
          <a:bodyPr/>
          <a:p>
            <a:endParaRPr dirty="0" lang="en-IN"/>
          </a:p>
        </p:txBody>
      </p:sp>
      <p:sp>
        <p:nvSpPr>
          <p:cNvPr id="1048723" name="Slide Number Placeholder 3"/>
          <p:cNvSpPr>
            <a:spLocks noGrp="1"/>
          </p:cNvSpPr>
          <p:nvPr>
            <p:ph type="sldNum" sz="quarter" idx="10"/>
          </p:nvPr>
        </p:nvSpPr>
        <p:spPr/>
        <p:txBody>
          <a:bodyPr/>
          <a:p>
            <a:fld id="{D52B6D9F-3FFC-4B7B-A47D-F1B2EA8B768A}" type="slidenum">
              <a:rPr lang="en-IN" smtClean="0"/>
              <a:t>14</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90" name=""/>
        <p:cNvGrpSpPr/>
        <p:nvPr/>
      </p:nvGrpSpPr>
      <p:grpSpPr>
        <a:xfrm>
          <a:off x="0" y="0"/>
          <a:ext cx="0" cy="0"/>
          <a:chOff x="0" y="0"/>
          <a:chExt cx="0" cy="0"/>
        </a:xfrm>
      </p:grpSpPr>
      <p:sp>
        <p:nvSpPr>
          <p:cNvPr id="1048771" name="Slide Image Placeholder 1"/>
          <p:cNvSpPr>
            <a:spLocks noChangeAspect="1" noRot="1" noGrp="1"/>
          </p:cNvSpPr>
          <p:nvPr>
            <p:ph type="sldImg"/>
          </p:nvPr>
        </p:nvSpPr>
        <p:spPr/>
      </p:sp>
      <p:sp>
        <p:nvSpPr>
          <p:cNvPr id="1048772" name="Notes Placeholder 2"/>
          <p:cNvSpPr>
            <a:spLocks noGrp="1"/>
          </p:cNvSpPr>
          <p:nvPr>
            <p:ph type="body" idx="1"/>
          </p:nvPr>
        </p:nvSpPr>
        <p:spPr/>
        <p:txBody>
          <a:bodyPr/>
          <a:p>
            <a:endParaRPr dirty="0" lang="en-IN"/>
          </a:p>
        </p:txBody>
      </p:sp>
      <p:sp>
        <p:nvSpPr>
          <p:cNvPr id="1048773" name="Slide Number Placeholder 3"/>
          <p:cNvSpPr>
            <a:spLocks noGrp="1"/>
          </p:cNvSpPr>
          <p:nvPr>
            <p:ph type="sldNum" sz="quarter" idx="10"/>
          </p:nvPr>
        </p:nvSpPr>
        <p:spPr/>
        <p:txBody>
          <a:bodyPr/>
          <a:p>
            <a:fld id="{D52B6D9F-3FFC-4B7B-A47D-F1B2EA8B768A}" type="slidenum">
              <a:rPr lang="en-IN" smtClean="0"/>
              <a:t>24</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94" name=""/>
        <p:cNvGrpSpPr/>
        <p:nvPr/>
      </p:nvGrpSpPr>
      <p:grpSpPr>
        <a:xfrm>
          <a:off x="0" y="0"/>
          <a:ext cx="0" cy="0"/>
          <a:chOff x="0" y="0"/>
          <a:chExt cx="0" cy="0"/>
        </a:xfrm>
      </p:grpSpPr>
      <p:sp>
        <p:nvSpPr>
          <p:cNvPr id="1048778" name="Slide Image Placeholder 1"/>
          <p:cNvSpPr>
            <a:spLocks noChangeAspect="1" noRot="1" noGrp="1"/>
          </p:cNvSpPr>
          <p:nvPr>
            <p:ph type="sldImg"/>
          </p:nvPr>
        </p:nvSpPr>
        <p:spPr/>
      </p:sp>
      <p:sp>
        <p:nvSpPr>
          <p:cNvPr id="1048779" name="Notes Placeholder 2"/>
          <p:cNvSpPr>
            <a:spLocks noGrp="1"/>
          </p:cNvSpPr>
          <p:nvPr>
            <p:ph type="body" idx="1"/>
          </p:nvPr>
        </p:nvSpPr>
        <p:spPr/>
        <p:txBody>
          <a:bodyPr/>
          <a:p>
            <a:endParaRPr dirty="0" lang="en-IN"/>
          </a:p>
        </p:txBody>
      </p:sp>
      <p:sp>
        <p:nvSpPr>
          <p:cNvPr id="1048780" name="Slide Number Placeholder 3"/>
          <p:cNvSpPr>
            <a:spLocks noGrp="1"/>
          </p:cNvSpPr>
          <p:nvPr>
            <p:ph type="sldNum" sz="quarter" idx="10"/>
          </p:nvPr>
        </p:nvSpPr>
        <p:spPr/>
        <p:txBody>
          <a:bodyPr/>
          <a:p>
            <a:fld id="{D52B6D9F-3FFC-4B7B-A47D-F1B2EA8B768A}" type="slidenum">
              <a:rPr lang="en-IN" smtClean="0"/>
              <a:t>25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6"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DEDC5C93-2932-44C4-998F-BFE1A949A6F2}" type="datetimeFigureOut">
              <a:rPr lang="en-US" smtClean="0"/>
              <a:t>9/16/2020</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4EF8B468-C267-4FE0-ADB3-338102DBB9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35" name=""/>
        <p:cNvGrpSpPr/>
        <p:nvPr/>
      </p:nvGrpSpPr>
      <p:grpSpPr>
        <a:xfrm>
          <a:off x="0" y="0"/>
          <a:ext cx="0" cy="0"/>
          <a:chOff x="0" y="0"/>
          <a:chExt cx="0" cy="0"/>
        </a:xfrm>
      </p:grpSpPr>
      <p:sp>
        <p:nvSpPr>
          <p:cNvPr id="1049087" name="Title 1"/>
          <p:cNvSpPr>
            <a:spLocks noGrp="1"/>
          </p:cNvSpPr>
          <p:nvPr>
            <p:ph type="title"/>
          </p:nvPr>
        </p:nvSpPr>
        <p:spPr/>
        <p:txBody>
          <a:bodyPr/>
          <a:p>
            <a:r>
              <a:rPr lang="en-US" smtClean="0"/>
              <a:t>Click to edit Master title style</a:t>
            </a:r>
            <a:endParaRPr lang="en-US"/>
          </a:p>
        </p:txBody>
      </p:sp>
      <p:sp>
        <p:nvSpPr>
          <p:cNvPr id="1049088"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089" name="Date Placeholder 3"/>
          <p:cNvSpPr>
            <a:spLocks noGrp="1"/>
          </p:cNvSpPr>
          <p:nvPr>
            <p:ph type="dt" sz="half" idx="10"/>
          </p:nvPr>
        </p:nvSpPr>
        <p:spPr/>
        <p:txBody>
          <a:bodyPr/>
          <a:p>
            <a:fld id="{DEDC5C93-2932-44C4-998F-BFE1A949A6F2}" type="datetimeFigureOut">
              <a:rPr lang="en-US" smtClean="0"/>
              <a:t>9/16/2020</a:t>
            </a:fld>
            <a:endParaRPr lang="en-US"/>
          </a:p>
        </p:txBody>
      </p:sp>
      <p:sp>
        <p:nvSpPr>
          <p:cNvPr id="1049090" name="Footer Placeholder 4"/>
          <p:cNvSpPr>
            <a:spLocks noGrp="1"/>
          </p:cNvSpPr>
          <p:nvPr>
            <p:ph type="ftr" sz="quarter" idx="11"/>
          </p:nvPr>
        </p:nvSpPr>
        <p:spPr/>
        <p:txBody>
          <a:bodyPr/>
          <a:p>
            <a:endParaRPr lang="en-US"/>
          </a:p>
        </p:txBody>
      </p:sp>
      <p:sp>
        <p:nvSpPr>
          <p:cNvPr id="1049091" name="Slide Number Placeholder 5"/>
          <p:cNvSpPr>
            <a:spLocks noGrp="1"/>
          </p:cNvSpPr>
          <p:nvPr>
            <p:ph type="sldNum" sz="quarter" idx="12"/>
          </p:nvPr>
        </p:nvSpPr>
        <p:spPr/>
        <p:txBody>
          <a:bodyPr/>
          <a:p>
            <a:fld id="{4EF8B468-C267-4FE0-ADB3-338102DBB9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30" name=""/>
        <p:cNvGrpSpPr/>
        <p:nvPr/>
      </p:nvGrpSpPr>
      <p:grpSpPr>
        <a:xfrm>
          <a:off x="0" y="0"/>
          <a:ext cx="0" cy="0"/>
          <a:chOff x="0" y="0"/>
          <a:chExt cx="0" cy="0"/>
        </a:xfrm>
      </p:grpSpPr>
      <p:sp>
        <p:nvSpPr>
          <p:cNvPr id="1049060"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US"/>
          </a:p>
        </p:txBody>
      </p:sp>
      <p:sp>
        <p:nvSpPr>
          <p:cNvPr id="1049061" name="Vertical Text Placeholder 2"/>
          <p:cNvSpPr>
            <a:spLocks noGrp="1"/>
          </p:cNvSpPr>
          <p:nvPr>
            <p:ph type="body" orient="vert" idx="1"/>
          </p:nvPr>
        </p:nvSpPr>
        <p:spPr>
          <a:xfrm>
            <a:off x="838200" y="365125"/>
            <a:ext cx="7734300" cy="5811838"/>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062" name="Date Placeholder 3"/>
          <p:cNvSpPr>
            <a:spLocks noGrp="1"/>
          </p:cNvSpPr>
          <p:nvPr>
            <p:ph type="dt" sz="half" idx="10"/>
          </p:nvPr>
        </p:nvSpPr>
        <p:spPr/>
        <p:txBody>
          <a:bodyPr/>
          <a:p>
            <a:fld id="{DEDC5C93-2932-44C4-998F-BFE1A949A6F2}" type="datetimeFigureOut">
              <a:rPr lang="en-US" smtClean="0"/>
              <a:t>9/16/2020</a:t>
            </a:fld>
            <a:endParaRPr lang="en-US"/>
          </a:p>
        </p:txBody>
      </p:sp>
      <p:sp>
        <p:nvSpPr>
          <p:cNvPr id="1049063" name="Footer Placeholder 4"/>
          <p:cNvSpPr>
            <a:spLocks noGrp="1"/>
          </p:cNvSpPr>
          <p:nvPr>
            <p:ph type="ftr" sz="quarter" idx="11"/>
          </p:nvPr>
        </p:nvSpPr>
        <p:spPr/>
        <p:txBody>
          <a:bodyPr/>
          <a:p>
            <a:endParaRPr lang="en-US"/>
          </a:p>
        </p:txBody>
      </p:sp>
      <p:sp>
        <p:nvSpPr>
          <p:cNvPr id="1049064" name="Slide Number Placeholder 5"/>
          <p:cNvSpPr>
            <a:spLocks noGrp="1"/>
          </p:cNvSpPr>
          <p:nvPr>
            <p:ph type="sldNum" sz="quarter" idx="12"/>
          </p:nvPr>
        </p:nvSpPr>
        <p:spPr/>
        <p:txBody>
          <a:bodyPr/>
          <a:p>
            <a:fld id="{4EF8B468-C267-4FE0-ADB3-338102DBB93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Layout">
    <p:bg>
      <p:bgPr>
        <a:blipFill rotWithShape="1" dpi="0">
          <a:blip xmlns:r="http://schemas.openxmlformats.org/officeDocument/2006/relationships" r:embed="rId1">
            <a:lum/>
          </a:blip>
          <a:srcRect/>
          <a:stretch>
            <a:fillRect/>
          </a:stretch>
        </a:blipFill>
      </p:bgPr>
    </p:bg>
    <p:spTree>
      <p:nvGrpSpPr>
        <p:cNvPr id="123"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asic Layout">
    <p:spTree>
      <p:nvGrpSpPr>
        <p:cNvPr id="133" name=""/>
        <p:cNvGrpSpPr/>
        <p:nvPr/>
      </p:nvGrpSpPr>
      <p:grpSpPr>
        <a:xfrm>
          <a:off x="0" y="0"/>
          <a:ext cx="0" cy="0"/>
          <a:chOff x="0" y="0"/>
          <a:chExt cx="0" cy="0"/>
        </a:xfrm>
      </p:grpSpPr>
      <p:sp>
        <p:nvSpPr>
          <p:cNvPr id="1048617" name="Text Placeholder 9"/>
          <p:cNvSpPr>
            <a:spLocks noGrp="1"/>
          </p:cNvSpPr>
          <p:nvPr>
            <p:ph type="body" sz="quarter" idx="10" hasCustomPrompt="1"/>
          </p:nvPr>
        </p:nvSpPr>
        <p:spPr>
          <a:xfrm>
            <a:off x="0" y="164640"/>
            <a:ext cx="12192000" cy="768085"/>
          </a:xfrm>
          <a:prstGeom prst="rect"/>
        </p:spPr>
        <p:txBody>
          <a:bodyPr anchor="ctr"/>
          <a:lstStyle>
            <a:lvl1pPr algn="ctr" indent="0" marL="0">
              <a:buNone/>
              <a:defRPr baseline="0" b="0" sz="4800">
                <a:solidFill>
                  <a:schemeClr val="tx1">
                    <a:lumMod val="75000"/>
                    <a:lumOff val="25000"/>
                  </a:schemeClr>
                </a:solidFill>
                <a:latin typeface="+mj-lt"/>
                <a:cs typeface="Arial" pitchFamily="34" charset="0"/>
              </a:defRPr>
            </a:lvl1pPr>
          </a:lstStyle>
          <a:p>
            <a:pPr lvl="0"/>
            <a:r>
              <a:rPr altLang="ko-KR" dirty="0" lang="en-US"/>
              <a:t>BASIC LAYOUT</a:t>
            </a:r>
          </a:p>
        </p:txBody>
      </p:sp>
      <p:sp>
        <p:nvSpPr>
          <p:cNvPr id="1048618" name="Text Placeholder 9"/>
          <p:cNvSpPr>
            <a:spLocks noGrp="1"/>
          </p:cNvSpPr>
          <p:nvPr>
            <p:ph type="body" sz="quarter" idx="11" hasCustomPrompt="1"/>
          </p:nvPr>
        </p:nvSpPr>
        <p:spPr>
          <a:xfrm>
            <a:off x="0" y="932725"/>
            <a:ext cx="12192000" cy="384043"/>
          </a:xfrm>
          <a:prstGeom prst="rect"/>
        </p:spPr>
        <p:txBody>
          <a:bodyPr anchor="ctr"/>
          <a:lstStyle>
            <a:lvl1pPr algn="ctr" indent="0" marL="0">
              <a:buNone/>
              <a:defRPr baseline="0" b="0" sz="1867">
                <a:solidFill>
                  <a:schemeClr val="tx1">
                    <a:lumMod val="75000"/>
                    <a:lumOff val="25000"/>
                  </a:schemeClr>
                </a:solidFill>
                <a:latin typeface="+mn-lt"/>
                <a:cs typeface="Arial" pitchFamily="34" charset="0"/>
              </a:defRPr>
            </a:lvl1pPr>
          </a:lstStyle>
          <a:p>
            <a:pPr lvl="0"/>
            <a:r>
              <a:rPr altLang="ko-KR" dirty="0" lang="en-US"/>
              <a:t>Insert the title of your subtitle Here</a:t>
            </a:r>
          </a:p>
        </p:txBody>
      </p:sp>
      <p:sp>
        <p:nvSpPr>
          <p:cNvPr id="1048619" name="Rectangle 3"/>
          <p:cNvSpPr/>
          <p:nvPr userDrawn="1"/>
        </p:nvSpPr>
        <p:spPr>
          <a:xfrm>
            <a:off x="0" y="6618000"/>
            <a:ext cx="12192000" cy="2400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ko-KR"/>
          </a:p>
        </p:txBody>
      </p:sp>
      <p:sp>
        <p:nvSpPr>
          <p:cNvPr id="1048620" name="Rectangle 4"/>
          <p:cNvSpPr/>
          <p:nvPr userDrawn="1"/>
        </p:nvSpPr>
        <p:spPr>
          <a:xfrm>
            <a:off x="0" y="0"/>
            <a:ext cx="12192000" cy="960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04" name=""/>
        <p:cNvGrpSpPr/>
        <p:nvPr/>
      </p:nvGrpSpPr>
      <p:grpSpPr>
        <a:xfrm>
          <a:off x="0" y="0"/>
          <a:ext cx="0" cy="0"/>
          <a:chOff x="0" y="0"/>
          <a:chExt cx="0" cy="0"/>
        </a:xfrm>
      </p:grpSpPr>
      <p:sp>
        <p:nvSpPr>
          <p:cNvPr id="1048802" name="Title 1"/>
          <p:cNvSpPr>
            <a:spLocks noGrp="1"/>
          </p:cNvSpPr>
          <p:nvPr>
            <p:ph type="title"/>
          </p:nvPr>
        </p:nvSpPr>
        <p:spPr/>
        <p:txBody>
          <a:bodyPr/>
          <a:p>
            <a:r>
              <a:rPr lang="en-US" smtClean="0"/>
              <a:t>Click to edit Master title style</a:t>
            </a:r>
            <a:endParaRPr lang="en-US"/>
          </a:p>
        </p:txBody>
      </p:sp>
      <p:sp>
        <p:nvSpPr>
          <p:cNvPr id="1048803"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04" name="Date Placeholder 3"/>
          <p:cNvSpPr>
            <a:spLocks noGrp="1"/>
          </p:cNvSpPr>
          <p:nvPr>
            <p:ph type="dt" sz="half" idx="10"/>
          </p:nvPr>
        </p:nvSpPr>
        <p:spPr/>
        <p:txBody>
          <a:bodyPr/>
          <a:p>
            <a:fld id="{DEDC5C93-2932-44C4-998F-BFE1A949A6F2}" type="datetimeFigureOut">
              <a:rPr lang="en-US" smtClean="0"/>
              <a:t>9/16/2020</a:t>
            </a:fld>
            <a:endParaRPr lang="en-US"/>
          </a:p>
        </p:txBody>
      </p:sp>
      <p:sp>
        <p:nvSpPr>
          <p:cNvPr id="1048805" name="Footer Placeholder 4"/>
          <p:cNvSpPr>
            <a:spLocks noGrp="1"/>
          </p:cNvSpPr>
          <p:nvPr>
            <p:ph type="ftr" sz="quarter" idx="11"/>
          </p:nvPr>
        </p:nvSpPr>
        <p:spPr/>
        <p:txBody>
          <a:bodyPr/>
          <a:p>
            <a:endParaRPr lang="en-US"/>
          </a:p>
        </p:txBody>
      </p:sp>
      <p:sp>
        <p:nvSpPr>
          <p:cNvPr id="1048806" name="Slide Number Placeholder 5"/>
          <p:cNvSpPr>
            <a:spLocks noGrp="1"/>
          </p:cNvSpPr>
          <p:nvPr>
            <p:ph type="sldNum" sz="quarter" idx="12"/>
          </p:nvPr>
        </p:nvSpPr>
        <p:spPr/>
        <p:txBody>
          <a:bodyPr/>
          <a:p>
            <a:fld id="{4EF8B468-C267-4FE0-ADB3-338102DBB9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32" name=""/>
        <p:cNvGrpSpPr/>
        <p:nvPr/>
      </p:nvGrpSpPr>
      <p:grpSpPr>
        <a:xfrm>
          <a:off x="0" y="0"/>
          <a:ext cx="0" cy="0"/>
          <a:chOff x="0" y="0"/>
          <a:chExt cx="0" cy="0"/>
        </a:xfrm>
      </p:grpSpPr>
      <p:sp>
        <p:nvSpPr>
          <p:cNvPr id="1049071"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1049072"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p>
        </p:txBody>
      </p:sp>
      <p:sp>
        <p:nvSpPr>
          <p:cNvPr id="1049073" name="Date Placeholder 3"/>
          <p:cNvSpPr>
            <a:spLocks noGrp="1"/>
          </p:cNvSpPr>
          <p:nvPr>
            <p:ph type="dt" sz="half" idx="10"/>
          </p:nvPr>
        </p:nvSpPr>
        <p:spPr/>
        <p:txBody>
          <a:bodyPr/>
          <a:p>
            <a:fld id="{DEDC5C93-2932-44C4-998F-BFE1A949A6F2}" type="datetimeFigureOut">
              <a:rPr lang="en-US" smtClean="0"/>
              <a:t>9/16/2020</a:t>
            </a:fld>
            <a:endParaRPr lang="en-US"/>
          </a:p>
        </p:txBody>
      </p:sp>
      <p:sp>
        <p:nvSpPr>
          <p:cNvPr id="1049074" name="Footer Placeholder 4"/>
          <p:cNvSpPr>
            <a:spLocks noGrp="1"/>
          </p:cNvSpPr>
          <p:nvPr>
            <p:ph type="ftr" sz="quarter" idx="11"/>
          </p:nvPr>
        </p:nvSpPr>
        <p:spPr/>
        <p:txBody>
          <a:bodyPr/>
          <a:p>
            <a:endParaRPr lang="en-US"/>
          </a:p>
        </p:txBody>
      </p:sp>
      <p:sp>
        <p:nvSpPr>
          <p:cNvPr id="1049075" name="Slide Number Placeholder 5"/>
          <p:cNvSpPr>
            <a:spLocks noGrp="1"/>
          </p:cNvSpPr>
          <p:nvPr>
            <p:ph type="sldNum" sz="quarter" idx="12"/>
          </p:nvPr>
        </p:nvSpPr>
        <p:spPr/>
        <p:txBody>
          <a:bodyPr/>
          <a:p>
            <a:fld id="{4EF8B468-C267-4FE0-ADB3-338102DBB9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96" name=""/>
        <p:cNvGrpSpPr/>
        <p:nvPr/>
      </p:nvGrpSpPr>
      <p:grpSpPr>
        <a:xfrm>
          <a:off x="0" y="0"/>
          <a:ext cx="0" cy="0"/>
          <a:chOff x="0" y="0"/>
          <a:chExt cx="0" cy="0"/>
        </a:xfrm>
      </p:grpSpPr>
      <p:sp>
        <p:nvSpPr>
          <p:cNvPr id="1048782" name="Title 1"/>
          <p:cNvSpPr>
            <a:spLocks noGrp="1"/>
          </p:cNvSpPr>
          <p:nvPr>
            <p:ph type="title"/>
          </p:nvPr>
        </p:nvSpPr>
        <p:spPr/>
        <p:txBody>
          <a:bodyPr/>
          <a:p>
            <a:r>
              <a:rPr lang="en-US" smtClean="0"/>
              <a:t>Click to edit Master title style</a:t>
            </a:r>
            <a:endParaRPr lang="en-US"/>
          </a:p>
        </p:txBody>
      </p:sp>
      <p:sp>
        <p:nvSpPr>
          <p:cNvPr id="1048783" name="Content Placeholder 2"/>
          <p:cNvSpPr>
            <a:spLocks noGrp="1"/>
          </p:cNvSpPr>
          <p:nvPr>
            <p:ph sz="half" idx="1"/>
          </p:nvPr>
        </p:nvSpPr>
        <p:spPr>
          <a:xfrm>
            <a:off x="838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84" name="Content Placeholder 3"/>
          <p:cNvSpPr>
            <a:spLocks noGrp="1"/>
          </p:cNvSpPr>
          <p:nvPr>
            <p:ph sz="half" idx="2"/>
          </p:nvPr>
        </p:nvSpPr>
        <p:spPr>
          <a:xfrm>
            <a:off x="6172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85" name="Date Placeholder 4"/>
          <p:cNvSpPr>
            <a:spLocks noGrp="1"/>
          </p:cNvSpPr>
          <p:nvPr>
            <p:ph type="dt" sz="half" idx="10"/>
          </p:nvPr>
        </p:nvSpPr>
        <p:spPr/>
        <p:txBody>
          <a:bodyPr/>
          <a:p>
            <a:fld id="{DEDC5C93-2932-44C4-998F-BFE1A949A6F2}" type="datetimeFigureOut">
              <a:rPr lang="en-US" smtClean="0"/>
              <a:t>9/16/2020</a:t>
            </a:fld>
            <a:endParaRPr lang="en-US"/>
          </a:p>
        </p:txBody>
      </p:sp>
      <p:sp>
        <p:nvSpPr>
          <p:cNvPr id="1048786" name="Footer Placeholder 5"/>
          <p:cNvSpPr>
            <a:spLocks noGrp="1"/>
          </p:cNvSpPr>
          <p:nvPr>
            <p:ph type="ftr" sz="quarter" idx="11"/>
          </p:nvPr>
        </p:nvSpPr>
        <p:spPr/>
        <p:txBody>
          <a:bodyPr/>
          <a:p>
            <a:endParaRPr lang="en-US"/>
          </a:p>
        </p:txBody>
      </p:sp>
      <p:sp>
        <p:nvSpPr>
          <p:cNvPr id="1048787" name="Slide Number Placeholder 6"/>
          <p:cNvSpPr>
            <a:spLocks noGrp="1"/>
          </p:cNvSpPr>
          <p:nvPr>
            <p:ph type="sldNum" sz="quarter" idx="12"/>
          </p:nvPr>
        </p:nvSpPr>
        <p:spPr/>
        <p:txBody>
          <a:bodyPr/>
          <a:p>
            <a:fld id="{4EF8B468-C267-4FE0-ADB3-338102DBB9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33" name=""/>
        <p:cNvGrpSpPr/>
        <p:nvPr/>
      </p:nvGrpSpPr>
      <p:grpSpPr>
        <a:xfrm>
          <a:off x="0" y="0"/>
          <a:ext cx="0" cy="0"/>
          <a:chOff x="0" y="0"/>
          <a:chExt cx="0" cy="0"/>
        </a:xfrm>
      </p:grpSpPr>
      <p:sp>
        <p:nvSpPr>
          <p:cNvPr id="1049076" name="Title 1"/>
          <p:cNvSpPr>
            <a:spLocks noGrp="1"/>
          </p:cNvSpPr>
          <p:nvPr>
            <p:ph type="title"/>
          </p:nvPr>
        </p:nvSpPr>
        <p:spPr>
          <a:xfrm>
            <a:off x="839788" y="365125"/>
            <a:ext cx="10515600" cy="1325563"/>
          </a:xfrm>
        </p:spPr>
        <p:txBody>
          <a:bodyPr/>
          <a:p>
            <a:r>
              <a:rPr lang="en-US" smtClean="0"/>
              <a:t>Click to edit Master title style</a:t>
            </a:r>
            <a:endParaRPr lang="en-US"/>
          </a:p>
        </p:txBody>
      </p:sp>
      <p:sp>
        <p:nvSpPr>
          <p:cNvPr id="1049077"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078" name="Content Placeholder 3"/>
          <p:cNvSpPr>
            <a:spLocks noGrp="1"/>
          </p:cNvSpPr>
          <p:nvPr>
            <p:ph sz="half" idx="2"/>
          </p:nvPr>
        </p:nvSpPr>
        <p:spPr>
          <a:xfrm>
            <a:off x="839788" y="2505075"/>
            <a:ext cx="5157787"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079"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080" name="Content Placeholder 5"/>
          <p:cNvSpPr>
            <a:spLocks noGrp="1"/>
          </p:cNvSpPr>
          <p:nvPr>
            <p:ph sz="quarter" idx="4"/>
          </p:nvPr>
        </p:nvSpPr>
        <p:spPr>
          <a:xfrm>
            <a:off x="6172200" y="2505075"/>
            <a:ext cx="5183188"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081" name="Date Placeholder 6"/>
          <p:cNvSpPr>
            <a:spLocks noGrp="1"/>
          </p:cNvSpPr>
          <p:nvPr>
            <p:ph type="dt" sz="half" idx="10"/>
          </p:nvPr>
        </p:nvSpPr>
        <p:spPr/>
        <p:txBody>
          <a:bodyPr/>
          <a:p>
            <a:fld id="{DEDC5C93-2932-44C4-998F-BFE1A949A6F2}" type="datetimeFigureOut">
              <a:rPr lang="en-US" smtClean="0"/>
              <a:t>9/16/2020</a:t>
            </a:fld>
            <a:endParaRPr lang="en-US"/>
          </a:p>
        </p:txBody>
      </p:sp>
      <p:sp>
        <p:nvSpPr>
          <p:cNvPr id="1049082" name="Footer Placeholder 7"/>
          <p:cNvSpPr>
            <a:spLocks noGrp="1"/>
          </p:cNvSpPr>
          <p:nvPr>
            <p:ph type="ftr" sz="quarter" idx="11"/>
          </p:nvPr>
        </p:nvSpPr>
        <p:spPr/>
        <p:txBody>
          <a:bodyPr/>
          <a:p>
            <a:endParaRPr lang="en-US"/>
          </a:p>
        </p:txBody>
      </p:sp>
      <p:sp>
        <p:nvSpPr>
          <p:cNvPr id="1049083" name="Slide Number Placeholder 8"/>
          <p:cNvSpPr>
            <a:spLocks noGrp="1"/>
          </p:cNvSpPr>
          <p:nvPr>
            <p:ph type="sldNum" sz="quarter" idx="12"/>
          </p:nvPr>
        </p:nvSpPr>
        <p:spPr/>
        <p:txBody>
          <a:bodyPr/>
          <a:p>
            <a:fld id="{4EF8B468-C267-4FE0-ADB3-338102DBB9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29" name=""/>
        <p:cNvGrpSpPr/>
        <p:nvPr/>
      </p:nvGrpSpPr>
      <p:grpSpPr>
        <a:xfrm>
          <a:off x="0" y="0"/>
          <a:ext cx="0" cy="0"/>
          <a:chOff x="0" y="0"/>
          <a:chExt cx="0" cy="0"/>
        </a:xfrm>
      </p:grpSpPr>
      <p:sp>
        <p:nvSpPr>
          <p:cNvPr id="1049056" name="Title 1"/>
          <p:cNvSpPr>
            <a:spLocks noGrp="1"/>
          </p:cNvSpPr>
          <p:nvPr>
            <p:ph type="title"/>
          </p:nvPr>
        </p:nvSpPr>
        <p:spPr/>
        <p:txBody>
          <a:bodyPr/>
          <a:p>
            <a:r>
              <a:rPr lang="en-US" smtClean="0"/>
              <a:t>Click to edit Master title style</a:t>
            </a:r>
            <a:endParaRPr lang="en-US"/>
          </a:p>
        </p:txBody>
      </p:sp>
      <p:sp>
        <p:nvSpPr>
          <p:cNvPr id="1049057" name="Date Placeholder 2"/>
          <p:cNvSpPr>
            <a:spLocks noGrp="1"/>
          </p:cNvSpPr>
          <p:nvPr>
            <p:ph type="dt" sz="half" idx="10"/>
          </p:nvPr>
        </p:nvSpPr>
        <p:spPr/>
        <p:txBody>
          <a:bodyPr/>
          <a:p>
            <a:fld id="{DEDC5C93-2932-44C4-998F-BFE1A949A6F2}" type="datetimeFigureOut">
              <a:rPr lang="en-US" smtClean="0"/>
              <a:t>9/16/2020</a:t>
            </a:fld>
            <a:endParaRPr lang="en-US"/>
          </a:p>
        </p:txBody>
      </p:sp>
      <p:sp>
        <p:nvSpPr>
          <p:cNvPr id="1049058" name="Footer Placeholder 3"/>
          <p:cNvSpPr>
            <a:spLocks noGrp="1"/>
          </p:cNvSpPr>
          <p:nvPr>
            <p:ph type="ftr" sz="quarter" idx="11"/>
          </p:nvPr>
        </p:nvSpPr>
        <p:spPr/>
        <p:txBody>
          <a:bodyPr/>
          <a:p>
            <a:endParaRPr lang="en-US"/>
          </a:p>
        </p:txBody>
      </p:sp>
      <p:sp>
        <p:nvSpPr>
          <p:cNvPr id="1049059" name="Slide Number Placeholder 4"/>
          <p:cNvSpPr>
            <a:spLocks noGrp="1"/>
          </p:cNvSpPr>
          <p:nvPr>
            <p:ph type="sldNum" sz="quarter" idx="12"/>
          </p:nvPr>
        </p:nvSpPr>
        <p:spPr/>
        <p:txBody>
          <a:bodyPr/>
          <a:p>
            <a:fld id="{4EF8B468-C267-4FE0-ADB3-338102DBB9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34" name=""/>
        <p:cNvGrpSpPr/>
        <p:nvPr/>
      </p:nvGrpSpPr>
      <p:grpSpPr>
        <a:xfrm>
          <a:off x="0" y="0"/>
          <a:ext cx="0" cy="0"/>
          <a:chOff x="0" y="0"/>
          <a:chExt cx="0" cy="0"/>
        </a:xfrm>
      </p:grpSpPr>
      <p:sp>
        <p:nvSpPr>
          <p:cNvPr id="1049084" name="Date Placeholder 1"/>
          <p:cNvSpPr>
            <a:spLocks noGrp="1"/>
          </p:cNvSpPr>
          <p:nvPr>
            <p:ph type="dt" sz="half" idx="10"/>
          </p:nvPr>
        </p:nvSpPr>
        <p:spPr/>
        <p:txBody>
          <a:bodyPr/>
          <a:p>
            <a:fld id="{DEDC5C93-2932-44C4-998F-BFE1A949A6F2}" type="datetimeFigureOut">
              <a:rPr lang="en-US" smtClean="0"/>
              <a:t>9/16/2020</a:t>
            </a:fld>
            <a:endParaRPr lang="en-US"/>
          </a:p>
        </p:txBody>
      </p:sp>
      <p:sp>
        <p:nvSpPr>
          <p:cNvPr id="1049085" name="Footer Placeholder 2"/>
          <p:cNvSpPr>
            <a:spLocks noGrp="1"/>
          </p:cNvSpPr>
          <p:nvPr>
            <p:ph type="ftr" sz="quarter" idx="11"/>
          </p:nvPr>
        </p:nvSpPr>
        <p:spPr/>
        <p:txBody>
          <a:bodyPr/>
          <a:p>
            <a:endParaRPr lang="en-US"/>
          </a:p>
        </p:txBody>
      </p:sp>
      <p:sp>
        <p:nvSpPr>
          <p:cNvPr id="1049086" name="Slide Number Placeholder 3"/>
          <p:cNvSpPr>
            <a:spLocks noGrp="1"/>
          </p:cNvSpPr>
          <p:nvPr>
            <p:ph type="sldNum" sz="quarter" idx="12"/>
          </p:nvPr>
        </p:nvSpPr>
        <p:spPr/>
        <p:txBody>
          <a:bodyPr/>
          <a:p>
            <a:fld id="{4EF8B468-C267-4FE0-ADB3-338102DBB9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36" name=""/>
        <p:cNvGrpSpPr/>
        <p:nvPr/>
      </p:nvGrpSpPr>
      <p:grpSpPr>
        <a:xfrm>
          <a:off x="0" y="0"/>
          <a:ext cx="0" cy="0"/>
          <a:chOff x="0" y="0"/>
          <a:chExt cx="0" cy="0"/>
        </a:xfrm>
      </p:grpSpPr>
      <p:sp>
        <p:nvSpPr>
          <p:cNvPr id="104909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909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09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9095" name="Date Placeholder 4"/>
          <p:cNvSpPr>
            <a:spLocks noGrp="1"/>
          </p:cNvSpPr>
          <p:nvPr>
            <p:ph type="dt" sz="half" idx="10"/>
          </p:nvPr>
        </p:nvSpPr>
        <p:spPr/>
        <p:txBody>
          <a:bodyPr/>
          <a:p>
            <a:fld id="{DEDC5C93-2932-44C4-998F-BFE1A949A6F2}" type="datetimeFigureOut">
              <a:rPr lang="en-US" smtClean="0"/>
              <a:t>9/16/2020</a:t>
            </a:fld>
            <a:endParaRPr lang="en-US"/>
          </a:p>
        </p:txBody>
      </p:sp>
      <p:sp>
        <p:nvSpPr>
          <p:cNvPr id="1049096" name="Footer Placeholder 5"/>
          <p:cNvSpPr>
            <a:spLocks noGrp="1"/>
          </p:cNvSpPr>
          <p:nvPr>
            <p:ph type="ftr" sz="quarter" idx="11"/>
          </p:nvPr>
        </p:nvSpPr>
        <p:spPr/>
        <p:txBody>
          <a:bodyPr/>
          <a:p>
            <a:endParaRPr lang="en-US"/>
          </a:p>
        </p:txBody>
      </p:sp>
      <p:sp>
        <p:nvSpPr>
          <p:cNvPr id="1049097" name="Slide Number Placeholder 6"/>
          <p:cNvSpPr>
            <a:spLocks noGrp="1"/>
          </p:cNvSpPr>
          <p:nvPr>
            <p:ph type="sldNum" sz="quarter" idx="12"/>
          </p:nvPr>
        </p:nvSpPr>
        <p:spPr/>
        <p:txBody>
          <a:bodyPr/>
          <a:p>
            <a:fld id="{4EF8B468-C267-4FE0-ADB3-338102DBB9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31" name=""/>
        <p:cNvGrpSpPr/>
        <p:nvPr/>
      </p:nvGrpSpPr>
      <p:grpSpPr>
        <a:xfrm>
          <a:off x="0" y="0"/>
          <a:ext cx="0" cy="0"/>
          <a:chOff x="0" y="0"/>
          <a:chExt cx="0" cy="0"/>
        </a:xfrm>
      </p:grpSpPr>
      <p:sp>
        <p:nvSpPr>
          <p:cNvPr id="1049065"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9066"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9067"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9068" name="Date Placeholder 4"/>
          <p:cNvSpPr>
            <a:spLocks noGrp="1"/>
          </p:cNvSpPr>
          <p:nvPr>
            <p:ph type="dt" sz="half" idx="10"/>
          </p:nvPr>
        </p:nvSpPr>
        <p:spPr/>
        <p:txBody>
          <a:bodyPr/>
          <a:p>
            <a:fld id="{DEDC5C93-2932-44C4-998F-BFE1A949A6F2}" type="datetimeFigureOut">
              <a:rPr lang="en-US" smtClean="0"/>
              <a:t>9/16/2020</a:t>
            </a:fld>
            <a:endParaRPr lang="en-US"/>
          </a:p>
        </p:txBody>
      </p:sp>
      <p:sp>
        <p:nvSpPr>
          <p:cNvPr id="1049069" name="Footer Placeholder 5"/>
          <p:cNvSpPr>
            <a:spLocks noGrp="1"/>
          </p:cNvSpPr>
          <p:nvPr>
            <p:ph type="ftr" sz="quarter" idx="11"/>
          </p:nvPr>
        </p:nvSpPr>
        <p:spPr/>
        <p:txBody>
          <a:bodyPr/>
          <a:p>
            <a:endParaRPr lang="en-US"/>
          </a:p>
        </p:txBody>
      </p:sp>
      <p:sp>
        <p:nvSpPr>
          <p:cNvPr id="1049070" name="Slide Number Placeholder 6"/>
          <p:cNvSpPr>
            <a:spLocks noGrp="1"/>
          </p:cNvSpPr>
          <p:nvPr>
            <p:ph type="sldNum" sz="quarter" idx="12"/>
          </p:nvPr>
        </p:nvSpPr>
        <p:spPr/>
        <p:txBody>
          <a:bodyPr/>
          <a:p>
            <a:fld id="{4EF8B468-C267-4FE0-ADB3-338102DBB9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DEDC5C93-2932-44C4-998F-BFE1A949A6F2}" type="datetimeFigureOut">
              <a:rPr lang="en-US" smtClean="0"/>
              <a:t>9/16/2020</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4EF8B468-C267-4FE0-ADB3-338102DBB932}"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image" Target="../media/image39.jpeg"/><Relationship Id="rId2"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image" Target="../media/image40.jpeg"/><Relationship Id="rId2" Type="http://schemas.openxmlformats.org/officeDocument/2006/relationships/image" Target="../media/image41.jpeg"/><Relationship Id="rId3"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image" Target="../media/image42.jpeg"/><Relationship Id="rId2"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image" Target="../media/image43.jpeg"/><Relationship Id="rId2"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image" Target="../media/image44.jpeg"/><Relationship Id="rId2"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image" Target="../media/image45.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2.xml"/><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emf"/><Relationship Id="rId6" Type="http://schemas.openxmlformats.org/officeDocument/2006/relationships/image" Target="../media/image8.png"/><Relationship Id="rId7" Type="http://schemas.openxmlformats.org/officeDocument/2006/relationships/slideLayout" Target="../slideLayouts/slideLayout13.xml"/><Relationship Id="rId8"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9.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5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5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5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6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14.xml"/></Relationships>
</file>

<file path=ppt/slides/_rels/slide6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15.xml"/></Relationships>
</file>

<file path=ppt/slides/_rels/slide6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16.xml"/></Relationships>
</file>

<file path=ppt/slides/_rels/slide6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17.xml"/></Relationships>
</file>

<file path=ppt/slides/_rels/slide6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18.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1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image" Target="../media/image34.jpeg"/><Relationship Id="rId2"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image" Target="../media/image38.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6" name="Rounded Rectangle 7"/>
          <p:cNvSpPr/>
          <p:nvPr/>
        </p:nvSpPr>
        <p:spPr>
          <a:xfrm>
            <a:off x="1631504" y="1052736"/>
            <a:ext cx="8928992" cy="5040560"/>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7" name="Title 1"/>
          <p:cNvSpPr>
            <a:spLocks noGrp="1"/>
          </p:cNvSpPr>
          <p:nvPr>
            <p:ph type="ctrTitle"/>
          </p:nvPr>
        </p:nvSpPr>
        <p:spPr>
          <a:xfrm>
            <a:off x="2207568" y="116632"/>
            <a:ext cx="7772400" cy="1080120"/>
          </a:xfrm>
        </p:spPr>
        <p:txBody>
          <a:bodyPr>
            <a:normAutofit fontScale="90000"/>
          </a:bodyPr>
          <a:p>
            <a:r>
              <a:rPr b="1" dirty="0" lang="en-US" smtClean="0"/>
              <a:t/>
            </a:r>
            <a:br>
              <a:rPr b="1" dirty="0" lang="en-US" smtClean="0"/>
            </a:br>
            <a:r>
              <a:rPr b="1" dirty="0" lang="en-US" smtClean="0"/>
              <a:t>18CSC202J - Syllabus</a:t>
            </a:r>
            <a:br>
              <a:rPr b="1" dirty="0" lang="en-US" smtClean="0"/>
            </a:br>
            <a:endParaRPr dirty="0" lang="en-US"/>
          </a:p>
        </p:txBody>
      </p:sp>
      <p:sp>
        <p:nvSpPr>
          <p:cNvPr id="1048588" name="Subtitle 2"/>
          <p:cNvSpPr>
            <a:spLocks noGrp="1"/>
          </p:cNvSpPr>
          <p:nvPr>
            <p:ph type="subTitle" idx="1"/>
          </p:nvPr>
        </p:nvSpPr>
        <p:spPr>
          <a:xfrm>
            <a:off x="1703512" y="1340768"/>
            <a:ext cx="8784976" cy="4608512"/>
          </a:xfrm>
        </p:spPr>
        <p:txBody>
          <a:bodyPr>
            <a:normAutofit/>
          </a:bodyPr>
          <a:p>
            <a:pPr>
              <a:lnSpc>
                <a:spcPct val="150000"/>
              </a:lnSpc>
            </a:pPr>
            <a:r>
              <a:rPr b="1" dirty="0" lang="en-US" u="sng" smtClean="0">
                <a:solidFill>
                  <a:schemeClr val="tx1"/>
                </a:solidFill>
              </a:rPr>
              <a:t>Unit 3 :</a:t>
            </a:r>
          </a:p>
          <a:p>
            <a:pPr algn="just">
              <a:lnSpc>
                <a:spcPct val="150000"/>
              </a:lnSpc>
            </a:pPr>
            <a:r>
              <a:rPr dirty="0" sz="2800" lang="en-US">
                <a:solidFill>
                  <a:schemeClr val="bg1"/>
                </a:solidFill>
              </a:rPr>
              <a:t>Single and Multiple Inheritance - Multilevel inheritance - Hierarchical - Hybrid Inheritance - Advanced Functions - Inline - Friend - Virtual -Overriding - Pure virtual function -Abstract class and Interface -UML State Chart Diagram - UML Activity Diagram</a:t>
            </a:r>
          </a:p>
          <a:p>
            <a:endParaRPr dirty="0" lang="en-US"/>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sp>
        <p:nvSpPr>
          <p:cNvPr id="1048702" name="Text Placeholder 1"/>
          <p:cNvSpPr>
            <a:spLocks noGrp="1"/>
          </p:cNvSpPr>
          <p:nvPr>
            <p:ph type="body" sz="quarter" idx="10"/>
          </p:nvPr>
        </p:nvSpPr>
        <p:spPr/>
        <p:txBody>
          <a:bodyPr>
            <a:normAutofit/>
          </a:bodyPr>
          <a:p>
            <a:r>
              <a:rPr dirty="0" lang="en-US" smtClean="0"/>
              <a:t>Multiple Inheritance</a:t>
            </a:r>
            <a:endParaRPr dirty="0" lang="en-US"/>
          </a:p>
        </p:txBody>
      </p:sp>
      <p:sp>
        <p:nvSpPr>
          <p:cNvPr id="1048703" name="Text Placeholder 2"/>
          <p:cNvSpPr>
            <a:spLocks noGrp="1"/>
          </p:cNvSpPr>
          <p:nvPr>
            <p:ph type="body" sz="quarter" idx="11"/>
          </p:nvPr>
        </p:nvSpPr>
        <p:spPr/>
        <p:txBody>
          <a:bodyPr/>
          <a:p>
            <a:endParaRPr lang="en-US"/>
          </a:p>
        </p:txBody>
      </p:sp>
      <p:sp>
        <p:nvSpPr>
          <p:cNvPr id="1048704" name="TextBox 9"/>
          <p:cNvSpPr txBox="1"/>
          <p:nvPr/>
        </p:nvSpPr>
        <p:spPr>
          <a:xfrm>
            <a:off x="2459590" y="2370728"/>
            <a:ext cx="1260146" cy="369332"/>
          </a:xfrm>
          <a:prstGeom prst="rect"/>
          <a:noFill/>
        </p:spPr>
        <p:txBody>
          <a:bodyPr rtlCol="0" wrap="square">
            <a:spAutoFit/>
          </a:bodyPr>
          <a:p>
            <a:r>
              <a:rPr dirty="0" lang="en-US"/>
              <a:t>Base Class</a:t>
            </a:r>
            <a:endParaRPr dirty="0" lang="en-US"/>
          </a:p>
        </p:txBody>
      </p:sp>
      <p:sp>
        <p:nvSpPr>
          <p:cNvPr id="1048705" name="TextBox 10"/>
          <p:cNvSpPr txBox="1"/>
          <p:nvPr/>
        </p:nvSpPr>
        <p:spPr>
          <a:xfrm>
            <a:off x="6893395" y="2370728"/>
            <a:ext cx="1260146" cy="369332"/>
          </a:xfrm>
          <a:prstGeom prst="rect"/>
          <a:noFill/>
        </p:spPr>
        <p:txBody>
          <a:bodyPr rtlCol="0" wrap="square">
            <a:spAutoFit/>
          </a:bodyPr>
          <a:p>
            <a:r>
              <a:rPr dirty="0" lang="en-US"/>
              <a:t>Base Class</a:t>
            </a:r>
            <a:endParaRPr dirty="0" lang="en-US"/>
          </a:p>
        </p:txBody>
      </p:sp>
      <p:pic>
        <p:nvPicPr>
          <p:cNvPr id="2097164" name="Picture 2"/>
          <p:cNvPicPr>
            <a:picLocks noChangeAspect="1" noChangeArrowheads="1"/>
          </p:cNvPicPr>
          <p:nvPr/>
        </p:nvPicPr>
        <p:blipFill>
          <a:blip xmlns:r="http://schemas.openxmlformats.org/officeDocument/2006/relationships" r:embed="rId1"/>
          <a:srcRect/>
          <a:stretch>
            <a:fillRect/>
          </a:stretch>
        </p:blipFill>
        <p:spPr bwMode="auto">
          <a:xfrm>
            <a:off x="3824288" y="1994196"/>
            <a:ext cx="2924175" cy="3090989"/>
          </a:xfrm>
          <a:prstGeom prst="rect"/>
          <a:noFill/>
          <a:ln w="9525">
            <a:noFill/>
            <a:miter lim="800000"/>
            <a:headEnd/>
            <a:tailEnd/>
          </a:ln>
          <a:effec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323" name=""/>
        <p:cNvGrpSpPr/>
        <p:nvPr/>
      </p:nvGrpSpPr>
      <p:grpSpPr>
        <a:xfrm>
          <a:off x="0" y="0"/>
          <a:ext cx="0" cy="0"/>
          <a:chOff x="0" y="0"/>
          <a:chExt cx="0" cy="0"/>
        </a:xfrm>
      </p:grpSpPr>
      <p:sp>
        <p:nvSpPr>
          <p:cNvPr id="1049044" name="Title 1"/>
          <p:cNvSpPr>
            <a:spLocks noGrp="1"/>
          </p:cNvSpPr>
          <p:nvPr>
            <p:ph type="title"/>
          </p:nvPr>
        </p:nvSpPr>
        <p:spPr/>
        <p:txBody>
          <a:bodyPr/>
          <a:p>
            <a:r>
              <a:rPr dirty="0" lang="en-US" smtClean="0"/>
              <a:t>Symbols and Notations</a:t>
            </a:r>
            <a:endParaRPr dirty="0" lang="en-US"/>
          </a:p>
        </p:txBody>
      </p:sp>
      <p:sp>
        <p:nvSpPr>
          <p:cNvPr id="1049045" name="Content Placeholder 2"/>
          <p:cNvSpPr>
            <a:spLocks noGrp="1"/>
          </p:cNvSpPr>
          <p:nvPr>
            <p:ph sz="quarter" idx="4294967295"/>
          </p:nvPr>
        </p:nvSpPr>
        <p:spPr>
          <a:xfrm>
            <a:off x="812800" y="1905000"/>
            <a:ext cx="10871200" cy="4358165"/>
          </a:xfrm>
          <a:prstGeom prst="rect"/>
        </p:spPr>
        <p:txBody>
          <a:bodyPr>
            <a:normAutofit/>
          </a:bodyPr>
          <a:p>
            <a:pPr indent="0" marL="0">
              <a:buNone/>
            </a:pPr>
            <a:r>
              <a:rPr b="1" dirty="0" sz="2667" lang="en-US">
                <a:latin typeface="Times New Roman" pitchFamily="18" charset="0"/>
                <a:cs typeface="Times New Roman" pitchFamily="18" charset="0"/>
              </a:rPr>
              <a:t>Time Event</a:t>
            </a:r>
          </a:p>
          <a:p>
            <a:r>
              <a:rPr dirty="0" sz="2667" lang="en-US">
                <a:latin typeface="Times New Roman" pitchFamily="18" charset="0"/>
                <a:cs typeface="Times New Roman" pitchFamily="18" charset="0"/>
              </a:rPr>
              <a:t>This refers to an event that stops the flow for a time; an hourglass depicts it.</a:t>
            </a:r>
          </a:p>
          <a:p>
            <a:pPr indent="0" marL="0">
              <a:buNone/>
            </a:pPr>
            <a:endParaRPr dirty="0" sz="2667" lang="en-US">
              <a:latin typeface="Times New Roman" pitchFamily="18" charset="0"/>
              <a:cs typeface="Times New Roman" pitchFamily="18" charset="0"/>
            </a:endParaRPr>
          </a:p>
          <a:p>
            <a:pPr indent="0" marL="0">
              <a:buNone/>
            </a:pPr>
            <a:endParaRPr dirty="0" sz="2667" lang="en-US">
              <a:latin typeface="Times New Roman" pitchFamily="18" charset="0"/>
              <a:cs typeface="Times New Roman" pitchFamily="18" charset="0"/>
            </a:endParaRPr>
          </a:p>
        </p:txBody>
      </p:sp>
      <p:pic>
        <p:nvPicPr>
          <p:cNvPr id="2097222" name="Picture 2" descr="C:\Users\VINOTH\Pictures\Use case\time-event.jpg"/>
          <p:cNvPicPr>
            <a:picLocks noChangeAspect="1" noChangeArrowheads="1"/>
          </p:cNvPicPr>
          <p:nvPr/>
        </p:nvPicPr>
        <p:blipFill>
          <a:blip xmlns:r="http://schemas.openxmlformats.org/officeDocument/2006/relationships" r:embed="rId1"/>
          <a:srcRect/>
          <a:stretch>
            <a:fillRect/>
          </a:stretch>
        </p:blipFill>
        <p:spPr bwMode="auto">
          <a:xfrm>
            <a:off x="2235200" y="3692232"/>
            <a:ext cx="7145005" cy="1667168"/>
          </a:xfrm>
          <a:prstGeom prst="rect"/>
          <a:noFill/>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324" name=""/>
        <p:cNvGrpSpPr/>
        <p:nvPr/>
      </p:nvGrpSpPr>
      <p:grpSpPr>
        <a:xfrm>
          <a:off x="0" y="0"/>
          <a:ext cx="0" cy="0"/>
          <a:chOff x="0" y="0"/>
          <a:chExt cx="0" cy="0"/>
        </a:xfrm>
      </p:grpSpPr>
      <p:sp>
        <p:nvSpPr>
          <p:cNvPr id="1049046" name="Title 1"/>
          <p:cNvSpPr>
            <a:spLocks noGrp="1"/>
          </p:cNvSpPr>
          <p:nvPr>
            <p:ph type="title"/>
          </p:nvPr>
        </p:nvSpPr>
        <p:spPr/>
        <p:txBody>
          <a:bodyPr/>
          <a:p>
            <a:r>
              <a:rPr dirty="0" lang="en-US" smtClean="0"/>
              <a:t>Symbols and Notations</a:t>
            </a:r>
            <a:endParaRPr dirty="0" lang="en-US"/>
          </a:p>
        </p:txBody>
      </p:sp>
      <p:sp>
        <p:nvSpPr>
          <p:cNvPr id="1049047" name="Content Placeholder 2"/>
          <p:cNvSpPr>
            <a:spLocks noGrp="1"/>
          </p:cNvSpPr>
          <p:nvPr>
            <p:ph sz="quarter" idx="4294967295"/>
          </p:nvPr>
        </p:nvSpPr>
        <p:spPr>
          <a:xfrm>
            <a:off x="812800" y="1905000"/>
            <a:ext cx="10871200" cy="4358165"/>
          </a:xfrm>
          <a:prstGeom prst="rect"/>
        </p:spPr>
        <p:txBody>
          <a:bodyPr>
            <a:normAutofit/>
          </a:bodyPr>
          <a:p>
            <a:pPr indent="0" marL="0">
              <a:buNone/>
            </a:pPr>
            <a:r>
              <a:rPr b="1" dirty="0" sz="2667" lang="en-US"/>
              <a:t>Merge Event</a:t>
            </a:r>
          </a:p>
          <a:p>
            <a:r>
              <a:rPr dirty="0" sz="2667" lang="en-US"/>
              <a:t>A merge event brings together multiple flows that are not concurrent</a:t>
            </a:r>
            <a:r>
              <a:rPr dirty="0" sz="2667" lang="en-US"/>
              <a:t>.</a:t>
            </a:r>
          </a:p>
          <a:p>
            <a:endParaRPr dirty="0" sz="2667" lang="en-US"/>
          </a:p>
          <a:p>
            <a:endParaRPr dirty="0" sz="2667" lang="en-US"/>
          </a:p>
          <a:p>
            <a:endParaRPr dirty="0" sz="2667" lang="en-US"/>
          </a:p>
          <a:p>
            <a:pPr indent="0" marL="0">
              <a:buNone/>
            </a:pPr>
            <a:r>
              <a:rPr b="1" dirty="0" sz="2667" lang="en-US"/>
              <a:t>Final </a:t>
            </a:r>
            <a:r>
              <a:rPr b="1" dirty="0" sz="2667" lang="en-US"/>
              <a:t>State or End Point</a:t>
            </a:r>
          </a:p>
          <a:p>
            <a:r>
              <a:rPr dirty="0" sz="2667" lang="en-US"/>
              <a:t>An arrow pointing to a filled circle nested inside another circle represents the final action state.</a:t>
            </a:r>
          </a:p>
          <a:p>
            <a:endParaRPr dirty="0" sz="2667" lang="en-US"/>
          </a:p>
          <a:p>
            <a:pPr indent="0" marL="0">
              <a:buNone/>
            </a:pPr>
            <a:endParaRPr dirty="0" sz="2667" lang="en-US"/>
          </a:p>
          <a:p>
            <a:pPr indent="0" marL="0">
              <a:buNone/>
            </a:pPr>
            <a:endParaRPr dirty="0" sz="2667" lang="en-US">
              <a:latin typeface="Times New Roman" pitchFamily="18" charset="0"/>
              <a:cs typeface="Times New Roman" pitchFamily="18" charset="0"/>
            </a:endParaRPr>
          </a:p>
          <a:p>
            <a:pPr indent="0" marL="0">
              <a:buNone/>
            </a:pPr>
            <a:endParaRPr dirty="0" sz="2667" lang="en-US">
              <a:latin typeface="Times New Roman" pitchFamily="18" charset="0"/>
              <a:cs typeface="Times New Roman" pitchFamily="18" charset="0"/>
            </a:endParaRPr>
          </a:p>
        </p:txBody>
      </p:sp>
      <p:pic>
        <p:nvPicPr>
          <p:cNvPr id="2097223" name="Picture 2" descr="C:\Users\VINOTH\Pictures\Use case\merge.jpg"/>
          <p:cNvPicPr>
            <a:picLocks noChangeAspect="1" noChangeArrowheads="1"/>
          </p:cNvPicPr>
          <p:nvPr/>
        </p:nvPicPr>
        <p:blipFill>
          <a:blip xmlns:r="http://schemas.openxmlformats.org/officeDocument/2006/relationships" r:embed="rId1"/>
          <a:srcRect/>
          <a:stretch>
            <a:fillRect/>
          </a:stretch>
        </p:blipFill>
        <p:spPr bwMode="auto">
          <a:xfrm>
            <a:off x="3962401" y="3022600"/>
            <a:ext cx="4719484" cy="1625600"/>
          </a:xfrm>
          <a:prstGeom prst="rect"/>
          <a:noFill/>
        </p:spPr>
      </p:pic>
      <p:pic>
        <p:nvPicPr>
          <p:cNvPr id="2097224" name="Picture 3" descr="C:\Users\VINOTH\Pictures\Use case\end-point-symbol.jpg"/>
          <p:cNvPicPr>
            <a:picLocks noChangeAspect="1" noChangeArrowheads="1"/>
          </p:cNvPicPr>
          <p:nvPr/>
        </p:nvPicPr>
        <p:blipFill>
          <a:blip xmlns:r="http://schemas.openxmlformats.org/officeDocument/2006/relationships" r:embed="rId2"/>
          <a:srcRect/>
          <a:stretch>
            <a:fillRect/>
          </a:stretch>
        </p:blipFill>
        <p:spPr bwMode="auto">
          <a:xfrm>
            <a:off x="4470400" y="5459853"/>
            <a:ext cx="5715000" cy="596900"/>
          </a:xfrm>
          <a:prstGeom prst="rect"/>
          <a:noFill/>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325" name=""/>
        <p:cNvGrpSpPr/>
        <p:nvPr/>
      </p:nvGrpSpPr>
      <p:grpSpPr>
        <a:xfrm>
          <a:off x="0" y="0"/>
          <a:ext cx="0" cy="0"/>
          <a:chOff x="0" y="0"/>
          <a:chExt cx="0" cy="0"/>
        </a:xfrm>
      </p:grpSpPr>
      <p:sp>
        <p:nvSpPr>
          <p:cNvPr id="1049048" name="Title 1"/>
          <p:cNvSpPr>
            <a:spLocks noGrp="1"/>
          </p:cNvSpPr>
          <p:nvPr>
            <p:ph type="title"/>
          </p:nvPr>
        </p:nvSpPr>
        <p:spPr/>
        <p:txBody>
          <a:bodyPr/>
          <a:p>
            <a:r>
              <a:rPr dirty="0" lang="en-US" smtClean="0"/>
              <a:t>Symbols and Notations</a:t>
            </a:r>
            <a:endParaRPr dirty="0" lang="en-US"/>
          </a:p>
        </p:txBody>
      </p:sp>
      <p:sp>
        <p:nvSpPr>
          <p:cNvPr id="1049049" name="Content Placeholder 2"/>
          <p:cNvSpPr>
            <a:spLocks noGrp="1"/>
          </p:cNvSpPr>
          <p:nvPr>
            <p:ph sz="quarter" idx="4294967295"/>
          </p:nvPr>
        </p:nvSpPr>
        <p:spPr>
          <a:xfrm>
            <a:off x="812800" y="1905000"/>
            <a:ext cx="10871200" cy="4358165"/>
          </a:xfrm>
          <a:prstGeom prst="rect"/>
        </p:spPr>
        <p:txBody>
          <a:bodyPr>
            <a:normAutofit/>
          </a:bodyPr>
          <a:p>
            <a:pPr indent="0" marL="0">
              <a:buNone/>
            </a:pPr>
            <a:r>
              <a:rPr b="1" dirty="0" sz="2667" lang="en-US" err="1">
                <a:latin typeface="Times New Roman" pitchFamily="18" charset="0"/>
                <a:cs typeface="Times New Roman" pitchFamily="18" charset="0"/>
              </a:rPr>
              <a:t>Swimlane</a:t>
            </a:r>
            <a:r>
              <a:rPr b="1" dirty="0" sz="2667" lang="en-US">
                <a:latin typeface="Times New Roman" pitchFamily="18" charset="0"/>
                <a:cs typeface="Times New Roman" pitchFamily="18" charset="0"/>
              </a:rPr>
              <a:t> and </a:t>
            </a:r>
            <a:r>
              <a:rPr b="1" dirty="0" sz="2667" lang="en-US">
                <a:latin typeface="Times New Roman" pitchFamily="18" charset="0"/>
                <a:cs typeface="Times New Roman" pitchFamily="18" charset="0"/>
              </a:rPr>
              <a:t>Partition</a:t>
            </a:r>
          </a:p>
          <a:p>
            <a:r>
              <a:rPr dirty="0" sz="2667" lang="en-US">
                <a:latin typeface="Times New Roman" pitchFamily="18" charset="0"/>
                <a:cs typeface="Times New Roman" pitchFamily="18" charset="0"/>
              </a:rPr>
              <a:t>A </a:t>
            </a:r>
            <a:r>
              <a:rPr dirty="0" sz="2667" lang="en-US">
                <a:latin typeface="Times New Roman" pitchFamily="18" charset="0"/>
                <a:cs typeface="Times New Roman" pitchFamily="18" charset="0"/>
              </a:rPr>
              <a:t>way to group activities performed by the same actor on an activity diagram or to group activities in a single </a:t>
            </a:r>
            <a:r>
              <a:rPr dirty="0" sz="2667" lang="en-US">
                <a:latin typeface="Times New Roman" pitchFamily="18" charset="0"/>
                <a:cs typeface="Times New Roman" pitchFamily="18" charset="0"/>
              </a:rPr>
              <a:t>thread</a:t>
            </a:r>
          </a:p>
          <a:p>
            <a:endParaRPr dirty="0" sz="2667" lang="en-US">
              <a:latin typeface="Times New Roman" pitchFamily="18" charset="0"/>
              <a:cs typeface="Times New Roman" pitchFamily="18" charset="0"/>
            </a:endParaRPr>
          </a:p>
        </p:txBody>
      </p:sp>
      <p:pic>
        <p:nvPicPr>
          <p:cNvPr id="2097225" name="Picture 2" descr="C:\Users\VINOTH\Pictures\Untitledsd.jpg"/>
          <p:cNvPicPr>
            <a:picLocks noChangeAspect="1" noChangeArrowheads="1"/>
          </p:cNvPicPr>
          <p:nvPr/>
        </p:nvPicPr>
        <p:blipFill>
          <a:blip xmlns:r="http://schemas.openxmlformats.org/officeDocument/2006/relationships" r:embed="rId1"/>
          <a:srcRect/>
          <a:stretch>
            <a:fillRect/>
          </a:stretch>
        </p:blipFill>
        <p:spPr bwMode="auto">
          <a:xfrm rot="5400000">
            <a:off x="4078364" y="3617837"/>
            <a:ext cx="2930371" cy="2959100"/>
          </a:xfrm>
          <a:prstGeom prst="rect"/>
          <a:noFill/>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326" name=""/>
        <p:cNvGrpSpPr/>
        <p:nvPr/>
      </p:nvGrpSpPr>
      <p:grpSpPr>
        <a:xfrm>
          <a:off x="0" y="0"/>
          <a:ext cx="0" cy="0"/>
          <a:chOff x="0" y="0"/>
          <a:chExt cx="0" cy="0"/>
        </a:xfrm>
      </p:grpSpPr>
      <p:sp>
        <p:nvSpPr>
          <p:cNvPr id="1049050" name="Title 1"/>
          <p:cNvSpPr>
            <a:spLocks noGrp="1"/>
          </p:cNvSpPr>
          <p:nvPr>
            <p:ph type="title"/>
          </p:nvPr>
        </p:nvSpPr>
        <p:spPr/>
        <p:txBody>
          <a:bodyPr/>
          <a:p>
            <a:r>
              <a:rPr dirty="0" lang="en-US" smtClean="0"/>
              <a:t>Activity Diagram</a:t>
            </a:r>
            <a:endParaRPr dirty="0" lang="en-US"/>
          </a:p>
        </p:txBody>
      </p:sp>
      <p:sp>
        <p:nvSpPr>
          <p:cNvPr id="1049051" name="Content Placeholder 2"/>
          <p:cNvSpPr>
            <a:spLocks noGrp="1"/>
          </p:cNvSpPr>
          <p:nvPr>
            <p:ph sz="quarter" idx="4294967295"/>
          </p:nvPr>
        </p:nvSpPr>
        <p:spPr>
          <a:xfrm>
            <a:off x="812800" y="1905000"/>
            <a:ext cx="10871200" cy="4358165"/>
          </a:xfrm>
          <a:prstGeom prst="rect"/>
        </p:spPr>
        <p:txBody>
          <a:bodyPr>
            <a:normAutofit/>
          </a:bodyPr>
          <a:p>
            <a:pPr indent="0" marL="0">
              <a:buNone/>
            </a:pPr>
            <a:endParaRPr dirty="0" sz="2667" lang="en-US">
              <a:latin typeface="Times New Roman" pitchFamily="18" charset="0"/>
              <a:cs typeface="Times New Roman" pitchFamily="18" charset="0"/>
            </a:endParaRPr>
          </a:p>
          <a:p>
            <a:endParaRPr dirty="0" sz="2667" lang="en-US">
              <a:latin typeface="Times New Roman" pitchFamily="18" charset="0"/>
              <a:cs typeface="Times New Roman" pitchFamily="18" charset="0"/>
            </a:endParaRPr>
          </a:p>
        </p:txBody>
      </p:sp>
      <p:pic>
        <p:nvPicPr>
          <p:cNvPr id="2097226" name="Picture 2" descr="C:\Users\VINOTH\Pictures\dfdf.jpg"/>
          <p:cNvPicPr>
            <a:picLocks noChangeAspect="1" noChangeArrowheads="1"/>
          </p:cNvPicPr>
          <p:nvPr/>
        </p:nvPicPr>
        <p:blipFill>
          <a:blip xmlns:r="http://schemas.openxmlformats.org/officeDocument/2006/relationships" r:embed="rId1"/>
          <a:srcRect/>
          <a:stretch>
            <a:fillRect/>
          </a:stretch>
        </p:blipFill>
        <p:spPr bwMode="auto">
          <a:xfrm>
            <a:off x="3773213" y="1880543"/>
            <a:ext cx="4253187" cy="4933696"/>
          </a:xfrm>
          <a:prstGeom prst="rect"/>
          <a:noFill/>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327" name=""/>
        <p:cNvGrpSpPr/>
        <p:nvPr/>
      </p:nvGrpSpPr>
      <p:grpSpPr>
        <a:xfrm>
          <a:off x="0" y="0"/>
          <a:ext cx="0" cy="0"/>
          <a:chOff x="0" y="0"/>
          <a:chExt cx="0" cy="0"/>
        </a:xfrm>
      </p:grpSpPr>
      <p:sp>
        <p:nvSpPr>
          <p:cNvPr id="1049052" name="Title 1"/>
          <p:cNvSpPr>
            <a:spLocks noGrp="1"/>
          </p:cNvSpPr>
          <p:nvPr>
            <p:ph type="title"/>
          </p:nvPr>
        </p:nvSpPr>
        <p:spPr/>
        <p:txBody>
          <a:bodyPr/>
          <a:p>
            <a:r>
              <a:rPr dirty="0" lang="en-US" smtClean="0"/>
              <a:t>Activity Diagram with </a:t>
            </a:r>
            <a:r>
              <a:rPr dirty="0" lang="en-US" err="1" smtClean="0"/>
              <a:t>Swimlane</a:t>
            </a:r>
            <a:endParaRPr dirty="0" lang="en-US"/>
          </a:p>
        </p:txBody>
      </p:sp>
      <p:sp>
        <p:nvSpPr>
          <p:cNvPr id="1049053" name="Content Placeholder 2"/>
          <p:cNvSpPr>
            <a:spLocks noGrp="1"/>
          </p:cNvSpPr>
          <p:nvPr>
            <p:ph sz="quarter" idx="4294967295"/>
          </p:nvPr>
        </p:nvSpPr>
        <p:spPr>
          <a:xfrm>
            <a:off x="812800" y="1905000"/>
            <a:ext cx="10871200" cy="4358165"/>
          </a:xfrm>
          <a:prstGeom prst="rect"/>
        </p:spPr>
        <p:txBody>
          <a:bodyPr>
            <a:normAutofit/>
          </a:bodyPr>
          <a:p>
            <a:pPr indent="0" marL="0">
              <a:buNone/>
            </a:pPr>
            <a:endParaRPr dirty="0" sz="2667" lang="en-US">
              <a:latin typeface="Times New Roman" pitchFamily="18" charset="0"/>
              <a:cs typeface="Times New Roman" pitchFamily="18" charset="0"/>
            </a:endParaRPr>
          </a:p>
          <a:p>
            <a:endParaRPr dirty="0" sz="2667" lang="en-US">
              <a:latin typeface="Times New Roman" pitchFamily="18" charset="0"/>
              <a:cs typeface="Times New Roman" pitchFamily="18" charset="0"/>
            </a:endParaRPr>
          </a:p>
        </p:txBody>
      </p:sp>
      <p:pic>
        <p:nvPicPr>
          <p:cNvPr id="2097227" name="Picture 2" descr="C:\Users\VINOTH\Pictures\asdfgfdsadfgb.jpg"/>
          <p:cNvPicPr>
            <a:picLocks noChangeAspect="1" noChangeArrowheads="1"/>
          </p:cNvPicPr>
          <p:nvPr/>
        </p:nvPicPr>
        <p:blipFill>
          <a:blip xmlns:r="http://schemas.openxmlformats.org/officeDocument/2006/relationships" r:embed="rId1"/>
          <a:srcRect/>
          <a:stretch>
            <a:fillRect/>
          </a:stretch>
        </p:blipFill>
        <p:spPr bwMode="auto">
          <a:xfrm>
            <a:off x="3657600" y="1818625"/>
            <a:ext cx="4064000" cy="5036008"/>
          </a:xfrm>
          <a:prstGeom prst="rect"/>
          <a:noFill/>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328" name=""/>
        <p:cNvGrpSpPr/>
        <p:nvPr/>
      </p:nvGrpSpPr>
      <p:grpSpPr>
        <a:xfrm>
          <a:off x="0" y="0"/>
          <a:ext cx="0" cy="0"/>
          <a:chOff x="0" y="0"/>
          <a:chExt cx="0" cy="0"/>
        </a:xfrm>
      </p:grpSpPr>
      <p:sp>
        <p:nvSpPr>
          <p:cNvPr id="1049054" name="Title 1"/>
          <p:cNvSpPr>
            <a:spLocks noGrp="1"/>
          </p:cNvSpPr>
          <p:nvPr>
            <p:ph type="title"/>
          </p:nvPr>
        </p:nvSpPr>
        <p:spPr/>
        <p:txBody>
          <a:bodyPr/>
          <a:p>
            <a:r>
              <a:rPr dirty="0" lang="en-US" smtClean="0"/>
              <a:t>Activity Diagram without </a:t>
            </a:r>
            <a:r>
              <a:rPr dirty="0" lang="en-US" err="1" smtClean="0"/>
              <a:t>Swimlane</a:t>
            </a:r>
            <a:r>
              <a:rPr dirty="0" lang="en-US" smtClean="0"/>
              <a:t> </a:t>
            </a:r>
            <a:endParaRPr dirty="0" lang="en-US"/>
          </a:p>
        </p:txBody>
      </p:sp>
      <p:sp>
        <p:nvSpPr>
          <p:cNvPr id="1049055" name="Content Placeholder 2"/>
          <p:cNvSpPr>
            <a:spLocks noGrp="1"/>
          </p:cNvSpPr>
          <p:nvPr>
            <p:ph sz="quarter" idx="4294967295"/>
          </p:nvPr>
        </p:nvSpPr>
        <p:spPr>
          <a:xfrm>
            <a:off x="812800" y="1905000"/>
            <a:ext cx="10871200" cy="4358165"/>
          </a:xfrm>
          <a:prstGeom prst="rect"/>
        </p:spPr>
        <p:txBody>
          <a:bodyPr>
            <a:normAutofit/>
          </a:bodyPr>
          <a:p>
            <a:pPr indent="0" marL="0">
              <a:buNone/>
            </a:pPr>
            <a:endParaRPr dirty="0" sz="2667" lang="en-US">
              <a:latin typeface="Times New Roman" pitchFamily="18" charset="0"/>
              <a:cs typeface="Times New Roman" pitchFamily="18" charset="0"/>
            </a:endParaRPr>
          </a:p>
          <a:p>
            <a:endParaRPr dirty="0" sz="2667" lang="en-US">
              <a:latin typeface="Times New Roman" pitchFamily="18" charset="0"/>
              <a:cs typeface="Times New Roman" pitchFamily="18" charset="0"/>
            </a:endParaRPr>
          </a:p>
        </p:txBody>
      </p:sp>
      <p:pic>
        <p:nvPicPr>
          <p:cNvPr id="2097228" name="Picture 2" descr="C:\Users\VINOTH\Pictures\dfdfsssd.jpg"/>
          <p:cNvPicPr>
            <a:picLocks noChangeAspect="1" noChangeArrowheads="1"/>
          </p:cNvPicPr>
          <p:nvPr/>
        </p:nvPicPr>
        <p:blipFill>
          <a:blip xmlns:r="http://schemas.openxmlformats.org/officeDocument/2006/relationships" r:embed="rId1"/>
          <a:srcRect/>
          <a:stretch>
            <a:fillRect/>
          </a:stretch>
        </p:blipFill>
        <p:spPr bwMode="auto">
          <a:xfrm>
            <a:off x="3556000" y="1739921"/>
            <a:ext cx="3352800" cy="5016843"/>
          </a:xfrm>
          <a:prstGeom prst="rect"/>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pic>
        <p:nvPicPr>
          <p:cNvPr id="2097165" name="Picture 31"/>
          <p:cNvPicPr>
            <a:picLocks noChangeAspect="1"/>
          </p:cNvPicPr>
          <p:nvPr/>
        </p:nvPicPr>
        <p:blipFill>
          <a:blip xmlns:r="http://schemas.openxmlformats.org/officeDocument/2006/relationships" r:embed="rId1"/>
          <a:stretch>
            <a:fillRect/>
          </a:stretch>
        </p:blipFill>
        <p:spPr>
          <a:xfrm>
            <a:off x="1539894" y="583324"/>
            <a:ext cx="9144793" cy="5896304"/>
          </a:xfrm>
          <a:prstGeom prst="rect"/>
        </p:spPr>
      </p:pic>
      <p:sp>
        <p:nvSpPr>
          <p:cNvPr id="1048706" name="Text Placeholder 1"/>
          <p:cNvSpPr>
            <a:spLocks noGrp="1"/>
          </p:cNvSpPr>
          <p:nvPr>
            <p:ph type="body" sz="quarter" idx="10"/>
          </p:nvPr>
        </p:nvSpPr>
        <p:spPr>
          <a:xfrm>
            <a:off x="1524000" y="-8788"/>
            <a:ext cx="9144000" cy="712931"/>
          </a:xfrm>
        </p:spPr>
        <p:txBody>
          <a:bodyPr>
            <a:normAutofit/>
          </a:bodyPr>
          <a:p>
            <a:r>
              <a:rPr altLang="ko-KR" b="1" dirty="0" sz="3600" lang="en-US">
                <a:latin typeface="Segoe UI" panose="020B0502040204020203" pitchFamily="34" charset="0"/>
                <a:cs typeface="Segoe UI" panose="020B0502040204020203" pitchFamily="34" charset="0"/>
              </a:rPr>
              <a:t>Multiple Inheritance</a:t>
            </a:r>
            <a:endParaRPr altLang="en-US" b="1" dirty="0" sz="3600" lang="ko-KR">
              <a:latin typeface="Segoe UI" panose="020B0502040204020203" pitchFamily="34" charset="0"/>
              <a:cs typeface="Segoe UI" panose="020B0502040204020203" pitchFamily="34" charset="0"/>
            </a:endParaRPr>
          </a:p>
        </p:txBody>
      </p:sp>
      <p:sp>
        <p:nvSpPr>
          <p:cNvPr id="1048707" name="TextBox 11"/>
          <p:cNvSpPr txBox="1"/>
          <p:nvPr/>
        </p:nvSpPr>
        <p:spPr>
          <a:xfrm>
            <a:off x="1559476" y="599092"/>
            <a:ext cx="8496965" cy="5478423"/>
          </a:xfrm>
          <a:prstGeom prst="rect"/>
          <a:noFill/>
        </p:spPr>
        <p:txBody>
          <a:bodyPr rtlCol="0" wrap="square">
            <a:spAutoFit/>
          </a:bodyPr>
          <a:p>
            <a:r>
              <a:rPr dirty="0" sz="2200" lang="en-US">
                <a:solidFill>
                  <a:schemeClr val="bg1"/>
                </a:solidFill>
              </a:rPr>
              <a:t>In this type of inheritance a single derived class may inherit from two or more than two base classes</a:t>
            </a:r>
            <a:r>
              <a:rPr dirty="0" sz="2000" lang="en-US">
                <a:solidFill>
                  <a:schemeClr val="bg1"/>
                </a:solidFill>
              </a:rPr>
              <a:t>.</a:t>
            </a:r>
          </a:p>
          <a:p>
            <a:r>
              <a:rPr dirty="0" sz="2000" lang="en-US">
                <a:solidFill>
                  <a:schemeClr val="bg1"/>
                </a:solidFill>
              </a:rPr>
              <a:t/>
            </a:r>
            <a:br>
              <a:rPr dirty="0" sz="2000" lang="en-US">
                <a:solidFill>
                  <a:schemeClr val="bg1"/>
                </a:solidFill>
              </a:rPr>
            </a:br>
            <a:r>
              <a:rPr b="1" dirty="0" sz="2200" lang="en-US" u="sng">
                <a:solidFill>
                  <a:schemeClr val="bg1"/>
                </a:solidFill>
              </a:rPr>
              <a:t>Syntax:</a:t>
            </a:r>
          </a:p>
          <a:p>
            <a:pPr algn="just"/>
            <a:r>
              <a:rPr dirty="0" sz="2200" lang="en-US">
                <a:solidFill>
                  <a:schemeClr val="bg1"/>
                </a:solidFill>
              </a:rPr>
              <a:t>class A   // base class</a:t>
            </a:r>
          </a:p>
          <a:p>
            <a:pPr algn="just"/>
            <a:r>
              <a:rPr dirty="0" sz="2200" lang="en-US">
                <a:solidFill>
                  <a:schemeClr val="bg1"/>
                </a:solidFill>
              </a:rPr>
              <a:t>{</a:t>
            </a:r>
          </a:p>
          <a:p>
            <a:pPr algn="just"/>
            <a:r>
              <a:rPr dirty="0" sz="2200" lang="en-US">
                <a:solidFill>
                  <a:schemeClr val="bg1"/>
                </a:solidFill>
              </a:rPr>
              <a:t>    ..........</a:t>
            </a:r>
          </a:p>
          <a:p>
            <a:pPr algn="just"/>
            <a:r>
              <a:rPr dirty="0" sz="2200" lang="en-US">
                <a:solidFill>
                  <a:schemeClr val="bg1"/>
                </a:solidFill>
              </a:rPr>
              <a:t>};</a:t>
            </a:r>
          </a:p>
          <a:p>
            <a:pPr algn="just"/>
            <a:r>
              <a:rPr dirty="0" sz="2200" lang="en-US">
                <a:solidFill>
                  <a:schemeClr val="bg1"/>
                </a:solidFill>
              </a:rPr>
              <a:t>class B</a:t>
            </a:r>
          </a:p>
          <a:p>
            <a:pPr algn="just"/>
            <a:r>
              <a:rPr dirty="0" sz="2200" lang="en-US">
                <a:solidFill>
                  <a:schemeClr val="bg1"/>
                </a:solidFill>
              </a:rPr>
              <a:t>{</a:t>
            </a:r>
          </a:p>
          <a:p>
            <a:pPr algn="just"/>
            <a:r>
              <a:rPr dirty="0" sz="2200" lang="en-US">
                <a:solidFill>
                  <a:schemeClr val="bg1"/>
                </a:solidFill>
              </a:rPr>
              <a:t>  </a:t>
            </a:r>
            <a:r>
              <a:rPr dirty="0" sz="2200" lang="en-US">
                <a:solidFill>
                  <a:schemeClr val="bg1"/>
                </a:solidFill>
              </a:rPr>
              <a:t>   ..........</a:t>
            </a:r>
            <a:r>
              <a:rPr dirty="0" sz="2200" lang="en-US">
                <a:solidFill>
                  <a:schemeClr val="bg1"/>
                </a:solidFill>
              </a:rPr>
              <a:t>	</a:t>
            </a:r>
            <a:endParaRPr dirty="0" sz="2200" lang="en-US">
              <a:solidFill>
                <a:schemeClr val="bg1"/>
              </a:solidFill>
            </a:endParaRPr>
          </a:p>
          <a:p>
            <a:pPr algn="just"/>
            <a:r>
              <a:rPr dirty="0" sz="2200" lang="en-US">
                <a:solidFill>
                  <a:schemeClr val="bg1"/>
                </a:solidFill>
              </a:rPr>
              <a:t>}</a:t>
            </a:r>
            <a:endParaRPr dirty="0" sz="2200" lang="en-US">
              <a:solidFill>
                <a:schemeClr val="bg1"/>
              </a:solidFill>
            </a:endParaRPr>
          </a:p>
          <a:p>
            <a:pPr algn="just"/>
            <a:r>
              <a:rPr dirty="0" sz="2200" lang="en-US">
                <a:solidFill>
                  <a:schemeClr val="bg1"/>
                </a:solidFill>
              </a:rPr>
              <a:t>class </a:t>
            </a:r>
            <a:r>
              <a:rPr dirty="0" sz="2200" lang="en-US">
                <a:solidFill>
                  <a:schemeClr val="bg1"/>
                </a:solidFill>
              </a:rPr>
              <a:t>c </a:t>
            </a:r>
            <a:r>
              <a:rPr dirty="0" sz="2200" lang="en-US">
                <a:solidFill>
                  <a:schemeClr val="bg1"/>
                </a:solidFill>
              </a:rPr>
              <a:t>: </a:t>
            </a:r>
            <a:r>
              <a:rPr dirty="0" sz="2200" lang="en-US" err="1">
                <a:solidFill>
                  <a:schemeClr val="bg1"/>
                </a:solidFill>
              </a:rPr>
              <a:t>access_specifier</a:t>
            </a:r>
            <a:r>
              <a:rPr dirty="0" sz="2200" lang="en-US">
                <a:solidFill>
                  <a:schemeClr val="bg1"/>
                </a:solidFill>
              </a:rPr>
              <a:t> A, </a:t>
            </a:r>
            <a:r>
              <a:rPr dirty="0" sz="2200" lang="en-US" err="1">
                <a:solidFill>
                  <a:schemeClr val="bg1"/>
                </a:solidFill>
              </a:rPr>
              <a:t>access_specifier</a:t>
            </a:r>
            <a:r>
              <a:rPr dirty="0" sz="2200" lang="en-US">
                <a:solidFill>
                  <a:schemeClr val="bg1"/>
                </a:solidFill>
              </a:rPr>
              <a:t> B   </a:t>
            </a:r>
            <a:r>
              <a:rPr dirty="0" sz="2200" lang="en-US">
                <a:solidFill>
                  <a:schemeClr val="bg1"/>
                </a:solidFill>
              </a:rPr>
              <a:t>// derived class</a:t>
            </a:r>
          </a:p>
          <a:p>
            <a:pPr algn="just"/>
            <a:r>
              <a:rPr dirty="0" sz="2200" lang="en-US">
                <a:solidFill>
                  <a:schemeClr val="bg1"/>
                </a:solidFill>
              </a:rPr>
              <a:t>{</a:t>
            </a:r>
          </a:p>
          <a:p>
            <a:pPr algn="just"/>
            <a:r>
              <a:rPr dirty="0" sz="2200" lang="en-US">
                <a:solidFill>
                  <a:schemeClr val="bg1"/>
                </a:solidFill>
              </a:rPr>
              <a:t>    ...........</a:t>
            </a:r>
          </a:p>
          <a:p>
            <a:pPr algn="just"/>
            <a:r>
              <a:rPr dirty="0" sz="2200" lang="en-US">
                <a:solidFill>
                  <a:schemeClr val="bg1"/>
                </a:solidFill>
              </a:rPr>
              <a:t>} ;</a:t>
            </a:r>
          </a:p>
        </p:txBody>
      </p:sp>
      <p:sp>
        <p:nvSpPr>
          <p:cNvPr id="1048708" name="TextBox 24"/>
          <p:cNvSpPr txBox="1"/>
          <p:nvPr/>
        </p:nvSpPr>
        <p:spPr>
          <a:xfrm>
            <a:off x="5458716" y="599095"/>
            <a:ext cx="4906994" cy="379656"/>
          </a:xfrm>
          <a:prstGeom prst="rect"/>
          <a:noFill/>
        </p:spPr>
        <p:txBody>
          <a:bodyPr rtlCol="0" wrap="square">
            <a:spAutoFit/>
          </a:bodyPr>
          <a:p>
            <a:endParaRPr altLang="en-US" b="1" dirty="0" sz="1867" lang="ko-KR">
              <a:cs typeface="Arial" pitchFamily="34" charset="0"/>
            </a:endParaRPr>
          </a:p>
        </p:txBody>
      </p:sp>
      <p:sp>
        <p:nvSpPr>
          <p:cNvPr id="1048709" name="Rectangle 7"/>
          <p:cNvSpPr/>
          <p:nvPr/>
        </p:nvSpPr>
        <p:spPr>
          <a:xfrm>
            <a:off x="10364150" y="656845"/>
            <a:ext cx="52331" cy="5775485"/>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7" name=""/>
        <p:cNvGrpSpPr/>
        <p:nvPr/>
      </p:nvGrpSpPr>
      <p:grpSpPr>
        <a:xfrm>
          <a:off x="0" y="0"/>
          <a:ext cx="0" cy="0"/>
          <a:chOff x="0" y="0"/>
          <a:chExt cx="0" cy="0"/>
        </a:xfrm>
      </p:grpSpPr>
      <p:sp>
        <p:nvSpPr>
          <p:cNvPr id="1048713" name="TextBox 3"/>
          <p:cNvSpPr txBox="1"/>
          <p:nvPr/>
        </p:nvSpPr>
        <p:spPr>
          <a:xfrm>
            <a:off x="1919536" y="630210"/>
            <a:ext cx="8669570" cy="5847754"/>
          </a:xfrm>
          <a:prstGeom prst="rect"/>
          <a:noFill/>
        </p:spPr>
        <p:txBody>
          <a:bodyPr numCol="2" rtlCol="0" wrap="square">
            <a:spAutoFit/>
          </a:bodyPr>
          <a:p>
            <a:endParaRPr dirty="0" sz="2000" lang="en-US"/>
          </a:p>
          <a:p>
            <a:r>
              <a:rPr dirty="0" sz="2200" lang="en-US"/>
              <a:t>#include using namespace </a:t>
            </a:r>
            <a:r>
              <a:rPr dirty="0" sz="2200" lang="en-US" err="1"/>
              <a:t>std</a:t>
            </a:r>
            <a:r>
              <a:rPr dirty="0" sz="2200" lang="en-US"/>
              <a:t>; </a:t>
            </a:r>
            <a:endParaRPr dirty="0" sz="2200" lang="en-US"/>
          </a:p>
          <a:p>
            <a:r>
              <a:rPr dirty="0" sz="2200" lang="en-US"/>
              <a:t>class </a:t>
            </a:r>
            <a:r>
              <a:rPr dirty="0" sz="2200" lang="en-US"/>
              <a:t>sum1 </a:t>
            </a:r>
          </a:p>
          <a:p>
            <a:r>
              <a:rPr dirty="0" sz="2200" lang="en-US"/>
              <a:t>{ </a:t>
            </a:r>
          </a:p>
          <a:p>
            <a:r>
              <a:rPr dirty="0" sz="2200" lang="en-US"/>
              <a:t>	protected: </a:t>
            </a:r>
            <a:r>
              <a:rPr dirty="0" sz="2200" lang="en-US" err="1"/>
              <a:t>int</a:t>
            </a:r>
            <a:r>
              <a:rPr dirty="0" sz="2200" lang="en-US"/>
              <a:t> n1; </a:t>
            </a:r>
          </a:p>
          <a:p>
            <a:r>
              <a:rPr dirty="0" sz="2200" lang="en-US"/>
              <a:t>}; </a:t>
            </a:r>
          </a:p>
          <a:p>
            <a:r>
              <a:rPr dirty="0" sz="2200" lang="en-US"/>
              <a:t>class sum2 </a:t>
            </a:r>
          </a:p>
          <a:p>
            <a:r>
              <a:rPr dirty="0" sz="2200" lang="en-US"/>
              <a:t>{ </a:t>
            </a:r>
          </a:p>
          <a:p>
            <a:r>
              <a:rPr dirty="0" sz="2200" lang="en-US"/>
              <a:t>	protected: </a:t>
            </a:r>
            <a:r>
              <a:rPr dirty="0" sz="2200" lang="en-US" err="1"/>
              <a:t>int</a:t>
            </a:r>
            <a:r>
              <a:rPr dirty="0" sz="2200" lang="en-US"/>
              <a:t> n2; </a:t>
            </a:r>
          </a:p>
          <a:p>
            <a:r>
              <a:rPr dirty="0" sz="2200" lang="en-US"/>
              <a:t>}; </a:t>
            </a:r>
          </a:p>
          <a:p>
            <a:r>
              <a:rPr dirty="0" sz="2200" lang="en-US"/>
              <a:t>class show : public sum1, public sum2 </a:t>
            </a:r>
          </a:p>
          <a:p>
            <a:r>
              <a:rPr dirty="0" sz="2200" lang="en-US"/>
              <a:t>{ </a:t>
            </a:r>
          </a:p>
          <a:p>
            <a:r>
              <a:rPr dirty="0" sz="2200" lang="en-US"/>
              <a:t>public: </a:t>
            </a:r>
            <a:r>
              <a:rPr dirty="0" sz="2200" lang="en-US" err="1"/>
              <a:t>int</a:t>
            </a:r>
            <a:r>
              <a:rPr dirty="0" sz="2200" lang="en-US"/>
              <a:t> total() </a:t>
            </a:r>
          </a:p>
          <a:p>
            <a:r>
              <a:rPr dirty="0" sz="2200" lang="en-US"/>
              <a:t>{ </a:t>
            </a:r>
          </a:p>
          <a:p>
            <a:r>
              <a:rPr dirty="0" sz="2200" lang="en-US"/>
              <a:t>cout&lt;&lt;“enter n1”;</a:t>
            </a:r>
          </a:p>
          <a:p>
            <a:r>
              <a:rPr dirty="0" sz="2200" lang="en-US"/>
              <a:t>cin&gt;&gt;n1; </a:t>
            </a:r>
          </a:p>
          <a:p>
            <a:endParaRPr dirty="0" sz="2200" lang="en-US"/>
          </a:p>
          <a:p>
            <a:endParaRPr dirty="0" sz="2200" lang="en-US"/>
          </a:p>
          <a:p>
            <a:r>
              <a:rPr dirty="0" sz="2200" lang="en-US" err="1"/>
              <a:t>cout</a:t>
            </a:r>
            <a:r>
              <a:rPr dirty="0" sz="2200" lang="en-US"/>
              <a:t>&lt;&lt;“enter n2″;</a:t>
            </a:r>
          </a:p>
          <a:p>
            <a:r>
              <a:rPr dirty="0" sz="2200" lang="en-US"/>
              <a:t>cin&gt;&gt;n2; </a:t>
            </a:r>
          </a:p>
          <a:p>
            <a:r>
              <a:rPr dirty="0" sz="2200" lang="en-US"/>
              <a:t>cout&lt;&lt;“sum=”&lt;</a:t>
            </a:r>
          </a:p>
          <a:p>
            <a:r>
              <a:rPr dirty="0" sz="2200" lang="en-US"/>
              <a:t>cout&lt;&lt;“sum=”&lt;&lt;</a:t>
            </a:r>
            <a:r>
              <a:rPr dirty="0" sz="2200" lang="en-US"/>
              <a:t>n1+n2&lt;&lt;</a:t>
            </a:r>
            <a:r>
              <a:rPr dirty="0" sz="2200" lang="en-US" err="1"/>
              <a:t>endl</a:t>
            </a:r>
            <a:r>
              <a:rPr dirty="0" sz="2200" lang="en-US"/>
              <a:t>;</a:t>
            </a:r>
          </a:p>
          <a:p>
            <a:r>
              <a:rPr dirty="0" sz="2200" lang="en-US"/>
              <a:t>}</a:t>
            </a:r>
          </a:p>
          <a:p>
            <a:r>
              <a:rPr dirty="0" sz="2200" lang="en-US"/>
              <a:t>};</a:t>
            </a:r>
          </a:p>
          <a:p>
            <a:r>
              <a:rPr dirty="0" sz="2200" lang="en-US" err="1"/>
              <a:t>int</a:t>
            </a:r>
            <a:r>
              <a:rPr dirty="0" sz="2200" lang="en-US"/>
              <a:t> main()</a:t>
            </a:r>
          </a:p>
          <a:p>
            <a:r>
              <a:rPr dirty="0" sz="2200" lang="en-US"/>
              <a:t>{</a:t>
            </a:r>
          </a:p>
          <a:p>
            <a:r>
              <a:rPr dirty="0" sz="2200" lang="en-US"/>
              <a:t>sum2 ob;</a:t>
            </a:r>
          </a:p>
          <a:p>
            <a:r>
              <a:rPr dirty="0" sz="2200" lang="en-US" err="1"/>
              <a:t>o</a:t>
            </a:r>
            <a:r>
              <a:rPr dirty="0" sz="2200" lang="en-US" err="1"/>
              <a:t>b.total</a:t>
            </a:r>
            <a:r>
              <a:rPr dirty="0" sz="2200" lang="en-US"/>
              <a:t>();</a:t>
            </a:r>
          </a:p>
          <a:p>
            <a:r>
              <a:rPr dirty="0" sz="2200" lang="en-US"/>
              <a:t>}</a:t>
            </a:r>
          </a:p>
          <a:p>
            <a:r>
              <a:rPr dirty="0" sz="2200" lang="en-US"/>
              <a:t/>
            </a:r>
            <a:br>
              <a:rPr dirty="0" sz="2200" lang="en-US"/>
            </a:br>
            <a:endParaRPr dirty="0" sz="2200" lang="en-US"/>
          </a:p>
        </p:txBody>
      </p:sp>
      <p:sp>
        <p:nvSpPr>
          <p:cNvPr id="1048714" name="Text Placeholder 4"/>
          <p:cNvSpPr txBox="1">
            <a:spLocks noGrp="1"/>
          </p:cNvSpPr>
          <p:nvPr>
            <p:ph type="body" sz="quarter" idx="10"/>
          </p:nvPr>
        </p:nvSpPr>
        <p:spPr>
          <a:xfrm>
            <a:off x="1524000" y="336316"/>
            <a:ext cx="12192000" cy="424732"/>
          </a:xfrm>
          <a:prstGeom prst="rect"/>
          <a:noFill/>
        </p:spPr>
        <p:txBody>
          <a:bodyPr rtlCol="0" wrap="square">
            <a:spAutoFit/>
          </a:bodyPr>
          <a:p>
            <a:r>
              <a:rPr altLang="ko-KR" b="1" dirty="0" sz="2400" lang="en-US">
                <a:solidFill>
                  <a:schemeClr val="accent1"/>
                </a:solidFill>
              </a:rPr>
              <a:t>Example:</a:t>
            </a:r>
            <a:endParaRPr altLang="ko-KR" b="1" dirty="0" sz="2400" lang="en-US">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68" name=""/>
        <p:cNvGrpSpPr/>
        <p:nvPr/>
      </p:nvGrpSpPr>
      <p:grpSpPr>
        <a:xfrm>
          <a:off x="0" y="0"/>
          <a:ext cx="0" cy="0"/>
          <a:chOff x="0" y="0"/>
          <a:chExt cx="0" cy="0"/>
        </a:xfrm>
      </p:grpSpPr>
      <p:sp>
        <p:nvSpPr>
          <p:cNvPr id="1048715" name="Text Placeholder 1"/>
          <p:cNvSpPr>
            <a:spLocks noGrp="1"/>
          </p:cNvSpPr>
          <p:nvPr>
            <p:ph type="body" sz="quarter" idx="10"/>
          </p:nvPr>
        </p:nvSpPr>
        <p:spPr/>
        <p:txBody>
          <a:bodyPr>
            <a:normAutofit/>
          </a:bodyPr>
          <a:p>
            <a:r>
              <a:rPr dirty="0" lang="en-US" smtClean="0"/>
              <a:t>Applications of Multiple </a:t>
            </a:r>
            <a:r>
              <a:rPr dirty="0" lang="en-US" err="1" smtClean="0"/>
              <a:t>Inhertiance</a:t>
            </a:r>
            <a:endParaRPr dirty="0" lang="en-US"/>
          </a:p>
        </p:txBody>
      </p:sp>
      <p:sp>
        <p:nvSpPr>
          <p:cNvPr id="1048716" name="Text Placeholder 2"/>
          <p:cNvSpPr>
            <a:spLocks noGrp="1"/>
          </p:cNvSpPr>
          <p:nvPr>
            <p:ph type="body" sz="quarter" idx="11"/>
          </p:nvPr>
        </p:nvSpPr>
        <p:spPr/>
        <p:txBody>
          <a:bodyPr/>
          <a:p>
            <a:endParaRPr lang="en-US"/>
          </a:p>
        </p:txBody>
      </p:sp>
      <p:sp>
        <p:nvSpPr>
          <p:cNvPr id="1048717" name="TextBox 3"/>
          <p:cNvSpPr txBox="1"/>
          <p:nvPr/>
        </p:nvSpPr>
        <p:spPr>
          <a:xfrm>
            <a:off x="3287688" y="1780050"/>
            <a:ext cx="4392488" cy="1077218"/>
          </a:xfrm>
          <a:prstGeom prst="rect"/>
          <a:noFill/>
        </p:spPr>
        <p:txBody>
          <a:bodyPr rtlCol="0" wrap="square">
            <a:spAutoFit/>
          </a:bodyPr>
          <a:p>
            <a:pPr indent="-457200" marL="457200">
              <a:buFont typeface="Wingdings" panose="05000000000000000000" pitchFamily="2" charset="2"/>
              <a:buChar char="Ø"/>
            </a:pPr>
            <a:r>
              <a:rPr dirty="0" sz="2800" lang="en-US"/>
              <a:t>Distributed Database </a:t>
            </a:r>
          </a:p>
          <a:p>
            <a:endParaRPr dirty="0" lang="en-US"/>
          </a:p>
          <a:p>
            <a:r>
              <a:rPr dirty="0" lang="en-US"/>
              <a:t>   </a:t>
            </a:r>
            <a:endParaRPr dirty="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69" name=""/>
        <p:cNvGrpSpPr/>
        <p:nvPr/>
      </p:nvGrpSpPr>
      <p:grpSpPr>
        <a:xfrm>
          <a:off x="0" y="0"/>
          <a:ext cx="0" cy="0"/>
          <a:chOff x="0" y="0"/>
          <a:chExt cx="0" cy="0"/>
        </a:xfrm>
      </p:grpSpPr>
      <p:pic>
        <p:nvPicPr>
          <p:cNvPr id="2097166" name="Picture 31"/>
          <p:cNvPicPr>
            <a:picLocks noChangeAspect="1"/>
          </p:cNvPicPr>
          <p:nvPr/>
        </p:nvPicPr>
        <p:blipFill>
          <a:blip xmlns:r="http://schemas.openxmlformats.org/officeDocument/2006/relationships" r:embed="rId1"/>
          <a:stretch>
            <a:fillRect/>
          </a:stretch>
        </p:blipFill>
        <p:spPr>
          <a:xfrm>
            <a:off x="1535825" y="656844"/>
            <a:ext cx="9144793" cy="5896304"/>
          </a:xfrm>
          <a:prstGeom prst="rect"/>
        </p:spPr>
      </p:pic>
      <p:sp>
        <p:nvSpPr>
          <p:cNvPr id="1048718" name="Text Placeholder 1"/>
          <p:cNvSpPr>
            <a:spLocks noGrp="1"/>
          </p:cNvSpPr>
          <p:nvPr>
            <p:ph type="body" sz="quarter" idx="10"/>
          </p:nvPr>
        </p:nvSpPr>
        <p:spPr>
          <a:xfrm>
            <a:off x="1524000" y="-8788"/>
            <a:ext cx="9144000" cy="712931"/>
          </a:xfrm>
        </p:spPr>
        <p:txBody>
          <a:bodyPr>
            <a:normAutofit/>
          </a:bodyPr>
          <a:p>
            <a:r>
              <a:rPr altLang="ko-KR" b="1" dirty="0" sz="3600" lang="en-US">
                <a:latin typeface="Segoe UI" panose="020B0502040204020203" pitchFamily="34" charset="0"/>
                <a:cs typeface="Segoe UI" panose="020B0502040204020203" pitchFamily="34" charset="0"/>
              </a:rPr>
              <a:t>Multilevel Inheritance</a:t>
            </a:r>
            <a:endParaRPr altLang="en-US" b="1" dirty="0" sz="3600" lang="ko-KR">
              <a:latin typeface="Segoe UI" panose="020B0502040204020203" pitchFamily="34" charset="0"/>
              <a:cs typeface="Segoe UI" panose="020B0502040204020203" pitchFamily="34" charset="0"/>
            </a:endParaRPr>
          </a:p>
        </p:txBody>
      </p:sp>
      <p:sp>
        <p:nvSpPr>
          <p:cNvPr id="1048719" name="TextBox 11"/>
          <p:cNvSpPr txBox="1"/>
          <p:nvPr/>
        </p:nvSpPr>
        <p:spPr>
          <a:xfrm>
            <a:off x="1559476" y="599091"/>
            <a:ext cx="8352949" cy="5386090"/>
          </a:xfrm>
          <a:prstGeom prst="rect"/>
          <a:noFill/>
        </p:spPr>
        <p:txBody>
          <a:bodyPr rtlCol="0" wrap="square">
            <a:spAutoFit/>
          </a:bodyPr>
          <a:p>
            <a:pPr algn="just"/>
            <a:r>
              <a:rPr dirty="0" sz="2200" lang="en-US">
                <a:solidFill>
                  <a:schemeClr val="bg1"/>
                </a:solidFill>
              </a:rPr>
              <a:t>A derived class can be derived from another derived class. A child class can be the parent of another class.</a:t>
            </a:r>
          </a:p>
          <a:p>
            <a:pPr algn="just"/>
            <a:endParaRPr dirty="0" sz="2000" lang="en-US">
              <a:solidFill>
                <a:schemeClr val="bg1"/>
              </a:solidFill>
            </a:endParaRPr>
          </a:p>
          <a:p>
            <a:pPr algn="just"/>
            <a:r>
              <a:rPr b="1" dirty="0" sz="2000" lang="en-US" u="sng">
                <a:solidFill>
                  <a:schemeClr val="bg1"/>
                </a:solidFill>
              </a:rPr>
              <a:t>Syntax:</a:t>
            </a:r>
          </a:p>
          <a:p>
            <a:pPr algn="just"/>
            <a:r>
              <a:rPr dirty="0" sz="2000" lang="en-US">
                <a:solidFill>
                  <a:schemeClr val="bg1"/>
                </a:solidFill>
              </a:rPr>
              <a:t>class A   // base class</a:t>
            </a:r>
          </a:p>
          <a:p>
            <a:pPr algn="just"/>
            <a:r>
              <a:rPr dirty="0" sz="2000" lang="en-US">
                <a:solidFill>
                  <a:schemeClr val="bg1"/>
                </a:solidFill>
              </a:rPr>
              <a:t>{</a:t>
            </a:r>
          </a:p>
          <a:p>
            <a:pPr algn="just"/>
            <a:r>
              <a:rPr dirty="0" sz="2000" lang="en-US">
                <a:solidFill>
                  <a:schemeClr val="bg1"/>
                </a:solidFill>
              </a:rPr>
              <a:t>    ..........</a:t>
            </a:r>
          </a:p>
          <a:p>
            <a:pPr algn="just"/>
            <a:r>
              <a:rPr dirty="0" sz="2000" lang="en-US">
                <a:solidFill>
                  <a:schemeClr val="bg1"/>
                </a:solidFill>
              </a:rPr>
              <a:t>};</a:t>
            </a:r>
          </a:p>
          <a:p>
            <a:pPr algn="just"/>
            <a:r>
              <a:rPr dirty="0" sz="2000" lang="en-US">
                <a:solidFill>
                  <a:schemeClr val="bg1"/>
                </a:solidFill>
              </a:rPr>
              <a:t>class B</a:t>
            </a:r>
          </a:p>
          <a:p>
            <a:pPr algn="just"/>
            <a:r>
              <a:rPr dirty="0" sz="2000" lang="en-US">
                <a:solidFill>
                  <a:schemeClr val="bg1"/>
                </a:solidFill>
              </a:rPr>
              <a:t>{</a:t>
            </a:r>
          </a:p>
          <a:p>
            <a:pPr algn="just"/>
            <a:r>
              <a:rPr dirty="0" sz="2000" lang="en-US">
                <a:solidFill>
                  <a:schemeClr val="bg1"/>
                </a:solidFill>
              </a:rPr>
              <a:t>  </a:t>
            </a:r>
            <a:r>
              <a:rPr dirty="0" sz="2000" lang="en-US">
                <a:solidFill>
                  <a:schemeClr val="bg1"/>
                </a:solidFill>
              </a:rPr>
              <a:t>   ..........</a:t>
            </a:r>
            <a:r>
              <a:rPr dirty="0" sz="2000" lang="en-US">
                <a:solidFill>
                  <a:schemeClr val="bg1"/>
                </a:solidFill>
              </a:rPr>
              <a:t>	</a:t>
            </a:r>
            <a:endParaRPr dirty="0" sz="2000" lang="en-US">
              <a:solidFill>
                <a:schemeClr val="bg1"/>
              </a:solidFill>
            </a:endParaRPr>
          </a:p>
          <a:p>
            <a:pPr algn="just"/>
            <a:r>
              <a:rPr dirty="0" sz="2000" lang="en-US">
                <a:solidFill>
                  <a:schemeClr val="bg1"/>
                </a:solidFill>
              </a:rPr>
              <a:t>}</a:t>
            </a:r>
            <a:endParaRPr dirty="0" sz="2000" lang="en-US">
              <a:solidFill>
                <a:schemeClr val="bg1"/>
              </a:solidFill>
            </a:endParaRPr>
          </a:p>
          <a:p>
            <a:pPr algn="just"/>
            <a:r>
              <a:rPr dirty="0" sz="2000" lang="en-US">
                <a:solidFill>
                  <a:schemeClr val="bg1"/>
                </a:solidFill>
              </a:rPr>
              <a:t>class C</a:t>
            </a:r>
            <a:r>
              <a:rPr dirty="0" sz="2000" lang="en-US">
                <a:solidFill>
                  <a:schemeClr val="bg1"/>
                </a:solidFill>
              </a:rPr>
              <a:t> </a:t>
            </a:r>
            <a:r>
              <a:rPr dirty="0" sz="2000" lang="en-US">
                <a:solidFill>
                  <a:schemeClr val="bg1"/>
                </a:solidFill>
              </a:rPr>
              <a:t>: </a:t>
            </a:r>
            <a:r>
              <a:rPr dirty="0" sz="2000" lang="en-US" err="1">
                <a:solidFill>
                  <a:schemeClr val="bg1"/>
                </a:solidFill>
              </a:rPr>
              <a:t>access_specifier</a:t>
            </a:r>
            <a:r>
              <a:rPr dirty="0" sz="2000" lang="en-US">
                <a:solidFill>
                  <a:schemeClr val="bg1"/>
                </a:solidFill>
              </a:rPr>
              <a:t> B </a:t>
            </a:r>
          </a:p>
          <a:p>
            <a:pPr algn="just"/>
            <a:r>
              <a:rPr dirty="0" sz="2000" lang="en-US">
                <a:solidFill>
                  <a:schemeClr val="bg1"/>
                </a:solidFill>
              </a:rPr>
              <a:t>// </a:t>
            </a:r>
            <a:r>
              <a:rPr dirty="0" sz="2000" lang="en-US">
                <a:solidFill>
                  <a:schemeClr val="bg1"/>
                </a:solidFill>
              </a:rPr>
              <a:t>derived class</a:t>
            </a:r>
          </a:p>
          <a:p>
            <a:pPr algn="just"/>
            <a:r>
              <a:rPr dirty="0" sz="2000" lang="en-US">
                <a:solidFill>
                  <a:schemeClr val="bg1"/>
                </a:solidFill>
              </a:rPr>
              <a:t>{</a:t>
            </a:r>
          </a:p>
          <a:p>
            <a:pPr algn="just"/>
            <a:r>
              <a:rPr dirty="0" sz="2000" lang="en-US">
                <a:solidFill>
                  <a:schemeClr val="bg1"/>
                </a:solidFill>
              </a:rPr>
              <a:t>    ...........</a:t>
            </a:r>
          </a:p>
          <a:p>
            <a:pPr algn="just"/>
            <a:r>
              <a:rPr dirty="0" sz="2000" lang="en-US">
                <a:solidFill>
                  <a:schemeClr val="bg1"/>
                </a:solidFill>
              </a:rPr>
              <a:t>} ;</a:t>
            </a:r>
          </a:p>
        </p:txBody>
      </p:sp>
      <p:sp>
        <p:nvSpPr>
          <p:cNvPr id="1048720" name="Rectangle 7"/>
          <p:cNvSpPr/>
          <p:nvPr/>
        </p:nvSpPr>
        <p:spPr>
          <a:xfrm>
            <a:off x="10128449" y="599092"/>
            <a:ext cx="52331" cy="5775485"/>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72" name=""/>
        <p:cNvGrpSpPr/>
        <p:nvPr/>
      </p:nvGrpSpPr>
      <p:grpSpPr>
        <a:xfrm>
          <a:off x="0" y="0"/>
          <a:ext cx="0" cy="0"/>
          <a:chOff x="0" y="0"/>
          <a:chExt cx="0" cy="0"/>
        </a:xfrm>
      </p:grpSpPr>
      <p:sp>
        <p:nvSpPr>
          <p:cNvPr id="1048724" name="TextBox 5"/>
          <p:cNvSpPr txBox="1"/>
          <p:nvPr/>
        </p:nvSpPr>
        <p:spPr>
          <a:xfrm>
            <a:off x="1524001" y="260645"/>
            <a:ext cx="8670379" cy="379656"/>
          </a:xfrm>
          <a:prstGeom prst="rect"/>
          <a:noFill/>
        </p:spPr>
        <p:txBody>
          <a:bodyPr rtlCol="0" wrap="square">
            <a:spAutoFit/>
          </a:bodyPr>
          <a:p>
            <a:endParaRPr altLang="en-US" b="1" dirty="0" sz="1867" lang="ko-KR">
              <a:cs typeface="Arial" pitchFamily="34" charset="0"/>
            </a:endParaRPr>
          </a:p>
        </p:txBody>
      </p:sp>
      <p:sp>
        <p:nvSpPr>
          <p:cNvPr id="1048725" name="TextBox 6"/>
          <p:cNvSpPr txBox="1"/>
          <p:nvPr/>
        </p:nvSpPr>
        <p:spPr>
          <a:xfrm>
            <a:off x="1524001" y="284423"/>
            <a:ext cx="9065107" cy="6240923"/>
          </a:xfrm>
          <a:prstGeom prst="rect"/>
          <a:noFill/>
        </p:spPr>
        <p:txBody>
          <a:bodyPr numCol="2" rtlCol="0" wrap="square">
            <a:spAutoFit/>
          </a:bodyPr>
          <a:p>
            <a:endParaRPr dirty="0" lang="en-US"/>
          </a:p>
          <a:p>
            <a:r>
              <a:rPr dirty="0" sz="2000" lang="en-US"/>
              <a:t>// base class </a:t>
            </a:r>
          </a:p>
          <a:p>
            <a:r>
              <a:rPr dirty="0" sz="2000" lang="en-US"/>
              <a:t>class Vehicle  </a:t>
            </a:r>
          </a:p>
          <a:p>
            <a:r>
              <a:rPr dirty="0" sz="2000" lang="en-US"/>
              <a:t>{ </a:t>
            </a:r>
          </a:p>
          <a:p>
            <a:r>
              <a:rPr dirty="0" sz="2000" lang="en-US"/>
              <a:t>  public: </a:t>
            </a:r>
          </a:p>
          <a:p>
            <a:r>
              <a:rPr dirty="0" sz="2000" lang="en-US"/>
              <a:t>    Vehicle() </a:t>
            </a:r>
          </a:p>
          <a:p>
            <a:r>
              <a:rPr dirty="0" sz="2000" lang="en-US"/>
              <a:t>    { </a:t>
            </a:r>
          </a:p>
          <a:p>
            <a:r>
              <a:rPr dirty="0" sz="2000" lang="en-US"/>
              <a:t>      cout &lt;&lt; "This is a Vehicle</a:t>
            </a:r>
            <a:r>
              <a:rPr dirty="0" sz="2000" lang="en-US"/>
              <a:t>"; </a:t>
            </a:r>
            <a:endParaRPr dirty="0" sz="2000" lang="en-US"/>
          </a:p>
          <a:p>
            <a:r>
              <a:rPr dirty="0" sz="2000" lang="en-US"/>
              <a:t>    } </a:t>
            </a:r>
          </a:p>
          <a:p>
            <a:r>
              <a:rPr dirty="0" sz="2000" lang="en-US"/>
              <a:t>}; </a:t>
            </a:r>
          </a:p>
          <a:p>
            <a:r>
              <a:rPr dirty="0" sz="2000" lang="en-US"/>
              <a:t>class </a:t>
            </a:r>
            <a:r>
              <a:rPr dirty="0" sz="2000" lang="en-US" err="1"/>
              <a:t>fourWheeler</a:t>
            </a:r>
            <a:r>
              <a:rPr dirty="0" sz="2000" lang="en-US"/>
              <a:t>: public Vehicle </a:t>
            </a:r>
          </a:p>
          <a:p>
            <a:r>
              <a:rPr dirty="0" sz="2000" lang="en-US"/>
              <a:t>{  public: </a:t>
            </a:r>
          </a:p>
          <a:p>
            <a:r>
              <a:rPr dirty="0" sz="2000" lang="en-US"/>
              <a:t>    </a:t>
            </a:r>
            <a:r>
              <a:rPr dirty="0" sz="2000" lang="en-US" err="1"/>
              <a:t>fourWheeler</a:t>
            </a:r>
            <a:r>
              <a:rPr dirty="0" sz="2000" lang="en-US"/>
              <a:t>() </a:t>
            </a:r>
          </a:p>
          <a:p>
            <a:r>
              <a:rPr dirty="0" sz="2000" lang="en-US"/>
              <a:t>    { </a:t>
            </a:r>
          </a:p>
          <a:p>
            <a:r>
              <a:rPr dirty="0" sz="2000" lang="en-US"/>
              <a:t>      cout&lt;&lt;"Objects with 4 wheels are vehicles"&lt;&lt;</a:t>
            </a:r>
            <a:r>
              <a:rPr dirty="0" sz="2000" lang="en-US" err="1"/>
              <a:t>endl</a:t>
            </a:r>
            <a:r>
              <a:rPr dirty="0" sz="2000" lang="en-US"/>
              <a:t>; </a:t>
            </a:r>
          </a:p>
          <a:p>
            <a:r>
              <a:rPr dirty="0" sz="2000" lang="en-US"/>
              <a:t>    } </a:t>
            </a:r>
          </a:p>
          <a:p>
            <a:r>
              <a:rPr dirty="0" sz="2000" lang="en-US"/>
              <a:t>}; </a:t>
            </a:r>
          </a:p>
          <a:p>
            <a:r>
              <a:rPr dirty="0" sz="2000" lang="en-US"/>
              <a:t>// sub class derived from two base classes </a:t>
            </a:r>
          </a:p>
          <a:p>
            <a:r>
              <a:rPr dirty="0" sz="2000" lang="en-US"/>
              <a:t>class Car: public </a:t>
            </a:r>
            <a:r>
              <a:rPr dirty="0" sz="2000" lang="en-US" err="1"/>
              <a:t>fourWheeler</a:t>
            </a:r>
            <a:r>
              <a:rPr dirty="0" sz="2000" lang="en-US"/>
              <a:t>{ </a:t>
            </a:r>
          </a:p>
          <a:p>
            <a:r>
              <a:rPr dirty="0" sz="2000" lang="en-US"/>
              <a:t>   public: </a:t>
            </a:r>
          </a:p>
          <a:p>
            <a:r>
              <a:rPr dirty="0" sz="2000" lang="en-US"/>
              <a:t>     car() </a:t>
            </a:r>
          </a:p>
          <a:p>
            <a:r>
              <a:rPr dirty="0" sz="2000" lang="en-US"/>
              <a:t>     { </a:t>
            </a:r>
          </a:p>
          <a:p>
            <a:r>
              <a:rPr dirty="0" sz="2000" lang="en-US"/>
              <a:t>       cout&lt;&lt;"Car has 4 </a:t>
            </a:r>
            <a:r>
              <a:rPr dirty="0" sz="2000" lang="en-US"/>
              <a:t>Wheels”;</a:t>
            </a:r>
            <a:endParaRPr dirty="0" sz="2000" lang="en-US"/>
          </a:p>
          <a:p>
            <a:r>
              <a:rPr dirty="0" sz="2000" lang="en-US"/>
              <a:t>     } </a:t>
            </a:r>
          </a:p>
          <a:p>
            <a:r>
              <a:rPr dirty="0" sz="2000" lang="en-US"/>
              <a:t>}; </a:t>
            </a:r>
          </a:p>
          <a:p>
            <a:r>
              <a:rPr dirty="0" sz="2000" lang="en-US"/>
              <a:t>  </a:t>
            </a:r>
            <a:r>
              <a:rPr dirty="0" sz="2000" lang="en-US"/>
              <a:t>// </a:t>
            </a:r>
            <a:r>
              <a:rPr dirty="0" sz="2000" lang="en-US"/>
              <a:t>main function </a:t>
            </a:r>
          </a:p>
          <a:p>
            <a:r>
              <a:rPr dirty="0" sz="2000" lang="en-US" err="1"/>
              <a:t>int</a:t>
            </a:r>
            <a:r>
              <a:rPr dirty="0" sz="2000" lang="en-US"/>
              <a:t> main() </a:t>
            </a:r>
          </a:p>
          <a:p>
            <a:r>
              <a:rPr dirty="0" sz="2000" lang="en-US"/>
              <a:t>{    </a:t>
            </a:r>
          </a:p>
          <a:p>
            <a:r>
              <a:rPr dirty="0" sz="2000" lang="en-US"/>
              <a:t>//</a:t>
            </a:r>
            <a:r>
              <a:rPr dirty="0" sz="2000" lang="en-US"/>
              <a:t>creating object of sub class will </a:t>
            </a:r>
          </a:p>
          <a:p>
            <a:r>
              <a:rPr dirty="0" sz="2000" lang="en-US"/>
              <a:t>  </a:t>
            </a:r>
            <a:r>
              <a:rPr dirty="0" sz="2000" lang="en-US"/>
              <a:t>//</a:t>
            </a:r>
            <a:r>
              <a:rPr dirty="0" sz="2000" lang="en-US"/>
              <a:t>invoke the constructor of base classes </a:t>
            </a:r>
          </a:p>
          <a:p>
            <a:r>
              <a:rPr dirty="0" sz="2000" lang="en-US"/>
              <a:t>    Car </a:t>
            </a:r>
            <a:r>
              <a:rPr dirty="0" sz="2000" lang="en-US" err="1"/>
              <a:t>obj</a:t>
            </a:r>
            <a:r>
              <a:rPr dirty="0" sz="2000" lang="en-US"/>
              <a:t>; </a:t>
            </a:r>
          </a:p>
          <a:p>
            <a:r>
              <a:rPr dirty="0" sz="2000" lang="en-US"/>
              <a:t>    return 0; </a:t>
            </a:r>
          </a:p>
          <a:p>
            <a:r>
              <a:rPr dirty="0" sz="2000" lang="en-US"/>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73" name=""/>
        <p:cNvGrpSpPr/>
        <p:nvPr/>
      </p:nvGrpSpPr>
      <p:grpSpPr>
        <a:xfrm>
          <a:off x="0" y="0"/>
          <a:ext cx="0" cy="0"/>
          <a:chOff x="0" y="0"/>
          <a:chExt cx="0" cy="0"/>
        </a:xfrm>
      </p:grpSpPr>
      <p:sp>
        <p:nvSpPr>
          <p:cNvPr id="1048726" name="Text Placeholder 2"/>
          <p:cNvSpPr>
            <a:spLocks noGrp="1"/>
          </p:cNvSpPr>
          <p:nvPr>
            <p:ph type="body" sz="quarter" idx="11"/>
          </p:nvPr>
        </p:nvSpPr>
        <p:spPr/>
        <p:txBody>
          <a:bodyPr/>
          <a:p>
            <a:endParaRPr lang="en-US"/>
          </a:p>
        </p:txBody>
      </p:sp>
      <p:sp>
        <p:nvSpPr>
          <p:cNvPr id="1048727" name="Text Placeholder 4"/>
          <p:cNvSpPr txBox="1"/>
          <p:nvPr/>
        </p:nvSpPr>
        <p:spPr>
          <a:xfrm>
            <a:off x="1524000" y="116633"/>
            <a:ext cx="9144000" cy="768085"/>
          </a:xfrm>
          <a:prstGeom prst="rect"/>
        </p:spPr>
        <p:txBody>
          <a:bodyPr anchor="ctr" bIns="45720" lIns="91440" rIns="91440" rtlCol="0" tIns="45720" vert="horz">
            <a:normAutofit fontScale="97917" lnSpcReduction="10000"/>
          </a:bodyPr>
          <a:lstStyle>
            <a:lvl1pPr algn="ctr" defTabSz="914400" eaLnBrk="1" hangingPunct="1" indent="0" latinLnBrk="0" marL="0" rtl="0">
              <a:spcBef>
                <a:spcPct val="20000"/>
              </a:spcBef>
              <a:buFont typeface="Arial" panose="020B0604020202020204" pitchFamily="34" charset="0"/>
              <a:buNone/>
              <a:defRPr baseline="0" b="0" sz="4800" kern="1200">
                <a:solidFill>
                  <a:schemeClr val="tx1">
                    <a:lumMod val="75000"/>
                    <a:lumOff val="25000"/>
                  </a:schemeClr>
                </a:solidFill>
                <a:latin typeface="+mj-lt"/>
                <a:ea typeface="+mn-ea"/>
                <a:cs typeface="Arial" pitchFamily="34" charset="0"/>
              </a:defRPr>
            </a:lvl1pPr>
            <a:lvl2pPr algn="l" defTabSz="914400" eaLnBrk="1" hangingPunct="1" indent="-285750" latinLnBrk="0" marL="742950" rtl="0">
              <a:spcBef>
                <a:spcPct val="20000"/>
              </a:spcBef>
              <a:buFont typeface="Arial" panose="020B0604020202020204"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anose="020B0604020202020204"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anose="020B0604020202020204"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anose="020B0604020202020204"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anose="020B0604020202020204"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anose="020B0604020202020204"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anose="020B0604020202020204"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anose="020B0604020202020204" pitchFamily="34" charset="0"/>
              <a:buChar char="•"/>
              <a:defRPr sz="2000" kern="1200">
                <a:solidFill>
                  <a:schemeClr val="tx1"/>
                </a:solidFill>
                <a:latin typeface="+mn-lt"/>
                <a:ea typeface="+mn-ea"/>
                <a:cs typeface="+mn-cs"/>
              </a:defRPr>
            </a:lvl9pPr>
          </a:lstStyle>
          <a:p>
            <a:r>
              <a:rPr altLang="ko-KR" b="1" dirty="0" lang="en-US">
                <a:latin typeface="Segoe UI" panose="020B0502040204020203" pitchFamily="34" charset="0"/>
                <a:cs typeface="Segoe UI" panose="020B0502040204020203" pitchFamily="34" charset="0"/>
              </a:rPr>
              <a:t>Hierarchical Inheritance</a:t>
            </a:r>
            <a:endParaRPr dirty="0" lang="en-US"/>
          </a:p>
        </p:txBody>
      </p:sp>
      <p:pic>
        <p:nvPicPr>
          <p:cNvPr id="2097167" name="Picture 2"/>
          <p:cNvPicPr>
            <a:picLocks noChangeAspect="1" noChangeArrowheads="1"/>
          </p:cNvPicPr>
          <p:nvPr/>
        </p:nvPicPr>
        <p:blipFill>
          <a:blip xmlns:r="http://schemas.openxmlformats.org/officeDocument/2006/relationships" r:embed="rId1"/>
          <a:srcRect/>
          <a:stretch>
            <a:fillRect/>
          </a:stretch>
        </p:blipFill>
        <p:spPr bwMode="auto">
          <a:xfrm>
            <a:off x="1540523" y="1916832"/>
            <a:ext cx="8803950" cy="2663552"/>
          </a:xfrm>
          <a:prstGeom prst="rect"/>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74" name=""/>
        <p:cNvGrpSpPr/>
        <p:nvPr/>
      </p:nvGrpSpPr>
      <p:grpSpPr>
        <a:xfrm>
          <a:off x="0" y="0"/>
          <a:ext cx="0" cy="0"/>
          <a:chOff x="0" y="0"/>
          <a:chExt cx="0" cy="0"/>
        </a:xfrm>
      </p:grpSpPr>
      <p:sp>
        <p:nvSpPr>
          <p:cNvPr id="1048728" name="Text Placeholder 2"/>
          <p:cNvSpPr>
            <a:spLocks noGrp="1"/>
          </p:cNvSpPr>
          <p:nvPr>
            <p:ph type="body" sz="quarter" idx="11"/>
          </p:nvPr>
        </p:nvSpPr>
        <p:spPr/>
        <p:txBody>
          <a:bodyPr/>
          <a:p>
            <a:endParaRPr dirty="0" lang="en-US"/>
          </a:p>
        </p:txBody>
      </p:sp>
      <p:sp>
        <p:nvSpPr>
          <p:cNvPr id="1048729" name="Text Placeholder 4"/>
          <p:cNvSpPr>
            <a:spLocks noGrp="1"/>
          </p:cNvSpPr>
          <p:nvPr>
            <p:ph type="body" sz="quarter" idx="10"/>
          </p:nvPr>
        </p:nvSpPr>
        <p:spPr/>
        <p:txBody>
          <a:bodyPr>
            <a:normAutofit/>
          </a:bodyPr>
          <a:p>
            <a:r>
              <a:rPr altLang="ko-KR" b="1" dirty="0" lang="en-US">
                <a:latin typeface="Segoe UI" panose="020B0502040204020203" pitchFamily="34" charset="0"/>
                <a:cs typeface="Segoe UI" panose="020B0502040204020203" pitchFamily="34" charset="0"/>
              </a:rPr>
              <a:t>Hierarchical Inheritance</a:t>
            </a:r>
            <a:endParaRPr dirty="0" lang="en-US"/>
          </a:p>
        </p:txBody>
      </p:sp>
      <p:sp>
        <p:nvSpPr>
          <p:cNvPr id="1048730" name="TextBox 5"/>
          <p:cNvSpPr txBox="1"/>
          <p:nvPr/>
        </p:nvSpPr>
        <p:spPr>
          <a:xfrm>
            <a:off x="1775500" y="1384316"/>
            <a:ext cx="8424957" cy="4708981"/>
          </a:xfrm>
          <a:prstGeom prst="rect"/>
          <a:noFill/>
        </p:spPr>
        <p:txBody>
          <a:bodyPr rtlCol="0" wrap="square">
            <a:spAutoFit/>
          </a:bodyPr>
          <a:p>
            <a:pPr algn="just"/>
            <a:r>
              <a:rPr dirty="0" sz="2000" lang="en-US"/>
              <a:t>In this type of inheritance, more than one sub class is inherited from a single base class. i.e. more than one derived class is created from a single base class</a:t>
            </a:r>
            <a:r>
              <a:rPr dirty="0" sz="2000" lang="en-US"/>
              <a:t>.</a:t>
            </a:r>
          </a:p>
          <a:p>
            <a:pPr algn="just"/>
            <a:r>
              <a:rPr b="1" dirty="0" sz="2000" lang="en-US"/>
              <a:t>Syntax:</a:t>
            </a:r>
          </a:p>
          <a:p>
            <a:pPr algn="just"/>
            <a:r>
              <a:rPr b="1" dirty="0" sz="2000" lang="en-US"/>
              <a:t>class A // base class</a:t>
            </a:r>
          </a:p>
          <a:p>
            <a:pPr algn="just"/>
            <a:r>
              <a:rPr b="1" dirty="0" sz="2000" lang="en-US"/>
              <a:t>{</a:t>
            </a:r>
          </a:p>
          <a:p>
            <a:pPr algn="just"/>
            <a:r>
              <a:rPr b="1" dirty="0" sz="2000" lang="en-US"/>
              <a:t>};</a:t>
            </a:r>
            <a:endParaRPr b="1" dirty="0" sz="2000" lang="en-US"/>
          </a:p>
          <a:p>
            <a:pPr algn="just"/>
            <a:r>
              <a:rPr b="1" dirty="0" sz="2000" lang="en-US"/>
              <a:t>class B : </a:t>
            </a:r>
            <a:r>
              <a:rPr b="1" dirty="0" sz="2000" lang="en-US" err="1"/>
              <a:t>access_specifier</a:t>
            </a:r>
            <a:r>
              <a:rPr b="1" dirty="0" sz="2000" lang="en-US"/>
              <a:t> </a:t>
            </a:r>
            <a:r>
              <a:rPr b="1" dirty="0" sz="2000" lang="en-US"/>
              <a:t>A</a:t>
            </a:r>
            <a:endParaRPr b="1" dirty="0" sz="2000" lang="en-US"/>
          </a:p>
          <a:p>
            <a:pPr algn="just"/>
            <a:r>
              <a:rPr b="1" dirty="0" sz="2000" lang="en-US"/>
              <a:t>{</a:t>
            </a:r>
          </a:p>
          <a:p>
            <a:pPr algn="just"/>
            <a:r>
              <a:rPr b="1" dirty="0" sz="2000" lang="en-US"/>
              <a:t>} </a:t>
            </a:r>
            <a:r>
              <a:rPr b="1" dirty="0" sz="2000" lang="en-US"/>
              <a:t>;</a:t>
            </a:r>
          </a:p>
          <a:p>
            <a:pPr algn="just"/>
            <a:r>
              <a:rPr b="1" dirty="0" sz="2000" lang="en-US"/>
              <a:t> class C : </a:t>
            </a:r>
            <a:r>
              <a:rPr b="1" dirty="0" sz="2000" lang="en-US" err="1"/>
              <a:t>access_specifier</a:t>
            </a:r>
            <a:r>
              <a:rPr b="1" dirty="0" sz="2000" lang="en-US"/>
              <a:t> </a:t>
            </a:r>
            <a:r>
              <a:rPr b="1" dirty="0" sz="2000" lang="en-US"/>
              <a:t>A</a:t>
            </a:r>
            <a:endParaRPr b="1" dirty="0" sz="2000" lang="en-US"/>
          </a:p>
          <a:p>
            <a:pPr algn="just"/>
            <a:r>
              <a:rPr b="1" dirty="0" sz="2000" lang="en-US"/>
              <a:t> {</a:t>
            </a:r>
          </a:p>
          <a:p>
            <a:pPr algn="just"/>
            <a:r>
              <a:rPr b="1" dirty="0" sz="2000" lang="en-US"/>
              <a:t>} </a:t>
            </a:r>
            <a:r>
              <a:rPr b="1" dirty="0" sz="2000" lang="en-US"/>
              <a:t>;</a:t>
            </a:r>
          </a:p>
          <a:p>
            <a:pPr algn="just"/>
            <a:r>
              <a:rPr b="1" dirty="0" sz="2000" lang="en-US"/>
              <a:t> class D : </a:t>
            </a:r>
            <a:r>
              <a:rPr b="1" dirty="0" sz="2000" lang="en-US" err="1"/>
              <a:t>access_specifier</a:t>
            </a:r>
            <a:r>
              <a:rPr b="1" dirty="0" sz="2000" lang="en-US"/>
              <a:t> </a:t>
            </a:r>
            <a:r>
              <a:rPr b="1" dirty="0" sz="2000" lang="en-US"/>
              <a:t>A</a:t>
            </a:r>
            <a:endParaRPr b="1" dirty="0" sz="2000" lang="en-US"/>
          </a:p>
          <a:p>
            <a:pPr algn="just"/>
            <a:r>
              <a:rPr b="1" dirty="0" sz="2000" lang="en-US"/>
              <a:t> {</a:t>
            </a:r>
          </a:p>
          <a:p>
            <a:pPr algn="just"/>
            <a:r>
              <a:rPr b="1" dirty="0" sz="2000" lang="en-US"/>
              <a:t>} </a:t>
            </a:r>
            <a:r>
              <a:rPr b="1" dirty="0" sz="2000" lang="en-US"/>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75" name=""/>
        <p:cNvGrpSpPr/>
        <p:nvPr/>
      </p:nvGrpSpPr>
      <p:grpSpPr>
        <a:xfrm>
          <a:off x="0" y="0"/>
          <a:ext cx="0" cy="0"/>
          <a:chOff x="0" y="0"/>
          <a:chExt cx="0" cy="0"/>
        </a:xfrm>
      </p:grpSpPr>
      <p:sp>
        <p:nvSpPr>
          <p:cNvPr id="1048731" name="TextBox 3"/>
          <p:cNvSpPr txBox="1"/>
          <p:nvPr/>
        </p:nvSpPr>
        <p:spPr>
          <a:xfrm>
            <a:off x="4834707" y="317303"/>
            <a:ext cx="2629445" cy="461665"/>
          </a:xfrm>
          <a:prstGeom prst="rect"/>
          <a:noFill/>
        </p:spPr>
        <p:txBody>
          <a:bodyPr rtlCol="0" wrap="square">
            <a:spAutoFit/>
          </a:bodyPr>
          <a:p>
            <a:pPr algn="ctr"/>
            <a:r>
              <a:rPr altLang="ko-KR" b="1" dirty="0" sz="2400" lang="en-US">
                <a:solidFill>
                  <a:schemeClr val="accent1"/>
                </a:solidFill>
                <a:cs typeface="Arial" pitchFamily="34" charset="0"/>
              </a:rPr>
              <a:t>Example</a:t>
            </a:r>
            <a:endParaRPr altLang="ko-KR" b="1" dirty="0" sz="2400" lang="en-US">
              <a:solidFill>
                <a:schemeClr val="accent1"/>
              </a:solidFill>
              <a:cs typeface="Arial" pitchFamily="34" charset="0"/>
            </a:endParaRPr>
          </a:p>
        </p:txBody>
      </p:sp>
      <p:sp>
        <p:nvSpPr>
          <p:cNvPr id="1048732" name="TextBox 6"/>
          <p:cNvSpPr txBox="1"/>
          <p:nvPr/>
        </p:nvSpPr>
        <p:spPr>
          <a:xfrm>
            <a:off x="1703512" y="692696"/>
            <a:ext cx="4589398" cy="5909310"/>
          </a:xfrm>
          <a:prstGeom prst="rect"/>
          <a:noFill/>
        </p:spPr>
        <p:txBody>
          <a:bodyPr rtlCol="0" wrap="none">
            <a:spAutoFit/>
          </a:bodyPr>
          <a:p>
            <a:r>
              <a:rPr dirty="0" lang="en-US"/>
              <a:t>#include &lt;</a:t>
            </a:r>
            <a:r>
              <a:rPr dirty="0" lang="en-US" err="1"/>
              <a:t>iostream</a:t>
            </a:r>
            <a:r>
              <a:rPr dirty="0" lang="en-US"/>
              <a:t>&gt; </a:t>
            </a:r>
          </a:p>
          <a:p>
            <a:r>
              <a:rPr dirty="0" lang="en-US"/>
              <a:t>using namespace </a:t>
            </a:r>
            <a:r>
              <a:rPr dirty="0" lang="en-US" err="1"/>
              <a:t>std</a:t>
            </a:r>
            <a:r>
              <a:rPr dirty="0" lang="en-US"/>
              <a:t>;</a:t>
            </a:r>
          </a:p>
          <a:p>
            <a:r>
              <a:rPr dirty="0" lang="en-US"/>
              <a:t>class A //single base class</a:t>
            </a:r>
          </a:p>
          <a:p>
            <a:r>
              <a:rPr dirty="0" lang="en-US"/>
              <a:t>{</a:t>
            </a:r>
          </a:p>
          <a:p>
            <a:r>
              <a:rPr dirty="0" lang="en-US"/>
              <a:t>     public:</a:t>
            </a:r>
          </a:p>
          <a:p>
            <a:r>
              <a:rPr dirty="0" lang="en-US"/>
              <a:t> 	</a:t>
            </a:r>
            <a:r>
              <a:rPr dirty="0" lang="en-US" err="1"/>
              <a:t>int</a:t>
            </a:r>
            <a:r>
              <a:rPr dirty="0" lang="en-US"/>
              <a:t> x, y;</a:t>
            </a:r>
          </a:p>
          <a:p>
            <a:r>
              <a:rPr dirty="0" lang="en-US"/>
              <a:t> 	void </a:t>
            </a:r>
            <a:r>
              <a:rPr dirty="0" lang="en-US" err="1"/>
              <a:t>getdata</a:t>
            </a:r>
            <a:r>
              <a:rPr dirty="0" lang="en-US"/>
              <a:t>()</a:t>
            </a:r>
          </a:p>
          <a:p>
            <a:r>
              <a:rPr dirty="0" lang="en-US"/>
              <a:t> 	{</a:t>
            </a:r>
          </a:p>
          <a:p>
            <a:r>
              <a:rPr dirty="0" lang="en-US"/>
              <a:t>                </a:t>
            </a:r>
            <a:r>
              <a:rPr dirty="0" lang="en-US" err="1"/>
              <a:t>cout</a:t>
            </a:r>
            <a:r>
              <a:rPr dirty="0" lang="en-US"/>
              <a:t> </a:t>
            </a:r>
            <a:r>
              <a:rPr dirty="0" lang="en-US"/>
              <a:t>&lt;&lt; "\</a:t>
            </a:r>
            <a:r>
              <a:rPr dirty="0" lang="en-US" err="1"/>
              <a:t>nEnter</a:t>
            </a:r>
            <a:r>
              <a:rPr dirty="0" lang="en-US"/>
              <a:t> value of x and y:\n"; </a:t>
            </a:r>
          </a:p>
          <a:p>
            <a:r>
              <a:rPr dirty="0" lang="en-US"/>
              <a:t>                </a:t>
            </a:r>
            <a:r>
              <a:rPr dirty="0" lang="en-US" err="1"/>
              <a:t>cin</a:t>
            </a:r>
            <a:r>
              <a:rPr dirty="0" lang="en-US"/>
              <a:t> </a:t>
            </a:r>
            <a:r>
              <a:rPr dirty="0" lang="en-US"/>
              <a:t>&gt;&gt; x &gt;&gt; y;</a:t>
            </a:r>
          </a:p>
          <a:p>
            <a:r>
              <a:rPr dirty="0" lang="en-US"/>
              <a:t> 	}</a:t>
            </a:r>
          </a:p>
          <a:p>
            <a:r>
              <a:rPr dirty="0" lang="en-US"/>
              <a:t>};</a:t>
            </a:r>
          </a:p>
          <a:p>
            <a:r>
              <a:rPr dirty="0" lang="en-US"/>
              <a:t>class B : public A //B is derived from class base</a:t>
            </a:r>
          </a:p>
          <a:p>
            <a:r>
              <a:rPr dirty="0" lang="en-US"/>
              <a:t>{</a:t>
            </a:r>
          </a:p>
          <a:p>
            <a:r>
              <a:rPr dirty="0" lang="en-US"/>
              <a:t>    public:</a:t>
            </a:r>
          </a:p>
          <a:p>
            <a:r>
              <a:rPr dirty="0" lang="en-US"/>
              <a:t> 	void product()</a:t>
            </a:r>
          </a:p>
          <a:p>
            <a:r>
              <a:rPr dirty="0" lang="en-US"/>
              <a:t> 	{</a:t>
            </a:r>
          </a:p>
          <a:p>
            <a:r>
              <a:rPr dirty="0" lang="en-US"/>
              <a:t>                 </a:t>
            </a:r>
            <a:r>
              <a:rPr dirty="0" lang="en-US" err="1"/>
              <a:t>cout</a:t>
            </a:r>
            <a:r>
              <a:rPr dirty="0" lang="en-US"/>
              <a:t> &lt;&lt; "\</a:t>
            </a:r>
            <a:r>
              <a:rPr dirty="0" lang="en-US" err="1"/>
              <a:t>nProduct</a:t>
            </a:r>
            <a:r>
              <a:rPr dirty="0" lang="en-US"/>
              <a:t>= " &lt;&lt; x * y;</a:t>
            </a:r>
          </a:p>
          <a:p>
            <a:r>
              <a:rPr dirty="0" lang="en-US"/>
              <a:t> 	}</a:t>
            </a:r>
          </a:p>
          <a:p>
            <a:r>
              <a:rPr dirty="0" lang="en-US"/>
              <a:t>};</a:t>
            </a:r>
          </a:p>
          <a:p>
            <a:endParaRPr dirty="0" lang="en-US"/>
          </a:p>
        </p:txBody>
      </p:sp>
      <p:sp>
        <p:nvSpPr>
          <p:cNvPr id="1048733" name="TextBox 7"/>
          <p:cNvSpPr txBox="1"/>
          <p:nvPr/>
        </p:nvSpPr>
        <p:spPr>
          <a:xfrm>
            <a:off x="6275611" y="778967"/>
            <a:ext cx="4392390" cy="5355312"/>
          </a:xfrm>
          <a:prstGeom prst="rect"/>
          <a:noFill/>
        </p:spPr>
        <p:txBody>
          <a:bodyPr rtlCol="0" wrap="square">
            <a:spAutoFit/>
          </a:bodyPr>
          <a:p>
            <a:r>
              <a:rPr dirty="0" lang="en-US"/>
              <a:t>class C : public A //C is also derived from class base</a:t>
            </a:r>
          </a:p>
          <a:p>
            <a:r>
              <a:rPr dirty="0" lang="en-US"/>
              <a:t>{</a:t>
            </a:r>
          </a:p>
          <a:p>
            <a:r>
              <a:rPr dirty="0" lang="en-US"/>
              <a:t>    public:</a:t>
            </a:r>
          </a:p>
          <a:p>
            <a:r>
              <a:rPr dirty="0" lang="en-US"/>
              <a:t> 	void sum()</a:t>
            </a:r>
          </a:p>
          <a:p>
            <a:r>
              <a:rPr dirty="0" lang="en-US"/>
              <a:t> 	{</a:t>
            </a:r>
          </a:p>
          <a:p>
            <a:r>
              <a:rPr dirty="0" lang="en-US"/>
              <a:t>        </a:t>
            </a:r>
            <a:r>
              <a:rPr dirty="0" lang="en-US" err="1"/>
              <a:t>cout</a:t>
            </a:r>
            <a:r>
              <a:rPr dirty="0" lang="en-US"/>
              <a:t> &lt;&lt; "\</a:t>
            </a:r>
            <a:r>
              <a:rPr dirty="0" lang="en-US" err="1"/>
              <a:t>nSum</a:t>
            </a:r>
            <a:r>
              <a:rPr dirty="0" lang="en-US"/>
              <a:t>= " &lt;&lt; x + y;</a:t>
            </a:r>
          </a:p>
          <a:p>
            <a:r>
              <a:rPr dirty="0" lang="en-US"/>
              <a:t> 	}</a:t>
            </a:r>
          </a:p>
          <a:p>
            <a:r>
              <a:rPr dirty="0" lang="en-US"/>
              <a:t>};</a:t>
            </a:r>
          </a:p>
          <a:p>
            <a:r>
              <a:rPr dirty="0" lang="en-US" err="1"/>
              <a:t>int</a:t>
            </a:r>
            <a:r>
              <a:rPr dirty="0" lang="en-US"/>
              <a:t> main()</a:t>
            </a:r>
          </a:p>
          <a:p>
            <a:r>
              <a:rPr dirty="0" lang="en-US"/>
              <a:t>{</a:t>
            </a:r>
          </a:p>
          <a:p>
            <a:r>
              <a:rPr dirty="0" lang="en-US"/>
              <a:t>    B obj1;         //object of derived class B</a:t>
            </a:r>
          </a:p>
          <a:p>
            <a:r>
              <a:rPr dirty="0" lang="en-US"/>
              <a:t>    C obj2;         //object of derived class C</a:t>
            </a:r>
          </a:p>
          <a:p>
            <a:r>
              <a:rPr dirty="0" lang="en-US"/>
              <a:t>    obj1.getdata();</a:t>
            </a:r>
          </a:p>
          <a:p>
            <a:r>
              <a:rPr dirty="0" lang="en-US"/>
              <a:t>    obj1.product();</a:t>
            </a:r>
          </a:p>
          <a:p>
            <a:r>
              <a:rPr dirty="0" lang="en-US"/>
              <a:t>    obj2.getdata();</a:t>
            </a:r>
          </a:p>
          <a:p>
            <a:r>
              <a:rPr dirty="0" lang="en-US"/>
              <a:t>    obj2.sum();</a:t>
            </a:r>
          </a:p>
          <a:p>
            <a:r>
              <a:rPr dirty="0" lang="en-US"/>
              <a:t>    return 0;</a:t>
            </a:r>
          </a:p>
          <a:p>
            <a:r>
              <a:rPr dirty="0" lang="en-US"/>
              <a:t>} </a:t>
            </a:r>
          </a:p>
        </p:txBody>
      </p:sp>
      <p:sp>
        <p:nvSpPr>
          <p:cNvPr id="1048734" name="Rectangle 9"/>
          <p:cNvSpPr/>
          <p:nvPr/>
        </p:nvSpPr>
        <p:spPr>
          <a:xfrm>
            <a:off x="6218526" y="754254"/>
            <a:ext cx="52331" cy="5775485"/>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76" name=""/>
        <p:cNvGrpSpPr/>
        <p:nvPr/>
      </p:nvGrpSpPr>
      <p:grpSpPr>
        <a:xfrm>
          <a:off x="0" y="0"/>
          <a:ext cx="0" cy="0"/>
          <a:chOff x="0" y="0"/>
          <a:chExt cx="0" cy="0"/>
        </a:xfrm>
      </p:grpSpPr>
      <p:sp>
        <p:nvSpPr>
          <p:cNvPr id="1048735" name="Text Placeholder 1"/>
          <p:cNvSpPr>
            <a:spLocks noGrp="1"/>
          </p:cNvSpPr>
          <p:nvPr>
            <p:ph type="body" sz="quarter" idx="10"/>
          </p:nvPr>
        </p:nvSpPr>
        <p:spPr/>
        <p:txBody>
          <a:bodyPr>
            <a:normAutofit/>
          </a:bodyPr>
          <a:p>
            <a:r>
              <a:rPr altLang="ko-KR" b="1" dirty="0" sz="3600" lang="en-US">
                <a:latin typeface="Segoe UI" panose="020B0502040204020203" pitchFamily="34" charset="0"/>
                <a:cs typeface="Segoe UI" panose="020B0502040204020203" pitchFamily="34" charset="0"/>
              </a:rPr>
              <a:t>Order of Constructor Call</a:t>
            </a:r>
            <a:endParaRPr altLang="en-US" b="1" dirty="0" sz="3600" lang="ko-KR">
              <a:latin typeface="Segoe UI" panose="020B0502040204020203" pitchFamily="34" charset="0"/>
              <a:cs typeface="Segoe UI" panose="020B0502040204020203" pitchFamily="34" charset="0"/>
            </a:endParaRPr>
          </a:p>
        </p:txBody>
      </p:sp>
      <p:sp>
        <p:nvSpPr>
          <p:cNvPr id="1048736" name="TextBox 6"/>
          <p:cNvSpPr txBox="1"/>
          <p:nvPr/>
        </p:nvSpPr>
        <p:spPr>
          <a:xfrm>
            <a:off x="1524002" y="1044020"/>
            <a:ext cx="9036495" cy="4401205"/>
          </a:xfrm>
          <a:prstGeom prst="rect"/>
          <a:noFill/>
        </p:spPr>
        <p:txBody>
          <a:bodyPr rtlCol="0" wrap="square">
            <a:spAutoFit/>
          </a:bodyPr>
          <a:p>
            <a:pPr algn="just">
              <a:spcBef>
                <a:spcPct val="50000"/>
              </a:spcBef>
            </a:pPr>
            <a:r>
              <a:rPr dirty="0" sz="2000" lang="en-US"/>
              <a:t>	Base </a:t>
            </a:r>
            <a:r>
              <a:rPr dirty="0" sz="2000" lang="en-US"/>
              <a:t>class constructors are always called in the derived class constructors. Whenever you create derived class object, first the base class default constructor is executed and then the derived class's constructor finishes execution</a:t>
            </a:r>
            <a:r>
              <a:rPr dirty="0" sz="2000" lang="en-US"/>
              <a:t>.</a:t>
            </a:r>
          </a:p>
          <a:p>
            <a:pPr algn="just"/>
            <a:endParaRPr b="1" dirty="0" sz="2000" lang="en-US" u="sng"/>
          </a:p>
          <a:p>
            <a:pPr algn="just"/>
            <a:r>
              <a:rPr b="1" dirty="0" sz="2000" lang="en-US" u="sng"/>
              <a:t>Points </a:t>
            </a:r>
            <a:r>
              <a:rPr b="1" dirty="0" sz="2000" lang="en-US" u="sng"/>
              <a:t>to </a:t>
            </a:r>
            <a:r>
              <a:rPr b="1" dirty="0" sz="2000" lang="en-US" u="sng"/>
              <a:t>Remember</a:t>
            </a:r>
          </a:p>
          <a:p>
            <a:pPr algn="just"/>
            <a:endParaRPr b="1" dirty="0" sz="2000" lang="en-US" u="sng"/>
          </a:p>
          <a:p>
            <a:pPr algn="just" indent="-342900" marL="342900">
              <a:buFont typeface="Wingdings" panose="05000000000000000000" pitchFamily="2" charset="2"/>
              <a:buChar char="Ø"/>
            </a:pPr>
            <a:r>
              <a:rPr dirty="0" sz="2000" lang="en-US"/>
              <a:t>Whether </a:t>
            </a:r>
            <a:r>
              <a:rPr dirty="0" sz="2000" lang="en-US"/>
              <a:t>derived class's default constructor is called or parameterised is called, base class's default constructor is always called inside them</a:t>
            </a:r>
            <a:r>
              <a:rPr dirty="0" sz="2000" lang="en-US"/>
              <a:t>.</a:t>
            </a:r>
          </a:p>
          <a:p>
            <a:pPr algn="just"/>
            <a:endParaRPr dirty="0" sz="2000" lang="en-US"/>
          </a:p>
          <a:p>
            <a:pPr algn="just" indent="-342900" marL="342900">
              <a:buFont typeface="Wingdings" panose="05000000000000000000" pitchFamily="2" charset="2"/>
              <a:buChar char="Ø"/>
            </a:pPr>
            <a:r>
              <a:rPr dirty="0" sz="2000" lang="en-US"/>
              <a:t>To </a:t>
            </a:r>
            <a:r>
              <a:rPr dirty="0" sz="2000" lang="en-US"/>
              <a:t>call base class's parameterised constructor inside derived class's parameterised </a:t>
            </a:r>
            <a:r>
              <a:rPr dirty="0" sz="2000" lang="en-US"/>
              <a:t>constructor, </a:t>
            </a:r>
            <a:r>
              <a:rPr dirty="0" sz="2000" lang="en-US"/>
              <a:t>we must mention it explicitly while declaring derived class's parameterized constructor.</a:t>
            </a:r>
          </a:p>
          <a:p>
            <a:pPr algn="just"/>
            <a:r>
              <a:rPr dirty="0" sz="2000" lang="en-US"/>
              <a:t/>
            </a:r>
            <a:br>
              <a:rPr dirty="0" sz="2000" lang="en-US"/>
            </a:br>
            <a:endParaRPr dirty="0" sz="20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pic>
        <p:nvPicPr>
          <p:cNvPr id="2097152" name="Picture 7"/>
          <p:cNvPicPr>
            <a:picLocks noChangeAspect="1"/>
          </p:cNvPicPr>
          <p:nvPr/>
        </p:nvPicPr>
        <p:blipFill>
          <a:blip xmlns:r="http://schemas.openxmlformats.org/officeDocument/2006/relationships" r:embed="rId1"/>
          <a:stretch>
            <a:fillRect/>
          </a:stretch>
        </p:blipFill>
        <p:spPr>
          <a:xfrm>
            <a:off x="1524001" y="23792"/>
            <a:ext cx="9144793" cy="6834208"/>
          </a:xfrm>
          <a:prstGeom prst="rect"/>
        </p:spPr>
      </p:pic>
      <p:sp>
        <p:nvSpPr>
          <p:cNvPr id="1048589" name="Rectangle 29"/>
          <p:cNvSpPr/>
          <p:nvPr/>
        </p:nvSpPr>
        <p:spPr>
          <a:xfrm>
            <a:off x="2926010" y="3717032"/>
            <a:ext cx="7741991" cy="1439092"/>
          </a:xfrm>
          <a:prstGeom prst="rect"/>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en-US"/>
            </a:defPPr>
            <a:lvl1pPr algn="l" defTabSz="914286" eaLnBrk="1" hangingPunct="1" latinLnBrk="0" marL="0" rtl="0">
              <a:defRPr sz="1800" kern="1200">
                <a:solidFill>
                  <a:schemeClr val="lt1"/>
                </a:solidFill>
                <a:latin typeface="+mn-lt"/>
                <a:ea typeface="+mn-ea"/>
                <a:cs typeface="+mn-cs"/>
              </a:defRPr>
            </a:lvl1pPr>
            <a:lvl2pPr algn="l" defTabSz="914286" eaLnBrk="1" hangingPunct="1" latinLnBrk="0" marL="457144" rtl="0">
              <a:defRPr sz="1800" kern="1200">
                <a:solidFill>
                  <a:schemeClr val="lt1"/>
                </a:solidFill>
                <a:latin typeface="+mn-lt"/>
                <a:ea typeface="+mn-ea"/>
                <a:cs typeface="+mn-cs"/>
              </a:defRPr>
            </a:lvl2pPr>
            <a:lvl3pPr algn="l" defTabSz="914286" eaLnBrk="1" hangingPunct="1" latinLnBrk="0" marL="914286" rtl="0">
              <a:defRPr sz="1800" kern="1200">
                <a:solidFill>
                  <a:schemeClr val="lt1"/>
                </a:solidFill>
                <a:latin typeface="+mn-lt"/>
                <a:ea typeface="+mn-ea"/>
                <a:cs typeface="+mn-cs"/>
              </a:defRPr>
            </a:lvl3pPr>
            <a:lvl4pPr algn="l" defTabSz="914286" eaLnBrk="1" hangingPunct="1" latinLnBrk="0" marL="1371429" rtl="0">
              <a:defRPr sz="1800" kern="1200">
                <a:solidFill>
                  <a:schemeClr val="lt1"/>
                </a:solidFill>
                <a:latin typeface="+mn-lt"/>
                <a:ea typeface="+mn-ea"/>
                <a:cs typeface="+mn-cs"/>
              </a:defRPr>
            </a:lvl4pPr>
            <a:lvl5pPr algn="l" defTabSz="914286" eaLnBrk="1" hangingPunct="1" latinLnBrk="0" marL="1828571" rtl="0">
              <a:defRPr sz="1800" kern="1200">
                <a:solidFill>
                  <a:schemeClr val="lt1"/>
                </a:solidFill>
                <a:latin typeface="+mn-lt"/>
                <a:ea typeface="+mn-ea"/>
                <a:cs typeface="+mn-cs"/>
              </a:defRPr>
            </a:lvl5pPr>
            <a:lvl6pPr algn="l" defTabSz="914286" eaLnBrk="1" hangingPunct="1" latinLnBrk="0" marL="2285715" rtl="0">
              <a:defRPr sz="1800" kern="1200">
                <a:solidFill>
                  <a:schemeClr val="lt1"/>
                </a:solidFill>
                <a:latin typeface="+mn-lt"/>
                <a:ea typeface="+mn-ea"/>
                <a:cs typeface="+mn-cs"/>
              </a:defRPr>
            </a:lvl6pPr>
            <a:lvl7pPr algn="l" defTabSz="914286" eaLnBrk="1" hangingPunct="1" latinLnBrk="0" marL="2742857" rtl="0">
              <a:defRPr sz="1800" kern="1200">
                <a:solidFill>
                  <a:schemeClr val="lt1"/>
                </a:solidFill>
                <a:latin typeface="+mn-lt"/>
                <a:ea typeface="+mn-ea"/>
                <a:cs typeface="+mn-cs"/>
              </a:defRPr>
            </a:lvl7pPr>
            <a:lvl8pPr algn="l" defTabSz="914286" eaLnBrk="1" hangingPunct="1" latinLnBrk="0" marL="3200000" rtl="0">
              <a:defRPr sz="1800" kern="1200">
                <a:solidFill>
                  <a:schemeClr val="lt1"/>
                </a:solidFill>
                <a:latin typeface="+mn-lt"/>
                <a:ea typeface="+mn-ea"/>
                <a:cs typeface="+mn-cs"/>
              </a:defRPr>
            </a:lvl8pPr>
            <a:lvl9pPr algn="l" defTabSz="914286" eaLnBrk="1" hangingPunct="1" latinLnBrk="0" marL="3657144" rtl="0">
              <a:defRPr sz="1800" kern="1200">
                <a:solidFill>
                  <a:schemeClr val="lt1"/>
                </a:solidFill>
                <a:latin typeface="+mn-lt"/>
                <a:ea typeface="+mn-ea"/>
                <a:cs typeface="+mn-cs"/>
              </a:defRPr>
            </a:lvl9pPr>
          </a:lstStyle>
          <a:p>
            <a:pPr algn="ctr"/>
            <a:endParaRPr altLang="en-US" sz="2700" lang="ko-KR"/>
          </a:p>
        </p:txBody>
      </p:sp>
      <p:sp>
        <p:nvSpPr>
          <p:cNvPr id="1048590" name="Up Ribbon 22"/>
          <p:cNvSpPr/>
          <p:nvPr/>
        </p:nvSpPr>
        <p:spPr>
          <a:xfrm>
            <a:off x="4617028" y="79788"/>
            <a:ext cx="2925520" cy="754469"/>
          </a:xfrm>
          <a:prstGeom prst="ribbon2">
            <a:avLst>
              <a:gd name="adj1" fmla="val 16667"/>
              <a:gd name="adj2" fmla="val 75000"/>
            </a:avLst>
          </a:prstGeom>
          <a:solidFill>
            <a:srgbClr val="6BC2ED">
              <a:lumMod val="75000"/>
            </a:srgbClr>
          </a:solidFill>
          <a:ln w="25400" cap="flat" cmpd="sng" algn="ctr">
            <a:noFill/>
            <a:prstDash val="solid"/>
          </a:ln>
          <a:effectLst/>
        </p:spPr>
        <p:txBody>
          <a:bodyPr anchor="ctr" rtlCol="0"/>
          <a:p>
            <a:pPr algn="ctr" defTabSz="685777"/>
            <a:endParaRPr sz="1799" kern="0" lang="es-UY">
              <a:solidFill>
                <a:prstClr val="white"/>
              </a:solidFill>
            </a:endParaRPr>
          </a:p>
        </p:txBody>
      </p:sp>
      <p:sp>
        <p:nvSpPr>
          <p:cNvPr id="1048591" name="TextBox 23"/>
          <p:cNvSpPr txBox="1"/>
          <p:nvPr/>
        </p:nvSpPr>
        <p:spPr>
          <a:xfrm>
            <a:off x="5124855" y="109809"/>
            <a:ext cx="2038607" cy="434340"/>
          </a:xfrm>
          <a:prstGeom prst="rect"/>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685777"/>
            <a:r>
              <a:rPr b="1" dirty="0" sz="2399" i="1" kern="0" lang="en-US">
                <a:solidFill>
                  <a:prstClr val="white"/>
                </a:solidFill>
              </a:rPr>
              <a:t>Inheritance</a:t>
            </a:r>
            <a:endParaRPr b="1" dirty="0" sz="1799" i="1" kern="0" lang="es-UY">
              <a:solidFill>
                <a:prstClr val="white"/>
              </a:solidFill>
            </a:endParaRPr>
          </a:p>
        </p:txBody>
      </p:sp>
      <p:sp>
        <p:nvSpPr>
          <p:cNvPr id="1048592" name="Rectangle 24"/>
          <p:cNvSpPr/>
          <p:nvPr/>
        </p:nvSpPr>
        <p:spPr>
          <a:xfrm>
            <a:off x="2941913" y="855253"/>
            <a:ext cx="7726089" cy="1631181"/>
          </a:xfrm>
          <a:prstGeom prst="rect"/>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en-US"/>
            </a:defPPr>
            <a:lvl1pPr algn="l" defTabSz="914286" eaLnBrk="1" hangingPunct="1" latinLnBrk="0" marL="0" rtl="0">
              <a:defRPr sz="1800" kern="1200">
                <a:solidFill>
                  <a:schemeClr val="lt1"/>
                </a:solidFill>
                <a:latin typeface="+mn-lt"/>
                <a:ea typeface="+mn-ea"/>
                <a:cs typeface="+mn-cs"/>
              </a:defRPr>
            </a:lvl1pPr>
            <a:lvl2pPr algn="l" defTabSz="914286" eaLnBrk="1" hangingPunct="1" latinLnBrk="0" marL="457144" rtl="0">
              <a:defRPr sz="1800" kern="1200">
                <a:solidFill>
                  <a:schemeClr val="lt1"/>
                </a:solidFill>
                <a:latin typeface="+mn-lt"/>
                <a:ea typeface="+mn-ea"/>
                <a:cs typeface="+mn-cs"/>
              </a:defRPr>
            </a:lvl2pPr>
            <a:lvl3pPr algn="l" defTabSz="914286" eaLnBrk="1" hangingPunct="1" latinLnBrk="0" marL="914286" rtl="0">
              <a:defRPr sz="1800" kern="1200">
                <a:solidFill>
                  <a:schemeClr val="lt1"/>
                </a:solidFill>
                <a:latin typeface="+mn-lt"/>
                <a:ea typeface="+mn-ea"/>
                <a:cs typeface="+mn-cs"/>
              </a:defRPr>
            </a:lvl3pPr>
            <a:lvl4pPr algn="l" defTabSz="914286" eaLnBrk="1" hangingPunct="1" latinLnBrk="0" marL="1371429" rtl="0">
              <a:defRPr sz="1800" kern="1200">
                <a:solidFill>
                  <a:schemeClr val="lt1"/>
                </a:solidFill>
                <a:latin typeface="+mn-lt"/>
                <a:ea typeface="+mn-ea"/>
                <a:cs typeface="+mn-cs"/>
              </a:defRPr>
            </a:lvl4pPr>
            <a:lvl5pPr algn="l" defTabSz="914286" eaLnBrk="1" hangingPunct="1" latinLnBrk="0" marL="1828571" rtl="0">
              <a:defRPr sz="1800" kern="1200">
                <a:solidFill>
                  <a:schemeClr val="lt1"/>
                </a:solidFill>
                <a:latin typeface="+mn-lt"/>
                <a:ea typeface="+mn-ea"/>
                <a:cs typeface="+mn-cs"/>
              </a:defRPr>
            </a:lvl5pPr>
            <a:lvl6pPr algn="l" defTabSz="914286" eaLnBrk="1" hangingPunct="1" latinLnBrk="0" marL="2285715" rtl="0">
              <a:defRPr sz="1800" kern="1200">
                <a:solidFill>
                  <a:schemeClr val="lt1"/>
                </a:solidFill>
                <a:latin typeface="+mn-lt"/>
                <a:ea typeface="+mn-ea"/>
                <a:cs typeface="+mn-cs"/>
              </a:defRPr>
            </a:lvl6pPr>
            <a:lvl7pPr algn="l" defTabSz="914286" eaLnBrk="1" hangingPunct="1" latinLnBrk="0" marL="2742857" rtl="0">
              <a:defRPr sz="1800" kern="1200">
                <a:solidFill>
                  <a:schemeClr val="lt1"/>
                </a:solidFill>
                <a:latin typeface="+mn-lt"/>
                <a:ea typeface="+mn-ea"/>
                <a:cs typeface="+mn-cs"/>
              </a:defRPr>
            </a:lvl7pPr>
            <a:lvl8pPr algn="l" defTabSz="914286" eaLnBrk="1" hangingPunct="1" latinLnBrk="0" marL="3200000" rtl="0">
              <a:defRPr sz="1800" kern="1200">
                <a:solidFill>
                  <a:schemeClr val="lt1"/>
                </a:solidFill>
                <a:latin typeface="+mn-lt"/>
                <a:ea typeface="+mn-ea"/>
                <a:cs typeface="+mn-cs"/>
              </a:defRPr>
            </a:lvl8pPr>
            <a:lvl9pPr algn="l" defTabSz="914286" eaLnBrk="1" hangingPunct="1" latinLnBrk="0" marL="3657144" rtl="0">
              <a:defRPr sz="1800" kern="1200">
                <a:solidFill>
                  <a:schemeClr val="lt1"/>
                </a:solidFill>
                <a:latin typeface="+mn-lt"/>
                <a:ea typeface="+mn-ea"/>
                <a:cs typeface="+mn-cs"/>
              </a:defRPr>
            </a:lvl9pPr>
          </a:lstStyle>
          <a:p>
            <a:pPr algn="ctr"/>
            <a:endParaRPr altLang="en-US" sz="2700" lang="ko-KR"/>
          </a:p>
        </p:txBody>
      </p:sp>
      <p:sp>
        <p:nvSpPr>
          <p:cNvPr id="1048593" name="TextBox 36"/>
          <p:cNvSpPr txBox="1"/>
          <p:nvPr/>
        </p:nvSpPr>
        <p:spPr>
          <a:xfrm>
            <a:off x="3160880" y="932672"/>
            <a:ext cx="7507121" cy="1951816"/>
          </a:xfrm>
          <a:prstGeom prst="rect"/>
          <a:noFill/>
        </p:spPr>
        <p:txBody>
          <a:bodyPr rtlCol="0" wrap="square">
            <a:spAutoFit/>
          </a:bodyPr>
          <a:lstStyle>
            <a:defPPr>
              <a:defRPr lang="en-US"/>
            </a:defPPr>
            <a:lvl1pPr algn="l" defTabSz="914286" eaLnBrk="1" hangingPunct="1" latinLnBrk="0" marL="0" rtl="0">
              <a:defRPr sz="1800" kern="1200">
                <a:solidFill>
                  <a:schemeClr val="tx1"/>
                </a:solidFill>
                <a:latin typeface="+mn-lt"/>
                <a:ea typeface="+mn-ea"/>
                <a:cs typeface="+mn-cs"/>
              </a:defRPr>
            </a:lvl1pPr>
            <a:lvl2pPr algn="l" defTabSz="914286" eaLnBrk="1" hangingPunct="1" latinLnBrk="0" marL="457144" rtl="0">
              <a:defRPr sz="1800" kern="1200">
                <a:solidFill>
                  <a:schemeClr val="tx1"/>
                </a:solidFill>
                <a:latin typeface="+mn-lt"/>
                <a:ea typeface="+mn-ea"/>
                <a:cs typeface="+mn-cs"/>
              </a:defRPr>
            </a:lvl2pPr>
            <a:lvl3pPr algn="l" defTabSz="914286" eaLnBrk="1" hangingPunct="1" latinLnBrk="0" marL="914286" rtl="0">
              <a:defRPr sz="1800" kern="1200">
                <a:solidFill>
                  <a:schemeClr val="tx1"/>
                </a:solidFill>
                <a:latin typeface="+mn-lt"/>
                <a:ea typeface="+mn-ea"/>
                <a:cs typeface="+mn-cs"/>
              </a:defRPr>
            </a:lvl3pPr>
            <a:lvl4pPr algn="l" defTabSz="914286" eaLnBrk="1" hangingPunct="1" latinLnBrk="0" marL="1371429" rtl="0">
              <a:defRPr sz="1800" kern="1200">
                <a:solidFill>
                  <a:schemeClr val="tx1"/>
                </a:solidFill>
                <a:latin typeface="+mn-lt"/>
                <a:ea typeface="+mn-ea"/>
                <a:cs typeface="+mn-cs"/>
              </a:defRPr>
            </a:lvl4pPr>
            <a:lvl5pPr algn="l" defTabSz="914286" eaLnBrk="1" hangingPunct="1" latinLnBrk="0" marL="1828571" rtl="0">
              <a:defRPr sz="1800" kern="1200">
                <a:solidFill>
                  <a:schemeClr val="tx1"/>
                </a:solidFill>
                <a:latin typeface="+mn-lt"/>
                <a:ea typeface="+mn-ea"/>
                <a:cs typeface="+mn-cs"/>
              </a:defRPr>
            </a:lvl5pPr>
            <a:lvl6pPr algn="l" defTabSz="914286" eaLnBrk="1" hangingPunct="1" latinLnBrk="0" marL="2285715" rtl="0">
              <a:defRPr sz="1800" kern="1200">
                <a:solidFill>
                  <a:schemeClr val="tx1"/>
                </a:solidFill>
                <a:latin typeface="+mn-lt"/>
                <a:ea typeface="+mn-ea"/>
                <a:cs typeface="+mn-cs"/>
              </a:defRPr>
            </a:lvl6pPr>
            <a:lvl7pPr algn="l" defTabSz="914286" eaLnBrk="1" hangingPunct="1" latinLnBrk="0" marL="2742857" rtl="0">
              <a:defRPr sz="1800" kern="1200">
                <a:solidFill>
                  <a:schemeClr val="tx1"/>
                </a:solidFill>
                <a:latin typeface="+mn-lt"/>
                <a:ea typeface="+mn-ea"/>
                <a:cs typeface="+mn-cs"/>
              </a:defRPr>
            </a:lvl7pPr>
            <a:lvl8pPr algn="l" defTabSz="914286" eaLnBrk="1" hangingPunct="1" latinLnBrk="0" marL="3200000" rtl="0">
              <a:defRPr sz="1800" kern="1200">
                <a:solidFill>
                  <a:schemeClr val="tx1"/>
                </a:solidFill>
                <a:latin typeface="+mn-lt"/>
                <a:ea typeface="+mn-ea"/>
                <a:cs typeface="+mn-cs"/>
              </a:defRPr>
            </a:lvl8pPr>
            <a:lvl9pPr algn="l" defTabSz="914286" eaLnBrk="1" hangingPunct="1" latinLnBrk="0" marL="3657144" rtl="0">
              <a:defRPr sz="1800" kern="1200">
                <a:solidFill>
                  <a:schemeClr val="tx1"/>
                </a:solidFill>
                <a:latin typeface="+mn-lt"/>
                <a:ea typeface="+mn-ea"/>
                <a:cs typeface="+mn-cs"/>
              </a:defRPr>
            </a:lvl9pPr>
          </a:lstStyle>
          <a:p>
            <a:pPr algn="just">
              <a:lnSpc>
                <a:spcPts val="2880"/>
              </a:lnSpc>
            </a:pPr>
            <a:r>
              <a:rPr dirty="0" sz="2000" lang="en-US"/>
              <a:t>Inheritance is the capability of one class to acquire properties and characteristics from another class. The class whose properties are inherited by other class is called the </a:t>
            </a:r>
            <a:r>
              <a:rPr b="1" dirty="0" sz="2000" lang="en-US"/>
              <a:t>Parent</a:t>
            </a:r>
            <a:r>
              <a:rPr dirty="0" sz="2000" lang="en-US"/>
              <a:t> or </a:t>
            </a:r>
            <a:r>
              <a:rPr b="1" dirty="0" sz="2000" lang="en-US"/>
              <a:t>Base</a:t>
            </a:r>
            <a:r>
              <a:rPr dirty="0" sz="2000" lang="en-US"/>
              <a:t> or </a:t>
            </a:r>
            <a:r>
              <a:rPr b="1" dirty="0" sz="2000" lang="en-US"/>
              <a:t>Super</a:t>
            </a:r>
            <a:r>
              <a:rPr dirty="0" sz="2000" lang="en-US"/>
              <a:t> class. And, the class which inherits properties of other class is called </a:t>
            </a:r>
            <a:r>
              <a:rPr b="1" dirty="0" sz="2000" lang="en-US"/>
              <a:t>Child</a:t>
            </a:r>
            <a:r>
              <a:rPr dirty="0" sz="2000" lang="en-US"/>
              <a:t> or </a:t>
            </a:r>
            <a:r>
              <a:rPr b="1" dirty="0" sz="2000" lang="en-US"/>
              <a:t>Derived</a:t>
            </a:r>
            <a:r>
              <a:rPr dirty="0" sz="2000" lang="en-US"/>
              <a:t> or </a:t>
            </a:r>
            <a:r>
              <a:rPr b="1" dirty="0" sz="2000" lang="en-US"/>
              <a:t>Sub</a:t>
            </a:r>
            <a:r>
              <a:rPr dirty="0" sz="2000" lang="en-US"/>
              <a:t> class.</a:t>
            </a:r>
          </a:p>
        </p:txBody>
      </p:sp>
      <p:grpSp>
        <p:nvGrpSpPr>
          <p:cNvPr id="125" name="Group 19"/>
          <p:cNvGrpSpPr/>
          <p:nvPr/>
        </p:nvGrpSpPr>
        <p:grpSpPr>
          <a:xfrm>
            <a:off x="1487488" y="1406875"/>
            <a:ext cx="1686006" cy="624000"/>
            <a:chOff x="5416016" y="5145084"/>
            <a:chExt cx="2064752" cy="624000"/>
          </a:xfrm>
        </p:grpSpPr>
        <p:sp>
          <p:nvSpPr>
            <p:cNvPr id="1048594" name="Rounded Rectangle 1"/>
            <p:cNvSpPr/>
            <p:nvPr/>
          </p:nvSpPr>
          <p:spPr>
            <a:xfrm>
              <a:off x="5416016" y="5145084"/>
              <a:ext cx="2064752" cy="624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p>
          </p:txBody>
        </p:sp>
        <p:sp>
          <p:nvSpPr>
            <p:cNvPr id="1048595" name="Oval 3"/>
            <p:cNvSpPr/>
            <p:nvPr/>
          </p:nvSpPr>
          <p:spPr>
            <a:xfrm>
              <a:off x="5484209" y="5217057"/>
              <a:ext cx="480053" cy="480053"/>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solidFill>
                  <a:schemeClr val="tx1">
                    <a:lumMod val="75000"/>
                    <a:lumOff val="25000"/>
                  </a:schemeClr>
                </a:solidFill>
              </a:endParaRPr>
            </a:p>
          </p:txBody>
        </p:sp>
        <p:sp>
          <p:nvSpPr>
            <p:cNvPr id="1048596" name="Rectangle 11"/>
            <p:cNvSpPr/>
            <p:nvPr/>
          </p:nvSpPr>
          <p:spPr>
            <a:xfrm>
              <a:off x="6030527" y="5230356"/>
              <a:ext cx="1434792" cy="369332"/>
            </a:xfrm>
            <a:prstGeom prst="rect"/>
          </p:spPr>
          <p:txBody>
            <a:bodyPr wrap="square">
              <a:spAutoFit/>
            </a:bodyPr>
            <a:p>
              <a:r>
                <a:rPr altLang="ko-KR" dirty="0" lang="en-US">
                  <a:solidFill>
                    <a:schemeClr val="bg1"/>
                  </a:solidFill>
                  <a:cs typeface="Arial" pitchFamily="34" charset="0"/>
                </a:rPr>
                <a:t>Definition</a:t>
              </a:r>
              <a:endParaRPr altLang="en-US" dirty="0" lang="ko-KR">
                <a:solidFill>
                  <a:schemeClr val="bg1"/>
                </a:solidFill>
              </a:endParaRPr>
            </a:p>
          </p:txBody>
        </p:sp>
        <p:sp>
          <p:nvSpPr>
            <p:cNvPr id="1048597" name="TextBox 13"/>
            <p:cNvSpPr txBox="1"/>
            <p:nvPr/>
          </p:nvSpPr>
          <p:spPr>
            <a:xfrm>
              <a:off x="5450503" y="5250894"/>
              <a:ext cx="547468" cy="379656"/>
            </a:xfrm>
            <a:prstGeom prst="rect"/>
            <a:noFill/>
          </p:spPr>
          <p:txBody>
            <a:bodyPr rtlCol="0" wrap="square">
              <a:spAutoFit/>
            </a:bodyPr>
            <a:p>
              <a:pPr algn="ctr"/>
              <a:r>
                <a:rPr altLang="ko-KR" b="1" dirty="0" sz="1867" lang="en-US">
                  <a:solidFill>
                    <a:schemeClr val="bg1"/>
                  </a:solidFill>
                  <a:cs typeface="Arial" pitchFamily="34" charset="0"/>
                </a:rPr>
                <a:t>01</a:t>
              </a:r>
              <a:endParaRPr altLang="en-US" b="1" dirty="0" sz="1867" lang="ko-KR">
                <a:solidFill>
                  <a:schemeClr val="bg1"/>
                </a:solidFill>
                <a:cs typeface="Arial" pitchFamily="34" charset="0"/>
              </a:endParaRPr>
            </a:p>
          </p:txBody>
        </p:sp>
      </p:grpSp>
      <p:grpSp>
        <p:nvGrpSpPr>
          <p:cNvPr id="126" name="Group 17"/>
          <p:cNvGrpSpPr/>
          <p:nvPr/>
        </p:nvGrpSpPr>
        <p:grpSpPr>
          <a:xfrm>
            <a:off x="1394850" y="4217330"/>
            <a:ext cx="1748822" cy="814894"/>
            <a:chOff x="5420522" y="5878687"/>
            <a:chExt cx="2162009" cy="876636"/>
          </a:xfrm>
        </p:grpSpPr>
        <p:sp>
          <p:nvSpPr>
            <p:cNvPr id="1048598" name="Rounded Rectangle 5"/>
            <p:cNvSpPr/>
            <p:nvPr/>
          </p:nvSpPr>
          <p:spPr>
            <a:xfrm>
              <a:off x="5420522" y="5878687"/>
              <a:ext cx="2162009" cy="624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dirty="0" sz="2400" lang="ko-KR"/>
            </a:p>
          </p:txBody>
        </p:sp>
        <p:grpSp>
          <p:nvGrpSpPr>
            <p:cNvPr id="127" name="Group 16"/>
            <p:cNvGrpSpPr/>
            <p:nvPr/>
          </p:nvGrpSpPr>
          <p:grpSpPr>
            <a:xfrm>
              <a:off x="5731316" y="5950661"/>
              <a:ext cx="1453115" cy="804662"/>
              <a:chOff x="5731316" y="5950661"/>
              <a:chExt cx="1453115" cy="804662"/>
            </a:xfrm>
          </p:grpSpPr>
          <p:sp>
            <p:nvSpPr>
              <p:cNvPr id="1048599" name="Oval 8"/>
              <p:cNvSpPr/>
              <p:nvPr/>
            </p:nvSpPr>
            <p:spPr>
              <a:xfrm>
                <a:off x="5798728" y="5950661"/>
                <a:ext cx="480055" cy="480053"/>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solidFill>
                    <a:schemeClr val="tx1">
                      <a:lumMod val="75000"/>
                      <a:lumOff val="25000"/>
                    </a:schemeClr>
                  </a:solidFill>
                </a:endParaRPr>
              </a:p>
            </p:txBody>
          </p:sp>
          <p:sp>
            <p:nvSpPr>
              <p:cNvPr id="1048600" name="Rectangle 4"/>
              <p:cNvSpPr/>
              <p:nvPr/>
            </p:nvSpPr>
            <p:spPr>
              <a:xfrm>
                <a:off x="6178504" y="6001168"/>
                <a:ext cx="1005927" cy="754155"/>
              </a:xfrm>
              <a:prstGeom prst="rect"/>
            </p:spPr>
            <p:txBody>
              <a:bodyPr wrap="square">
                <a:spAutoFit/>
              </a:bodyPr>
              <a:p>
                <a:r>
                  <a:rPr altLang="ko-KR" dirty="0" sz="2133" lang="en-US">
                    <a:solidFill>
                      <a:schemeClr val="bg1"/>
                    </a:solidFill>
                    <a:cs typeface="Arial" pitchFamily="34" charset="0"/>
                  </a:rPr>
                  <a:t>Types</a:t>
                </a:r>
                <a:endParaRPr altLang="en-US" dirty="0" sz="2133" lang="ko-KR">
                  <a:solidFill>
                    <a:schemeClr val="bg1"/>
                  </a:solidFill>
                </a:endParaRPr>
              </a:p>
            </p:txBody>
          </p:sp>
          <p:sp>
            <p:nvSpPr>
              <p:cNvPr id="1048601" name="TextBox 14"/>
              <p:cNvSpPr txBox="1"/>
              <p:nvPr/>
            </p:nvSpPr>
            <p:spPr>
              <a:xfrm>
                <a:off x="5731316" y="6021622"/>
                <a:ext cx="547467" cy="408421"/>
              </a:xfrm>
              <a:prstGeom prst="rect"/>
              <a:noFill/>
            </p:spPr>
            <p:txBody>
              <a:bodyPr rtlCol="0" wrap="square">
                <a:spAutoFit/>
              </a:bodyPr>
              <a:p>
                <a:pPr algn="ctr"/>
                <a:r>
                  <a:rPr altLang="ko-KR" b="1" dirty="0" sz="1867" lang="en-US">
                    <a:solidFill>
                      <a:schemeClr val="bg1"/>
                    </a:solidFill>
                    <a:cs typeface="Arial" pitchFamily="34" charset="0"/>
                  </a:rPr>
                  <a:t>03</a:t>
                </a:r>
                <a:endParaRPr altLang="en-US" b="1" dirty="0" sz="1867" lang="ko-KR">
                  <a:solidFill>
                    <a:schemeClr val="bg1"/>
                  </a:solidFill>
                  <a:cs typeface="Arial" pitchFamily="34" charset="0"/>
                </a:endParaRPr>
              </a:p>
            </p:txBody>
          </p:sp>
        </p:grpSp>
      </p:grpSp>
      <p:sp>
        <p:nvSpPr>
          <p:cNvPr id="1048602" name="TextBox 36"/>
          <p:cNvSpPr txBox="1"/>
          <p:nvPr/>
        </p:nvSpPr>
        <p:spPr>
          <a:xfrm>
            <a:off x="3083081" y="3645024"/>
            <a:ext cx="7304261" cy="1579920"/>
          </a:xfrm>
          <a:prstGeom prst="rect"/>
          <a:noFill/>
        </p:spPr>
        <p:txBody>
          <a:bodyPr rtlCol="0" wrap="square">
            <a:spAutoFit/>
          </a:bodyPr>
          <a:lstStyle>
            <a:defPPr>
              <a:defRPr lang="en-US"/>
            </a:defPPr>
            <a:lvl1pPr algn="l" defTabSz="914286" eaLnBrk="1" hangingPunct="1" latinLnBrk="0" marL="0" rtl="0">
              <a:defRPr sz="1800" kern="1200">
                <a:solidFill>
                  <a:schemeClr val="tx1"/>
                </a:solidFill>
                <a:latin typeface="+mn-lt"/>
                <a:ea typeface="+mn-ea"/>
                <a:cs typeface="+mn-cs"/>
              </a:defRPr>
            </a:lvl1pPr>
            <a:lvl2pPr algn="l" defTabSz="914286" eaLnBrk="1" hangingPunct="1" latinLnBrk="0" marL="457144" rtl="0">
              <a:defRPr sz="1800" kern="1200">
                <a:solidFill>
                  <a:schemeClr val="tx1"/>
                </a:solidFill>
                <a:latin typeface="+mn-lt"/>
                <a:ea typeface="+mn-ea"/>
                <a:cs typeface="+mn-cs"/>
              </a:defRPr>
            </a:lvl2pPr>
            <a:lvl3pPr algn="l" defTabSz="914286" eaLnBrk="1" hangingPunct="1" latinLnBrk="0" marL="914286" rtl="0">
              <a:defRPr sz="1800" kern="1200">
                <a:solidFill>
                  <a:schemeClr val="tx1"/>
                </a:solidFill>
                <a:latin typeface="+mn-lt"/>
                <a:ea typeface="+mn-ea"/>
                <a:cs typeface="+mn-cs"/>
              </a:defRPr>
            </a:lvl3pPr>
            <a:lvl4pPr algn="l" defTabSz="914286" eaLnBrk="1" hangingPunct="1" latinLnBrk="0" marL="1371429" rtl="0">
              <a:defRPr sz="1800" kern="1200">
                <a:solidFill>
                  <a:schemeClr val="tx1"/>
                </a:solidFill>
                <a:latin typeface="+mn-lt"/>
                <a:ea typeface="+mn-ea"/>
                <a:cs typeface="+mn-cs"/>
              </a:defRPr>
            </a:lvl4pPr>
            <a:lvl5pPr algn="l" defTabSz="914286" eaLnBrk="1" hangingPunct="1" latinLnBrk="0" marL="1828571" rtl="0">
              <a:defRPr sz="1800" kern="1200">
                <a:solidFill>
                  <a:schemeClr val="tx1"/>
                </a:solidFill>
                <a:latin typeface="+mn-lt"/>
                <a:ea typeface="+mn-ea"/>
                <a:cs typeface="+mn-cs"/>
              </a:defRPr>
            </a:lvl5pPr>
            <a:lvl6pPr algn="l" defTabSz="914286" eaLnBrk="1" hangingPunct="1" latinLnBrk="0" marL="2285715" rtl="0">
              <a:defRPr sz="1800" kern="1200">
                <a:solidFill>
                  <a:schemeClr val="tx1"/>
                </a:solidFill>
                <a:latin typeface="+mn-lt"/>
                <a:ea typeface="+mn-ea"/>
                <a:cs typeface="+mn-cs"/>
              </a:defRPr>
            </a:lvl6pPr>
            <a:lvl7pPr algn="l" defTabSz="914286" eaLnBrk="1" hangingPunct="1" latinLnBrk="0" marL="2742857" rtl="0">
              <a:defRPr sz="1800" kern="1200">
                <a:solidFill>
                  <a:schemeClr val="tx1"/>
                </a:solidFill>
                <a:latin typeface="+mn-lt"/>
                <a:ea typeface="+mn-ea"/>
                <a:cs typeface="+mn-cs"/>
              </a:defRPr>
            </a:lvl7pPr>
            <a:lvl8pPr algn="l" defTabSz="914286" eaLnBrk="1" hangingPunct="1" latinLnBrk="0" marL="3200000" rtl="0">
              <a:defRPr sz="1800" kern="1200">
                <a:solidFill>
                  <a:schemeClr val="tx1"/>
                </a:solidFill>
                <a:latin typeface="+mn-lt"/>
                <a:ea typeface="+mn-ea"/>
                <a:cs typeface="+mn-cs"/>
              </a:defRPr>
            </a:lvl8pPr>
            <a:lvl9pPr algn="l" defTabSz="914286" eaLnBrk="1" hangingPunct="1" latinLnBrk="0" marL="3657144" rtl="0">
              <a:defRPr sz="1800" kern="1200">
                <a:solidFill>
                  <a:schemeClr val="tx1"/>
                </a:solidFill>
                <a:latin typeface="+mn-lt"/>
                <a:ea typeface="+mn-ea"/>
                <a:cs typeface="+mn-cs"/>
              </a:defRPr>
            </a:lvl9pPr>
          </a:lstStyle>
          <a:p>
            <a:pPr algn="just">
              <a:lnSpc>
                <a:spcPts val="2880"/>
              </a:lnSpc>
            </a:pPr>
            <a:r>
              <a:rPr dirty="0" sz="2000" lang="en-US"/>
              <a:t>Single </a:t>
            </a:r>
            <a:r>
              <a:rPr dirty="0" sz="2000" lang="en-US"/>
              <a:t>Inheritance, Multiple Inheritance, Hierarchical Inheritance, Multilevel Inheritance, and Hybrid </a:t>
            </a:r>
            <a:r>
              <a:rPr dirty="0" sz="2000" lang="en-US"/>
              <a:t>Inheritance (also known as Virtual Inheritance</a:t>
            </a:r>
            <a:r>
              <a:rPr dirty="0" sz="2000" lang="en-US"/>
              <a:t>)</a:t>
            </a:r>
          </a:p>
          <a:p>
            <a:pPr algn="just">
              <a:lnSpc>
                <a:spcPts val="2880"/>
              </a:lnSpc>
            </a:pPr>
            <a:r>
              <a:rPr b="1" dirty="0" sz="2000" lang="en-US" u="sng"/>
              <a:t>Note</a:t>
            </a:r>
            <a:r>
              <a:rPr dirty="0" sz="2000" lang="en-US"/>
              <a:t> : </a:t>
            </a:r>
            <a:r>
              <a:rPr dirty="0" sz="2000" lang="en-US"/>
              <a:t>All members of a class except Private, are inherited</a:t>
            </a:r>
          </a:p>
        </p:txBody>
      </p:sp>
      <p:sp>
        <p:nvSpPr>
          <p:cNvPr id="1048603" name="Rectangle 33"/>
          <p:cNvSpPr/>
          <p:nvPr/>
        </p:nvSpPr>
        <p:spPr>
          <a:xfrm>
            <a:off x="2949676" y="5268387"/>
            <a:ext cx="7726089" cy="1393670"/>
          </a:xfrm>
          <a:prstGeom prst="rect"/>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en-US"/>
            </a:defPPr>
            <a:lvl1pPr algn="l" defTabSz="914286" eaLnBrk="1" hangingPunct="1" latinLnBrk="0" marL="0" rtl="0">
              <a:defRPr sz="1800" kern="1200">
                <a:solidFill>
                  <a:schemeClr val="lt1"/>
                </a:solidFill>
                <a:latin typeface="+mn-lt"/>
                <a:ea typeface="+mn-ea"/>
                <a:cs typeface="+mn-cs"/>
              </a:defRPr>
            </a:lvl1pPr>
            <a:lvl2pPr algn="l" defTabSz="914286" eaLnBrk="1" hangingPunct="1" latinLnBrk="0" marL="457144" rtl="0">
              <a:defRPr sz="1800" kern="1200">
                <a:solidFill>
                  <a:schemeClr val="lt1"/>
                </a:solidFill>
                <a:latin typeface="+mn-lt"/>
                <a:ea typeface="+mn-ea"/>
                <a:cs typeface="+mn-cs"/>
              </a:defRPr>
            </a:lvl2pPr>
            <a:lvl3pPr algn="l" defTabSz="914286" eaLnBrk="1" hangingPunct="1" latinLnBrk="0" marL="914286" rtl="0">
              <a:defRPr sz="1800" kern="1200">
                <a:solidFill>
                  <a:schemeClr val="lt1"/>
                </a:solidFill>
                <a:latin typeface="+mn-lt"/>
                <a:ea typeface="+mn-ea"/>
                <a:cs typeface="+mn-cs"/>
              </a:defRPr>
            </a:lvl3pPr>
            <a:lvl4pPr algn="l" defTabSz="914286" eaLnBrk="1" hangingPunct="1" latinLnBrk="0" marL="1371429" rtl="0">
              <a:defRPr sz="1800" kern="1200">
                <a:solidFill>
                  <a:schemeClr val="lt1"/>
                </a:solidFill>
                <a:latin typeface="+mn-lt"/>
                <a:ea typeface="+mn-ea"/>
                <a:cs typeface="+mn-cs"/>
              </a:defRPr>
            </a:lvl4pPr>
            <a:lvl5pPr algn="l" defTabSz="914286" eaLnBrk="1" hangingPunct="1" latinLnBrk="0" marL="1828571" rtl="0">
              <a:defRPr sz="1800" kern="1200">
                <a:solidFill>
                  <a:schemeClr val="lt1"/>
                </a:solidFill>
                <a:latin typeface="+mn-lt"/>
                <a:ea typeface="+mn-ea"/>
                <a:cs typeface="+mn-cs"/>
              </a:defRPr>
            </a:lvl5pPr>
            <a:lvl6pPr algn="l" defTabSz="914286" eaLnBrk="1" hangingPunct="1" latinLnBrk="0" marL="2285715" rtl="0">
              <a:defRPr sz="1800" kern="1200">
                <a:solidFill>
                  <a:schemeClr val="lt1"/>
                </a:solidFill>
                <a:latin typeface="+mn-lt"/>
                <a:ea typeface="+mn-ea"/>
                <a:cs typeface="+mn-cs"/>
              </a:defRPr>
            </a:lvl6pPr>
            <a:lvl7pPr algn="l" defTabSz="914286" eaLnBrk="1" hangingPunct="1" latinLnBrk="0" marL="2742857" rtl="0">
              <a:defRPr sz="1800" kern="1200">
                <a:solidFill>
                  <a:schemeClr val="lt1"/>
                </a:solidFill>
                <a:latin typeface="+mn-lt"/>
                <a:ea typeface="+mn-ea"/>
                <a:cs typeface="+mn-cs"/>
              </a:defRPr>
            </a:lvl7pPr>
            <a:lvl8pPr algn="l" defTabSz="914286" eaLnBrk="1" hangingPunct="1" latinLnBrk="0" marL="3200000" rtl="0">
              <a:defRPr sz="1800" kern="1200">
                <a:solidFill>
                  <a:schemeClr val="lt1"/>
                </a:solidFill>
                <a:latin typeface="+mn-lt"/>
                <a:ea typeface="+mn-ea"/>
                <a:cs typeface="+mn-cs"/>
              </a:defRPr>
            </a:lvl8pPr>
            <a:lvl9pPr algn="l" defTabSz="914286" eaLnBrk="1" hangingPunct="1" latinLnBrk="0" marL="3657144" rtl="0">
              <a:defRPr sz="1800" kern="1200">
                <a:solidFill>
                  <a:schemeClr val="lt1"/>
                </a:solidFill>
                <a:latin typeface="+mn-lt"/>
                <a:ea typeface="+mn-ea"/>
                <a:cs typeface="+mn-cs"/>
              </a:defRPr>
            </a:lvl9pPr>
          </a:lstStyle>
          <a:p>
            <a:pPr algn="ctr"/>
            <a:endParaRPr altLang="en-US" sz="2700" lang="ko-KR"/>
          </a:p>
        </p:txBody>
      </p:sp>
      <p:sp>
        <p:nvSpPr>
          <p:cNvPr id="1048604" name="TextBox 36"/>
          <p:cNvSpPr txBox="1"/>
          <p:nvPr/>
        </p:nvSpPr>
        <p:spPr>
          <a:xfrm>
            <a:off x="3347838" y="5401261"/>
            <a:ext cx="7304261" cy="1015663"/>
          </a:xfrm>
          <a:prstGeom prst="rect"/>
          <a:noFill/>
        </p:spPr>
        <p:txBody>
          <a:bodyPr rtlCol="0" wrap="square">
            <a:spAutoFit/>
          </a:bodyPr>
          <a:lstStyle>
            <a:defPPr>
              <a:defRPr lang="en-US"/>
            </a:defPPr>
            <a:lvl1pPr algn="l" defTabSz="914286" eaLnBrk="1" hangingPunct="1" latinLnBrk="0" marL="0" rtl="0">
              <a:defRPr sz="1800" kern="1200">
                <a:solidFill>
                  <a:schemeClr val="tx1"/>
                </a:solidFill>
                <a:latin typeface="+mn-lt"/>
                <a:ea typeface="+mn-ea"/>
                <a:cs typeface="+mn-cs"/>
              </a:defRPr>
            </a:lvl1pPr>
            <a:lvl2pPr algn="l" defTabSz="914286" eaLnBrk="1" hangingPunct="1" latinLnBrk="0" marL="457144" rtl="0">
              <a:defRPr sz="1800" kern="1200">
                <a:solidFill>
                  <a:schemeClr val="tx1"/>
                </a:solidFill>
                <a:latin typeface="+mn-lt"/>
                <a:ea typeface="+mn-ea"/>
                <a:cs typeface="+mn-cs"/>
              </a:defRPr>
            </a:lvl2pPr>
            <a:lvl3pPr algn="l" defTabSz="914286" eaLnBrk="1" hangingPunct="1" latinLnBrk="0" marL="914286" rtl="0">
              <a:defRPr sz="1800" kern="1200">
                <a:solidFill>
                  <a:schemeClr val="tx1"/>
                </a:solidFill>
                <a:latin typeface="+mn-lt"/>
                <a:ea typeface="+mn-ea"/>
                <a:cs typeface="+mn-cs"/>
              </a:defRPr>
            </a:lvl3pPr>
            <a:lvl4pPr algn="l" defTabSz="914286" eaLnBrk="1" hangingPunct="1" latinLnBrk="0" marL="1371429" rtl="0">
              <a:defRPr sz="1800" kern="1200">
                <a:solidFill>
                  <a:schemeClr val="tx1"/>
                </a:solidFill>
                <a:latin typeface="+mn-lt"/>
                <a:ea typeface="+mn-ea"/>
                <a:cs typeface="+mn-cs"/>
              </a:defRPr>
            </a:lvl4pPr>
            <a:lvl5pPr algn="l" defTabSz="914286" eaLnBrk="1" hangingPunct="1" latinLnBrk="0" marL="1828571" rtl="0">
              <a:defRPr sz="1800" kern="1200">
                <a:solidFill>
                  <a:schemeClr val="tx1"/>
                </a:solidFill>
                <a:latin typeface="+mn-lt"/>
                <a:ea typeface="+mn-ea"/>
                <a:cs typeface="+mn-cs"/>
              </a:defRPr>
            </a:lvl5pPr>
            <a:lvl6pPr algn="l" defTabSz="914286" eaLnBrk="1" hangingPunct="1" latinLnBrk="0" marL="2285715" rtl="0">
              <a:defRPr sz="1800" kern="1200">
                <a:solidFill>
                  <a:schemeClr val="tx1"/>
                </a:solidFill>
                <a:latin typeface="+mn-lt"/>
                <a:ea typeface="+mn-ea"/>
                <a:cs typeface="+mn-cs"/>
              </a:defRPr>
            </a:lvl6pPr>
            <a:lvl7pPr algn="l" defTabSz="914286" eaLnBrk="1" hangingPunct="1" latinLnBrk="0" marL="2742857" rtl="0">
              <a:defRPr sz="1800" kern="1200">
                <a:solidFill>
                  <a:schemeClr val="tx1"/>
                </a:solidFill>
                <a:latin typeface="+mn-lt"/>
                <a:ea typeface="+mn-ea"/>
                <a:cs typeface="+mn-cs"/>
              </a:defRPr>
            </a:lvl7pPr>
            <a:lvl8pPr algn="l" defTabSz="914286" eaLnBrk="1" hangingPunct="1" latinLnBrk="0" marL="3200000" rtl="0">
              <a:defRPr sz="1800" kern="1200">
                <a:solidFill>
                  <a:schemeClr val="tx1"/>
                </a:solidFill>
                <a:latin typeface="+mn-lt"/>
                <a:ea typeface="+mn-ea"/>
                <a:cs typeface="+mn-cs"/>
              </a:defRPr>
            </a:lvl8pPr>
            <a:lvl9pPr algn="l" defTabSz="914286" eaLnBrk="1" hangingPunct="1" latinLnBrk="0" marL="3657144" rtl="0">
              <a:defRPr sz="1800" kern="1200">
                <a:solidFill>
                  <a:schemeClr val="tx1"/>
                </a:solidFill>
                <a:latin typeface="+mn-lt"/>
                <a:ea typeface="+mn-ea"/>
                <a:cs typeface="+mn-cs"/>
              </a:defRPr>
            </a:lvl9pPr>
          </a:lstStyle>
          <a:p>
            <a:pPr indent="-457200" marL="457200">
              <a:buFont typeface="+mj-lt"/>
              <a:buAutoNum type="arabicPeriod"/>
            </a:pPr>
            <a:r>
              <a:rPr dirty="0" sz="2000" lang="en-US"/>
              <a:t>Code Reusability</a:t>
            </a:r>
          </a:p>
          <a:p>
            <a:pPr indent="-457200" marL="457200">
              <a:buFont typeface="+mj-lt"/>
              <a:buAutoNum type="arabicPeriod"/>
            </a:pPr>
            <a:r>
              <a:rPr dirty="0" sz="2000" lang="en-US"/>
              <a:t>Method Overriding (Hence, Runtime Polymorphism.)</a:t>
            </a:r>
          </a:p>
          <a:p>
            <a:pPr indent="-457200" marL="457200">
              <a:buFont typeface="+mj-lt"/>
              <a:buAutoNum type="arabicPeriod"/>
            </a:pPr>
            <a:r>
              <a:rPr dirty="0" sz="2000" lang="en-US"/>
              <a:t>Use of Virtual Keyword</a:t>
            </a:r>
          </a:p>
        </p:txBody>
      </p:sp>
      <p:grpSp>
        <p:nvGrpSpPr>
          <p:cNvPr id="128" name="Group 2"/>
          <p:cNvGrpSpPr/>
          <p:nvPr/>
        </p:nvGrpSpPr>
        <p:grpSpPr>
          <a:xfrm>
            <a:off x="1487490" y="5721555"/>
            <a:ext cx="1944216" cy="747076"/>
            <a:chOff x="9740304" y="5128658"/>
            <a:chExt cx="2287971" cy="747076"/>
          </a:xfrm>
        </p:grpSpPr>
        <p:sp>
          <p:nvSpPr>
            <p:cNvPr id="1048605" name="Rounded Rectangle 6"/>
            <p:cNvSpPr/>
            <p:nvPr/>
          </p:nvSpPr>
          <p:spPr>
            <a:xfrm>
              <a:off x="9763162" y="5128658"/>
              <a:ext cx="2265113" cy="624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p>
          </p:txBody>
        </p:sp>
        <p:sp>
          <p:nvSpPr>
            <p:cNvPr id="1048606" name="Oval 9"/>
            <p:cNvSpPr/>
            <p:nvPr/>
          </p:nvSpPr>
          <p:spPr>
            <a:xfrm>
              <a:off x="9830578" y="5217056"/>
              <a:ext cx="480053" cy="480053"/>
            </a:xfrm>
            <a:prstGeom prst="ellipse"/>
            <a:solidFill>
              <a:srgbClr val="EFE0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solidFill>
                  <a:schemeClr val="tx1">
                    <a:lumMod val="75000"/>
                    <a:lumOff val="25000"/>
                  </a:schemeClr>
                </a:solidFill>
              </a:endParaRPr>
            </a:p>
          </p:txBody>
        </p:sp>
        <p:sp>
          <p:nvSpPr>
            <p:cNvPr id="1048607" name="Rectangle 12"/>
            <p:cNvSpPr/>
            <p:nvPr/>
          </p:nvSpPr>
          <p:spPr>
            <a:xfrm>
              <a:off x="10310631" y="5250894"/>
              <a:ext cx="1547890" cy="624840"/>
            </a:xfrm>
            <a:prstGeom prst="rect"/>
          </p:spPr>
          <p:txBody>
            <a:bodyPr wrap="square">
              <a:spAutoFit/>
            </a:bodyPr>
            <a:p>
              <a:r>
                <a:rPr altLang="ko-KR" dirty="0" lang="en-US">
                  <a:solidFill>
                    <a:schemeClr val="bg1"/>
                  </a:solidFill>
                  <a:cs typeface="Arial" pitchFamily="34" charset="0"/>
                </a:rPr>
                <a:t>Advantages</a:t>
              </a:r>
              <a:endParaRPr altLang="en-US" dirty="0" lang="ko-KR">
                <a:solidFill>
                  <a:schemeClr val="bg1"/>
                </a:solidFill>
              </a:endParaRPr>
            </a:p>
          </p:txBody>
        </p:sp>
        <p:sp>
          <p:nvSpPr>
            <p:cNvPr id="1048608" name="TextBox 15"/>
            <p:cNvSpPr txBox="1"/>
            <p:nvPr/>
          </p:nvSpPr>
          <p:spPr>
            <a:xfrm>
              <a:off x="9740304" y="5250894"/>
              <a:ext cx="708816" cy="379656"/>
            </a:xfrm>
            <a:prstGeom prst="rect"/>
            <a:noFill/>
          </p:spPr>
          <p:txBody>
            <a:bodyPr rtlCol="0" wrap="square">
              <a:spAutoFit/>
            </a:bodyPr>
            <a:p>
              <a:pPr algn="ctr"/>
              <a:r>
                <a:rPr altLang="ko-KR" b="1" dirty="0" sz="1867" lang="en-US">
                  <a:solidFill>
                    <a:schemeClr val="accent2"/>
                  </a:solidFill>
                  <a:cs typeface="Arial" pitchFamily="34" charset="0"/>
                </a:rPr>
                <a:t>04</a:t>
              </a:r>
              <a:endParaRPr altLang="en-US" b="1" dirty="0" sz="1867" lang="ko-KR">
                <a:solidFill>
                  <a:schemeClr val="accent2"/>
                </a:solidFill>
                <a:cs typeface="Arial" pitchFamily="34" charset="0"/>
              </a:endParaRPr>
            </a:p>
          </p:txBody>
        </p:sp>
      </p:grpSp>
      <p:sp>
        <p:nvSpPr>
          <p:cNvPr id="1048609" name="Rectangle 26"/>
          <p:cNvSpPr/>
          <p:nvPr/>
        </p:nvSpPr>
        <p:spPr>
          <a:xfrm>
            <a:off x="2949676" y="2555900"/>
            <a:ext cx="7702423" cy="1083627"/>
          </a:xfrm>
          <a:prstGeom prst="rect"/>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en-US"/>
            </a:defPPr>
            <a:lvl1pPr algn="l" defTabSz="914286" eaLnBrk="1" hangingPunct="1" latinLnBrk="0" marL="0" rtl="0">
              <a:defRPr sz="1800" kern="1200">
                <a:solidFill>
                  <a:schemeClr val="lt1"/>
                </a:solidFill>
                <a:latin typeface="+mn-lt"/>
                <a:ea typeface="+mn-ea"/>
                <a:cs typeface="+mn-cs"/>
              </a:defRPr>
            </a:lvl1pPr>
            <a:lvl2pPr algn="l" defTabSz="914286" eaLnBrk="1" hangingPunct="1" latinLnBrk="0" marL="457144" rtl="0">
              <a:defRPr sz="1800" kern="1200">
                <a:solidFill>
                  <a:schemeClr val="lt1"/>
                </a:solidFill>
                <a:latin typeface="+mn-lt"/>
                <a:ea typeface="+mn-ea"/>
                <a:cs typeface="+mn-cs"/>
              </a:defRPr>
            </a:lvl2pPr>
            <a:lvl3pPr algn="l" defTabSz="914286" eaLnBrk="1" hangingPunct="1" latinLnBrk="0" marL="914286" rtl="0">
              <a:defRPr sz="1800" kern="1200">
                <a:solidFill>
                  <a:schemeClr val="lt1"/>
                </a:solidFill>
                <a:latin typeface="+mn-lt"/>
                <a:ea typeface="+mn-ea"/>
                <a:cs typeface="+mn-cs"/>
              </a:defRPr>
            </a:lvl3pPr>
            <a:lvl4pPr algn="l" defTabSz="914286" eaLnBrk="1" hangingPunct="1" latinLnBrk="0" marL="1371429" rtl="0">
              <a:defRPr sz="1800" kern="1200">
                <a:solidFill>
                  <a:schemeClr val="lt1"/>
                </a:solidFill>
                <a:latin typeface="+mn-lt"/>
                <a:ea typeface="+mn-ea"/>
                <a:cs typeface="+mn-cs"/>
              </a:defRPr>
            </a:lvl4pPr>
            <a:lvl5pPr algn="l" defTabSz="914286" eaLnBrk="1" hangingPunct="1" latinLnBrk="0" marL="1828571" rtl="0">
              <a:defRPr sz="1800" kern="1200">
                <a:solidFill>
                  <a:schemeClr val="lt1"/>
                </a:solidFill>
                <a:latin typeface="+mn-lt"/>
                <a:ea typeface="+mn-ea"/>
                <a:cs typeface="+mn-cs"/>
              </a:defRPr>
            </a:lvl5pPr>
            <a:lvl6pPr algn="l" defTabSz="914286" eaLnBrk="1" hangingPunct="1" latinLnBrk="0" marL="2285715" rtl="0">
              <a:defRPr sz="1800" kern="1200">
                <a:solidFill>
                  <a:schemeClr val="lt1"/>
                </a:solidFill>
                <a:latin typeface="+mn-lt"/>
                <a:ea typeface="+mn-ea"/>
                <a:cs typeface="+mn-cs"/>
              </a:defRPr>
            </a:lvl6pPr>
            <a:lvl7pPr algn="l" defTabSz="914286" eaLnBrk="1" hangingPunct="1" latinLnBrk="0" marL="2742857" rtl="0">
              <a:defRPr sz="1800" kern="1200">
                <a:solidFill>
                  <a:schemeClr val="lt1"/>
                </a:solidFill>
                <a:latin typeface="+mn-lt"/>
                <a:ea typeface="+mn-ea"/>
                <a:cs typeface="+mn-cs"/>
              </a:defRPr>
            </a:lvl7pPr>
            <a:lvl8pPr algn="l" defTabSz="914286" eaLnBrk="1" hangingPunct="1" latinLnBrk="0" marL="3200000" rtl="0">
              <a:defRPr sz="1800" kern="1200">
                <a:solidFill>
                  <a:schemeClr val="lt1"/>
                </a:solidFill>
                <a:latin typeface="+mn-lt"/>
                <a:ea typeface="+mn-ea"/>
                <a:cs typeface="+mn-cs"/>
              </a:defRPr>
            </a:lvl8pPr>
            <a:lvl9pPr algn="l" defTabSz="914286" eaLnBrk="1" hangingPunct="1" latinLnBrk="0" marL="3657144" rtl="0">
              <a:defRPr sz="1800" kern="1200">
                <a:solidFill>
                  <a:schemeClr val="lt1"/>
                </a:solidFill>
                <a:latin typeface="+mn-lt"/>
                <a:ea typeface="+mn-ea"/>
                <a:cs typeface="+mn-cs"/>
              </a:defRPr>
            </a:lvl9pPr>
          </a:lstStyle>
          <a:p>
            <a:pPr algn="ctr"/>
            <a:endParaRPr altLang="en-US" sz="2700" lang="ko-KR"/>
          </a:p>
        </p:txBody>
      </p:sp>
      <p:grpSp>
        <p:nvGrpSpPr>
          <p:cNvPr id="129" name="Group 27"/>
          <p:cNvGrpSpPr/>
          <p:nvPr/>
        </p:nvGrpSpPr>
        <p:grpSpPr>
          <a:xfrm>
            <a:off x="1480592" y="2888569"/>
            <a:ext cx="2095129" cy="508284"/>
            <a:chOff x="5420522" y="5878687"/>
            <a:chExt cx="2162009" cy="709704"/>
          </a:xfrm>
        </p:grpSpPr>
        <p:sp>
          <p:nvSpPr>
            <p:cNvPr id="1048610" name="Rounded Rectangle 28"/>
            <p:cNvSpPr/>
            <p:nvPr/>
          </p:nvSpPr>
          <p:spPr>
            <a:xfrm>
              <a:off x="5420522" y="5878687"/>
              <a:ext cx="2162009" cy="624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dirty="0" sz="2400" lang="ko-KR"/>
            </a:p>
          </p:txBody>
        </p:sp>
        <p:grpSp>
          <p:nvGrpSpPr>
            <p:cNvPr id="130" name="Group 30"/>
            <p:cNvGrpSpPr/>
            <p:nvPr/>
          </p:nvGrpSpPr>
          <p:grpSpPr>
            <a:xfrm>
              <a:off x="5450502" y="5950661"/>
              <a:ext cx="1633714" cy="637730"/>
              <a:chOff x="5450502" y="5950661"/>
              <a:chExt cx="1633714" cy="637730"/>
            </a:xfrm>
          </p:grpSpPr>
          <p:sp>
            <p:nvSpPr>
              <p:cNvPr id="1048611" name="Oval 31"/>
              <p:cNvSpPr/>
              <p:nvPr/>
            </p:nvSpPr>
            <p:spPr>
              <a:xfrm>
                <a:off x="5517917" y="5950661"/>
                <a:ext cx="480053" cy="480053"/>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solidFill>
                    <a:schemeClr val="tx1">
                      <a:lumMod val="75000"/>
                      <a:lumOff val="25000"/>
                    </a:schemeClr>
                  </a:solidFill>
                </a:endParaRPr>
              </a:p>
            </p:txBody>
          </p:sp>
          <p:sp>
            <p:nvSpPr>
              <p:cNvPr id="1048612" name="Rectangle 35"/>
              <p:cNvSpPr/>
              <p:nvPr/>
            </p:nvSpPr>
            <p:spPr>
              <a:xfrm>
                <a:off x="6078290" y="6001168"/>
                <a:ext cx="1005926" cy="587223"/>
              </a:xfrm>
              <a:prstGeom prst="rect"/>
            </p:spPr>
            <p:txBody>
              <a:bodyPr wrap="square">
                <a:spAutoFit/>
              </a:bodyPr>
              <a:p>
                <a:r>
                  <a:rPr altLang="ko-KR" dirty="0" sz="2133" lang="en-US">
                    <a:solidFill>
                      <a:schemeClr val="bg1"/>
                    </a:solidFill>
                    <a:cs typeface="Arial" pitchFamily="34" charset="0"/>
                  </a:rPr>
                  <a:t>Syntax</a:t>
                </a:r>
                <a:endParaRPr altLang="en-US" dirty="0" sz="2133" lang="ko-KR">
                  <a:solidFill>
                    <a:schemeClr val="bg1"/>
                  </a:solidFill>
                </a:endParaRPr>
              </a:p>
            </p:txBody>
          </p:sp>
          <p:sp>
            <p:nvSpPr>
              <p:cNvPr id="1048613" name="TextBox 36"/>
              <p:cNvSpPr txBox="1"/>
              <p:nvPr/>
            </p:nvSpPr>
            <p:spPr>
              <a:xfrm>
                <a:off x="5450502" y="6021623"/>
                <a:ext cx="547468" cy="530104"/>
              </a:xfrm>
              <a:prstGeom prst="rect"/>
              <a:noFill/>
            </p:spPr>
            <p:txBody>
              <a:bodyPr rtlCol="0" wrap="square">
                <a:spAutoFit/>
              </a:bodyPr>
              <a:p>
                <a:pPr algn="ctr"/>
                <a:r>
                  <a:rPr altLang="ko-KR" b="1" dirty="0" sz="1867" lang="en-US">
                    <a:solidFill>
                      <a:schemeClr val="bg1"/>
                    </a:solidFill>
                    <a:cs typeface="Arial" pitchFamily="34" charset="0"/>
                  </a:rPr>
                  <a:t>02</a:t>
                </a:r>
                <a:endParaRPr altLang="en-US" b="1" dirty="0" sz="1867" lang="ko-KR">
                  <a:solidFill>
                    <a:schemeClr val="bg1"/>
                  </a:solidFill>
                  <a:cs typeface="Arial" pitchFamily="34" charset="0"/>
                </a:endParaRPr>
              </a:p>
            </p:txBody>
          </p:sp>
        </p:grpSp>
      </p:grpSp>
      <p:pic>
        <p:nvPicPr>
          <p:cNvPr id="2097153" name="Picture 18"/>
          <p:cNvPicPr>
            <a:picLocks noChangeAspect="1"/>
          </p:cNvPicPr>
          <p:nvPr/>
        </p:nvPicPr>
        <p:blipFill>
          <a:blip xmlns:r="http://schemas.openxmlformats.org/officeDocument/2006/relationships" r:embed="rId2"/>
          <a:stretch>
            <a:fillRect/>
          </a:stretch>
        </p:blipFill>
        <p:spPr>
          <a:xfrm>
            <a:off x="3992536" y="2636913"/>
            <a:ext cx="5693243" cy="851461"/>
          </a:xfrm>
          <a:prstGeom prst="rect"/>
        </p:spPr>
      </p:pic>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77" name=""/>
        <p:cNvGrpSpPr/>
        <p:nvPr/>
      </p:nvGrpSpPr>
      <p:grpSpPr>
        <a:xfrm>
          <a:off x="0" y="0"/>
          <a:ext cx="0" cy="0"/>
          <a:chOff x="0" y="0"/>
          <a:chExt cx="0" cy="0"/>
        </a:xfrm>
      </p:grpSpPr>
      <p:sp>
        <p:nvSpPr>
          <p:cNvPr id="1048737" name="Text Placeholder 1"/>
          <p:cNvSpPr>
            <a:spLocks noGrp="1"/>
          </p:cNvSpPr>
          <p:nvPr>
            <p:ph type="body" sz="quarter" idx="10"/>
          </p:nvPr>
        </p:nvSpPr>
        <p:spPr/>
        <p:txBody>
          <a:bodyPr>
            <a:normAutofit/>
          </a:bodyPr>
          <a:p>
            <a:r>
              <a:rPr dirty="0" lang="en-US" smtClean="0"/>
              <a:t>Example</a:t>
            </a:r>
            <a:endParaRPr dirty="0" lang="en-US"/>
          </a:p>
        </p:txBody>
      </p:sp>
      <p:grpSp>
        <p:nvGrpSpPr>
          <p:cNvPr id="178" name="Group 3"/>
          <p:cNvGrpSpPr/>
          <p:nvPr/>
        </p:nvGrpSpPr>
        <p:grpSpPr>
          <a:xfrm>
            <a:off x="1631504" y="871356"/>
            <a:ext cx="9036496" cy="5798004"/>
            <a:chOff x="803640" y="3362835"/>
            <a:chExt cx="2153425" cy="6162357"/>
          </a:xfrm>
        </p:grpSpPr>
        <p:sp>
          <p:nvSpPr>
            <p:cNvPr id="1048738" name="TextBox 4"/>
            <p:cNvSpPr txBox="1"/>
            <p:nvPr/>
          </p:nvSpPr>
          <p:spPr>
            <a:xfrm>
              <a:off x="803640" y="3469023"/>
              <a:ext cx="2153425" cy="6056169"/>
            </a:xfrm>
            <a:prstGeom prst="rect"/>
            <a:noFill/>
          </p:spPr>
          <p:txBody>
            <a:bodyPr numCol="2" rtlCol="0" wrap="square">
              <a:spAutoFit/>
            </a:bodyPr>
            <a:p>
              <a:pPr algn="just"/>
              <a:r>
                <a:rPr b="1" dirty="0" sz="2000" lang="en-US"/>
                <a:t>class Base</a:t>
              </a:r>
            </a:p>
            <a:p>
              <a:pPr algn="just"/>
              <a:r>
                <a:rPr b="1" dirty="0" sz="2000" lang="en-US"/>
                <a:t>{ </a:t>
              </a:r>
            </a:p>
            <a:p>
              <a:pPr algn="just"/>
              <a:r>
                <a:rPr b="1" dirty="0" sz="2000" lang="en-US"/>
                <a:t>    </a:t>
              </a:r>
              <a:r>
                <a:rPr b="1" dirty="0" sz="2000" lang="en-US" err="1"/>
                <a:t>int</a:t>
              </a:r>
              <a:r>
                <a:rPr b="1" dirty="0" sz="2000" lang="en-US"/>
                <a:t> x;</a:t>
              </a:r>
            </a:p>
            <a:p>
              <a:pPr algn="just"/>
              <a:r>
                <a:rPr b="1" dirty="0" sz="2000" lang="en-US"/>
                <a:t>    public:</a:t>
              </a:r>
            </a:p>
            <a:p>
              <a:pPr algn="just"/>
              <a:r>
                <a:rPr b="1" dirty="0" sz="2000" lang="en-US"/>
                <a:t>Base() </a:t>
              </a:r>
            </a:p>
            <a:p>
              <a:pPr algn="just"/>
              <a:r>
                <a:rPr b="1" dirty="0" sz="2000" lang="en-US"/>
                <a:t>    { </a:t>
              </a:r>
            </a:p>
            <a:p>
              <a:pPr algn="just"/>
              <a:r>
                <a:rPr b="1" dirty="0" sz="2000" lang="en-US"/>
                <a:t>cout&lt;&lt;"Base default constructor"; </a:t>
              </a:r>
              <a:endParaRPr b="1" dirty="0" sz="2000" lang="en-US"/>
            </a:p>
            <a:p>
              <a:pPr algn="just"/>
              <a:r>
                <a:rPr b="1" dirty="0" sz="2000" lang="en-US"/>
                <a:t>    }</a:t>
              </a:r>
            </a:p>
            <a:p>
              <a:pPr algn="just"/>
              <a:r>
                <a:rPr b="1" dirty="0" sz="2000" lang="en-US"/>
                <a:t>};</a:t>
              </a:r>
            </a:p>
            <a:p>
              <a:pPr algn="just"/>
              <a:endParaRPr b="1" dirty="0" sz="2000" lang="en-US"/>
            </a:p>
            <a:p>
              <a:pPr algn="just"/>
              <a:r>
                <a:rPr b="1" dirty="0" sz="2000" lang="en-US"/>
                <a:t>class Derived : public Base</a:t>
              </a:r>
            </a:p>
            <a:p>
              <a:pPr algn="just"/>
              <a:r>
                <a:rPr b="1" dirty="0" sz="2000" lang="en-US"/>
                <a:t>{ </a:t>
              </a:r>
            </a:p>
            <a:p>
              <a:pPr algn="just"/>
              <a:r>
                <a:rPr b="1" dirty="0" sz="2000" lang="en-US"/>
                <a:t>    </a:t>
              </a:r>
              <a:r>
                <a:rPr b="1" dirty="0" sz="2000" lang="en-US" err="1"/>
                <a:t>int</a:t>
              </a:r>
              <a:r>
                <a:rPr b="1" dirty="0" sz="2000" lang="en-US"/>
                <a:t> y;</a:t>
              </a:r>
            </a:p>
            <a:p>
              <a:pPr algn="just"/>
              <a:r>
                <a:rPr b="1" dirty="0" sz="2000" lang="en-US"/>
                <a:t>    public:</a:t>
              </a:r>
            </a:p>
            <a:p>
              <a:pPr algn="just"/>
              <a:r>
                <a:rPr b="1" dirty="0" sz="2000" lang="en-US"/>
                <a:t>Derived() </a:t>
              </a:r>
            </a:p>
            <a:p>
              <a:pPr algn="just"/>
              <a:r>
                <a:rPr b="1" dirty="0" sz="2000" lang="en-US"/>
                <a:t>    { </a:t>
              </a:r>
              <a:endParaRPr b="1" dirty="0" sz="2000" lang="en-US"/>
            </a:p>
            <a:p>
              <a:pPr algn="just"/>
              <a:r>
                <a:rPr b="1" dirty="0" sz="2000" lang="en-US"/>
                <a:t>cout&lt;"Derived def. constructor"; </a:t>
              </a:r>
              <a:endParaRPr b="1" dirty="0" sz="2000" lang="en-US"/>
            </a:p>
            <a:p>
              <a:pPr algn="just"/>
              <a:r>
                <a:rPr b="1" dirty="0" sz="2000" lang="en-US"/>
                <a:t>    </a:t>
              </a:r>
              <a:r>
                <a:rPr b="1" dirty="0" sz="2000" lang="en-US"/>
                <a:t>}</a:t>
              </a:r>
            </a:p>
            <a:p>
              <a:pPr algn="just"/>
              <a:endParaRPr b="1" dirty="0" sz="2000" lang="en-US"/>
            </a:p>
            <a:p>
              <a:pPr algn="just"/>
              <a:r>
                <a:rPr b="1" dirty="0" sz="2000" lang="en-US"/>
                <a:t>    // parameterized constructor</a:t>
              </a:r>
            </a:p>
            <a:p>
              <a:pPr algn="just"/>
              <a:r>
                <a:rPr b="1" dirty="0" sz="2000" lang="en-US"/>
                <a:t>    Derived(</a:t>
              </a:r>
              <a:r>
                <a:rPr b="1" dirty="0" sz="2000" lang="en-US" err="1"/>
                <a:t>int</a:t>
              </a:r>
              <a:r>
                <a:rPr b="1" dirty="0" sz="2000" lang="en-US"/>
                <a:t> </a:t>
              </a:r>
              <a:r>
                <a:rPr b="1" dirty="0" sz="2000" lang="en-US" err="1"/>
                <a:t>i</a:t>
              </a:r>
              <a:r>
                <a:rPr b="1" dirty="0" sz="2000" lang="en-US"/>
                <a:t>) </a:t>
              </a:r>
            </a:p>
            <a:p>
              <a:pPr algn="just"/>
              <a:r>
                <a:rPr b="1" dirty="0" sz="2000" lang="en-US"/>
                <a:t>    { </a:t>
              </a:r>
            </a:p>
            <a:p>
              <a:pPr algn="just"/>
              <a:r>
                <a:rPr b="1" dirty="0" sz="2000" lang="en-US"/>
                <a:t>    </a:t>
              </a:r>
              <a:r>
                <a:rPr b="1" dirty="0" sz="2000" lang="en-US"/>
                <a:t>cout </a:t>
              </a:r>
              <a:r>
                <a:rPr b="1" dirty="0" sz="2000" lang="en-US"/>
                <a:t>&lt;&lt; "Derived parameterized constructor\n"; </a:t>
              </a:r>
            </a:p>
            <a:p>
              <a:pPr algn="just"/>
              <a:r>
                <a:rPr b="1" dirty="0" sz="2000" lang="en-US"/>
                <a:t>    }</a:t>
              </a:r>
            </a:p>
            <a:p>
              <a:pPr algn="just"/>
              <a:r>
                <a:rPr b="1" dirty="0" sz="2000" lang="en-US"/>
                <a:t>};</a:t>
              </a:r>
            </a:p>
            <a:p>
              <a:pPr algn="just"/>
              <a:endParaRPr b="1" dirty="0" sz="2000" lang="en-US"/>
            </a:p>
            <a:p>
              <a:pPr algn="just"/>
              <a:r>
                <a:rPr b="1" dirty="0" sz="2000" lang="en-US" err="1"/>
                <a:t>int</a:t>
              </a:r>
              <a:r>
                <a:rPr b="1" dirty="0" sz="2000" lang="en-US"/>
                <a:t> main()</a:t>
              </a:r>
            </a:p>
            <a:p>
              <a:pPr algn="just"/>
              <a:r>
                <a:rPr b="1" dirty="0" sz="2000" lang="en-US"/>
                <a:t>{</a:t>
              </a:r>
            </a:p>
            <a:p>
              <a:pPr algn="just"/>
              <a:r>
                <a:rPr b="1" dirty="0" sz="2000" lang="en-US"/>
                <a:t>    Base b;        </a:t>
              </a:r>
            </a:p>
            <a:p>
              <a:pPr algn="just"/>
              <a:r>
                <a:rPr b="1" dirty="0" sz="2000" lang="en-US"/>
                <a:t>    Derived d1;    </a:t>
              </a:r>
            </a:p>
            <a:p>
              <a:pPr algn="just"/>
              <a:r>
                <a:rPr b="1" dirty="0" sz="2000" lang="en-US"/>
                <a:t>    Derived d2(10);</a:t>
              </a:r>
            </a:p>
            <a:p>
              <a:pPr algn="just"/>
              <a:r>
                <a:rPr b="1" dirty="0" sz="2000" lang="en-US"/>
                <a:t>}</a:t>
              </a:r>
            </a:p>
          </p:txBody>
        </p:sp>
        <p:sp>
          <p:nvSpPr>
            <p:cNvPr id="1048739" name="TextBox 5"/>
            <p:cNvSpPr txBox="1"/>
            <p:nvPr/>
          </p:nvSpPr>
          <p:spPr>
            <a:xfrm>
              <a:off x="803640" y="3362835"/>
              <a:ext cx="2059657" cy="403514"/>
            </a:xfrm>
            <a:prstGeom prst="rect"/>
            <a:noFill/>
          </p:spPr>
          <p:txBody>
            <a:bodyPr rtlCol="0" wrap="square">
              <a:spAutoFit/>
            </a:bodyPr>
            <a:p>
              <a:endParaRPr altLang="en-US" b="1" dirty="0" sz="1867" lang="ko-KR">
                <a:cs typeface="Arial" pitchFamily="34" charset="0"/>
              </a:endParaRPr>
            </a:p>
          </p:txBody>
        </p:sp>
      </p:grpSp>
      <p:sp>
        <p:nvSpPr>
          <p:cNvPr id="1048740" name="Rectangle 6"/>
          <p:cNvSpPr/>
          <p:nvPr/>
        </p:nvSpPr>
        <p:spPr>
          <a:xfrm>
            <a:off x="5663953" y="754254"/>
            <a:ext cx="52331" cy="5775485"/>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79" name=""/>
        <p:cNvGrpSpPr/>
        <p:nvPr/>
      </p:nvGrpSpPr>
      <p:grpSpPr>
        <a:xfrm>
          <a:off x="0" y="0"/>
          <a:ext cx="0" cy="0"/>
          <a:chOff x="0" y="0"/>
          <a:chExt cx="0" cy="0"/>
        </a:xfrm>
      </p:grpSpPr>
      <p:sp>
        <p:nvSpPr>
          <p:cNvPr id="1048741" name="Text Placeholder 1"/>
          <p:cNvSpPr>
            <a:spLocks noGrp="1"/>
          </p:cNvSpPr>
          <p:nvPr>
            <p:ph type="body" sz="quarter" idx="10"/>
          </p:nvPr>
        </p:nvSpPr>
        <p:spPr/>
        <p:txBody>
          <a:bodyPr>
            <a:normAutofit/>
          </a:bodyPr>
          <a:p>
            <a:r>
              <a:rPr altLang="ko-KR" b="1" dirty="0" sz="3600" lang="en-US">
                <a:latin typeface="Segoe UI" panose="020B0502040204020203" pitchFamily="34" charset="0"/>
                <a:cs typeface="Segoe UI" panose="020B0502040204020203" pitchFamily="34" charset="0"/>
              </a:rPr>
              <a:t>Order of Constructor Call</a:t>
            </a:r>
            <a:endParaRPr altLang="en-US" b="1" dirty="0" sz="3600" lang="ko-KR">
              <a:latin typeface="Segoe UI" panose="020B0502040204020203" pitchFamily="34" charset="0"/>
              <a:cs typeface="Segoe UI" panose="020B0502040204020203" pitchFamily="34" charset="0"/>
            </a:endParaRPr>
          </a:p>
        </p:txBody>
      </p:sp>
      <p:sp>
        <p:nvSpPr>
          <p:cNvPr id="1048742" name="TextBox 4"/>
          <p:cNvSpPr txBox="1"/>
          <p:nvPr/>
        </p:nvSpPr>
        <p:spPr>
          <a:xfrm>
            <a:off x="4930635" y="797264"/>
            <a:ext cx="1281574" cy="461665"/>
          </a:xfrm>
          <a:prstGeom prst="rect"/>
          <a:noFill/>
        </p:spPr>
        <p:txBody>
          <a:bodyPr rtlCol="0" wrap="square">
            <a:spAutoFit/>
          </a:bodyPr>
          <a:p>
            <a:r>
              <a:rPr altLang="ko-KR" b="1" dirty="0" sz="2400" lang="en-US">
                <a:solidFill>
                  <a:schemeClr val="accent1"/>
                </a:solidFill>
                <a:cs typeface="Arial" pitchFamily="34" charset="0"/>
              </a:rPr>
              <a:t>Example:</a:t>
            </a:r>
            <a:endParaRPr altLang="ko-KR" b="1" dirty="0" sz="2400" lang="en-US">
              <a:solidFill>
                <a:schemeClr val="accent1"/>
              </a:solidFill>
              <a:cs typeface="Arial" pitchFamily="34" charset="0"/>
            </a:endParaRPr>
          </a:p>
        </p:txBody>
      </p:sp>
      <p:sp>
        <p:nvSpPr>
          <p:cNvPr id="1048743" name="TextBox 5"/>
          <p:cNvSpPr txBox="1"/>
          <p:nvPr/>
        </p:nvSpPr>
        <p:spPr>
          <a:xfrm>
            <a:off x="1539893" y="691447"/>
            <a:ext cx="9128108" cy="6555642"/>
          </a:xfrm>
          <a:prstGeom prst="rect"/>
          <a:noFill/>
        </p:spPr>
        <p:txBody>
          <a:bodyPr numCol="2" rtlCol="0" wrap="square">
            <a:spAutoFit/>
          </a:bodyPr>
          <a:p>
            <a:pPr algn="just"/>
            <a:r>
              <a:rPr b="1" dirty="0" sz="2000" lang="en-US"/>
              <a:t>class Base</a:t>
            </a:r>
          </a:p>
          <a:p>
            <a:pPr algn="just"/>
            <a:r>
              <a:rPr b="1" dirty="0" sz="2000" lang="en-US"/>
              <a:t>{ </a:t>
            </a:r>
          </a:p>
          <a:p>
            <a:pPr algn="just"/>
            <a:r>
              <a:rPr b="1" dirty="0" sz="2000" lang="en-US"/>
              <a:t>    </a:t>
            </a:r>
            <a:r>
              <a:rPr b="1" dirty="0" sz="2000" lang="en-US" err="1"/>
              <a:t>int</a:t>
            </a:r>
            <a:r>
              <a:rPr b="1" dirty="0" sz="2000" lang="en-US"/>
              <a:t> x;</a:t>
            </a:r>
          </a:p>
          <a:p>
            <a:pPr algn="just"/>
            <a:r>
              <a:rPr b="1" dirty="0" sz="2000" lang="en-US"/>
              <a:t>    public:</a:t>
            </a:r>
          </a:p>
          <a:p>
            <a:pPr algn="just"/>
            <a:r>
              <a:rPr b="1" dirty="0" sz="2000" lang="en-US"/>
              <a:t>    // parameterized constructor</a:t>
            </a:r>
          </a:p>
          <a:p>
            <a:pPr algn="just"/>
            <a:r>
              <a:rPr b="1" dirty="0" sz="2000" lang="en-US"/>
              <a:t>    Base(</a:t>
            </a:r>
            <a:r>
              <a:rPr b="1" dirty="0" sz="2000" lang="en-US" err="1"/>
              <a:t>int</a:t>
            </a:r>
            <a:r>
              <a:rPr b="1" dirty="0" sz="2000" lang="en-US"/>
              <a:t> </a:t>
            </a:r>
            <a:r>
              <a:rPr b="1" dirty="0" sz="2000" lang="en-US" err="1"/>
              <a:t>i</a:t>
            </a:r>
            <a:r>
              <a:rPr b="1" dirty="0" sz="2000" lang="en-US"/>
              <a:t>)   </a:t>
            </a:r>
            <a:endParaRPr b="1" dirty="0" sz="2000" lang="en-US"/>
          </a:p>
          <a:p>
            <a:pPr algn="just"/>
            <a:r>
              <a:rPr b="1" dirty="0" sz="2000" lang="en-US"/>
              <a:t>    { </a:t>
            </a:r>
          </a:p>
          <a:p>
            <a:pPr algn="just"/>
            <a:r>
              <a:rPr b="1" dirty="0" sz="2000" lang="en-US"/>
              <a:t>        x = </a:t>
            </a:r>
            <a:r>
              <a:rPr b="1" dirty="0" sz="2000" lang="en-US" err="1"/>
              <a:t>i</a:t>
            </a:r>
            <a:r>
              <a:rPr b="1" dirty="0" sz="2000" lang="en-US"/>
              <a:t>;</a:t>
            </a:r>
          </a:p>
          <a:p>
            <a:pPr algn="just"/>
            <a:r>
              <a:rPr b="1" dirty="0" sz="2000" lang="en-US"/>
              <a:t>        </a:t>
            </a:r>
            <a:r>
              <a:rPr b="1" dirty="0" sz="1600" lang="en-US" err="1"/>
              <a:t>cout</a:t>
            </a:r>
            <a:r>
              <a:rPr b="1" dirty="0" sz="1600" lang="en-US"/>
              <a:t>&lt;&lt;"</a:t>
            </a:r>
            <a:r>
              <a:rPr b="1" dirty="0" sz="1600" lang="en-US" err="1"/>
              <a:t>BaseParameterized</a:t>
            </a:r>
            <a:r>
              <a:rPr b="1" dirty="0" sz="1600" lang="en-US"/>
              <a:t> Constructor\n</a:t>
            </a:r>
            <a:r>
              <a:rPr b="1" dirty="0" sz="2000" lang="en-US"/>
              <a:t>";</a:t>
            </a:r>
          </a:p>
          <a:p>
            <a:pPr algn="just"/>
            <a:r>
              <a:rPr b="1" dirty="0" sz="2000" lang="en-US"/>
              <a:t>    }</a:t>
            </a:r>
          </a:p>
          <a:p>
            <a:pPr algn="just"/>
            <a:r>
              <a:rPr b="1" dirty="0" sz="2000" lang="en-US"/>
              <a:t>};</a:t>
            </a:r>
          </a:p>
          <a:p>
            <a:pPr algn="just"/>
            <a:endParaRPr b="1" dirty="0" sz="2000" lang="en-US"/>
          </a:p>
          <a:p>
            <a:pPr algn="just"/>
            <a:r>
              <a:rPr b="1" dirty="0" sz="2000" lang="en-US"/>
              <a:t>class Derived : public Base</a:t>
            </a:r>
          </a:p>
          <a:p>
            <a:pPr algn="just"/>
            <a:r>
              <a:rPr b="1" dirty="0" sz="2000" lang="en-US"/>
              <a:t>{ </a:t>
            </a:r>
          </a:p>
          <a:p>
            <a:pPr algn="just"/>
            <a:r>
              <a:rPr b="1" dirty="0" sz="2000" lang="en-US"/>
              <a:t>    </a:t>
            </a:r>
            <a:r>
              <a:rPr b="1" dirty="0" sz="2000" lang="en-US" err="1"/>
              <a:t>int</a:t>
            </a:r>
            <a:r>
              <a:rPr b="1" dirty="0" sz="2000" lang="en-US"/>
              <a:t> y;</a:t>
            </a:r>
          </a:p>
          <a:p>
            <a:pPr algn="just"/>
            <a:r>
              <a:rPr b="1" dirty="0" sz="2000" lang="en-US"/>
              <a:t>    public:</a:t>
            </a:r>
          </a:p>
          <a:p>
            <a:pPr algn="just"/>
            <a:r>
              <a:rPr b="1" dirty="0" sz="2000" lang="en-US"/>
              <a:t>    // parameterized constructor</a:t>
            </a:r>
          </a:p>
          <a:p>
            <a:pPr algn="just"/>
            <a:r>
              <a:rPr b="1" dirty="0" sz="2000" lang="en-US"/>
              <a:t>   </a:t>
            </a:r>
          </a:p>
          <a:p>
            <a:pPr algn="just"/>
            <a:endParaRPr b="1" dirty="0" sz="2000" lang="en-US"/>
          </a:p>
          <a:p>
            <a:pPr algn="just"/>
            <a:endParaRPr b="1" dirty="0" sz="2000" lang="en-US"/>
          </a:p>
          <a:p>
            <a:pPr algn="just"/>
            <a:endParaRPr b="1" dirty="0" sz="2000" lang="en-US"/>
          </a:p>
          <a:p>
            <a:pPr algn="just"/>
            <a:r>
              <a:rPr b="1" dirty="0" sz="2000" lang="en-US"/>
              <a:t>    </a:t>
            </a:r>
          </a:p>
          <a:p>
            <a:pPr algn="just"/>
            <a:endParaRPr b="1" dirty="0" sz="2000" lang="en-US"/>
          </a:p>
          <a:p>
            <a:pPr algn="just"/>
            <a:endParaRPr b="1" dirty="0" sz="2000" lang="en-US"/>
          </a:p>
          <a:p>
            <a:pPr algn="just"/>
            <a:r>
              <a:rPr b="1" dirty="0" sz="2000" lang="en-US"/>
              <a:t>Derived(</a:t>
            </a:r>
            <a:r>
              <a:rPr b="1" dirty="0" sz="2000" lang="en-US" err="1"/>
              <a:t>int</a:t>
            </a:r>
            <a:r>
              <a:rPr b="1" dirty="0" sz="2000" lang="en-US"/>
              <a:t> </a:t>
            </a:r>
            <a:r>
              <a:rPr b="1" dirty="0" sz="2000" lang="en-US"/>
              <a:t>j):Base(j)</a:t>
            </a:r>
          </a:p>
          <a:p>
            <a:pPr algn="just"/>
            <a:r>
              <a:rPr b="1" dirty="0" sz="2000" lang="en-US"/>
              <a:t>    { </a:t>
            </a:r>
          </a:p>
          <a:p>
            <a:pPr algn="just"/>
            <a:r>
              <a:rPr b="1" dirty="0" sz="2000" lang="en-US"/>
              <a:t>        y = j;</a:t>
            </a:r>
          </a:p>
          <a:p>
            <a:pPr algn="just"/>
            <a:r>
              <a:rPr b="1" dirty="0" sz="2000" lang="en-US" err="1"/>
              <a:t>cout</a:t>
            </a:r>
            <a:r>
              <a:rPr b="1" dirty="0" sz="2000" lang="en-US"/>
              <a:t> </a:t>
            </a:r>
            <a:r>
              <a:rPr b="1" dirty="0" sz="2000" lang="en-US"/>
              <a:t>&lt;&lt; "</a:t>
            </a:r>
            <a:r>
              <a:rPr b="1" dirty="0" sz="1400" lang="en-US"/>
              <a:t>Derived </a:t>
            </a:r>
            <a:r>
              <a:rPr b="1" dirty="0" sz="1400" lang="en-US"/>
              <a:t>Parameterized Constructor\n</a:t>
            </a:r>
            <a:r>
              <a:rPr b="1" dirty="0" sz="2000" lang="en-US"/>
              <a:t>";</a:t>
            </a:r>
          </a:p>
          <a:p>
            <a:pPr algn="just"/>
            <a:r>
              <a:rPr b="1" dirty="0" sz="2000" lang="en-US"/>
              <a:t>    }</a:t>
            </a:r>
          </a:p>
          <a:p>
            <a:pPr algn="just"/>
            <a:r>
              <a:rPr b="1" dirty="0" sz="2000" lang="en-US"/>
              <a:t>};</a:t>
            </a:r>
          </a:p>
          <a:p>
            <a:pPr algn="just"/>
            <a:endParaRPr b="1" dirty="0" sz="2000" lang="en-US"/>
          </a:p>
          <a:p>
            <a:pPr algn="just"/>
            <a:r>
              <a:rPr b="1" dirty="0" sz="2000" lang="en-US" err="1"/>
              <a:t>int</a:t>
            </a:r>
            <a:r>
              <a:rPr b="1" dirty="0" sz="2000" lang="en-US"/>
              <a:t> main()</a:t>
            </a:r>
          </a:p>
          <a:p>
            <a:pPr algn="just"/>
            <a:r>
              <a:rPr b="1" dirty="0" sz="2000" lang="en-US"/>
              <a:t>{</a:t>
            </a:r>
          </a:p>
          <a:p>
            <a:pPr algn="just"/>
            <a:r>
              <a:rPr b="1" dirty="0" sz="2000" lang="en-US"/>
              <a:t>    Derived d(10) ;</a:t>
            </a:r>
          </a:p>
          <a:p>
            <a:pPr algn="just"/>
            <a:r>
              <a:rPr b="1" dirty="0" sz="2000" lang="en-US"/>
              <a:t>}</a:t>
            </a:r>
          </a:p>
          <a:p>
            <a:pPr algn="just"/>
            <a:endParaRPr b="1" dirty="0" sz="2000" lang="en-US"/>
          </a:p>
        </p:txBody>
      </p:sp>
      <p:sp>
        <p:nvSpPr>
          <p:cNvPr id="1048744" name="Rectangle 6"/>
          <p:cNvSpPr/>
          <p:nvPr/>
        </p:nvSpPr>
        <p:spPr>
          <a:xfrm>
            <a:off x="5879977" y="1268760"/>
            <a:ext cx="52331" cy="5159972"/>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80" name=""/>
        <p:cNvGrpSpPr/>
        <p:nvPr/>
      </p:nvGrpSpPr>
      <p:grpSpPr>
        <a:xfrm>
          <a:off x="0" y="0"/>
          <a:ext cx="0" cy="0"/>
          <a:chOff x="0" y="0"/>
          <a:chExt cx="0" cy="0"/>
        </a:xfrm>
      </p:grpSpPr>
      <p:sp>
        <p:nvSpPr>
          <p:cNvPr id="1048745" name="Rectangle 3"/>
          <p:cNvSpPr/>
          <p:nvPr/>
        </p:nvSpPr>
        <p:spPr>
          <a:xfrm>
            <a:off x="1919536" y="404664"/>
            <a:ext cx="8568952" cy="4231928"/>
          </a:xfrm>
          <a:prstGeom prst="rect"/>
        </p:spPr>
        <p:txBody>
          <a:bodyPr wrap="square">
            <a:spAutoFit/>
          </a:bodyPr>
          <a:p>
            <a:pPr algn="just"/>
            <a:r>
              <a:rPr b="1" dirty="0" sz="4400" lang="en-US"/>
              <a:t>Note:</a:t>
            </a:r>
          </a:p>
          <a:p>
            <a:pPr algn="just">
              <a:lnSpc>
                <a:spcPct val="150000"/>
              </a:lnSpc>
              <a:spcAft>
                <a:spcPts val="600"/>
              </a:spcAft>
            </a:pPr>
            <a:r>
              <a:rPr dirty="0" lang="en-US"/>
              <a:t>	</a:t>
            </a:r>
            <a:r>
              <a:rPr dirty="0" sz="2500" lang="en-US">
                <a:latin typeface="Times New Roman" panose="02020603050405020304" pitchFamily="18" charset="0"/>
                <a:cs typeface="Times New Roman" panose="02020603050405020304" pitchFamily="18" charset="0"/>
              </a:rPr>
              <a:t>Constructors </a:t>
            </a:r>
            <a:r>
              <a:rPr dirty="0" sz="2500" lang="en-US">
                <a:latin typeface="Times New Roman" panose="02020603050405020304" pitchFamily="18" charset="0"/>
                <a:cs typeface="Times New Roman" panose="02020603050405020304" pitchFamily="18" charset="0"/>
              </a:rPr>
              <a:t>have a special job of initializing the object properly. A Derived class constructor has access only to its own class members, but a Derived class object also have inherited property of Base class, and only base class constructor can properly initialize base class members. Hence all the constructors are called, else object wouldn't be constructed properly.</a:t>
            </a:r>
            <a:endParaRPr b="1" dirty="0" sz="25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81" name=""/>
        <p:cNvGrpSpPr/>
        <p:nvPr/>
      </p:nvGrpSpPr>
      <p:grpSpPr>
        <a:xfrm>
          <a:off x="0" y="0"/>
          <a:ext cx="0" cy="0"/>
          <a:chOff x="0" y="0"/>
          <a:chExt cx="0" cy="0"/>
        </a:xfrm>
      </p:grpSpPr>
      <p:sp>
        <p:nvSpPr>
          <p:cNvPr id="1048746" name="Text Placeholder 1"/>
          <p:cNvSpPr>
            <a:spLocks noGrp="1"/>
          </p:cNvSpPr>
          <p:nvPr>
            <p:ph type="body" sz="quarter" idx="10"/>
          </p:nvPr>
        </p:nvSpPr>
        <p:spPr/>
        <p:txBody>
          <a:bodyPr>
            <a:normAutofit/>
          </a:bodyPr>
          <a:p>
            <a:endParaRPr lang="en-US"/>
          </a:p>
        </p:txBody>
      </p:sp>
      <p:sp>
        <p:nvSpPr>
          <p:cNvPr id="1048747" name="Text Placeholder 2"/>
          <p:cNvSpPr>
            <a:spLocks noGrp="1"/>
          </p:cNvSpPr>
          <p:nvPr>
            <p:ph type="body" sz="quarter" idx="11"/>
          </p:nvPr>
        </p:nvSpPr>
        <p:spPr/>
        <p:txBody>
          <a:bodyPr/>
          <a:p>
            <a:endParaRPr lang="en-US"/>
          </a:p>
        </p:txBody>
      </p:sp>
      <p:pic>
        <p:nvPicPr>
          <p:cNvPr id="2097168" name="Picture 3"/>
          <p:cNvPicPr>
            <a:picLocks noChangeAspect="1"/>
          </p:cNvPicPr>
          <p:nvPr/>
        </p:nvPicPr>
        <p:blipFill>
          <a:blip xmlns:r="http://schemas.openxmlformats.org/officeDocument/2006/relationships" r:embed="rId1"/>
          <a:stretch>
            <a:fillRect/>
          </a:stretch>
        </p:blipFill>
        <p:spPr>
          <a:xfrm>
            <a:off x="1524001" y="23792"/>
            <a:ext cx="9144793" cy="6834208"/>
          </a:xfrm>
          <a:prstGeom prst="rect"/>
        </p:spPr>
      </p:pic>
      <p:sp>
        <p:nvSpPr>
          <p:cNvPr id="1048748" name="Rectangle 22"/>
          <p:cNvSpPr/>
          <p:nvPr/>
        </p:nvSpPr>
        <p:spPr>
          <a:xfrm>
            <a:off x="2937852" y="4204069"/>
            <a:ext cx="7741991" cy="2532262"/>
          </a:xfrm>
          <a:prstGeom prst="rect"/>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en-US"/>
            </a:defPPr>
            <a:lvl1pPr algn="l" defTabSz="914286" eaLnBrk="1" hangingPunct="1" latinLnBrk="0" marL="0" rtl="0">
              <a:defRPr sz="1800" kern="1200">
                <a:solidFill>
                  <a:schemeClr val="lt1"/>
                </a:solidFill>
                <a:latin typeface="+mn-lt"/>
                <a:ea typeface="+mn-ea"/>
                <a:cs typeface="+mn-cs"/>
              </a:defRPr>
            </a:lvl1pPr>
            <a:lvl2pPr algn="l" defTabSz="914286" eaLnBrk="1" hangingPunct="1" latinLnBrk="0" marL="457144" rtl="0">
              <a:defRPr sz="1800" kern="1200">
                <a:solidFill>
                  <a:schemeClr val="lt1"/>
                </a:solidFill>
                <a:latin typeface="+mn-lt"/>
                <a:ea typeface="+mn-ea"/>
                <a:cs typeface="+mn-cs"/>
              </a:defRPr>
            </a:lvl2pPr>
            <a:lvl3pPr algn="l" defTabSz="914286" eaLnBrk="1" hangingPunct="1" latinLnBrk="0" marL="914286" rtl="0">
              <a:defRPr sz="1800" kern="1200">
                <a:solidFill>
                  <a:schemeClr val="lt1"/>
                </a:solidFill>
                <a:latin typeface="+mn-lt"/>
                <a:ea typeface="+mn-ea"/>
                <a:cs typeface="+mn-cs"/>
              </a:defRPr>
            </a:lvl3pPr>
            <a:lvl4pPr algn="l" defTabSz="914286" eaLnBrk="1" hangingPunct="1" latinLnBrk="0" marL="1371429" rtl="0">
              <a:defRPr sz="1800" kern="1200">
                <a:solidFill>
                  <a:schemeClr val="lt1"/>
                </a:solidFill>
                <a:latin typeface="+mn-lt"/>
                <a:ea typeface="+mn-ea"/>
                <a:cs typeface="+mn-cs"/>
              </a:defRPr>
            </a:lvl4pPr>
            <a:lvl5pPr algn="l" defTabSz="914286" eaLnBrk="1" hangingPunct="1" latinLnBrk="0" marL="1828571" rtl="0">
              <a:defRPr sz="1800" kern="1200">
                <a:solidFill>
                  <a:schemeClr val="lt1"/>
                </a:solidFill>
                <a:latin typeface="+mn-lt"/>
                <a:ea typeface="+mn-ea"/>
                <a:cs typeface="+mn-cs"/>
              </a:defRPr>
            </a:lvl5pPr>
            <a:lvl6pPr algn="l" defTabSz="914286" eaLnBrk="1" hangingPunct="1" latinLnBrk="0" marL="2285715" rtl="0">
              <a:defRPr sz="1800" kern="1200">
                <a:solidFill>
                  <a:schemeClr val="lt1"/>
                </a:solidFill>
                <a:latin typeface="+mn-lt"/>
                <a:ea typeface="+mn-ea"/>
                <a:cs typeface="+mn-cs"/>
              </a:defRPr>
            </a:lvl6pPr>
            <a:lvl7pPr algn="l" defTabSz="914286" eaLnBrk="1" hangingPunct="1" latinLnBrk="0" marL="2742857" rtl="0">
              <a:defRPr sz="1800" kern="1200">
                <a:solidFill>
                  <a:schemeClr val="lt1"/>
                </a:solidFill>
                <a:latin typeface="+mn-lt"/>
                <a:ea typeface="+mn-ea"/>
                <a:cs typeface="+mn-cs"/>
              </a:defRPr>
            </a:lvl7pPr>
            <a:lvl8pPr algn="l" defTabSz="914286" eaLnBrk="1" hangingPunct="1" latinLnBrk="0" marL="3200000" rtl="0">
              <a:defRPr sz="1800" kern="1200">
                <a:solidFill>
                  <a:schemeClr val="lt1"/>
                </a:solidFill>
                <a:latin typeface="+mn-lt"/>
                <a:ea typeface="+mn-ea"/>
                <a:cs typeface="+mn-cs"/>
              </a:defRPr>
            </a:lvl8pPr>
            <a:lvl9pPr algn="l" defTabSz="914286" eaLnBrk="1" hangingPunct="1" latinLnBrk="0" marL="3657144" rtl="0">
              <a:defRPr sz="1800" kern="1200">
                <a:solidFill>
                  <a:schemeClr val="lt1"/>
                </a:solidFill>
                <a:latin typeface="+mn-lt"/>
                <a:ea typeface="+mn-ea"/>
                <a:cs typeface="+mn-cs"/>
              </a:defRPr>
            </a:lvl9pPr>
          </a:lstStyle>
          <a:p>
            <a:pPr algn="ctr"/>
            <a:endParaRPr altLang="en-US" sz="2700" lang="ko-KR"/>
          </a:p>
        </p:txBody>
      </p:sp>
      <p:sp>
        <p:nvSpPr>
          <p:cNvPr id="1048749" name="Up Ribbon 23"/>
          <p:cNvSpPr/>
          <p:nvPr/>
        </p:nvSpPr>
        <p:spPr>
          <a:xfrm>
            <a:off x="3853354" y="31317"/>
            <a:ext cx="5214446" cy="754469"/>
          </a:xfrm>
          <a:prstGeom prst="ribbon2">
            <a:avLst>
              <a:gd name="adj1" fmla="val 16667"/>
              <a:gd name="adj2" fmla="val 75000"/>
            </a:avLst>
          </a:prstGeom>
          <a:solidFill>
            <a:srgbClr val="6BC2ED">
              <a:lumMod val="75000"/>
            </a:srgbClr>
          </a:solidFill>
          <a:ln w="25400" cap="flat" cmpd="sng" algn="ctr">
            <a:noFill/>
            <a:prstDash val="solid"/>
          </a:ln>
          <a:effectLst/>
        </p:spPr>
        <p:txBody>
          <a:bodyPr anchor="ctr" rtlCol="0"/>
          <a:p>
            <a:pPr algn="ctr" defTabSz="685777"/>
            <a:endParaRPr sz="1799" kern="0" lang="es-UY">
              <a:solidFill>
                <a:prstClr val="white"/>
              </a:solidFill>
            </a:endParaRPr>
          </a:p>
        </p:txBody>
      </p:sp>
      <p:sp>
        <p:nvSpPr>
          <p:cNvPr id="1048750" name="Rectangle 24"/>
          <p:cNvSpPr/>
          <p:nvPr/>
        </p:nvSpPr>
        <p:spPr>
          <a:xfrm>
            <a:off x="2941913" y="855253"/>
            <a:ext cx="7726089" cy="1631181"/>
          </a:xfrm>
          <a:prstGeom prst="rect"/>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en-US"/>
            </a:defPPr>
            <a:lvl1pPr algn="l" defTabSz="914286" eaLnBrk="1" hangingPunct="1" latinLnBrk="0" marL="0" rtl="0">
              <a:defRPr sz="1800" kern="1200">
                <a:solidFill>
                  <a:schemeClr val="lt1"/>
                </a:solidFill>
                <a:latin typeface="+mn-lt"/>
                <a:ea typeface="+mn-ea"/>
                <a:cs typeface="+mn-cs"/>
              </a:defRPr>
            </a:lvl1pPr>
            <a:lvl2pPr algn="l" defTabSz="914286" eaLnBrk="1" hangingPunct="1" latinLnBrk="0" marL="457144" rtl="0">
              <a:defRPr sz="1800" kern="1200">
                <a:solidFill>
                  <a:schemeClr val="lt1"/>
                </a:solidFill>
                <a:latin typeface="+mn-lt"/>
                <a:ea typeface="+mn-ea"/>
                <a:cs typeface="+mn-cs"/>
              </a:defRPr>
            </a:lvl2pPr>
            <a:lvl3pPr algn="l" defTabSz="914286" eaLnBrk="1" hangingPunct="1" latinLnBrk="0" marL="914286" rtl="0">
              <a:defRPr sz="1800" kern="1200">
                <a:solidFill>
                  <a:schemeClr val="lt1"/>
                </a:solidFill>
                <a:latin typeface="+mn-lt"/>
                <a:ea typeface="+mn-ea"/>
                <a:cs typeface="+mn-cs"/>
              </a:defRPr>
            </a:lvl3pPr>
            <a:lvl4pPr algn="l" defTabSz="914286" eaLnBrk="1" hangingPunct="1" latinLnBrk="0" marL="1371429" rtl="0">
              <a:defRPr sz="1800" kern="1200">
                <a:solidFill>
                  <a:schemeClr val="lt1"/>
                </a:solidFill>
                <a:latin typeface="+mn-lt"/>
                <a:ea typeface="+mn-ea"/>
                <a:cs typeface="+mn-cs"/>
              </a:defRPr>
            </a:lvl4pPr>
            <a:lvl5pPr algn="l" defTabSz="914286" eaLnBrk="1" hangingPunct="1" latinLnBrk="0" marL="1828571" rtl="0">
              <a:defRPr sz="1800" kern="1200">
                <a:solidFill>
                  <a:schemeClr val="lt1"/>
                </a:solidFill>
                <a:latin typeface="+mn-lt"/>
                <a:ea typeface="+mn-ea"/>
                <a:cs typeface="+mn-cs"/>
              </a:defRPr>
            </a:lvl5pPr>
            <a:lvl6pPr algn="l" defTabSz="914286" eaLnBrk="1" hangingPunct="1" latinLnBrk="0" marL="2285715" rtl="0">
              <a:defRPr sz="1800" kern="1200">
                <a:solidFill>
                  <a:schemeClr val="lt1"/>
                </a:solidFill>
                <a:latin typeface="+mn-lt"/>
                <a:ea typeface="+mn-ea"/>
                <a:cs typeface="+mn-cs"/>
              </a:defRPr>
            </a:lvl6pPr>
            <a:lvl7pPr algn="l" defTabSz="914286" eaLnBrk="1" hangingPunct="1" latinLnBrk="0" marL="2742857" rtl="0">
              <a:defRPr sz="1800" kern="1200">
                <a:solidFill>
                  <a:schemeClr val="lt1"/>
                </a:solidFill>
                <a:latin typeface="+mn-lt"/>
                <a:ea typeface="+mn-ea"/>
                <a:cs typeface="+mn-cs"/>
              </a:defRPr>
            </a:lvl7pPr>
            <a:lvl8pPr algn="l" defTabSz="914286" eaLnBrk="1" hangingPunct="1" latinLnBrk="0" marL="3200000" rtl="0">
              <a:defRPr sz="1800" kern="1200">
                <a:solidFill>
                  <a:schemeClr val="lt1"/>
                </a:solidFill>
                <a:latin typeface="+mn-lt"/>
                <a:ea typeface="+mn-ea"/>
                <a:cs typeface="+mn-cs"/>
              </a:defRPr>
            </a:lvl8pPr>
            <a:lvl9pPr algn="l" defTabSz="914286" eaLnBrk="1" hangingPunct="1" latinLnBrk="0" marL="3657144" rtl="0">
              <a:defRPr sz="1800" kern="1200">
                <a:solidFill>
                  <a:schemeClr val="lt1"/>
                </a:solidFill>
                <a:latin typeface="+mn-lt"/>
                <a:ea typeface="+mn-ea"/>
                <a:cs typeface="+mn-cs"/>
              </a:defRPr>
            </a:lvl9pPr>
          </a:lstStyle>
          <a:p>
            <a:pPr algn="ctr"/>
            <a:endParaRPr altLang="en-US" sz="2700" lang="ko-KR"/>
          </a:p>
        </p:txBody>
      </p:sp>
      <p:grpSp>
        <p:nvGrpSpPr>
          <p:cNvPr id="182" name="Group 25"/>
          <p:cNvGrpSpPr/>
          <p:nvPr/>
        </p:nvGrpSpPr>
        <p:grpSpPr>
          <a:xfrm>
            <a:off x="1531572" y="1418402"/>
            <a:ext cx="1686006" cy="624000"/>
            <a:chOff x="5416016" y="5145084"/>
            <a:chExt cx="2064752" cy="624000"/>
          </a:xfrm>
        </p:grpSpPr>
        <p:sp>
          <p:nvSpPr>
            <p:cNvPr id="1048751" name="Rounded Rectangle 26"/>
            <p:cNvSpPr/>
            <p:nvPr/>
          </p:nvSpPr>
          <p:spPr>
            <a:xfrm>
              <a:off x="5416016" y="5145084"/>
              <a:ext cx="2064752" cy="624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r>
                <a:rPr altLang="ko-KR" dirty="0" sz="2000" lang="en-US"/>
                <a:t>Concept</a:t>
              </a:r>
              <a:endParaRPr altLang="en-US" dirty="0" sz="2400" lang="ko-KR"/>
            </a:p>
          </p:txBody>
        </p:sp>
        <p:sp>
          <p:nvSpPr>
            <p:cNvPr id="1048752" name="Oval 27"/>
            <p:cNvSpPr/>
            <p:nvPr/>
          </p:nvSpPr>
          <p:spPr>
            <a:xfrm>
              <a:off x="5484209" y="5217057"/>
              <a:ext cx="480053" cy="480053"/>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solidFill>
                  <a:schemeClr val="tx1">
                    <a:lumMod val="75000"/>
                    <a:lumOff val="25000"/>
                  </a:schemeClr>
                </a:solidFill>
              </a:endParaRPr>
            </a:p>
          </p:txBody>
        </p:sp>
        <p:sp>
          <p:nvSpPr>
            <p:cNvPr id="1048753" name="Rectangle 28"/>
            <p:cNvSpPr/>
            <p:nvPr/>
          </p:nvSpPr>
          <p:spPr>
            <a:xfrm>
              <a:off x="5979317" y="5230356"/>
              <a:ext cx="1280487" cy="420564"/>
            </a:xfrm>
            <a:prstGeom prst="rect"/>
          </p:spPr>
          <p:txBody>
            <a:bodyPr wrap="square">
              <a:spAutoFit/>
            </a:bodyPr>
            <a:p>
              <a:endParaRPr altLang="en-US" dirty="0" sz="2133" lang="ko-KR">
                <a:solidFill>
                  <a:schemeClr val="bg1"/>
                </a:solidFill>
              </a:endParaRPr>
            </a:p>
          </p:txBody>
        </p:sp>
        <p:sp>
          <p:nvSpPr>
            <p:cNvPr id="1048754" name="TextBox 29"/>
            <p:cNvSpPr txBox="1"/>
            <p:nvPr/>
          </p:nvSpPr>
          <p:spPr>
            <a:xfrm>
              <a:off x="5450502" y="5250894"/>
              <a:ext cx="547468" cy="379656"/>
            </a:xfrm>
            <a:prstGeom prst="rect"/>
            <a:noFill/>
          </p:spPr>
          <p:txBody>
            <a:bodyPr rtlCol="0" wrap="square">
              <a:spAutoFit/>
            </a:bodyPr>
            <a:p>
              <a:pPr algn="ctr"/>
              <a:r>
                <a:rPr altLang="ko-KR" b="1" dirty="0" sz="1867" lang="en-US">
                  <a:solidFill>
                    <a:schemeClr val="tx1">
                      <a:lumMod val="75000"/>
                      <a:lumOff val="25000"/>
                    </a:schemeClr>
                  </a:solidFill>
                  <a:cs typeface="Arial" pitchFamily="34" charset="0"/>
                </a:rPr>
                <a:t>01</a:t>
              </a:r>
              <a:endParaRPr altLang="en-US" b="1" dirty="0" sz="1867" lang="ko-KR">
                <a:solidFill>
                  <a:schemeClr val="tx1">
                    <a:lumMod val="75000"/>
                    <a:lumOff val="25000"/>
                  </a:schemeClr>
                </a:solidFill>
                <a:cs typeface="Arial" pitchFamily="34" charset="0"/>
              </a:endParaRPr>
            </a:p>
          </p:txBody>
        </p:sp>
      </p:grpSp>
      <p:grpSp>
        <p:nvGrpSpPr>
          <p:cNvPr id="183" name="Group 30"/>
          <p:cNvGrpSpPr/>
          <p:nvPr/>
        </p:nvGrpSpPr>
        <p:grpSpPr>
          <a:xfrm>
            <a:off x="1524001" y="4947609"/>
            <a:ext cx="1621507" cy="871276"/>
            <a:chOff x="5420522" y="5878687"/>
            <a:chExt cx="2162009" cy="871276"/>
          </a:xfrm>
        </p:grpSpPr>
        <p:sp>
          <p:nvSpPr>
            <p:cNvPr id="1048755" name="Rounded Rectangle 31"/>
            <p:cNvSpPr/>
            <p:nvPr/>
          </p:nvSpPr>
          <p:spPr>
            <a:xfrm>
              <a:off x="5420522" y="5878687"/>
              <a:ext cx="2162009" cy="624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dirty="0" sz="2400" lang="ko-KR"/>
            </a:p>
          </p:txBody>
        </p:sp>
        <p:grpSp>
          <p:nvGrpSpPr>
            <p:cNvPr id="184" name="Group 32"/>
            <p:cNvGrpSpPr/>
            <p:nvPr/>
          </p:nvGrpSpPr>
          <p:grpSpPr>
            <a:xfrm>
              <a:off x="5450502" y="5950661"/>
              <a:ext cx="1947704" cy="799302"/>
              <a:chOff x="5450502" y="5950661"/>
              <a:chExt cx="1947704" cy="799302"/>
            </a:xfrm>
          </p:grpSpPr>
          <p:sp>
            <p:nvSpPr>
              <p:cNvPr id="1048756" name="Oval 33"/>
              <p:cNvSpPr/>
              <p:nvPr/>
            </p:nvSpPr>
            <p:spPr>
              <a:xfrm>
                <a:off x="5517917" y="5950661"/>
                <a:ext cx="480053" cy="480053"/>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solidFill>
                    <a:schemeClr val="tx1">
                      <a:lumMod val="75000"/>
                      <a:lumOff val="25000"/>
                    </a:schemeClr>
                  </a:solidFill>
                </a:endParaRPr>
              </a:p>
            </p:txBody>
          </p:sp>
          <p:sp>
            <p:nvSpPr>
              <p:cNvPr id="1048757" name="Rectangle 34"/>
              <p:cNvSpPr/>
              <p:nvPr/>
            </p:nvSpPr>
            <p:spPr>
              <a:xfrm>
                <a:off x="6078290" y="6001168"/>
                <a:ext cx="1319916" cy="748795"/>
              </a:xfrm>
              <a:prstGeom prst="rect"/>
            </p:spPr>
            <p:txBody>
              <a:bodyPr wrap="square">
                <a:spAutoFit/>
              </a:bodyPr>
              <a:p>
                <a:r>
                  <a:rPr altLang="ko-KR" dirty="0" sz="2133" lang="en-US">
                    <a:solidFill>
                      <a:schemeClr val="bg1"/>
                    </a:solidFill>
                    <a:cs typeface="Arial" pitchFamily="34" charset="0"/>
                  </a:rPr>
                  <a:t>Limitation</a:t>
                </a:r>
                <a:endParaRPr altLang="en-US" dirty="0" sz="2133" lang="ko-KR">
                  <a:solidFill>
                    <a:schemeClr val="bg1"/>
                  </a:solidFill>
                </a:endParaRPr>
              </a:p>
            </p:txBody>
          </p:sp>
          <p:sp>
            <p:nvSpPr>
              <p:cNvPr id="1048758" name="TextBox 35"/>
              <p:cNvSpPr txBox="1"/>
              <p:nvPr/>
            </p:nvSpPr>
            <p:spPr>
              <a:xfrm>
                <a:off x="5450502" y="6021622"/>
                <a:ext cx="547468" cy="666977"/>
              </a:xfrm>
              <a:prstGeom prst="rect"/>
              <a:noFill/>
            </p:spPr>
            <p:txBody>
              <a:bodyPr rtlCol="0" wrap="square">
                <a:spAutoFit/>
              </a:bodyPr>
              <a:p>
                <a:pPr algn="ctr"/>
                <a:r>
                  <a:rPr altLang="ko-KR" b="1" dirty="0" sz="1867" lang="en-US">
                    <a:solidFill>
                      <a:schemeClr val="tx1">
                        <a:lumMod val="75000"/>
                        <a:lumOff val="25000"/>
                      </a:schemeClr>
                    </a:solidFill>
                    <a:cs typeface="Arial" pitchFamily="34" charset="0"/>
                  </a:rPr>
                  <a:t>03</a:t>
                </a:r>
                <a:endParaRPr altLang="en-US" b="1" dirty="0" sz="1867" lang="ko-KR">
                  <a:solidFill>
                    <a:schemeClr val="tx1">
                      <a:lumMod val="75000"/>
                      <a:lumOff val="25000"/>
                    </a:schemeClr>
                  </a:solidFill>
                  <a:cs typeface="Arial" pitchFamily="34" charset="0"/>
                </a:endParaRPr>
              </a:p>
            </p:txBody>
          </p:sp>
        </p:grpSp>
      </p:grpSp>
      <p:sp>
        <p:nvSpPr>
          <p:cNvPr id="1048759" name="Rectangle 36"/>
          <p:cNvSpPr/>
          <p:nvPr/>
        </p:nvSpPr>
        <p:spPr>
          <a:xfrm>
            <a:off x="2937852" y="2555900"/>
            <a:ext cx="7726089" cy="1526501"/>
          </a:xfrm>
          <a:prstGeom prst="rect"/>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en-US"/>
            </a:defPPr>
            <a:lvl1pPr algn="l" defTabSz="914286" eaLnBrk="1" hangingPunct="1" latinLnBrk="0" marL="0" rtl="0">
              <a:defRPr sz="1800" kern="1200">
                <a:solidFill>
                  <a:schemeClr val="lt1"/>
                </a:solidFill>
                <a:latin typeface="+mn-lt"/>
                <a:ea typeface="+mn-ea"/>
                <a:cs typeface="+mn-cs"/>
              </a:defRPr>
            </a:lvl1pPr>
            <a:lvl2pPr algn="l" defTabSz="914286" eaLnBrk="1" hangingPunct="1" latinLnBrk="0" marL="457144" rtl="0">
              <a:defRPr sz="1800" kern="1200">
                <a:solidFill>
                  <a:schemeClr val="lt1"/>
                </a:solidFill>
                <a:latin typeface="+mn-lt"/>
                <a:ea typeface="+mn-ea"/>
                <a:cs typeface="+mn-cs"/>
              </a:defRPr>
            </a:lvl2pPr>
            <a:lvl3pPr algn="l" defTabSz="914286" eaLnBrk="1" hangingPunct="1" latinLnBrk="0" marL="914286" rtl="0">
              <a:defRPr sz="1800" kern="1200">
                <a:solidFill>
                  <a:schemeClr val="lt1"/>
                </a:solidFill>
                <a:latin typeface="+mn-lt"/>
                <a:ea typeface="+mn-ea"/>
                <a:cs typeface="+mn-cs"/>
              </a:defRPr>
            </a:lvl3pPr>
            <a:lvl4pPr algn="l" defTabSz="914286" eaLnBrk="1" hangingPunct="1" latinLnBrk="0" marL="1371429" rtl="0">
              <a:defRPr sz="1800" kern="1200">
                <a:solidFill>
                  <a:schemeClr val="lt1"/>
                </a:solidFill>
                <a:latin typeface="+mn-lt"/>
                <a:ea typeface="+mn-ea"/>
                <a:cs typeface="+mn-cs"/>
              </a:defRPr>
            </a:lvl4pPr>
            <a:lvl5pPr algn="l" defTabSz="914286" eaLnBrk="1" hangingPunct="1" latinLnBrk="0" marL="1828571" rtl="0">
              <a:defRPr sz="1800" kern="1200">
                <a:solidFill>
                  <a:schemeClr val="lt1"/>
                </a:solidFill>
                <a:latin typeface="+mn-lt"/>
                <a:ea typeface="+mn-ea"/>
                <a:cs typeface="+mn-cs"/>
              </a:defRPr>
            </a:lvl5pPr>
            <a:lvl6pPr algn="l" defTabSz="914286" eaLnBrk="1" hangingPunct="1" latinLnBrk="0" marL="2285715" rtl="0">
              <a:defRPr sz="1800" kern="1200">
                <a:solidFill>
                  <a:schemeClr val="lt1"/>
                </a:solidFill>
                <a:latin typeface="+mn-lt"/>
                <a:ea typeface="+mn-ea"/>
                <a:cs typeface="+mn-cs"/>
              </a:defRPr>
            </a:lvl6pPr>
            <a:lvl7pPr algn="l" defTabSz="914286" eaLnBrk="1" hangingPunct="1" latinLnBrk="0" marL="2742857" rtl="0">
              <a:defRPr sz="1800" kern="1200">
                <a:solidFill>
                  <a:schemeClr val="lt1"/>
                </a:solidFill>
                <a:latin typeface="+mn-lt"/>
                <a:ea typeface="+mn-ea"/>
                <a:cs typeface="+mn-cs"/>
              </a:defRPr>
            </a:lvl7pPr>
            <a:lvl8pPr algn="l" defTabSz="914286" eaLnBrk="1" hangingPunct="1" latinLnBrk="0" marL="3200000" rtl="0">
              <a:defRPr sz="1800" kern="1200">
                <a:solidFill>
                  <a:schemeClr val="lt1"/>
                </a:solidFill>
                <a:latin typeface="+mn-lt"/>
                <a:ea typeface="+mn-ea"/>
                <a:cs typeface="+mn-cs"/>
              </a:defRPr>
            </a:lvl8pPr>
            <a:lvl9pPr algn="l" defTabSz="914286" eaLnBrk="1" hangingPunct="1" latinLnBrk="0" marL="3657144" rtl="0">
              <a:defRPr sz="1800" kern="1200">
                <a:solidFill>
                  <a:schemeClr val="lt1"/>
                </a:solidFill>
                <a:latin typeface="+mn-lt"/>
                <a:ea typeface="+mn-ea"/>
                <a:cs typeface="+mn-cs"/>
              </a:defRPr>
            </a:lvl9pPr>
          </a:lstStyle>
          <a:p>
            <a:endParaRPr altLang="en-US" dirty="0" sz="2000" lang="ko-KR">
              <a:solidFill>
                <a:schemeClr val="tx1"/>
              </a:solidFill>
            </a:endParaRPr>
          </a:p>
        </p:txBody>
      </p:sp>
      <p:grpSp>
        <p:nvGrpSpPr>
          <p:cNvPr id="185" name="Group 37"/>
          <p:cNvGrpSpPr/>
          <p:nvPr/>
        </p:nvGrpSpPr>
        <p:grpSpPr>
          <a:xfrm>
            <a:off x="1531573" y="3049583"/>
            <a:ext cx="1763597" cy="809912"/>
            <a:chOff x="5359522" y="5878687"/>
            <a:chExt cx="2351462" cy="809912"/>
          </a:xfrm>
        </p:grpSpPr>
        <p:sp>
          <p:nvSpPr>
            <p:cNvPr id="1048760" name="Rounded Rectangle 38"/>
            <p:cNvSpPr/>
            <p:nvPr/>
          </p:nvSpPr>
          <p:spPr>
            <a:xfrm>
              <a:off x="5359522" y="5878687"/>
              <a:ext cx="2351462" cy="624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dirty="0" sz="2400" lang="ko-KR"/>
            </a:p>
          </p:txBody>
        </p:sp>
        <p:grpSp>
          <p:nvGrpSpPr>
            <p:cNvPr id="186" name="Group 39"/>
            <p:cNvGrpSpPr/>
            <p:nvPr/>
          </p:nvGrpSpPr>
          <p:grpSpPr>
            <a:xfrm>
              <a:off x="5450502" y="5950661"/>
              <a:ext cx="2215727" cy="737938"/>
              <a:chOff x="5450502" y="5950661"/>
              <a:chExt cx="2215727" cy="737938"/>
            </a:xfrm>
          </p:grpSpPr>
          <p:sp>
            <p:nvSpPr>
              <p:cNvPr id="1048761" name="Oval 40"/>
              <p:cNvSpPr/>
              <p:nvPr/>
            </p:nvSpPr>
            <p:spPr>
              <a:xfrm>
                <a:off x="5517917" y="5950661"/>
                <a:ext cx="480053" cy="480053"/>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solidFill>
                    <a:schemeClr val="tx1">
                      <a:lumMod val="75000"/>
                      <a:lumOff val="25000"/>
                    </a:schemeClr>
                  </a:solidFill>
                </a:endParaRPr>
              </a:p>
            </p:txBody>
          </p:sp>
          <p:sp>
            <p:nvSpPr>
              <p:cNvPr id="1048762" name="Rectangle 41"/>
              <p:cNvSpPr/>
              <p:nvPr/>
            </p:nvSpPr>
            <p:spPr>
              <a:xfrm>
                <a:off x="5913595" y="5970653"/>
                <a:ext cx="1752634" cy="646331"/>
              </a:xfrm>
              <a:prstGeom prst="rect"/>
            </p:spPr>
            <p:txBody>
              <a:bodyPr wrap="square">
                <a:spAutoFit/>
              </a:bodyPr>
              <a:p>
                <a:r>
                  <a:rPr altLang="ko-KR" dirty="0" lang="en-IN">
                    <a:solidFill>
                      <a:schemeClr val="bg1"/>
                    </a:solidFill>
                  </a:rPr>
                  <a:t>Static Function</a:t>
                </a:r>
                <a:endParaRPr altLang="en-US" dirty="0" lang="ko-KR">
                  <a:solidFill>
                    <a:schemeClr val="bg1"/>
                  </a:solidFill>
                </a:endParaRPr>
              </a:p>
            </p:txBody>
          </p:sp>
          <p:sp>
            <p:nvSpPr>
              <p:cNvPr id="1048763" name="TextBox 42"/>
              <p:cNvSpPr txBox="1"/>
              <p:nvPr/>
            </p:nvSpPr>
            <p:spPr>
              <a:xfrm>
                <a:off x="5450502" y="6021622"/>
                <a:ext cx="547468" cy="666977"/>
              </a:xfrm>
              <a:prstGeom prst="rect"/>
              <a:noFill/>
            </p:spPr>
            <p:txBody>
              <a:bodyPr rtlCol="0" wrap="square">
                <a:spAutoFit/>
              </a:bodyPr>
              <a:p>
                <a:pPr algn="ctr"/>
                <a:r>
                  <a:rPr altLang="ko-KR" b="1" dirty="0" sz="1867" lang="en-US">
                    <a:solidFill>
                      <a:schemeClr val="tx1">
                        <a:lumMod val="75000"/>
                        <a:lumOff val="25000"/>
                      </a:schemeClr>
                    </a:solidFill>
                    <a:cs typeface="Arial" pitchFamily="34" charset="0"/>
                  </a:rPr>
                  <a:t>02</a:t>
                </a:r>
                <a:endParaRPr altLang="en-US" b="1" dirty="0" sz="1867" lang="ko-KR">
                  <a:solidFill>
                    <a:schemeClr val="tx1">
                      <a:lumMod val="75000"/>
                      <a:lumOff val="25000"/>
                    </a:schemeClr>
                  </a:solidFill>
                  <a:cs typeface="Arial" pitchFamily="34" charset="0"/>
                </a:endParaRPr>
              </a:p>
            </p:txBody>
          </p:sp>
        </p:grpSp>
      </p:grpSp>
      <p:sp>
        <p:nvSpPr>
          <p:cNvPr id="1048764" name="TextBox 36"/>
          <p:cNvSpPr txBox="1"/>
          <p:nvPr/>
        </p:nvSpPr>
        <p:spPr>
          <a:xfrm>
            <a:off x="3071665" y="908720"/>
            <a:ext cx="7507121" cy="1579920"/>
          </a:xfrm>
          <a:prstGeom prst="rect"/>
          <a:noFill/>
        </p:spPr>
        <p:txBody>
          <a:bodyPr rtlCol="0" wrap="square">
            <a:spAutoFit/>
          </a:bodyPr>
          <a:lstStyle>
            <a:defPPr>
              <a:defRPr lang="en-US"/>
            </a:defPPr>
            <a:lvl1pPr algn="l" defTabSz="914286" eaLnBrk="1" hangingPunct="1" latinLnBrk="0" marL="0" rtl="0">
              <a:defRPr sz="1800" kern="1200">
                <a:solidFill>
                  <a:schemeClr val="tx1"/>
                </a:solidFill>
                <a:latin typeface="+mn-lt"/>
                <a:ea typeface="+mn-ea"/>
                <a:cs typeface="+mn-cs"/>
              </a:defRPr>
            </a:lvl1pPr>
            <a:lvl2pPr algn="l" defTabSz="914286" eaLnBrk="1" hangingPunct="1" latinLnBrk="0" marL="457144" rtl="0">
              <a:defRPr sz="1800" kern="1200">
                <a:solidFill>
                  <a:schemeClr val="tx1"/>
                </a:solidFill>
                <a:latin typeface="+mn-lt"/>
                <a:ea typeface="+mn-ea"/>
                <a:cs typeface="+mn-cs"/>
              </a:defRPr>
            </a:lvl2pPr>
            <a:lvl3pPr algn="l" defTabSz="914286" eaLnBrk="1" hangingPunct="1" latinLnBrk="0" marL="914286" rtl="0">
              <a:defRPr sz="1800" kern="1200">
                <a:solidFill>
                  <a:schemeClr val="tx1"/>
                </a:solidFill>
                <a:latin typeface="+mn-lt"/>
                <a:ea typeface="+mn-ea"/>
                <a:cs typeface="+mn-cs"/>
              </a:defRPr>
            </a:lvl3pPr>
            <a:lvl4pPr algn="l" defTabSz="914286" eaLnBrk="1" hangingPunct="1" latinLnBrk="0" marL="1371429" rtl="0">
              <a:defRPr sz="1800" kern="1200">
                <a:solidFill>
                  <a:schemeClr val="tx1"/>
                </a:solidFill>
                <a:latin typeface="+mn-lt"/>
                <a:ea typeface="+mn-ea"/>
                <a:cs typeface="+mn-cs"/>
              </a:defRPr>
            </a:lvl4pPr>
            <a:lvl5pPr algn="l" defTabSz="914286" eaLnBrk="1" hangingPunct="1" latinLnBrk="0" marL="1828571" rtl="0">
              <a:defRPr sz="1800" kern="1200">
                <a:solidFill>
                  <a:schemeClr val="tx1"/>
                </a:solidFill>
                <a:latin typeface="+mn-lt"/>
                <a:ea typeface="+mn-ea"/>
                <a:cs typeface="+mn-cs"/>
              </a:defRPr>
            </a:lvl5pPr>
            <a:lvl6pPr algn="l" defTabSz="914286" eaLnBrk="1" hangingPunct="1" latinLnBrk="0" marL="2285715" rtl="0">
              <a:defRPr sz="1800" kern="1200">
                <a:solidFill>
                  <a:schemeClr val="tx1"/>
                </a:solidFill>
                <a:latin typeface="+mn-lt"/>
                <a:ea typeface="+mn-ea"/>
                <a:cs typeface="+mn-cs"/>
              </a:defRPr>
            </a:lvl6pPr>
            <a:lvl7pPr algn="l" defTabSz="914286" eaLnBrk="1" hangingPunct="1" latinLnBrk="0" marL="2742857" rtl="0">
              <a:defRPr sz="1800" kern="1200">
                <a:solidFill>
                  <a:schemeClr val="tx1"/>
                </a:solidFill>
                <a:latin typeface="+mn-lt"/>
                <a:ea typeface="+mn-ea"/>
                <a:cs typeface="+mn-cs"/>
              </a:defRPr>
            </a:lvl7pPr>
            <a:lvl8pPr algn="l" defTabSz="914286" eaLnBrk="1" hangingPunct="1" latinLnBrk="0" marL="3200000" rtl="0">
              <a:defRPr sz="1800" kern="1200">
                <a:solidFill>
                  <a:schemeClr val="tx1"/>
                </a:solidFill>
                <a:latin typeface="+mn-lt"/>
                <a:ea typeface="+mn-ea"/>
                <a:cs typeface="+mn-cs"/>
              </a:defRPr>
            </a:lvl8pPr>
            <a:lvl9pPr algn="l" defTabSz="914286" eaLnBrk="1" hangingPunct="1" latinLnBrk="0" marL="3657144" rtl="0">
              <a:defRPr sz="1800" kern="1200">
                <a:solidFill>
                  <a:schemeClr val="tx1"/>
                </a:solidFill>
                <a:latin typeface="+mn-lt"/>
                <a:ea typeface="+mn-ea"/>
                <a:cs typeface="+mn-cs"/>
              </a:defRPr>
            </a:lvl9pPr>
          </a:lstStyle>
          <a:p>
            <a:pPr algn="just" indent="-342900" marL="342900">
              <a:lnSpc>
                <a:spcPts val="2880"/>
              </a:lnSpc>
              <a:buFont typeface="Arial" panose="020B0604020202020204" pitchFamily="34" charset="0"/>
              <a:buChar char="•"/>
            </a:pPr>
            <a:r>
              <a:rPr dirty="0" sz="2000" lang="en-US"/>
              <a:t>Constructors and Destructors are never inherited and hence never </a:t>
            </a:r>
            <a:r>
              <a:rPr dirty="0" sz="2000" lang="en-US"/>
              <a:t>overridden.</a:t>
            </a:r>
            <a:endParaRPr dirty="0" sz="2000" lang="en-US"/>
          </a:p>
          <a:p>
            <a:pPr algn="just" indent="-342900" marL="342900">
              <a:lnSpc>
                <a:spcPts val="2880"/>
              </a:lnSpc>
              <a:buFont typeface="Arial" panose="020B0604020202020204" pitchFamily="34" charset="0"/>
              <a:buChar char="•"/>
            </a:pPr>
            <a:r>
              <a:rPr dirty="0" sz="2000" lang="en-US"/>
              <a:t>Also, assignment operator = is never inherited. It can be overloaded but can't be inherited by sub class.</a:t>
            </a:r>
          </a:p>
        </p:txBody>
      </p:sp>
      <p:sp>
        <p:nvSpPr>
          <p:cNvPr id="1048765" name="TextBox 36"/>
          <p:cNvSpPr txBox="1"/>
          <p:nvPr/>
        </p:nvSpPr>
        <p:spPr>
          <a:xfrm>
            <a:off x="3268520" y="2656173"/>
            <a:ext cx="7418568" cy="1323439"/>
          </a:xfrm>
          <a:prstGeom prst="rect"/>
          <a:noFill/>
        </p:spPr>
        <p:txBody>
          <a:bodyPr rtlCol="0" wrap="square">
            <a:spAutoFit/>
          </a:bodyPr>
          <a:lstStyle>
            <a:defPPr>
              <a:defRPr lang="en-US"/>
            </a:defPPr>
            <a:lvl1pPr algn="l" defTabSz="914286" eaLnBrk="1" hangingPunct="1" latinLnBrk="0" marL="0" rtl="0">
              <a:defRPr sz="1800" kern="1200">
                <a:solidFill>
                  <a:schemeClr val="tx1"/>
                </a:solidFill>
                <a:latin typeface="+mn-lt"/>
                <a:ea typeface="+mn-ea"/>
                <a:cs typeface="+mn-cs"/>
              </a:defRPr>
            </a:lvl1pPr>
            <a:lvl2pPr algn="l" defTabSz="914286" eaLnBrk="1" hangingPunct="1" latinLnBrk="0" marL="457144" rtl="0">
              <a:defRPr sz="1800" kern="1200">
                <a:solidFill>
                  <a:schemeClr val="tx1"/>
                </a:solidFill>
                <a:latin typeface="+mn-lt"/>
                <a:ea typeface="+mn-ea"/>
                <a:cs typeface="+mn-cs"/>
              </a:defRPr>
            </a:lvl2pPr>
            <a:lvl3pPr algn="l" defTabSz="914286" eaLnBrk="1" hangingPunct="1" latinLnBrk="0" marL="914286" rtl="0">
              <a:defRPr sz="1800" kern="1200">
                <a:solidFill>
                  <a:schemeClr val="tx1"/>
                </a:solidFill>
                <a:latin typeface="+mn-lt"/>
                <a:ea typeface="+mn-ea"/>
                <a:cs typeface="+mn-cs"/>
              </a:defRPr>
            </a:lvl3pPr>
            <a:lvl4pPr algn="l" defTabSz="914286" eaLnBrk="1" hangingPunct="1" latinLnBrk="0" marL="1371429" rtl="0">
              <a:defRPr sz="1800" kern="1200">
                <a:solidFill>
                  <a:schemeClr val="tx1"/>
                </a:solidFill>
                <a:latin typeface="+mn-lt"/>
                <a:ea typeface="+mn-ea"/>
                <a:cs typeface="+mn-cs"/>
              </a:defRPr>
            </a:lvl4pPr>
            <a:lvl5pPr algn="l" defTabSz="914286" eaLnBrk="1" hangingPunct="1" latinLnBrk="0" marL="1828571" rtl="0">
              <a:defRPr sz="1800" kern="1200">
                <a:solidFill>
                  <a:schemeClr val="tx1"/>
                </a:solidFill>
                <a:latin typeface="+mn-lt"/>
                <a:ea typeface="+mn-ea"/>
                <a:cs typeface="+mn-cs"/>
              </a:defRPr>
            </a:lvl5pPr>
            <a:lvl6pPr algn="l" defTabSz="914286" eaLnBrk="1" hangingPunct="1" latinLnBrk="0" marL="2285715" rtl="0">
              <a:defRPr sz="1800" kern="1200">
                <a:solidFill>
                  <a:schemeClr val="tx1"/>
                </a:solidFill>
                <a:latin typeface="+mn-lt"/>
                <a:ea typeface="+mn-ea"/>
                <a:cs typeface="+mn-cs"/>
              </a:defRPr>
            </a:lvl6pPr>
            <a:lvl7pPr algn="l" defTabSz="914286" eaLnBrk="1" hangingPunct="1" latinLnBrk="0" marL="2742857" rtl="0">
              <a:defRPr sz="1800" kern="1200">
                <a:solidFill>
                  <a:schemeClr val="tx1"/>
                </a:solidFill>
                <a:latin typeface="+mn-lt"/>
                <a:ea typeface="+mn-ea"/>
                <a:cs typeface="+mn-cs"/>
              </a:defRPr>
            </a:lvl7pPr>
            <a:lvl8pPr algn="l" defTabSz="914286" eaLnBrk="1" hangingPunct="1" latinLnBrk="0" marL="3200000" rtl="0">
              <a:defRPr sz="1800" kern="1200">
                <a:solidFill>
                  <a:schemeClr val="tx1"/>
                </a:solidFill>
                <a:latin typeface="+mn-lt"/>
                <a:ea typeface="+mn-ea"/>
                <a:cs typeface="+mn-cs"/>
              </a:defRPr>
            </a:lvl8pPr>
            <a:lvl9pPr algn="l" defTabSz="914286" eaLnBrk="1" hangingPunct="1" latinLnBrk="0" marL="3657144" rtl="0">
              <a:defRPr sz="1800" kern="1200">
                <a:solidFill>
                  <a:schemeClr val="tx1"/>
                </a:solidFill>
                <a:latin typeface="+mn-lt"/>
                <a:ea typeface="+mn-ea"/>
                <a:cs typeface="+mn-cs"/>
              </a:defRPr>
            </a:lvl9pPr>
          </a:lstStyle>
          <a:p>
            <a:pPr indent="-342900" marL="342900">
              <a:buFont typeface="Arial" panose="020B0604020202020204" pitchFamily="34" charset="0"/>
              <a:buChar char="•"/>
            </a:pPr>
            <a:r>
              <a:rPr dirty="0" sz="2000" lang="en-US"/>
              <a:t>They are inherited into the derived class</a:t>
            </a:r>
            <a:r>
              <a:rPr dirty="0" sz="2000" lang="en-US"/>
              <a:t>. </a:t>
            </a:r>
          </a:p>
          <a:p>
            <a:pPr indent="-342900" marL="342900">
              <a:buFont typeface="Arial" panose="020B0604020202020204" pitchFamily="34" charset="0"/>
              <a:buChar char="•"/>
            </a:pPr>
            <a:r>
              <a:rPr dirty="0" sz="2000" lang="en-US"/>
              <a:t>If </a:t>
            </a:r>
            <a:r>
              <a:rPr dirty="0" sz="2000" lang="en-US"/>
              <a:t>you redefine a static member function in derived class, all the other overloaded functions in base class are hidden.</a:t>
            </a:r>
          </a:p>
          <a:p>
            <a:pPr indent="-342900" marL="342900">
              <a:buFont typeface="Arial" panose="020B0604020202020204" pitchFamily="34" charset="0"/>
              <a:buChar char="•"/>
            </a:pPr>
            <a:r>
              <a:rPr dirty="0" sz="2000" lang="en-US"/>
              <a:t>Static Member functions can never be virtual. </a:t>
            </a:r>
          </a:p>
        </p:txBody>
      </p:sp>
      <p:sp>
        <p:nvSpPr>
          <p:cNvPr id="1048766" name="TextBox 36"/>
          <p:cNvSpPr txBox="1"/>
          <p:nvPr/>
        </p:nvSpPr>
        <p:spPr>
          <a:xfrm>
            <a:off x="3261604" y="4482794"/>
            <a:ext cx="7304261" cy="1579920"/>
          </a:xfrm>
          <a:prstGeom prst="rect"/>
          <a:noFill/>
        </p:spPr>
        <p:txBody>
          <a:bodyPr rtlCol="0" wrap="square">
            <a:spAutoFit/>
          </a:bodyPr>
          <a:lstStyle>
            <a:defPPr>
              <a:defRPr lang="en-US"/>
            </a:defPPr>
            <a:lvl1pPr algn="l" defTabSz="914286" eaLnBrk="1" hangingPunct="1" latinLnBrk="0" marL="0" rtl="0">
              <a:defRPr sz="1800" kern="1200">
                <a:solidFill>
                  <a:schemeClr val="tx1"/>
                </a:solidFill>
                <a:latin typeface="+mn-lt"/>
                <a:ea typeface="+mn-ea"/>
                <a:cs typeface="+mn-cs"/>
              </a:defRPr>
            </a:lvl1pPr>
            <a:lvl2pPr algn="l" defTabSz="914286" eaLnBrk="1" hangingPunct="1" latinLnBrk="0" marL="457144" rtl="0">
              <a:defRPr sz="1800" kern="1200">
                <a:solidFill>
                  <a:schemeClr val="tx1"/>
                </a:solidFill>
                <a:latin typeface="+mn-lt"/>
                <a:ea typeface="+mn-ea"/>
                <a:cs typeface="+mn-cs"/>
              </a:defRPr>
            </a:lvl2pPr>
            <a:lvl3pPr algn="l" defTabSz="914286" eaLnBrk="1" hangingPunct="1" latinLnBrk="0" marL="914286" rtl="0">
              <a:defRPr sz="1800" kern="1200">
                <a:solidFill>
                  <a:schemeClr val="tx1"/>
                </a:solidFill>
                <a:latin typeface="+mn-lt"/>
                <a:ea typeface="+mn-ea"/>
                <a:cs typeface="+mn-cs"/>
              </a:defRPr>
            </a:lvl3pPr>
            <a:lvl4pPr algn="l" defTabSz="914286" eaLnBrk="1" hangingPunct="1" latinLnBrk="0" marL="1371429" rtl="0">
              <a:defRPr sz="1800" kern="1200">
                <a:solidFill>
                  <a:schemeClr val="tx1"/>
                </a:solidFill>
                <a:latin typeface="+mn-lt"/>
                <a:ea typeface="+mn-ea"/>
                <a:cs typeface="+mn-cs"/>
              </a:defRPr>
            </a:lvl4pPr>
            <a:lvl5pPr algn="l" defTabSz="914286" eaLnBrk="1" hangingPunct="1" latinLnBrk="0" marL="1828571" rtl="0">
              <a:defRPr sz="1800" kern="1200">
                <a:solidFill>
                  <a:schemeClr val="tx1"/>
                </a:solidFill>
                <a:latin typeface="+mn-lt"/>
                <a:ea typeface="+mn-ea"/>
                <a:cs typeface="+mn-cs"/>
              </a:defRPr>
            </a:lvl5pPr>
            <a:lvl6pPr algn="l" defTabSz="914286" eaLnBrk="1" hangingPunct="1" latinLnBrk="0" marL="2285715" rtl="0">
              <a:defRPr sz="1800" kern="1200">
                <a:solidFill>
                  <a:schemeClr val="tx1"/>
                </a:solidFill>
                <a:latin typeface="+mn-lt"/>
                <a:ea typeface="+mn-ea"/>
                <a:cs typeface="+mn-cs"/>
              </a:defRPr>
            </a:lvl6pPr>
            <a:lvl7pPr algn="l" defTabSz="914286" eaLnBrk="1" hangingPunct="1" latinLnBrk="0" marL="2742857" rtl="0">
              <a:defRPr sz="1800" kern="1200">
                <a:solidFill>
                  <a:schemeClr val="tx1"/>
                </a:solidFill>
                <a:latin typeface="+mn-lt"/>
                <a:ea typeface="+mn-ea"/>
                <a:cs typeface="+mn-cs"/>
              </a:defRPr>
            </a:lvl7pPr>
            <a:lvl8pPr algn="l" defTabSz="914286" eaLnBrk="1" hangingPunct="1" latinLnBrk="0" marL="3200000" rtl="0">
              <a:defRPr sz="1800" kern="1200">
                <a:solidFill>
                  <a:schemeClr val="tx1"/>
                </a:solidFill>
                <a:latin typeface="+mn-lt"/>
                <a:ea typeface="+mn-ea"/>
                <a:cs typeface="+mn-cs"/>
              </a:defRPr>
            </a:lvl8pPr>
            <a:lvl9pPr algn="l" defTabSz="914286" eaLnBrk="1" hangingPunct="1" latinLnBrk="0" marL="3657144" rtl="0">
              <a:defRPr sz="1800" kern="1200">
                <a:solidFill>
                  <a:schemeClr val="tx1"/>
                </a:solidFill>
                <a:latin typeface="+mn-lt"/>
                <a:ea typeface="+mn-ea"/>
                <a:cs typeface="+mn-cs"/>
              </a:defRPr>
            </a:lvl9pPr>
          </a:lstStyle>
          <a:p>
            <a:pPr algn="just">
              <a:lnSpc>
                <a:spcPts val="2880"/>
              </a:lnSpc>
            </a:pPr>
            <a:r>
              <a:rPr dirty="0" sz="2000" lang="en-US"/>
              <a:t>Derived </a:t>
            </a:r>
            <a:r>
              <a:rPr dirty="0" sz="2000" lang="en-US"/>
              <a:t>class can inherit all base class methods except:</a:t>
            </a:r>
          </a:p>
          <a:p>
            <a:pPr algn="just" indent="-342900" marL="342900">
              <a:lnSpc>
                <a:spcPts val="2880"/>
              </a:lnSpc>
              <a:buFont typeface="Arial" panose="020B0604020202020204" pitchFamily="34" charset="0"/>
              <a:buChar char="•"/>
            </a:pPr>
            <a:r>
              <a:rPr dirty="0" sz="2000" lang="en-US"/>
              <a:t>Constructors, destructors and copy constructors of the base class.</a:t>
            </a:r>
          </a:p>
          <a:p>
            <a:pPr algn="just" indent="-342900" marL="342900">
              <a:lnSpc>
                <a:spcPts val="2880"/>
              </a:lnSpc>
              <a:buFont typeface="Arial" panose="020B0604020202020204" pitchFamily="34" charset="0"/>
              <a:buChar char="•"/>
            </a:pPr>
            <a:r>
              <a:rPr dirty="0" sz="2000" lang="en-US"/>
              <a:t>Overloaded operators of the base class.</a:t>
            </a:r>
          </a:p>
          <a:p>
            <a:pPr algn="just" indent="-342900" marL="342900">
              <a:lnSpc>
                <a:spcPts val="2880"/>
              </a:lnSpc>
              <a:buFont typeface="Arial" panose="020B0604020202020204" pitchFamily="34" charset="0"/>
              <a:buChar char="•"/>
            </a:pPr>
            <a:r>
              <a:rPr dirty="0" sz="2000" lang="en-US"/>
              <a:t>The friend functions of the base class.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87" name=""/>
        <p:cNvGrpSpPr/>
        <p:nvPr/>
      </p:nvGrpSpPr>
      <p:grpSpPr>
        <a:xfrm>
          <a:off x="0" y="0"/>
          <a:ext cx="0" cy="0"/>
          <a:chOff x="0" y="0"/>
          <a:chExt cx="0" cy="0"/>
        </a:xfrm>
      </p:grpSpPr>
      <p:pic>
        <p:nvPicPr>
          <p:cNvPr id="2097169" name="Picture 31"/>
          <p:cNvPicPr>
            <a:picLocks noChangeAspect="1"/>
          </p:cNvPicPr>
          <p:nvPr/>
        </p:nvPicPr>
        <p:blipFill>
          <a:blip xmlns:r="http://schemas.openxmlformats.org/officeDocument/2006/relationships" r:embed="rId1"/>
          <a:stretch>
            <a:fillRect/>
          </a:stretch>
        </p:blipFill>
        <p:spPr>
          <a:xfrm>
            <a:off x="1539894" y="583324"/>
            <a:ext cx="9144793" cy="5896304"/>
          </a:xfrm>
          <a:prstGeom prst="rect"/>
        </p:spPr>
      </p:pic>
      <p:sp>
        <p:nvSpPr>
          <p:cNvPr id="1048767" name="Text Placeholder 1"/>
          <p:cNvSpPr>
            <a:spLocks noGrp="1"/>
          </p:cNvSpPr>
          <p:nvPr>
            <p:ph type="body" sz="quarter" idx="10"/>
          </p:nvPr>
        </p:nvSpPr>
        <p:spPr>
          <a:xfrm>
            <a:off x="1524000" y="-8788"/>
            <a:ext cx="9144000" cy="712931"/>
          </a:xfrm>
        </p:spPr>
        <p:txBody>
          <a:bodyPr>
            <a:normAutofit fontScale="72222" lnSpcReduction="20000"/>
          </a:bodyPr>
          <a:p>
            <a:r>
              <a:rPr altLang="ko-KR" b="1" dirty="0" sz="3600" lang="en-US">
                <a:latin typeface="Segoe UI" panose="020B0502040204020203" pitchFamily="34" charset="0"/>
                <a:cs typeface="Segoe UI" panose="020B0502040204020203" pitchFamily="34" charset="0"/>
              </a:rPr>
              <a:t>Calling base and derived class method using base reference</a:t>
            </a:r>
            <a:endParaRPr altLang="en-US" b="1" dirty="0" sz="3600" lang="ko-KR">
              <a:latin typeface="Segoe UI" panose="020B0502040204020203" pitchFamily="34" charset="0"/>
              <a:cs typeface="Segoe UI" panose="020B0502040204020203" pitchFamily="34" charset="0"/>
            </a:endParaRPr>
          </a:p>
        </p:txBody>
      </p:sp>
      <p:grpSp>
        <p:nvGrpSpPr>
          <p:cNvPr id="188" name="Group 22"/>
          <p:cNvGrpSpPr/>
          <p:nvPr/>
        </p:nvGrpSpPr>
        <p:grpSpPr>
          <a:xfrm>
            <a:off x="1539893" y="583326"/>
            <a:ext cx="9128108" cy="6340503"/>
            <a:chOff x="803640" y="3362835"/>
            <a:chExt cx="2153425" cy="7267911"/>
          </a:xfrm>
        </p:grpSpPr>
        <p:sp>
          <p:nvSpPr>
            <p:cNvPr id="1048768" name="TextBox 23"/>
            <p:cNvSpPr txBox="1"/>
            <p:nvPr/>
          </p:nvSpPr>
          <p:spPr>
            <a:xfrm>
              <a:off x="803640" y="3469024"/>
              <a:ext cx="2153425" cy="7161722"/>
            </a:xfrm>
            <a:prstGeom prst="rect"/>
            <a:noFill/>
          </p:spPr>
          <p:txBody>
            <a:bodyPr numCol="2" rtlCol="0" wrap="square">
              <a:spAutoFit/>
            </a:bodyPr>
            <a:p>
              <a:pPr algn="just"/>
              <a:r>
                <a:rPr b="1" dirty="0" sz="2000" lang="en-US">
                  <a:solidFill>
                    <a:srgbClr val="FFFF00"/>
                  </a:solidFill>
                </a:rPr>
                <a:t>#include &lt;iostream&gt;</a:t>
              </a:r>
            </a:p>
            <a:p>
              <a:pPr algn="just"/>
              <a:r>
                <a:rPr b="1" dirty="0" sz="2000" lang="en-US">
                  <a:solidFill>
                    <a:srgbClr val="FFFF00"/>
                  </a:solidFill>
                </a:rPr>
                <a:t>using namespace </a:t>
              </a:r>
              <a:r>
                <a:rPr b="1" dirty="0" sz="2000" lang="en-US" err="1">
                  <a:solidFill>
                    <a:srgbClr val="FFFF00"/>
                  </a:solidFill>
                </a:rPr>
                <a:t>std</a:t>
              </a:r>
              <a:r>
                <a:rPr b="1" dirty="0" sz="2000" lang="en-US">
                  <a:solidFill>
                    <a:srgbClr val="FFFF00"/>
                  </a:solidFill>
                </a:rPr>
                <a:t>;</a:t>
              </a:r>
            </a:p>
            <a:p>
              <a:pPr algn="just"/>
              <a:endParaRPr b="1" dirty="0" sz="2000" lang="en-US">
                <a:solidFill>
                  <a:srgbClr val="FFFF00"/>
                </a:solidFill>
              </a:endParaRPr>
            </a:p>
            <a:p>
              <a:pPr algn="just"/>
              <a:r>
                <a:rPr b="1" dirty="0" sz="2000" lang="en-US">
                  <a:solidFill>
                    <a:srgbClr val="FFFF00"/>
                  </a:solidFill>
                </a:rPr>
                <a:t>class Foo</a:t>
              </a:r>
            </a:p>
            <a:p>
              <a:pPr algn="just"/>
              <a:r>
                <a:rPr b="1" dirty="0" sz="2000" lang="en-US">
                  <a:solidFill>
                    <a:srgbClr val="FFFF00"/>
                  </a:solidFill>
                </a:rPr>
                <a:t>{</a:t>
              </a:r>
            </a:p>
            <a:p>
              <a:pPr algn="just"/>
              <a:r>
                <a:rPr b="1" dirty="0" sz="2000" lang="en-US">
                  <a:solidFill>
                    <a:srgbClr val="FFFF00"/>
                  </a:solidFill>
                </a:rPr>
                <a:t>public:</a:t>
              </a:r>
            </a:p>
            <a:p>
              <a:pPr algn="just"/>
              <a:r>
                <a:rPr b="1" dirty="0" sz="2000" lang="en-US">
                  <a:solidFill>
                    <a:srgbClr val="FFFF00"/>
                  </a:solidFill>
                </a:rPr>
                <a:t>    </a:t>
              </a:r>
              <a:r>
                <a:rPr b="1" dirty="0" sz="2000" lang="en-US" err="1">
                  <a:solidFill>
                    <a:srgbClr val="FFFF00"/>
                  </a:solidFill>
                </a:rPr>
                <a:t>int</a:t>
              </a:r>
              <a:r>
                <a:rPr b="1" dirty="0" sz="2000" lang="en-US">
                  <a:solidFill>
                    <a:srgbClr val="FFFF00"/>
                  </a:solidFill>
                </a:rPr>
                <a:t> x;</a:t>
              </a:r>
            </a:p>
            <a:p>
              <a:pPr algn="just"/>
              <a:endParaRPr b="1" dirty="0" sz="2000" lang="en-US">
                <a:solidFill>
                  <a:srgbClr val="FFFF00"/>
                </a:solidFill>
              </a:endParaRPr>
            </a:p>
            <a:p>
              <a:pPr algn="just"/>
              <a:r>
                <a:rPr b="1" dirty="0" sz="2000" lang="en-US">
                  <a:solidFill>
                    <a:srgbClr val="FFFF00"/>
                  </a:solidFill>
                </a:rPr>
                <a:t>    virtual void printStuff()</a:t>
              </a:r>
            </a:p>
            <a:p>
              <a:pPr algn="just"/>
              <a:r>
                <a:rPr b="1" dirty="0" sz="2000" lang="en-US">
                  <a:solidFill>
                    <a:srgbClr val="FFFF00"/>
                  </a:solidFill>
                </a:rPr>
                <a:t>    {</a:t>
              </a:r>
            </a:p>
            <a:p>
              <a:pPr algn="just"/>
              <a:r>
                <a:rPr b="1" dirty="0" sz="2000" lang="en-US">
                  <a:solidFill>
                    <a:srgbClr val="FFFF00"/>
                  </a:solidFill>
                </a:rPr>
                <a:t> </a:t>
              </a:r>
              <a:r>
                <a:rPr b="1" dirty="0" sz="2000" lang="en-US" err="1">
                  <a:solidFill>
                    <a:srgbClr val="FFFF00"/>
                  </a:solidFill>
                </a:rPr>
                <a:t>cout</a:t>
              </a:r>
              <a:r>
                <a:rPr b="1" dirty="0" sz="2000" lang="en-US">
                  <a:solidFill>
                    <a:srgbClr val="FFFF00"/>
                  </a:solidFill>
                </a:rPr>
                <a:t>&lt;&lt;"</a:t>
              </a:r>
              <a:r>
                <a:rPr b="1" dirty="0" sz="2000" lang="en-US" err="1">
                  <a:solidFill>
                    <a:srgbClr val="FFFF00"/>
                  </a:solidFill>
                </a:rPr>
                <a:t>BaseFoo</a:t>
              </a:r>
              <a:r>
                <a:rPr b="1" dirty="0" sz="2000" lang="en-US">
                  <a:solidFill>
                    <a:srgbClr val="FFFF00"/>
                  </a:solidFill>
                </a:rPr>
                <a:t>                              </a:t>
              </a:r>
              <a:r>
                <a:rPr b="1" dirty="0" sz="2000" lang="en-US" err="1">
                  <a:solidFill>
                    <a:srgbClr val="FFFF00"/>
                  </a:solidFill>
                </a:rPr>
                <a:t>printStuff</a:t>
              </a:r>
              <a:r>
                <a:rPr b="1" dirty="0" sz="2000" lang="en-US">
                  <a:solidFill>
                    <a:srgbClr val="FFFF00"/>
                  </a:solidFill>
                </a:rPr>
                <a:t> </a:t>
              </a:r>
              <a:r>
                <a:rPr b="1" dirty="0" sz="2000" lang="en-US">
                  <a:solidFill>
                    <a:srgbClr val="FFFF00"/>
                  </a:solidFill>
                </a:rPr>
                <a:t>called"&lt;&lt;</a:t>
              </a:r>
              <a:r>
                <a:rPr b="1" dirty="0" sz="2000" lang="en-US" err="1">
                  <a:solidFill>
                    <a:srgbClr val="FFFF00"/>
                  </a:solidFill>
                </a:rPr>
                <a:t>endl</a:t>
              </a:r>
              <a:r>
                <a:rPr b="1" dirty="0" sz="2000" lang="en-US">
                  <a:solidFill>
                    <a:srgbClr val="FFFF00"/>
                  </a:solidFill>
                </a:rPr>
                <a:t>;</a:t>
              </a:r>
            </a:p>
            <a:p>
              <a:pPr algn="just"/>
              <a:r>
                <a:rPr b="1" dirty="0" sz="2000" lang="en-US">
                  <a:solidFill>
                    <a:srgbClr val="FFFF00"/>
                  </a:solidFill>
                </a:rPr>
                <a:t>    }</a:t>
              </a:r>
            </a:p>
            <a:p>
              <a:pPr algn="just"/>
              <a:r>
                <a:rPr b="1" dirty="0" sz="2000" lang="en-US">
                  <a:solidFill>
                    <a:srgbClr val="FFFF00"/>
                  </a:solidFill>
                </a:rPr>
                <a:t>};</a:t>
              </a:r>
            </a:p>
            <a:p>
              <a:pPr algn="just"/>
              <a:endParaRPr b="1" dirty="0" sz="2000" lang="en-US">
                <a:solidFill>
                  <a:srgbClr val="FFFF00"/>
                </a:solidFill>
              </a:endParaRPr>
            </a:p>
            <a:p>
              <a:pPr algn="just"/>
              <a:r>
                <a:rPr b="1" dirty="0" sz="2000" lang="en-US">
                  <a:solidFill>
                    <a:srgbClr val="FFFF00"/>
                  </a:solidFill>
                </a:rPr>
                <a:t>class Bar : public Foo</a:t>
              </a:r>
            </a:p>
            <a:p>
              <a:pPr algn="just"/>
              <a:r>
                <a:rPr b="1" dirty="0" sz="2000" lang="en-US">
                  <a:solidFill>
                    <a:srgbClr val="FFFF00"/>
                  </a:solidFill>
                </a:rPr>
                <a:t>{</a:t>
              </a:r>
            </a:p>
            <a:p>
              <a:pPr algn="just"/>
              <a:r>
                <a:rPr b="1" dirty="0" sz="2000" lang="en-US">
                  <a:solidFill>
                    <a:srgbClr val="FFFF00"/>
                  </a:solidFill>
                </a:rPr>
                <a:t>public:</a:t>
              </a:r>
            </a:p>
            <a:p>
              <a:pPr algn="just"/>
              <a:r>
                <a:rPr b="1" dirty="0" sz="2000" lang="en-US">
                  <a:solidFill>
                    <a:srgbClr val="FFFF00"/>
                  </a:solidFill>
                </a:rPr>
                <a:t>    </a:t>
              </a:r>
              <a:r>
                <a:rPr b="1" dirty="0" sz="2000" lang="en-US" err="1">
                  <a:solidFill>
                    <a:srgbClr val="FFFF00"/>
                  </a:solidFill>
                </a:rPr>
                <a:t>int</a:t>
              </a:r>
              <a:r>
                <a:rPr b="1" dirty="0" sz="2000" lang="en-US">
                  <a:solidFill>
                    <a:srgbClr val="FFFF00"/>
                  </a:solidFill>
                </a:rPr>
                <a:t> y;</a:t>
              </a:r>
            </a:p>
            <a:p>
              <a:pPr algn="just"/>
              <a:endParaRPr b="1" dirty="0" sz="2000" lang="en-US">
                <a:solidFill>
                  <a:srgbClr val="FFFF00"/>
                </a:solidFill>
              </a:endParaRPr>
            </a:p>
            <a:p>
              <a:pPr algn="just"/>
              <a:r>
                <a:rPr b="1" dirty="0" sz="2000" lang="en-US">
                  <a:solidFill>
                    <a:srgbClr val="FFFF00"/>
                  </a:solidFill>
                </a:rPr>
                <a:t>    </a:t>
              </a:r>
              <a:r>
                <a:rPr b="1" dirty="0" sz="2000" lang="en-US">
                  <a:solidFill>
                    <a:srgbClr val="FFFF00"/>
                  </a:solidFill>
                </a:rPr>
                <a:t>void printStuff()</a:t>
              </a:r>
            </a:p>
            <a:p>
              <a:pPr algn="just"/>
              <a:r>
                <a:rPr b="1" dirty="0" sz="2000" lang="en-US">
                  <a:solidFill>
                    <a:srgbClr val="FFFF00"/>
                  </a:solidFill>
                </a:rPr>
                <a:t>    {</a:t>
              </a:r>
            </a:p>
            <a:p>
              <a:pPr algn="just"/>
              <a:r>
                <a:rPr b="1" dirty="0" sz="2000" lang="en-US">
                  <a:solidFill>
                    <a:srgbClr val="FFFF00"/>
                  </a:solidFill>
                </a:rPr>
                <a:t>        </a:t>
              </a:r>
              <a:r>
                <a:rPr b="1" dirty="0" sz="2000" lang="en-US" err="1">
                  <a:solidFill>
                    <a:srgbClr val="FFFF00"/>
                  </a:solidFill>
                </a:rPr>
                <a:t>cout</a:t>
              </a:r>
              <a:r>
                <a:rPr b="1" dirty="0" sz="2000" lang="en-US">
                  <a:solidFill>
                    <a:srgbClr val="FFFF00"/>
                  </a:solidFill>
                </a:rPr>
                <a:t>&lt;&lt;"derived Bar printStuff called"&lt;&lt;</a:t>
              </a:r>
              <a:r>
                <a:rPr b="1" dirty="0" sz="2000" lang="en-US" err="1">
                  <a:solidFill>
                    <a:srgbClr val="FFFF00"/>
                  </a:solidFill>
                </a:rPr>
                <a:t>endl</a:t>
              </a:r>
              <a:r>
                <a:rPr b="1" dirty="0" sz="2000" lang="en-US">
                  <a:solidFill>
                    <a:srgbClr val="FFFF00"/>
                  </a:solidFill>
                </a:rPr>
                <a:t>;</a:t>
              </a:r>
            </a:p>
            <a:p>
              <a:pPr algn="just"/>
              <a:r>
                <a:rPr b="1" dirty="0" sz="2000" lang="en-US">
                  <a:solidFill>
                    <a:srgbClr val="FFFF00"/>
                  </a:solidFill>
                </a:rPr>
                <a:t>    }</a:t>
              </a:r>
            </a:p>
            <a:p>
              <a:pPr algn="just"/>
              <a:r>
                <a:rPr b="1" dirty="0" sz="2000" lang="en-US">
                  <a:solidFill>
                    <a:srgbClr val="FFFF00"/>
                  </a:solidFill>
                </a:rPr>
                <a:t>};</a:t>
              </a:r>
            </a:p>
            <a:p>
              <a:pPr algn="just"/>
              <a:endParaRPr b="1" dirty="0" sz="2000" lang="en-US">
                <a:solidFill>
                  <a:srgbClr val="FFFF00"/>
                </a:solidFill>
              </a:endParaRPr>
            </a:p>
            <a:p>
              <a:pPr algn="just"/>
              <a:r>
                <a:rPr b="1" dirty="0" sz="2000" lang="en-US" err="1">
                  <a:solidFill>
                    <a:srgbClr val="FFFF00"/>
                  </a:solidFill>
                </a:rPr>
                <a:t>int</a:t>
              </a:r>
              <a:r>
                <a:rPr b="1" dirty="0" sz="2000" lang="en-US">
                  <a:solidFill>
                    <a:srgbClr val="FFFF00"/>
                  </a:solidFill>
                </a:rPr>
                <a:t> main()</a:t>
              </a:r>
            </a:p>
            <a:p>
              <a:pPr algn="just"/>
              <a:r>
                <a:rPr b="1" dirty="0" sz="2000" lang="en-US">
                  <a:solidFill>
                    <a:srgbClr val="FFFF00"/>
                  </a:solidFill>
                </a:rPr>
                <a:t>{</a:t>
              </a:r>
            </a:p>
            <a:p>
              <a:pPr algn="just"/>
              <a:endParaRPr b="1" dirty="0" sz="2000" lang="en-US">
                <a:solidFill>
                  <a:srgbClr val="FFFF00"/>
                </a:solidFill>
              </a:endParaRPr>
            </a:p>
            <a:p>
              <a:pPr algn="just"/>
              <a:r>
                <a:rPr b="1" dirty="0" sz="2000" lang="en-US">
                  <a:solidFill>
                    <a:srgbClr val="FFFF00"/>
                  </a:solidFill>
                </a:rPr>
                <a:t>    Foo *foo=new Foo;</a:t>
              </a:r>
            </a:p>
            <a:p>
              <a:pPr algn="just"/>
              <a:r>
                <a:rPr b="1" dirty="0" sz="2000" lang="en-US">
                  <a:solidFill>
                    <a:srgbClr val="FFFF00"/>
                  </a:solidFill>
                </a:rPr>
                <a:t>    foo-&gt;printStuff();/////this call the base function</a:t>
              </a:r>
            </a:p>
            <a:p>
              <a:pPr algn="just"/>
              <a:r>
                <a:rPr b="1" dirty="0" sz="2000" lang="en-US">
                  <a:solidFill>
                    <a:srgbClr val="FFFF00"/>
                  </a:solidFill>
                </a:rPr>
                <a:t>    foo=new Bar;</a:t>
              </a:r>
            </a:p>
            <a:p>
              <a:pPr algn="just"/>
              <a:r>
                <a:rPr b="1" dirty="0" sz="2000" lang="en-US">
                  <a:solidFill>
                    <a:srgbClr val="FFFF00"/>
                  </a:solidFill>
                </a:rPr>
                <a:t>    foo-&gt;printStuff();</a:t>
              </a:r>
            </a:p>
            <a:p>
              <a:pPr algn="just"/>
              <a:r>
                <a:rPr b="1" dirty="0" sz="2000" lang="en-US">
                  <a:solidFill>
                    <a:srgbClr val="FFFF00"/>
                  </a:solidFill>
                </a:rPr>
                <a:t>}</a:t>
              </a:r>
            </a:p>
            <a:p>
              <a:pPr algn="just"/>
              <a:r>
                <a:rPr b="1" dirty="0" sz="2000" lang="en-US" u="sng">
                  <a:solidFill>
                    <a:srgbClr val="92D050"/>
                  </a:solidFill>
                </a:rPr>
                <a:t>Output:</a:t>
              </a:r>
            </a:p>
            <a:p>
              <a:pPr algn="just"/>
              <a:r>
                <a:rPr dirty="0" sz="2000" lang="en-US">
                  <a:solidFill>
                    <a:srgbClr val="FFFF00"/>
                  </a:solidFill>
                </a:rPr>
                <a:t>	Base </a:t>
              </a:r>
              <a:r>
                <a:rPr dirty="0" sz="2000" lang="en-US">
                  <a:solidFill>
                    <a:srgbClr val="FFFF00"/>
                  </a:solidFill>
                </a:rPr>
                <a:t>Foo printStuff called</a:t>
              </a:r>
            </a:p>
            <a:p>
              <a:pPr algn="just"/>
              <a:r>
                <a:rPr dirty="0" sz="2000" lang="en-US">
                  <a:solidFill>
                    <a:srgbClr val="FFFF00"/>
                  </a:solidFill>
                </a:rPr>
                <a:t>	derived </a:t>
              </a:r>
              <a:r>
                <a:rPr dirty="0" sz="2000" lang="en-US">
                  <a:solidFill>
                    <a:srgbClr val="FFFF00"/>
                  </a:solidFill>
                </a:rPr>
                <a:t>Bar printStuff </a:t>
              </a:r>
              <a:r>
                <a:rPr dirty="0" sz="2000" lang="en-US">
                  <a:solidFill>
                    <a:srgbClr val="FFFF00"/>
                  </a:solidFill>
                </a:rPr>
                <a:t>called</a:t>
              </a:r>
              <a:endParaRPr b="1" dirty="0" sz="2000" lang="en-US">
                <a:solidFill>
                  <a:srgbClr val="FFFF00"/>
                </a:solidFill>
              </a:endParaRPr>
            </a:p>
          </p:txBody>
        </p:sp>
        <p:sp>
          <p:nvSpPr>
            <p:cNvPr id="1048769" name="TextBox 24"/>
            <p:cNvSpPr txBox="1"/>
            <p:nvPr/>
          </p:nvSpPr>
          <p:spPr>
            <a:xfrm>
              <a:off x="803640" y="3362835"/>
              <a:ext cx="2059657" cy="435187"/>
            </a:xfrm>
            <a:prstGeom prst="rect"/>
            <a:noFill/>
          </p:spPr>
          <p:txBody>
            <a:bodyPr rtlCol="0" wrap="square">
              <a:spAutoFit/>
            </a:bodyPr>
            <a:p>
              <a:endParaRPr altLang="en-US" b="1" dirty="0" sz="1867" lang="ko-KR">
                <a:cs typeface="Arial" pitchFamily="34" charset="0"/>
              </a:endParaRPr>
            </a:p>
          </p:txBody>
        </p:sp>
      </p:grpSp>
      <p:sp>
        <p:nvSpPr>
          <p:cNvPr id="1048770" name="TextBox 12"/>
          <p:cNvSpPr txBox="1"/>
          <p:nvPr/>
        </p:nvSpPr>
        <p:spPr>
          <a:xfrm>
            <a:off x="4315020" y="583326"/>
            <a:ext cx="1281574" cy="461665"/>
          </a:xfrm>
          <a:prstGeom prst="rect"/>
          <a:noFill/>
        </p:spPr>
        <p:txBody>
          <a:bodyPr rtlCol="0" wrap="square">
            <a:spAutoFit/>
          </a:bodyPr>
          <a:p>
            <a:r>
              <a:rPr altLang="ko-KR" b="1" dirty="0" sz="2400" lang="en-US">
                <a:solidFill>
                  <a:schemeClr val="bg1"/>
                </a:solidFill>
                <a:cs typeface="Arial" pitchFamily="34" charset="0"/>
              </a:rPr>
              <a:t>Example:</a:t>
            </a:r>
            <a:endParaRPr altLang="ko-KR" b="1" dirty="0" sz="2400" lang="en-US">
              <a:solidFill>
                <a:schemeClr val="bg1"/>
              </a:solidFill>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91" name=""/>
        <p:cNvGrpSpPr/>
        <p:nvPr/>
      </p:nvGrpSpPr>
      <p:grpSpPr>
        <a:xfrm>
          <a:off x="0" y="0"/>
          <a:ext cx="0" cy="0"/>
          <a:chOff x="0" y="0"/>
          <a:chExt cx="0" cy="0"/>
        </a:xfrm>
      </p:grpSpPr>
      <p:pic>
        <p:nvPicPr>
          <p:cNvPr id="2097170" name="Picture 31"/>
          <p:cNvPicPr>
            <a:picLocks noChangeAspect="1"/>
          </p:cNvPicPr>
          <p:nvPr/>
        </p:nvPicPr>
        <p:blipFill>
          <a:blip xmlns:r="http://schemas.openxmlformats.org/officeDocument/2006/relationships" r:embed="rId1"/>
          <a:stretch>
            <a:fillRect/>
          </a:stretch>
        </p:blipFill>
        <p:spPr>
          <a:xfrm>
            <a:off x="1539894" y="814157"/>
            <a:ext cx="9144793" cy="5665471"/>
          </a:xfrm>
          <a:prstGeom prst="rect"/>
        </p:spPr>
      </p:pic>
      <p:sp>
        <p:nvSpPr>
          <p:cNvPr id="1048774" name="Text Placeholder 1"/>
          <p:cNvSpPr>
            <a:spLocks noGrp="1"/>
          </p:cNvSpPr>
          <p:nvPr>
            <p:ph type="body" sz="quarter" idx="10"/>
          </p:nvPr>
        </p:nvSpPr>
        <p:spPr>
          <a:xfrm>
            <a:off x="1524000" y="51774"/>
            <a:ext cx="9144000" cy="712931"/>
          </a:xfrm>
        </p:spPr>
        <p:txBody>
          <a:bodyPr>
            <a:normAutofit fontScale="69444" lnSpcReduction="20000"/>
          </a:bodyPr>
          <a:p>
            <a:r>
              <a:rPr altLang="ko-KR" b="1" dirty="0" sz="3600" lang="en-US">
                <a:latin typeface="Segoe UI" panose="020B0502040204020203" pitchFamily="34" charset="0"/>
                <a:cs typeface="Segoe UI" panose="020B0502040204020203" pitchFamily="34" charset="0"/>
              </a:rPr>
              <a:t>Calling base and derived class method using derived reference</a:t>
            </a:r>
            <a:endParaRPr altLang="en-US" b="1" dirty="0" sz="3600" lang="ko-KR">
              <a:latin typeface="Segoe UI" panose="020B0502040204020203" pitchFamily="34" charset="0"/>
              <a:cs typeface="Segoe UI" panose="020B0502040204020203" pitchFamily="34" charset="0"/>
            </a:endParaRPr>
          </a:p>
        </p:txBody>
      </p:sp>
      <p:grpSp>
        <p:nvGrpSpPr>
          <p:cNvPr id="192" name="Group 22"/>
          <p:cNvGrpSpPr/>
          <p:nvPr/>
        </p:nvGrpSpPr>
        <p:grpSpPr>
          <a:xfrm>
            <a:off x="1539893" y="996722"/>
            <a:ext cx="9128108" cy="5620315"/>
            <a:chOff x="803640" y="3362835"/>
            <a:chExt cx="2153425" cy="6843379"/>
          </a:xfrm>
        </p:grpSpPr>
        <p:sp>
          <p:nvSpPr>
            <p:cNvPr id="1048775" name="TextBox 23"/>
            <p:cNvSpPr txBox="1"/>
            <p:nvPr/>
          </p:nvSpPr>
          <p:spPr>
            <a:xfrm>
              <a:off x="803640" y="3469024"/>
              <a:ext cx="2153425" cy="6737190"/>
            </a:xfrm>
            <a:prstGeom prst="rect"/>
            <a:noFill/>
          </p:spPr>
          <p:txBody>
            <a:bodyPr numCol="2" rtlCol="0" wrap="square">
              <a:spAutoFit/>
            </a:bodyPr>
            <a:p>
              <a:pPr algn="just"/>
              <a:endParaRPr b="1" dirty="0" sz="2000" lang="en-US">
                <a:solidFill>
                  <a:srgbClr val="FFFF00"/>
                </a:solidFill>
              </a:endParaRPr>
            </a:p>
            <a:p>
              <a:pPr algn="just"/>
              <a:r>
                <a:rPr b="1" dirty="0" sz="2000" lang="en-US">
                  <a:solidFill>
                    <a:srgbClr val="FFFF00"/>
                  </a:solidFill>
                </a:rPr>
                <a:t>#include &lt;iostream&gt;</a:t>
              </a:r>
            </a:p>
            <a:p>
              <a:pPr algn="just"/>
              <a:endParaRPr b="1" dirty="0" sz="2000" lang="en-US">
                <a:solidFill>
                  <a:srgbClr val="FFFF00"/>
                </a:solidFill>
              </a:endParaRPr>
            </a:p>
            <a:p>
              <a:pPr algn="just"/>
              <a:r>
                <a:rPr b="1" dirty="0" sz="2000" lang="en-US">
                  <a:solidFill>
                    <a:srgbClr val="FFFF00"/>
                  </a:solidFill>
                </a:rPr>
                <a:t>class Base{</a:t>
              </a:r>
            </a:p>
            <a:p>
              <a:pPr algn="just"/>
              <a:r>
                <a:rPr b="1" dirty="0" sz="2000" lang="en-US">
                  <a:solidFill>
                    <a:srgbClr val="FFFF00"/>
                  </a:solidFill>
                </a:rPr>
                <a:t>  public:</a:t>
              </a:r>
            </a:p>
            <a:p>
              <a:pPr algn="just"/>
              <a:r>
                <a:rPr b="1" dirty="0" sz="2000" lang="en-US">
                  <a:solidFill>
                    <a:srgbClr val="FFFF00"/>
                  </a:solidFill>
                </a:rPr>
                <a:t>    void foo</a:t>
              </a:r>
              <a:r>
                <a:rPr b="1" dirty="0" sz="2000" lang="en-US">
                  <a:solidFill>
                    <a:srgbClr val="FFFF00"/>
                  </a:solidFill>
                </a:rPr>
                <a:t>()</a:t>
              </a:r>
            </a:p>
            <a:p>
              <a:pPr algn="just"/>
              <a:r>
                <a:rPr b="1" dirty="0" sz="2000" lang="en-US">
                  <a:solidFill>
                    <a:srgbClr val="FFFF00"/>
                  </a:solidFill>
                </a:rPr>
                <a:t>	</a:t>
              </a:r>
              <a:r>
                <a:rPr b="1" dirty="0" sz="2000" lang="en-US">
                  <a:solidFill>
                    <a:srgbClr val="FFFF00"/>
                  </a:solidFill>
                </a:rPr>
                <a:t>{</a:t>
              </a:r>
            </a:p>
            <a:p>
              <a:pPr algn="just"/>
              <a:r>
                <a:rPr b="1" dirty="0" sz="2000" lang="en-US">
                  <a:solidFill>
                    <a:srgbClr val="FFFF00"/>
                  </a:solidFill>
                </a:rPr>
                <a:t>		</a:t>
              </a:r>
              <a:r>
                <a:rPr b="1" dirty="0" sz="2000" lang="en-US" err="1">
                  <a:solidFill>
                    <a:srgbClr val="FFFF00"/>
                  </a:solidFill>
                </a:rPr>
                <a:t>std</a:t>
              </a:r>
              <a:r>
                <a:rPr b="1" dirty="0" sz="2000" lang="en-US">
                  <a:solidFill>
                    <a:srgbClr val="FFFF00"/>
                  </a:solidFill>
                </a:rPr>
                <a:t>::</a:t>
              </a:r>
              <a:r>
                <a:rPr b="1" dirty="0" sz="2000" lang="en-US" err="1">
                  <a:solidFill>
                    <a:srgbClr val="FFFF00"/>
                  </a:solidFill>
                </a:rPr>
                <a:t>cout</a:t>
              </a:r>
              <a:r>
                <a:rPr b="1" dirty="0" sz="2000" lang="en-US">
                  <a:solidFill>
                    <a:srgbClr val="FFFF00"/>
                  </a:solidFill>
                </a:rPr>
                <a:t>&lt;&lt;"base</a:t>
              </a:r>
              <a:r>
                <a:rPr b="1" dirty="0" sz="2000" lang="en-US">
                  <a:solidFill>
                    <a:srgbClr val="FFFF00"/>
                  </a:solidFill>
                </a:rPr>
                <a:t>";</a:t>
              </a:r>
            </a:p>
            <a:p>
              <a:pPr algn="just"/>
              <a:r>
                <a:rPr b="1" dirty="0" sz="2000" lang="en-US">
                  <a:solidFill>
                    <a:srgbClr val="FFFF00"/>
                  </a:solidFill>
                </a:rPr>
                <a:t>	}</a:t>
              </a:r>
              <a:endParaRPr b="1" dirty="0" sz="2000" lang="en-US">
                <a:solidFill>
                  <a:srgbClr val="FFFF00"/>
                </a:solidFill>
              </a:endParaRPr>
            </a:p>
            <a:p>
              <a:pPr algn="just"/>
              <a:r>
                <a:rPr b="1" dirty="0" sz="2000" lang="en-US">
                  <a:solidFill>
                    <a:srgbClr val="FFFF00"/>
                  </a:solidFill>
                </a:rPr>
                <a:t>};</a:t>
              </a:r>
            </a:p>
            <a:p>
              <a:pPr algn="just"/>
              <a:r>
                <a:rPr b="1" dirty="0" sz="2000" lang="en-US">
                  <a:solidFill>
                    <a:srgbClr val="FFFF00"/>
                  </a:solidFill>
                </a:rPr>
                <a:t>class </a:t>
              </a:r>
              <a:r>
                <a:rPr b="1" dirty="0" sz="2000" lang="en-US">
                  <a:solidFill>
                    <a:srgbClr val="FFFF00"/>
                  </a:solidFill>
                </a:rPr>
                <a:t>Derived : public Base</a:t>
              </a:r>
            </a:p>
            <a:p>
              <a:pPr algn="just"/>
              <a:r>
                <a:rPr b="1" dirty="0" sz="2000" lang="en-US">
                  <a:solidFill>
                    <a:srgbClr val="FFFF00"/>
                  </a:solidFill>
                </a:rPr>
                <a:t>{</a:t>
              </a:r>
            </a:p>
            <a:p>
              <a:pPr algn="just"/>
              <a:r>
                <a:rPr b="1" dirty="0" sz="2000" lang="en-US">
                  <a:solidFill>
                    <a:srgbClr val="FFFF00"/>
                  </a:solidFill>
                </a:rPr>
                <a:t>  public:</a:t>
              </a:r>
            </a:p>
            <a:p>
              <a:pPr algn="just"/>
              <a:r>
                <a:rPr b="1" dirty="0" sz="2000" lang="en-US">
                  <a:solidFill>
                    <a:srgbClr val="FFFF00"/>
                  </a:solidFill>
                </a:rPr>
                <a:t>    void foo</a:t>
              </a:r>
              <a:r>
                <a:rPr b="1" dirty="0" sz="2000" lang="en-US">
                  <a:solidFill>
                    <a:srgbClr val="FFFF00"/>
                  </a:solidFill>
                </a:rPr>
                <a:t>()</a:t>
              </a:r>
            </a:p>
            <a:p>
              <a:pPr algn="just"/>
              <a:r>
                <a:rPr b="1" dirty="0" sz="2000" lang="en-US">
                  <a:solidFill>
                    <a:srgbClr val="FFFF00"/>
                  </a:solidFill>
                </a:rPr>
                <a:t>	</a:t>
              </a:r>
              <a:r>
                <a:rPr b="1" dirty="0" sz="2000" lang="en-US">
                  <a:solidFill>
                    <a:srgbClr val="FFFF00"/>
                  </a:solidFill>
                </a:rPr>
                <a:t>{</a:t>
              </a:r>
            </a:p>
            <a:p>
              <a:pPr algn="just"/>
              <a:r>
                <a:rPr b="1" dirty="0" sz="2000" lang="en-US">
                  <a:solidFill>
                    <a:srgbClr val="FFFF00"/>
                  </a:solidFill>
                </a:rPr>
                <a:t>	</a:t>
              </a:r>
              <a:r>
                <a:rPr b="1" dirty="0" sz="2000" lang="en-US">
                  <a:solidFill>
                    <a:srgbClr val="FFFF00"/>
                  </a:solidFill>
                </a:rPr>
                <a:t>	</a:t>
              </a:r>
              <a:r>
                <a:rPr b="1" dirty="0" sz="2000" lang="en-US" err="1">
                  <a:solidFill>
                    <a:srgbClr val="FFFF00"/>
                  </a:solidFill>
                </a:rPr>
                <a:t>std</a:t>
              </a:r>
              <a:r>
                <a:rPr b="1" dirty="0" sz="2000" lang="en-US">
                  <a:solidFill>
                    <a:srgbClr val="FFFF00"/>
                  </a:solidFill>
                </a:rPr>
                <a:t>::</a:t>
              </a:r>
              <a:r>
                <a:rPr b="1" dirty="0" sz="2000" lang="en-US" err="1">
                  <a:solidFill>
                    <a:srgbClr val="FFFF00"/>
                  </a:solidFill>
                </a:rPr>
                <a:t>cout</a:t>
              </a:r>
              <a:r>
                <a:rPr b="1" dirty="0" sz="2000" lang="en-US">
                  <a:solidFill>
                    <a:srgbClr val="FFFF00"/>
                  </a:solidFill>
                </a:rPr>
                <a:t>&lt;&lt;"derived</a:t>
              </a:r>
              <a:r>
                <a:rPr b="1" dirty="0" sz="2000" lang="en-US">
                  <a:solidFill>
                    <a:srgbClr val="FFFF00"/>
                  </a:solidFill>
                </a:rPr>
                <a:t>";</a:t>
              </a:r>
            </a:p>
            <a:p>
              <a:pPr algn="just"/>
              <a:r>
                <a:rPr b="1" dirty="0" sz="2000" lang="en-US">
                  <a:solidFill>
                    <a:srgbClr val="FFFF00"/>
                  </a:solidFill>
                </a:rPr>
                <a:t>	</a:t>
              </a:r>
              <a:r>
                <a:rPr b="1" dirty="0" sz="2000" lang="en-US">
                  <a:solidFill>
                    <a:srgbClr val="FFFF00"/>
                  </a:solidFill>
                </a:rPr>
                <a:t>}</a:t>
              </a:r>
              <a:endParaRPr b="1" dirty="0" sz="2000" lang="en-US">
                <a:solidFill>
                  <a:srgbClr val="FFFF00"/>
                </a:solidFill>
              </a:endParaRPr>
            </a:p>
            <a:p>
              <a:pPr algn="just"/>
              <a:r>
                <a:rPr b="1" dirty="0" sz="2000" lang="en-US">
                  <a:solidFill>
                    <a:srgbClr val="FFFF00"/>
                  </a:solidFill>
                </a:rPr>
                <a:t>};</a:t>
              </a:r>
            </a:p>
            <a:p>
              <a:pPr algn="just"/>
              <a:endParaRPr b="1" dirty="0" sz="2000" lang="en-US">
                <a:solidFill>
                  <a:srgbClr val="FFFF00"/>
                </a:solidFill>
              </a:endParaRPr>
            </a:p>
            <a:p>
              <a:pPr algn="just"/>
              <a:r>
                <a:rPr b="1" dirty="0" sz="2000" lang="en-US" err="1">
                  <a:solidFill>
                    <a:srgbClr val="FFFF00"/>
                  </a:solidFill>
                </a:rPr>
                <a:t>int</a:t>
              </a:r>
              <a:r>
                <a:rPr b="1" dirty="0" sz="2000" lang="en-US">
                  <a:solidFill>
                    <a:srgbClr val="FFFF00"/>
                  </a:solidFill>
                </a:rPr>
                <a:t> main()</a:t>
              </a:r>
            </a:p>
            <a:p>
              <a:pPr algn="just"/>
              <a:r>
                <a:rPr b="1" dirty="0" sz="2000" lang="en-US">
                  <a:solidFill>
                    <a:srgbClr val="FFFF00"/>
                  </a:solidFill>
                </a:rPr>
                <a:t>{</a:t>
              </a:r>
            </a:p>
            <a:p>
              <a:pPr algn="just"/>
              <a:r>
                <a:rPr b="1" dirty="0" sz="2000" lang="en-US">
                  <a:solidFill>
                    <a:srgbClr val="FFFF00"/>
                  </a:solidFill>
                </a:rPr>
                <a:t>  Derived bar;</a:t>
              </a:r>
            </a:p>
            <a:p>
              <a:pPr algn="just"/>
              <a:r>
                <a:rPr b="1" dirty="0" sz="2000" lang="en-US">
                  <a:solidFill>
                    <a:srgbClr val="FFFF00"/>
                  </a:solidFill>
                </a:rPr>
                <a:t>  //call Base::foo() from bar here?</a:t>
              </a:r>
            </a:p>
            <a:p>
              <a:pPr algn="just"/>
              <a:r>
                <a:rPr b="1" dirty="0" sz="2000" lang="en-US">
                  <a:solidFill>
                    <a:srgbClr val="FFFF00"/>
                  </a:solidFill>
                </a:rPr>
                <a:t>  </a:t>
              </a:r>
              <a:r>
                <a:rPr b="1" dirty="0" sz="2000" lang="en-US" err="1">
                  <a:solidFill>
                    <a:srgbClr val="FFFF00"/>
                  </a:solidFill>
                </a:rPr>
                <a:t>bar.Base</a:t>
              </a:r>
              <a:r>
                <a:rPr b="1" dirty="0" sz="2000" lang="en-US">
                  <a:solidFill>
                    <a:srgbClr val="FFFF00"/>
                  </a:solidFill>
                </a:rPr>
                <a:t>::foo(); // using a qualified-id</a:t>
              </a:r>
            </a:p>
            <a:p>
              <a:pPr algn="just"/>
              <a:r>
                <a:rPr b="1" dirty="0" sz="2000" lang="en-US">
                  <a:solidFill>
                    <a:srgbClr val="FFFF00"/>
                  </a:solidFill>
                </a:rPr>
                <a:t>  return 0;</a:t>
              </a:r>
            </a:p>
            <a:p>
              <a:pPr algn="just"/>
              <a:r>
                <a:rPr b="1" dirty="0" sz="2000" lang="en-US">
                  <a:solidFill>
                    <a:srgbClr val="FFFF00"/>
                  </a:solidFill>
                </a:rPr>
                <a:t>}</a:t>
              </a:r>
            </a:p>
            <a:p>
              <a:pPr algn="just"/>
              <a:endParaRPr b="1" dirty="0" sz="2000" lang="en-US">
                <a:solidFill>
                  <a:srgbClr val="92D050"/>
                </a:solidFill>
              </a:endParaRPr>
            </a:p>
            <a:p>
              <a:pPr algn="just"/>
              <a:r>
                <a:rPr b="1" dirty="0" sz="2000" lang="en-US" u="sng">
                  <a:solidFill>
                    <a:srgbClr val="92D050"/>
                  </a:solidFill>
                </a:rPr>
                <a:t>Output:</a:t>
              </a:r>
            </a:p>
            <a:p>
              <a:pPr algn="just"/>
              <a:r>
                <a:rPr dirty="0" sz="2000" lang="en-US">
                  <a:solidFill>
                    <a:srgbClr val="FFFF00"/>
                  </a:solidFill>
                </a:rPr>
                <a:t>	base</a:t>
              </a:r>
              <a:endParaRPr b="1" dirty="0" sz="2000" lang="en-US">
                <a:solidFill>
                  <a:srgbClr val="FFFF00"/>
                </a:solidFill>
              </a:endParaRPr>
            </a:p>
          </p:txBody>
        </p:sp>
        <p:sp>
          <p:nvSpPr>
            <p:cNvPr id="1048776" name="TextBox 24"/>
            <p:cNvSpPr txBox="1"/>
            <p:nvPr/>
          </p:nvSpPr>
          <p:spPr>
            <a:xfrm>
              <a:off x="803640" y="3362835"/>
              <a:ext cx="2059657" cy="462275"/>
            </a:xfrm>
            <a:prstGeom prst="rect"/>
            <a:noFill/>
          </p:spPr>
          <p:txBody>
            <a:bodyPr rtlCol="0" wrap="square">
              <a:spAutoFit/>
            </a:bodyPr>
            <a:p>
              <a:endParaRPr altLang="en-US" b="1" dirty="0" sz="1867" lang="ko-KR">
                <a:cs typeface="Arial" pitchFamily="34" charset="0"/>
              </a:endParaRPr>
            </a:p>
          </p:txBody>
        </p:sp>
      </p:grpSp>
      <p:sp>
        <p:nvSpPr>
          <p:cNvPr id="1048777" name="TextBox 12"/>
          <p:cNvSpPr txBox="1"/>
          <p:nvPr/>
        </p:nvSpPr>
        <p:spPr>
          <a:xfrm>
            <a:off x="4315020" y="583326"/>
            <a:ext cx="1281574" cy="461665"/>
          </a:xfrm>
          <a:prstGeom prst="rect"/>
          <a:noFill/>
        </p:spPr>
        <p:txBody>
          <a:bodyPr rtlCol="0" wrap="square">
            <a:spAutoFit/>
          </a:bodyPr>
          <a:p>
            <a:r>
              <a:rPr altLang="ko-KR" b="1" dirty="0" sz="2400" lang="en-US">
                <a:solidFill>
                  <a:schemeClr val="bg1"/>
                </a:solidFill>
                <a:cs typeface="Arial" pitchFamily="34" charset="0"/>
              </a:rPr>
              <a:t>Example:</a:t>
            </a:r>
            <a:endParaRPr altLang="ko-KR" b="1" dirty="0" sz="2400" lang="en-US">
              <a:solidFill>
                <a:schemeClr val="bg1"/>
              </a:solidFill>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95" name=""/>
        <p:cNvGrpSpPr/>
        <p:nvPr/>
      </p:nvGrpSpPr>
      <p:grpSpPr>
        <a:xfrm>
          <a:off x="0" y="0"/>
          <a:ext cx="0" cy="0"/>
          <a:chOff x="0" y="0"/>
          <a:chExt cx="0" cy="0"/>
        </a:xfrm>
      </p:grpSpPr>
      <p:sp>
        <p:nvSpPr>
          <p:cNvPr id="1048781" name="Title 1"/>
          <p:cNvSpPr>
            <a:spLocks noGrp="1"/>
          </p:cNvSpPr>
          <p:nvPr>
            <p:ph type="ctrTitle"/>
          </p:nvPr>
        </p:nvSpPr>
        <p:spPr>
          <a:xfrm>
            <a:off x="1166495" y="1122680"/>
            <a:ext cx="9501505" cy="3043555"/>
          </a:xfrm>
        </p:spPr>
        <p:txBody>
          <a:bodyPr>
            <a:noAutofit/>
          </a:bodyPr>
          <a:p>
            <a:r>
              <a:rPr b="1" dirty="0" sz="8000" lang="en-US">
                <a:solidFill>
                  <a:schemeClr val="tx1"/>
                </a:solidFill>
                <a:effectLst>
                  <a:outerShdw algn="tl" blurRad="38100" dir="2700000" dist="19050" rotWithShape="0">
                    <a:schemeClr val="dk1">
                      <a:alpha val="40000"/>
                    </a:schemeClr>
                  </a:outerShdw>
                </a:effectLst>
                <a:latin typeface="Times New Roman" panose="02020603050405020304" charset="0"/>
                <a:cs typeface="Times New Roman" panose="02020603050405020304" charset="0"/>
              </a:rPr>
              <a:t>Hierarichal Inheritance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97" name=""/>
        <p:cNvGrpSpPr/>
        <p:nvPr/>
      </p:nvGrpSpPr>
      <p:grpSpPr>
        <a:xfrm>
          <a:off x="0" y="0"/>
          <a:ext cx="0" cy="0"/>
          <a:chOff x="0" y="0"/>
          <a:chExt cx="0" cy="0"/>
        </a:xfrm>
      </p:grpSpPr>
      <p:sp>
        <p:nvSpPr>
          <p:cNvPr id="1048788" name="Title 1"/>
          <p:cNvSpPr>
            <a:spLocks noGrp="1"/>
          </p:cNvSpPr>
          <p:nvPr>
            <p:ph type="title"/>
          </p:nvPr>
        </p:nvSpPr>
        <p:spPr/>
        <p:txBody>
          <a:bodyPr/>
          <a:p>
            <a:r>
              <a:rPr lang="en-US">
                <a:solidFill>
                  <a:schemeClr val="tx1"/>
                </a:solidFill>
                <a:effectLst>
                  <a:outerShdw algn="tl" blurRad="38100" dir="2700000" dist="19050" rotWithShape="0">
                    <a:schemeClr val="dk1">
                      <a:alpha val="40000"/>
                    </a:schemeClr>
                  </a:outerShdw>
                </a:effectLst>
                <a:latin typeface="Times New Roman" panose="02020603050405020304" charset="0"/>
                <a:cs typeface="Times New Roman" panose="02020603050405020304" charset="0"/>
              </a:rPr>
              <a:t>Hierarichal Inheritance</a:t>
            </a:r>
          </a:p>
        </p:txBody>
      </p:sp>
      <p:sp>
        <p:nvSpPr>
          <p:cNvPr id="1048789" name="Content Placeholder 2"/>
          <p:cNvSpPr>
            <a:spLocks noGrp="1"/>
          </p:cNvSpPr>
          <p:nvPr>
            <p:ph sz="half" idx="1"/>
          </p:nvPr>
        </p:nvSpPr>
        <p:spPr/>
        <p:txBody>
          <a:bodyPr/>
          <a:p>
            <a:r>
              <a:rPr lang="en-US"/>
              <a:t>In Hierarichal Inheritance we have several classes that are derived from a common base class (or parent class).</a:t>
            </a:r>
          </a:p>
          <a:p>
            <a:r>
              <a:rPr lang="en-US"/>
              <a:t>Here in the diagram Class 1, Class 2 and Class 3 are derived from a common parent class called Base Class.</a:t>
            </a:r>
          </a:p>
        </p:txBody>
      </p:sp>
      <p:pic>
        <p:nvPicPr>
          <p:cNvPr id="2097171" name="Content Placeholder 3"/>
          <p:cNvPicPr>
            <a:picLocks noChangeAspect="1" noGrp="1"/>
          </p:cNvPicPr>
          <p:nvPr>
            <p:ph sz="half" idx="2"/>
          </p:nvPr>
        </p:nvPicPr>
        <p:blipFill>
          <a:blip xmlns:r="http://schemas.openxmlformats.org/officeDocument/2006/relationships" r:embed="rId1"/>
          <a:stretch>
            <a:fillRect/>
          </a:stretch>
        </p:blipFill>
        <p:spPr>
          <a:xfrm>
            <a:off x="6589395" y="1924050"/>
            <a:ext cx="5181600" cy="3009900"/>
          </a:xfrm>
          <a:prstGeom prst="rec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98" name=""/>
        <p:cNvGrpSpPr/>
        <p:nvPr/>
      </p:nvGrpSpPr>
      <p:grpSpPr>
        <a:xfrm>
          <a:off x="0" y="0"/>
          <a:ext cx="0" cy="0"/>
          <a:chOff x="0" y="0"/>
          <a:chExt cx="0" cy="0"/>
        </a:xfrm>
      </p:grpSpPr>
      <p:sp>
        <p:nvSpPr>
          <p:cNvPr id="1048790" name="Title 1"/>
          <p:cNvSpPr>
            <a:spLocks noGrp="1"/>
          </p:cNvSpPr>
          <p:nvPr>
            <p:ph type="title"/>
          </p:nvPr>
        </p:nvSpPr>
        <p:spPr/>
        <p:txBody>
          <a:bodyPr>
            <a:normAutofit/>
          </a:bodyPr>
          <a:p>
            <a:r>
              <a:rPr lang="en-US">
                <a:solidFill>
                  <a:schemeClr val="tx1"/>
                </a:solidFill>
                <a:effectLst>
                  <a:outerShdw algn="tl" blurRad="38100" dir="2700000" dist="19050" rotWithShape="0">
                    <a:schemeClr val="dk1">
                      <a:alpha val="40000"/>
                    </a:schemeClr>
                  </a:outerShdw>
                </a:effectLst>
                <a:latin typeface="Times New Roman" panose="02020603050405020304" charset="0"/>
                <a:cs typeface="Times New Roman" panose="02020603050405020304" charset="0"/>
              </a:rPr>
              <a:t>Diagramatic Representation of Hierarichal Inheritance</a:t>
            </a:r>
          </a:p>
        </p:txBody>
      </p:sp>
      <p:pic>
        <p:nvPicPr>
          <p:cNvPr id="2097172" name="Content Placeholder 4"/>
          <p:cNvPicPr>
            <a:picLocks noChangeAspect="1" noGrp="1"/>
          </p:cNvPicPr>
          <p:nvPr>
            <p:ph sz="half" idx="2"/>
          </p:nvPr>
        </p:nvPicPr>
        <p:blipFill>
          <a:blip xmlns:r="http://schemas.openxmlformats.org/officeDocument/2006/relationships" r:embed="rId1"/>
          <a:stretch>
            <a:fillRect/>
          </a:stretch>
        </p:blipFill>
        <p:spPr>
          <a:xfrm>
            <a:off x="2636520" y="1456055"/>
            <a:ext cx="7182485" cy="4172585"/>
          </a:xfrm>
          <a:prstGeom prst="rec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99" name=""/>
        <p:cNvGrpSpPr/>
        <p:nvPr/>
      </p:nvGrpSpPr>
      <p:grpSpPr>
        <a:xfrm>
          <a:off x="0" y="0"/>
          <a:ext cx="0" cy="0"/>
          <a:chOff x="0" y="0"/>
          <a:chExt cx="0" cy="0"/>
        </a:xfrm>
      </p:grpSpPr>
      <p:sp>
        <p:nvSpPr>
          <p:cNvPr id="1048791" name="Title 1"/>
          <p:cNvSpPr>
            <a:spLocks noGrp="1"/>
          </p:cNvSpPr>
          <p:nvPr>
            <p:ph type="title"/>
          </p:nvPr>
        </p:nvSpPr>
        <p:spPr/>
        <p:txBody>
          <a:bodyPr>
            <a:normAutofit/>
          </a:bodyPr>
          <a:p>
            <a:r>
              <a:rPr lang="en-US">
                <a:solidFill>
                  <a:schemeClr val="tx1"/>
                </a:solidFill>
                <a:effectLst>
                  <a:outerShdw algn="tl" blurRad="38100" dir="2700000" dist="19050" rotWithShape="0">
                    <a:schemeClr val="dk1">
                      <a:alpha val="40000"/>
                    </a:schemeClr>
                  </a:outerShdw>
                </a:effectLst>
                <a:latin typeface="Times New Roman" panose="02020603050405020304" charset="0"/>
                <a:cs typeface="Times New Roman" panose="02020603050405020304" charset="0"/>
              </a:rPr>
              <a:t>How to implement Hierarichal Inheritance in C++</a:t>
            </a:r>
          </a:p>
        </p:txBody>
      </p:sp>
      <p:sp>
        <p:nvSpPr>
          <p:cNvPr id="1048792" name="Content Placeholder 2"/>
          <p:cNvSpPr>
            <a:spLocks noGrp="1"/>
          </p:cNvSpPr>
          <p:nvPr>
            <p:ph sz="half" idx="1"/>
          </p:nvPr>
        </p:nvSpPr>
        <p:spPr>
          <a:xfrm>
            <a:off x="609600" y="1403350"/>
            <a:ext cx="5181600" cy="4724400"/>
          </a:xfrm>
        </p:spPr>
        <p:txBody>
          <a:bodyPr>
            <a:normAutofit fontScale="67857" lnSpcReduction="10000"/>
          </a:bodyPr>
          <a:p>
            <a:pPr indent="0" marL="0">
              <a:buNone/>
            </a:pPr>
            <a:r>
              <a:rPr lang="en-US"/>
              <a:t>class A {</a:t>
            </a:r>
          </a:p>
          <a:p>
            <a:pPr indent="0" marL="0">
              <a:buNone/>
            </a:pPr>
            <a:r>
              <a:rPr lang="en-US"/>
              <a:t> // Body of Class A</a:t>
            </a:r>
          </a:p>
          <a:p>
            <a:pPr indent="0" marL="0">
              <a:buNone/>
            </a:pPr>
            <a:r>
              <a:rPr lang="en-US"/>
              <a:t>};  // Base Class</a:t>
            </a:r>
          </a:p>
          <a:p>
            <a:pPr indent="0" marL="0">
              <a:buNone/>
            </a:pPr>
            <a:endParaRPr lang="en-US"/>
          </a:p>
          <a:p>
            <a:pPr indent="0" marL="0">
              <a:buNone/>
            </a:pPr>
            <a:r>
              <a:rPr lang="en-US"/>
              <a:t>class B : access_specifier A</a:t>
            </a:r>
          </a:p>
          <a:p>
            <a:pPr indent="0" marL="0">
              <a:buNone/>
            </a:pPr>
            <a:r>
              <a:rPr lang="en-US"/>
              <a:t>{</a:t>
            </a:r>
          </a:p>
          <a:p>
            <a:pPr indent="0" marL="0">
              <a:buNone/>
            </a:pPr>
            <a:r>
              <a:rPr lang="en-US"/>
              <a:t> // Body of Class B	</a:t>
            </a:r>
          </a:p>
          <a:p>
            <a:pPr indent="0" marL="0">
              <a:buNone/>
            </a:pPr>
            <a:r>
              <a:rPr lang="en-US"/>
              <a:t>}; // Derived Class</a:t>
            </a:r>
          </a:p>
          <a:p>
            <a:pPr indent="0" marL="0">
              <a:buNone/>
            </a:pPr>
            <a:endParaRPr lang="en-US">
              <a:sym typeface="+mn-ea"/>
            </a:endParaRPr>
          </a:p>
          <a:p>
            <a:pPr indent="0" marL="0">
              <a:buNone/>
            </a:pPr>
            <a:r>
              <a:rPr lang="en-US">
                <a:sym typeface="+mn-ea"/>
              </a:rPr>
              <a:t>class C : access_specifier A</a:t>
            </a:r>
            <a:endParaRPr lang="en-US"/>
          </a:p>
          <a:p>
            <a:pPr indent="0" marL="0">
              <a:buNone/>
            </a:pPr>
            <a:r>
              <a:rPr lang="en-US">
                <a:sym typeface="+mn-ea"/>
              </a:rPr>
              <a:t>{</a:t>
            </a:r>
            <a:endParaRPr lang="en-US"/>
          </a:p>
          <a:p>
            <a:pPr indent="0" marL="0">
              <a:buNone/>
            </a:pPr>
            <a:r>
              <a:rPr lang="en-US"/>
              <a:t> // Body of Class C</a:t>
            </a:r>
          </a:p>
          <a:p>
            <a:pPr indent="0" marL="0">
              <a:buNone/>
            </a:pPr>
            <a:r>
              <a:rPr lang="en-US">
                <a:sym typeface="+mn-ea"/>
              </a:rPr>
              <a:t>}; // Derived Class</a:t>
            </a:r>
            <a:endParaRPr lang="en-US"/>
          </a:p>
        </p:txBody>
      </p:sp>
      <p:sp>
        <p:nvSpPr>
          <p:cNvPr id="1048793" name="Content Placeholder 3"/>
          <p:cNvSpPr>
            <a:spLocks noGrp="1"/>
          </p:cNvSpPr>
          <p:nvPr>
            <p:ph sz="half" idx="2"/>
          </p:nvPr>
        </p:nvSpPr>
        <p:spPr/>
        <p:txBody>
          <a:bodyPr>
            <a:normAutofit/>
          </a:bodyPr>
          <a:p>
            <a:r>
              <a:rPr sz="2800" lang="en-US"/>
              <a:t>In the example present in the left we have class A as a parent class and class B and class C that inherits some property of Class A.</a:t>
            </a:r>
          </a:p>
          <a:p>
            <a:pPr indent="0" marL="0">
              <a:buNone/>
            </a:pPr>
            <a:endParaRPr sz="2800" lang="en-US"/>
          </a:p>
          <a:p>
            <a:r>
              <a:rPr sz="2800" lang="en-US"/>
              <a:t>While performing inheritance it is necessary to specify the access_specifier which can be public, private or protected.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pic>
        <p:nvPicPr>
          <p:cNvPr id="2097154" name="Picture 31"/>
          <p:cNvPicPr>
            <a:picLocks noChangeAspect="1"/>
          </p:cNvPicPr>
          <p:nvPr/>
        </p:nvPicPr>
        <p:blipFill>
          <a:blip xmlns:r="http://schemas.openxmlformats.org/officeDocument/2006/relationships" r:embed="rId1"/>
          <a:stretch>
            <a:fillRect/>
          </a:stretch>
        </p:blipFill>
        <p:spPr>
          <a:xfrm>
            <a:off x="1539894" y="583324"/>
            <a:ext cx="9144793" cy="5896304"/>
          </a:xfrm>
          <a:prstGeom prst="rect"/>
        </p:spPr>
      </p:pic>
      <p:sp>
        <p:nvSpPr>
          <p:cNvPr id="1048621" name="Text Placeholder 1"/>
          <p:cNvSpPr>
            <a:spLocks noGrp="1"/>
          </p:cNvSpPr>
          <p:nvPr>
            <p:ph type="body" sz="quarter" idx="10"/>
          </p:nvPr>
        </p:nvSpPr>
        <p:spPr>
          <a:xfrm>
            <a:off x="1524000" y="-8788"/>
            <a:ext cx="9144000" cy="712931"/>
          </a:xfrm>
        </p:spPr>
        <p:txBody>
          <a:bodyPr>
            <a:normAutofit/>
          </a:bodyPr>
          <a:p>
            <a:r>
              <a:rPr altLang="ko-KR" b="1" dirty="0" sz="3600" lang="en-US">
                <a:latin typeface="Segoe UI" panose="020B0502040204020203" pitchFamily="34" charset="0"/>
                <a:cs typeface="Segoe UI" panose="020B0502040204020203" pitchFamily="34" charset="0"/>
              </a:rPr>
              <a:t>Inheritance Types</a:t>
            </a:r>
            <a:endParaRPr altLang="en-US" b="1" dirty="0" sz="3600" lang="ko-KR">
              <a:latin typeface="Segoe UI" panose="020B0502040204020203" pitchFamily="34" charset="0"/>
              <a:cs typeface="Segoe UI" panose="020B0502040204020203" pitchFamily="34" charset="0"/>
            </a:endParaRPr>
          </a:p>
        </p:txBody>
      </p:sp>
      <p:pic>
        <p:nvPicPr>
          <p:cNvPr id="2097155" name="Picture 2"/>
          <p:cNvPicPr>
            <a:picLocks noChangeAspect="1"/>
          </p:cNvPicPr>
          <p:nvPr/>
        </p:nvPicPr>
        <p:blipFill>
          <a:blip xmlns:r="http://schemas.openxmlformats.org/officeDocument/2006/relationships" r:embed="rId2"/>
          <a:stretch>
            <a:fillRect/>
          </a:stretch>
        </p:blipFill>
        <p:spPr>
          <a:xfrm>
            <a:off x="1741697" y="1448962"/>
            <a:ext cx="1247012" cy="2145620"/>
          </a:xfrm>
          <a:prstGeom prst="rect"/>
        </p:spPr>
      </p:pic>
      <p:grpSp>
        <p:nvGrpSpPr>
          <p:cNvPr id="135" name="Group 5"/>
          <p:cNvGrpSpPr/>
          <p:nvPr/>
        </p:nvGrpSpPr>
        <p:grpSpPr>
          <a:xfrm>
            <a:off x="1539893" y="704143"/>
            <a:ext cx="1686006" cy="624000"/>
            <a:chOff x="5416016" y="5145084"/>
            <a:chExt cx="2064752" cy="624000"/>
          </a:xfrm>
        </p:grpSpPr>
        <p:sp>
          <p:nvSpPr>
            <p:cNvPr id="1048622" name="Rounded Rectangle 6"/>
            <p:cNvSpPr/>
            <p:nvPr/>
          </p:nvSpPr>
          <p:spPr>
            <a:xfrm>
              <a:off x="5416016" y="5145084"/>
              <a:ext cx="2064752" cy="624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p>
          </p:txBody>
        </p:sp>
        <p:sp>
          <p:nvSpPr>
            <p:cNvPr id="1048623" name="Oval 7"/>
            <p:cNvSpPr/>
            <p:nvPr/>
          </p:nvSpPr>
          <p:spPr>
            <a:xfrm>
              <a:off x="5484209" y="5217057"/>
              <a:ext cx="480053" cy="480053"/>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solidFill>
                  <a:schemeClr val="tx1">
                    <a:lumMod val="75000"/>
                    <a:lumOff val="25000"/>
                  </a:schemeClr>
                </a:solidFill>
              </a:endParaRPr>
            </a:p>
          </p:txBody>
        </p:sp>
        <p:sp>
          <p:nvSpPr>
            <p:cNvPr id="1048624" name="Rectangle 8"/>
            <p:cNvSpPr/>
            <p:nvPr/>
          </p:nvSpPr>
          <p:spPr>
            <a:xfrm>
              <a:off x="6030527" y="5230356"/>
              <a:ext cx="1280487" cy="420564"/>
            </a:xfrm>
            <a:prstGeom prst="rect"/>
          </p:spPr>
          <p:txBody>
            <a:bodyPr wrap="square">
              <a:spAutoFit/>
            </a:bodyPr>
            <a:p>
              <a:r>
                <a:rPr altLang="ko-KR" dirty="0" sz="2133" lang="en-US">
                  <a:solidFill>
                    <a:schemeClr val="bg1"/>
                  </a:solidFill>
                  <a:cs typeface="Arial" pitchFamily="34" charset="0"/>
                </a:rPr>
                <a:t>Single</a:t>
              </a:r>
              <a:endParaRPr altLang="en-US" dirty="0" sz="2133" lang="ko-KR">
                <a:solidFill>
                  <a:schemeClr val="bg1"/>
                </a:solidFill>
              </a:endParaRPr>
            </a:p>
          </p:txBody>
        </p:sp>
        <p:sp>
          <p:nvSpPr>
            <p:cNvPr id="1048625" name="TextBox 9"/>
            <p:cNvSpPr txBox="1"/>
            <p:nvPr/>
          </p:nvSpPr>
          <p:spPr>
            <a:xfrm>
              <a:off x="5450502" y="5250894"/>
              <a:ext cx="547468" cy="379656"/>
            </a:xfrm>
            <a:prstGeom prst="rect"/>
            <a:noFill/>
          </p:spPr>
          <p:txBody>
            <a:bodyPr rtlCol="0" wrap="square">
              <a:spAutoFit/>
            </a:bodyPr>
            <a:p>
              <a:pPr algn="ctr"/>
              <a:r>
                <a:rPr altLang="ko-KR" b="1" dirty="0" sz="1867" lang="en-US">
                  <a:solidFill>
                    <a:schemeClr val="bg1"/>
                  </a:solidFill>
                  <a:cs typeface="Arial" pitchFamily="34" charset="0"/>
                </a:rPr>
                <a:t>01</a:t>
              </a:r>
              <a:endParaRPr altLang="en-US" b="1" dirty="0" sz="1867" lang="ko-KR">
                <a:solidFill>
                  <a:schemeClr val="bg1"/>
                </a:solidFill>
                <a:cs typeface="Arial" pitchFamily="34" charset="0"/>
              </a:endParaRPr>
            </a:p>
          </p:txBody>
        </p:sp>
      </p:grpSp>
      <p:pic>
        <p:nvPicPr>
          <p:cNvPr id="2097156" name="Picture 4"/>
          <p:cNvPicPr>
            <a:picLocks noChangeAspect="1"/>
          </p:cNvPicPr>
          <p:nvPr/>
        </p:nvPicPr>
        <p:blipFill>
          <a:blip xmlns:r="http://schemas.openxmlformats.org/officeDocument/2006/relationships" r:embed="rId3"/>
          <a:stretch>
            <a:fillRect/>
          </a:stretch>
        </p:blipFill>
        <p:spPr>
          <a:xfrm>
            <a:off x="4104455" y="1433156"/>
            <a:ext cx="2227085" cy="2287509"/>
          </a:xfrm>
          <a:prstGeom prst="rect"/>
        </p:spPr>
      </p:pic>
      <p:grpSp>
        <p:nvGrpSpPr>
          <p:cNvPr id="136" name="Group 11"/>
          <p:cNvGrpSpPr/>
          <p:nvPr/>
        </p:nvGrpSpPr>
        <p:grpSpPr>
          <a:xfrm>
            <a:off x="4215532" y="704142"/>
            <a:ext cx="2116007" cy="624000"/>
            <a:chOff x="5416016" y="5145084"/>
            <a:chExt cx="2064752" cy="624000"/>
          </a:xfrm>
        </p:grpSpPr>
        <p:sp>
          <p:nvSpPr>
            <p:cNvPr id="1048626" name="Rounded Rectangle 12"/>
            <p:cNvSpPr/>
            <p:nvPr/>
          </p:nvSpPr>
          <p:spPr>
            <a:xfrm>
              <a:off x="5416016" y="5145084"/>
              <a:ext cx="2064752" cy="624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p>
          </p:txBody>
        </p:sp>
        <p:sp>
          <p:nvSpPr>
            <p:cNvPr id="1048627" name="Oval 13"/>
            <p:cNvSpPr/>
            <p:nvPr/>
          </p:nvSpPr>
          <p:spPr>
            <a:xfrm>
              <a:off x="5484209" y="5217057"/>
              <a:ext cx="480053" cy="480053"/>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solidFill>
                  <a:schemeClr val="tx1">
                    <a:lumMod val="75000"/>
                    <a:lumOff val="25000"/>
                  </a:schemeClr>
                </a:solidFill>
              </a:endParaRPr>
            </a:p>
          </p:txBody>
        </p:sp>
        <p:sp>
          <p:nvSpPr>
            <p:cNvPr id="1048628" name="Rectangle 14"/>
            <p:cNvSpPr/>
            <p:nvPr/>
          </p:nvSpPr>
          <p:spPr>
            <a:xfrm>
              <a:off x="6030527" y="5230356"/>
              <a:ext cx="1280487" cy="420564"/>
            </a:xfrm>
            <a:prstGeom prst="rect"/>
          </p:spPr>
          <p:txBody>
            <a:bodyPr wrap="square">
              <a:spAutoFit/>
            </a:bodyPr>
            <a:p>
              <a:r>
                <a:rPr altLang="ko-KR" dirty="0" sz="2133" lang="en-US">
                  <a:solidFill>
                    <a:schemeClr val="bg1"/>
                  </a:solidFill>
                  <a:cs typeface="Arial" pitchFamily="34" charset="0"/>
                </a:rPr>
                <a:t>Multiple</a:t>
              </a:r>
              <a:endParaRPr altLang="en-US" dirty="0" sz="2133" lang="ko-KR">
                <a:solidFill>
                  <a:schemeClr val="bg1"/>
                </a:solidFill>
              </a:endParaRPr>
            </a:p>
          </p:txBody>
        </p:sp>
        <p:sp>
          <p:nvSpPr>
            <p:cNvPr id="1048629" name="TextBox 15"/>
            <p:cNvSpPr txBox="1"/>
            <p:nvPr/>
          </p:nvSpPr>
          <p:spPr>
            <a:xfrm>
              <a:off x="5450502" y="5250894"/>
              <a:ext cx="547468" cy="379656"/>
            </a:xfrm>
            <a:prstGeom prst="rect"/>
            <a:noFill/>
          </p:spPr>
          <p:txBody>
            <a:bodyPr rtlCol="0" wrap="square">
              <a:spAutoFit/>
            </a:bodyPr>
            <a:p>
              <a:pPr algn="ctr"/>
              <a:r>
                <a:rPr altLang="ko-KR" b="1" dirty="0" sz="1867" lang="en-US">
                  <a:solidFill>
                    <a:schemeClr val="bg1"/>
                  </a:solidFill>
                  <a:cs typeface="Arial" pitchFamily="34" charset="0"/>
                </a:rPr>
                <a:t>02</a:t>
              </a:r>
              <a:endParaRPr altLang="en-US" b="1" dirty="0" sz="1867" lang="ko-KR">
                <a:solidFill>
                  <a:schemeClr val="bg1"/>
                </a:solidFill>
                <a:cs typeface="Arial" pitchFamily="34" charset="0"/>
              </a:endParaRPr>
            </a:p>
          </p:txBody>
        </p:sp>
      </p:grpSp>
      <p:pic>
        <p:nvPicPr>
          <p:cNvPr id="2097157" name="Picture 10"/>
          <p:cNvPicPr>
            <a:picLocks noChangeAspect="1"/>
          </p:cNvPicPr>
          <p:nvPr/>
        </p:nvPicPr>
        <p:blipFill>
          <a:blip xmlns:r="http://schemas.openxmlformats.org/officeDocument/2006/relationships" r:embed="rId4"/>
          <a:stretch>
            <a:fillRect/>
          </a:stretch>
        </p:blipFill>
        <p:spPr>
          <a:xfrm>
            <a:off x="7693661" y="1484678"/>
            <a:ext cx="2404880" cy="2339045"/>
          </a:xfrm>
          <a:prstGeom prst="rect"/>
        </p:spPr>
      </p:pic>
      <p:grpSp>
        <p:nvGrpSpPr>
          <p:cNvPr id="137" name="Group 17"/>
          <p:cNvGrpSpPr/>
          <p:nvPr/>
        </p:nvGrpSpPr>
        <p:grpSpPr>
          <a:xfrm>
            <a:off x="7850047" y="775405"/>
            <a:ext cx="2248494" cy="786312"/>
            <a:chOff x="5416016" y="5145084"/>
            <a:chExt cx="1894998" cy="786312"/>
          </a:xfrm>
        </p:grpSpPr>
        <p:sp>
          <p:nvSpPr>
            <p:cNvPr id="1048630" name="Rounded Rectangle 18"/>
            <p:cNvSpPr/>
            <p:nvPr/>
          </p:nvSpPr>
          <p:spPr>
            <a:xfrm>
              <a:off x="5416016" y="5145084"/>
              <a:ext cx="1894998" cy="624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p>
          </p:txBody>
        </p:sp>
        <p:sp>
          <p:nvSpPr>
            <p:cNvPr id="1048631" name="Oval 19"/>
            <p:cNvSpPr/>
            <p:nvPr/>
          </p:nvSpPr>
          <p:spPr>
            <a:xfrm>
              <a:off x="5484209" y="5217057"/>
              <a:ext cx="480053" cy="480053"/>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solidFill>
                  <a:schemeClr val="tx1">
                    <a:lumMod val="75000"/>
                    <a:lumOff val="25000"/>
                  </a:schemeClr>
                </a:solidFill>
              </a:endParaRPr>
            </a:p>
          </p:txBody>
        </p:sp>
        <p:sp>
          <p:nvSpPr>
            <p:cNvPr id="1048632" name="Rectangle 20"/>
            <p:cNvSpPr/>
            <p:nvPr/>
          </p:nvSpPr>
          <p:spPr>
            <a:xfrm>
              <a:off x="6030527" y="5230356"/>
              <a:ext cx="1280487" cy="701040"/>
            </a:xfrm>
            <a:prstGeom prst="rect"/>
          </p:spPr>
          <p:txBody>
            <a:bodyPr wrap="square">
              <a:spAutoFit/>
            </a:bodyPr>
            <a:p>
              <a:r>
                <a:rPr altLang="ko-KR" dirty="0" sz="2133" lang="en-US">
                  <a:solidFill>
                    <a:schemeClr val="bg1"/>
                  </a:solidFill>
                  <a:cs typeface="Arial" pitchFamily="34" charset="0"/>
                </a:rPr>
                <a:t>Hierarchical</a:t>
              </a:r>
              <a:endParaRPr altLang="en-US" dirty="0" sz="2133" lang="ko-KR">
                <a:solidFill>
                  <a:schemeClr val="bg1"/>
                </a:solidFill>
              </a:endParaRPr>
            </a:p>
          </p:txBody>
        </p:sp>
        <p:sp>
          <p:nvSpPr>
            <p:cNvPr id="1048633" name="TextBox 21"/>
            <p:cNvSpPr txBox="1"/>
            <p:nvPr/>
          </p:nvSpPr>
          <p:spPr>
            <a:xfrm>
              <a:off x="5450503" y="5250894"/>
              <a:ext cx="513761" cy="379656"/>
            </a:xfrm>
            <a:prstGeom prst="rect"/>
            <a:noFill/>
          </p:spPr>
          <p:txBody>
            <a:bodyPr rtlCol="0" wrap="square">
              <a:spAutoFit/>
            </a:bodyPr>
            <a:p>
              <a:pPr algn="ctr"/>
              <a:r>
                <a:rPr altLang="ko-KR" b="1" dirty="0" sz="1867" lang="en-US">
                  <a:solidFill>
                    <a:schemeClr val="bg1"/>
                  </a:solidFill>
                  <a:cs typeface="Arial" pitchFamily="34" charset="0"/>
                </a:rPr>
                <a:t>03</a:t>
              </a:r>
              <a:endParaRPr altLang="en-US" b="1" dirty="0" sz="1867" lang="ko-KR">
                <a:solidFill>
                  <a:schemeClr val="bg1"/>
                </a:solidFill>
                <a:cs typeface="Arial" pitchFamily="34" charset="0"/>
              </a:endParaRPr>
            </a:p>
          </p:txBody>
        </p:sp>
      </p:grpSp>
      <p:pic>
        <p:nvPicPr>
          <p:cNvPr id="2097158" name="Picture 16"/>
          <p:cNvPicPr>
            <a:picLocks noChangeAspect="1"/>
          </p:cNvPicPr>
          <p:nvPr/>
        </p:nvPicPr>
        <p:blipFill>
          <a:blip xmlns:r="http://schemas.openxmlformats.org/officeDocument/2006/relationships" r:embed="rId5"/>
          <a:stretch>
            <a:fillRect/>
          </a:stretch>
        </p:blipFill>
        <p:spPr>
          <a:xfrm>
            <a:off x="3617836" y="3877927"/>
            <a:ext cx="749972" cy="2444436"/>
          </a:xfrm>
          <a:prstGeom prst="rect"/>
        </p:spPr>
      </p:pic>
      <p:grpSp>
        <p:nvGrpSpPr>
          <p:cNvPr id="138" name="Group 23"/>
          <p:cNvGrpSpPr/>
          <p:nvPr/>
        </p:nvGrpSpPr>
        <p:grpSpPr>
          <a:xfrm>
            <a:off x="1501068" y="4000775"/>
            <a:ext cx="2116768" cy="786312"/>
            <a:chOff x="5416016" y="5145084"/>
            <a:chExt cx="2064752" cy="786312"/>
          </a:xfrm>
        </p:grpSpPr>
        <p:sp>
          <p:nvSpPr>
            <p:cNvPr id="1048634" name="Rounded Rectangle 24"/>
            <p:cNvSpPr/>
            <p:nvPr/>
          </p:nvSpPr>
          <p:spPr>
            <a:xfrm>
              <a:off x="5416016" y="5145084"/>
              <a:ext cx="2064752" cy="624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p>
          </p:txBody>
        </p:sp>
        <p:sp>
          <p:nvSpPr>
            <p:cNvPr id="1048635" name="Oval 25"/>
            <p:cNvSpPr/>
            <p:nvPr/>
          </p:nvSpPr>
          <p:spPr>
            <a:xfrm>
              <a:off x="5484209" y="5217057"/>
              <a:ext cx="480053" cy="480053"/>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solidFill>
                  <a:schemeClr val="tx1">
                    <a:lumMod val="75000"/>
                    <a:lumOff val="25000"/>
                  </a:schemeClr>
                </a:solidFill>
              </a:endParaRPr>
            </a:p>
          </p:txBody>
        </p:sp>
        <p:sp>
          <p:nvSpPr>
            <p:cNvPr id="1048636" name="Rectangle 26"/>
            <p:cNvSpPr/>
            <p:nvPr/>
          </p:nvSpPr>
          <p:spPr>
            <a:xfrm>
              <a:off x="6030527" y="5230356"/>
              <a:ext cx="1280487" cy="701040"/>
            </a:xfrm>
            <a:prstGeom prst="rect"/>
          </p:spPr>
          <p:txBody>
            <a:bodyPr wrap="square">
              <a:spAutoFit/>
            </a:bodyPr>
            <a:p>
              <a:r>
                <a:rPr altLang="ko-KR" dirty="0" sz="2133" lang="en-US">
                  <a:solidFill>
                    <a:schemeClr val="bg1"/>
                  </a:solidFill>
                  <a:cs typeface="Arial" pitchFamily="34" charset="0"/>
                </a:rPr>
                <a:t>Multilevel</a:t>
              </a:r>
              <a:endParaRPr altLang="en-US" dirty="0" sz="2133" lang="ko-KR">
                <a:solidFill>
                  <a:schemeClr val="bg1"/>
                </a:solidFill>
              </a:endParaRPr>
            </a:p>
          </p:txBody>
        </p:sp>
        <p:sp>
          <p:nvSpPr>
            <p:cNvPr id="1048637" name="TextBox 27"/>
            <p:cNvSpPr txBox="1"/>
            <p:nvPr/>
          </p:nvSpPr>
          <p:spPr>
            <a:xfrm>
              <a:off x="5450502" y="5250894"/>
              <a:ext cx="547468" cy="379656"/>
            </a:xfrm>
            <a:prstGeom prst="rect"/>
            <a:noFill/>
          </p:spPr>
          <p:txBody>
            <a:bodyPr rtlCol="0" wrap="square">
              <a:spAutoFit/>
            </a:bodyPr>
            <a:p>
              <a:pPr algn="ctr"/>
              <a:r>
                <a:rPr altLang="ko-KR" b="1" dirty="0" sz="1867" lang="en-US">
                  <a:solidFill>
                    <a:schemeClr val="bg1"/>
                  </a:solidFill>
                  <a:cs typeface="Arial" pitchFamily="34" charset="0"/>
                </a:rPr>
                <a:t>04</a:t>
              </a:r>
              <a:endParaRPr altLang="en-US" b="1" dirty="0" sz="1867" lang="ko-KR">
                <a:solidFill>
                  <a:schemeClr val="bg1"/>
                </a:solidFill>
                <a:cs typeface="Arial" pitchFamily="34" charset="0"/>
              </a:endParaRPr>
            </a:p>
          </p:txBody>
        </p:sp>
      </p:grpSp>
      <p:pic>
        <p:nvPicPr>
          <p:cNvPr id="2097159" name="Picture 22"/>
          <p:cNvPicPr>
            <a:picLocks noChangeAspect="1"/>
          </p:cNvPicPr>
          <p:nvPr/>
        </p:nvPicPr>
        <p:blipFill>
          <a:blip xmlns:r="http://schemas.openxmlformats.org/officeDocument/2006/relationships" r:embed="rId6"/>
          <a:stretch>
            <a:fillRect/>
          </a:stretch>
        </p:blipFill>
        <p:spPr>
          <a:xfrm>
            <a:off x="6630025" y="4000777"/>
            <a:ext cx="2127272" cy="2334009"/>
          </a:xfrm>
          <a:prstGeom prst="rect"/>
        </p:spPr>
      </p:pic>
      <p:grpSp>
        <p:nvGrpSpPr>
          <p:cNvPr id="139" name="Group 29"/>
          <p:cNvGrpSpPr/>
          <p:nvPr/>
        </p:nvGrpSpPr>
        <p:grpSpPr>
          <a:xfrm>
            <a:off x="4859385" y="4296329"/>
            <a:ext cx="1686006" cy="624000"/>
            <a:chOff x="5416016" y="5145084"/>
            <a:chExt cx="2064752" cy="624000"/>
          </a:xfrm>
        </p:grpSpPr>
        <p:sp>
          <p:nvSpPr>
            <p:cNvPr id="1048638" name="Rounded Rectangle 30"/>
            <p:cNvSpPr/>
            <p:nvPr/>
          </p:nvSpPr>
          <p:spPr>
            <a:xfrm>
              <a:off x="5416016" y="5145084"/>
              <a:ext cx="2064752" cy="624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p>
          </p:txBody>
        </p:sp>
        <p:sp>
          <p:nvSpPr>
            <p:cNvPr id="1048639" name="Oval 32"/>
            <p:cNvSpPr/>
            <p:nvPr/>
          </p:nvSpPr>
          <p:spPr>
            <a:xfrm>
              <a:off x="5484209" y="5217057"/>
              <a:ext cx="480053" cy="480053"/>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solidFill>
                  <a:schemeClr val="tx1">
                    <a:lumMod val="75000"/>
                    <a:lumOff val="25000"/>
                  </a:schemeClr>
                </a:solidFill>
              </a:endParaRPr>
            </a:p>
          </p:txBody>
        </p:sp>
        <p:sp>
          <p:nvSpPr>
            <p:cNvPr id="1048640" name="Rectangle 33"/>
            <p:cNvSpPr/>
            <p:nvPr/>
          </p:nvSpPr>
          <p:spPr>
            <a:xfrm>
              <a:off x="6030527" y="5230356"/>
              <a:ext cx="1280487" cy="420564"/>
            </a:xfrm>
            <a:prstGeom prst="rect"/>
          </p:spPr>
          <p:txBody>
            <a:bodyPr wrap="square">
              <a:spAutoFit/>
            </a:bodyPr>
            <a:p>
              <a:r>
                <a:rPr altLang="ko-KR" dirty="0" sz="2133" lang="en-US">
                  <a:solidFill>
                    <a:schemeClr val="bg1"/>
                  </a:solidFill>
                  <a:cs typeface="Arial" pitchFamily="34" charset="0"/>
                </a:rPr>
                <a:t>Hybrid</a:t>
              </a:r>
              <a:endParaRPr altLang="en-US" dirty="0" sz="2133" lang="ko-KR">
                <a:solidFill>
                  <a:schemeClr val="bg1"/>
                </a:solidFill>
              </a:endParaRPr>
            </a:p>
          </p:txBody>
        </p:sp>
        <p:sp>
          <p:nvSpPr>
            <p:cNvPr id="1048641" name="TextBox 34"/>
            <p:cNvSpPr txBox="1"/>
            <p:nvPr/>
          </p:nvSpPr>
          <p:spPr>
            <a:xfrm>
              <a:off x="5450502" y="5250894"/>
              <a:ext cx="547468" cy="379656"/>
            </a:xfrm>
            <a:prstGeom prst="rect"/>
            <a:noFill/>
          </p:spPr>
          <p:txBody>
            <a:bodyPr rtlCol="0" wrap="square">
              <a:spAutoFit/>
            </a:bodyPr>
            <a:p>
              <a:pPr algn="ctr"/>
              <a:r>
                <a:rPr altLang="ko-KR" b="1" dirty="0" sz="1867" lang="en-US">
                  <a:solidFill>
                    <a:schemeClr val="bg1"/>
                  </a:solidFill>
                  <a:cs typeface="Arial" pitchFamily="34" charset="0"/>
                </a:rPr>
                <a:t>05</a:t>
              </a:r>
              <a:endParaRPr altLang="en-US" b="1" dirty="0" sz="1867" lang="ko-KR">
                <a:solidFill>
                  <a:schemeClr val="bg1"/>
                </a:solidFill>
                <a:cs typeface="Arial" pitchFamily="34" charset="0"/>
              </a:endParaRPr>
            </a:p>
          </p:txBody>
        </p:sp>
      </p:grpSp>
    </p:spTree>
  </p:cSld>
  <p:clrMapOvr>
    <a:masterClrMapping/>
  </p:clrMapOvr>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00" name=""/>
        <p:cNvGrpSpPr/>
        <p:nvPr/>
      </p:nvGrpSpPr>
      <p:grpSpPr>
        <a:xfrm>
          <a:off x="0" y="0"/>
          <a:ext cx="0" cy="0"/>
          <a:chOff x="0" y="0"/>
          <a:chExt cx="0" cy="0"/>
        </a:xfrm>
      </p:grpSpPr>
      <p:sp>
        <p:nvSpPr>
          <p:cNvPr id="1048794" name="Title 1"/>
          <p:cNvSpPr>
            <a:spLocks noGrp="1"/>
          </p:cNvSpPr>
          <p:nvPr>
            <p:ph type="title"/>
          </p:nvPr>
        </p:nvSpPr>
        <p:spPr/>
        <p:txBody>
          <a:bodyPr/>
          <a:p>
            <a:r>
              <a:rPr lang="en-US">
                <a:solidFill>
                  <a:schemeClr val="tx1"/>
                </a:solidFill>
                <a:effectLst>
                  <a:outerShdw algn="tl" blurRad="38100" dir="2700000" dist="19050" rotWithShape="0">
                    <a:schemeClr val="dk1">
                      <a:alpha val="40000"/>
                    </a:schemeClr>
                  </a:outerShdw>
                </a:effectLst>
                <a:latin typeface="Times New Roman" panose="02020603050405020304" charset="0"/>
                <a:cs typeface="Times New Roman" panose="02020603050405020304" charset="0"/>
              </a:rPr>
              <a:t>Access Specifiers</a:t>
            </a:r>
          </a:p>
        </p:txBody>
      </p:sp>
      <p:sp>
        <p:nvSpPr>
          <p:cNvPr id="1048795" name="Content Placeholder 2"/>
          <p:cNvSpPr>
            <a:spLocks noGrp="1"/>
          </p:cNvSpPr>
          <p:nvPr>
            <p:ph sz="half" idx="1"/>
          </p:nvPr>
        </p:nvSpPr>
        <p:spPr>
          <a:xfrm>
            <a:off x="838200" y="1825625"/>
            <a:ext cx="10382250" cy="4351655"/>
          </a:xfrm>
        </p:spPr>
        <p:txBody>
          <a:bodyPr/>
          <a:p>
            <a:pPr indent="0" marL="0">
              <a:buNone/>
            </a:pPr>
            <a:r>
              <a:rPr sz="2800" lang="en-US"/>
              <a:t>In C++ we have basically three types of access specifiers :</a:t>
            </a:r>
          </a:p>
          <a:p>
            <a:r>
              <a:rPr sz="2800" lang="en-US"/>
              <a:t>Public : Here members of the class are accessible outside the class as well.</a:t>
            </a:r>
          </a:p>
          <a:p>
            <a:r>
              <a:rPr sz="2800" lang="en-US"/>
              <a:t>Private : Here members of the class are not accessible outside the class.</a:t>
            </a:r>
          </a:p>
          <a:p>
            <a:r>
              <a:rPr sz="2800" lang="en-US"/>
              <a:t>Protected : Here the members cannot be accessed outside the class, but can be accessed in inherited classes.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01" name=""/>
        <p:cNvGrpSpPr/>
        <p:nvPr/>
      </p:nvGrpSpPr>
      <p:grpSpPr>
        <a:xfrm>
          <a:off x="0" y="0"/>
          <a:ext cx="0" cy="0"/>
          <a:chOff x="0" y="0"/>
          <a:chExt cx="0" cy="0"/>
        </a:xfrm>
      </p:grpSpPr>
      <p:sp>
        <p:nvSpPr>
          <p:cNvPr id="1048796" name="Title 1"/>
          <p:cNvSpPr>
            <a:spLocks noGrp="1"/>
          </p:cNvSpPr>
          <p:nvPr>
            <p:ph type="title"/>
          </p:nvPr>
        </p:nvSpPr>
        <p:spPr/>
        <p:txBody>
          <a:bodyPr/>
          <a:p>
            <a:r>
              <a:rPr lang="en-US">
                <a:solidFill>
                  <a:schemeClr val="tx1"/>
                </a:solidFill>
                <a:effectLst>
                  <a:outerShdw algn="tl" blurRad="38100" dir="2700000" dist="19050" rotWithShape="0">
                    <a:schemeClr val="dk1">
                      <a:alpha val="40000"/>
                    </a:schemeClr>
                  </a:outerShdw>
                </a:effectLst>
                <a:latin typeface="Times New Roman" panose="02020603050405020304" charset="0"/>
                <a:cs typeface="Times New Roman" panose="02020603050405020304" charset="0"/>
              </a:rPr>
              <a:t>Example of Inheritance</a:t>
            </a:r>
          </a:p>
        </p:txBody>
      </p:sp>
      <p:sp>
        <p:nvSpPr>
          <p:cNvPr id="1048797" name="Content Placeholder 2"/>
          <p:cNvSpPr>
            <a:spLocks noGrp="1"/>
          </p:cNvSpPr>
          <p:nvPr>
            <p:ph sz="half" idx="1"/>
          </p:nvPr>
        </p:nvSpPr>
        <p:spPr/>
        <p:txBody>
          <a:bodyPr>
            <a:normAutofit fontScale="47500" lnSpcReduction="20000"/>
          </a:bodyPr>
          <a:p>
            <a:pPr indent="0" marL="0">
              <a:buNone/>
            </a:pPr>
            <a:r>
              <a:rPr sz="4000" lang="en-US"/>
              <a:t>class Car {</a:t>
            </a:r>
          </a:p>
          <a:p>
            <a:pPr indent="0" marL="0">
              <a:buNone/>
            </a:pPr>
            <a:r>
              <a:rPr sz="4000" lang="en-US"/>
              <a:t>  public:</a:t>
            </a:r>
          </a:p>
          <a:p>
            <a:pPr indent="0" marL="0">
              <a:buNone/>
            </a:pPr>
            <a:r>
              <a:rPr sz="4000" lang="en-US"/>
              <a:t>    int wheels = 4;</a:t>
            </a:r>
          </a:p>
          <a:p>
            <a:pPr indent="0" marL="0">
              <a:buNone/>
            </a:pPr>
            <a:r>
              <a:rPr sz="4000" lang="en-US"/>
              <a:t>    void show() {</a:t>
            </a:r>
          </a:p>
          <a:p>
            <a:pPr indent="0" marL="0">
              <a:buNone/>
            </a:pPr>
            <a:r>
              <a:rPr sz="4000" lang="en-US"/>
              <a:t>      cout &lt;&lt; "No of wheels : "&lt;&lt;wheels ;</a:t>
            </a:r>
          </a:p>
          <a:p>
            <a:pPr indent="0" marL="0">
              <a:buNone/>
            </a:pPr>
            <a:r>
              <a:rPr sz="4000" lang="en-US"/>
              <a:t>    }</a:t>
            </a:r>
          </a:p>
          <a:p>
            <a:pPr indent="0" marL="0">
              <a:buNone/>
            </a:pPr>
            <a:r>
              <a:rPr sz="4000" lang="en-US"/>
              <a:t>};</a:t>
            </a:r>
          </a:p>
          <a:p>
            <a:pPr indent="0" marL="0">
              <a:buNone/>
            </a:pPr>
            <a:endParaRPr sz="4000" lang="en-US"/>
          </a:p>
          <a:p>
            <a:pPr indent="0" marL="0">
              <a:buNone/>
            </a:pPr>
            <a:r>
              <a:rPr sz="4000" lang="en-US"/>
              <a:t>class Audi: public Vehicle {</a:t>
            </a:r>
          </a:p>
          <a:p>
            <a:pPr indent="0" marL="0">
              <a:buNone/>
            </a:pPr>
            <a:r>
              <a:rPr sz="4000" lang="en-US"/>
              <a:t>  public:</a:t>
            </a:r>
          </a:p>
          <a:p>
            <a:pPr indent="0" marL="0">
              <a:buNone/>
            </a:pPr>
            <a:r>
              <a:rPr sz="4000" lang="en-US"/>
              <a:t>    string brand = "Audi";</a:t>
            </a:r>
          </a:p>
          <a:p>
            <a:pPr indent="0" marL="0">
              <a:buNone/>
            </a:pPr>
            <a:r>
              <a:rPr sz="4000" lang="en-US"/>
              <a:t>    string model = “A6”;</a:t>
            </a:r>
          </a:p>
          <a:p>
            <a:pPr indent="0" marL="0">
              <a:buNone/>
            </a:pPr>
            <a:r>
              <a:rPr sz="4000" lang="en-US"/>
              <a:t>};</a:t>
            </a:r>
          </a:p>
        </p:txBody>
      </p:sp>
      <p:sp>
        <p:nvSpPr>
          <p:cNvPr id="1048798" name="Content Placeholder 3"/>
          <p:cNvSpPr>
            <a:spLocks noGrp="1"/>
          </p:cNvSpPr>
          <p:nvPr>
            <p:ph sz="half" idx="2"/>
          </p:nvPr>
        </p:nvSpPr>
        <p:spPr/>
        <p:txBody>
          <a:bodyPr>
            <a:normAutofit fontScale="70015" lnSpcReduction="20000"/>
          </a:bodyPr>
          <a:p>
            <a:pPr indent="0" marL="0">
              <a:buNone/>
            </a:pPr>
            <a:r>
              <a:rPr sz="3335" lang="en-US">
                <a:sym typeface="+mn-ea"/>
              </a:rPr>
              <a:t>class Volkswagen: public Car {</a:t>
            </a:r>
            <a:endParaRPr sz="3335" lang="en-US"/>
          </a:p>
          <a:p>
            <a:pPr indent="0" marL="0">
              <a:buNone/>
            </a:pPr>
            <a:r>
              <a:rPr sz="3335" lang="en-US">
                <a:sym typeface="+mn-ea"/>
              </a:rPr>
              <a:t>  public:</a:t>
            </a:r>
            <a:endParaRPr sz="3335" lang="en-US"/>
          </a:p>
          <a:p>
            <a:pPr indent="0" marL="0">
              <a:buNone/>
            </a:pPr>
            <a:r>
              <a:rPr sz="3335" lang="en-US">
                <a:sym typeface="+mn-ea"/>
              </a:rPr>
              <a:t>    string brand = "Volkswagen";</a:t>
            </a:r>
            <a:endParaRPr sz="3335" lang="en-US"/>
          </a:p>
          <a:p>
            <a:pPr indent="0" marL="0">
              <a:buNone/>
            </a:pPr>
            <a:r>
              <a:rPr sz="3335" lang="en-US">
                <a:sym typeface="+mn-ea"/>
              </a:rPr>
              <a:t>    string model = “Beetle”;</a:t>
            </a:r>
            <a:endParaRPr sz="3335" lang="en-US"/>
          </a:p>
          <a:p>
            <a:pPr indent="0" marL="0">
              <a:buNone/>
            </a:pPr>
            <a:r>
              <a:rPr sz="3335" lang="en-US">
                <a:sym typeface="+mn-ea"/>
              </a:rPr>
              <a:t>};</a:t>
            </a:r>
          </a:p>
          <a:p>
            <a:pPr indent="0" marL="0">
              <a:buNone/>
            </a:pPr>
            <a:endParaRPr sz="3335" lang="en-US">
              <a:sym typeface="+mn-ea"/>
            </a:endParaRPr>
          </a:p>
          <a:p>
            <a:pPr indent="0" marL="0">
              <a:buNone/>
            </a:pPr>
            <a:r>
              <a:rPr sz="3335" lang="en-US">
                <a:sym typeface="+mn-ea"/>
              </a:rPr>
              <a:t>class Honda: public Car {</a:t>
            </a:r>
            <a:endParaRPr sz="3335" lang="en-US"/>
          </a:p>
          <a:p>
            <a:pPr indent="0" marL="0">
              <a:buNone/>
            </a:pPr>
            <a:r>
              <a:rPr sz="3335" lang="en-US">
                <a:sym typeface="+mn-ea"/>
              </a:rPr>
              <a:t>  public:</a:t>
            </a:r>
            <a:endParaRPr sz="3335" lang="en-US"/>
          </a:p>
          <a:p>
            <a:pPr indent="0" marL="0">
              <a:buNone/>
            </a:pPr>
            <a:r>
              <a:rPr sz="3335" lang="en-US">
                <a:sym typeface="+mn-ea"/>
              </a:rPr>
              <a:t>    string brand = "Honda";</a:t>
            </a:r>
            <a:endParaRPr sz="3335" lang="en-US"/>
          </a:p>
          <a:p>
            <a:pPr indent="0" marL="0">
              <a:buNone/>
            </a:pPr>
            <a:r>
              <a:rPr sz="3335" lang="en-US">
                <a:sym typeface="+mn-ea"/>
              </a:rPr>
              <a:t>    string model = “City”;</a:t>
            </a:r>
            <a:endParaRPr sz="3335" lang="en-US"/>
          </a:p>
          <a:p>
            <a:pPr indent="0" marL="0">
              <a:buNone/>
            </a:pPr>
            <a:r>
              <a:rPr sz="3335" lang="en-US">
                <a:sym typeface="+mn-ea"/>
              </a:rPr>
              <a:t>};</a:t>
            </a:r>
            <a:endParaRPr sz="3335"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02" name=""/>
        <p:cNvGrpSpPr/>
        <p:nvPr/>
      </p:nvGrpSpPr>
      <p:grpSpPr>
        <a:xfrm>
          <a:off x="0" y="0"/>
          <a:ext cx="0" cy="0"/>
          <a:chOff x="0" y="0"/>
          <a:chExt cx="0" cy="0"/>
        </a:xfrm>
      </p:grpSpPr>
      <p:sp>
        <p:nvSpPr>
          <p:cNvPr id="1048799" name="Title 1"/>
          <p:cNvSpPr>
            <a:spLocks noGrp="1"/>
          </p:cNvSpPr>
          <p:nvPr>
            <p:ph type="ctrTitle"/>
          </p:nvPr>
        </p:nvSpPr>
        <p:spPr/>
        <p:txBody>
          <a:bodyPr/>
          <a:p>
            <a:r>
              <a:rPr sz="8000" lang="en-US">
                <a:solidFill>
                  <a:schemeClr val="tx1"/>
                </a:solidFill>
                <a:effectLst>
                  <a:outerShdw algn="tl" blurRad="38100" dir="2700000" dist="19050" rotWithShape="0">
                    <a:schemeClr val="dk1">
                      <a:alpha val="40000"/>
                    </a:schemeClr>
                  </a:outerShdw>
                </a:effectLst>
                <a:latin typeface="Times New Roman" panose="02020603050405020304" charset="0"/>
                <a:cs typeface="Times New Roman" panose="02020603050405020304" charset="0"/>
              </a:rPr>
              <a:t>Hybrid Inheritance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03" name=""/>
        <p:cNvGrpSpPr/>
        <p:nvPr/>
      </p:nvGrpSpPr>
      <p:grpSpPr>
        <a:xfrm>
          <a:off x="0" y="0"/>
          <a:ext cx="0" cy="0"/>
          <a:chOff x="0" y="0"/>
          <a:chExt cx="0" cy="0"/>
        </a:xfrm>
      </p:grpSpPr>
      <p:sp>
        <p:nvSpPr>
          <p:cNvPr id="1048800" name="Title 1"/>
          <p:cNvSpPr>
            <a:spLocks noGrp="1"/>
          </p:cNvSpPr>
          <p:nvPr>
            <p:ph type="title"/>
          </p:nvPr>
        </p:nvSpPr>
        <p:spPr/>
        <p:txBody>
          <a:bodyPr/>
          <a:p>
            <a:r>
              <a:rPr lang="en-US">
                <a:solidFill>
                  <a:schemeClr val="tx1"/>
                </a:solidFill>
                <a:effectLst>
                  <a:outerShdw algn="tl" blurRad="38100" dir="2700000" dist="19050" rotWithShape="0">
                    <a:schemeClr val="dk1">
                      <a:alpha val="40000"/>
                    </a:schemeClr>
                  </a:outerShdw>
                </a:effectLst>
                <a:latin typeface="Times New Roman" panose="02020603050405020304" charset="0"/>
                <a:cs typeface="Times New Roman" panose="02020603050405020304" charset="0"/>
              </a:rPr>
              <a:t>Hybrid Inheritance</a:t>
            </a:r>
          </a:p>
        </p:txBody>
      </p:sp>
      <p:sp>
        <p:nvSpPr>
          <p:cNvPr id="1048801" name="Content Placeholder 2"/>
          <p:cNvSpPr>
            <a:spLocks noGrp="1"/>
          </p:cNvSpPr>
          <p:nvPr>
            <p:ph sz="half" idx="1"/>
          </p:nvPr>
        </p:nvSpPr>
        <p:spPr/>
        <p:txBody>
          <a:bodyPr/>
          <a:p>
            <a:r>
              <a:rPr lang="en-US"/>
              <a:t>Hybrid Inheritance involves derivation of more than one type of inheritance.</a:t>
            </a:r>
          </a:p>
          <a:p>
            <a:r>
              <a:rPr lang="en-US"/>
              <a:t>Like in the given image we have a combination of hierarichal and multiple inheritance.</a:t>
            </a:r>
          </a:p>
          <a:p>
            <a:r>
              <a:rPr lang="en-US"/>
              <a:t>Likewise we can have various combinations.</a:t>
            </a:r>
          </a:p>
        </p:txBody>
      </p:sp>
      <p:pic>
        <p:nvPicPr>
          <p:cNvPr id="2097173" name="Content Placeholder 3"/>
          <p:cNvPicPr>
            <a:picLocks noChangeAspect="1" noGrp="1"/>
          </p:cNvPicPr>
          <p:nvPr>
            <p:ph sz="half" idx="2"/>
          </p:nvPr>
        </p:nvPicPr>
        <p:blipFill>
          <a:blip xmlns:r="http://schemas.openxmlformats.org/officeDocument/2006/relationships" r:embed="rId1"/>
          <a:stretch>
            <a:fillRect/>
          </a:stretch>
        </p:blipFill>
        <p:spPr>
          <a:xfrm>
            <a:off x="6579235" y="1691005"/>
            <a:ext cx="5181600" cy="3386455"/>
          </a:xfrm>
          <a:prstGeom prst="rec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05" name=""/>
        <p:cNvGrpSpPr/>
        <p:nvPr/>
      </p:nvGrpSpPr>
      <p:grpSpPr>
        <a:xfrm>
          <a:off x="0" y="0"/>
          <a:ext cx="0" cy="0"/>
          <a:chOff x="0" y="0"/>
          <a:chExt cx="0" cy="0"/>
        </a:xfrm>
      </p:grpSpPr>
      <p:sp>
        <p:nvSpPr>
          <p:cNvPr id="1048807" name="Title 4"/>
          <p:cNvSpPr>
            <a:spLocks noGrp="1"/>
          </p:cNvSpPr>
          <p:nvPr>
            <p:ph type="title"/>
          </p:nvPr>
        </p:nvSpPr>
        <p:spPr/>
        <p:txBody>
          <a:bodyPr>
            <a:normAutofit/>
          </a:bodyPr>
          <a:p>
            <a:r>
              <a:rPr lang="en-US">
                <a:solidFill>
                  <a:schemeClr val="tx1"/>
                </a:solidFill>
                <a:effectLst>
                  <a:outerShdw algn="tl" blurRad="38100" dir="2700000" dist="19050" rotWithShape="0">
                    <a:schemeClr val="dk1">
                      <a:alpha val="40000"/>
                    </a:schemeClr>
                  </a:outerShdw>
                </a:effectLst>
                <a:latin typeface="Times New Roman" panose="02020603050405020304" charset="0"/>
                <a:cs typeface="Times New Roman" panose="02020603050405020304" charset="0"/>
              </a:rPr>
              <a:t>Diagramatic Representation of Hybrid Inheritance</a:t>
            </a:r>
          </a:p>
        </p:txBody>
      </p:sp>
      <p:pic>
        <p:nvPicPr>
          <p:cNvPr id="2097174" name="Content Placeholder 3"/>
          <p:cNvPicPr>
            <a:picLocks noChangeAspect="1" noGrp="1"/>
          </p:cNvPicPr>
          <p:nvPr>
            <p:ph idx="1"/>
          </p:nvPr>
        </p:nvPicPr>
        <p:blipFill>
          <a:blip xmlns:r="http://schemas.openxmlformats.org/officeDocument/2006/relationships" r:embed="rId1"/>
          <a:stretch>
            <a:fillRect/>
          </a:stretch>
        </p:blipFill>
        <p:spPr>
          <a:xfrm>
            <a:off x="2809240" y="1852930"/>
            <a:ext cx="6572250" cy="4295775"/>
          </a:xfrm>
          <a:prstGeom prst="rec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206" name=""/>
        <p:cNvGrpSpPr/>
        <p:nvPr/>
      </p:nvGrpSpPr>
      <p:grpSpPr>
        <a:xfrm>
          <a:off x="0" y="0"/>
          <a:ext cx="0" cy="0"/>
          <a:chOff x="0" y="0"/>
          <a:chExt cx="0" cy="0"/>
        </a:xfrm>
      </p:grpSpPr>
      <p:sp>
        <p:nvSpPr>
          <p:cNvPr id="1048808" name="Title 1"/>
          <p:cNvSpPr>
            <a:spLocks noGrp="1"/>
          </p:cNvSpPr>
          <p:nvPr>
            <p:ph type="title"/>
          </p:nvPr>
        </p:nvSpPr>
        <p:spPr/>
        <p:txBody>
          <a:bodyPr>
            <a:normAutofit/>
          </a:bodyPr>
          <a:p>
            <a:r>
              <a:rPr lang="en-US">
                <a:effectLst>
                  <a:outerShdw algn="tl" blurRad="38100" dir="2700000" dist="19050" rotWithShape="0">
                    <a:schemeClr val="dk1">
                      <a:alpha val="40000"/>
                    </a:schemeClr>
                  </a:outerShdw>
                </a:effectLst>
                <a:latin typeface="Times New Roman" panose="02020603050405020304" charset="0"/>
                <a:cs typeface="Times New Roman" panose="02020603050405020304" charset="0"/>
                <a:sym typeface="+mn-ea"/>
              </a:rPr>
              <a:t>How to implement Hybrid Inheritance in C++</a:t>
            </a:r>
            <a:endParaRPr lang="en-US"/>
          </a:p>
        </p:txBody>
      </p:sp>
      <p:sp>
        <p:nvSpPr>
          <p:cNvPr id="1048809" name="Content Placeholder 7"/>
          <p:cNvSpPr>
            <a:spLocks noGrp="1"/>
          </p:cNvSpPr>
          <p:nvPr>
            <p:ph sz="half" idx="1"/>
          </p:nvPr>
        </p:nvSpPr>
        <p:spPr/>
        <p:txBody>
          <a:bodyPr>
            <a:noAutofit/>
          </a:bodyPr>
          <a:p>
            <a:pPr indent="0" marL="0">
              <a:buNone/>
            </a:pPr>
            <a:r>
              <a:rPr sz="1500" lang="en-US"/>
              <a:t>class A</a:t>
            </a:r>
          </a:p>
          <a:p>
            <a:pPr indent="0" marL="0">
              <a:buNone/>
            </a:pPr>
            <a:r>
              <a:rPr sz="1500" lang="en-US"/>
              <a:t>{</a:t>
            </a:r>
          </a:p>
          <a:p>
            <a:pPr indent="0" marL="0">
              <a:buNone/>
            </a:pPr>
            <a:r>
              <a:rPr sz="1500" lang="en-US"/>
              <a:t>   // Class A body</a:t>
            </a:r>
          </a:p>
          <a:p>
            <a:pPr indent="0" marL="0">
              <a:buNone/>
            </a:pPr>
            <a:r>
              <a:rPr sz="1500" lang="en-US"/>
              <a:t>};</a:t>
            </a:r>
          </a:p>
          <a:p>
            <a:pPr indent="0" marL="0">
              <a:buNone/>
            </a:pPr>
            <a:endParaRPr sz="1500" lang="en-US"/>
          </a:p>
          <a:p>
            <a:pPr indent="0" marL="0">
              <a:buNone/>
            </a:pPr>
            <a:r>
              <a:rPr sz="1500" lang="en-US"/>
              <a:t>class B : public A</a:t>
            </a:r>
          </a:p>
          <a:p>
            <a:pPr indent="0" marL="0">
              <a:buNone/>
            </a:pPr>
            <a:r>
              <a:rPr sz="1500" lang="en-US"/>
              <a:t>{</a:t>
            </a:r>
          </a:p>
          <a:p>
            <a:pPr indent="0" marL="0">
              <a:buNone/>
            </a:pPr>
            <a:r>
              <a:rPr sz="1500" lang="en-US"/>
              <a:t>     // Class B body</a:t>
            </a:r>
          </a:p>
          <a:p>
            <a:pPr indent="0" marL="0">
              <a:buNone/>
            </a:pPr>
            <a:r>
              <a:rPr sz="1500" lang="en-US"/>
              <a:t>} ;</a:t>
            </a:r>
          </a:p>
          <a:p>
            <a:pPr indent="0" marL="0">
              <a:buNone/>
            </a:pPr>
            <a:endParaRPr sz="1500" lang="en-US"/>
          </a:p>
          <a:p>
            <a:pPr indent="0" marL="0">
              <a:buNone/>
            </a:pPr>
            <a:r>
              <a:rPr sz="1500" lang="en-US"/>
              <a:t>class C</a:t>
            </a:r>
          </a:p>
          <a:p>
            <a:pPr indent="0" marL="0">
              <a:buNone/>
            </a:pPr>
            <a:r>
              <a:rPr sz="1500" lang="en-US"/>
              <a:t>{</a:t>
            </a:r>
          </a:p>
          <a:p>
            <a:pPr indent="0" marL="0">
              <a:buNone/>
            </a:pPr>
            <a:r>
              <a:rPr sz="1500" lang="en-US"/>
              <a:t>   // Class C body</a:t>
            </a:r>
          </a:p>
          <a:p>
            <a:pPr indent="0" marL="0">
              <a:buNone/>
            </a:pPr>
            <a:r>
              <a:rPr sz="1500" lang="en-US"/>
              <a:t>};</a:t>
            </a:r>
          </a:p>
          <a:p>
            <a:pPr indent="0" marL="0">
              <a:buNone/>
            </a:pPr>
            <a:endParaRPr sz="1500" lang="en-US"/>
          </a:p>
          <a:p>
            <a:pPr indent="0" marL="0">
              <a:buNone/>
            </a:pPr>
            <a:r>
              <a:rPr sz="1500" lang="en-US"/>
              <a:t>class D : public B, public C</a:t>
            </a:r>
          </a:p>
          <a:p>
            <a:pPr indent="0" marL="0">
              <a:buNone/>
            </a:pPr>
            <a:r>
              <a:rPr sz="1500" lang="en-US"/>
              <a:t>{   // Class D body</a:t>
            </a:r>
          </a:p>
          <a:p>
            <a:pPr indent="0" marL="0">
              <a:buNone/>
            </a:pPr>
            <a:r>
              <a:rPr sz="1500" lang="en-US"/>
              <a:t>};</a:t>
            </a:r>
          </a:p>
        </p:txBody>
      </p:sp>
      <p:sp>
        <p:nvSpPr>
          <p:cNvPr id="1048810" name="Content Placeholder 8"/>
          <p:cNvSpPr>
            <a:spLocks noGrp="1"/>
          </p:cNvSpPr>
          <p:nvPr>
            <p:ph sz="half" idx="2"/>
          </p:nvPr>
        </p:nvSpPr>
        <p:spPr/>
        <p:txBody>
          <a:bodyPr/>
          <a:p>
            <a:r>
              <a:rPr lang="en-US"/>
              <a:t>Hybrid Inheritance is no different than other type of inheritance.</a:t>
            </a:r>
          </a:p>
          <a:p>
            <a:r>
              <a:rPr lang="en-US"/>
              <a:t>You have to specify the access specifier and the parent class in front of the derived class to implement hybrid inheritance.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207" name=""/>
        <p:cNvGrpSpPr/>
        <p:nvPr/>
      </p:nvGrpSpPr>
      <p:grpSpPr>
        <a:xfrm>
          <a:off x="0" y="0"/>
          <a:ext cx="0" cy="0"/>
          <a:chOff x="0" y="0"/>
          <a:chExt cx="0" cy="0"/>
        </a:xfrm>
      </p:grpSpPr>
      <p:sp>
        <p:nvSpPr>
          <p:cNvPr id="1048811" name="Title 1"/>
          <p:cNvSpPr>
            <a:spLocks noGrp="1"/>
          </p:cNvSpPr>
          <p:nvPr>
            <p:ph type="title"/>
          </p:nvPr>
        </p:nvSpPr>
        <p:spPr/>
        <p:txBody>
          <a:bodyPr/>
          <a:p>
            <a:r>
              <a:rPr lang="en-US">
                <a:solidFill>
                  <a:schemeClr val="tx1"/>
                </a:solidFill>
                <a:effectLst>
                  <a:outerShdw algn="tl" blurRad="38100" dir="2700000" dist="19050" rotWithShape="0">
                    <a:schemeClr val="dk1">
                      <a:alpha val="40000"/>
                    </a:schemeClr>
                  </a:outerShdw>
                </a:effectLst>
                <a:latin typeface="Times New Roman" panose="02020603050405020304" charset="0"/>
                <a:cs typeface="Times New Roman" panose="02020603050405020304" charset="0"/>
              </a:rPr>
              <a:t>Access Specifiers</a:t>
            </a:r>
          </a:p>
        </p:txBody>
      </p:sp>
      <p:sp>
        <p:nvSpPr>
          <p:cNvPr id="1048812" name="Content Placeholder 2"/>
          <p:cNvSpPr>
            <a:spLocks noGrp="1"/>
          </p:cNvSpPr>
          <p:nvPr>
            <p:ph sz="half" idx="1"/>
          </p:nvPr>
        </p:nvSpPr>
        <p:spPr>
          <a:xfrm>
            <a:off x="838200" y="1825625"/>
            <a:ext cx="10382250" cy="4351655"/>
          </a:xfrm>
        </p:spPr>
        <p:txBody>
          <a:bodyPr/>
          <a:p>
            <a:pPr indent="0" marL="0">
              <a:buNone/>
            </a:pPr>
            <a:r>
              <a:rPr lang="en-US"/>
              <a:t>In C++ we have basically three types of access specifiers :</a:t>
            </a:r>
          </a:p>
          <a:p>
            <a:r>
              <a:rPr lang="en-US"/>
              <a:t>Public : Here members of the class are accessible outside the class as well.</a:t>
            </a:r>
          </a:p>
          <a:p>
            <a:r>
              <a:rPr lang="en-US"/>
              <a:t>Private : Here members of the class are not accessible outside the class.</a:t>
            </a:r>
          </a:p>
          <a:p>
            <a:r>
              <a:rPr lang="en-US"/>
              <a:t>Protected : Here the members cannot be accessed outside the class, but can be accessed in inherited classes.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208" name=""/>
        <p:cNvGrpSpPr/>
        <p:nvPr/>
      </p:nvGrpSpPr>
      <p:grpSpPr>
        <a:xfrm>
          <a:off x="0" y="0"/>
          <a:ext cx="0" cy="0"/>
          <a:chOff x="0" y="0"/>
          <a:chExt cx="0" cy="0"/>
        </a:xfrm>
      </p:grpSpPr>
      <p:sp>
        <p:nvSpPr>
          <p:cNvPr id="1048813" name="Title 1"/>
          <p:cNvSpPr>
            <a:spLocks noGrp="1"/>
          </p:cNvSpPr>
          <p:nvPr>
            <p:ph type="title"/>
          </p:nvPr>
        </p:nvSpPr>
        <p:spPr/>
        <p:txBody>
          <a:bodyPr/>
          <a:p>
            <a:r>
              <a:rPr lang="en-US">
                <a:solidFill>
                  <a:schemeClr val="tx1"/>
                </a:solidFill>
                <a:effectLst>
                  <a:outerShdw algn="tl" blurRad="38100" dir="2700000" dist="19050" rotWithShape="0">
                    <a:schemeClr val="dk1">
                      <a:alpha val="40000"/>
                    </a:schemeClr>
                  </a:outerShdw>
                </a:effectLst>
                <a:latin typeface="Times New Roman" panose="02020603050405020304" charset="0"/>
                <a:cs typeface="Times New Roman" panose="02020603050405020304" charset="0"/>
              </a:rPr>
              <a:t>Example of Hybrid Inheritance</a:t>
            </a:r>
          </a:p>
        </p:txBody>
      </p:sp>
      <p:sp>
        <p:nvSpPr>
          <p:cNvPr id="1048814" name="Content Placeholder 2"/>
          <p:cNvSpPr>
            <a:spLocks noGrp="1"/>
          </p:cNvSpPr>
          <p:nvPr>
            <p:ph sz="half" idx="1"/>
          </p:nvPr>
        </p:nvSpPr>
        <p:spPr/>
        <p:txBody>
          <a:bodyPr>
            <a:normAutofit fontScale="50000" lnSpcReduction="20000"/>
          </a:bodyPr>
          <a:p>
            <a:pPr indent="0" marL="0">
              <a:buNone/>
            </a:pPr>
            <a:r>
              <a:rPr sz="3600" lang="en-US"/>
              <a:t>class A</a:t>
            </a:r>
          </a:p>
          <a:p>
            <a:pPr indent="0" marL="0">
              <a:buNone/>
            </a:pPr>
            <a:r>
              <a:rPr sz="3600" lang="en-US"/>
              <a:t>{</a:t>
            </a:r>
          </a:p>
          <a:p>
            <a:pPr indent="0" marL="0">
              <a:buNone/>
            </a:pPr>
            <a:r>
              <a:rPr sz="3600" lang="en-US"/>
              <a:t> 	public:</a:t>
            </a:r>
          </a:p>
          <a:p>
            <a:pPr indent="0" marL="0">
              <a:buNone/>
            </a:pPr>
            <a:r>
              <a:rPr sz="3600" lang="en-US"/>
              <a:t> 	int x;</a:t>
            </a:r>
          </a:p>
          <a:p>
            <a:pPr indent="0" marL="0">
              <a:buNone/>
            </a:pPr>
            <a:r>
              <a:rPr sz="3600" lang="en-US"/>
              <a:t>};</a:t>
            </a:r>
          </a:p>
          <a:p>
            <a:pPr indent="0" marL="0">
              <a:buNone/>
            </a:pPr>
            <a:endParaRPr sz="3600" lang="en-US"/>
          </a:p>
          <a:p>
            <a:pPr indent="0" marL="0">
              <a:buNone/>
            </a:pPr>
            <a:r>
              <a:rPr sz="3600" lang="en-US"/>
              <a:t>class B : public A</a:t>
            </a:r>
          </a:p>
          <a:p>
            <a:pPr indent="0" marL="0">
              <a:buNone/>
            </a:pPr>
            <a:r>
              <a:rPr sz="3600" lang="en-US"/>
              <a:t>{</a:t>
            </a:r>
          </a:p>
          <a:p>
            <a:pPr indent="0" marL="0">
              <a:buNone/>
            </a:pPr>
            <a:r>
              <a:rPr sz="3600" lang="en-US"/>
              <a:t> 	public:</a:t>
            </a:r>
          </a:p>
          <a:p>
            <a:pPr indent="0" marL="0">
              <a:buNone/>
            </a:pPr>
            <a:r>
              <a:rPr sz="3600" lang="en-US"/>
              <a:t> 	B()  </a:t>
            </a:r>
          </a:p>
          <a:p>
            <a:pPr indent="0" marL="0">
              <a:buNone/>
            </a:pPr>
            <a:r>
              <a:rPr sz="3600" lang="en-US"/>
              <a:t> 	{</a:t>
            </a:r>
          </a:p>
          <a:p>
            <a:pPr indent="0" marL="0">
              <a:buNone/>
            </a:pPr>
            <a:r>
              <a:rPr sz="3600" lang="en-US"/>
              <a:t> 	   x = 10;</a:t>
            </a:r>
          </a:p>
          <a:p>
            <a:pPr indent="0" marL="0">
              <a:buNone/>
            </a:pPr>
            <a:r>
              <a:rPr sz="3600" lang="en-US"/>
              <a:t> 	}</a:t>
            </a:r>
          </a:p>
          <a:p>
            <a:pPr indent="0" marL="0">
              <a:buNone/>
            </a:pPr>
            <a:r>
              <a:rPr sz="3600" lang="en-US"/>
              <a:t>};</a:t>
            </a:r>
          </a:p>
        </p:txBody>
      </p:sp>
      <p:sp>
        <p:nvSpPr>
          <p:cNvPr id="1048815" name="Content Placeholder 3"/>
          <p:cNvSpPr>
            <a:spLocks noGrp="1"/>
          </p:cNvSpPr>
          <p:nvPr>
            <p:ph sz="half" idx="2"/>
          </p:nvPr>
        </p:nvSpPr>
        <p:spPr/>
        <p:txBody>
          <a:bodyPr>
            <a:noAutofit/>
          </a:bodyPr>
          <a:p>
            <a:pPr indent="0" marL="0">
              <a:buNone/>
            </a:pPr>
            <a:r>
              <a:rPr sz="1800" lang="en-US"/>
              <a:t>class C </a:t>
            </a:r>
          </a:p>
          <a:p>
            <a:pPr indent="0" marL="0">
              <a:buNone/>
            </a:pPr>
            <a:r>
              <a:rPr sz="1800" lang="en-US"/>
              <a:t>{	public:</a:t>
            </a:r>
          </a:p>
          <a:p>
            <a:pPr indent="0" marL="0">
              <a:buNone/>
            </a:pPr>
            <a:r>
              <a:rPr sz="1800" lang="en-US"/>
              <a:t> 	int y;</a:t>
            </a:r>
          </a:p>
          <a:p>
            <a:pPr indent="0" marL="0">
              <a:buNone/>
            </a:pPr>
            <a:r>
              <a:rPr sz="1800" lang="en-US"/>
              <a:t> 	C() </a:t>
            </a:r>
          </a:p>
          <a:p>
            <a:pPr indent="0" marL="0">
              <a:buNone/>
            </a:pPr>
            <a:r>
              <a:rPr sz="1800" lang="en-US"/>
              <a:t> 	{</a:t>
            </a:r>
          </a:p>
          <a:p>
            <a:pPr indent="0" marL="0">
              <a:buNone/>
            </a:pPr>
            <a:r>
              <a:rPr sz="1800" lang="en-US"/>
              <a:t> 	    y = 4;</a:t>
            </a:r>
          </a:p>
          <a:p>
            <a:pPr indent="0" marL="0">
              <a:buNone/>
            </a:pPr>
            <a:r>
              <a:rPr sz="1800" lang="en-US"/>
              <a:t>        }</a:t>
            </a:r>
          </a:p>
          <a:p>
            <a:pPr indent="0" marL="0">
              <a:buNone/>
            </a:pPr>
            <a:r>
              <a:rPr sz="1800" lang="en-US"/>
              <a:t>};</a:t>
            </a:r>
          </a:p>
          <a:p>
            <a:pPr indent="0" marL="0">
              <a:buNone/>
            </a:pPr>
            <a:r>
              <a:rPr sz="1800" lang="en-US"/>
              <a:t>class D : public B, public C  </a:t>
            </a:r>
          </a:p>
          <a:p>
            <a:pPr indent="0" marL="0">
              <a:buNone/>
            </a:pPr>
            <a:r>
              <a:rPr sz="1800" lang="en-US"/>
              <a:t>{	public:</a:t>
            </a:r>
          </a:p>
          <a:p>
            <a:pPr indent="0" marL="0">
              <a:buNone/>
            </a:pPr>
            <a:r>
              <a:rPr sz="1800" lang="en-US"/>
              <a:t> 	void sum()</a:t>
            </a:r>
          </a:p>
          <a:p>
            <a:pPr indent="0" marL="0">
              <a:buNone/>
            </a:pPr>
            <a:r>
              <a:rPr sz="1800" lang="en-US"/>
              <a:t> 	{</a:t>
            </a:r>
          </a:p>
          <a:p>
            <a:pPr indent="0" marL="0">
              <a:buNone/>
            </a:pPr>
            <a:r>
              <a:rPr sz="1800" lang="en-US"/>
              <a:t> 	    cout &lt;&lt; "Sum= " &lt;&lt; x + y;</a:t>
            </a:r>
          </a:p>
          <a:p>
            <a:pPr indent="0" marL="0">
              <a:buNone/>
            </a:pPr>
            <a:r>
              <a:rPr sz="1800" lang="en-US"/>
              <a:t> 	}</a:t>
            </a:r>
          </a:p>
          <a:p>
            <a:pPr indent="0" marL="0">
              <a:buNone/>
            </a:pPr>
            <a:r>
              <a:rPr sz="1800" lang="en-US"/>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209" name=""/>
        <p:cNvGrpSpPr/>
        <p:nvPr/>
      </p:nvGrpSpPr>
      <p:grpSpPr>
        <a:xfrm>
          <a:off x="0" y="0"/>
          <a:ext cx="0" cy="0"/>
          <a:chOff x="0" y="0"/>
          <a:chExt cx="0" cy="0"/>
        </a:xfrm>
      </p:grpSpPr>
      <p:sp>
        <p:nvSpPr>
          <p:cNvPr id="1048816" name="Title 1"/>
          <p:cNvSpPr>
            <a:spLocks noGrp="1"/>
          </p:cNvSpPr>
          <p:nvPr>
            <p:ph type="ctrTitle"/>
          </p:nvPr>
        </p:nvSpPr>
        <p:spPr/>
        <p:txBody>
          <a:bodyPr/>
          <a:p>
            <a:r>
              <a:rPr dirty="0" lang="en-IN" smtClean="0"/>
              <a:t>Virtual function and abstract class</a:t>
            </a:r>
            <a:endParaRPr dirty="0" lang="en-US"/>
          </a:p>
        </p:txBody>
      </p:sp>
      <p:sp>
        <p:nvSpPr>
          <p:cNvPr id="1048817" name="Subtitle 2"/>
          <p:cNvSpPr>
            <a:spLocks noGrp="1"/>
          </p:cNvSpPr>
          <p:nvPr>
            <p:ph type="subTitle" idx="1"/>
          </p:nvPr>
        </p:nvSpPr>
        <p:spPr/>
        <p:txBody>
          <a:bodyPr/>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210" name=""/>
        <p:cNvGrpSpPr/>
        <p:nvPr/>
      </p:nvGrpSpPr>
      <p:grpSpPr>
        <a:xfrm>
          <a:off x="0" y="0"/>
          <a:ext cx="0" cy="0"/>
          <a:chOff x="0" y="0"/>
          <a:chExt cx="0" cy="0"/>
        </a:xfrm>
      </p:grpSpPr>
      <p:sp>
        <p:nvSpPr>
          <p:cNvPr id="1048818" name="Title 1"/>
          <p:cNvSpPr>
            <a:spLocks noGrp="1"/>
          </p:cNvSpPr>
          <p:nvPr>
            <p:ph type="title"/>
          </p:nvPr>
        </p:nvSpPr>
        <p:spPr/>
        <p:txBody>
          <a:bodyPr>
            <a:normAutofit/>
          </a:bodyPr>
          <a:p>
            <a:r>
              <a:rPr dirty="0" lang="en-US"/>
              <a:t>C++ Virtual Functions</a:t>
            </a:r>
            <a:br>
              <a:rPr dirty="0" lang="en-US"/>
            </a:br>
            <a:endParaRPr dirty="0" lang="en-US"/>
          </a:p>
        </p:txBody>
      </p:sp>
      <p:sp>
        <p:nvSpPr>
          <p:cNvPr id="1048819" name="Content Placeholder 2"/>
          <p:cNvSpPr>
            <a:spLocks noGrp="1"/>
          </p:cNvSpPr>
          <p:nvPr>
            <p:ph idx="1"/>
          </p:nvPr>
        </p:nvSpPr>
        <p:spPr/>
        <p:txBody>
          <a:bodyPr>
            <a:normAutofit fontScale="96429" lnSpcReduction="20000"/>
          </a:bodyPr>
          <a:p>
            <a:pPr algn="just"/>
            <a:r>
              <a:rPr dirty="0" lang="en-IN"/>
              <a:t>A virtual function is a member function of the base class, that is overridden in derived class. The classes that have virtual functions are called polymorphic classes.</a:t>
            </a:r>
          </a:p>
          <a:p>
            <a:r>
              <a:rPr dirty="0" lang="en-IN"/>
              <a:t>The compiler binds virtual function at runtime, hence called runtime polymorphism. Use of virtual function allows the program to decide at runtime which function is to be called based on the type of the object pointed by the pointer.</a:t>
            </a:r>
          </a:p>
          <a:p>
            <a:r>
              <a:rPr dirty="0" lang="en-IN"/>
              <a:t>In C++, the member function of a class is selected at runtime using virtual function. The function in the base class is overridden by the function with the same name of the derived class.</a:t>
            </a:r>
          </a:p>
          <a:p>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pic>
        <p:nvPicPr>
          <p:cNvPr id="2097160" name="Picture 7"/>
          <p:cNvPicPr>
            <a:picLocks noChangeAspect="1"/>
          </p:cNvPicPr>
          <p:nvPr/>
        </p:nvPicPr>
        <p:blipFill>
          <a:blip xmlns:r="http://schemas.openxmlformats.org/officeDocument/2006/relationships" r:embed="rId1"/>
          <a:stretch>
            <a:fillRect/>
          </a:stretch>
        </p:blipFill>
        <p:spPr>
          <a:xfrm>
            <a:off x="1524001" y="23792"/>
            <a:ext cx="9144793" cy="6834208"/>
          </a:xfrm>
          <a:prstGeom prst="rect"/>
        </p:spPr>
      </p:pic>
      <p:sp>
        <p:nvSpPr>
          <p:cNvPr id="1048645" name="Rectangle 29"/>
          <p:cNvSpPr/>
          <p:nvPr/>
        </p:nvSpPr>
        <p:spPr>
          <a:xfrm>
            <a:off x="2926010" y="3884660"/>
            <a:ext cx="7741991" cy="1271464"/>
          </a:xfrm>
          <a:prstGeom prst="rect"/>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en-US"/>
            </a:defPPr>
            <a:lvl1pPr algn="l" defTabSz="914286" eaLnBrk="1" hangingPunct="1" latinLnBrk="0" marL="0" rtl="0">
              <a:defRPr sz="1800" kern="1200">
                <a:solidFill>
                  <a:schemeClr val="lt1"/>
                </a:solidFill>
                <a:latin typeface="+mn-lt"/>
                <a:ea typeface="+mn-ea"/>
                <a:cs typeface="+mn-cs"/>
              </a:defRPr>
            </a:lvl1pPr>
            <a:lvl2pPr algn="l" defTabSz="914286" eaLnBrk="1" hangingPunct="1" latinLnBrk="0" marL="457144" rtl="0">
              <a:defRPr sz="1800" kern="1200">
                <a:solidFill>
                  <a:schemeClr val="lt1"/>
                </a:solidFill>
                <a:latin typeface="+mn-lt"/>
                <a:ea typeface="+mn-ea"/>
                <a:cs typeface="+mn-cs"/>
              </a:defRPr>
            </a:lvl2pPr>
            <a:lvl3pPr algn="l" defTabSz="914286" eaLnBrk="1" hangingPunct="1" latinLnBrk="0" marL="914286" rtl="0">
              <a:defRPr sz="1800" kern="1200">
                <a:solidFill>
                  <a:schemeClr val="lt1"/>
                </a:solidFill>
                <a:latin typeface="+mn-lt"/>
                <a:ea typeface="+mn-ea"/>
                <a:cs typeface="+mn-cs"/>
              </a:defRPr>
            </a:lvl3pPr>
            <a:lvl4pPr algn="l" defTabSz="914286" eaLnBrk="1" hangingPunct="1" latinLnBrk="0" marL="1371429" rtl="0">
              <a:defRPr sz="1800" kern="1200">
                <a:solidFill>
                  <a:schemeClr val="lt1"/>
                </a:solidFill>
                <a:latin typeface="+mn-lt"/>
                <a:ea typeface="+mn-ea"/>
                <a:cs typeface="+mn-cs"/>
              </a:defRPr>
            </a:lvl4pPr>
            <a:lvl5pPr algn="l" defTabSz="914286" eaLnBrk="1" hangingPunct="1" latinLnBrk="0" marL="1828571" rtl="0">
              <a:defRPr sz="1800" kern="1200">
                <a:solidFill>
                  <a:schemeClr val="lt1"/>
                </a:solidFill>
                <a:latin typeface="+mn-lt"/>
                <a:ea typeface="+mn-ea"/>
                <a:cs typeface="+mn-cs"/>
              </a:defRPr>
            </a:lvl5pPr>
            <a:lvl6pPr algn="l" defTabSz="914286" eaLnBrk="1" hangingPunct="1" latinLnBrk="0" marL="2285715" rtl="0">
              <a:defRPr sz="1800" kern="1200">
                <a:solidFill>
                  <a:schemeClr val="lt1"/>
                </a:solidFill>
                <a:latin typeface="+mn-lt"/>
                <a:ea typeface="+mn-ea"/>
                <a:cs typeface="+mn-cs"/>
              </a:defRPr>
            </a:lvl6pPr>
            <a:lvl7pPr algn="l" defTabSz="914286" eaLnBrk="1" hangingPunct="1" latinLnBrk="0" marL="2742857" rtl="0">
              <a:defRPr sz="1800" kern="1200">
                <a:solidFill>
                  <a:schemeClr val="lt1"/>
                </a:solidFill>
                <a:latin typeface="+mn-lt"/>
                <a:ea typeface="+mn-ea"/>
                <a:cs typeface="+mn-cs"/>
              </a:defRPr>
            </a:lvl7pPr>
            <a:lvl8pPr algn="l" defTabSz="914286" eaLnBrk="1" hangingPunct="1" latinLnBrk="0" marL="3200000" rtl="0">
              <a:defRPr sz="1800" kern="1200">
                <a:solidFill>
                  <a:schemeClr val="lt1"/>
                </a:solidFill>
                <a:latin typeface="+mn-lt"/>
                <a:ea typeface="+mn-ea"/>
                <a:cs typeface="+mn-cs"/>
              </a:defRPr>
            </a:lvl8pPr>
            <a:lvl9pPr algn="l" defTabSz="914286" eaLnBrk="1" hangingPunct="1" latinLnBrk="0" marL="3657144" rtl="0">
              <a:defRPr sz="1800" kern="1200">
                <a:solidFill>
                  <a:schemeClr val="lt1"/>
                </a:solidFill>
                <a:latin typeface="+mn-lt"/>
                <a:ea typeface="+mn-ea"/>
                <a:cs typeface="+mn-cs"/>
              </a:defRPr>
            </a:lvl9pPr>
          </a:lstStyle>
          <a:p>
            <a:pPr algn="ctr"/>
            <a:endParaRPr altLang="en-US" sz="2700" lang="ko-KR"/>
          </a:p>
        </p:txBody>
      </p:sp>
      <p:sp>
        <p:nvSpPr>
          <p:cNvPr id="1048646" name="Up Ribbon 22"/>
          <p:cNvSpPr/>
          <p:nvPr/>
        </p:nvSpPr>
        <p:spPr>
          <a:xfrm>
            <a:off x="4255377" y="79788"/>
            <a:ext cx="4303987" cy="754469"/>
          </a:xfrm>
          <a:prstGeom prst="ribbon2">
            <a:avLst>
              <a:gd name="adj1" fmla="val 16667"/>
              <a:gd name="adj2" fmla="val 75000"/>
            </a:avLst>
          </a:prstGeom>
          <a:solidFill>
            <a:srgbClr val="6BC2ED">
              <a:lumMod val="75000"/>
            </a:srgbClr>
          </a:solidFill>
          <a:ln w="25400" cap="flat" cmpd="sng" algn="ctr">
            <a:noFill/>
            <a:prstDash val="solid"/>
          </a:ln>
          <a:effectLst/>
        </p:spPr>
        <p:txBody>
          <a:bodyPr anchor="ctr" rtlCol="0"/>
          <a:p>
            <a:pPr algn="ctr" defTabSz="685777"/>
            <a:endParaRPr sz="1799" kern="0" lang="es-UY">
              <a:solidFill>
                <a:prstClr val="white"/>
              </a:solidFill>
            </a:endParaRPr>
          </a:p>
        </p:txBody>
      </p:sp>
      <p:sp>
        <p:nvSpPr>
          <p:cNvPr id="1048647" name="TextBox 23"/>
          <p:cNvSpPr txBox="1"/>
          <p:nvPr/>
        </p:nvSpPr>
        <p:spPr>
          <a:xfrm>
            <a:off x="5177985" y="124236"/>
            <a:ext cx="2458768" cy="777240"/>
          </a:xfrm>
          <a:prstGeom prst="rect"/>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685777"/>
            <a:r>
              <a:rPr b="1" dirty="0" sz="2399" kern="0" lang="en-US">
                <a:solidFill>
                  <a:prstClr val="white"/>
                </a:solidFill>
              </a:rPr>
              <a:t>Modes of Inheritance</a:t>
            </a:r>
            <a:endParaRPr b="1" dirty="0" sz="1799" kern="0" lang="es-UY">
              <a:solidFill>
                <a:prstClr val="white"/>
              </a:solidFill>
            </a:endParaRPr>
          </a:p>
        </p:txBody>
      </p:sp>
      <p:sp>
        <p:nvSpPr>
          <p:cNvPr id="1048648" name="Rectangle 24"/>
          <p:cNvSpPr/>
          <p:nvPr/>
        </p:nvSpPr>
        <p:spPr>
          <a:xfrm>
            <a:off x="2941913" y="855253"/>
            <a:ext cx="7726089" cy="1631181"/>
          </a:xfrm>
          <a:prstGeom prst="rect"/>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en-US"/>
            </a:defPPr>
            <a:lvl1pPr algn="l" defTabSz="914286" eaLnBrk="1" hangingPunct="1" latinLnBrk="0" marL="0" rtl="0">
              <a:defRPr sz="1800" kern="1200">
                <a:solidFill>
                  <a:schemeClr val="lt1"/>
                </a:solidFill>
                <a:latin typeface="+mn-lt"/>
                <a:ea typeface="+mn-ea"/>
                <a:cs typeface="+mn-cs"/>
              </a:defRPr>
            </a:lvl1pPr>
            <a:lvl2pPr algn="l" defTabSz="914286" eaLnBrk="1" hangingPunct="1" latinLnBrk="0" marL="457144" rtl="0">
              <a:defRPr sz="1800" kern="1200">
                <a:solidFill>
                  <a:schemeClr val="lt1"/>
                </a:solidFill>
                <a:latin typeface="+mn-lt"/>
                <a:ea typeface="+mn-ea"/>
                <a:cs typeface="+mn-cs"/>
              </a:defRPr>
            </a:lvl2pPr>
            <a:lvl3pPr algn="l" defTabSz="914286" eaLnBrk="1" hangingPunct="1" latinLnBrk="0" marL="914286" rtl="0">
              <a:defRPr sz="1800" kern="1200">
                <a:solidFill>
                  <a:schemeClr val="lt1"/>
                </a:solidFill>
                <a:latin typeface="+mn-lt"/>
                <a:ea typeface="+mn-ea"/>
                <a:cs typeface="+mn-cs"/>
              </a:defRPr>
            </a:lvl3pPr>
            <a:lvl4pPr algn="l" defTabSz="914286" eaLnBrk="1" hangingPunct="1" latinLnBrk="0" marL="1371429" rtl="0">
              <a:defRPr sz="1800" kern="1200">
                <a:solidFill>
                  <a:schemeClr val="lt1"/>
                </a:solidFill>
                <a:latin typeface="+mn-lt"/>
                <a:ea typeface="+mn-ea"/>
                <a:cs typeface="+mn-cs"/>
              </a:defRPr>
            </a:lvl4pPr>
            <a:lvl5pPr algn="l" defTabSz="914286" eaLnBrk="1" hangingPunct="1" latinLnBrk="0" marL="1828571" rtl="0">
              <a:defRPr sz="1800" kern="1200">
                <a:solidFill>
                  <a:schemeClr val="lt1"/>
                </a:solidFill>
                <a:latin typeface="+mn-lt"/>
                <a:ea typeface="+mn-ea"/>
                <a:cs typeface="+mn-cs"/>
              </a:defRPr>
            </a:lvl5pPr>
            <a:lvl6pPr algn="l" defTabSz="914286" eaLnBrk="1" hangingPunct="1" latinLnBrk="0" marL="2285715" rtl="0">
              <a:defRPr sz="1800" kern="1200">
                <a:solidFill>
                  <a:schemeClr val="lt1"/>
                </a:solidFill>
                <a:latin typeface="+mn-lt"/>
                <a:ea typeface="+mn-ea"/>
                <a:cs typeface="+mn-cs"/>
              </a:defRPr>
            </a:lvl6pPr>
            <a:lvl7pPr algn="l" defTabSz="914286" eaLnBrk="1" hangingPunct="1" latinLnBrk="0" marL="2742857" rtl="0">
              <a:defRPr sz="1800" kern="1200">
                <a:solidFill>
                  <a:schemeClr val="lt1"/>
                </a:solidFill>
                <a:latin typeface="+mn-lt"/>
                <a:ea typeface="+mn-ea"/>
                <a:cs typeface="+mn-cs"/>
              </a:defRPr>
            </a:lvl7pPr>
            <a:lvl8pPr algn="l" defTabSz="914286" eaLnBrk="1" hangingPunct="1" latinLnBrk="0" marL="3200000" rtl="0">
              <a:defRPr sz="1800" kern="1200">
                <a:solidFill>
                  <a:schemeClr val="lt1"/>
                </a:solidFill>
                <a:latin typeface="+mn-lt"/>
                <a:ea typeface="+mn-ea"/>
                <a:cs typeface="+mn-cs"/>
              </a:defRPr>
            </a:lvl8pPr>
            <a:lvl9pPr algn="l" defTabSz="914286" eaLnBrk="1" hangingPunct="1" latinLnBrk="0" marL="3657144" rtl="0">
              <a:defRPr sz="1800" kern="1200">
                <a:solidFill>
                  <a:schemeClr val="lt1"/>
                </a:solidFill>
                <a:latin typeface="+mn-lt"/>
                <a:ea typeface="+mn-ea"/>
                <a:cs typeface="+mn-cs"/>
              </a:defRPr>
            </a:lvl9pPr>
          </a:lstStyle>
          <a:p>
            <a:pPr algn="ctr"/>
            <a:endParaRPr altLang="en-US" sz="2700" lang="ko-KR"/>
          </a:p>
        </p:txBody>
      </p:sp>
      <p:sp>
        <p:nvSpPr>
          <p:cNvPr id="1048649" name="TextBox 36"/>
          <p:cNvSpPr txBox="1"/>
          <p:nvPr/>
        </p:nvSpPr>
        <p:spPr>
          <a:xfrm>
            <a:off x="3160880" y="1030716"/>
            <a:ext cx="7507121" cy="1579920"/>
          </a:xfrm>
          <a:prstGeom prst="rect"/>
          <a:noFill/>
        </p:spPr>
        <p:txBody>
          <a:bodyPr rtlCol="0" wrap="square">
            <a:spAutoFit/>
          </a:bodyPr>
          <a:lstStyle>
            <a:defPPr>
              <a:defRPr lang="en-US"/>
            </a:defPPr>
            <a:lvl1pPr algn="l" defTabSz="914286" eaLnBrk="1" hangingPunct="1" latinLnBrk="0" marL="0" rtl="0">
              <a:defRPr sz="1800" kern="1200">
                <a:solidFill>
                  <a:schemeClr val="tx1"/>
                </a:solidFill>
                <a:latin typeface="+mn-lt"/>
                <a:ea typeface="+mn-ea"/>
                <a:cs typeface="+mn-cs"/>
              </a:defRPr>
            </a:lvl1pPr>
            <a:lvl2pPr algn="l" defTabSz="914286" eaLnBrk="1" hangingPunct="1" latinLnBrk="0" marL="457144" rtl="0">
              <a:defRPr sz="1800" kern="1200">
                <a:solidFill>
                  <a:schemeClr val="tx1"/>
                </a:solidFill>
                <a:latin typeface="+mn-lt"/>
                <a:ea typeface="+mn-ea"/>
                <a:cs typeface="+mn-cs"/>
              </a:defRPr>
            </a:lvl2pPr>
            <a:lvl3pPr algn="l" defTabSz="914286" eaLnBrk="1" hangingPunct="1" latinLnBrk="0" marL="914286" rtl="0">
              <a:defRPr sz="1800" kern="1200">
                <a:solidFill>
                  <a:schemeClr val="tx1"/>
                </a:solidFill>
                <a:latin typeface="+mn-lt"/>
                <a:ea typeface="+mn-ea"/>
                <a:cs typeface="+mn-cs"/>
              </a:defRPr>
            </a:lvl3pPr>
            <a:lvl4pPr algn="l" defTabSz="914286" eaLnBrk="1" hangingPunct="1" latinLnBrk="0" marL="1371429" rtl="0">
              <a:defRPr sz="1800" kern="1200">
                <a:solidFill>
                  <a:schemeClr val="tx1"/>
                </a:solidFill>
                <a:latin typeface="+mn-lt"/>
                <a:ea typeface="+mn-ea"/>
                <a:cs typeface="+mn-cs"/>
              </a:defRPr>
            </a:lvl4pPr>
            <a:lvl5pPr algn="l" defTabSz="914286" eaLnBrk="1" hangingPunct="1" latinLnBrk="0" marL="1828571" rtl="0">
              <a:defRPr sz="1800" kern="1200">
                <a:solidFill>
                  <a:schemeClr val="tx1"/>
                </a:solidFill>
                <a:latin typeface="+mn-lt"/>
                <a:ea typeface="+mn-ea"/>
                <a:cs typeface="+mn-cs"/>
              </a:defRPr>
            </a:lvl5pPr>
            <a:lvl6pPr algn="l" defTabSz="914286" eaLnBrk="1" hangingPunct="1" latinLnBrk="0" marL="2285715" rtl="0">
              <a:defRPr sz="1800" kern="1200">
                <a:solidFill>
                  <a:schemeClr val="tx1"/>
                </a:solidFill>
                <a:latin typeface="+mn-lt"/>
                <a:ea typeface="+mn-ea"/>
                <a:cs typeface="+mn-cs"/>
              </a:defRPr>
            </a:lvl6pPr>
            <a:lvl7pPr algn="l" defTabSz="914286" eaLnBrk="1" hangingPunct="1" latinLnBrk="0" marL="2742857" rtl="0">
              <a:defRPr sz="1800" kern="1200">
                <a:solidFill>
                  <a:schemeClr val="tx1"/>
                </a:solidFill>
                <a:latin typeface="+mn-lt"/>
                <a:ea typeface="+mn-ea"/>
                <a:cs typeface="+mn-cs"/>
              </a:defRPr>
            </a:lvl7pPr>
            <a:lvl8pPr algn="l" defTabSz="914286" eaLnBrk="1" hangingPunct="1" latinLnBrk="0" marL="3200000" rtl="0">
              <a:defRPr sz="1800" kern="1200">
                <a:solidFill>
                  <a:schemeClr val="tx1"/>
                </a:solidFill>
                <a:latin typeface="+mn-lt"/>
                <a:ea typeface="+mn-ea"/>
                <a:cs typeface="+mn-cs"/>
              </a:defRPr>
            </a:lvl8pPr>
            <a:lvl9pPr algn="l" defTabSz="914286" eaLnBrk="1" hangingPunct="1" latinLnBrk="0" marL="3657144" rtl="0">
              <a:defRPr sz="1800" kern="1200">
                <a:solidFill>
                  <a:schemeClr val="tx1"/>
                </a:solidFill>
                <a:latin typeface="+mn-lt"/>
                <a:ea typeface="+mn-ea"/>
                <a:cs typeface="+mn-cs"/>
              </a:defRPr>
            </a:lvl9pPr>
          </a:lstStyle>
          <a:p>
            <a:pPr algn="just">
              <a:lnSpc>
                <a:spcPts val="2880"/>
              </a:lnSpc>
            </a:pPr>
            <a:r>
              <a:rPr dirty="0" sz="2000" lang="en-US"/>
              <a:t>If we derive a sub class from a public base class. Then the public member of the base class will become public in the derived class and protected members of the base class will become protected in derived class</a:t>
            </a:r>
          </a:p>
        </p:txBody>
      </p:sp>
      <p:grpSp>
        <p:nvGrpSpPr>
          <p:cNvPr id="143" name="Group 19"/>
          <p:cNvGrpSpPr/>
          <p:nvPr/>
        </p:nvGrpSpPr>
        <p:grpSpPr>
          <a:xfrm>
            <a:off x="1531572" y="1418402"/>
            <a:ext cx="1686006" cy="624000"/>
            <a:chOff x="5416016" y="5145084"/>
            <a:chExt cx="2064752" cy="624000"/>
          </a:xfrm>
        </p:grpSpPr>
        <p:sp>
          <p:nvSpPr>
            <p:cNvPr id="1048650" name="Rounded Rectangle 1"/>
            <p:cNvSpPr/>
            <p:nvPr/>
          </p:nvSpPr>
          <p:spPr>
            <a:xfrm>
              <a:off x="5416016" y="5145084"/>
              <a:ext cx="2064752" cy="624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p>
          </p:txBody>
        </p:sp>
        <p:sp>
          <p:nvSpPr>
            <p:cNvPr id="1048651" name="Oval 3"/>
            <p:cNvSpPr/>
            <p:nvPr/>
          </p:nvSpPr>
          <p:spPr>
            <a:xfrm>
              <a:off x="5484209" y="5217057"/>
              <a:ext cx="480053" cy="480053"/>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solidFill>
                  <a:schemeClr val="tx1">
                    <a:lumMod val="75000"/>
                    <a:lumOff val="25000"/>
                  </a:schemeClr>
                </a:solidFill>
              </a:endParaRPr>
            </a:p>
          </p:txBody>
        </p:sp>
        <p:sp>
          <p:nvSpPr>
            <p:cNvPr id="1048652" name="Rectangle 11"/>
            <p:cNvSpPr/>
            <p:nvPr/>
          </p:nvSpPr>
          <p:spPr>
            <a:xfrm>
              <a:off x="6030527" y="5230356"/>
              <a:ext cx="1280487" cy="420564"/>
            </a:xfrm>
            <a:prstGeom prst="rect"/>
          </p:spPr>
          <p:txBody>
            <a:bodyPr wrap="square">
              <a:spAutoFit/>
            </a:bodyPr>
            <a:p>
              <a:r>
                <a:rPr altLang="ko-KR" dirty="0" sz="2133" lang="en-US">
                  <a:solidFill>
                    <a:schemeClr val="bg1"/>
                  </a:solidFill>
                  <a:cs typeface="Arial" pitchFamily="34" charset="0"/>
                </a:rPr>
                <a:t>Public</a:t>
              </a:r>
              <a:endParaRPr altLang="en-US" dirty="0" sz="2133" lang="ko-KR">
                <a:solidFill>
                  <a:schemeClr val="bg1"/>
                </a:solidFill>
              </a:endParaRPr>
            </a:p>
          </p:txBody>
        </p:sp>
        <p:sp>
          <p:nvSpPr>
            <p:cNvPr id="1048653" name="TextBox 13"/>
            <p:cNvSpPr txBox="1"/>
            <p:nvPr/>
          </p:nvSpPr>
          <p:spPr>
            <a:xfrm>
              <a:off x="5450502" y="5250894"/>
              <a:ext cx="547468" cy="379656"/>
            </a:xfrm>
            <a:prstGeom prst="rect"/>
            <a:noFill/>
          </p:spPr>
          <p:txBody>
            <a:bodyPr rtlCol="0" wrap="square">
              <a:spAutoFit/>
            </a:bodyPr>
            <a:p>
              <a:pPr algn="ctr"/>
              <a:r>
                <a:rPr altLang="ko-KR" b="1" dirty="0" sz="1867" lang="en-US">
                  <a:solidFill>
                    <a:schemeClr val="bg1"/>
                  </a:solidFill>
                  <a:cs typeface="Arial" pitchFamily="34" charset="0"/>
                </a:rPr>
                <a:t>01</a:t>
              </a:r>
              <a:endParaRPr altLang="en-US" b="1" dirty="0" sz="1867" lang="ko-KR">
                <a:solidFill>
                  <a:schemeClr val="bg1"/>
                </a:solidFill>
                <a:cs typeface="Arial" pitchFamily="34" charset="0"/>
              </a:endParaRPr>
            </a:p>
          </p:txBody>
        </p:sp>
      </p:grpSp>
      <p:grpSp>
        <p:nvGrpSpPr>
          <p:cNvPr id="144" name="Group 17"/>
          <p:cNvGrpSpPr/>
          <p:nvPr/>
        </p:nvGrpSpPr>
        <p:grpSpPr>
          <a:xfrm>
            <a:off x="1549741" y="4215457"/>
            <a:ext cx="1621507" cy="624000"/>
            <a:chOff x="5420522" y="5878687"/>
            <a:chExt cx="2162009" cy="624000"/>
          </a:xfrm>
        </p:grpSpPr>
        <p:sp>
          <p:nvSpPr>
            <p:cNvPr id="1048654" name="Rounded Rectangle 5"/>
            <p:cNvSpPr/>
            <p:nvPr/>
          </p:nvSpPr>
          <p:spPr>
            <a:xfrm>
              <a:off x="5420522" y="5878687"/>
              <a:ext cx="2162009" cy="624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dirty="0" sz="2400" lang="ko-KR"/>
            </a:p>
          </p:txBody>
        </p:sp>
        <p:grpSp>
          <p:nvGrpSpPr>
            <p:cNvPr id="145" name="Group 16"/>
            <p:cNvGrpSpPr/>
            <p:nvPr/>
          </p:nvGrpSpPr>
          <p:grpSpPr>
            <a:xfrm>
              <a:off x="5450502" y="5950661"/>
              <a:ext cx="1836600" cy="480053"/>
              <a:chOff x="5450502" y="5950661"/>
              <a:chExt cx="1836600" cy="480053"/>
            </a:xfrm>
          </p:grpSpPr>
          <p:sp>
            <p:nvSpPr>
              <p:cNvPr id="1048655" name="Oval 8"/>
              <p:cNvSpPr/>
              <p:nvPr/>
            </p:nvSpPr>
            <p:spPr>
              <a:xfrm>
                <a:off x="5517917" y="5950661"/>
                <a:ext cx="480053" cy="480053"/>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solidFill>
                    <a:schemeClr val="tx1">
                      <a:lumMod val="75000"/>
                      <a:lumOff val="25000"/>
                    </a:schemeClr>
                  </a:solidFill>
                </a:endParaRPr>
              </a:p>
            </p:txBody>
          </p:sp>
          <p:sp>
            <p:nvSpPr>
              <p:cNvPr id="1048656" name="Rectangle 4"/>
              <p:cNvSpPr/>
              <p:nvPr/>
            </p:nvSpPr>
            <p:spPr>
              <a:xfrm>
                <a:off x="6078290" y="6001168"/>
                <a:ext cx="1208812" cy="369332"/>
              </a:xfrm>
              <a:prstGeom prst="rect"/>
            </p:spPr>
            <p:txBody>
              <a:bodyPr wrap="square">
                <a:spAutoFit/>
              </a:bodyPr>
              <a:p>
                <a:r>
                  <a:rPr altLang="ko-KR" dirty="0" lang="en-US">
                    <a:solidFill>
                      <a:schemeClr val="bg1"/>
                    </a:solidFill>
                    <a:cs typeface="Arial" pitchFamily="34" charset="0"/>
                  </a:rPr>
                  <a:t>private</a:t>
                </a:r>
                <a:endParaRPr altLang="en-US" dirty="0" lang="ko-KR">
                  <a:solidFill>
                    <a:schemeClr val="bg1"/>
                  </a:solidFill>
                </a:endParaRPr>
              </a:p>
            </p:txBody>
          </p:sp>
          <p:sp>
            <p:nvSpPr>
              <p:cNvPr id="1048657" name="TextBox 14"/>
              <p:cNvSpPr txBox="1"/>
              <p:nvPr/>
            </p:nvSpPr>
            <p:spPr>
              <a:xfrm>
                <a:off x="5450502" y="6021622"/>
                <a:ext cx="673786" cy="379656"/>
              </a:xfrm>
              <a:prstGeom prst="rect"/>
              <a:noFill/>
            </p:spPr>
            <p:txBody>
              <a:bodyPr rtlCol="0" wrap="square">
                <a:spAutoFit/>
              </a:bodyPr>
              <a:p>
                <a:pPr algn="ctr"/>
                <a:r>
                  <a:rPr altLang="ko-KR" b="1" dirty="0" sz="1867" lang="en-US">
                    <a:solidFill>
                      <a:schemeClr val="bg1"/>
                    </a:solidFill>
                    <a:cs typeface="Arial" pitchFamily="34" charset="0"/>
                  </a:rPr>
                  <a:t>03</a:t>
                </a:r>
                <a:endParaRPr altLang="en-US" b="1" dirty="0" sz="1867" lang="ko-KR">
                  <a:solidFill>
                    <a:schemeClr val="bg1"/>
                  </a:solidFill>
                  <a:cs typeface="Arial" pitchFamily="34" charset="0"/>
                </a:endParaRPr>
              </a:p>
            </p:txBody>
          </p:sp>
        </p:grpSp>
      </p:grpSp>
      <p:sp>
        <p:nvSpPr>
          <p:cNvPr id="1048658" name="TextBox 36"/>
          <p:cNvSpPr txBox="1"/>
          <p:nvPr/>
        </p:nvSpPr>
        <p:spPr>
          <a:xfrm>
            <a:off x="3190421" y="3976482"/>
            <a:ext cx="7304261" cy="1208023"/>
          </a:xfrm>
          <a:prstGeom prst="rect"/>
          <a:noFill/>
        </p:spPr>
        <p:txBody>
          <a:bodyPr rtlCol="0" wrap="square">
            <a:spAutoFit/>
          </a:bodyPr>
          <a:lstStyle>
            <a:defPPr>
              <a:defRPr lang="en-US"/>
            </a:defPPr>
            <a:lvl1pPr algn="l" defTabSz="914286" eaLnBrk="1" hangingPunct="1" latinLnBrk="0" marL="0" rtl="0">
              <a:defRPr sz="1800" kern="1200">
                <a:solidFill>
                  <a:schemeClr val="tx1"/>
                </a:solidFill>
                <a:latin typeface="+mn-lt"/>
                <a:ea typeface="+mn-ea"/>
                <a:cs typeface="+mn-cs"/>
              </a:defRPr>
            </a:lvl1pPr>
            <a:lvl2pPr algn="l" defTabSz="914286" eaLnBrk="1" hangingPunct="1" latinLnBrk="0" marL="457144" rtl="0">
              <a:defRPr sz="1800" kern="1200">
                <a:solidFill>
                  <a:schemeClr val="tx1"/>
                </a:solidFill>
                <a:latin typeface="+mn-lt"/>
                <a:ea typeface="+mn-ea"/>
                <a:cs typeface="+mn-cs"/>
              </a:defRPr>
            </a:lvl2pPr>
            <a:lvl3pPr algn="l" defTabSz="914286" eaLnBrk="1" hangingPunct="1" latinLnBrk="0" marL="914286" rtl="0">
              <a:defRPr sz="1800" kern="1200">
                <a:solidFill>
                  <a:schemeClr val="tx1"/>
                </a:solidFill>
                <a:latin typeface="+mn-lt"/>
                <a:ea typeface="+mn-ea"/>
                <a:cs typeface="+mn-cs"/>
              </a:defRPr>
            </a:lvl3pPr>
            <a:lvl4pPr algn="l" defTabSz="914286" eaLnBrk="1" hangingPunct="1" latinLnBrk="0" marL="1371429" rtl="0">
              <a:defRPr sz="1800" kern="1200">
                <a:solidFill>
                  <a:schemeClr val="tx1"/>
                </a:solidFill>
                <a:latin typeface="+mn-lt"/>
                <a:ea typeface="+mn-ea"/>
                <a:cs typeface="+mn-cs"/>
              </a:defRPr>
            </a:lvl4pPr>
            <a:lvl5pPr algn="l" defTabSz="914286" eaLnBrk="1" hangingPunct="1" latinLnBrk="0" marL="1828571" rtl="0">
              <a:defRPr sz="1800" kern="1200">
                <a:solidFill>
                  <a:schemeClr val="tx1"/>
                </a:solidFill>
                <a:latin typeface="+mn-lt"/>
                <a:ea typeface="+mn-ea"/>
                <a:cs typeface="+mn-cs"/>
              </a:defRPr>
            </a:lvl5pPr>
            <a:lvl6pPr algn="l" defTabSz="914286" eaLnBrk="1" hangingPunct="1" latinLnBrk="0" marL="2285715" rtl="0">
              <a:defRPr sz="1800" kern="1200">
                <a:solidFill>
                  <a:schemeClr val="tx1"/>
                </a:solidFill>
                <a:latin typeface="+mn-lt"/>
                <a:ea typeface="+mn-ea"/>
                <a:cs typeface="+mn-cs"/>
              </a:defRPr>
            </a:lvl6pPr>
            <a:lvl7pPr algn="l" defTabSz="914286" eaLnBrk="1" hangingPunct="1" latinLnBrk="0" marL="2742857" rtl="0">
              <a:defRPr sz="1800" kern="1200">
                <a:solidFill>
                  <a:schemeClr val="tx1"/>
                </a:solidFill>
                <a:latin typeface="+mn-lt"/>
                <a:ea typeface="+mn-ea"/>
                <a:cs typeface="+mn-cs"/>
              </a:defRPr>
            </a:lvl7pPr>
            <a:lvl8pPr algn="l" defTabSz="914286" eaLnBrk="1" hangingPunct="1" latinLnBrk="0" marL="3200000" rtl="0">
              <a:defRPr sz="1800" kern="1200">
                <a:solidFill>
                  <a:schemeClr val="tx1"/>
                </a:solidFill>
                <a:latin typeface="+mn-lt"/>
                <a:ea typeface="+mn-ea"/>
                <a:cs typeface="+mn-cs"/>
              </a:defRPr>
            </a:lvl8pPr>
            <a:lvl9pPr algn="l" defTabSz="914286" eaLnBrk="1" hangingPunct="1" latinLnBrk="0" marL="3657144" rtl="0">
              <a:defRPr sz="1800" kern="1200">
                <a:solidFill>
                  <a:schemeClr val="tx1"/>
                </a:solidFill>
                <a:latin typeface="+mn-lt"/>
                <a:ea typeface="+mn-ea"/>
                <a:cs typeface="+mn-cs"/>
              </a:defRPr>
            </a:lvl9pPr>
          </a:lstStyle>
          <a:p>
            <a:pPr algn="just">
              <a:lnSpc>
                <a:spcPts val="2880"/>
              </a:lnSpc>
            </a:pPr>
            <a:r>
              <a:rPr dirty="0" sz="2000" lang="en-US"/>
              <a:t>If we derive a sub class from a Private base class. Then both public member and protected members of the base class will become Private in derived class.</a:t>
            </a:r>
          </a:p>
        </p:txBody>
      </p:sp>
      <p:sp>
        <p:nvSpPr>
          <p:cNvPr id="1048659" name="Rectangle 33"/>
          <p:cNvSpPr/>
          <p:nvPr/>
        </p:nvSpPr>
        <p:spPr>
          <a:xfrm>
            <a:off x="2949676" y="5268387"/>
            <a:ext cx="7726089" cy="1393670"/>
          </a:xfrm>
          <a:prstGeom prst="rect"/>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en-US"/>
            </a:defPPr>
            <a:lvl1pPr algn="l" defTabSz="914286" eaLnBrk="1" hangingPunct="1" latinLnBrk="0" marL="0" rtl="0">
              <a:defRPr sz="1800" kern="1200">
                <a:solidFill>
                  <a:schemeClr val="lt1"/>
                </a:solidFill>
                <a:latin typeface="+mn-lt"/>
                <a:ea typeface="+mn-ea"/>
                <a:cs typeface="+mn-cs"/>
              </a:defRPr>
            </a:lvl1pPr>
            <a:lvl2pPr algn="l" defTabSz="914286" eaLnBrk="1" hangingPunct="1" latinLnBrk="0" marL="457144" rtl="0">
              <a:defRPr sz="1800" kern="1200">
                <a:solidFill>
                  <a:schemeClr val="lt1"/>
                </a:solidFill>
                <a:latin typeface="+mn-lt"/>
                <a:ea typeface="+mn-ea"/>
                <a:cs typeface="+mn-cs"/>
              </a:defRPr>
            </a:lvl2pPr>
            <a:lvl3pPr algn="l" defTabSz="914286" eaLnBrk="1" hangingPunct="1" latinLnBrk="0" marL="914286" rtl="0">
              <a:defRPr sz="1800" kern="1200">
                <a:solidFill>
                  <a:schemeClr val="lt1"/>
                </a:solidFill>
                <a:latin typeface="+mn-lt"/>
                <a:ea typeface="+mn-ea"/>
                <a:cs typeface="+mn-cs"/>
              </a:defRPr>
            </a:lvl3pPr>
            <a:lvl4pPr algn="l" defTabSz="914286" eaLnBrk="1" hangingPunct="1" latinLnBrk="0" marL="1371429" rtl="0">
              <a:defRPr sz="1800" kern="1200">
                <a:solidFill>
                  <a:schemeClr val="lt1"/>
                </a:solidFill>
                <a:latin typeface="+mn-lt"/>
                <a:ea typeface="+mn-ea"/>
                <a:cs typeface="+mn-cs"/>
              </a:defRPr>
            </a:lvl4pPr>
            <a:lvl5pPr algn="l" defTabSz="914286" eaLnBrk="1" hangingPunct="1" latinLnBrk="0" marL="1828571" rtl="0">
              <a:defRPr sz="1800" kern="1200">
                <a:solidFill>
                  <a:schemeClr val="lt1"/>
                </a:solidFill>
                <a:latin typeface="+mn-lt"/>
                <a:ea typeface="+mn-ea"/>
                <a:cs typeface="+mn-cs"/>
              </a:defRPr>
            </a:lvl5pPr>
            <a:lvl6pPr algn="l" defTabSz="914286" eaLnBrk="1" hangingPunct="1" latinLnBrk="0" marL="2285715" rtl="0">
              <a:defRPr sz="1800" kern="1200">
                <a:solidFill>
                  <a:schemeClr val="lt1"/>
                </a:solidFill>
                <a:latin typeface="+mn-lt"/>
                <a:ea typeface="+mn-ea"/>
                <a:cs typeface="+mn-cs"/>
              </a:defRPr>
            </a:lvl6pPr>
            <a:lvl7pPr algn="l" defTabSz="914286" eaLnBrk="1" hangingPunct="1" latinLnBrk="0" marL="2742857" rtl="0">
              <a:defRPr sz="1800" kern="1200">
                <a:solidFill>
                  <a:schemeClr val="lt1"/>
                </a:solidFill>
                <a:latin typeface="+mn-lt"/>
                <a:ea typeface="+mn-ea"/>
                <a:cs typeface="+mn-cs"/>
              </a:defRPr>
            </a:lvl7pPr>
            <a:lvl8pPr algn="l" defTabSz="914286" eaLnBrk="1" hangingPunct="1" latinLnBrk="0" marL="3200000" rtl="0">
              <a:defRPr sz="1800" kern="1200">
                <a:solidFill>
                  <a:schemeClr val="lt1"/>
                </a:solidFill>
                <a:latin typeface="+mn-lt"/>
                <a:ea typeface="+mn-ea"/>
                <a:cs typeface="+mn-cs"/>
              </a:defRPr>
            </a:lvl8pPr>
            <a:lvl9pPr algn="l" defTabSz="914286" eaLnBrk="1" hangingPunct="1" latinLnBrk="0" marL="3657144" rtl="0">
              <a:defRPr sz="1800" kern="1200">
                <a:solidFill>
                  <a:schemeClr val="lt1"/>
                </a:solidFill>
                <a:latin typeface="+mn-lt"/>
                <a:ea typeface="+mn-ea"/>
                <a:cs typeface="+mn-cs"/>
              </a:defRPr>
            </a:lvl9pPr>
          </a:lstStyle>
          <a:p>
            <a:pPr algn="ctr"/>
            <a:endParaRPr altLang="en-US" sz="2700" lang="ko-KR"/>
          </a:p>
        </p:txBody>
      </p:sp>
      <p:sp>
        <p:nvSpPr>
          <p:cNvPr id="1048660" name="TextBox 36"/>
          <p:cNvSpPr txBox="1"/>
          <p:nvPr/>
        </p:nvSpPr>
        <p:spPr>
          <a:xfrm>
            <a:off x="3347838" y="5401261"/>
            <a:ext cx="7304261" cy="1323439"/>
          </a:xfrm>
          <a:prstGeom prst="rect"/>
          <a:noFill/>
        </p:spPr>
        <p:txBody>
          <a:bodyPr rtlCol="0" wrap="square">
            <a:spAutoFit/>
          </a:bodyPr>
          <a:lstStyle>
            <a:defPPr>
              <a:defRPr lang="en-US"/>
            </a:defPPr>
            <a:lvl1pPr algn="l" defTabSz="914286" eaLnBrk="1" hangingPunct="1" latinLnBrk="0" marL="0" rtl="0">
              <a:defRPr sz="1800" kern="1200">
                <a:solidFill>
                  <a:schemeClr val="tx1"/>
                </a:solidFill>
                <a:latin typeface="+mn-lt"/>
                <a:ea typeface="+mn-ea"/>
                <a:cs typeface="+mn-cs"/>
              </a:defRPr>
            </a:lvl1pPr>
            <a:lvl2pPr algn="l" defTabSz="914286" eaLnBrk="1" hangingPunct="1" latinLnBrk="0" marL="457144" rtl="0">
              <a:defRPr sz="1800" kern="1200">
                <a:solidFill>
                  <a:schemeClr val="tx1"/>
                </a:solidFill>
                <a:latin typeface="+mn-lt"/>
                <a:ea typeface="+mn-ea"/>
                <a:cs typeface="+mn-cs"/>
              </a:defRPr>
            </a:lvl2pPr>
            <a:lvl3pPr algn="l" defTabSz="914286" eaLnBrk="1" hangingPunct="1" latinLnBrk="0" marL="914286" rtl="0">
              <a:defRPr sz="1800" kern="1200">
                <a:solidFill>
                  <a:schemeClr val="tx1"/>
                </a:solidFill>
                <a:latin typeface="+mn-lt"/>
                <a:ea typeface="+mn-ea"/>
                <a:cs typeface="+mn-cs"/>
              </a:defRPr>
            </a:lvl3pPr>
            <a:lvl4pPr algn="l" defTabSz="914286" eaLnBrk="1" hangingPunct="1" latinLnBrk="0" marL="1371429" rtl="0">
              <a:defRPr sz="1800" kern="1200">
                <a:solidFill>
                  <a:schemeClr val="tx1"/>
                </a:solidFill>
                <a:latin typeface="+mn-lt"/>
                <a:ea typeface="+mn-ea"/>
                <a:cs typeface="+mn-cs"/>
              </a:defRPr>
            </a:lvl4pPr>
            <a:lvl5pPr algn="l" defTabSz="914286" eaLnBrk="1" hangingPunct="1" latinLnBrk="0" marL="1828571" rtl="0">
              <a:defRPr sz="1800" kern="1200">
                <a:solidFill>
                  <a:schemeClr val="tx1"/>
                </a:solidFill>
                <a:latin typeface="+mn-lt"/>
                <a:ea typeface="+mn-ea"/>
                <a:cs typeface="+mn-cs"/>
              </a:defRPr>
            </a:lvl5pPr>
            <a:lvl6pPr algn="l" defTabSz="914286" eaLnBrk="1" hangingPunct="1" latinLnBrk="0" marL="2285715" rtl="0">
              <a:defRPr sz="1800" kern="1200">
                <a:solidFill>
                  <a:schemeClr val="tx1"/>
                </a:solidFill>
                <a:latin typeface="+mn-lt"/>
                <a:ea typeface="+mn-ea"/>
                <a:cs typeface="+mn-cs"/>
              </a:defRPr>
            </a:lvl6pPr>
            <a:lvl7pPr algn="l" defTabSz="914286" eaLnBrk="1" hangingPunct="1" latinLnBrk="0" marL="2742857" rtl="0">
              <a:defRPr sz="1800" kern="1200">
                <a:solidFill>
                  <a:schemeClr val="tx1"/>
                </a:solidFill>
                <a:latin typeface="+mn-lt"/>
                <a:ea typeface="+mn-ea"/>
                <a:cs typeface="+mn-cs"/>
              </a:defRPr>
            </a:lvl7pPr>
            <a:lvl8pPr algn="l" defTabSz="914286" eaLnBrk="1" hangingPunct="1" latinLnBrk="0" marL="3200000" rtl="0">
              <a:defRPr sz="1800" kern="1200">
                <a:solidFill>
                  <a:schemeClr val="tx1"/>
                </a:solidFill>
                <a:latin typeface="+mn-lt"/>
                <a:ea typeface="+mn-ea"/>
                <a:cs typeface="+mn-cs"/>
              </a:defRPr>
            </a:lvl8pPr>
            <a:lvl9pPr algn="l" defTabSz="914286" eaLnBrk="1" hangingPunct="1" latinLnBrk="0" marL="3657144" rtl="0">
              <a:defRPr sz="1800" kern="1200">
                <a:solidFill>
                  <a:schemeClr val="tx1"/>
                </a:solidFill>
                <a:latin typeface="+mn-lt"/>
                <a:ea typeface="+mn-ea"/>
                <a:cs typeface="+mn-cs"/>
              </a:defRPr>
            </a:lvl9pPr>
          </a:lstStyle>
          <a:p>
            <a:r>
              <a:rPr dirty="0" sz="2000" lang="en-US"/>
              <a:t>The private members in the base class cannot be directly accessed in the derived class, while protected members can be directly accessed. For example, Classes B, C and D all contain the variables x, y and z in below example</a:t>
            </a:r>
          </a:p>
        </p:txBody>
      </p:sp>
      <p:grpSp>
        <p:nvGrpSpPr>
          <p:cNvPr id="146" name="Group 2"/>
          <p:cNvGrpSpPr/>
          <p:nvPr/>
        </p:nvGrpSpPr>
        <p:grpSpPr>
          <a:xfrm>
            <a:off x="1543799" y="5696934"/>
            <a:ext cx="1698835" cy="624000"/>
            <a:chOff x="9763162" y="5128658"/>
            <a:chExt cx="2265113" cy="624000"/>
          </a:xfrm>
        </p:grpSpPr>
        <p:sp>
          <p:nvSpPr>
            <p:cNvPr id="1048661" name="Rounded Rectangle 6"/>
            <p:cNvSpPr/>
            <p:nvPr/>
          </p:nvSpPr>
          <p:spPr>
            <a:xfrm>
              <a:off x="9763162" y="5128658"/>
              <a:ext cx="2265113" cy="624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p>
          </p:txBody>
        </p:sp>
        <p:sp>
          <p:nvSpPr>
            <p:cNvPr id="1048662" name="Rectangle 12"/>
            <p:cNvSpPr/>
            <p:nvPr/>
          </p:nvSpPr>
          <p:spPr>
            <a:xfrm>
              <a:off x="10310631" y="5250894"/>
              <a:ext cx="1547890" cy="420564"/>
            </a:xfrm>
            <a:prstGeom prst="rect"/>
          </p:spPr>
          <p:txBody>
            <a:bodyPr wrap="square">
              <a:spAutoFit/>
            </a:bodyPr>
            <a:p>
              <a:r>
                <a:rPr altLang="ko-KR" b="1" dirty="0" sz="2133" lang="en-IN" u="sng">
                  <a:solidFill>
                    <a:schemeClr val="bg1"/>
                  </a:solidFill>
                </a:rPr>
                <a:t>Note:</a:t>
              </a:r>
              <a:endParaRPr altLang="en-US" b="1" dirty="0" sz="2133" lang="ko-KR" u="sng">
                <a:solidFill>
                  <a:schemeClr val="bg1"/>
                </a:solidFill>
              </a:endParaRPr>
            </a:p>
          </p:txBody>
        </p:sp>
      </p:grpSp>
      <p:sp>
        <p:nvSpPr>
          <p:cNvPr id="1048663" name="Rectangle 26"/>
          <p:cNvSpPr/>
          <p:nvPr/>
        </p:nvSpPr>
        <p:spPr>
          <a:xfrm>
            <a:off x="2937852" y="2555899"/>
            <a:ext cx="7726089" cy="1271464"/>
          </a:xfrm>
          <a:prstGeom prst="rect"/>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en-US"/>
            </a:defPPr>
            <a:lvl1pPr algn="l" defTabSz="914286" eaLnBrk="1" hangingPunct="1" latinLnBrk="0" marL="0" rtl="0">
              <a:defRPr sz="1800" kern="1200">
                <a:solidFill>
                  <a:schemeClr val="lt1"/>
                </a:solidFill>
                <a:latin typeface="+mn-lt"/>
                <a:ea typeface="+mn-ea"/>
                <a:cs typeface="+mn-cs"/>
              </a:defRPr>
            </a:lvl1pPr>
            <a:lvl2pPr algn="l" defTabSz="914286" eaLnBrk="1" hangingPunct="1" latinLnBrk="0" marL="457144" rtl="0">
              <a:defRPr sz="1800" kern="1200">
                <a:solidFill>
                  <a:schemeClr val="lt1"/>
                </a:solidFill>
                <a:latin typeface="+mn-lt"/>
                <a:ea typeface="+mn-ea"/>
                <a:cs typeface="+mn-cs"/>
              </a:defRPr>
            </a:lvl2pPr>
            <a:lvl3pPr algn="l" defTabSz="914286" eaLnBrk="1" hangingPunct="1" latinLnBrk="0" marL="914286" rtl="0">
              <a:defRPr sz="1800" kern="1200">
                <a:solidFill>
                  <a:schemeClr val="lt1"/>
                </a:solidFill>
                <a:latin typeface="+mn-lt"/>
                <a:ea typeface="+mn-ea"/>
                <a:cs typeface="+mn-cs"/>
              </a:defRPr>
            </a:lvl3pPr>
            <a:lvl4pPr algn="l" defTabSz="914286" eaLnBrk="1" hangingPunct="1" latinLnBrk="0" marL="1371429" rtl="0">
              <a:defRPr sz="1800" kern="1200">
                <a:solidFill>
                  <a:schemeClr val="lt1"/>
                </a:solidFill>
                <a:latin typeface="+mn-lt"/>
                <a:ea typeface="+mn-ea"/>
                <a:cs typeface="+mn-cs"/>
              </a:defRPr>
            </a:lvl4pPr>
            <a:lvl5pPr algn="l" defTabSz="914286" eaLnBrk="1" hangingPunct="1" latinLnBrk="0" marL="1828571" rtl="0">
              <a:defRPr sz="1800" kern="1200">
                <a:solidFill>
                  <a:schemeClr val="lt1"/>
                </a:solidFill>
                <a:latin typeface="+mn-lt"/>
                <a:ea typeface="+mn-ea"/>
                <a:cs typeface="+mn-cs"/>
              </a:defRPr>
            </a:lvl5pPr>
            <a:lvl6pPr algn="l" defTabSz="914286" eaLnBrk="1" hangingPunct="1" latinLnBrk="0" marL="2285715" rtl="0">
              <a:defRPr sz="1800" kern="1200">
                <a:solidFill>
                  <a:schemeClr val="lt1"/>
                </a:solidFill>
                <a:latin typeface="+mn-lt"/>
                <a:ea typeface="+mn-ea"/>
                <a:cs typeface="+mn-cs"/>
              </a:defRPr>
            </a:lvl6pPr>
            <a:lvl7pPr algn="l" defTabSz="914286" eaLnBrk="1" hangingPunct="1" latinLnBrk="0" marL="2742857" rtl="0">
              <a:defRPr sz="1800" kern="1200">
                <a:solidFill>
                  <a:schemeClr val="lt1"/>
                </a:solidFill>
                <a:latin typeface="+mn-lt"/>
                <a:ea typeface="+mn-ea"/>
                <a:cs typeface="+mn-cs"/>
              </a:defRPr>
            </a:lvl7pPr>
            <a:lvl8pPr algn="l" defTabSz="914286" eaLnBrk="1" hangingPunct="1" latinLnBrk="0" marL="3200000" rtl="0">
              <a:defRPr sz="1800" kern="1200">
                <a:solidFill>
                  <a:schemeClr val="lt1"/>
                </a:solidFill>
                <a:latin typeface="+mn-lt"/>
                <a:ea typeface="+mn-ea"/>
                <a:cs typeface="+mn-cs"/>
              </a:defRPr>
            </a:lvl8pPr>
            <a:lvl9pPr algn="l" defTabSz="914286" eaLnBrk="1" hangingPunct="1" latinLnBrk="0" marL="3657144" rtl="0">
              <a:defRPr sz="1800" kern="1200">
                <a:solidFill>
                  <a:schemeClr val="lt1"/>
                </a:solidFill>
                <a:latin typeface="+mn-lt"/>
                <a:ea typeface="+mn-ea"/>
                <a:cs typeface="+mn-cs"/>
              </a:defRPr>
            </a:lvl9pPr>
          </a:lstStyle>
          <a:p>
            <a:endParaRPr altLang="en-US" dirty="0" sz="2000" lang="ko-KR">
              <a:solidFill>
                <a:schemeClr val="tx1"/>
              </a:solidFill>
            </a:endParaRPr>
          </a:p>
        </p:txBody>
      </p:sp>
      <p:grpSp>
        <p:nvGrpSpPr>
          <p:cNvPr id="147" name="Group 27"/>
          <p:cNvGrpSpPr/>
          <p:nvPr/>
        </p:nvGrpSpPr>
        <p:grpSpPr>
          <a:xfrm>
            <a:off x="1584241" y="2889426"/>
            <a:ext cx="1621507" cy="747321"/>
            <a:chOff x="5420522" y="5878687"/>
            <a:chExt cx="2162009" cy="747321"/>
          </a:xfrm>
        </p:grpSpPr>
        <p:sp>
          <p:nvSpPr>
            <p:cNvPr id="1048664" name="Rounded Rectangle 28"/>
            <p:cNvSpPr/>
            <p:nvPr/>
          </p:nvSpPr>
          <p:spPr>
            <a:xfrm>
              <a:off x="5420522" y="5878687"/>
              <a:ext cx="2162009" cy="624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dirty="0" sz="2400" lang="ko-KR"/>
            </a:p>
          </p:txBody>
        </p:sp>
        <p:grpSp>
          <p:nvGrpSpPr>
            <p:cNvPr id="148" name="Group 30"/>
            <p:cNvGrpSpPr/>
            <p:nvPr/>
          </p:nvGrpSpPr>
          <p:grpSpPr>
            <a:xfrm>
              <a:off x="5450502" y="5950661"/>
              <a:ext cx="2086028" cy="675347"/>
              <a:chOff x="5450502" y="5950661"/>
              <a:chExt cx="2086028" cy="675347"/>
            </a:xfrm>
          </p:grpSpPr>
          <p:sp>
            <p:nvSpPr>
              <p:cNvPr id="1048665" name="Oval 31"/>
              <p:cNvSpPr/>
              <p:nvPr/>
            </p:nvSpPr>
            <p:spPr>
              <a:xfrm>
                <a:off x="5517917" y="5950661"/>
                <a:ext cx="480053" cy="480053"/>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solidFill>
                    <a:schemeClr val="tx1">
                      <a:lumMod val="75000"/>
                      <a:lumOff val="25000"/>
                    </a:schemeClr>
                  </a:solidFill>
                </a:endParaRPr>
              </a:p>
            </p:txBody>
          </p:sp>
          <p:sp>
            <p:nvSpPr>
              <p:cNvPr id="1048666" name="Rectangle 35"/>
              <p:cNvSpPr/>
              <p:nvPr/>
            </p:nvSpPr>
            <p:spPr>
              <a:xfrm>
                <a:off x="6078289" y="6001168"/>
                <a:ext cx="1458241" cy="624840"/>
              </a:xfrm>
              <a:prstGeom prst="rect"/>
            </p:spPr>
            <p:txBody>
              <a:bodyPr wrap="square">
                <a:spAutoFit/>
              </a:bodyPr>
              <a:p>
                <a:r>
                  <a:rPr dirty="0" lang="en-IN">
                    <a:solidFill>
                      <a:schemeClr val="bg1"/>
                    </a:solidFill>
                  </a:rPr>
                  <a:t>Protected</a:t>
                </a:r>
                <a:endParaRPr altLang="en-US" dirty="0" lang="ko-KR">
                  <a:solidFill>
                    <a:schemeClr val="bg1"/>
                  </a:solidFill>
                </a:endParaRPr>
              </a:p>
            </p:txBody>
          </p:sp>
          <p:sp>
            <p:nvSpPr>
              <p:cNvPr id="1048667" name="TextBox 36"/>
              <p:cNvSpPr txBox="1"/>
              <p:nvPr/>
            </p:nvSpPr>
            <p:spPr>
              <a:xfrm>
                <a:off x="5450502" y="6021622"/>
                <a:ext cx="627787" cy="379656"/>
              </a:xfrm>
              <a:prstGeom prst="rect"/>
              <a:noFill/>
            </p:spPr>
            <p:txBody>
              <a:bodyPr rtlCol="0" wrap="square">
                <a:spAutoFit/>
              </a:bodyPr>
              <a:p>
                <a:pPr algn="ctr"/>
                <a:r>
                  <a:rPr altLang="ko-KR" b="1" dirty="0" sz="1867" lang="en-US">
                    <a:solidFill>
                      <a:schemeClr val="bg1"/>
                    </a:solidFill>
                    <a:cs typeface="Arial" pitchFamily="34" charset="0"/>
                  </a:rPr>
                  <a:t>02</a:t>
                </a:r>
                <a:endParaRPr altLang="en-US" b="1" dirty="0" sz="1867" lang="ko-KR">
                  <a:solidFill>
                    <a:schemeClr val="bg1"/>
                  </a:solidFill>
                  <a:cs typeface="Arial" pitchFamily="34" charset="0"/>
                </a:endParaRPr>
              </a:p>
            </p:txBody>
          </p:sp>
        </p:grpSp>
      </p:grpSp>
      <p:sp>
        <p:nvSpPr>
          <p:cNvPr id="1048668" name="TextBox 36"/>
          <p:cNvSpPr txBox="1"/>
          <p:nvPr/>
        </p:nvSpPr>
        <p:spPr>
          <a:xfrm>
            <a:off x="3179969" y="2748403"/>
            <a:ext cx="7507121" cy="1208023"/>
          </a:xfrm>
          <a:prstGeom prst="rect"/>
          <a:noFill/>
        </p:spPr>
        <p:txBody>
          <a:bodyPr rtlCol="0" wrap="square">
            <a:spAutoFit/>
          </a:bodyPr>
          <a:lstStyle>
            <a:defPPr>
              <a:defRPr lang="en-US"/>
            </a:defPPr>
            <a:lvl1pPr algn="l" defTabSz="914286" eaLnBrk="1" hangingPunct="1" latinLnBrk="0" marL="0" rtl="0">
              <a:defRPr sz="1800" kern="1200">
                <a:solidFill>
                  <a:schemeClr val="tx1"/>
                </a:solidFill>
                <a:latin typeface="+mn-lt"/>
                <a:ea typeface="+mn-ea"/>
                <a:cs typeface="+mn-cs"/>
              </a:defRPr>
            </a:lvl1pPr>
            <a:lvl2pPr algn="l" defTabSz="914286" eaLnBrk="1" hangingPunct="1" latinLnBrk="0" marL="457144" rtl="0">
              <a:defRPr sz="1800" kern="1200">
                <a:solidFill>
                  <a:schemeClr val="tx1"/>
                </a:solidFill>
                <a:latin typeface="+mn-lt"/>
                <a:ea typeface="+mn-ea"/>
                <a:cs typeface="+mn-cs"/>
              </a:defRPr>
            </a:lvl2pPr>
            <a:lvl3pPr algn="l" defTabSz="914286" eaLnBrk="1" hangingPunct="1" latinLnBrk="0" marL="914286" rtl="0">
              <a:defRPr sz="1800" kern="1200">
                <a:solidFill>
                  <a:schemeClr val="tx1"/>
                </a:solidFill>
                <a:latin typeface="+mn-lt"/>
                <a:ea typeface="+mn-ea"/>
                <a:cs typeface="+mn-cs"/>
              </a:defRPr>
            </a:lvl3pPr>
            <a:lvl4pPr algn="l" defTabSz="914286" eaLnBrk="1" hangingPunct="1" latinLnBrk="0" marL="1371429" rtl="0">
              <a:defRPr sz="1800" kern="1200">
                <a:solidFill>
                  <a:schemeClr val="tx1"/>
                </a:solidFill>
                <a:latin typeface="+mn-lt"/>
                <a:ea typeface="+mn-ea"/>
                <a:cs typeface="+mn-cs"/>
              </a:defRPr>
            </a:lvl4pPr>
            <a:lvl5pPr algn="l" defTabSz="914286" eaLnBrk="1" hangingPunct="1" latinLnBrk="0" marL="1828571" rtl="0">
              <a:defRPr sz="1800" kern="1200">
                <a:solidFill>
                  <a:schemeClr val="tx1"/>
                </a:solidFill>
                <a:latin typeface="+mn-lt"/>
                <a:ea typeface="+mn-ea"/>
                <a:cs typeface="+mn-cs"/>
              </a:defRPr>
            </a:lvl5pPr>
            <a:lvl6pPr algn="l" defTabSz="914286" eaLnBrk="1" hangingPunct="1" latinLnBrk="0" marL="2285715" rtl="0">
              <a:defRPr sz="1800" kern="1200">
                <a:solidFill>
                  <a:schemeClr val="tx1"/>
                </a:solidFill>
                <a:latin typeface="+mn-lt"/>
                <a:ea typeface="+mn-ea"/>
                <a:cs typeface="+mn-cs"/>
              </a:defRPr>
            </a:lvl6pPr>
            <a:lvl7pPr algn="l" defTabSz="914286" eaLnBrk="1" hangingPunct="1" latinLnBrk="0" marL="2742857" rtl="0">
              <a:defRPr sz="1800" kern="1200">
                <a:solidFill>
                  <a:schemeClr val="tx1"/>
                </a:solidFill>
                <a:latin typeface="+mn-lt"/>
                <a:ea typeface="+mn-ea"/>
                <a:cs typeface="+mn-cs"/>
              </a:defRPr>
            </a:lvl7pPr>
            <a:lvl8pPr algn="l" defTabSz="914286" eaLnBrk="1" hangingPunct="1" latinLnBrk="0" marL="3200000" rtl="0">
              <a:defRPr sz="1800" kern="1200">
                <a:solidFill>
                  <a:schemeClr val="tx1"/>
                </a:solidFill>
                <a:latin typeface="+mn-lt"/>
                <a:ea typeface="+mn-ea"/>
                <a:cs typeface="+mn-cs"/>
              </a:defRPr>
            </a:lvl8pPr>
            <a:lvl9pPr algn="l" defTabSz="914286" eaLnBrk="1" hangingPunct="1" latinLnBrk="0" marL="3657144" rtl="0">
              <a:defRPr sz="1800" kern="1200">
                <a:solidFill>
                  <a:schemeClr val="tx1"/>
                </a:solidFill>
                <a:latin typeface="+mn-lt"/>
                <a:ea typeface="+mn-ea"/>
                <a:cs typeface="+mn-cs"/>
              </a:defRPr>
            </a:lvl9pPr>
          </a:lstStyle>
          <a:p>
            <a:pPr algn="just">
              <a:lnSpc>
                <a:spcPts val="2880"/>
              </a:lnSpc>
            </a:pPr>
            <a:r>
              <a:rPr dirty="0" sz="2000" lang="en-US"/>
              <a:t>If we derive a sub class from a Protected base class. Then both public member and protected members of the base class will become protected in derived class.</a:t>
            </a:r>
          </a:p>
        </p:txBody>
      </p:sp>
    </p:spTree>
  </p:cSld>
  <p:clrMapOvr>
    <a:masterClrMapping/>
  </p:clrMapOvr>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211" name=""/>
        <p:cNvGrpSpPr/>
        <p:nvPr/>
      </p:nvGrpSpPr>
      <p:grpSpPr>
        <a:xfrm>
          <a:off x="0" y="0"/>
          <a:ext cx="0" cy="0"/>
          <a:chOff x="0" y="0"/>
          <a:chExt cx="0" cy="0"/>
        </a:xfrm>
      </p:grpSpPr>
      <p:sp>
        <p:nvSpPr>
          <p:cNvPr id="1048820" name="Title 1"/>
          <p:cNvSpPr>
            <a:spLocks noGrp="1"/>
          </p:cNvSpPr>
          <p:nvPr>
            <p:ph type="title"/>
          </p:nvPr>
        </p:nvSpPr>
        <p:spPr/>
        <p:txBody>
          <a:bodyPr>
            <a:normAutofit/>
          </a:bodyPr>
          <a:p>
            <a:r>
              <a:rPr dirty="0" lang="en-US"/>
              <a:t>C++ virtual function : Syntax</a:t>
            </a:r>
            <a:br>
              <a:rPr dirty="0" lang="en-US"/>
            </a:br>
            <a:endParaRPr dirty="0" lang="en-US"/>
          </a:p>
        </p:txBody>
      </p:sp>
      <p:pic>
        <p:nvPicPr>
          <p:cNvPr id="2097175" name="Content Placeholder 3"/>
          <p:cNvPicPr>
            <a:picLocks noChangeAspect="1" noGrp="1"/>
          </p:cNvPicPr>
          <p:nvPr>
            <p:ph idx="1"/>
          </p:nvPr>
        </p:nvPicPr>
        <p:blipFill>
          <a:blip xmlns:r="http://schemas.openxmlformats.org/officeDocument/2006/relationships" r:embed="rId1"/>
          <a:stretch>
            <a:fillRect/>
          </a:stretch>
        </p:blipFill>
        <p:spPr>
          <a:xfrm>
            <a:off x="2739118" y="1905001"/>
            <a:ext cx="4728482" cy="2758281"/>
          </a:xfrm>
          <a:prstGeom prst="rec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212" name=""/>
        <p:cNvGrpSpPr/>
        <p:nvPr/>
      </p:nvGrpSpPr>
      <p:grpSpPr>
        <a:xfrm>
          <a:off x="0" y="0"/>
          <a:ext cx="0" cy="0"/>
          <a:chOff x="0" y="0"/>
          <a:chExt cx="0" cy="0"/>
        </a:xfrm>
      </p:grpSpPr>
      <p:sp>
        <p:nvSpPr>
          <p:cNvPr id="1048821" name="Title 1"/>
          <p:cNvSpPr>
            <a:spLocks noGrp="1"/>
          </p:cNvSpPr>
          <p:nvPr>
            <p:ph type="title"/>
          </p:nvPr>
        </p:nvSpPr>
        <p:spPr/>
        <p:txBody>
          <a:bodyPr>
            <a:normAutofit/>
          </a:bodyPr>
          <a:p>
            <a:r>
              <a:rPr dirty="0" lang="en-IN"/>
              <a:t>Why do we need virtual functions?</a:t>
            </a:r>
            <a:br>
              <a:rPr dirty="0" lang="en-IN"/>
            </a:br>
            <a:endParaRPr dirty="0" lang="en-US"/>
          </a:p>
        </p:txBody>
      </p:sp>
      <p:sp>
        <p:nvSpPr>
          <p:cNvPr id="1048822" name="Content Placeholder 2"/>
          <p:cNvSpPr>
            <a:spLocks noGrp="1"/>
          </p:cNvSpPr>
          <p:nvPr>
            <p:ph idx="1"/>
          </p:nvPr>
        </p:nvSpPr>
        <p:spPr/>
        <p:txBody>
          <a:bodyPr/>
          <a:p>
            <a:r>
              <a:rPr dirty="0" lang="en-IN"/>
              <a:t>Virtual functions are needed for many reasons, among them to eliminate ambiguity is one.</a:t>
            </a:r>
            <a:endParaRPr dirty="0"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213" name=""/>
        <p:cNvGrpSpPr/>
        <p:nvPr/>
      </p:nvGrpSpPr>
      <p:grpSpPr>
        <a:xfrm>
          <a:off x="0" y="0"/>
          <a:ext cx="0" cy="0"/>
          <a:chOff x="0" y="0"/>
          <a:chExt cx="0" cy="0"/>
        </a:xfrm>
      </p:grpSpPr>
      <p:sp>
        <p:nvSpPr>
          <p:cNvPr id="1048823" name="Title 1"/>
          <p:cNvSpPr>
            <a:spLocks noGrp="1"/>
          </p:cNvSpPr>
          <p:nvPr>
            <p:ph type="title"/>
          </p:nvPr>
        </p:nvSpPr>
        <p:spPr/>
        <p:txBody>
          <a:bodyPr/>
          <a:p>
            <a:endParaRPr lang="en-US"/>
          </a:p>
        </p:txBody>
      </p:sp>
      <p:pic>
        <p:nvPicPr>
          <p:cNvPr id="2097176" name="Content Placeholder 5"/>
          <p:cNvPicPr>
            <a:picLocks noChangeAspect="1" noGrp="1"/>
          </p:cNvPicPr>
          <p:nvPr>
            <p:ph idx="1"/>
          </p:nvPr>
        </p:nvPicPr>
        <p:blipFill>
          <a:blip xmlns:r="http://schemas.openxmlformats.org/officeDocument/2006/relationships" r:embed="rId1"/>
          <a:stretch>
            <a:fillRect/>
          </a:stretch>
        </p:blipFill>
        <p:spPr>
          <a:xfrm>
            <a:off x="1676400" y="1752601"/>
            <a:ext cx="8534400" cy="2143919"/>
          </a:xfrm>
          <a:prstGeom prst="rect"/>
        </p:spPr>
      </p:pic>
      <p:pic>
        <p:nvPicPr>
          <p:cNvPr id="2097177" name="Picture 6"/>
          <p:cNvPicPr>
            <a:picLocks noChangeAspect="1"/>
          </p:cNvPicPr>
          <p:nvPr/>
        </p:nvPicPr>
        <p:blipFill>
          <a:blip xmlns:r="http://schemas.openxmlformats.org/officeDocument/2006/relationships" r:embed="rId2"/>
          <a:stretch>
            <a:fillRect/>
          </a:stretch>
        </p:blipFill>
        <p:spPr>
          <a:xfrm>
            <a:off x="1524000" y="4343400"/>
            <a:ext cx="8991600" cy="1009650"/>
          </a:xfrm>
          <a:prstGeom prst="rec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214" name=""/>
        <p:cNvGrpSpPr/>
        <p:nvPr/>
      </p:nvGrpSpPr>
      <p:grpSpPr>
        <a:xfrm>
          <a:off x="0" y="0"/>
          <a:ext cx="0" cy="0"/>
          <a:chOff x="0" y="0"/>
          <a:chExt cx="0" cy="0"/>
        </a:xfrm>
      </p:grpSpPr>
      <p:sp>
        <p:nvSpPr>
          <p:cNvPr id="1048824" name="Title 1"/>
          <p:cNvSpPr>
            <a:spLocks noGrp="1"/>
          </p:cNvSpPr>
          <p:nvPr>
            <p:ph type="title"/>
          </p:nvPr>
        </p:nvSpPr>
        <p:spPr/>
        <p:txBody>
          <a:bodyPr>
            <a:normAutofit fontScale="90000"/>
          </a:bodyPr>
          <a:p>
            <a:r>
              <a:rPr dirty="0" lang="en-IN"/>
              <a:t>C++ abstract class and pure virtual function : Introduction</a:t>
            </a:r>
            <a:br>
              <a:rPr dirty="0" lang="en-IN"/>
            </a:br>
            <a:endParaRPr dirty="0" lang="en-US"/>
          </a:p>
        </p:txBody>
      </p:sp>
      <p:sp>
        <p:nvSpPr>
          <p:cNvPr id="1048825" name="Content Placeholder 2"/>
          <p:cNvSpPr>
            <a:spLocks noGrp="1"/>
          </p:cNvSpPr>
          <p:nvPr>
            <p:ph idx="1"/>
          </p:nvPr>
        </p:nvSpPr>
        <p:spPr/>
        <p:txBody>
          <a:bodyPr>
            <a:normAutofit/>
          </a:bodyPr>
          <a:p>
            <a:r>
              <a:rPr dirty="0" lang="en-IN"/>
              <a:t>A class that is declared using “</a:t>
            </a:r>
            <a:r>
              <a:rPr b="1" dirty="0" lang="en-IN"/>
              <a:t>abstract</a:t>
            </a:r>
            <a:r>
              <a:rPr dirty="0" lang="en-IN"/>
              <a:t>” keyword is known as abstract class. It can have abstract methods(methods without body) as well as concrete methods (regular methods with body). A normal class(non-abstract class) cannot have abstract methods</a:t>
            </a:r>
            <a:r>
              <a:rPr dirty="0" lang="en-IN" smtClean="0"/>
              <a:t>.</a:t>
            </a:r>
          </a:p>
          <a:p>
            <a:r>
              <a:rPr dirty="0" lang="en-IN"/>
              <a:t>An abstract class can not be </a:t>
            </a:r>
            <a:r>
              <a:rPr b="1" dirty="0" lang="en-IN"/>
              <a:t>instantiated</a:t>
            </a:r>
            <a:r>
              <a:rPr dirty="0" lang="en-IN"/>
              <a:t>, which means you are not allowed to create an </a:t>
            </a:r>
            <a:r>
              <a:rPr b="1" dirty="0" lang="en-IN"/>
              <a:t>object</a:t>
            </a:r>
            <a:r>
              <a:rPr dirty="0" lang="en-IN"/>
              <a:t> of it.</a:t>
            </a:r>
            <a:endParaRPr dirty="0"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215" name=""/>
        <p:cNvGrpSpPr/>
        <p:nvPr/>
      </p:nvGrpSpPr>
      <p:grpSpPr>
        <a:xfrm>
          <a:off x="0" y="0"/>
          <a:ext cx="0" cy="0"/>
          <a:chOff x="0" y="0"/>
          <a:chExt cx="0" cy="0"/>
        </a:xfrm>
      </p:grpSpPr>
      <p:sp>
        <p:nvSpPr>
          <p:cNvPr id="1048826" name="Title 1"/>
          <p:cNvSpPr>
            <a:spLocks noGrp="1"/>
          </p:cNvSpPr>
          <p:nvPr>
            <p:ph type="title"/>
          </p:nvPr>
        </p:nvSpPr>
        <p:spPr/>
        <p:txBody>
          <a:bodyPr/>
          <a:p>
            <a:endParaRPr lang="en-US"/>
          </a:p>
        </p:txBody>
      </p:sp>
      <p:sp>
        <p:nvSpPr>
          <p:cNvPr id="1048827" name="Content Placeholder 2"/>
          <p:cNvSpPr>
            <a:spLocks noGrp="1"/>
          </p:cNvSpPr>
          <p:nvPr>
            <p:ph idx="1"/>
          </p:nvPr>
        </p:nvSpPr>
        <p:spPr/>
        <p:txBody>
          <a:bodyPr>
            <a:normAutofit/>
          </a:bodyPr>
          <a:p>
            <a:r>
              <a:rPr dirty="0" lang="en-IN"/>
              <a:t>By definition, an </a:t>
            </a:r>
            <a:r>
              <a:rPr b="1" dirty="0" lang="en-IN"/>
              <a:t>abstract class in C++</a:t>
            </a:r>
            <a:r>
              <a:rPr dirty="0" lang="en-IN"/>
              <a:t> is a class that has at least </a:t>
            </a:r>
            <a:r>
              <a:rPr dirty="0" i="1" lang="en-IN"/>
              <a:t>one</a:t>
            </a:r>
            <a:r>
              <a:rPr dirty="0" lang="en-IN"/>
              <a:t> pure virtual function (i.e., a function that has no definition). The classes inheriting the abstract class </a:t>
            </a:r>
            <a:r>
              <a:rPr dirty="0" i="1" lang="en-IN"/>
              <a:t>must</a:t>
            </a:r>
            <a:r>
              <a:rPr dirty="0" lang="en-IN"/>
              <a:t> provide a definition for the pure virtual function; otherwise, the subclass would become an abstract class itself.</a:t>
            </a:r>
          </a:p>
          <a:p>
            <a:r>
              <a:rPr dirty="0" lang="en-IN"/>
              <a:t>Abstract classes are essential to providing an abstraction to the code to make it reusable and extendable.</a:t>
            </a:r>
          </a:p>
          <a:p>
            <a:endParaRPr dirty="0"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216" name=""/>
        <p:cNvGrpSpPr/>
        <p:nvPr/>
      </p:nvGrpSpPr>
      <p:grpSpPr>
        <a:xfrm>
          <a:off x="0" y="0"/>
          <a:ext cx="0" cy="0"/>
          <a:chOff x="0" y="0"/>
          <a:chExt cx="0" cy="0"/>
        </a:xfrm>
      </p:grpSpPr>
      <p:sp>
        <p:nvSpPr>
          <p:cNvPr id="1048828" name="Title 1"/>
          <p:cNvSpPr>
            <a:spLocks noGrp="1"/>
          </p:cNvSpPr>
          <p:nvPr>
            <p:ph type="title"/>
          </p:nvPr>
        </p:nvSpPr>
        <p:spPr/>
        <p:txBody>
          <a:bodyPr/>
          <a:p>
            <a:endParaRPr lang="en-US"/>
          </a:p>
        </p:txBody>
      </p:sp>
      <p:pic>
        <p:nvPicPr>
          <p:cNvPr id="2097178" name="Content Placeholder 4"/>
          <p:cNvPicPr>
            <a:picLocks noChangeAspect="1" noGrp="1"/>
          </p:cNvPicPr>
          <p:nvPr>
            <p:ph idx="1"/>
          </p:nvPr>
        </p:nvPicPr>
        <p:blipFill>
          <a:blip xmlns:r="http://schemas.openxmlformats.org/officeDocument/2006/relationships" r:embed="rId1"/>
          <a:stretch>
            <a:fillRect/>
          </a:stretch>
        </p:blipFill>
        <p:spPr>
          <a:xfrm>
            <a:off x="2909888" y="2015331"/>
            <a:ext cx="6372225" cy="3695700"/>
          </a:xfrm>
          <a:prstGeom prst="rec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217" name=""/>
        <p:cNvGrpSpPr/>
        <p:nvPr/>
      </p:nvGrpSpPr>
      <p:grpSpPr>
        <a:xfrm>
          <a:off x="0" y="0"/>
          <a:ext cx="0" cy="0"/>
          <a:chOff x="0" y="0"/>
          <a:chExt cx="0" cy="0"/>
        </a:xfrm>
      </p:grpSpPr>
      <p:sp>
        <p:nvSpPr>
          <p:cNvPr id="1048829" name="Title 1"/>
          <p:cNvSpPr>
            <a:spLocks noGrp="1"/>
          </p:cNvSpPr>
          <p:nvPr>
            <p:ph type="title"/>
          </p:nvPr>
        </p:nvSpPr>
        <p:spPr/>
        <p:txBody>
          <a:bodyPr/>
          <a:p>
            <a:endParaRPr lang="en-US"/>
          </a:p>
        </p:txBody>
      </p:sp>
      <p:pic>
        <p:nvPicPr>
          <p:cNvPr id="2097179" name="Content Placeholder 4"/>
          <p:cNvPicPr>
            <a:picLocks noChangeAspect="1" noGrp="1"/>
          </p:cNvPicPr>
          <p:nvPr>
            <p:ph idx="1"/>
          </p:nvPr>
        </p:nvPicPr>
        <p:blipFill>
          <a:blip xmlns:r="http://schemas.openxmlformats.org/officeDocument/2006/relationships" r:embed="rId1"/>
          <a:stretch>
            <a:fillRect/>
          </a:stretch>
        </p:blipFill>
        <p:spPr>
          <a:xfrm>
            <a:off x="1744811" y="2362200"/>
            <a:ext cx="8702378" cy="2401094"/>
          </a:xfrm>
          <a:prstGeom prst="rec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218" name=""/>
        <p:cNvGrpSpPr/>
        <p:nvPr/>
      </p:nvGrpSpPr>
      <p:grpSpPr>
        <a:xfrm>
          <a:off x="0" y="0"/>
          <a:ext cx="0" cy="0"/>
          <a:chOff x="0" y="0"/>
          <a:chExt cx="0" cy="0"/>
        </a:xfrm>
      </p:grpSpPr>
      <p:sp>
        <p:nvSpPr>
          <p:cNvPr id="1048830" name="Title 1"/>
          <p:cNvSpPr>
            <a:spLocks noGrp="1"/>
          </p:cNvSpPr>
          <p:nvPr>
            <p:ph type="title"/>
          </p:nvPr>
        </p:nvSpPr>
        <p:spPr/>
        <p:txBody>
          <a:bodyPr>
            <a:normAutofit/>
          </a:bodyPr>
          <a:p>
            <a:r>
              <a:rPr dirty="0" lang="en-IN"/>
              <a:t>C++ abstract class : syntax and structure</a:t>
            </a:r>
            <a:br>
              <a:rPr dirty="0" lang="en-IN"/>
            </a:br>
            <a:endParaRPr dirty="0" lang="en-US"/>
          </a:p>
        </p:txBody>
      </p:sp>
      <p:pic>
        <p:nvPicPr>
          <p:cNvPr id="2097180" name="Content Placeholder 4"/>
          <p:cNvPicPr>
            <a:picLocks noChangeAspect="1" noGrp="1"/>
          </p:cNvPicPr>
          <p:nvPr>
            <p:ph idx="1"/>
          </p:nvPr>
        </p:nvPicPr>
        <p:blipFill>
          <a:blip xmlns:r="http://schemas.openxmlformats.org/officeDocument/2006/relationships" r:embed="rId1"/>
          <a:stretch>
            <a:fillRect/>
          </a:stretch>
        </p:blipFill>
        <p:spPr>
          <a:xfrm>
            <a:off x="2075434" y="1524000"/>
            <a:ext cx="8592566" cy="2196306"/>
          </a:xfrm>
          <a:prstGeom prst="rec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219" name=""/>
        <p:cNvGrpSpPr/>
        <p:nvPr/>
      </p:nvGrpSpPr>
      <p:grpSpPr>
        <a:xfrm>
          <a:off x="0" y="0"/>
          <a:ext cx="0" cy="0"/>
          <a:chOff x="0" y="0"/>
          <a:chExt cx="0" cy="0"/>
        </a:xfrm>
      </p:grpSpPr>
      <p:sp>
        <p:nvSpPr>
          <p:cNvPr id="1048831" name="Title 1"/>
          <p:cNvSpPr>
            <a:spLocks noGrp="1"/>
          </p:cNvSpPr>
          <p:nvPr>
            <p:ph type="title"/>
          </p:nvPr>
        </p:nvSpPr>
        <p:spPr/>
        <p:txBody>
          <a:bodyPr/>
          <a:p>
            <a:r>
              <a:rPr dirty="0" lang="en-IN" smtClean="0"/>
              <a:t>example</a:t>
            </a:r>
            <a:endParaRPr dirty="0" lang="en-US"/>
          </a:p>
        </p:txBody>
      </p:sp>
      <p:pic>
        <p:nvPicPr>
          <p:cNvPr id="2097181" name="Content Placeholder 3"/>
          <p:cNvPicPr>
            <a:picLocks noChangeAspect="1" noGrp="1"/>
          </p:cNvPicPr>
          <p:nvPr>
            <p:ph idx="1"/>
          </p:nvPr>
        </p:nvPicPr>
        <p:blipFill>
          <a:blip xmlns:r="http://schemas.openxmlformats.org/officeDocument/2006/relationships" r:embed="rId1"/>
          <a:stretch>
            <a:fillRect/>
          </a:stretch>
        </p:blipFill>
        <p:spPr>
          <a:xfrm>
            <a:off x="3382387" y="1417638"/>
            <a:ext cx="5224652" cy="5440362"/>
          </a:xfrm>
          <a:prstGeom prst="rec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220" name=""/>
        <p:cNvGrpSpPr/>
        <p:nvPr/>
      </p:nvGrpSpPr>
      <p:grpSpPr>
        <a:xfrm>
          <a:off x="0" y="0"/>
          <a:ext cx="0" cy="0"/>
          <a:chOff x="0" y="0"/>
          <a:chExt cx="0" cy="0"/>
        </a:xfrm>
      </p:grpSpPr>
      <p:sp>
        <p:nvSpPr>
          <p:cNvPr id="1048832" name="Title 1"/>
          <p:cNvSpPr>
            <a:spLocks noGrp="1"/>
          </p:cNvSpPr>
          <p:nvPr>
            <p:ph type="title"/>
          </p:nvPr>
        </p:nvSpPr>
        <p:spPr/>
        <p:txBody>
          <a:bodyPr/>
          <a:p>
            <a:r>
              <a:rPr dirty="0" lang="en-IN" smtClean="0"/>
              <a:t>Example</a:t>
            </a:r>
            <a:endParaRPr dirty="0" lang="en-US"/>
          </a:p>
        </p:txBody>
      </p:sp>
      <p:sp>
        <p:nvSpPr>
          <p:cNvPr id="1048833" name="Content Placeholder 2"/>
          <p:cNvSpPr>
            <a:spLocks noGrp="1"/>
          </p:cNvSpPr>
          <p:nvPr>
            <p:ph idx="1"/>
          </p:nvPr>
        </p:nvSpPr>
        <p:spPr/>
        <p:txBody>
          <a:bodyPr>
            <a:normAutofit fontScale="85714" lnSpcReduction="20000"/>
          </a:bodyPr>
          <a:p>
            <a:endParaRPr dirty="0" lang="en-IN" smtClean="0"/>
          </a:p>
          <a:p>
            <a:endParaRPr dirty="0" lang="en-IN"/>
          </a:p>
          <a:p>
            <a:endParaRPr dirty="0" lang="en-IN" smtClean="0"/>
          </a:p>
          <a:p>
            <a:r>
              <a:rPr dirty="0" lang="en-IN" smtClean="0"/>
              <a:t>A </a:t>
            </a:r>
            <a:r>
              <a:rPr dirty="0" lang="en-IN"/>
              <a:t>class having a pure virtual function cannot be instantiated </a:t>
            </a:r>
            <a:r>
              <a:rPr dirty="0" lang="en-IN" err="1"/>
              <a:t>i.e</a:t>
            </a:r>
            <a:r>
              <a:rPr dirty="0" lang="en-IN"/>
              <a:t> the object of abstract classes cannot be created. However, a pointer to the abstract base class or abstract class can be created.  They only serve as the foundation to derive subclasses.</a:t>
            </a:r>
          </a:p>
          <a:p>
            <a:r>
              <a:rPr dirty="0" lang="en-IN"/>
              <a:t>Another important thing about pure virtual function and abstract class is that the pure virtual function must be overridden in derived class. Else the pure inherited pure virtual function remains same in all derived classes. Hence pure abstract classes and pure virtual function allow a programmer to build the implementation in stages.</a:t>
            </a:r>
          </a:p>
          <a:p>
            <a:endParaRPr dirty="0" lang="en-US"/>
          </a:p>
        </p:txBody>
      </p:sp>
      <p:pic>
        <p:nvPicPr>
          <p:cNvPr id="2097182" name="Picture 4"/>
          <p:cNvPicPr>
            <a:picLocks noChangeAspect="1"/>
          </p:cNvPicPr>
          <p:nvPr/>
        </p:nvPicPr>
        <p:blipFill>
          <a:blip xmlns:r="http://schemas.openxmlformats.org/officeDocument/2006/relationships" r:embed="rId1"/>
          <a:stretch>
            <a:fillRect/>
          </a:stretch>
        </p:blipFill>
        <p:spPr>
          <a:xfrm>
            <a:off x="3352801" y="1841680"/>
            <a:ext cx="3152775" cy="35242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pic>
        <p:nvPicPr>
          <p:cNvPr id="2097161" name="Picture 31"/>
          <p:cNvPicPr>
            <a:picLocks noChangeAspect="1"/>
          </p:cNvPicPr>
          <p:nvPr/>
        </p:nvPicPr>
        <p:blipFill>
          <a:blip xmlns:r="http://schemas.openxmlformats.org/officeDocument/2006/relationships" r:embed="rId1"/>
          <a:stretch>
            <a:fillRect/>
          </a:stretch>
        </p:blipFill>
        <p:spPr>
          <a:xfrm>
            <a:off x="1539894" y="583324"/>
            <a:ext cx="9144793" cy="5896304"/>
          </a:xfrm>
          <a:prstGeom prst="rect"/>
        </p:spPr>
      </p:pic>
      <p:sp>
        <p:nvSpPr>
          <p:cNvPr id="1048672" name="Text Placeholder 1"/>
          <p:cNvSpPr>
            <a:spLocks noGrp="1"/>
          </p:cNvSpPr>
          <p:nvPr>
            <p:ph type="body" sz="quarter" idx="10"/>
          </p:nvPr>
        </p:nvSpPr>
        <p:spPr>
          <a:xfrm>
            <a:off x="1524000" y="-8788"/>
            <a:ext cx="9144000" cy="712931"/>
          </a:xfrm>
        </p:spPr>
        <p:txBody>
          <a:bodyPr>
            <a:normAutofit/>
          </a:bodyPr>
          <a:p>
            <a:r>
              <a:rPr altLang="ko-KR" b="1" dirty="0" sz="3600" lang="en-US">
                <a:latin typeface="Segoe UI" panose="020B0502040204020203" pitchFamily="34" charset="0"/>
                <a:cs typeface="Segoe UI" panose="020B0502040204020203" pitchFamily="34" charset="0"/>
              </a:rPr>
              <a:t>Inheritance Access Matrix</a:t>
            </a:r>
            <a:endParaRPr altLang="en-US" b="1" dirty="0" sz="3600" lang="ko-KR">
              <a:latin typeface="Segoe UI" panose="020B0502040204020203" pitchFamily="34" charset="0"/>
              <a:cs typeface="Segoe UI" panose="020B0502040204020203" pitchFamily="34" charset="0"/>
            </a:endParaRPr>
          </a:p>
        </p:txBody>
      </p:sp>
      <p:pic>
        <p:nvPicPr>
          <p:cNvPr id="2097162" name="Picture 3"/>
          <p:cNvPicPr>
            <a:picLocks noChangeAspect="1"/>
          </p:cNvPicPr>
          <p:nvPr/>
        </p:nvPicPr>
        <p:blipFill>
          <a:blip xmlns:r="http://schemas.openxmlformats.org/officeDocument/2006/relationships" r:embed="rId2"/>
          <a:stretch>
            <a:fillRect/>
          </a:stretch>
        </p:blipFill>
        <p:spPr>
          <a:xfrm>
            <a:off x="2501462" y="1523344"/>
            <a:ext cx="7269978" cy="3836933"/>
          </a:xfrm>
          <a:prstGeom prst="rec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221" name=""/>
        <p:cNvGrpSpPr/>
        <p:nvPr/>
      </p:nvGrpSpPr>
      <p:grpSpPr>
        <a:xfrm>
          <a:off x="0" y="0"/>
          <a:ext cx="0" cy="0"/>
          <a:chOff x="0" y="0"/>
          <a:chExt cx="0" cy="0"/>
        </a:xfrm>
      </p:grpSpPr>
      <p:pic>
        <p:nvPicPr>
          <p:cNvPr id="2097183" name="Picture 31"/>
          <p:cNvPicPr>
            <a:picLocks noChangeAspect="1"/>
          </p:cNvPicPr>
          <p:nvPr/>
        </p:nvPicPr>
        <p:blipFill>
          <a:blip xmlns:r="http://schemas.openxmlformats.org/officeDocument/2006/relationships" r:embed="rId1"/>
          <a:stretch>
            <a:fillRect/>
          </a:stretch>
        </p:blipFill>
        <p:spPr>
          <a:xfrm>
            <a:off x="0" y="683343"/>
            <a:ext cx="12193057" cy="5817476"/>
          </a:xfrm>
          <a:prstGeom prst="rect"/>
        </p:spPr>
      </p:pic>
      <p:sp>
        <p:nvSpPr>
          <p:cNvPr id="1048834" name="Text Placeholder 1"/>
          <p:cNvSpPr>
            <a:spLocks noGrp="1"/>
          </p:cNvSpPr>
          <p:nvPr>
            <p:ph type="body" sz="quarter" idx="10"/>
          </p:nvPr>
        </p:nvSpPr>
        <p:spPr>
          <a:xfrm>
            <a:off x="0" y="68540"/>
            <a:ext cx="12192000" cy="768085"/>
          </a:xfrm>
        </p:spPr>
        <p:txBody>
          <a:bodyPr>
            <a:normAutofit/>
          </a:bodyPr>
          <a:p>
            <a:r>
              <a:rPr altLang="ko-KR" b="1" dirty="0" sz="3600" lang="en-US">
                <a:latin typeface="Segoe UI" panose="020B0502040204020203" pitchFamily="34" charset="0"/>
                <a:cs typeface="Segoe UI" panose="020B0502040204020203" pitchFamily="34" charset="0"/>
              </a:rPr>
              <a:t>Friend Function</a:t>
            </a:r>
            <a:endParaRPr altLang="en-US" b="1" dirty="0" sz="3600" lang="ko-KR">
              <a:latin typeface="Segoe UI" panose="020B0502040204020203" pitchFamily="34" charset="0"/>
              <a:cs typeface="Segoe UI" panose="020B0502040204020203" pitchFamily="34" charset="0"/>
            </a:endParaRPr>
          </a:p>
        </p:txBody>
      </p:sp>
      <p:sp>
        <p:nvSpPr>
          <p:cNvPr id="1048835" name="TextBox 11"/>
          <p:cNvSpPr txBox="1"/>
          <p:nvPr/>
        </p:nvSpPr>
        <p:spPr>
          <a:xfrm>
            <a:off x="-49347" y="836625"/>
            <a:ext cx="12191999" cy="5324535"/>
          </a:xfrm>
          <a:prstGeom prst="rect"/>
          <a:noFill/>
        </p:spPr>
        <p:txBody>
          <a:bodyPr rtlCol="0" wrap="square">
            <a:spAutoFit/>
          </a:bodyPr>
          <a:p>
            <a:pPr algn="just">
              <a:spcBef>
                <a:spcPct val="50000"/>
              </a:spcBef>
            </a:pPr>
            <a:r>
              <a:rPr altLang="en-US" b="1" dirty="0" sz="2000" lang="en-US">
                <a:solidFill>
                  <a:schemeClr val="accent4">
                    <a:lumMod val="60000"/>
                    <a:lumOff val="40000"/>
                  </a:schemeClr>
                </a:solidFill>
              </a:rPr>
              <a:t>1. The main concepts of the object oriented programming paradigm are data hiding and data encapsulation.</a:t>
            </a:r>
          </a:p>
          <a:p>
            <a:pPr algn="just">
              <a:spcBef>
                <a:spcPct val="50000"/>
              </a:spcBef>
            </a:pPr>
            <a:r>
              <a:rPr altLang="en-US" b="1" dirty="0" sz="2000" lang="en-US">
                <a:solidFill>
                  <a:schemeClr val="accent4">
                    <a:lumMod val="60000"/>
                    <a:lumOff val="40000"/>
                  </a:schemeClr>
                </a:solidFill>
              </a:rPr>
              <a:t>2. Whenever data variables are declared in a private category of a class, these members are restricted from accessing by non – member functions. </a:t>
            </a:r>
          </a:p>
          <a:p>
            <a:pPr algn="just">
              <a:spcBef>
                <a:spcPct val="50000"/>
              </a:spcBef>
            </a:pPr>
            <a:r>
              <a:rPr altLang="en-US" b="1" dirty="0" sz="2000" lang="en-US">
                <a:solidFill>
                  <a:schemeClr val="accent4">
                    <a:lumMod val="60000"/>
                    <a:lumOff val="40000"/>
                  </a:schemeClr>
                </a:solidFill>
              </a:rPr>
              <a:t>3. The private data values can be neither read nor written by non – member functions.</a:t>
            </a:r>
          </a:p>
          <a:p>
            <a:pPr algn="just">
              <a:spcBef>
                <a:spcPct val="50000"/>
              </a:spcBef>
            </a:pPr>
            <a:r>
              <a:rPr altLang="en-US" b="1" dirty="0" sz="2000" lang="en-US">
                <a:solidFill>
                  <a:schemeClr val="accent4">
                    <a:lumMod val="60000"/>
                    <a:lumOff val="40000"/>
                  </a:schemeClr>
                </a:solidFill>
              </a:rPr>
              <a:t>4. If any attempt is made directly to access these members, the compiler will display an error message as “inaccessible data type”. </a:t>
            </a:r>
          </a:p>
          <a:p>
            <a:pPr algn="just">
              <a:spcBef>
                <a:spcPct val="50000"/>
              </a:spcBef>
            </a:pPr>
            <a:r>
              <a:rPr altLang="en-US" b="1" dirty="0" sz="2000" lang="en-US">
                <a:solidFill>
                  <a:schemeClr val="accent4">
                    <a:lumMod val="60000"/>
                    <a:lumOff val="40000"/>
                  </a:schemeClr>
                </a:solidFill>
              </a:rPr>
              <a:t>5. The best way to access a private data member by a non – member function is to change a private data member to a public group.</a:t>
            </a:r>
          </a:p>
          <a:p>
            <a:pPr algn="just">
              <a:spcBef>
                <a:spcPct val="50000"/>
              </a:spcBef>
            </a:pPr>
            <a:r>
              <a:rPr altLang="en-US" b="1" dirty="0" sz="2000" lang="en-US">
                <a:solidFill>
                  <a:schemeClr val="accent4">
                    <a:lumMod val="60000"/>
                    <a:lumOff val="40000"/>
                  </a:schemeClr>
                </a:solidFill>
              </a:rPr>
              <a:t>6. When the private or protected data member is changed to a public category, it violates the whole concept or data hiding  and data encapsulation. </a:t>
            </a:r>
          </a:p>
          <a:p>
            <a:pPr algn="just">
              <a:spcBef>
                <a:spcPct val="50000"/>
              </a:spcBef>
            </a:pPr>
            <a:r>
              <a:rPr altLang="en-US" b="1" dirty="0" sz="2000" lang="en-US">
                <a:solidFill>
                  <a:schemeClr val="accent4">
                    <a:lumMod val="60000"/>
                    <a:lumOff val="40000"/>
                  </a:schemeClr>
                </a:solidFill>
              </a:rPr>
              <a:t>7. To solve this problem, a friend function can be declared to have access to these data members.</a:t>
            </a:r>
          </a:p>
          <a:p>
            <a:pPr algn="just">
              <a:spcBef>
                <a:spcPct val="50000"/>
              </a:spcBef>
            </a:pPr>
            <a:r>
              <a:rPr altLang="en-US" b="1" dirty="0" sz="2000" lang="en-US">
                <a:solidFill>
                  <a:schemeClr val="accent4">
                    <a:lumMod val="60000"/>
                    <a:lumOff val="40000"/>
                  </a:schemeClr>
                </a:solidFill>
              </a:rPr>
              <a:t>8. Friend is a special mechanism for letting non – member functions access private data.</a:t>
            </a:r>
          </a:p>
          <a:p>
            <a:pPr algn="just">
              <a:spcBef>
                <a:spcPct val="50000"/>
              </a:spcBef>
            </a:pPr>
            <a:r>
              <a:rPr altLang="en-US" b="1" dirty="0" sz="2000" lang="en-US">
                <a:solidFill>
                  <a:schemeClr val="accent4">
                    <a:lumMod val="60000"/>
                    <a:lumOff val="40000"/>
                  </a:schemeClr>
                </a:solidFill>
              </a:rPr>
              <a:t>9. The keyword friend inform the compiler that it is not a member function of the class.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222" name=""/>
        <p:cNvGrpSpPr/>
        <p:nvPr/>
      </p:nvGrpSpPr>
      <p:grpSpPr>
        <a:xfrm>
          <a:off x="0" y="0"/>
          <a:ext cx="0" cy="0"/>
          <a:chOff x="0" y="0"/>
          <a:chExt cx="0" cy="0"/>
        </a:xfrm>
      </p:grpSpPr>
      <p:pic>
        <p:nvPicPr>
          <p:cNvPr id="2097184" name="Picture 31"/>
          <p:cNvPicPr>
            <a:picLocks noChangeAspect="1"/>
          </p:cNvPicPr>
          <p:nvPr/>
        </p:nvPicPr>
        <p:blipFill>
          <a:blip xmlns:r="http://schemas.openxmlformats.org/officeDocument/2006/relationships" r:embed="rId1"/>
          <a:stretch>
            <a:fillRect/>
          </a:stretch>
        </p:blipFill>
        <p:spPr>
          <a:xfrm>
            <a:off x="0" y="683343"/>
            <a:ext cx="12193057" cy="5817476"/>
          </a:xfrm>
          <a:prstGeom prst="rect"/>
        </p:spPr>
      </p:pic>
      <p:sp>
        <p:nvSpPr>
          <p:cNvPr id="1048836" name="Text Placeholder 1"/>
          <p:cNvSpPr>
            <a:spLocks noGrp="1"/>
          </p:cNvSpPr>
          <p:nvPr>
            <p:ph type="body" sz="quarter" idx="10"/>
          </p:nvPr>
        </p:nvSpPr>
        <p:spPr>
          <a:xfrm>
            <a:off x="0" y="68540"/>
            <a:ext cx="12192000" cy="768085"/>
          </a:xfrm>
        </p:spPr>
        <p:txBody>
          <a:bodyPr>
            <a:normAutofit/>
          </a:bodyPr>
          <a:p>
            <a:r>
              <a:rPr altLang="ko-KR" b="1" dirty="0" sz="3600" lang="en-US">
                <a:latin typeface="Segoe UI" panose="020B0502040204020203" pitchFamily="34" charset="0"/>
                <a:cs typeface="Segoe UI" panose="020B0502040204020203" pitchFamily="34" charset="0"/>
              </a:rPr>
              <a:t>Friend Function</a:t>
            </a:r>
            <a:endParaRPr altLang="en-US" b="1" dirty="0" sz="3600" lang="ko-KR">
              <a:latin typeface="Segoe UI" panose="020B0502040204020203" pitchFamily="34" charset="0"/>
              <a:cs typeface="Segoe UI" panose="020B0502040204020203" pitchFamily="34" charset="0"/>
            </a:endParaRPr>
          </a:p>
        </p:txBody>
      </p:sp>
      <p:sp>
        <p:nvSpPr>
          <p:cNvPr id="1048837" name="TextBox 11"/>
          <p:cNvSpPr txBox="1"/>
          <p:nvPr/>
        </p:nvSpPr>
        <p:spPr>
          <a:xfrm>
            <a:off x="-49345" y="836625"/>
            <a:ext cx="6405638" cy="3170099"/>
          </a:xfrm>
          <a:prstGeom prst="rect"/>
          <a:noFill/>
        </p:spPr>
        <p:txBody>
          <a:bodyPr rtlCol="0" wrap="square">
            <a:spAutoFit/>
          </a:bodyPr>
          <a:p>
            <a:pPr algn="just">
              <a:spcBef>
                <a:spcPct val="50000"/>
              </a:spcBef>
            </a:pPr>
            <a:r>
              <a:rPr b="1" dirty="0" sz="2000" lang="en-IN">
                <a:solidFill>
                  <a:schemeClr val="accent4">
                    <a:lumMod val="60000"/>
                    <a:lumOff val="40000"/>
                  </a:schemeClr>
                </a:solidFill>
              </a:rPr>
              <a:t>Granting Friendship to another Class</a:t>
            </a:r>
          </a:p>
          <a:p>
            <a:pPr algn="just">
              <a:spcBef>
                <a:spcPct val="50000"/>
              </a:spcBef>
            </a:pPr>
            <a:r>
              <a:rPr b="1" dirty="0" sz="2000" lang="en-IN">
                <a:solidFill>
                  <a:schemeClr val="accent4">
                    <a:lumMod val="60000"/>
                    <a:lumOff val="40000"/>
                  </a:schemeClr>
                </a:solidFill>
              </a:rPr>
              <a:t>1. A class can have friendship with another class. </a:t>
            </a:r>
          </a:p>
          <a:p>
            <a:pPr algn="just">
              <a:spcBef>
                <a:spcPct val="50000"/>
              </a:spcBef>
            </a:pPr>
            <a:r>
              <a:rPr b="1" dirty="0" sz="2000" lang="en-IN">
                <a:solidFill>
                  <a:schemeClr val="accent4">
                    <a:lumMod val="60000"/>
                    <a:lumOff val="40000"/>
                  </a:schemeClr>
                </a:solidFill>
              </a:rPr>
              <a:t>2. For Example, let there be two classes, first and second. If the class first grants its friendship with the other class second, then the private data members of the class first are permitted to be accessed by the public members of the class second. But on the other hand, the public member functions of the class first cannot access the private members of the class second.</a:t>
            </a:r>
          </a:p>
        </p:txBody>
      </p:sp>
      <p:grpSp>
        <p:nvGrpSpPr>
          <p:cNvPr id="223" name="Group 22"/>
          <p:cNvGrpSpPr/>
          <p:nvPr/>
        </p:nvGrpSpPr>
        <p:grpSpPr>
          <a:xfrm>
            <a:off x="7474872" y="1169168"/>
            <a:ext cx="4612174" cy="3086162"/>
            <a:chOff x="803640" y="3362835"/>
            <a:chExt cx="2059657" cy="2314621"/>
          </a:xfrm>
        </p:grpSpPr>
        <p:sp>
          <p:nvSpPr>
            <p:cNvPr id="1048838" name="TextBox 23"/>
            <p:cNvSpPr txBox="1"/>
            <p:nvPr/>
          </p:nvSpPr>
          <p:spPr>
            <a:xfrm>
              <a:off x="803640" y="3646131"/>
              <a:ext cx="2059657" cy="2031325"/>
            </a:xfrm>
            <a:prstGeom prst="rect"/>
            <a:noFill/>
          </p:spPr>
          <p:txBody>
            <a:bodyPr rtlCol="0" wrap="square">
              <a:spAutoFit/>
            </a:bodyPr>
            <a:p>
              <a:pPr algn="just">
                <a:spcBef>
                  <a:spcPct val="50000"/>
                </a:spcBef>
              </a:pPr>
              <a:endParaRPr altLang="en-US" b="1" dirty="0" sz="2000" lang="en-US"/>
            </a:p>
            <a:p>
              <a:pPr algn="just">
                <a:spcBef>
                  <a:spcPct val="50000"/>
                </a:spcBef>
              </a:pPr>
              <a:r>
                <a:rPr altLang="en-US" b="1" dirty="0" sz="2000" lang="en-US">
                  <a:solidFill>
                    <a:schemeClr val="bg1"/>
                  </a:solidFill>
                </a:rPr>
                <a:t>class second;	forward declaration</a:t>
              </a:r>
            </a:p>
            <a:p>
              <a:pPr algn="just">
                <a:spcBef>
                  <a:spcPct val="50000"/>
                </a:spcBef>
              </a:pPr>
              <a:r>
                <a:rPr altLang="en-US" b="1" dirty="0" sz="2000" lang="en-US">
                  <a:solidFill>
                    <a:schemeClr val="bg1"/>
                  </a:solidFill>
                </a:rPr>
                <a:t>class first</a:t>
              </a:r>
            </a:p>
            <a:p>
              <a:pPr algn="just">
                <a:spcBef>
                  <a:spcPct val="50000"/>
                </a:spcBef>
              </a:pPr>
              <a:r>
                <a:rPr altLang="en-US" b="1" dirty="0" sz="2000" lang="en-US">
                  <a:solidFill>
                    <a:schemeClr val="bg1"/>
                  </a:solidFill>
                </a:rPr>
                <a:t>	{</a:t>
              </a:r>
            </a:p>
            <a:p>
              <a:pPr algn="just">
                <a:spcBef>
                  <a:spcPct val="50000"/>
                </a:spcBef>
              </a:pPr>
              <a:r>
                <a:rPr altLang="en-US" b="1" dirty="0" sz="2000" lang="en-US">
                  <a:solidFill>
                    <a:schemeClr val="bg1"/>
                  </a:solidFill>
                </a:rPr>
                <a:t>		private:</a:t>
              </a:r>
            </a:p>
            <a:p>
              <a:pPr algn="just">
                <a:spcBef>
                  <a:spcPct val="50000"/>
                </a:spcBef>
              </a:pPr>
              <a:r>
                <a:rPr altLang="en-US" b="1" dirty="0" sz="2000" lang="en-US">
                  <a:solidFill>
                    <a:schemeClr val="bg1"/>
                  </a:solidFill>
                </a:rPr>
                <a:t>			--------------</a:t>
              </a:r>
              <a:endParaRPr altLang="en-US" b="1" dirty="0" sz="2400" lang="en-US">
                <a:solidFill>
                  <a:schemeClr val="bg1"/>
                </a:solidFill>
              </a:endParaRPr>
            </a:p>
          </p:txBody>
        </p:sp>
        <p:sp>
          <p:nvSpPr>
            <p:cNvPr id="1048839" name="TextBox 24"/>
            <p:cNvSpPr txBox="1"/>
            <p:nvPr/>
          </p:nvSpPr>
          <p:spPr>
            <a:xfrm>
              <a:off x="803640" y="3362835"/>
              <a:ext cx="2059657" cy="284742"/>
            </a:xfrm>
            <a:prstGeom prst="rect"/>
            <a:noFill/>
          </p:spPr>
          <p:txBody>
            <a:bodyPr rtlCol="0" wrap="square">
              <a:spAutoFit/>
            </a:bodyPr>
            <a:p>
              <a:r>
                <a:rPr altLang="ko-KR" b="1" dirty="0" sz="1867" lang="en-US">
                  <a:cs typeface="Arial" pitchFamily="34" charset="0"/>
                </a:rPr>
                <a:t>Syntax</a:t>
              </a:r>
              <a:endParaRPr altLang="en-US" b="1" dirty="0" sz="1867" lang="ko-KR">
                <a:cs typeface="Arial" pitchFamily="34" charset="0"/>
              </a:endParaRPr>
            </a:p>
          </p:txBody>
        </p:sp>
      </p:grpSp>
      <p:sp>
        <p:nvSpPr>
          <p:cNvPr id="1048840" name="Rectangle 7"/>
          <p:cNvSpPr/>
          <p:nvPr/>
        </p:nvSpPr>
        <p:spPr>
          <a:xfrm>
            <a:off x="6474505" y="1733110"/>
            <a:ext cx="45719" cy="4104256"/>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p>
        </p:txBody>
      </p:sp>
      <p:grpSp>
        <p:nvGrpSpPr>
          <p:cNvPr id="224" name="Group 2"/>
          <p:cNvGrpSpPr/>
          <p:nvPr/>
        </p:nvGrpSpPr>
        <p:grpSpPr>
          <a:xfrm>
            <a:off x="6581582" y="1370301"/>
            <a:ext cx="857163" cy="768085"/>
            <a:chOff x="6656397" y="2178396"/>
            <a:chExt cx="857163" cy="768085"/>
          </a:xfrm>
        </p:grpSpPr>
        <p:sp>
          <p:nvSpPr>
            <p:cNvPr id="1048841" name="Oval 38"/>
            <p:cNvSpPr/>
            <p:nvPr/>
          </p:nvSpPr>
          <p:spPr>
            <a:xfrm>
              <a:off x="6686060" y="2178396"/>
              <a:ext cx="768085" cy="768085"/>
            </a:xfrm>
            <a:prstGeom prst="ellipse"/>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p>
          </p:txBody>
        </p:sp>
        <p:sp>
          <p:nvSpPr>
            <p:cNvPr id="1048842" name="TextBox 32"/>
            <p:cNvSpPr txBox="1"/>
            <p:nvPr/>
          </p:nvSpPr>
          <p:spPr>
            <a:xfrm>
              <a:off x="6656397" y="2242170"/>
              <a:ext cx="857163" cy="584775"/>
            </a:xfrm>
            <a:prstGeom prst="rect"/>
            <a:noFill/>
          </p:spPr>
          <p:txBody>
            <a:bodyPr rtlCol="0" wrap="square">
              <a:spAutoFit/>
            </a:bodyPr>
            <a:p>
              <a:pPr algn="ctr"/>
              <a:r>
                <a:rPr altLang="ko-KR" b="1" dirty="0" sz="3200" lang="en-US">
                  <a:solidFill>
                    <a:schemeClr val="accent1"/>
                  </a:solidFill>
                  <a:cs typeface="Arial" pitchFamily="34" charset="0"/>
                </a:rPr>
                <a:t>01</a:t>
              </a:r>
              <a:endParaRPr altLang="en-US" b="1" dirty="0" sz="3200" lang="ko-KR">
                <a:solidFill>
                  <a:schemeClr val="accent1"/>
                </a:solidFill>
                <a:cs typeface="Arial" pitchFamily="34" charset="0"/>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225" name=""/>
        <p:cNvGrpSpPr/>
        <p:nvPr/>
      </p:nvGrpSpPr>
      <p:grpSpPr>
        <a:xfrm>
          <a:off x="0" y="0"/>
          <a:ext cx="0" cy="0"/>
          <a:chOff x="0" y="0"/>
          <a:chExt cx="0" cy="0"/>
        </a:xfrm>
      </p:grpSpPr>
      <p:pic>
        <p:nvPicPr>
          <p:cNvPr id="2097185" name="Picture 31"/>
          <p:cNvPicPr>
            <a:picLocks noChangeAspect="1"/>
          </p:cNvPicPr>
          <p:nvPr/>
        </p:nvPicPr>
        <p:blipFill>
          <a:blip xmlns:r="http://schemas.openxmlformats.org/officeDocument/2006/relationships" r:embed="rId1"/>
          <a:stretch>
            <a:fillRect/>
          </a:stretch>
        </p:blipFill>
        <p:spPr>
          <a:xfrm>
            <a:off x="0" y="683343"/>
            <a:ext cx="12193057" cy="5817476"/>
          </a:xfrm>
          <a:prstGeom prst="rect"/>
        </p:spPr>
      </p:pic>
      <p:sp>
        <p:nvSpPr>
          <p:cNvPr id="1048843" name="Text Placeholder 1"/>
          <p:cNvSpPr>
            <a:spLocks noGrp="1"/>
          </p:cNvSpPr>
          <p:nvPr>
            <p:ph type="body" sz="quarter" idx="10"/>
          </p:nvPr>
        </p:nvSpPr>
        <p:spPr>
          <a:xfrm>
            <a:off x="0" y="68540"/>
            <a:ext cx="12192000" cy="768085"/>
          </a:xfrm>
        </p:spPr>
        <p:txBody>
          <a:bodyPr>
            <a:normAutofit/>
          </a:bodyPr>
          <a:p>
            <a:r>
              <a:rPr altLang="ko-KR" b="1" dirty="0" sz="3600" lang="en-US">
                <a:latin typeface="Segoe UI" panose="020B0502040204020203" pitchFamily="34" charset="0"/>
                <a:cs typeface="Segoe UI" panose="020B0502040204020203" pitchFamily="34" charset="0"/>
              </a:rPr>
              <a:t>Friend Function</a:t>
            </a:r>
            <a:endParaRPr altLang="en-US" b="1" dirty="0" sz="3600" lang="ko-KR">
              <a:latin typeface="Segoe UI" panose="020B0502040204020203" pitchFamily="34" charset="0"/>
              <a:cs typeface="Segoe UI" panose="020B0502040204020203" pitchFamily="34" charset="0"/>
            </a:endParaRPr>
          </a:p>
        </p:txBody>
      </p:sp>
      <p:sp>
        <p:nvSpPr>
          <p:cNvPr id="1048844" name="TextBox 11"/>
          <p:cNvSpPr txBox="1"/>
          <p:nvPr/>
        </p:nvSpPr>
        <p:spPr>
          <a:xfrm>
            <a:off x="-49345" y="836625"/>
            <a:ext cx="6405638" cy="3016210"/>
          </a:xfrm>
          <a:prstGeom prst="rect"/>
          <a:noFill/>
        </p:spPr>
        <p:txBody>
          <a:bodyPr rtlCol="0" wrap="square">
            <a:spAutoFit/>
          </a:bodyPr>
          <a:p>
            <a:pPr algn="just">
              <a:spcBef>
                <a:spcPct val="50000"/>
              </a:spcBef>
            </a:pPr>
            <a:r>
              <a:rPr b="1" dirty="0" sz="2000" lang="en-IN">
                <a:solidFill>
                  <a:schemeClr val="accent4">
                    <a:lumMod val="60000"/>
                    <a:lumOff val="40000"/>
                  </a:schemeClr>
                </a:solidFill>
              </a:rPr>
              <a:t>Two classes having the same Friend</a:t>
            </a:r>
          </a:p>
          <a:p>
            <a:pPr algn="just">
              <a:spcBef>
                <a:spcPct val="50000"/>
              </a:spcBef>
            </a:pPr>
            <a:r>
              <a:rPr b="1" dirty="0" sz="2000" lang="en-IN">
                <a:solidFill>
                  <a:schemeClr val="accent4">
                    <a:lumMod val="60000"/>
                    <a:lumOff val="40000"/>
                  </a:schemeClr>
                </a:solidFill>
              </a:rPr>
              <a:t>	1. A non – member function may have friendship with one or more classes.</a:t>
            </a:r>
          </a:p>
          <a:p>
            <a:pPr algn="just">
              <a:spcBef>
                <a:spcPct val="50000"/>
              </a:spcBef>
            </a:pPr>
            <a:r>
              <a:rPr b="1" dirty="0" sz="2000" lang="en-IN">
                <a:solidFill>
                  <a:schemeClr val="accent4">
                    <a:lumMod val="60000"/>
                    <a:lumOff val="40000"/>
                  </a:schemeClr>
                </a:solidFill>
              </a:rPr>
              <a:t>	2. When a function has declared to have friendship with more than one class, the friend classes should have forward declaration.</a:t>
            </a:r>
          </a:p>
          <a:p>
            <a:pPr algn="just">
              <a:spcBef>
                <a:spcPct val="50000"/>
              </a:spcBef>
            </a:pPr>
            <a:r>
              <a:rPr b="1" dirty="0" sz="2000" lang="en-IN">
                <a:solidFill>
                  <a:schemeClr val="accent4">
                    <a:lumMod val="60000"/>
                    <a:lumOff val="40000"/>
                  </a:schemeClr>
                </a:solidFill>
              </a:rPr>
              <a:t>	3. It implies that it needs to access the private members of both classes.</a:t>
            </a:r>
          </a:p>
        </p:txBody>
      </p:sp>
      <p:grpSp>
        <p:nvGrpSpPr>
          <p:cNvPr id="226" name="Group 22"/>
          <p:cNvGrpSpPr/>
          <p:nvPr/>
        </p:nvGrpSpPr>
        <p:grpSpPr>
          <a:xfrm>
            <a:off x="7474872" y="1169168"/>
            <a:ext cx="4612174" cy="1085616"/>
            <a:chOff x="803640" y="3362835"/>
            <a:chExt cx="2059657" cy="814212"/>
          </a:xfrm>
        </p:grpSpPr>
        <p:sp>
          <p:nvSpPr>
            <p:cNvPr id="1048845" name="TextBox 23"/>
            <p:cNvSpPr txBox="1"/>
            <p:nvPr/>
          </p:nvSpPr>
          <p:spPr>
            <a:xfrm>
              <a:off x="803640" y="3646132"/>
              <a:ext cx="2059657" cy="530915"/>
            </a:xfrm>
            <a:prstGeom prst="rect"/>
            <a:noFill/>
          </p:spPr>
          <p:txBody>
            <a:bodyPr rtlCol="0" wrap="square">
              <a:spAutoFit/>
            </a:bodyPr>
            <a:p>
              <a:r>
                <a:rPr b="1" dirty="0" sz="2000" lang="en-IN">
                  <a:solidFill>
                    <a:schemeClr val="bg1"/>
                  </a:solidFill>
                </a:rPr>
                <a:t>friend </a:t>
              </a:r>
              <a:r>
                <a:rPr b="1" dirty="0" sz="2000" lang="en-IN" err="1">
                  <a:solidFill>
                    <a:schemeClr val="bg1"/>
                  </a:solidFill>
                </a:rPr>
                <a:t>return_type</a:t>
              </a:r>
              <a:r>
                <a:rPr b="1" dirty="0" sz="2000" lang="en-IN">
                  <a:solidFill>
                    <a:schemeClr val="bg1"/>
                  </a:solidFill>
                </a:rPr>
                <a:t> </a:t>
              </a:r>
              <a:r>
                <a:rPr b="1" dirty="0" sz="2000" lang="en-IN" err="1">
                  <a:solidFill>
                    <a:schemeClr val="bg1"/>
                  </a:solidFill>
                </a:rPr>
                <a:t>function_name</a:t>
              </a:r>
              <a:r>
                <a:rPr b="1" dirty="0" sz="2000" lang="en-IN">
                  <a:solidFill>
                    <a:schemeClr val="bg1"/>
                  </a:solidFill>
                </a:rPr>
                <a:t>(parameters);</a:t>
              </a:r>
            </a:p>
          </p:txBody>
        </p:sp>
        <p:sp>
          <p:nvSpPr>
            <p:cNvPr id="1048846" name="TextBox 24"/>
            <p:cNvSpPr txBox="1"/>
            <p:nvPr/>
          </p:nvSpPr>
          <p:spPr>
            <a:xfrm>
              <a:off x="803640" y="3362835"/>
              <a:ext cx="2059657" cy="284742"/>
            </a:xfrm>
            <a:prstGeom prst="rect"/>
            <a:noFill/>
          </p:spPr>
          <p:txBody>
            <a:bodyPr rtlCol="0" wrap="square">
              <a:spAutoFit/>
            </a:bodyPr>
            <a:p>
              <a:r>
                <a:rPr altLang="ko-KR" b="1" dirty="0" sz="1867" lang="en-US">
                  <a:cs typeface="Arial" pitchFamily="34" charset="0"/>
                </a:rPr>
                <a:t>Syntax</a:t>
              </a:r>
              <a:endParaRPr altLang="en-US" b="1" dirty="0" sz="1867" lang="ko-KR">
                <a:cs typeface="Arial" pitchFamily="34" charset="0"/>
              </a:endParaRPr>
            </a:p>
          </p:txBody>
        </p:sp>
      </p:grpSp>
      <p:grpSp>
        <p:nvGrpSpPr>
          <p:cNvPr id="227" name="Group 25"/>
          <p:cNvGrpSpPr/>
          <p:nvPr/>
        </p:nvGrpSpPr>
        <p:grpSpPr>
          <a:xfrm>
            <a:off x="7649902" y="2479963"/>
            <a:ext cx="4306237" cy="1393392"/>
            <a:chOff x="803640" y="3362835"/>
            <a:chExt cx="2059657" cy="1045044"/>
          </a:xfrm>
        </p:grpSpPr>
        <p:sp>
          <p:nvSpPr>
            <p:cNvPr id="1048847" name="TextBox 26"/>
            <p:cNvSpPr txBox="1"/>
            <p:nvPr/>
          </p:nvSpPr>
          <p:spPr>
            <a:xfrm>
              <a:off x="803640" y="3646132"/>
              <a:ext cx="2059657" cy="761747"/>
            </a:xfrm>
            <a:prstGeom prst="rect"/>
            <a:noFill/>
          </p:spPr>
          <p:txBody>
            <a:bodyPr rtlCol="0" wrap="square">
              <a:spAutoFit/>
            </a:bodyPr>
            <a:p>
              <a:r>
                <a:rPr dirty="0" sz="2000" lang="en-IN">
                  <a:solidFill>
                    <a:schemeClr val="bg1"/>
                  </a:solidFill>
                </a:rPr>
                <a:t>friend </a:t>
              </a:r>
              <a:r>
                <a:rPr dirty="0" sz="2000" lang="en-IN" err="1">
                  <a:solidFill>
                    <a:schemeClr val="bg1"/>
                  </a:solidFill>
                </a:rPr>
                <a:t>return_type</a:t>
              </a:r>
              <a:r>
                <a:rPr dirty="0" sz="2000" lang="en-IN">
                  <a:solidFill>
                    <a:schemeClr val="bg1"/>
                  </a:solidFill>
                </a:rPr>
                <a:t> </a:t>
              </a:r>
              <a:r>
                <a:rPr dirty="0" sz="2000" lang="en-IN" err="1">
                  <a:solidFill>
                    <a:schemeClr val="bg1"/>
                  </a:solidFill>
                </a:rPr>
                <a:t>fname</a:t>
              </a:r>
              <a:r>
                <a:rPr dirty="0" sz="2000" lang="en-IN">
                  <a:solidFill>
                    <a:schemeClr val="bg1"/>
                  </a:solidFill>
                </a:rPr>
                <a:t>(first one, second two)</a:t>
              </a:r>
            </a:p>
            <a:p>
              <a:r>
                <a:rPr altLang="ko-KR" dirty="0" sz="2000" lang="en-IN">
                  <a:solidFill>
                    <a:schemeClr val="bg1"/>
                  </a:solidFill>
                  <a:cs typeface="Arial" pitchFamily="34" charset="0"/>
                </a:rPr>
                <a:t>{}</a:t>
              </a:r>
              <a:endParaRPr altLang="en-US" dirty="0" sz="2000" lang="ko-KR">
                <a:solidFill>
                  <a:schemeClr val="bg1"/>
                </a:solidFill>
                <a:cs typeface="Arial" pitchFamily="34" charset="0"/>
              </a:endParaRPr>
            </a:p>
          </p:txBody>
        </p:sp>
        <p:sp>
          <p:nvSpPr>
            <p:cNvPr id="1048848" name="TextBox 27"/>
            <p:cNvSpPr txBox="1"/>
            <p:nvPr/>
          </p:nvSpPr>
          <p:spPr>
            <a:xfrm>
              <a:off x="803640" y="3362835"/>
              <a:ext cx="2059657" cy="284742"/>
            </a:xfrm>
            <a:prstGeom prst="rect"/>
            <a:noFill/>
          </p:spPr>
          <p:txBody>
            <a:bodyPr rtlCol="0" wrap="square">
              <a:spAutoFit/>
            </a:bodyPr>
            <a:p>
              <a:r>
                <a:rPr altLang="ko-KR" b="1" dirty="0" sz="1867" lang="en-US">
                  <a:cs typeface="Arial" pitchFamily="34" charset="0"/>
                </a:rPr>
                <a:t>Example</a:t>
              </a:r>
              <a:endParaRPr altLang="en-US" b="1" dirty="0" sz="1867" lang="ko-KR">
                <a:cs typeface="Arial" pitchFamily="34" charset="0"/>
              </a:endParaRPr>
            </a:p>
          </p:txBody>
        </p:sp>
      </p:grpSp>
      <p:grpSp>
        <p:nvGrpSpPr>
          <p:cNvPr id="228" name="Group 28"/>
          <p:cNvGrpSpPr/>
          <p:nvPr/>
        </p:nvGrpSpPr>
        <p:grpSpPr>
          <a:xfrm>
            <a:off x="7538357" y="4098535"/>
            <a:ext cx="4619648" cy="1301060"/>
            <a:chOff x="803640" y="3362835"/>
            <a:chExt cx="2059657" cy="975795"/>
          </a:xfrm>
        </p:grpSpPr>
        <p:sp>
          <p:nvSpPr>
            <p:cNvPr id="1048849" name="TextBox 29"/>
            <p:cNvSpPr txBox="1"/>
            <p:nvPr/>
          </p:nvSpPr>
          <p:spPr>
            <a:xfrm>
              <a:off x="803640" y="3646132"/>
              <a:ext cx="2059657" cy="692498"/>
            </a:xfrm>
            <a:prstGeom prst="rect"/>
            <a:noFill/>
          </p:spPr>
          <p:txBody>
            <a:bodyPr rtlCol="0" wrap="square">
              <a:spAutoFit/>
            </a:bodyPr>
            <a:p>
              <a:pPr algn="just" fontAlgn="base"/>
              <a:r>
                <a:rPr dirty="0" lang="en-US">
                  <a:solidFill>
                    <a:schemeClr val="bg1"/>
                  </a:solidFill>
                </a:rPr>
                <a:t> </a:t>
              </a:r>
              <a:r>
                <a:rPr dirty="0" lang="en-IN">
                  <a:solidFill>
                    <a:schemeClr val="bg1"/>
                  </a:solidFill>
                </a:rPr>
                <a:t>where friend is a keyword used as a function modifier. A friend declaration is valid only within or outside the class definition</a:t>
              </a:r>
              <a:r>
                <a:rPr dirty="0" lang="en-US">
                  <a:solidFill>
                    <a:schemeClr val="bg1"/>
                  </a:solidFill>
                </a:rPr>
                <a:t>.</a:t>
              </a:r>
            </a:p>
          </p:txBody>
        </p:sp>
        <p:sp>
          <p:nvSpPr>
            <p:cNvPr id="1048850" name="TextBox 30"/>
            <p:cNvSpPr txBox="1"/>
            <p:nvPr/>
          </p:nvSpPr>
          <p:spPr>
            <a:xfrm>
              <a:off x="803640" y="3362835"/>
              <a:ext cx="2059657" cy="284742"/>
            </a:xfrm>
            <a:prstGeom prst="rect"/>
            <a:noFill/>
          </p:spPr>
          <p:txBody>
            <a:bodyPr rtlCol="0" wrap="square">
              <a:spAutoFit/>
            </a:bodyPr>
            <a:p>
              <a:r>
                <a:rPr altLang="ko-KR" b="1" dirty="0" sz="1867" lang="en-US">
                  <a:cs typeface="Arial" pitchFamily="34" charset="0"/>
                </a:rPr>
                <a:t>Note: </a:t>
              </a:r>
              <a:endParaRPr altLang="en-US" b="1" dirty="0" sz="1867" lang="ko-KR">
                <a:cs typeface="Arial" pitchFamily="34" charset="0"/>
              </a:endParaRPr>
            </a:p>
          </p:txBody>
        </p:sp>
      </p:grpSp>
      <p:sp>
        <p:nvSpPr>
          <p:cNvPr id="1048851" name="Rectangle 7"/>
          <p:cNvSpPr/>
          <p:nvPr/>
        </p:nvSpPr>
        <p:spPr>
          <a:xfrm>
            <a:off x="6474505" y="1733110"/>
            <a:ext cx="45719" cy="4104256"/>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p>
        </p:txBody>
      </p:sp>
      <p:sp>
        <p:nvSpPr>
          <p:cNvPr id="1048852" name="Oval 40"/>
          <p:cNvSpPr/>
          <p:nvPr/>
        </p:nvSpPr>
        <p:spPr>
          <a:xfrm>
            <a:off x="6638436" y="4866695"/>
            <a:ext cx="768085" cy="768085"/>
          </a:xfrm>
          <a:prstGeom prst="ellipse"/>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p>
        </p:txBody>
      </p:sp>
      <p:grpSp>
        <p:nvGrpSpPr>
          <p:cNvPr id="229" name="Group 3"/>
          <p:cNvGrpSpPr/>
          <p:nvPr/>
        </p:nvGrpSpPr>
        <p:grpSpPr>
          <a:xfrm>
            <a:off x="6593896" y="2702569"/>
            <a:ext cx="857163" cy="768085"/>
            <a:chOff x="6611245" y="3522546"/>
            <a:chExt cx="857163" cy="768085"/>
          </a:xfrm>
        </p:grpSpPr>
        <p:sp>
          <p:nvSpPr>
            <p:cNvPr id="1048853" name="Oval 39"/>
            <p:cNvSpPr/>
            <p:nvPr/>
          </p:nvSpPr>
          <p:spPr>
            <a:xfrm>
              <a:off x="6662248" y="3522546"/>
              <a:ext cx="768085" cy="768085"/>
            </a:xfrm>
            <a:prstGeom prst="ellipse"/>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p>
          </p:txBody>
        </p:sp>
        <p:sp>
          <p:nvSpPr>
            <p:cNvPr id="1048854" name="TextBox 33"/>
            <p:cNvSpPr txBox="1"/>
            <p:nvPr/>
          </p:nvSpPr>
          <p:spPr>
            <a:xfrm>
              <a:off x="6611245" y="3522546"/>
              <a:ext cx="857163" cy="584775"/>
            </a:xfrm>
            <a:prstGeom prst="rect"/>
            <a:noFill/>
          </p:spPr>
          <p:txBody>
            <a:bodyPr rtlCol="0" wrap="square">
              <a:spAutoFit/>
            </a:bodyPr>
            <a:p>
              <a:pPr algn="ctr"/>
              <a:r>
                <a:rPr altLang="ko-KR" b="1" dirty="0" sz="3200" lang="en-US">
                  <a:solidFill>
                    <a:schemeClr val="accent1"/>
                  </a:solidFill>
                  <a:cs typeface="Arial" pitchFamily="34" charset="0"/>
                </a:rPr>
                <a:t>02</a:t>
              </a:r>
              <a:endParaRPr altLang="en-US" b="1" dirty="0" sz="3200" lang="ko-KR">
                <a:solidFill>
                  <a:schemeClr val="accent1"/>
                </a:solidFill>
                <a:cs typeface="Arial" pitchFamily="34" charset="0"/>
              </a:endParaRPr>
            </a:p>
          </p:txBody>
        </p:sp>
      </p:grpSp>
      <p:grpSp>
        <p:nvGrpSpPr>
          <p:cNvPr id="230" name="Group 2"/>
          <p:cNvGrpSpPr/>
          <p:nvPr/>
        </p:nvGrpSpPr>
        <p:grpSpPr>
          <a:xfrm>
            <a:off x="6581582" y="1370301"/>
            <a:ext cx="857163" cy="768085"/>
            <a:chOff x="6656397" y="2178396"/>
            <a:chExt cx="857163" cy="768085"/>
          </a:xfrm>
        </p:grpSpPr>
        <p:sp>
          <p:nvSpPr>
            <p:cNvPr id="1048855" name="Oval 38"/>
            <p:cNvSpPr/>
            <p:nvPr/>
          </p:nvSpPr>
          <p:spPr>
            <a:xfrm>
              <a:off x="6686060" y="2178396"/>
              <a:ext cx="768085" cy="768085"/>
            </a:xfrm>
            <a:prstGeom prst="ellipse"/>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p>
          </p:txBody>
        </p:sp>
        <p:sp>
          <p:nvSpPr>
            <p:cNvPr id="1048856" name="TextBox 32"/>
            <p:cNvSpPr txBox="1"/>
            <p:nvPr/>
          </p:nvSpPr>
          <p:spPr>
            <a:xfrm>
              <a:off x="6656397" y="2242170"/>
              <a:ext cx="857163" cy="584775"/>
            </a:xfrm>
            <a:prstGeom prst="rect"/>
            <a:noFill/>
          </p:spPr>
          <p:txBody>
            <a:bodyPr rtlCol="0" wrap="square">
              <a:spAutoFit/>
            </a:bodyPr>
            <a:p>
              <a:pPr algn="ctr"/>
              <a:r>
                <a:rPr altLang="ko-KR" b="1" dirty="0" sz="3200" lang="en-US">
                  <a:solidFill>
                    <a:schemeClr val="accent1"/>
                  </a:solidFill>
                  <a:cs typeface="Arial" pitchFamily="34" charset="0"/>
                </a:rPr>
                <a:t>01</a:t>
              </a:r>
              <a:endParaRPr altLang="en-US" b="1" dirty="0" sz="3200" lang="ko-KR">
                <a:solidFill>
                  <a:schemeClr val="accent1"/>
                </a:solidFill>
                <a:cs typeface="Arial" pitchFamily="34" charset="0"/>
              </a:endParaRPr>
            </a:p>
          </p:txBody>
        </p:sp>
      </p:grpSp>
      <p:sp>
        <p:nvSpPr>
          <p:cNvPr id="1048857" name="TextBox 34"/>
          <p:cNvSpPr txBox="1"/>
          <p:nvPr/>
        </p:nvSpPr>
        <p:spPr>
          <a:xfrm>
            <a:off x="6562564" y="4930468"/>
            <a:ext cx="857163" cy="584775"/>
          </a:xfrm>
          <a:prstGeom prst="rect"/>
          <a:noFill/>
        </p:spPr>
        <p:txBody>
          <a:bodyPr rtlCol="0" wrap="square">
            <a:spAutoFit/>
          </a:bodyPr>
          <a:p>
            <a:pPr algn="ctr"/>
            <a:r>
              <a:rPr altLang="ko-KR" b="1" dirty="0" sz="3200" lang="en-US">
                <a:solidFill>
                  <a:schemeClr val="accent1"/>
                </a:solidFill>
                <a:cs typeface="Arial" pitchFamily="34" charset="0"/>
              </a:rPr>
              <a:t>03</a:t>
            </a:r>
            <a:endParaRPr altLang="en-US" b="1" dirty="0" sz="3200" lang="ko-KR">
              <a:solidFill>
                <a:schemeClr val="accent1"/>
              </a:solidFill>
              <a:cs typeface="Arial"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231" name=""/>
        <p:cNvGrpSpPr/>
        <p:nvPr/>
      </p:nvGrpSpPr>
      <p:grpSpPr>
        <a:xfrm>
          <a:off x="0" y="0"/>
          <a:ext cx="0" cy="0"/>
          <a:chOff x="0" y="0"/>
          <a:chExt cx="0" cy="0"/>
        </a:xfrm>
      </p:grpSpPr>
      <p:pic>
        <p:nvPicPr>
          <p:cNvPr id="2097186" name="Picture 31"/>
          <p:cNvPicPr>
            <a:picLocks noChangeAspect="1"/>
          </p:cNvPicPr>
          <p:nvPr/>
        </p:nvPicPr>
        <p:blipFill>
          <a:blip xmlns:r="http://schemas.openxmlformats.org/officeDocument/2006/relationships" r:embed="rId1"/>
          <a:stretch>
            <a:fillRect/>
          </a:stretch>
        </p:blipFill>
        <p:spPr>
          <a:xfrm>
            <a:off x="-1057" y="648548"/>
            <a:ext cx="12193057" cy="5817476"/>
          </a:xfrm>
          <a:prstGeom prst="rect"/>
        </p:spPr>
      </p:pic>
      <p:sp>
        <p:nvSpPr>
          <p:cNvPr id="1048858" name="Text Placeholder 1"/>
          <p:cNvSpPr>
            <a:spLocks noGrp="1"/>
          </p:cNvSpPr>
          <p:nvPr>
            <p:ph type="body" sz="quarter" idx="10"/>
          </p:nvPr>
        </p:nvSpPr>
        <p:spPr>
          <a:xfrm>
            <a:off x="0" y="68540"/>
            <a:ext cx="12192000" cy="768085"/>
          </a:xfrm>
        </p:spPr>
        <p:txBody>
          <a:bodyPr>
            <a:normAutofit/>
          </a:bodyPr>
          <a:p>
            <a:r>
              <a:rPr altLang="ko-KR" b="1" dirty="0" sz="3600" lang="en-US">
                <a:latin typeface="Segoe UI" panose="020B0502040204020203" pitchFamily="34" charset="0"/>
                <a:cs typeface="Segoe UI" panose="020B0502040204020203" pitchFamily="34" charset="0"/>
              </a:rPr>
              <a:t>Friend Function</a:t>
            </a:r>
            <a:endParaRPr altLang="en-US" b="1" dirty="0" sz="3600" lang="ko-KR">
              <a:latin typeface="Segoe UI" panose="020B0502040204020203" pitchFamily="34" charset="0"/>
              <a:cs typeface="Segoe UI" panose="020B0502040204020203" pitchFamily="34" charset="0"/>
            </a:endParaRPr>
          </a:p>
        </p:txBody>
      </p:sp>
      <p:sp>
        <p:nvSpPr>
          <p:cNvPr id="1048859" name="TextBox 11"/>
          <p:cNvSpPr txBox="1"/>
          <p:nvPr/>
        </p:nvSpPr>
        <p:spPr>
          <a:xfrm>
            <a:off x="-49345" y="836625"/>
            <a:ext cx="5603062" cy="5632311"/>
          </a:xfrm>
          <a:prstGeom prst="rect"/>
          <a:noFill/>
        </p:spPr>
        <p:txBody>
          <a:bodyPr rtlCol="0" wrap="square">
            <a:spAutoFit/>
          </a:bodyPr>
          <a:p>
            <a:r>
              <a:rPr altLang="en-US" b="1" dirty="0" sz="2000" lang="en-IN">
                <a:solidFill>
                  <a:schemeClr val="accent4">
                    <a:lumMod val="60000"/>
                    <a:lumOff val="40000"/>
                  </a:schemeClr>
                </a:solidFill>
              </a:rPr>
              <a:t>Syntax:</a:t>
            </a:r>
          </a:p>
          <a:p>
            <a:r>
              <a:rPr altLang="en-US" b="1" dirty="0" sz="2000" lang="en-IN">
                <a:solidFill>
                  <a:schemeClr val="accent4">
                    <a:lumMod val="60000"/>
                    <a:lumOff val="40000"/>
                  </a:schemeClr>
                </a:solidFill>
              </a:rPr>
              <a:t>class second;	forward declaration</a:t>
            </a:r>
          </a:p>
          <a:p>
            <a:r>
              <a:rPr altLang="en-US" b="1" dirty="0" sz="2000" lang="en-IN">
                <a:solidFill>
                  <a:schemeClr val="accent4">
                    <a:lumMod val="60000"/>
                    <a:lumOff val="40000"/>
                  </a:schemeClr>
                </a:solidFill>
              </a:rPr>
              <a:t>	class first</a:t>
            </a:r>
          </a:p>
          <a:p>
            <a:r>
              <a:rPr altLang="en-US" b="1" dirty="0" sz="2000" lang="en-IN">
                <a:solidFill>
                  <a:schemeClr val="accent4">
                    <a:lumMod val="60000"/>
                    <a:lumOff val="40000"/>
                  </a:schemeClr>
                </a:solidFill>
              </a:rPr>
              <a:t>	{</a:t>
            </a:r>
          </a:p>
          <a:p>
            <a:r>
              <a:rPr altLang="en-US" b="1" dirty="0" sz="2000" lang="en-IN">
                <a:solidFill>
                  <a:schemeClr val="accent4">
                    <a:lumMod val="60000"/>
                    <a:lumOff val="40000"/>
                  </a:schemeClr>
                </a:solidFill>
              </a:rPr>
              <a:t>		private:</a:t>
            </a:r>
          </a:p>
          <a:p>
            <a:r>
              <a:rPr altLang="en-US" b="1" dirty="0" sz="2000" lang="en-IN">
                <a:solidFill>
                  <a:schemeClr val="accent4">
                    <a:lumMod val="60000"/>
                    <a:lumOff val="40000"/>
                  </a:schemeClr>
                </a:solidFill>
              </a:rPr>
              <a:t>			--------------</a:t>
            </a:r>
          </a:p>
          <a:p>
            <a:r>
              <a:rPr altLang="en-US" b="1" dirty="0" sz="2000" lang="en-IN">
                <a:solidFill>
                  <a:schemeClr val="accent4">
                    <a:lumMod val="60000"/>
                    <a:lumOff val="40000"/>
                  </a:schemeClr>
                </a:solidFill>
              </a:rPr>
              <a:t>		public:</a:t>
            </a:r>
          </a:p>
          <a:p>
            <a:r>
              <a:rPr altLang="en-US" b="1" dirty="0" sz="2000" lang="en-IN">
                <a:solidFill>
                  <a:schemeClr val="accent4">
                    <a:lumMod val="60000"/>
                    <a:lumOff val="40000"/>
                  </a:schemeClr>
                </a:solidFill>
              </a:rPr>
              <a:t>			friend </a:t>
            </a:r>
            <a:r>
              <a:rPr altLang="en-US" b="1" dirty="0" sz="2000" lang="en-IN" err="1">
                <a:solidFill>
                  <a:schemeClr val="accent4">
                    <a:lumMod val="60000"/>
                    <a:lumOff val="40000"/>
                  </a:schemeClr>
                </a:solidFill>
              </a:rPr>
              <a:t>return_type</a:t>
            </a:r>
            <a:r>
              <a:rPr altLang="en-US" b="1" dirty="0" sz="2000" lang="en-IN">
                <a:solidFill>
                  <a:schemeClr val="accent4">
                    <a:lumMod val="60000"/>
                    <a:lumOff val="40000"/>
                  </a:schemeClr>
                </a:solidFill>
              </a:rPr>
              <a:t> </a:t>
            </a:r>
            <a:r>
              <a:rPr altLang="en-US" b="1" dirty="0" sz="2000" lang="en-IN" err="1">
                <a:solidFill>
                  <a:schemeClr val="accent4">
                    <a:lumMod val="60000"/>
                    <a:lumOff val="40000"/>
                  </a:schemeClr>
                </a:solidFill>
              </a:rPr>
              <a:t>fname</a:t>
            </a:r>
            <a:r>
              <a:rPr altLang="en-US" b="1" dirty="0" sz="2000" lang="en-IN">
                <a:solidFill>
                  <a:schemeClr val="accent4">
                    <a:lumMod val="60000"/>
                    <a:lumOff val="40000"/>
                  </a:schemeClr>
                </a:solidFill>
              </a:rPr>
              <a:t>(first one, second two);</a:t>
            </a:r>
          </a:p>
          <a:p>
            <a:r>
              <a:rPr altLang="en-US" b="1" dirty="0" sz="2000" lang="en-IN">
                <a:solidFill>
                  <a:schemeClr val="accent4">
                    <a:lumMod val="60000"/>
                    <a:lumOff val="40000"/>
                  </a:schemeClr>
                </a:solidFill>
              </a:rPr>
              <a:t>	};</a:t>
            </a:r>
          </a:p>
          <a:p>
            <a:r>
              <a:rPr altLang="en-US" b="1" dirty="0" sz="2000" lang="en-IN">
                <a:solidFill>
                  <a:schemeClr val="accent4">
                    <a:lumMod val="60000"/>
                    <a:lumOff val="40000"/>
                  </a:schemeClr>
                </a:solidFill>
              </a:rPr>
              <a:t>	class second</a:t>
            </a:r>
          </a:p>
          <a:p>
            <a:r>
              <a:rPr altLang="en-US" b="1" dirty="0" sz="2000" lang="en-IN">
                <a:solidFill>
                  <a:schemeClr val="accent4">
                    <a:lumMod val="60000"/>
                    <a:lumOff val="40000"/>
                  </a:schemeClr>
                </a:solidFill>
              </a:rPr>
              <a:t>	{</a:t>
            </a:r>
          </a:p>
          <a:p>
            <a:r>
              <a:rPr altLang="en-US" b="1" dirty="0" sz="2000" lang="en-IN">
                <a:solidFill>
                  <a:schemeClr val="accent4">
                    <a:lumMod val="60000"/>
                    <a:lumOff val="40000"/>
                  </a:schemeClr>
                </a:solidFill>
              </a:rPr>
              <a:t>		private:</a:t>
            </a:r>
          </a:p>
          <a:p>
            <a:r>
              <a:rPr altLang="en-US" b="1" dirty="0" sz="2000" lang="en-IN">
                <a:solidFill>
                  <a:schemeClr val="accent4">
                    <a:lumMod val="60000"/>
                    <a:lumOff val="40000"/>
                  </a:schemeClr>
                </a:solidFill>
              </a:rPr>
              <a:t>			------------------</a:t>
            </a:r>
          </a:p>
          <a:p>
            <a:r>
              <a:rPr altLang="en-US" b="1" dirty="0" sz="2000" lang="en-IN">
                <a:solidFill>
                  <a:schemeClr val="accent4">
                    <a:lumMod val="60000"/>
                    <a:lumOff val="40000"/>
                  </a:schemeClr>
                </a:solidFill>
              </a:rPr>
              <a:t>		public:</a:t>
            </a:r>
          </a:p>
          <a:p>
            <a:r>
              <a:rPr altLang="en-US" b="1" dirty="0" sz="2000" lang="en-IN">
                <a:solidFill>
                  <a:schemeClr val="accent4">
                    <a:lumMod val="60000"/>
                    <a:lumOff val="40000"/>
                  </a:schemeClr>
                </a:solidFill>
              </a:rPr>
              <a:t>			friend </a:t>
            </a:r>
            <a:r>
              <a:rPr altLang="en-US" b="1" dirty="0" sz="2000" lang="en-IN" err="1">
                <a:solidFill>
                  <a:schemeClr val="accent4">
                    <a:lumMod val="60000"/>
                    <a:lumOff val="40000"/>
                  </a:schemeClr>
                </a:solidFill>
              </a:rPr>
              <a:t>return_type</a:t>
            </a:r>
            <a:r>
              <a:rPr altLang="en-US" b="1" dirty="0" sz="2000" lang="en-IN">
                <a:solidFill>
                  <a:schemeClr val="accent4">
                    <a:lumMod val="60000"/>
                    <a:lumOff val="40000"/>
                  </a:schemeClr>
                </a:solidFill>
              </a:rPr>
              <a:t> </a:t>
            </a:r>
            <a:r>
              <a:rPr altLang="en-US" b="1" dirty="0" sz="2000" lang="en-IN" err="1">
                <a:solidFill>
                  <a:schemeClr val="accent4">
                    <a:lumMod val="60000"/>
                    <a:lumOff val="40000"/>
                  </a:schemeClr>
                </a:solidFill>
              </a:rPr>
              <a:t>fname</a:t>
            </a:r>
            <a:r>
              <a:rPr altLang="en-US" b="1" dirty="0" sz="2000" lang="en-IN">
                <a:solidFill>
                  <a:schemeClr val="accent4">
                    <a:lumMod val="60000"/>
                    <a:lumOff val="40000"/>
                  </a:schemeClr>
                </a:solidFill>
              </a:rPr>
              <a:t>(first one, second two);</a:t>
            </a:r>
          </a:p>
          <a:p>
            <a:r>
              <a:rPr altLang="en-US" b="1" dirty="0" sz="2000" lang="en-IN">
                <a:solidFill>
                  <a:schemeClr val="accent4">
                    <a:lumMod val="60000"/>
                    <a:lumOff val="40000"/>
                  </a:schemeClr>
                </a:solidFill>
              </a:rPr>
              <a:t>	};</a:t>
            </a:r>
            <a:endParaRPr b="1" dirty="0" sz="2000" lang="en-US">
              <a:solidFill>
                <a:schemeClr val="accent4">
                  <a:lumMod val="60000"/>
                  <a:lumOff val="40000"/>
                </a:schemeClr>
              </a:solidFill>
            </a:endParaRPr>
          </a:p>
        </p:txBody>
      </p:sp>
      <p:sp>
        <p:nvSpPr>
          <p:cNvPr id="1048860" name="Rectangle 7"/>
          <p:cNvSpPr/>
          <p:nvPr/>
        </p:nvSpPr>
        <p:spPr>
          <a:xfrm>
            <a:off x="5629437" y="925308"/>
            <a:ext cx="45719" cy="4104256"/>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p>
        </p:txBody>
      </p:sp>
      <p:sp>
        <p:nvSpPr>
          <p:cNvPr id="1048861" name="TextBox 35"/>
          <p:cNvSpPr txBox="1"/>
          <p:nvPr/>
        </p:nvSpPr>
        <p:spPr>
          <a:xfrm>
            <a:off x="6071327" y="936136"/>
            <a:ext cx="5603062" cy="4093428"/>
          </a:xfrm>
          <a:prstGeom prst="rect"/>
          <a:noFill/>
        </p:spPr>
        <p:txBody>
          <a:bodyPr rtlCol="0" wrap="square">
            <a:spAutoFit/>
          </a:bodyPr>
          <a:p>
            <a:r>
              <a:rPr altLang="en-US" b="1" dirty="0" sz="2000" lang="en-US">
                <a:solidFill>
                  <a:schemeClr val="accent4">
                    <a:lumMod val="60000"/>
                    <a:lumOff val="40000"/>
                  </a:schemeClr>
                </a:solidFill>
              </a:rPr>
              <a:t>Case 2:</a:t>
            </a:r>
          </a:p>
          <a:p>
            <a:endParaRPr altLang="en-US" b="1" dirty="0" sz="2000" lang="en-US">
              <a:solidFill>
                <a:schemeClr val="accent4">
                  <a:lumMod val="60000"/>
                  <a:lumOff val="40000"/>
                </a:schemeClr>
              </a:solidFill>
            </a:endParaRPr>
          </a:p>
          <a:p>
            <a:r>
              <a:rPr altLang="en-US" b="1" dirty="0" sz="2000" lang="en-US">
                <a:solidFill>
                  <a:schemeClr val="accent4">
                    <a:lumMod val="60000"/>
                    <a:lumOff val="40000"/>
                  </a:schemeClr>
                </a:solidFill>
              </a:rPr>
              <a:t>class sample</a:t>
            </a:r>
          </a:p>
          <a:p>
            <a:r>
              <a:rPr altLang="en-US" b="1" dirty="0" sz="2000" lang="en-US">
                <a:solidFill>
                  <a:schemeClr val="accent4">
                    <a:lumMod val="60000"/>
                    <a:lumOff val="40000"/>
                  </a:schemeClr>
                </a:solidFill>
              </a:rPr>
              <a:t>{</a:t>
            </a:r>
          </a:p>
          <a:p>
            <a:r>
              <a:rPr altLang="en-US" b="1" dirty="0" sz="2000" lang="en-US">
                <a:solidFill>
                  <a:schemeClr val="accent4">
                    <a:lumMod val="60000"/>
                    <a:lumOff val="40000"/>
                  </a:schemeClr>
                </a:solidFill>
              </a:rPr>
              <a:t>	private:</a:t>
            </a:r>
          </a:p>
          <a:p>
            <a:r>
              <a:rPr altLang="en-US" b="1" dirty="0" sz="2000" lang="en-US">
                <a:solidFill>
                  <a:schemeClr val="accent4">
                    <a:lumMod val="60000"/>
                    <a:lumOff val="40000"/>
                  </a:schemeClr>
                </a:solidFill>
              </a:rPr>
              <a:t>		int x;</a:t>
            </a:r>
          </a:p>
          <a:p>
            <a:r>
              <a:rPr altLang="en-US" b="1" dirty="0" sz="2000" lang="en-US">
                <a:solidFill>
                  <a:schemeClr val="accent4">
                    <a:lumMod val="60000"/>
                    <a:lumOff val="40000"/>
                  </a:schemeClr>
                </a:solidFill>
              </a:rPr>
              <a:t>		float y;</a:t>
            </a:r>
          </a:p>
          <a:p>
            <a:r>
              <a:rPr altLang="en-US" b="1" dirty="0" sz="2000" lang="en-US">
                <a:solidFill>
                  <a:schemeClr val="accent4">
                    <a:lumMod val="60000"/>
                    <a:lumOff val="40000"/>
                  </a:schemeClr>
                </a:solidFill>
              </a:rPr>
              <a:t>	public:</a:t>
            </a:r>
          </a:p>
          <a:p>
            <a:r>
              <a:rPr altLang="en-US" b="1" dirty="0" sz="2000" lang="en-US">
                <a:solidFill>
                  <a:schemeClr val="accent4">
                    <a:lumMod val="60000"/>
                    <a:lumOff val="40000"/>
                  </a:schemeClr>
                </a:solidFill>
              </a:rPr>
              <a:t>		virtual void display();</a:t>
            </a:r>
          </a:p>
          <a:p>
            <a:r>
              <a:rPr altLang="en-US" b="1" dirty="0" sz="2000" lang="en-US">
                <a:solidFill>
                  <a:schemeClr val="accent4">
                    <a:lumMod val="60000"/>
                    <a:lumOff val="40000"/>
                  </a:schemeClr>
                </a:solidFill>
              </a:rPr>
              <a:t>		virtual static int sum();	//error</a:t>
            </a:r>
          </a:p>
          <a:p>
            <a:r>
              <a:rPr altLang="en-US" b="1" dirty="0" sz="2000" lang="en-US">
                <a:solidFill>
                  <a:schemeClr val="accent4">
                    <a:lumMod val="60000"/>
                    <a:lumOff val="40000"/>
                  </a:schemeClr>
                </a:solidFill>
              </a:rPr>
              <a:t>}</a:t>
            </a:r>
          </a:p>
          <a:p>
            <a:r>
              <a:rPr altLang="en-US" b="1" dirty="0" sz="2000" lang="en-US">
                <a:solidFill>
                  <a:schemeClr val="accent4">
                    <a:lumMod val="60000"/>
                    <a:lumOff val="40000"/>
                  </a:schemeClr>
                </a:solidFill>
              </a:rPr>
              <a:t>int sample::sum()	 </a:t>
            </a:r>
          </a:p>
          <a:p>
            <a:r>
              <a:rPr altLang="en-US" b="1" dirty="0" sz="2000" lang="en-US">
                <a:solidFill>
                  <a:schemeClr val="accent4">
                    <a:lumMod val="60000"/>
                    <a:lumOff val="40000"/>
                  </a:schemeClr>
                </a:solidFill>
              </a:rPr>
              <a:t>{ }</a:t>
            </a:r>
            <a:endParaRPr altLang="en-US" b="1" dirty="0" sz="2800" lang="en-US">
              <a:solidFill>
                <a:schemeClr val="accent4">
                  <a:lumMod val="60000"/>
                  <a:lumOff val="40000"/>
                </a:schemeClr>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232" name=""/>
        <p:cNvGrpSpPr/>
        <p:nvPr/>
      </p:nvGrpSpPr>
      <p:grpSpPr>
        <a:xfrm>
          <a:off x="0" y="0"/>
          <a:ext cx="0" cy="0"/>
          <a:chOff x="0" y="0"/>
          <a:chExt cx="0" cy="0"/>
        </a:xfrm>
      </p:grpSpPr>
      <p:pic>
        <p:nvPicPr>
          <p:cNvPr id="2097187" name="Picture 31"/>
          <p:cNvPicPr>
            <a:picLocks noChangeAspect="1"/>
          </p:cNvPicPr>
          <p:nvPr/>
        </p:nvPicPr>
        <p:blipFill>
          <a:blip xmlns:r="http://schemas.openxmlformats.org/officeDocument/2006/relationships" r:embed="rId1"/>
          <a:stretch>
            <a:fillRect/>
          </a:stretch>
        </p:blipFill>
        <p:spPr>
          <a:xfrm>
            <a:off x="21190" y="583324"/>
            <a:ext cx="12193057" cy="5896304"/>
          </a:xfrm>
          <a:prstGeom prst="rect"/>
        </p:spPr>
      </p:pic>
      <p:sp>
        <p:nvSpPr>
          <p:cNvPr id="1048862" name="Text Placeholder 1"/>
          <p:cNvSpPr>
            <a:spLocks noGrp="1"/>
          </p:cNvSpPr>
          <p:nvPr>
            <p:ph type="body" sz="quarter" idx="10"/>
          </p:nvPr>
        </p:nvSpPr>
        <p:spPr>
          <a:xfrm>
            <a:off x="0" y="-8788"/>
            <a:ext cx="12192000" cy="712931"/>
          </a:xfrm>
        </p:spPr>
        <p:txBody>
          <a:bodyPr>
            <a:normAutofit/>
          </a:bodyPr>
          <a:p>
            <a:r>
              <a:rPr altLang="ko-KR" b="1" dirty="0" sz="3600" lang="en-US">
                <a:latin typeface="Segoe UI" panose="020B0502040204020203" pitchFamily="34" charset="0"/>
                <a:cs typeface="Segoe UI" panose="020B0502040204020203" pitchFamily="34" charset="0"/>
              </a:rPr>
              <a:t>Friend Function Example</a:t>
            </a:r>
            <a:endParaRPr altLang="en-US" b="1" dirty="0" sz="3600" lang="ko-KR">
              <a:latin typeface="Segoe UI" panose="020B0502040204020203" pitchFamily="34" charset="0"/>
              <a:cs typeface="Segoe UI" panose="020B0502040204020203" pitchFamily="34" charset="0"/>
            </a:endParaRPr>
          </a:p>
        </p:txBody>
      </p:sp>
      <p:grpSp>
        <p:nvGrpSpPr>
          <p:cNvPr id="233" name="Group 22"/>
          <p:cNvGrpSpPr/>
          <p:nvPr/>
        </p:nvGrpSpPr>
        <p:grpSpPr>
          <a:xfrm>
            <a:off x="21191" y="583325"/>
            <a:ext cx="12170810" cy="5896303"/>
            <a:chOff x="803640" y="3362835"/>
            <a:chExt cx="2153425" cy="15323905"/>
          </a:xfrm>
        </p:grpSpPr>
        <p:sp>
          <p:nvSpPr>
            <p:cNvPr id="1048863" name="TextBox 23"/>
            <p:cNvSpPr txBox="1"/>
            <p:nvPr/>
          </p:nvSpPr>
          <p:spPr>
            <a:xfrm>
              <a:off x="803640" y="3469023"/>
              <a:ext cx="2153425" cy="15217717"/>
            </a:xfrm>
            <a:prstGeom prst="rect"/>
            <a:noFill/>
          </p:spPr>
          <p:txBody>
            <a:bodyPr numCol="2" rtlCol="0" wrap="square">
              <a:spAutoFit/>
            </a:bodyPr>
            <a:p>
              <a:pPr algn="just"/>
              <a:r>
                <a:rPr b="1" dirty="0" sz="2000" lang="en-US">
                  <a:solidFill>
                    <a:srgbClr val="FFFF00"/>
                  </a:solidFill>
                </a:rPr>
                <a:t>class sample</a:t>
              </a:r>
            </a:p>
            <a:p>
              <a:pPr algn="just"/>
              <a:r>
                <a:rPr b="1" dirty="0" sz="2000" lang="en-US">
                  <a:solidFill>
                    <a:srgbClr val="FFFF00"/>
                  </a:solidFill>
                </a:rPr>
                <a:t>{</a:t>
              </a:r>
            </a:p>
            <a:p>
              <a:pPr algn="just"/>
              <a:r>
                <a:rPr b="1" dirty="0" sz="2000" lang="en-US">
                  <a:solidFill>
                    <a:srgbClr val="FFFF00"/>
                  </a:solidFill>
                </a:rPr>
                <a:t>	private:</a:t>
              </a:r>
            </a:p>
            <a:p>
              <a:pPr algn="just"/>
              <a:r>
                <a:rPr b="1" dirty="0" sz="2000" lang="en-US">
                  <a:solidFill>
                    <a:srgbClr val="FFFF00"/>
                  </a:solidFill>
                </a:rPr>
                <a:t>		int x;</a:t>
              </a:r>
            </a:p>
            <a:p>
              <a:pPr algn="just"/>
              <a:r>
                <a:rPr b="1" dirty="0" sz="2000" lang="en-US">
                  <a:solidFill>
                    <a:srgbClr val="FFFF00"/>
                  </a:solidFill>
                </a:rPr>
                <a:t>	public:</a:t>
              </a:r>
            </a:p>
            <a:p>
              <a:pPr algn="just"/>
              <a:r>
                <a:rPr b="1" dirty="0" sz="2000" lang="en-US">
                  <a:solidFill>
                    <a:srgbClr val="FFFF00"/>
                  </a:solidFill>
                </a:rPr>
                <a:t>		void </a:t>
              </a:r>
              <a:r>
                <a:rPr b="1" dirty="0" sz="2000" lang="en-US" err="1">
                  <a:solidFill>
                    <a:srgbClr val="FFFF00"/>
                  </a:solidFill>
                </a:rPr>
                <a:t>getdata</a:t>
              </a:r>
              <a:r>
                <a:rPr b="1" dirty="0" sz="2000" lang="en-US">
                  <a:solidFill>
                    <a:srgbClr val="FFFF00"/>
                  </a:solidFill>
                </a:rPr>
                <a:t>();</a:t>
              </a:r>
            </a:p>
            <a:p>
              <a:pPr algn="just"/>
              <a:r>
                <a:rPr b="1" dirty="0" sz="2000" lang="en-US">
                  <a:solidFill>
                    <a:srgbClr val="FFFF00"/>
                  </a:solidFill>
                </a:rPr>
                <a:t>		friend void display(sample </a:t>
              </a:r>
              <a:r>
                <a:rPr b="1" dirty="0" sz="2000" lang="en-US" err="1">
                  <a:solidFill>
                    <a:srgbClr val="FFFF00"/>
                  </a:solidFill>
                </a:rPr>
                <a:t>abc</a:t>
              </a:r>
              <a:r>
                <a:rPr b="1" dirty="0" sz="2000" lang="en-US">
                  <a:solidFill>
                    <a:srgbClr val="FFFF00"/>
                  </a:solidFill>
                </a:rPr>
                <a:t>);</a:t>
              </a:r>
            </a:p>
            <a:p>
              <a:pPr algn="just"/>
              <a:r>
                <a:rPr b="1" dirty="0" sz="2000" lang="en-US">
                  <a:solidFill>
                    <a:srgbClr val="FFFF00"/>
                  </a:solidFill>
                </a:rPr>
                <a:t>};</a:t>
              </a:r>
            </a:p>
            <a:p>
              <a:pPr algn="just"/>
              <a:r>
                <a:rPr b="1" dirty="0" sz="2000" lang="en-US">
                  <a:solidFill>
                    <a:srgbClr val="FFFF00"/>
                  </a:solidFill>
                </a:rPr>
                <a:t>void sample::</a:t>
              </a:r>
              <a:r>
                <a:rPr b="1" dirty="0" sz="2000" lang="en-US" err="1">
                  <a:solidFill>
                    <a:srgbClr val="FFFF00"/>
                  </a:solidFill>
                </a:rPr>
                <a:t>getdata</a:t>
              </a:r>
              <a:r>
                <a:rPr b="1" dirty="0" sz="2000" lang="en-US">
                  <a:solidFill>
                    <a:srgbClr val="FFFF00"/>
                  </a:solidFill>
                </a:rPr>
                <a:t>()</a:t>
              </a:r>
            </a:p>
            <a:p>
              <a:pPr algn="just"/>
              <a:r>
                <a:rPr b="1" dirty="0" sz="2000" lang="en-US">
                  <a:solidFill>
                    <a:srgbClr val="FFFF00"/>
                  </a:solidFill>
                </a:rPr>
                <a:t>{</a:t>
              </a:r>
            </a:p>
            <a:p>
              <a:pPr algn="just"/>
              <a:r>
                <a:rPr b="1" dirty="0" sz="2000" lang="en-US">
                  <a:solidFill>
                    <a:srgbClr val="FFFF00"/>
                  </a:solidFill>
                </a:rPr>
                <a:t>	</a:t>
              </a:r>
              <a:r>
                <a:rPr b="1" dirty="0" sz="2000" lang="en-US" err="1">
                  <a:solidFill>
                    <a:srgbClr val="FFFF00"/>
                  </a:solidFill>
                </a:rPr>
                <a:t>cout</a:t>
              </a:r>
              <a:r>
                <a:rPr b="1" dirty="0" sz="2000" lang="en-US">
                  <a:solidFill>
                    <a:srgbClr val="FFFF00"/>
                  </a:solidFill>
                </a:rPr>
                <a:t>&lt;&lt;"Enter a value for x\n"&lt;&lt;</a:t>
              </a:r>
              <a:r>
                <a:rPr b="1" dirty="0" sz="2000" lang="en-US" err="1">
                  <a:solidFill>
                    <a:srgbClr val="FFFF00"/>
                  </a:solidFill>
                </a:rPr>
                <a:t>endl</a:t>
              </a:r>
              <a:r>
                <a:rPr b="1" dirty="0" sz="2000" lang="en-US">
                  <a:solidFill>
                    <a:srgbClr val="FFFF00"/>
                  </a:solidFill>
                </a:rPr>
                <a:t>;</a:t>
              </a:r>
            </a:p>
            <a:p>
              <a:pPr algn="just"/>
              <a:r>
                <a:rPr b="1" dirty="0" sz="2000" lang="en-US">
                  <a:solidFill>
                    <a:srgbClr val="FFFF00"/>
                  </a:solidFill>
                </a:rPr>
                <a:t>	</a:t>
              </a:r>
              <a:r>
                <a:rPr b="1" dirty="0" sz="2000" lang="en-US" err="1">
                  <a:solidFill>
                    <a:srgbClr val="FFFF00"/>
                  </a:solidFill>
                </a:rPr>
                <a:t>cin</a:t>
              </a:r>
              <a:r>
                <a:rPr b="1" dirty="0" sz="2000" lang="en-US">
                  <a:solidFill>
                    <a:srgbClr val="FFFF00"/>
                  </a:solidFill>
                </a:rPr>
                <a:t>&gt;&gt;x;</a:t>
              </a:r>
            </a:p>
            <a:p>
              <a:pPr algn="just"/>
              <a:r>
                <a:rPr b="1" dirty="0" sz="2000" lang="en-US">
                  <a:solidFill>
                    <a:srgbClr val="FFFF00"/>
                  </a:solidFill>
                </a:rPr>
                <a:t>}</a:t>
              </a:r>
            </a:p>
            <a:p>
              <a:pPr algn="just"/>
              <a:r>
                <a:rPr b="1" dirty="0" sz="2000" lang="en-US">
                  <a:solidFill>
                    <a:srgbClr val="FFFF00"/>
                  </a:solidFill>
                </a:rPr>
                <a:t>void display(sample </a:t>
              </a:r>
              <a:r>
                <a:rPr b="1" dirty="0" sz="2000" lang="en-US" err="1">
                  <a:solidFill>
                    <a:srgbClr val="FFFF00"/>
                  </a:solidFill>
                </a:rPr>
                <a:t>abc</a:t>
              </a:r>
              <a:r>
                <a:rPr b="1" dirty="0" sz="2000" lang="en-US">
                  <a:solidFill>
                    <a:srgbClr val="FFFF00"/>
                  </a:solidFill>
                </a:rPr>
                <a:t>)</a:t>
              </a:r>
            </a:p>
            <a:p>
              <a:pPr algn="just"/>
              <a:r>
                <a:rPr b="1" dirty="0" sz="2000" lang="en-US">
                  <a:solidFill>
                    <a:srgbClr val="FFFF00"/>
                  </a:solidFill>
                </a:rPr>
                <a:t>{</a:t>
              </a:r>
            </a:p>
            <a:p>
              <a:pPr algn="just"/>
              <a:r>
                <a:rPr b="1" dirty="0" sz="2000" lang="en-US">
                  <a:solidFill>
                    <a:srgbClr val="FFFF00"/>
                  </a:solidFill>
                </a:rPr>
                <a:t>	</a:t>
              </a:r>
              <a:r>
                <a:rPr b="1" dirty="0" sz="2000" lang="en-US" err="1">
                  <a:solidFill>
                    <a:srgbClr val="FFFF00"/>
                  </a:solidFill>
                </a:rPr>
                <a:t>cout</a:t>
              </a:r>
              <a:r>
                <a:rPr b="1" dirty="0" sz="2000" lang="en-US">
                  <a:solidFill>
                    <a:srgbClr val="FFFF00"/>
                  </a:solidFill>
                </a:rPr>
                <a:t>&lt;&lt;"Entered Number is  "&lt;&lt;</a:t>
              </a:r>
              <a:r>
                <a:rPr b="1" dirty="0" sz="2000" lang="en-US" err="1">
                  <a:solidFill>
                    <a:srgbClr val="FFFF00"/>
                  </a:solidFill>
                </a:rPr>
                <a:t>abc.x</a:t>
              </a:r>
              <a:r>
                <a:rPr b="1" dirty="0" sz="2000" lang="en-US">
                  <a:solidFill>
                    <a:srgbClr val="FFFF00"/>
                  </a:solidFill>
                </a:rPr>
                <a:t>&lt;&lt;</a:t>
              </a:r>
              <a:r>
                <a:rPr b="1" dirty="0" sz="2000" lang="en-US" err="1">
                  <a:solidFill>
                    <a:srgbClr val="FFFF00"/>
                  </a:solidFill>
                </a:rPr>
                <a:t>endl</a:t>
              </a:r>
              <a:r>
                <a:rPr b="1" dirty="0" sz="2000" lang="en-US">
                  <a:solidFill>
                    <a:srgbClr val="FFFF00"/>
                  </a:solidFill>
                </a:rPr>
                <a:t>;</a:t>
              </a:r>
            </a:p>
            <a:p>
              <a:pPr algn="just"/>
              <a:r>
                <a:rPr b="1" dirty="0" sz="2000" lang="en-US">
                  <a:solidFill>
                    <a:srgbClr val="FFFF00"/>
                  </a:solidFill>
                </a:rPr>
                <a:t>}</a:t>
              </a:r>
            </a:p>
            <a:p>
              <a:pPr algn="just"/>
              <a:endParaRPr b="1" dirty="0" sz="2000" lang="en-US">
                <a:solidFill>
                  <a:srgbClr val="FFFF00"/>
                </a:solidFill>
              </a:endParaRPr>
            </a:p>
            <a:p>
              <a:pPr algn="just"/>
              <a:r>
                <a:rPr b="1" dirty="0" sz="2000" lang="en-US">
                  <a:solidFill>
                    <a:srgbClr val="FFFF00"/>
                  </a:solidFill>
                </a:rPr>
                <a:t>void main()</a:t>
              </a:r>
            </a:p>
            <a:p>
              <a:pPr algn="just"/>
              <a:r>
                <a:rPr b="1" dirty="0" sz="2000" lang="en-US">
                  <a:solidFill>
                    <a:srgbClr val="FFFF00"/>
                  </a:solidFill>
                </a:rPr>
                <a:t>{</a:t>
              </a:r>
            </a:p>
            <a:p>
              <a:pPr algn="just"/>
              <a:r>
                <a:rPr b="1" dirty="0" sz="2000" lang="en-US">
                  <a:solidFill>
                    <a:srgbClr val="FFFF00"/>
                  </a:solidFill>
                </a:rPr>
                <a:t>	</a:t>
              </a:r>
              <a:r>
                <a:rPr b="1" dirty="0" sz="2000" lang="en-US" err="1">
                  <a:solidFill>
                    <a:srgbClr val="FFFF00"/>
                  </a:solidFill>
                </a:rPr>
                <a:t>clrscr</a:t>
              </a:r>
              <a:r>
                <a:rPr b="1" dirty="0" sz="2000" lang="en-US">
                  <a:solidFill>
                    <a:srgbClr val="FFFF00"/>
                  </a:solidFill>
                </a:rPr>
                <a:t>();</a:t>
              </a:r>
            </a:p>
            <a:p>
              <a:pPr algn="just"/>
              <a:endParaRPr b="1" dirty="0" sz="2000" lang="en-US">
                <a:solidFill>
                  <a:srgbClr val="FFFF00"/>
                </a:solidFill>
              </a:endParaRPr>
            </a:p>
            <a:p>
              <a:pPr algn="just"/>
              <a:r>
                <a:rPr b="1" dirty="0" sz="2000" lang="en-US">
                  <a:solidFill>
                    <a:srgbClr val="FFFF00"/>
                  </a:solidFill>
                </a:rPr>
                <a:t>	sample obj;</a:t>
              </a:r>
            </a:p>
            <a:p>
              <a:pPr algn="just"/>
              <a:endParaRPr b="1" dirty="0" sz="2000" lang="en-US">
                <a:solidFill>
                  <a:srgbClr val="FFFF00"/>
                </a:solidFill>
              </a:endParaRPr>
            </a:p>
            <a:p>
              <a:pPr algn="just"/>
              <a:r>
                <a:rPr b="1" dirty="0" sz="2000" lang="en-US">
                  <a:solidFill>
                    <a:srgbClr val="FFFF00"/>
                  </a:solidFill>
                </a:rPr>
                <a:t>	</a:t>
              </a:r>
              <a:r>
                <a:rPr b="1" dirty="0" sz="2000" lang="en-US" err="1">
                  <a:solidFill>
                    <a:srgbClr val="FFFF00"/>
                  </a:solidFill>
                </a:rPr>
                <a:t>obj.getdata</a:t>
              </a:r>
              <a:r>
                <a:rPr b="1" dirty="0" sz="2000" lang="en-US">
                  <a:solidFill>
                    <a:srgbClr val="FFFF00"/>
                  </a:solidFill>
                </a:rPr>
                <a:t>();</a:t>
              </a:r>
            </a:p>
            <a:p>
              <a:pPr algn="just"/>
              <a:r>
                <a:rPr b="1" dirty="0" sz="2000" lang="en-US">
                  <a:solidFill>
                    <a:srgbClr val="FFFF00"/>
                  </a:solidFill>
                </a:rPr>
                <a:t>	</a:t>
              </a:r>
              <a:r>
                <a:rPr b="1" dirty="0" sz="2000" lang="en-US" err="1">
                  <a:solidFill>
                    <a:srgbClr val="FFFF00"/>
                  </a:solidFill>
                </a:rPr>
                <a:t>cout</a:t>
              </a:r>
              <a:r>
                <a:rPr b="1" dirty="0" sz="2000" lang="en-US">
                  <a:solidFill>
                    <a:srgbClr val="FFFF00"/>
                  </a:solidFill>
                </a:rPr>
                <a:t>&lt;&lt;"Accessing the private data by non - member function"&lt;&lt;</a:t>
              </a:r>
              <a:r>
                <a:rPr b="1" dirty="0" sz="2000" lang="en-US" err="1">
                  <a:solidFill>
                    <a:srgbClr val="FFFF00"/>
                  </a:solidFill>
                </a:rPr>
                <a:t>endl</a:t>
              </a:r>
              <a:r>
                <a:rPr b="1" dirty="0" sz="2000" lang="en-US">
                  <a:solidFill>
                    <a:srgbClr val="FFFF00"/>
                  </a:solidFill>
                </a:rPr>
                <a:t>;</a:t>
              </a:r>
            </a:p>
            <a:p>
              <a:pPr algn="just"/>
              <a:r>
                <a:rPr b="1" dirty="0" sz="2000" lang="en-US">
                  <a:solidFill>
                    <a:srgbClr val="FFFF00"/>
                  </a:solidFill>
                </a:rPr>
                <a:t>	display(obj);</a:t>
              </a:r>
            </a:p>
            <a:p>
              <a:pPr algn="just"/>
              <a:endParaRPr b="1" dirty="0" sz="2000" lang="en-US">
                <a:solidFill>
                  <a:srgbClr val="FFFF00"/>
                </a:solidFill>
              </a:endParaRPr>
            </a:p>
            <a:p>
              <a:pPr algn="just"/>
              <a:r>
                <a:rPr b="1" dirty="0" sz="2000" lang="en-US">
                  <a:solidFill>
                    <a:srgbClr val="FFFF00"/>
                  </a:solidFill>
                </a:rPr>
                <a:t>	</a:t>
              </a:r>
              <a:r>
                <a:rPr b="1" dirty="0" sz="2000" lang="en-US" err="1">
                  <a:solidFill>
                    <a:srgbClr val="FFFF00"/>
                  </a:solidFill>
                </a:rPr>
                <a:t>getch</a:t>
              </a:r>
              <a:r>
                <a:rPr b="1" dirty="0" sz="2000" lang="en-US">
                  <a:solidFill>
                    <a:srgbClr val="FFFF00"/>
                  </a:solidFill>
                </a:rPr>
                <a:t>();</a:t>
              </a:r>
            </a:p>
            <a:p>
              <a:pPr algn="just"/>
              <a:r>
                <a:rPr b="1" dirty="0" sz="2000" lang="en-US">
                  <a:solidFill>
                    <a:srgbClr val="FFFF00"/>
                  </a:solidFill>
                </a:rPr>
                <a:t>}*/</a:t>
              </a:r>
            </a:p>
          </p:txBody>
        </p:sp>
        <p:sp>
          <p:nvSpPr>
            <p:cNvPr id="1048864" name="TextBox 24"/>
            <p:cNvSpPr txBox="1"/>
            <p:nvPr/>
          </p:nvSpPr>
          <p:spPr>
            <a:xfrm>
              <a:off x="803640" y="3362835"/>
              <a:ext cx="2059657" cy="212376"/>
            </a:xfrm>
            <a:prstGeom prst="rect"/>
            <a:noFill/>
          </p:spPr>
          <p:txBody>
            <a:bodyPr rtlCol="0" wrap="square">
              <a:spAutoFit/>
            </a:bodyPr>
            <a:p>
              <a:endParaRPr altLang="en-US" b="1" dirty="0" sz="1867" lang="ko-KR">
                <a:cs typeface="Arial" pitchFamily="34" charset="0"/>
              </a:endParaRPr>
            </a:p>
          </p:txBody>
        </p:sp>
      </p:grpSp>
      <p:sp>
        <p:nvSpPr>
          <p:cNvPr id="1048865" name="TextBox 12"/>
          <p:cNvSpPr txBox="1"/>
          <p:nvPr/>
        </p:nvSpPr>
        <p:spPr>
          <a:xfrm>
            <a:off x="3721360" y="583324"/>
            <a:ext cx="1708765" cy="461665"/>
          </a:xfrm>
          <a:prstGeom prst="rect"/>
          <a:noFill/>
        </p:spPr>
        <p:txBody>
          <a:bodyPr rtlCol="0" wrap="square">
            <a:spAutoFit/>
          </a:bodyPr>
          <a:p>
            <a:r>
              <a:rPr altLang="ko-KR" b="1" dirty="0" sz="2400" lang="en-US">
                <a:solidFill>
                  <a:schemeClr val="accent1"/>
                </a:solidFill>
                <a:cs typeface="Arial" pitchFamily="34" charset="0"/>
              </a:rPr>
              <a:t>Example: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236" name=""/>
        <p:cNvGrpSpPr/>
        <p:nvPr/>
      </p:nvGrpSpPr>
      <p:grpSpPr>
        <a:xfrm>
          <a:off x="0" y="0"/>
          <a:ext cx="0" cy="0"/>
          <a:chOff x="0" y="0"/>
          <a:chExt cx="0" cy="0"/>
        </a:xfrm>
      </p:grpSpPr>
      <p:pic>
        <p:nvPicPr>
          <p:cNvPr id="2097188" name="Picture 31"/>
          <p:cNvPicPr>
            <a:picLocks noChangeAspect="1"/>
          </p:cNvPicPr>
          <p:nvPr/>
        </p:nvPicPr>
        <p:blipFill>
          <a:blip xmlns:r="http://schemas.openxmlformats.org/officeDocument/2006/relationships" r:embed="rId1"/>
          <a:stretch>
            <a:fillRect/>
          </a:stretch>
        </p:blipFill>
        <p:spPr>
          <a:xfrm>
            <a:off x="21190" y="583324"/>
            <a:ext cx="12193057" cy="5896304"/>
          </a:xfrm>
          <a:prstGeom prst="rect"/>
        </p:spPr>
      </p:pic>
      <p:sp>
        <p:nvSpPr>
          <p:cNvPr id="1048869" name="Text Placeholder 1"/>
          <p:cNvSpPr>
            <a:spLocks noGrp="1"/>
          </p:cNvSpPr>
          <p:nvPr>
            <p:ph type="body" sz="quarter" idx="10"/>
          </p:nvPr>
        </p:nvSpPr>
        <p:spPr>
          <a:xfrm>
            <a:off x="0" y="-8788"/>
            <a:ext cx="12192000" cy="712931"/>
          </a:xfrm>
        </p:spPr>
        <p:txBody>
          <a:bodyPr>
            <a:normAutofit/>
          </a:bodyPr>
          <a:p>
            <a:r>
              <a:rPr altLang="ko-KR" b="1" dirty="0" sz="3600" lang="en-US">
                <a:latin typeface="Segoe UI" panose="020B0502040204020203" pitchFamily="34" charset="0"/>
                <a:cs typeface="Segoe UI" panose="020B0502040204020203" pitchFamily="34" charset="0"/>
              </a:rPr>
              <a:t>Friend Function Example</a:t>
            </a:r>
            <a:endParaRPr altLang="en-US" b="1" dirty="0" sz="3600" lang="ko-KR">
              <a:latin typeface="Segoe UI" panose="020B0502040204020203" pitchFamily="34" charset="0"/>
              <a:cs typeface="Segoe UI" panose="020B0502040204020203" pitchFamily="34" charset="0"/>
            </a:endParaRPr>
          </a:p>
        </p:txBody>
      </p:sp>
      <p:grpSp>
        <p:nvGrpSpPr>
          <p:cNvPr id="237" name="Group 22"/>
          <p:cNvGrpSpPr/>
          <p:nvPr/>
        </p:nvGrpSpPr>
        <p:grpSpPr>
          <a:xfrm>
            <a:off x="21191" y="583325"/>
            <a:ext cx="12170810" cy="5980947"/>
            <a:chOff x="803640" y="3362835"/>
            <a:chExt cx="2153425" cy="15543887"/>
          </a:xfrm>
        </p:grpSpPr>
        <p:sp>
          <p:nvSpPr>
            <p:cNvPr id="1048870" name="TextBox 23"/>
            <p:cNvSpPr txBox="1"/>
            <p:nvPr/>
          </p:nvSpPr>
          <p:spPr>
            <a:xfrm>
              <a:off x="803640" y="3469023"/>
              <a:ext cx="2153425" cy="15437699"/>
            </a:xfrm>
            <a:prstGeom prst="rect"/>
            <a:noFill/>
          </p:spPr>
          <p:txBody>
            <a:bodyPr numCol="2" rtlCol="0" wrap="square">
              <a:spAutoFit/>
            </a:bodyPr>
            <a:p>
              <a:pPr algn="just"/>
              <a:r>
                <a:rPr b="1" dirty="0" sz="2000" lang="en-US">
                  <a:solidFill>
                    <a:srgbClr val="FFFF00"/>
                  </a:solidFill>
                </a:rPr>
                <a:t>class first</a:t>
              </a:r>
            </a:p>
            <a:p>
              <a:pPr algn="just"/>
              <a:r>
                <a:rPr b="1" dirty="0" sz="2000" lang="en-US">
                  <a:solidFill>
                    <a:srgbClr val="FFFF00"/>
                  </a:solidFill>
                </a:rPr>
                <a:t>{</a:t>
              </a:r>
            </a:p>
            <a:p>
              <a:pPr algn="just"/>
              <a:r>
                <a:rPr b="1" dirty="0" sz="2000" lang="en-US">
                  <a:solidFill>
                    <a:srgbClr val="FFFF00"/>
                  </a:solidFill>
                </a:rPr>
                <a:t>	friend class second;</a:t>
              </a:r>
            </a:p>
            <a:p>
              <a:pPr algn="just"/>
              <a:r>
                <a:rPr b="1" dirty="0" sz="2000" lang="en-US">
                  <a:solidFill>
                    <a:srgbClr val="FFFF00"/>
                  </a:solidFill>
                </a:rPr>
                <a:t>	private:</a:t>
              </a:r>
            </a:p>
            <a:p>
              <a:pPr algn="just"/>
              <a:r>
                <a:rPr b="1" dirty="0" sz="2000" lang="en-US">
                  <a:solidFill>
                    <a:srgbClr val="FFFF00"/>
                  </a:solidFill>
                </a:rPr>
                <a:t>		int x;</a:t>
              </a:r>
            </a:p>
            <a:p>
              <a:pPr algn="just"/>
              <a:r>
                <a:rPr b="1" dirty="0" sz="2000" lang="en-US">
                  <a:solidFill>
                    <a:srgbClr val="FFFF00"/>
                  </a:solidFill>
                </a:rPr>
                <a:t>	public:</a:t>
              </a:r>
            </a:p>
            <a:p>
              <a:pPr algn="just"/>
              <a:r>
                <a:rPr b="1" dirty="0" sz="2000" lang="en-US">
                  <a:solidFill>
                    <a:srgbClr val="FFFF00"/>
                  </a:solidFill>
                </a:rPr>
                <a:t>		void </a:t>
              </a:r>
              <a:r>
                <a:rPr b="1" dirty="0" sz="2000" lang="en-US" err="1">
                  <a:solidFill>
                    <a:srgbClr val="FFFF00"/>
                  </a:solidFill>
                </a:rPr>
                <a:t>getdata</a:t>
              </a:r>
              <a:r>
                <a:rPr b="1" dirty="0" sz="2000" lang="en-US">
                  <a:solidFill>
                    <a:srgbClr val="FFFF00"/>
                  </a:solidFill>
                </a:rPr>
                <a:t>();</a:t>
              </a:r>
            </a:p>
            <a:p>
              <a:pPr algn="just"/>
              <a:r>
                <a:rPr b="1" dirty="0" sz="2000" lang="en-US">
                  <a:solidFill>
                    <a:srgbClr val="FFFF00"/>
                  </a:solidFill>
                </a:rPr>
                <a:t>};</a:t>
              </a:r>
            </a:p>
            <a:p>
              <a:pPr algn="just"/>
              <a:endParaRPr b="1" dirty="0" sz="2000" lang="en-US">
                <a:solidFill>
                  <a:srgbClr val="FFFF00"/>
                </a:solidFill>
              </a:endParaRPr>
            </a:p>
            <a:p>
              <a:pPr algn="just"/>
              <a:r>
                <a:rPr b="1" dirty="0" sz="2000" lang="en-US">
                  <a:solidFill>
                    <a:srgbClr val="FFFF00"/>
                  </a:solidFill>
                </a:rPr>
                <a:t>class second</a:t>
              </a:r>
            </a:p>
            <a:p>
              <a:pPr algn="just"/>
              <a:r>
                <a:rPr b="1" dirty="0" sz="2000" lang="en-US">
                  <a:solidFill>
                    <a:srgbClr val="FFFF00"/>
                  </a:solidFill>
                </a:rPr>
                <a:t>{</a:t>
              </a:r>
            </a:p>
            <a:p>
              <a:pPr algn="just"/>
              <a:r>
                <a:rPr b="1" dirty="0" sz="2000" lang="en-US">
                  <a:solidFill>
                    <a:srgbClr val="FFFF00"/>
                  </a:solidFill>
                </a:rPr>
                <a:t>	public:</a:t>
              </a:r>
            </a:p>
            <a:p>
              <a:pPr algn="just"/>
              <a:r>
                <a:rPr b="1" dirty="0" sz="2000" lang="en-US">
                  <a:solidFill>
                    <a:srgbClr val="FFFF00"/>
                  </a:solidFill>
                </a:rPr>
                <a:t>		void </a:t>
              </a:r>
              <a:r>
                <a:rPr b="1" dirty="0" sz="2000" lang="en-US" err="1">
                  <a:solidFill>
                    <a:srgbClr val="FFFF00"/>
                  </a:solidFill>
                </a:rPr>
                <a:t>disp</a:t>
              </a:r>
              <a:r>
                <a:rPr b="1" dirty="0" sz="2000" lang="en-US">
                  <a:solidFill>
                    <a:srgbClr val="FFFF00"/>
                  </a:solidFill>
                </a:rPr>
                <a:t>(first temp);</a:t>
              </a:r>
            </a:p>
            <a:p>
              <a:pPr algn="just"/>
              <a:r>
                <a:rPr b="1" dirty="0" sz="2000" lang="en-US">
                  <a:solidFill>
                    <a:srgbClr val="FFFF00"/>
                  </a:solidFill>
                </a:rPr>
                <a:t>};</a:t>
              </a:r>
            </a:p>
            <a:p>
              <a:pPr algn="just"/>
              <a:endParaRPr b="1" dirty="0" sz="2000" lang="en-US">
                <a:solidFill>
                  <a:srgbClr val="FFFF00"/>
                </a:solidFill>
              </a:endParaRPr>
            </a:p>
            <a:p>
              <a:pPr algn="just"/>
              <a:r>
                <a:rPr b="1" dirty="0" sz="2000" lang="en-US">
                  <a:solidFill>
                    <a:srgbClr val="FFFF00"/>
                  </a:solidFill>
                </a:rPr>
                <a:t>void first::</a:t>
              </a:r>
              <a:r>
                <a:rPr b="1" dirty="0" sz="2000" lang="en-US" err="1">
                  <a:solidFill>
                    <a:srgbClr val="FFFF00"/>
                  </a:solidFill>
                </a:rPr>
                <a:t>getdata</a:t>
              </a:r>
              <a:r>
                <a:rPr b="1" dirty="0" sz="2000" lang="en-US">
                  <a:solidFill>
                    <a:srgbClr val="FFFF00"/>
                  </a:solidFill>
                </a:rPr>
                <a:t>()</a:t>
              </a:r>
            </a:p>
            <a:p>
              <a:pPr algn="just"/>
              <a:r>
                <a:rPr b="1" dirty="0" sz="2000" lang="en-US">
                  <a:solidFill>
                    <a:srgbClr val="FFFF00"/>
                  </a:solidFill>
                </a:rPr>
                <a:t>{</a:t>
              </a:r>
            </a:p>
            <a:p>
              <a:pPr algn="just"/>
              <a:r>
                <a:rPr b="1" dirty="0" sz="2000" lang="en-US">
                  <a:solidFill>
                    <a:srgbClr val="FFFF00"/>
                  </a:solidFill>
                </a:rPr>
                <a:t>	</a:t>
              </a:r>
              <a:r>
                <a:rPr b="1" dirty="0" sz="2000" lang="en-US" err="1">
                  <a:solidFill>
                    <a:srgbClr val="FFFF00"/>
                  </a:solidFill>
                </a:rPr>
                <a:t>cout</a:t>
              </a:r>
              <a:r>
                <a:rPr b="1" dirty="0" sz="2000" lang="en-US">
                  <a:solidFill>
                    <a:srgbClr val="FFFF00"/>
                  </a:solidFill>
                </a:rPr>
                <a:t>&lt;&lt;"Enter a Number ?"&lt;&lt;</a:t>
              </a:r>
              <a:r>
                <a:rPr b="1" dirty="0" sz="2000" lang="en-US" err="1">
                  <a:solidFill>
                    <a:srgbClr val="FFFF00"/>
                  </a:solidFill>
                </a:rPr>
                <a:t>endl</a:t>
              </a:r>
              <a:r>
                <a:rPr b="1" dirty="0" sz="2000" lang="en-US">
                  <a:solidFill>
                    <a:srgbClr val="FFFF00"/>
                  </a:solidFill>
                </a:rPr>
                <a:t>;</a:t>
              </a:r>
            </a:p>
            <a:p>
              <a:pPr algn="just"/>
              <a:r>
                <a:rPr b="1" dirty="0" sz="2000" lang="en-US">
                  <a:solidFill>
                    <a:srgbClr val="FFFF00"/>
                  </a:solidFill>
                </a:rPr>
                <a:t>	</a:t>
              </a:r>
              <a:r>
                <a:rPr b="1" dirty="0" sz="2000" lang="en-US" err="1">
                  <a:solidFill>
                    <a:srgbClr val="FFFF00"/>
                  </a:solidFill>
                </a:rPr>
                <a:t>cin</a:t>
              </a:r>
              <a:r>
                <a:rPr b="1" dirty="0" sz="2000" lang="en-US">
                  <a:solidFill>
                    <a:srgbClr val="FFFF00"/>
                  </a:solidFill>
                </a:rPr>
                <a:t>&gt;&gt;x;</a:t>
              </a:r>
            </a:p>
            <a:p>
              <a:pPr algn="just"/>
              <a:r>
                <a:rPr b="1" dirty="0" sz="2000" lang="en-US">
                  <a:solidFill>
                    <a:srgbClr val="FFFF00"/>
                  </a:solidFill>
                </a:rPr>
                <a:t>}</a:t>
              </a:r>
            </a:p>
            <a:p>
              <a:pPr algn="just"/>
              <a:endParaRPr b="1" dirty="0" sz="2000" lang="en-US">
                <a:solidFill>
                  <a:srgbClr val="FFFF00"/>
                </a:solidFill>
              </a:endParaRPr>
            </a:p>
            <a:p>
              <a:pPr algn="just"/>
              <a:r>
                <a:rPr b="1" dirty="0" sz="2000" lang="en-US">
                  <a:solidFill>
                    <a:srgbClr val="FFFF00"/>
                  </a:solidFill>
                </a:rPr>
                <a:t>void second::</a:t>
              </a:r>
              <a:r>
                <a:rPr b="1" dirty="0" sz="2000" lang="en-US" err="1">
                  <a:solidFill>
                    <a:srgbClr val="FFFF00"/>
                  </a:solidFill>
                </a:rPr>
                <a:t>disp</a:t>
              </a:r>
              <a:r>
                <a:rPr b="1" dirty="0" sz="2000" lang="en-US">
                  <a:solidFill>
                    <a:srgbClr val="FFFF00"/>
                  </a:solidFill>
                </a:rPr>
                <a:t>(first temp)</a:t>
              </a:r>
            </a:p>
            <a:p>
              <a:pPr algn="just"/>
              <a:r>
                <a:rPr b="1" dirty="0" sz="2000" lang="en-US">
                  <a:solidFill>
                    <a:srgbClr val="FFFF00"/>
                  </a:solidFill>
                </a:rPr>
                <a:t>{</a:t>
              </a:r>
            </a:p>
            <a:p>
              <a:pPr algn="just"/>
              <a:r>
                <a:rPr b="1" dirty="0" sz="2000" lang="en-US">
                  <a:solidFill>
                    <a:srgbClr val="FFFF00"/>
                  </a:solidFill>
                </a:rPr>
                <a:t>	</a:t>
              </a:r>
              <a:r>
                <a:rPr b="1" dirty="0" sz="2000" lang="en-US" err="1">
                  <a:solidFill>
                    <a:srgbClr val="FFFF00"/>
                  </a:solidFill>
                </a:rPr>
                <a:t>cout</a:t>
              </a:r>
              <a:r>
                <a:rPr b="1" dirty="0" sz="2000" lang="en-US">
                  <a:solidFill>
                    <a:srgbClr val="FFFF00"/>
                  </a:solidFill>
                </a:rPr>
                <a:t>&lt;&lt;"Entered Number is = "&lt;&lt;</a:t>
              </a:r>
              <a:r>
                <a:rPr b="1" dirty="0" sz="2000" lang="en-US" err="1">
                  <a:solidFill>
                    <a:srgbClr val="FFFF00"/>
                  </a:solidFill>
                </a:rPr>
                <a:t>temp.x</a:t>
              </a:r>
              <a:r>
                <a:rPr b="1" dirty="0" sz="2000" lang="en-US">
                  <a:solidFill>
                    <a:srgbClr val="FFFF00"/>
                  </a:solidFill>
                </a:rPr>
                <a:t>&lt;&lt;</a:t>
              </a:r>
              <a:r>
                <a:rPr b="1" dirty="0" sz="2000" lang="en-US" err="1">
                  <a:solidFill>
                    <a:srgbClr val="FFFF00"/>
                  </a:solidFill>
                </a:rPr>
                <a:t>endl</a:t>
              </a:r>
              <a:r>
                <a:rPr b="1" dirty="0" sz="2000" lang="en-US">
                  <a:solidFill>
                    <a:srgbClr val="FFFF00"/>
                  </a:solidFill>
                </a:rPr>
                <a:t>;</a:t>
              </a:r>
            </a:p>
            <a:p>
              <a:pPr algn="just"/>
              <a:r>
                <a:rPr b="1" dirty="0" sz="2000" lang="en-US">
                  <a:solidFill>
                    <a:srgbClr val="FFFF00"/>
                  </a:solidFill>
                </a:rPr>
                <a:t>}</a:t>
              </a:r>
            </a:p>
            <a:p>
              <a:pPr algn="just"/>
              <a:endParaRPr b="1" dirty="0" sz="2000" lang="en-US">
                <a:solidFill>
                  <a:srgbClr val="FFFF00"/>
                </a:solidFill>
              </a:endParaRPr>
            </a:p>
            <a:p>
              <a:pPr algn="just"/>
              <a:r>
                <a:rPr b="1" dirty="0" sz="2000" lang="en-US">
                  <a:solidFill>
                    <a:srgbClr val="FFFF00"/>
                  </a:solidFill>
                </a:rPr>
                <a:t>void main()</a:t>
              </a:r>
            </a:p>
            <a:p>
              <a:pPr algn="just"/>
              <a:r>
                <a:rPr b="1" dirty="0" sz="2000" lang="en-US">
                  <a:solidFill>
                    <a:srgbClr val="FFFF00"/>
                  </a:solidFill>
                </a:rPr>
                <a:t>{</a:t>
              </a:r>
            </a:p>
            <a:p>
              <a:pPr algn="just"/>
              <a:endParaRPr b="1" dirty="0" sz="2000" lang="en-US">
                <a:solidFill>
                  <a:srgbClr val="FFFF00"/>
                </a:solidFill>
              </a:endParaRPr>
            </a:p>
            <a:p>
              <a:pPr algn="just"/>
              <a:r>
                <a:rPr b="1" dirty="0" sz="2000" lang="en-US">
                  <a:solidFill>
                    <a:srgbClr val="FFFF00"/>
                  </a:solidFill>
                </a:rPr>
                <a:t>	first </a:t>
              </a:r>
              <a:r>
                <a:rPr b="1" dirty="0" sz="2000" lang="en-US" err="1">
                  <a:solidFill>
                    <a:srgbClr val="FFFF00"/>
                  </a:solidFill>
                </a:rPr>
                <a:t>objx</a:t>
              </a:r>
              <a:r>
                <a:rPr b="1" dirty="0" sz="2000" lang="en-US">
                  <a:solidFill>
                    <a:srgbClr val="FFFF00"/>
                  </a:solidFill>
                </a:rPr>
                <a:t>;</a:t>
              </a:r>
            </a:p>
            <a:p>
              <a:pPr algn="just"/>
              <a:r>
                <a:rPr b="1" dirty="0" sz="2000" lang="en-US">
                  <a:solidFill>
                    <a:srgbClr val="FFFF00"/>
                  </a:solidFill>
                </a:rPr>
                <a:t>	second </a:t>
              </a:r>
              <a:r>
                <a:rPr b="1" dirty="0" sz="2000" lang="en-US" err="1">
                  <a:solidFill>
                    <a:srgbClr val="FFFF00"/>
                  </a:solidFill>
                </a:rPr>
                <a:t>objy</a:t>
              </a:r>
              <a:r>
                <a:rPr b="1" dirty="0" sz="2000" lang="en-US">
                  <a:solidFill>
                    <a:srgbClr val="FFFF00"/>
                  </a:solidFill>
                </a:rPr>
                <a:t>;</a:t>
              </a:r>
            </a:p>
            <a:p>
              <a:pPr algn="just"/>
              <a:r>
                <a:rPr b="1" dirty="0" sz="2000" lang="en-US">
                  <a:solidFill>
                    <a:srgbClr val="FFFF00"/>
                  </a:solidFill>
                </a:rPr>
                <a:t>	</a:t>
              </a:r>
              <a:r>
                <a:rPr b="1" dirty="0" sz="2000" lang="en-US" err="1">
                  <a:solidFill>
                    <a:srgbClr val="FFFF00"/>
                  </a:solidFill>
                </a:rPr>
                <a:t>objx.getdata</a:t>
              </a:r>
              <a:r>
                <a:rPr b="1" dirty="0" sz="2000" lang="en-US">
                  <a:solidFill>
                    <a:srgbClr val="FFFF00"/>
                  </a:solidFill>
                </a:rPr>
                <a:t>();</a:t>
              </a:r>
            </a:p>
            <a:p>
              <a:pPr algn="just"/>
              <a:r>
                <a:rPr b="1" dirty="0" sz="2000" lang="en-US">
                  <a:solidFill>
                    <a:srgbClr val="FFFF00"/>
                  </a:solidFill>
                </a:rPr>
                <a:t>	</a:t>
              </a:r>
              <a:r>
                <a:rPr b="1" dirty="0" sz="2000" lang="en-US" err="1">
                  <a:solidFill>
                    <a:srgbClr val="FFFF00"/>
                  </a:solidFill>
                </a:rPr>
                <a:t>objy.disp</a:t>
              </a:r>
              <a:r>
                <a:rPr b="1" dirty="0" sz="2000" lang="en-US">
                  <a:solidFill>
                    <a:srgbClr val="FFFF00"/>
                  </a:solidFill>
                </a:rPr>
                <a:t>(</a:t>
              </a:r>
              <a:r>
                <a:rPr b="1" dirty="0" sz="2000" lang="en-US" err="1">
                  <a:solidFill>
                    <a:srgbClr val="FFFF00"/>
                  </a:solidFill>
                </a:rPr>
                <a:t>objx</a:t>
              </a:r>
              <a:r>
                <a:rPr b="1" dirty="0" sz="2000" lang="en-US">
                  <a:solidFill>
                    <a:srgbClr val="FFFF00"/>
                  </a:solidFill>
                </a:rPr>
                <a:t>);</a:t>
              </a:r>
            </a:p>
            <a:p>
              <a:pPr algn="just"/>
              <a:r>
                <a:rPr b="1" dirty="0" sz="2000" lang="en-US">
                  <a:solidFill>
                    <a:srgbClr val="FFFF00"/>
                  </a:solidFill>
                </a:rPr>
                <a:t>}</a:t>
              </a:r>
            </a:p>
          </p:txBody>
        </p:sp>
        <p:sp>
          <p:nvSpPr>
            <p:cNvPr id="1048871" name="TextBox 24"/>
            <p:cNvSpPr txBox="1"/>
            <p:nvPr/>
          </p:nvSpPr>
          <p:spPr>
            <a:xfrm>
              <a:off x="803640" y="3362835"/>
              <a:ext cx="2059657" cy="212376"/>
            </a:xfrm>
            <a:prstGeom prst="rect"/>
            <a:noFill/>
          </p:spPr>
          <p:txBody>
            <a:bodyPr rtlCol="0" wrap="square">
              <a:spAutoFit/>
            </a:bodyPr>
            <a:p>
              <a:endParaRPr altLang="en-US" b="1" dirty="0" sz="1867" lang="ko-KR">
                <a:cs typeface="Arial" pitchFamily="34" charset="0"/>
              </a:endParaRPr>
            </a:p>
          </p:txBody>
        </p:sp>
      </p:grpSp>
      <p:sp>
        <p:nvSpPr>
          <p:cNvPr id="1048872" name="TextBox 12"/>
          <p:cNvSpPr txBox="1"/>
          <p:nvPr/>
        </p:nvSpPr>
        <p:spPr>
          <a:xfrm>
            <a:off x="3721360" y="583324"/>
            <a:ext cx="1708765" cy="461665"/>
          </a:xfrm>
          <a:prstGeom prst="rect"/>
          <a:noFill/>
        </p:spPr>
        <p:txBody>
          <a:bodyPr rtlCol="0" wrap="square">
            <a:spAutoFit/>
          </a:bodyPr>
          <a:p>
            <a:r>
              <a:rPr altLang="ko-KR" b="1" dirty="0" sz="2400" lang="en-US">
                <a:solidFill>
                  <a:schemeClr val="accent1"/>
                </a:solidFill>
                <a:cs typeface="Arial" pitchFamily="34" charset="0"/>
              </a:rPr>
              <a:t>Example: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240" name=""/>
        <p:cNvGrpSpPr/>
        <p:nvPr/>
      </p:nvGrpSpPr>
      <p:grpSpPr>
        <a:xfrm>
          <a:off x="0" y="0"/>
          <a:ext cx="0" cy="0"/>
          <a:chOff x="0" y="0"/>
          <a:chExt cx="0" cy="0"/>
        </a:xfrm>
      </p:grpSpPr>
      <p:pic>
        <p:nvPicPr>
          <p:cNvPr id="2097189" name="Picture 31"/>
          <p:cNvPicPr>
            <a:picLocks noChangeAspect="1"/>
          </p:cNvPicPr>
          <p:nvPr/>
        </p:nvPicPr>
        <p:blipFill>
          <a:blip xmlns:r="http://schemas.openxmlformats.org/officeDocument/2006/relationships" r:embed="rId1"/>
          <a:stretch>
            <a:fillRect/>
          </a:stretch>
        </p:blipFill>
        <p:spPr>
          <a:xfrm>
            <a:off x="21190" y="583324"/>
            <a:ext cx="12193057" cy="5896304"/>
          </a:xfrm>
          <a:prstGeom prst="rect"/>
        </p:spPr>
      </p:pic>
      <p:sp>
        <p:nvSpPr>
          <p:cNvPr id="1048876" name="Text Placeholder 1"/>
          <p:cNvSpPr>
            <a:spLocks noGrp="1"/>
          </p:cNvSpPr>
          <p:nvPr>
            <p:ph type="body" sz="quarter" idx="10"/>
          </p:nvPr>
        </p:nvSpPr>
        <p:spPr>
          <a:xfrm>
            <a:off x="0" y="-8788"/>
            <a:ext cx="12192000" cy="712931"/>
          </a:xfrm>
        </p:spPr>
        <p:txBody>
          <a:bodyPr>
            <a:normAutofit/>
          </a:bodyPr>
          <a:p>
            <a:r>
              <a:rPr altLang="ko-KR" b="1" dirty="0" sz="3600" lang="en-US">
                <a:latin typeface="Segoe UI" panose="020B0502040204020203" pitchFamily="34" charset="0"/>
                <a:cs typeface="Segoe UI" panose="020B0502040204020203" pitchFamily="34" charset="0"/>
              </a:rPr>
              <a:t>Friend Function Example</a:t>
            </a:r>
            <a:endParaRPr altLang="en-US" b="1" dirty="0" sz="3600" lang="ko-KR">
              <a:latin typeface="Segoe UI" panose="020B0502040204020203" pitchFamily="34" charset="0"/>
              <a:cs typeface="Segoe UI" panose="020B0502040204020203" pitchFamily="34" charset="0"/>
            </a:endParaRPr>
          </a:p>
        </p:txBody>
      </p:sp>
      <p:grpSp>
        <p:nvGrpSpPr>
          <p:cNvPr id="241" name="Group 22"/>
          <p:cNvGrpSpPr/>
          <p:nvPr/>
        </p:nvGrpSpPr>
        <p:grpSpPr>
          <a:xfrm>
            <a:off x="21191" y="583325"/>
            <a:ext cx="12170810" cy="5896303"/>
            <a:chOff x="803640" y="3362835"/>
            <a:chExt cx="2153425" cy="27510362"/>
          </a:xfrm>
        </p:grpSpPr>
        <p:sp>
          <p:nvSpPr>
            <p:cNvPr id="1048877" name="TextBox 23"/>
            <p:cNvSpPr txBox="1"/>
            <p:nvPr/>
          </p:nvSpPr>
          <p:spPr>
            <a:xfrm>
              <a:off x="803640" y="3469023"/>
              <a:ext cx="2153425" cy="27404174"/>
            </a:xfrm>
            <a:prstGeom prst="rect"/>
            <a:noFill/>
          </p:spPr>
          <p:txBody>
            <a:bodyPr numCol="3" rtlCol="0" wrap="square">
              <a:spAutoFit/>
            </a:bodyPr>
            <a:p>
              <a:pPr algn="just"/>
              <a:r>
                <a:rPr b="1" dirty="0" sz="2000" lang="en-US">
                  <a:solidFill>
                    <a:srgbClr val="FFFF00"/>
                  </a:solidFill>
                </a:rPr>
                <a:t>class second;	//Forward Declaration</a:t>
              </a:r>
            </a:p>
            <a:p>
              <a:pPr algn="just"/>
              <a:r>
                <a:rPr b="1" dirty="0" sz="2000" lang="en-US">
                  <a:solidFill>
                    <a:srgbClr val="FFFF00"/>
                  </a:solidFill>
                </a:rPr>
                <a:t>class first</a:t>
              </a:r>
            </a:p>
            <a:p>
              <a:pPr algn="just"/>
              <a:r>
                <a:rPr b="1" dirty="0" sz="2000" lang="en-US">
                  <a:solidFill>
                    <a:srgbClr val="FFFF00"/>
                  </a:solidFill>
                </a:rPr>
                <a:t>{</a:t>
              </a:r>
            </a:p>
            <a:p>
              <a:pPr algn="just"/>
              <a:r>
                <a:rPr b="1" dirty="0" sz="2000" lang="en-US">
                  <a:solidFill>
                    <a:srgbClr val="FFFF00"/>
                  </a:solidFill>
                </a:rPr>
                <a:t>	private:</a:t>
              </a:r>
            </a:p>
            <a:p>
              <a:pPr algn="just"/>
              <a:r>
                <a:rPr b="1" dirty="0" sz="2000" lang="en-US">
                  <a:solidFill>
                    <a:srgbClr val="FFFF00"/>
                  </a:solidFill>
                </a:rPr>
                <a:t>		int x;</a:t>
              </a:r>
            </a:p>
            <a:p>
              <a:pPr algn="just"/>
              <a:r>
                <a:rPr b="1" dirty="0" sz="2000" lang="en-US">
                  <a:solidFill>
                    <a:srgbClr val="FFFF00"/>
                  </a:solidFill>
                </a:rPr>
                <a:t>	public:</a:t>
              </a:r>
            </a:p>
            <a:p>
              <a:pPr algn="just"/>
              <a:r>
                <a:rPr b="1" dirty="0" sz="2000" lang="en-US">
                  <a:solidFill>
                    <a:srgbClr val="FFFF00"/>
                  </a:solidFill>
                </a:rPr>
                <a:t>void </a:t>
              </a:r>
              <a:r>
                <a:rPr b="1" dirty="0" sz="2000" lang="en-US" err="1">
                  <a:solidFill>
                    <a:srgbClr val="FFFF00"/>
                  </a:solidFill>
                </a:rPr>
                <a:t>getdata</a:t>
              </a:r>
              <a:r>
                <a:rPr b="1" dirty="0" sz="2000" lang="en-US">
                  <a:solidFill>
                    <a:srgbClr val="FFFF00"/>
                  </a:solidFill>
                </a:rPr>
                <a:t>();</a:t>
              </a:r>
            </a:p>
            <a:p>
              <a:pPr algn="just"/>
              <a:r>
                <a:rPr b="1" dirty="0" sz="2000" lang="en-US">
                  <a:solidFill>
                    <a:srgbClr val="FFFF00"/>
                  </a:solidFill>
                </a:rPr>
                <a:t>void display();</a:t>
              </a:r>
            </a:p>
            <a:p>
              <a:pPr algn="just"/>
              <a:r>
                <a:rPr b="1" dirty="0" sz="2000" lang="en-US">
                  <a:solidFill>
                    <a:srgbClr val="FFFF00"/>
                  </a:solidFill>
                </a:rPr>
                <a:t>friend int sum(first </a:t>
              </a:r>
              <a:r>
                <a:rPr b="1" dirty="0" sz="2000" lang="en-US" err="1">
                  <a:solidFill>
                    <a:srgbClr val="FFFF00"/>
                  </a:solidFill>
                </a:rPr>
                <a:t>one,second</a:t>
              </a:r>
              <a:r>
                <a:rPr b="1" dirty="0" sz="2000" lang="en-US">
                  <a:solidFill>
                    <a:srgbClr val="FFFF00"/>
                  </a:solidFill>
                </a:rPr>
                <a:t> two);</a:t>
              </a:r>
            </a:p>
            <a:p>
              <a:pPr algn="just"/>
              <a:r>
                <a:rPr b="1" dirty="0" sz="2000" lang="en-US">
                  <a:solidFill>
                    <a:srgbClr val="FFFF00"/>
                  </a:solidFill>
                </a:rPr>
                <a:t>};</a:t>
              </a:r>
            </a:p>
            <a:p>
              <a:pPr algn="just"/>
              <a:r>
                <a:rPr b="1" dirty="0" sz="2000" lang="en-US">
                  <a:solidFill>
                    <a:srgbClr val="FFFF00"/>
                  </a:solidFill>
                </a:rPr>
                <a:t>class second</a:t>
              </a:r>
            </a:p>
            <a:p>
              <a:pPr algn="just"/>
              <a:r>
                <a:rPr b="1" dirty="0" sz="2000" lang="en-US">
                  <a:solidFill>
                    <a:srgbClr val="FFFF00"/>
                  </a:solidFill>
                </a:rPr>
                <a:t>{</a:t>
              </a:r>
            </a:p>
            <a:p>
              <a:pPr algn="just"/>
              <a:r>
                <a:rPr b="1" dirty="0" sz="2000" lang="en-US">
                  <a:solidFill>
                    <a:srgbClr val="FFFF00"/>
                  </a:solidFill>
                </a:rPr>
                <a:t>	private:</a:t>
              </a:r>
            </a:p>
            <a:p>
              <a:pPr algn="just"/>
              <a:r>
                <a:rPr b="1" dirty="0" sz="2000" lang="en-US">
                  <a:solidFill>
                    <a:srgbClr val="FFFF00"/>
                  </a:solidFill>
                </a:rPr>
                <a:t>		int y;</a:t>
              </a:r>
            </a:p>
            <a:p>
              <a:pPr algn="just"/>
              <a:r>
                <a:rPr b="1" dirty="0" sz="2000" lang="en-US">
                  <a:solidFill>
                    <a:srgbClr val="FFFF00"/>
                  </a:solidFill>
                </a:rPr>
                <a:t>	public:</a:t>
              </a:r>
            </a:p>
            <a:p>
              <a:pPr algn="just"/>
              <a:r>
                <a:rPr b="1" dirty="0" sz="2000" lang="en-US">
                  <a:solidFill>
                    <a:srgbClr val="FFFF00"/>
                  </a:solidFill>
                </a:rPr>
                <a:t>		void </a:t>
              </a:r>
              <a:r>
                <a:rPr b="1" dirty="0" sz="2000" lang="en-US" err="1">
                  <a:solidFill>
                    <a:srgbClr val="FFFF00"/>
                  </a:solidFill>
                </a:rPr>
                <a:t>getdata</a:t>
              </a:r>
              <a:r>
                <a:rPr b="1" dirty="0" sz="2000" lang="en-US">
                  <a:solidFill>
                    <a:srgbClr val="FFFF00"/>
                  </a:solidFill>
                </a:rPr>
                <a:t>();</a:t>
              </a:r>
            </a:p>
            <a:p>
              <a:pPr algn="just"/>
              <a:r>
                <a:rPr b="1" dirty="0" sz="2000" lang="en-US">
                  <a:solidFill>
                    <a:srgbClr val="FFFF00"/>
                  </a:solidFill>
                </a:rPr>
                <a:t>		void display();</a:t>
              </a:r>
            </a:p>
            <a:p>
              <a:pPr algn="just"/>
              <a:r>
                <a:rPr b="1" dirty="0" sz="2000" lang="en-US">
                  <a:solidFill>
                    <a:srgbClr val="FFFF00"/>
                  </a:solidFill>
                </a:rPr>
                <a:t>friend int sum(first </a:t>
              </a:r>
              <a:r>
                <a:rPr b="1" dirty="0" sz="2000" lang="en-US" err="1">
                  <a:solidFill>
                    <a:srgbClr val="FFFF00"/>
                  </a:solidFill>
                </a:rPr>
                <a:t>one,second</a:t>
              </a:r>
              <a:r>
                <a:rPr b="1" dirty="0" sz="2000" lang="en-US">
                  <a:solidFill>
                    <a:srgbClr val="FFFF00"/>
                  </a:solidFill>
                </a:rPr>
                <a:t> two);</a:t>
              </a:r>
            </a:p>
            <a:p>
              <a:pPr algn="just"/>
              <a:r>
                <a:rPr b="1" dirty="0" sz="2000" lang="en-US">
                  <a:solidFill>
                    <a:srgbClr val="FFFF00"/>
                  </a:solidFill>
                </a:rPr>
                <a:t>};</a:t>
              </a:r>
            </a:p>
            <a:p>
              <a:pPr algn="just"/>
              <a:r>
                <a:rPr b="1" dirty="0" sz="2000" lang="en-US">
                  <a:solidFill>
                    <a:srgbClr val="FFFF00"/>
                  </a:solidFill>
                </a:rPr>
                <a:t>void first::</a:t>
              </a:r>
              <a:r>
                <a:rPr b="1" dirty="0" sz="2000" lang="en-US" err="1">
                  <a:solidFill>
                    <a:srgbClr val="FFFF00"/>
                  </a:solidFill>
                </a:rPr>
                <a:t>getdata</a:t>
              </a:r>
              <a:r>
                <a:rPr b="1" dirty="0" sz="2000" lang="en-US">
                  <a:solidFill>
                    <a:srgbClr val="FFFF00"/>
                  </a:solidFill>
                </a:rPr>
                <a:t>()</a:t>
              </a:r>
            </a:p>
            <a:p>
              <a:pPr algn="just"/>
              <a:r>
                <a:rPr b="1" dirty="0" sz="2000" lang="en-US">
                  <a:solidFill>
                    <a:srgbClr val="FFFF00"/>
                  </a:solidFill>
                </a:rPr>
                <a:t>{</a:t>
              </a:r>
            </a:p>
            <a:p>
              <a:pPr algn="just"/>
              <a:r>
                <a:rPr b="1" dirty="0" sz="2000" lang="en-US" err="1">
                  <a:solidFill>
                    <a:srgbClr val="FFFF00"/>
                  </a:solidFill>
                </a:rPr>
                <a:t>cout</a:t>
              </a:r>
              <a:r>
                <a:rPr b="1" dirty="0" sz="2000" lang="en-US">
                  <a:solidFill>
                    <a:srgbClr val="FFFF00"/>
                  </a:solidFill>
                </a:rPr>
                <a:t>&lt;&lt;"Enter a Value for X"&lt;&lt;</a:t>
              </a:r>
              <a:r>
                <a:rPr b="1" dirty="0" sz="2000" lang="en-US" err="1">
                  <a:solidFill>
                    <a:srgbClr val="FFFF00"/>
                  </a:solidFill>
                </a:rPr>
                <a:t>endl</a:t>
              </a:r>
              <a:r>
                <a:rPr b="1" dirty="0" sz="2000" lang="en-US">
                  <a:solidFill>
                    <a:srgbClr val="FFFF00"/>
                  </a:solidFill>
                </a:rPr>
                <a:t>;</a:t>
              </a:r>
            </a:p>
            <a:p>
              <a:pPr algn="just"/>
              <a:r>
                <a:rPr b="1" dirty="0" sz="2000" lang="en-US">
                  <a:solidFill>
                    <a:srgbClr val="FFFF00"/>
                  </a:solidFill>
                </a:rPr>
                <a:t>	</a:t>
              </a:r>
              <a:r>
                <a:rPr b="1" dirty="0" sz="2000" lang="en-US" err="1">
                  <a:solidFill>
                    <a:srgbClr val="FFFF00"/>
                  </a:solidFill>
                </a:rPr>
                <a:t>cin</a:t>
              </a:r>
              <a:r>
                <a:rPr b="1" dirty="0" sz="2000" lang="en-US">
                  <a:solidFill>
                    <a:srgbClr val="FFFF00"/>
                  </a:solidFill>
                </a:rPr>
                <a:t>&gt;&gt;x;</a:t>
              </a:r>
            </a:p>
            <a:p>
              <a:pPr algn="just"/>
              <a:r>
                <a:rPr b="1" dirty="0" sz="2000" lang="en-US">
                  <a:solidFill>
                    <a:srgbClr val="FFFF00"/>
                  </a:solidFill>
                </a:rPr>
                <a:t>}</a:t>
              </a:r>
            </a:p>
            <a:p>
              <a:pPr algn="just"/>
              <a:r>
                <a:rPr b="1" dirty="0" sz="2000" lang="en-US">
                  <a:solidFill>
                    <a:srgbClr val="FFFF00"/>
                  </a:solidFill>
                </a:rPr>
                <a:t>void second::</a:t>
              </a:r>
              <a:r>
                <a:rPr b="1" dirty="0" sz="2000" lang="en-US" err="1">
                  <a:solidFill>
                    <a:srgbClr val="FFFF00"/>
                  </a:solidFill>
                </a:rPr>
                <a:t>getdata</a:t>
              </a:r>
              <a:r>
                <a:rPr b="1" dirty="0" sz="2000" lang="en-US">
                  <a:solidFill>
                    <a:srgbClr val="FFFF00"/>
                  </a:solidFill>
                </a:rPr>
                <a:t>()</a:t>
              </a:r>
            </a:p>
            <a:p>
              <a:pPr algn="just"/>
              <a:r>
                <a:rPr b="1" dirty="0" sz="2000" lang="en-US">
                  <a:solidFill>
                    <a:srgbClr val="FFFF00"/>
                  </a:solidFill>
                </a:rPr>
                <a:t>{</a:t>
              </a:r>
            </a:p>
            <a:p>
              <a:pPr algn="just"/>
              <a:r>
                <a:rPr b="1" dirty="0" sz="2000" lang="en-US" err="1">
                  <a:solidFill>
                    <a:srgbClr val="FFFF00"/>
                  </a:solidFill>
                </a:rPr>
                <a:t>cout</a:t>
              </a:r>
              <a:r>
                <a:rPr b="1" dirty="0" sz="2000" lang="en-US">
                  <a:solidFill>
                    <a:srgbClr val="FFFF00"/>
                  </a:solidFill>
                </a:rPr>
                <a:t>&lt;&lt;"Enter a value for Y"&lt;&lt;</a:t>
              </a:r>
              <a:r>
                <a:rPr b="1" dirty="0" sz="2000" lang="en-US" err="1">
                  <a:solidFill>
                    <a:srgbClr val="FFFF00"/>
                  </a:solidFill>
                </a:rPr>
                <a:t>endl</a:t>
              </a:r>
              <a:r>
                <a:rPr b="1" dirty="0" sz="2000" lang="en-US">
                  <a:solidFill>
                    <a:srgbClr val="FFFF00"/>
                  </a:solidFill>
                </a:rPr>
                <a:t>;</a:t>
              </a:r>
            </a:p>
            <a:p>
              <a:pPr algn="just"/>
              <a:r>
                <a:rPr b="1" dirty="0" sz="2000" lang="en-US">
                  <a:solidFill>
                    <a:srgbClr val="FFFF00"/>
                  </a:solidFill>
                </a:rPr>
                <a:t>	</a:t>
              </a:r>
              <a:r>
                <a:rPr b="1" dirty="0" sz="2000" lang="en-US" err="1">
                  <a:solidFill>
                    <a:srgbClr val="FFFF00"/>
                  </a:solidFill>
                </a:rPr>
                <a:t>cin</a:t>
              </a:r>
              <a:r>
                <a:rPr b="1" dirty="0" sz="2000" lang="en-US">
                  <a:solidFill>
                    <a:srgbClr val="FFFF00"/>
                  </a:solidFill>
                </a:rPr>
                <a:t>&gt;&gt;y;</a:t>
              </a:r>
            </a:p>
            <a:p>
              <a:pPr algn="just"/>
              <a:r>
                <a:rPr b="1" dirty="0" sz="2000" lang="en-US">
                  <a:solidFill>
                    <a:srgbClr val="FFFF00"/>
                  </a:solidFill>
                </a:rPr>
                <a:t>}</a:t>
              </a:r>
            </a:p>
            <a:p>
              <a:pPr algn="just"/>
              <a:r>
                <a:rPr b="1" dirty="0" sz="2000" lang="en-US">
                  <a:solidFill>
                    <a:srgbClr val="FFFF00"/>
                  </a:solidFill>
                </a:rPr>
                <a:t>void first::display()</a:t>
              </a:r>
            </a:p>
            <a:p>
              <a:pPr algn="just"/>
              <a:r>
                <a:rPr b="1" dirty="0" sz="2000" lang="en-US">
                  <a:solidFill>
                    <a:srgbClr val="FFFF00"/>
                  </a:solidFill>
                </a:rPr>
                <a:t>{</a:t>
              </a:r>
            </a:p>
            <a:p>
              <a:pPr algn="just"/>
              <a:r>
                <a:rPr b="1" dirty="0" sz="2000" lang="en-US" err="1">
                  <a:solidFill>
                    <a:srgbClr val="FFFF00"/>
                  </a:solidFill>
                </a:rPr>
                <a:t>cout</a:t>
              </a:r>
              <a:r>
                <a:rPr b="1" dirty="0" sz="2000" lang="en-US">
                  <a:solidFill>
                    <a:srgbClr val="FFFF00"/>
                  </a:solidFill>
                </a:rPr>
                <a:t>&lt;&lt;"Entered Number is X = ";</a:t>
              </a:r>
            </a:p>
            <a:p>
              <a:pPr algn="just"/>
              <a:r>
                <a:rPr b="1" dirty="0" sz="2000" lang="en-US">
                  <a:solidFill>
                    <a:srgbClr val="FFFF00"/>
                  </a:solidFill>
                </a:rPr>
                <a:t>}</a:t>
              </a:r>
            </a:p>
            <a:p>
              <a:pPr algn="just"/>
              <a:r>
                <a:rPr b="1" dirty="0" sz="2000" lang="en-US">
                  <a:solidFill>
                    <a:srgbClr val="FFFF00"/>
                  </a:solidFill>
                </a:rPr>
                <a:t>void second::display()</a:t>
              </a:r>
            </a:p>
            <a:p>
              <a:pPr algn="just"/>
              <a:r>
                <a:rPr b="1" dirty="0" sz="2000" lang="en-US">
                  <a:solidFill>
                    <a:srgbClr val="FFFF00"/>
                  </a:solidFill>
                </a:rPr>
                <a:t>{</a:t>
              </a:r>
            </a:p>
            <a:p>
              <a:pPr algn="just"/>
              <a:r>
                <a:rPr b="1" dirty="0" sz="2000" lang="en-US" err="1">
                  <a:solidFill>
                    <a:srgbClr val="FFFF00"/>
                  </a:solidFill>
                </a:rPr>
                <a:t>cout</a:t>
              </a:r>
              <a:r>
                <a:rPr b="1" dirty="0" sz="2000" lang="en-US">
                  <a:solidFill>
                    <a:srgbClr val="FFFF00"/>
                  </a:solidFill>
                </a:rPr>
                <a:t>&lt;&lt;"Entered Number is Y = ";</a:t>
              </a:r>
            </a:p>
            <a:p>
              <a:pPr algn="just"/>
              <a:r>
                <a:rPr b="1" dirty="0" sz="2000" lang="en-US">
                  <a:solidFill>
                    <a:srgbClr val="FFFF00"/>
                  </a:solidFill>
                </a:rPr>
                <a:t>}</a:t>
              </a:r>
            </a:p>
            <a:p>
              <a:pPr algn="just"/>
              <a:r>
                <a:rPr b="1" dirty="0" sz="2000" lang="en-US">
                  <a:solidFill>
                    <a:srgbClr val="FFFF00"/>
                  </a:solidFill>
                </a:rPr>
                <a:t>int sum (first </a:t>
              </a:r>
              <a:r>
                <a:rPr b="1" dirty="0" sz="2000" lang="en-US" err="1">
                  <a:solidFill>
                    <a:srgbClr val="FFFF00"/>
                  </a:solidFill>
                </a:rPr>
                <a:t>one,second</a:t>
              </a:r>
              <a:r>
                <a:rPr b="1" dirty="0" sz="2000" lang="en-US">
                  <a:solidFill>
                    <a:srgbClr val="FFFF00"/>
                  </a:solidFill>
                </a:rPr>
                <a:t> two)</a:t>
              </a:r>
            </a:p>
            <a:p>
              <a:pPr algn="just"/>
              <a:r>
                <a:rPr b="1" dirty="0" sz="2000" lang="en-US">
                  <a:solidFill>
                    <a:srgbClr val="FFFF00"/>
                  </a:solidFill>
                </a:rPr>
                <a:t>{</a:t>
              </a:r>
            </a:p>
            <a:p>
              <a:pPr algn="just"/>
              <a:r>
                <a:rPr b="1" dirty="0" sz="2000" lang="en-US">
                  <a:solidFill>
                    <a:srgbClr val="FFFF00"/>
                  </a:solidFill>
                </a:rPr>
                <a:t>	int temp;</a:t>
              </a:r>
            </a:p>
            <a:p>
              <a:pPr algn="just"/>
              <a:r>
                <a:rPr b="1" dirty="0" sz="2000" lang="en-US">
                  <a:solidFill>
                    <a:srgbClr val="FFFF00"/>
                  </a:solidFill>
                </a:rPr>
                <a:t>	temp = </a:t>
              </a:r>
              <a:r>
                <a:rPr b="1" dirty="0" sz="2000" lang="en-US" err="1">
                  <a:solidFill>
                    <a:srgbClr val="FFFF00"/>
                  </a:solidFill>
                </a:rPr>
                <a:t>one.x</a:t>
              </a:r>
              <a:r>
                <a:rPr b="1" dirty="0" sz="2000" lang="en-US">
                  <a:solidFill>
                    <a:srgbClr val="FFFF00"/>
                  </a:solidFill>
                </a:rPr>
                <a:t> + </a:t>
              </a:r>
              <a:r>
                <a:rPr b="1" dirty="0" sz="2000" lang="en-US" err="1">
                  <a:solidFill>
                    <a:srgbClr val="FFFF00"/>
                  </a:solidFill>
                </a:rPr>
                <a:t>two.y</a:t>
              </a:r>
              <a:r>
                <a:rPr b="1" dirty="0" sz="2000" lang="en-US">
                  <a:solidFill>
                    <a:srgbClr val="FFFF00"/>
                  </a:solidFill>
                </a:rPr>
                <a:t>;</a:t>
              </a:r>
            </a:p>
            <a:p>
              <a:pPr algn="just"/>
              <a:r>
                <a:rPr b="1" dirty="0" sz="2000" lang="en-US">
                  <a:solidFill>
                    <a:srgbClr val="FFFF00"/>
                  </a:solidFill>
                </a:rPr>
                <a:t>	return(temp);</a:t>
              </a:r>
            </a:p>
            <a:p>
              <a:pPr algn="just"/>
              <a:r>
                <a:rPr b="1" dirty="0" sz="2000" lang="en-US">
                  <a:solidFill>
                    <a:srgbClr val="FFFF00"/>
                  </a:solidFill>
                </a:rPr>
                <a:t>}</a:t>
              </a:r>
            </a:p>
            <a:p>
              <a:pPr algn="just"/>
              <a:r>
                <a:rPr b="1" dirty="0" sz="2000" lang="en-US">
                  <a:solidFill>
                    <a:srgbClr val="FFFF00"/>
                  </a:solidFill>
                </a:rPr>
                <a:t>void main()</a:t>
              </a:r>
            </a:p>
            <a:p>
              <a:pPr algn="just"/>
              <a:r>
                <a:rPr b="1" dirty="0" sz="2000" lang="en-US">
                  <a:solidFill>
                    <a:srgbClr val="FFFF00"/>
                  </a:solidFill>
                </a:rPr>
                <a:t>{</a:t>
              </a:r>
            </a:p>
            <a:p>
              <a:pPr algn="just"/>
              <a:r>
                <a:rPr b="1" dirty="0" sz="2000" lang="en-US">
                  <a:solidFill>
                    <a:srgbClr val="FFFF00"/>
                  </a:solidFill>
                </a:rPr>
                <a:t>	first a;</a:t>
              </a:r>
            </a:p>
            <a:p>
              <a:pPr algn="just"/>
              <a:r>
                <a:rPr b="1" dirty="0" sz="2000" lang="en-US">
                  <a:solidFill>
                    <a:srgbClr val="FFFF00"/>
                  </a:solidFill>
                </a:rPr>
                <a:t>	second b;</a:t>
              </a:r>
            </a:p>
            <a:p>
              <a:pPr algn="just"/>
              <a:r>
                <a:rPr b="1" dirty="0" sz="2000" lang="en-US">
                  <a:solidFill>
                    <a:srgbClr val="FFFF00"/>
                  </a:solidFill>
                </a:rPr>
                <a:t>	</a:t>
              </a:r>
              <a:r>
                <a:rPr b="1" dirty="0" sz="2000" lang="en-US" err="1">
                  <a:solidFill>
                    <a:srgbClr val="FFFF00"/>
                  </a:solidFill>
                </a:rPr>
                <a:t>a.getdata</a:t>
              </a:r>
              <a:r>
                <a:rPr b="1" dirty="0" sz="2000" lang="en-US">
                  <a:solidFill>
                    <a:srgbClr val="FFFF00"/>
                  </a:solidFill>
                </a:rPr>
                <a:t>();</a:t>
              </a:r>
            </a:p>
            <a:p>
              <a:pPr algn="just"/>
              <a:r>
                <a:rPr b="1" dirty="0" sz="2000" lang="en-US">
                  <a:solidFill>
                    <a:srgbClr val="FFFF00"/>
                  </a:solidFill>
                </a:rPr>
                <a:t>	</a:t>
              </a:r>
              <a:r>
                <a:rPr b="1" dirty="0" sz="2000" lang="en-US" err="1">
                  <a:solidFill>
                    <a:srgbClr val="FFFF00"/>
                  </a:solidFill>
                </a:rPr>
                <a:t>b.getdata</a:t>
              </a:r>
              <a:r>
                <a:rPr b="1" dirty="0" sz="2000" lang="en-US">
                  <a:solidFill>
                    <a:srgbClr val="FFFF00"/>
                  </a:solidFill>
                </a:rPr>
                <a:t>();</a:t>
              </a:r>
            </a:p>
            <a:p>
              <a:pPr algn="just"/>
              <a:r>
                <a:rPr b="1" dirty="0" sz="2000" lang="en-US">
                  <a:solidFill>
                    <a:srgbClr val="FFFF00"/>
                  </a:solidFill>
                </a:rPr>
                <a:t>	</a:t>
              </a:r>
              <a:r>
                <a:rPr b="1" dirty="0" sz="2000" lang="en-US" err="1">
                  <a:solidFill>
                    <a:srgbClr val="FFFF00"/>
                  </a:solidFill>
                </a:rPr>
                <a:t>a.display</a:t>
              </a:r>
              <a:r>
                <a:rPr b="1" dirty="0" sz="2000" lang="en-US">
                  <a:solidFill>
                    <a:srgbClr val="FFFF00"/>
                  </a:solidFill>
                </a:rPr>
                <a:t>();</a:t>
              </a:r>
            </a:p>
            <a:p>
              <a:pPr algn="just"/>
              <a:r>
                <a:rPr b="1" dirty="0" sz="2000" lang="en-US">
                  <a:solidFill>
                    <a:srgbClr val="FFFF00"/>
                  </a:solidFill>
                </a:rPr>
                <a:t>	</a:t>
              </a:r>
              <a:r>
                <a:rPr b="1" dirty="0" sz="2000" lang="en-US" err="1">
                  <a:solidFill>
                    <a:srgbClr val="FFFF00"/>
                  </a:solidFill>
                </a:rPr>
                <a:t>b.display</a:t>
              </a:r>
              <a:r>
                <a:rPr b="1" dirty="0" sz="2000" lang="en-US">
                  <a:solidFill>
                    <a:srgbClr val="FFFF00"/>
                  </a:solidFill>
                </a:rPr>
                <a:t>();</a:t>
              </a:r>
            </a:p>
            <a:p>
              <a:pPr algn="just"/>
              <a:r>
                <a:rPr b="1" dirty="0" sz="2000" lang="en-US">
                  <a:solidFill>
                    <a:srgbClr val="FFFF00"/>
                  </a:solidFill>
                </a:rPr>
                <a:t>	int </a:t>
              </a:r>
              <a:r>
                <a:rPr b="1" dirty="0" sz="2000" lang="en-US" err="1">
                  <a:solidFill>
                    <a:srgbClr val="FFFF00"/>
                  </a:solidFill>
                </a:rPr>
                <a:t>te</a:t>
              </a:r>
              <a:r>
                <a:rPr b="1" dirty="0" sz="2000" lang="en-US">
                  <a:solidFill>
                    <a:srgbClr val="FFFF00"/>
                  </a:solidFill>
                </a:rPr>
                <a:t> = sum(</a:t>
              </a:r>
              <a:r>
                <a:rPr b="1" dirty="0" sz="2000" lang="en-US" err="1">
                  <a:solidFill>
                    <a:srgbClr val="FFFF00"/>
                  </a:solidFill>
                </a:rPr>
                <a:t>a,b</a:t>
              </a:r>
              <a:r>
                <a:rPr b="1" dirty="0" sz="2000" lang="en-US">
                  <a:solidFill>
                    <a:srgbClr val="FFFF00"/>
                  </a:solidFill>
                </a:rPr>
                <a:t>);</a:t>
              </a:r>
            </a:p>
            <a:p>
              <a:pPr algn="just"/>
              <a:r>
                <a:rPr b="1" dirty="0" sz="2000" lang="en-US">
                  <a:solidFill>
                    <a:srgbClr val="FFFF00"/>
                  </a:solidFill>
                </a:rPr>
                <a:t>	</a:t>
              </a:r>
              <a:r>
                <a:rPr b="1" dirty="0" sz="2000" lang="en-US" err="1">
                  <a:solidFill>
                    <a:srgbClr val="FFFF00"/>
                  </a:solidFill>
                </a:rPr>
                <a:t>cout</a:t>
              </a:r>
              <a:r>
                <a:rPr b="1" dirty="0" sz="2000" lang="en-US">
                  <a:solidFill>
                    <a:srgbClr val="FFFF00"/>
                  </a:solidFill>
                </a:rPr>
                <a:t>&lt;&lt;"Sum of the two Private data variable (X + Y)";</a:t>
              </a:r>
            </a:p>
            <a:p>
              <a:pPr algn="just"/>
              <a:r>
                <a:rPr b="1" dirty="0" sz="2000" lang="en-US">
                  <a:solidFill>
                    <a:srgbClr val="FFFF00"/>
                  </a:solidFill>
                </a:rPr>
                <a:t>	</a:t>
              </a:r>
              <a:r>
                <a:rPr b="1" dirty="0" sz="2000" lang="en-US" err="1">
                  <a:solidFill>
                    <a:srgbClr val="FFFF00"/>
                  </a:solidFill>
                </a:rPr>
                <a:t>cout</a:t>
              </a:r>
              <a:r>
                <a:rPr b="1" dirty="0" sz="2000" lang="en-US">
                  <a:solidFill>
                    <a:srgbClr val="FFFF00"/>
                  </a:solidFill>
                </a:rPr>
                <a:t>&lt;&lt;" = "&lt;&lt;</a:t>
              </a:r>
              <a:r>
                <a:rPr b="1" dirty="0" sz="2000" lang="en-US" err="1">
                  <a:solidFill>
                    <a:srgbClr val="FFFF00"/>
                  </a:solidFill>
                </a:rPr>
                <a:t>te</a:t>
              </a:r>
              <a:r>
                <a:rPr b="1" dirty="0" sz="2000" lang="en-US">
                  <a:solidFill>
                    <a:srgbClr val="FFFF00"/>
                  </a:solidFill>
                </a:rPr>
                <a:t>&lt;&lt;</a:t>
              </a:r>
              <a:r>
                <a:rPr b="1" dirty="0" sz="2000" lang="en-US" err="1">
                  <a:solidFill>
                    <a:srgbClr val="FFFF00"/>
                  </a:solidFill>
                </a:rPr>
                <a:t>endl</a:t>
              </a:r>
              <a:r>
                <a:rPr b="1" dirty="0" sz="2000" lang="en-US">
                  <a:solidFill>
                    <a:srgbClr val="FFFF00"/>
                  </a:solidFill>
                </a:rPr>
                <a:t>;</a:t>
              </a:r>
            </a:p>
            <a:p>
              <a:pPr algn="just"/>
              <a:endParaRPr b="1" dirty="0" sz="2000" lang="en-US">
                <a:solidFill>
                  <a:srgbClr val="FFFF00"/>
                </a:solidFill>
              </a:endParaRPr>
            </a:p>
            <a:p>
              <a:pPr algn="just"/>
              <a:r>
                <a:rPr b="1" dirty="0" sz="2000" lang="en-US">
                  <a:solidFill>
                    <a:srgbClr val="FFFF00"/>
                  </a:solidFill>
                </a:rPr>
                <a:t>}</a:t>
              </a:r>
            </a:p>
          </p:txBody>
        </p:sp>
        <p:sp>
          <p:nvSpPr>
            <p:cNvPr id="1048878" name="TextBox 24"/>
            <p:cNvSpPr txBox="1"/>
            <p:nvPr/>
          </p:nvSpPr>
          <p:spPr>
            <a:xfrm>
              <a:off x="803640" y="3362835"/>
              <a:ext cx="2059657" cy="212376"/>
            </a:xfrm>
            <a:prstGeom prst="rect"/>
            <a:noFill/>
          </p:spPr>
          <p:txBody>
            <a:bodyPr rtlCol="0" wrap="square">
              <a:spAutoFit/>
            </a:bodyPr>
            <a:p>
              <a:endParaRPr altLang="en-US" b="1" dirty="0" sz="1867" lang="ko-KR">
                <a:cs typeface="Arial" pitchFamily="34" charset="0"/>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244" name=""/>
        <p:cNvGrpSpPr/>
        <p:nvPr/>
      </p:nvGrpSpPr>
      <p:grpSpPr>
        <a:xfrm>
          <a:off x="0" y="0"/>
          <a:ext cx="0" cy="0"/>
          <a:chOff x="0" y="0"/>
          <a:chExt cx="0" cy="0"/>
        </a:xfrm>
      </p:grpSpPr>
      <p:pic>
        <p:nvPicPr>
          <p:cNvPr id="2097190" name="Picture 31"/>
          <p:cNvPicPr>
            <a:picLocks noChangeAspect="1"/>
          </p:cNvPicPr>
          <p:nvPr/>
        </p:nvPicPr>
        <p:blipFill>
          <a:blip xmlns:r="http://schemas.openxmlformats.org/officeDocument/2006/relationships" r:embed="rId1"/>
          <a:stretch>
            <a:fillRect/>
          </a:stretch>
        </p:blipFill>
        <p:spPr>
          <a:xfrm>
            <a:off x="0" y="683343"/>
            <a:ext cx="12193057" cy="5817476"/>
          </a:xfrm>
          <a:prstGeom prst="rect"/>
        </p:spPr>
      </p:pic>
      <p:sp>
        <p:nvSpPr>
          <p:cNvPr id="1048882" name="Text Placeholder 1"/>
          <p:cNvSpPr>
            <a:spLocks noGrp="1"/>
          </p:cNvSpPr>
          <p:nvPr>
            <p:ph type="body" sz="quarter" idx="10"/>
          </p:nvPr>
        </p:nvSpPr>
        <p:spPr>
          <a:xfrm>
            <a:off x="0" y="68540"/>
            <a:ext cx="12192000" cy="768085"/>
          </a:xfrm>
        </p:spPr>
        <p:txBody>
          <a:bodyPr>
            <a:normAutofit/>
          </a:bodyPr>
          <a:p>
            <a:r>
              <a:rPr altLang="ko-KR" b="1" dirty="0" sz="3600" lang="en-US">
                <a:latin typeface="Segoe UI" panose="020B0502040204020203" pitchFamily="34" charset="0"/>
                <a:cs typeface="Segoe UI" panose="020B0502040204020203" pitchFamily="34" charset="0"/>
              </a:rPr>
              <a:t>Inline Member Function</a:t>
            </a:r>
          </a:p>
        </p:txBody>
      </p:sp>
      <p:sp>
        <p:nvSpPr>
          <p:cNvPr id="1048883" name="TextBox 11"/>
          <p:cNvSpPr txBox="1"/>
          <p:nvPr/>
        </p:nvSpPr>
        <p:spPr>
          <a:xfrm>
            <a:off x="-49347" y="836625"/>
            <a:ext cx="12191999" cy="4862870"/>
          </a:xfrm>
          <a:prstGeom prst="rect"/>
          <a:noFill/>
        </p:spPr>
        <p:txBody>
          <a:bodyPr rtlCol="0" wrap="square">
            <a:spAutoFit/>
          </a:bodyPr>
          <a:p>
            <a:pPr algn="just">
              <a:spcBef>
                <a:spcPct val="50000"/>
              </a:spcBef>
            </a:pPr>
            <a:r>
              <a:rPr altLang="en-US" b="1" dirty="0" sz="2000" lang="en-IN">
                <a:solidFill>
                  <a:schemeClr val="accent4">
                    <a:lumMod val="60000"/>
                    <a:lumOff val="40000"/>
                  </a:schemeClr>
                </a:solidFill>
              </a:rPr>
              <a:t>Inline functions are used in C++ to reduce the overhead of a normal function call.</a:t>
            </a:r>
          </a:p>
          <a:p>
            <a:pPr algn="just">
              <a:spcBef>
                <a:spcPct val="50000"/>
              </a:spcBef>
            </a:pPr>
            <a:r>
              <a:rPr altLang="en-US" b="1" dirty="0" sz="2000" lang="en-IN">
                <a:solidFill>
                  <a:schemeClr val="accent4">
                    <a:lumMod val="60000"/>
                    <a:lumOff val="40000"/>
                  </a:schemeClr>
                </a:solidFill>
              </a:rPr>
              <a:t>A member function that is both declared and defined in the class member list is called an inline member function.</a:t>
            </a:r>
          </a:p>
          <a:p>
            <a:pPr algn="just">
              <a:spcBef>
                <a:spcPct val="50000"/>
              </a:spcBef>
            </a:pPr>
            <a:r>
              <a:rPr altLang="en-US" b="1" dirty="0" sz="2000" lang="en-IN">
                <a:solidFill>
                  <a:schemeClr val="accent4">
                    <a:lumMod val="60000"/>
                    <a:lumOff val="40000"/>
                  </a:schemeClr>
                </a:solidFill>
              </a:rPr>
              <a:t>The inline specifier is a hint to the compiler that inline substitution of the function body is to be preferred to the usual function call implementation.</a:t>
            </a:r>
          </a:p>
          <a:p>
            <a:pPr algn="just">
              <a:spcBef>
                <a:spcPct val="50000"/>
              </a:spcBef>
            </a:pPr>
            <a:endParaRPr altLang="en-US" b="1" dirty="0" sz="2000" lang="en-IN">
              <a:solidFill>
                <a:schemeClr val="accent4">
                  <a:lumMod val="60000"/>
                  <a:lumOff val="40000"/>
                </a:schemeClr>
              </a:solidFill>
            </a:endParaRPr>
          </a:p>
          <a:p>
            <a:pPr algn="just">
              <a:spcBef>
                <a:spcPct val="50000"/>
              </a:spcBef>
            </a:pPr>
            <a:r>
              <a:rPr altLang="en-US" b="1" dirty="0" sz="2000" lang="en-IN">
                <a:solidFill>
                  <a:schemeClr val="accent4">
                    <a:lumMod val="60000"/>
                    <a:lumOff val="40000"/>
                  </a:schemeClr>
                </a:solidFill>
              </a:rPr>
              <a:t>The advantages of using inline member functions are:</a:t>
            </a:r>
          </a:p>
          <a:p>
            <a:pPr algn="just">
              <a:spcBef>
                <a:spcPct val="50000"/>
              </a:spcBef>
            </a:pPr>
            <a:r>
              <a:rPr altLang="en-US" b="1" dirty="0" sz="2000" lang="en-IN">
                <a:solidFill>
                  <a:schemeClr val="accent4">
                    <a:lumMod val="60000"/>
                    <a:lumOff val="40000"/>
                  </a:schemeClr>
                </a:solidFill>
              </a:rPr>
              <a:t>	1. The size of the object code is considerably reduced.</a:t>
            </a:r>
          </a:p>
          <a:p>
            <a:pPr algn="just">
              <a:spcBef>
                <a:spcPct val="50000"/>
              </a:spcBef>
            </a:pPr>
            <a:r>
              <a:rPr altLang="en-US" b="1" dirty="0" sz="2000" lang="en-IN">
                <a:solidFill>
                  <a:schemeClr val="accent4">
                    <a:lumMod val="60000"/>
                    <a:lumOff val="40000"/>
                  </a:schemeClr>
                </a:solidFill>
              </a:rPr>
              <a:t>	2. It increases the execution speed, and </a:t>
            </a:r>
          </a:p>
          <a:p>
            <a:pPr algn="just">
              <a:spcBef>
                <a:spcPct val="50000"/>
              </a:spcBef>
            </a:pPr>
            <a:r>
              <a:rPr altLang="en-US" b="1" dirty="0" sz="2000" lang="en-IN">
                <a:solidFill>
                  <a:schemeClr val="accent4">
                    <a:lumMod val="60000"/>
                    <a:lumOff val="40000"/>
                  </a:schemeClr>
                </a:solidFill>
              </a:rPr>
              <a:t>	3. The inline member function are compact function calls.</a:t>
            </a:r>
          </a:p>
          <a:p>
            <a:pPr algn="just">
              <a:spcBef>
                <a:spcPct val="50000"/>
              </a:spcBef>
            </a:pPr>
            <a:endParaRPr altLang="en-US" b="1" dirty="0" sz="2000" lang="en-IN">
              <a:solidFill>
                <a:schemeClr val="accent4">
                  <a:lumMod val="60000"/>
                  <a:lumOff val="40000"/>
                </a:schemeClr>
              </a:solidFill>
            </a:endParaRPr>
          </a:p>
          <a:p>
            <a:pPr algn="just">
              <a:spcBef>
                <a:spcPct val="50000"/>
              </a:spcBef>
            </a:pPr>
            <a:endParaRPr altLang="en-US" b="1" dirty="0" sz="2000" lang="en-IN">
              <a:solidFill>
                <a:schemeClr val="accent4">
                  <a:lumMod val="60000"/>
                  <a:lumOff val="40000"/>
                </a:schemeClr>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245" name=""/>
        <p:cNvGrpSpPr/>
        <p:nvPr/>
      </p:nvGrpSpPr>
      <p:grpSpPr>
        <a:xfrm>
          <a:off x="0" y="0"/>
          <a:ext cx="0" cy="0"/>
          <a:chOff x="0" y="0"/>
          <a:chExt cx="0" cy="0"/>
        </a:xfrm>
      </p:grpSpPr>
      <p:pic>
        <p:nvPicPr>
          <p:cNvPr id="2097191" name="Picture 31"/>
          <p:cNvPicPr>
            <a:picLocks noChangeAspect="1"/>
          </p:cNvPicPr>
          <p:nvPr/>
        </p:nvPicPr>
        <p:blipFill>
          <a:blip xmlns:r="http://schemas.openxmlformats.org/officeDocument/2006/relationships" r:embed="rId1"/>
          <a:stretch>
            <a:fillRect/>
          </a:stretch>
        </p:blipFill>
        <p:spPr>
          <a:xfrm>
            <a:off x="0" y="683343"/>
            <a:ext cx="12193057" cy="5817476"/>
          </a:xfrm>
          <a:prstGeom prst="rect"/>
        </p:spPr>
      </p:pic>
      <p:sp>
        <p:nvSpPr>
          <p:cNvPr id="1048884" name="Text Placeholder 1"/>
          <p:cNvSpPr>
            <a:spLocks noGrp="1"/>
          </p:cNvSpPr>
          <p:nvPr>
            <p:ph type="body" sz="quarter" idx="10"/>
          </p:nvPr>
        </p:nvSpPr>
        <p:spPr>
          <a:xfrm>
            <a:off x="0" y="68540"/>
            <a:ext cx="12192000" cy="768085"/>
          </a:xfrm>
        </p:spPr>
        <p:txBody>
          <a:bodyPr>
            <a:normAutofit/>
          </a:bodyPr>
          <a:p>
            <a:r>
              <a:rPr altLang="ko-KR" b="1" dirty="0" sz="3600" lang="en-US">
                <a:latin typeface="Segoe UI" panose="020B0502040204020203" pitchFamily="34" charset="0"/>
                <a:cs typeface="Segoe UI" panose="020B0502040204020203" pitchFamily="34" charset="0"/>
              </a:rPr>
              <a:t>Inline Member Function</a:t>
            </a:r>
          </a:p>
        </p:txBody>
      </p:sp>
      <p:grpSp>
        <p:nvGrpSpPr>
          <p:cNvPr id="246" name="Group 22"/>
          <p:cNvGrpSpPr/>
          <p:nvPr/>
        </p:nvGrpSpPr>
        <p:grpSpPr>
          <a:xfrm>
            <a:off x="6661259" y="1169168"/>
            <a:ext cx="5425787" cy="3393938"/>
            <a:chOff x="803640" y="3362835"/>
            <a:chExt cx="2059657" cy="2545453"/>
          </a:xfrm>
        </p:grpSpPr>
        <p:sp>
          <p:nvSpPr>
            <p:cNvPr id="1048885" name="TextBox 23"/>
            <p:cNvSpPr txBox="1"/>
            <p:nvPr/>
          </p:nvSpPr>
          <p:spPr>
            <a:xfrm>
              <a:off x="803640" y="3646131"/>
              <a:ext cx="2059657" cy="2262157"/>
            </a:xfrm>
            <a:prstGeom prst="rect"/>
            <a:noFill/>
          </p:spPr>
          <p:txBody>
            <a:bodyPr rtlCol="0" wrap="square">
              <a:spAutoFit/>
            </a:bodyPr>
            <a:p>
              <a:pPr algn="just">
                <a:spcBef>
                  <a:spcPct val="50000"/>
                </a:spcBef>
              </a:pPr>
              <a:endParaRPr altLang="en-US" b="1" dirty="0" sz="2000" lang="en-US"/>
            </a:p>
            <a:p>
              <a:pPr algn="just">
                <a:spcBef>
                  <a:spcPct val="50000"/>
                </a:spcBef>
              </a:pPr>
              <a:r>
                <a:rPr altLang="en-US" b="1" dirty="0" sz="2000" lang="en-US">
                  <a:solidFill>
                    <a:schemeClr val="bg1"/>
                  </a:solidFill>
                </a:rPr>
                <a:t>Inline </a:t>
              </a:r>
              <a:r>
                <a:rPr altLang="en-US" b="1" dirty="0" sz="2000" lang="en-US" err="1">
                  <a:solidFill>
                    <a:schemeClr val="bg1"/>
                  </a:solidFill>
                </a:rPr>
                <a:t>return_type</a:t>
              </a:r>
              <a:r>
                <a:rPr altLang="en-US" b="1" dirty="0" sz="2000" lang="en-US">
                  <a:solidFill>
                    <a:schemeClr val="bg1"/>
                  </a:solidFill>
                </a:rPr>
                <a:t> </a:t>
              </a:r>
              <a:r>
                <a:rPr altLang="en-US" b="1" dirty="0" sz="2000" lang="en-US" err="1">
                  <a:solidFill>
                    <a:schemeClr val="bg1"/>
                  </a:solidFill>
                </a:rPr>
                <a:t>function_name</a:t>
              </a:r>
              <a:r>
                <a:rPr altLang="en-US" b="1" dirty="0" sz="2000" lang="en-US">
                  <a:solidFill>
                    <a:schemeClr val="bg1"/>
                  </a:solidFill>
                </a:rPr>
                <a:t>(parameters)</a:t>
              </a:r>
            </a:p>
            <a:p>
              <a:pPr algn="just">
                <a:spcBef>
                  <a:spcPct val="50000"/>
                </a:spcBef>
              </a:pPr>
              <a:r>
                <a:rPr altLang="en-US" b="1" dirty="0" sz="2000" lang="en-US">
                  <a:solidFill>
                    <a:schemeClr val="bg1"/>
                  </a:solidFill>
                </a:rPr>
                <a:t>{</a:t>
              </a:r>
            </a:p>
            <a:p>
              <a:pPr algn="just">
                <a:spcBef>
                  <a:spcPct val="50000"/>
                </a:spcBef>
              </a:pPr>
              <a:r>
                <a:rPr altLang="en-US" b="1" dirty="0" sz="2000" lang="en-US">
                  <a:solidFill>
                    <a:schemeClr val="bg1"/>
                  </a:solidFill>
                </a:rPr>
                <a:t>	----------------</a:t>
              </a:r>
            </a:p>
            <a:p>
              <a:pPr algn="just">
                <a:spcBef>
                  <a:spcPct val="50000"/>
                </a:spcBef>
              </a:pPr>
              <a:r>
                <a:rPr altLang="en-US" b="1" dirty="0" sz="2000" lang="en-US">
                  <a:solidFill>
                    <a:schemeClr val="bg1"/>
                  </a:solidFill>
                </a:rPr>
                <a:t>	----------------</a:t>
              </a:r>
            </a:p>
            <a:p>
              <a:pPr algn="just">
                <a:spcBef>
                  <a:spcPct val="50000"/>
                </a:spcBef>
              </a:pPr>
              <a:r>
                <a:rPr altLang="en-US" b="1" dirty="0" sz="2000" lang="en-US">
                  <a:solidFill>
                    <a:schemeClr val="bg1"/>
                  </a:solidFill>
                </a:rPr>
                <a:t>}</a:t>
              </a:r>
              <a:endParaRPr altLang="en-US" b="1" dirty="0" sz="2400" lang="en-US">
                <a:solidFill>
                  <a:schemeClr val="bg1"/>
                </a:solidFill>
              </a:endParaRPr>
            </a:p>
          </p:txBody>
        </p:sp>
        <p:sp>
          <p:nvSpPr>
            <p:cNvPr id="1048886" name="TextBox 24"/>
            <p:cNvSpPr txBox="1"/>
            <p:nvPr/>
          </p:nvSpPr>
          <p:spPr>
            <a:xfrm>
              <a:off x="803640" y="3362835"/>
              <a:ext cx="2059657" cy="284742"/>
            </a:xfrm>
            <a:prstGeom prst="rect"/>
            <a:noFill/>
          </p:spPr>
          <p:txBody>
            <a:bodyPr rtlCol="0" wrap="square">
              <a:spAutoFit/>
            </a:bodyPr>
            <a:p>
              <a:r>
                <a:rPr altLang="ko-KR" b="1" dirty="0" sz="1867" lang="en-US">
                  <a:cs typeface="Arial" pitchFamily="34" charset="0"/>
                </a:rPr>
                <a:t>Syntax</a:t>
              </a:r>
              <a:endParaRPr altLang="en-US" b="1" dirty="0" sz="1867" lang="ko-KR">
                <a:cs typeface="Arial" pitchFamily="34" charset="0"/>
              </a:endParaRPr>
            </a:p>
          </p:txBody>
        </p:sp>
      </p:grpSp>
      <p:sp>
        <p:nvSpPr>
          <p:cNvPr id="1048887" name="Rectangle 7"/>
          <p:cNvSpPr/>
          <p:nvPr/>
        </p:nvSpPr>
        <p:spPr>
          <a:xfrm>
            <a:off x="6405233" y="1376872"/>
            <a:ext cx="45719" cy="4104256"/>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p>
        </p:txBody>
      </p:sp>
      <p:sp>
        <p:nvSpPr>
          <p:cNvPr id="1048888" name="TextBox 13"/>
          <p:cNvSpPr txBox="1"/>
          <p:nvPr/>
        </p:nvSpPr>
        <p:spPr>
          <a:xfrm>
            <a:off x="105812" y="696234"/>
            <a:ext cx="6194268" cy="5478423"/>
          </a:xfrm>
          <a:prstGeom prst="rect"/>
          <a:noFill/>
        </p:spPr>
        <p:txBody>
          <a:bodyPr rtlCol="0" wrap="square">
            <a:spAutoFit/>
          </a:bodyPr>
          <a:p>
            <a:pPr algn="just">
              <a:spcBef>
                <a:spcPct val="50000"/>
              </a:spcBef>
            </a:pPr>
            <a:endParaRPr altLang="en-US" b="1" dirty="0" sz="2000" lang="en-US"/>
          </a:p>
          <a:p>
            <a:pPr algn="just">
              <a:spcBef>
                <a:spcPct val="50000"/>
              </a:spcBef>
            </a:pPr>
            <a:r>
              <a:rPr altLang="en-US" b="1" dirty="0" sz="2000" lang="en-US">
                <a:solidFill>
                  <a:schemeClr val="bg1"/>
                </a:solidFill>
              </a:rPr>
              <a:t>Syntax:</a:t>
            </a:r>
          </a:p>
          <a:p>
            <a:pPr algn="just">
              <a:spcBef>
                <a:spcPct val="50000"/>
              </a:spcBef>
            </a:pPr>
            <a:r>
              <a:rPr altLang="en-US" b="1" dirty="0" sz="2000" lang="en-US">
                <a:solidFill>
                  <a:schemeClr val="bg1"/>
                </a:solidFill>
              </a:rPr>
              <a:t>	class </a:t>
            </a:r>
            <a:r>
              <a:rPr altLang="en-US" b="1" dirty="0" sz="2000" lang="en-US" err="1">
                <a:solidFill>
                  <a:schemeClr val="bg1"/>
                </a:solidFill>
              </a:rPr>
              <a:t>user_defined_name</a:t>
            </a:r>
            <a:endParaRPr altLang="en-US" b="1" dirty="0" sz="2000" lang="en-US">
              <a:solidFill>
                <a:schemeClr val="bg1"/>
              </a:solidFill>
            </a:endParaRPr>
          </a:p>
          <a:p>
            <a:pPr algn="just">
              <a:spcBef>
                <a:spcPct val="50000"/>
              </a:spcBef>
            </a:pPr>
            <a:r>
              <a:rPr altLang="en-US" b="1" dirty="0" sz="2000" lang="en-US">
                <a:solidFill>
                  <a:schemeClr val="bg1"/>
                </a:solidFill>
              </a:rPr>
              <a:t>	{</a:t>
            </a:r>
          </a:p>
          <a:p>
            <a:pPr algn="just">
              <a:spcBef>
                <a:spcPct val="50000"/>
              </a:spcBef>
            </a:pPr>
            <a:r>
              <a:rPr altLang="en-US" b="1" dirty="0" sz="2000" lang="en-US">
                <a:solidFill>
                  <a:schemeClr val="bg1"/>
                </a:solidFill>
              </a:rPr>
              <a:t>		private:</a:t>
            </a:r>
          </a:p>
          <a:p>
            <a:pPr algn="just">
              <a:spcBef>
                <a:spcPct val="50000"/>
              </a:spcBef>
            </a:pPr>
            <a:r>
              <a:rPr altLang="en-US" b="1" dirty="0" sz="2000" lang="en-US">
                <a:solidFill>
                  <a:schemeClr val="bg1"/>
                </a:solidFill>
              </a:rPr>
              <a:t>			-------------</a:t>
            </a:r>
          </a:p>
          <a:p>
            <a:pPr algn="just">
              <a:spcBef>
                <a:spcPct val="50000"/>
              </a:spcBef>
            </a:pPr>
            <a:r>
              <a:rPr altLang="en-US" b="1" dirty="0" sz="2000" lang="en-US">
                <a:solidFill>
                  <a:schemeClr val="bg1"/>
                </a:solidFill>
              </a:rPr>
              <a:t>		public:</a:t>
            </a:r>
          </a:p>
          <a:p>
            <a:pPr algn="just">
              <a:spcBef>
                <a:spcPct val="50000"/>
              </a:spcBef>
            </a:pPr>
            <a:r>
              <a:rPr altLang="en-US" b="1" dirty="0" sz="2000" lang="en-US">
                <a:solidFill>
                  <a:schemeClr val="bg1"/>
                </a:solidFill>
              </a:rPr>
              <a:t>	inline </a:t>
            </a:r>
            <a:r>
              <a:rPr altLang="en-US" b="1" dirty="0" sz="2000" lang="en-US" err="1">
                <a:solidFill>
                  <a:schemeClr val="bg1"/>
                </a:solidFill>
              </a:rPr>
              <a:t>return_type</a:t>
            </a:r>
            <a:r>
              <a:rPr altLang="en-US" b="1" dirty="0" sz="2000" lang="en-US">
                <a:solidFill>
                  <a:schemeClr val="bg1"/>
                </a:solidFill>
              </a:rPr>
              <a:t> </a:t>
            </a:r>
            <a:r>
              <a:rPr altLang="en-US" b="1" dirty="0" sz="2000" lang="en-US" err="1">
                <a:solidFill>
                  <a:schemeClr val="bg1"/>
                </a:solidFill>
              </a:rPr>
              <a:t>function_name</a:t>
            </a:r>
            <a:r>
              <a:rPr altLang="en-US" b="1" dirty="0" sz="2000" lang="en-US">
                <a:solidFill>
                  <a:schemeClr val="bg1"/>
                </a:solidFill>
              </a:rPr>
              <a:t>(parameters);</a:t>
            </a:r>
          </a:p>
          <a:p>
            <a:pPr algn="just">
              <a:spcBef>
                <a:spcPct val="50000"/>
              </a:spcBef>
            </a:pPr>
            <a:r>
              <a:rPr altLang="en-US" b="1" dirty="0" sz="2000" lang="en-US">
                <a:solidFill>
                  <a:schemeClr val="bg1"/>
                </a:solidFill>
              </a:rPr>
              <a:t>	inline </a:t>
            </a:r>
            <a:r>
              <a:rPr altLang="en-US" b="1" dirty="0" sz="2000" lang="en-US" err="1">
                <a:solidFill>
                  <a:schemeClr val="bg1"/>
                </a:solidFill>
              </a:rPr>
              <a:t>retrun_type</a:t>
            </a:r>
            <a:r>
              <a:rPr altLang="en-US" b="1" dirty="0" sz="2000" lang="en-US">
                <a:solidFill>
                  <a:schemeClr val="bg1"/>
                </a:solidFill>
              </a:rPr>
              <a:t> </a:t>
            </a:r>
            <a:r>
              <a:rPr altLang="en-US" b="1" dirty="0" sz="2000" lang="en-US" err="1">
                <a:solidFill>
                  <a:schemeClr val="bg1"/>
                </a:solidFill>
              </a:rPr>
              <a:t>function_name</a:t>
            </a:r>
            <a:r>
              <a:rPr altLang="en-US" b="1" dirty="0" sz="2000" lang="en-US">
                <a:solidFill>
                  <a:schemeClr val="bg1"/>
                </a:solidFill>
              </a:rPr>
              <a:t>(parameters);</a:t>
            </a:r>
          </a:p>
          <a:p>
            <a:pPr algn="just">
              <a:spcBef>
                <a:spcPct val="50000"/>
              </a:spcBef>
            </a:pPr>
            <a:r>
              <a:rPr altLang="en-US" b="1" dirty="0" sz="2000" lang="en-US">
                <a:solidFill>
                  <a:schemeClr val="bg1"/>
                </a:solidFill>
              </a:rPr>
              <a:t>			---------------</a:t>
            </a:r>
          </a:p>
          <a:p>
            <a:pPr algn="just">
              <a:spcBef>
                <a:spcPct val="50000"/>
              </a:spcBef>
            </a:pPr>
            <a:r>
              <a:rPr altLang="en-US" b="1" dirty="0" sz="2000" lang="en-US">
                <a:solidFill>
                  <a:schemeClr val="bg1"/>
                </a:solidFill>
              </a:rPr>
              <a:t>			---------------</a:t>
            </a:r>
          </a:p>
          <a:p>
            <a:pPr algn="just">
              <a:spcBef>
                <a:spcPct val="50000"/>
              </a:spcBef>
            </a:pPr>
            <a:r>
              <a:rPr altLang="en-US" b="1" dirty="0" sz="2000" lang="en-US">
                <a:solidFill>
                  <a:schemeClr val="bg1"/>
                </a:solidFill>
              </a:rPr>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247" name=""/>
        <p:cNvGrpSpPr/>
        <p:nvPr/>
      </p:nvGrpSpPr>
      <p:grpSpPr>
        <a:xfrm>
          <a:off x="0" y="0"/>
          <a:ext cx="0" cy="0"/>
          <a:chOff x="0" y="0"/>
          <a:chExt cx="0" cy="0"/>
        </a:xfrm>
      </p:grpSpPr>
      <p:pic>
        <p:nvPicPr>
          <p:cNvPr id="2097192" name="Picture 31"/>
          <p:cNvPicPr>
            <a:picLocks noChangeAspect="1"/>
          </p:cNvPicPr>
          <p:nvPr/>
        </p:nvPicPr>
        <p:blipFill>
          <a:blip xmlns:r="http://schemas.openxmlformats.org/officeDocument/2006/relationships" r:embed="rId1"/>
          <a:stretch>
            <a:fillRect/>
          </a:stretch>
        </p:blipFill>
        <p:spPr>
          <a:xfrm>
            <a:off x="0" y="683343"/>
            <a:ext cx="12193057" cy="5817476"/>
          </a:xfrm>
          <a:prstGeom prst="rect"/>
        </p:spPr>
      </p:pic>
      <p:sp>
        <p:nvSpPr>
          <p:cNvPr id="1048889" name="Text Placeholder 1"/>
          <p:cNvSpPr>
            <a:spLocks noGrp="1"/>
          </p:cNvSpPr>
          <p:nvPr>
            <p:ph type="body" sz="quarter" idx="10"/>
          </p:nvPr>
        </p:nvSpPr>
        <p:spPr>
          <a:xfrm>
            <a:off x="0" y="68540"/>
            <a:ext cx="12192000" cy="768085"/>
          </a:xfrm>
        </p:spPr>
        <p:txBody>
          <a:bodyPr>
            <a:normAutofit/>
          </a:bodyPr>
          <a:p>
            <a:r>
              <a:rPr altLang="ko-KR" b="1" dirty="0" sz="3600" lang="en-US">
                <a:latin typeface="Segoe UI" panose="020B0502040204020203" pitchFamily="34" charset="0"/>
                <a:cs typeface="Segoe UI" panose="020B0502040204020203" pitchFamily="34" charset="0"/>
              </a:rPr>
              <a:t>Virtual function</a:t>
            </a:r>
            <a:endParaRPr altLang="en-US" b="1" dirty="0" sz="3600" lang="ko-KR">
              <a:latin typeface="Segoe UI" panose="020B0502040204020203" pitchFamily="34" charset="0"/>
              <a:cs typeface="Segoe UI" panose="020B0502040204020203" pitchFamily="34" charset="0"/>
            </a:endParaRPr>
          </a:p>
        </p:txBody>
      </p:sp>
      <p:sp>
        <p:nvSpPr>
          <p:cNvPr id="1048890" name="TextBox 11"/>
          <p:cNvSpPr txBox="1"/>
          <p:nvPr/>
        </p:nvSpPr>
        <p:spPr>
          <a:xfrm>
            <a:off x="-49345" y="836625"/>
            <a:ext cx="6405638" cy="4708981"/>
          </a:xfrm>
          <a:prstGeom prst="rect"/>
          <a:noFill/>
        </p:spPr>
        <p:txBody>
          <a:bodyPr rtlCol="0" wrap="square">
            <a:spAutoFit/>
          </a:bodyPr>
          <a:p>
            <a:pPr algn="just" indent="-342900" marL="342900">
              <a:spcBef>
                <a:spcPct val="50000"/>
              </a:spcBef>
              <a:buFont typeface="Arial" panose="020B0604020202020204" pitchFamily="34" charset="0"/>
              <a:buChar char="•"/>
            </a:pPr>
            <a:r>
              <a:rPr b="1" dirty="0" sz="2000" lang="en-US">
                <a:solidFill>
                  <a:schemeClr val="accent4">
                    <a:lumMod val="60000"/>
                    <a:lumOff val="40000"/>
                  </a:schemeClr>
                </a:solidFill>
              </a:rPr>
              <a:t>Virtual Function is a function in base class, which is overridden in the derived class, and which tells the compiler to perform Late Binding on this function.</a:t>
            </a:r>
          </a:p>
          <a:p>
            <a:pPr algn="just" indent="-342900" marL="342900">
              <a:spcBef>
                <a:spcPct val="50000"/>
              </a:spcBef>
              <a:buFont typeface="Arial" panose="020B0604020202020204" pitchFamily="34" charset="0"/>
              <a:buChar char="•"/>
            </a:pPr>
            <a:r>
              <a:rPr b="1" dirty="0" sz="2000" lang="en-US">
                <a:solidFill>
                  <a:schemeClr val="accent4">
                    <a:lumMod val="60000"/>
                    <a:lumOff val="40000"/>
                  </a:schemeClr>
                </a:solidFill>
              </a:rPr>
              <a:t>Virtual Keyword is used to make a member function of the base class Virtual. Virtual functions allow the most specific version of a member function in an inheritance hierarchy to be selected for execution. Virtual functions make polymorphism possible. </a:t>
            </a:r>
          </a:p>
          <a:p>
            <a:pPr algn="just">
              <a:spcBef>
                <a:spcPct val="50000"/>
              </a:spcBef>
            </a:pPr>
            <a:r>
              <a:rPr b="1" dirty="0" sz="2000" lang="en-US">
                <a:solidFill>
                  <a:schemeClr val="accent4">
                    <a:lumMod val="60000"/>
                    <a:lumOff val="40000"/>
                  </a:schemeClr>
                </a:solidFill>
              </a:rPr>
              <a:t>Key:</a:t>
            </a:r>
          </a:p>
          <a:p>
            <a:pPr algn="just" indent="-342900" marL="342900">
              <a:spcBef>
                <a:spcPct val="50000"/>
              </a:spcBef>
              <a:buFont typeface="Arial" panose="020B0604020202020204" pitchFamily="34" charset="0"/>
              <a:buChar char="•"/>
            </a:pPr>
            <a:r>
              <a:rPr b="1" dirty="0" sz="2000" lang="en-US">
                <a:solidFill>
                  <a:schemeClr val="accent4">
                    <a:lumMod val="60000"/>
                    <a:lumOff val="40000"/>
                  </a:schemeClr>
                </a:solidFill>
              </a:rPr>
              <a:t>Only the Base class Method's declaration needs the Virtual Keyword, not the definition.</a:t>
            </a:r>
          </a:p>
          <a:p>
            <a:pPr algn="just" indent="-342900" marL="342900">
              <a:spcBef>
                <a:spcPct val="50000"/>
              </a:spcBef>
              <a:buFont typeface="Arial" panose="020B0604020202020204" pitchFamily="34" charset="0"/>
              <a:buChar char="•"/>
            </a:pPr>
            <a:r>
              <a:rPr b="1" dirty="0" sz="2000" lang="en-US">
                <a:solidFill>
                  <a:schemeClr val="accent4">
                    <a:lumMod val="60000"/>
                    <a:lumOff val="40000"/>
                  </a:schemeClr>
                </a:solidFill>
              </a:rPr>
              <a:t>If a function is declared as virtual in the base class, it will be virtual in all its derived classes.</a:t>
            </a:r>
          </a:p>
        </p:txBody>
      </p:sp>
      <p:grpSp>
        <p:nvGrpSpPr>
          <p:cNvPr id="248" name="Group 22"/>
          <p:cNvGrpSpPr/>
          <p:nvPr/>
        </p:nvGrpSpPr>
        <p:grpSpPr>
          <a:xfrm>
            <a:off x="7474872" y="1169168"/>
            <a:ext cx="4612174" cy="777840"/>
            <a:chOff x="803640" y="3362835"/>
            <a:chExt cx="2059657" cy="583380"/>
          </a:xfrm>
        </p:grpSpPr>
        <p:sp>
          <p:nvSpPr>
            <p:cNvPr id="1048891" name="TextBox 23"/>
            <p:cNvSpPr txBox="1"/>
            <p:nvPr/>
          </p:nvSpPr>
          <p:spPr>
            <a:xfrm>
              <a:off x="803640" y="3646132"/>
              <a:ext cx="2059657" cy="300083"/>
            </a:xfrm>
            <a:prstGeom prst="rect"/>
            <a:noFill/>
          </p:spPr>
          <p:txBody>
            <a:bodyPr rtlCol="0" wrap="square">
              <a:spAutoFit/>
            </a:bodyPr>
            <a:p>
              <a:r>
                <a:rPr b="1" dirty="0" sz="2000" lang="en-US">
                  <a:solidFill>
                    <a:schemeClr val="bg1"/>
                  </a:solidFill>
                </a:rPr>
                <a:t>virtual </a:t>
              </a:r>
              <a:r>
                <a:rPr b="1" dirty="0" sz="2000" lang="en-US" err="1">
                  <a:solidFill>
                    <a:schemeClr val="bg1"/>
                  </a:solidFill>
                </a:rPr>
                <a:t>return_type</a:t>
              </a:r>
              <a:r>
                <a:rPr b="1" dirty="0" sz="2000" lang="en-US">
                  <a:solidFill>
                    <a:schemeClr val="bg1"/>
                  </a:solidFill>
                </a:rPr>
                <a:t> function_name (</a:t>
              </a:r>
              <a:r>
                <a:rPr b="1" dirty="0" sz="2000" lang="en-US" err="1">
                  <a:solidFill>
                    <a:schemeClr val="bg1"/>
                  </a:solidFill>
                </a:rPr>
                <a:t>arg</a:t>
              </a:r>
              <a:r>
                <a:rPr b="1" dirty="0" sz="2000" lang="en-US">
                  <a:solidFill>
                    <a:schemeClr val="bg1"/>
                  </a:solidFill>
                </a:rPr>
                <a:t>);</a:t>
              </a:r>
              <a:endParaRPr altLang="en-US" dirty="0" sz="2000" lang="ko-KR">
                <a:solidFill>
                  <a:schemeClr val="bg1"/>
                </a:solidFill>
                <a:cs typeface="Arial" pitchFamily="34" charset="0"/>
              </a:endParaRPr>
            </a:p>
          </p:txBody>
        </p:sp>
        <p:sp>
          <p:nvSpPr>
            <p:cNvPr id="1048892" name="TextBox 24"/>
            <p:cNvSpPr txBox="1"/>
            <p:nvPr/>
          </p:nvSpPr>
          <p:spPr>
            <a:xfrm>
              <a:off x="803640" y="3362835"/>
              <a:ext cx="2059657" cy="284742"/>
            </a:xfrm>
            <a:prstGeom prst="rect"/>
            <a:noFill/>
          </p:spPr>
          <p:txBody>
            <a:bodyPr rtlCol="0" wrap="square">
              <a:spAutoFit/>
            </a:bodyPr>
            <a:p>
              <a:r>
                <a:rPr altLang="ko-KR" b="1" dirty="0" sz="1867" lang="en-US">
                  <a:cs typeface="Arial" pitchFamily="34" charset="0"/>
                </a:rPr>
                <a:t>Syntax</a:t>
              </a:r>
              <a:endParaRPr altLang="en-US" b="1" dirty="0" sz="1867" lang="ko-KR">
                <a:cs typeface="Arial" pitchFamily="34" charset="0"/>
              </a:endParaRPr>
            </a:p>
          </p:txBody>
        </p:sp>
      </p:grpSp>
      <p:grpSp>
        <p:nvGrpSpPr>
          <p:cNvPr id="249" name="Group 25"/>
          <p:cNvGrpSpPr/>
          <p:nvPr/>
        </p:nvGrpSpPr>
        <p:grpSpPr>
          <a:xfrm>
            <a:off x="7649902" y="2208502"/>
            <a:ext cx="4306237" cy="1701168"/>
            <a:chOff x="803640" y="3362835"/>
            <a:chExt cx="2059657" cy="1275876"/>
          </a:xfrm>
        </p:grpSpPr>
        <p:sp>
          <p:nvSpPr>
            <p:cNvPr id="1048893" name="TextBox 26"/>
            <p:cNvSpPr txBox="1"/>
            <p:nvPr/>
          </p:nvSpPr>
          <p:spPr>
            <a:xfrm>
              <a:off x="803640" y="3646132"/>
              <a:ext cx="2059657" cy="992579"/>
            </a:xfrm>
            <a:prstGeom prst="rect"/>
            <a:noFill/>
          </p:spPr>
          <p:txBody>
            <a:bodyPr rtlCol="0" wrap="square">
              <a:spAutoFit/>
            </a:bodyPr>
            <a:p>
              <a:r>
                <a:rPr dirty="0" sz="2000" lang="en-US">
                  <a:solidFill>
                    <a:schemeClr val="bg1"/>
                  </a:solidFill>
                </a:rPr>
                <a:t>virtual void show()</a:t>
              </a:r>
            </a:p>
            <a:p>
              <a:r>
                <a:rPr dirty="0" sz="2000" lang="en-US">
                  <a:solidFill>
                    <a:schemeClr val="bg1"/>
                  </a:solidFill>
                </a:rPr>
                <a:t>    {</a:t>
              </a:r>
            </a:p>
            <a:p>
              <a:r>
                <a:rPr dirty="0" sz="2000" lang="en-US">
                  <a:solidFill>
                    <a:schemeClr val="bg1"/>
                  </a:solidFill>
                </a:rPr>
                <a:t>        </a:t>
              </a:r>
              <a:r>
                <a:rPr dirty="0" sz="2000" lang="en-US" err="1">
                  <a:solidFill>
                    <a:schemeClr val="bg1"/>
                  </a:solidFill>
                </a:rPr>
                <a:t>cout</a:t>
              </a:r>
              <a:r>
                <a:rPr dirty="0" sz="2000" lang="en-US">
                  <a:solidFill>
                    <a:schemeClr val="bg1"/>
                  </a:solidFill>
                </a:rPr>
                <a:t> &lt;&lt; "Base class\n";</a:t>
              </a:r>
            </a:p>
            <a:p>
              <a:r>
                <a:rPr dirty="0" sz="2000" lang="en-US">
                  <a:solidFill>
                    <a:schemeClr val="bg1"/>
                  </a:solidFill>
                </a:rPr>
                <a:t>    }</a:t>
              </a:r>
              <a:endParaRPr altLang="en-US" dirty="0" sz="2000" lang="ko-KR">
                <a:solidFill>
                  <a:schemeClr val="bg1"/>
                </a:solidFill>
                <a:cs typeface="Arial" pitchFamily="34" charset="0"/>
              </a:endParaRPr>
            </a:p>
          </p:txBody>
        </p:sp>
        <p:sp>
          <p:nvSpPr>
            <p:cNvPr id="1048894" name="TextBox 27"/>
            <p:cNvSpPr txBox="1"/>
            <p:nvPr/>
          </p:nvSpPr>
          <p:spPr>
            <a:xfrm>
              <a:off x="803640" y="3362835"/>
              <a:ext cx="2059657" cy="284742"/>
            </a:xfrm>
            <a:prstGeom prst="rect"/>
            <a:noFill/>
          </p:spPr>
          <p:txBody>
            <a:bodyPr rtlCol="0" wrap="square">
              <a:spAutoFit/>
            </a:bodyPr>
            <a:p>
              <a:r>
                <a:rPr altLang="ko-KR" b="1" dirty="0" sz="1867" lang="en-US">
                  <a:cs typeface="Arial" pitchFamily="34" charset="0"/>
                </a:rPr>
                <a:t>Example</a:t>
              </a:r>
              <a:endParaRPr altLang="en-US" b="1" dirty="0" sz="1867" lang="ko-KR">
                <a:cs typeface="Arial" pitchFamily="34" charset="0"/>
              </a:endParaRPr>
            </a:p>
          </p:txBody>
        </p:sp>
      </p:grpSp>
      <p:grpSp>
        <p:nvGrpSpPr>
          <p:cNvPr id="250" name="Group 28"/>
          <p:cNvGrpSpPr/>
          <p:nvPr/>
        </p:nvGrpSpPr>
        <p:grpSpPr>
          <a:xfrm>
            <a:off x="7538357" y="4098534"/>
            <a:ext cx="4619648" cy="2409054"/>
            <a:chOff x="803640" y="3362835"/>
            <a:chExt cx="2059657" cy="1806791"/>
          </a:xfrm>
        </p:grpSpPr>
        <p:sp>
          <p:nvSpPr>
            <p:cNvPr id="1048895" name="TextBox 29"/>
            <p:cNvSpPr txBox="1"/>
            <p:nvPr/>
          </p:nvSpPr>
          <p:spPr>
            <a:xfrm>
              <a:off x="803640" y="3646132"/>
              <a:ext cx="2059657" cy="1523494"/>
            </a:xfrm>
            <a:prstGeom prst="rect"/>
            <a:noFill/>
          </p:spPr>
          <p:txBody>
            <a:bodyPr rtlCol="0" wrap="square">
              <a:spAutoFit/>
            </a:bodyPr>
            <a:p>
              <a:pPr algn="just" fontAlgn="base"/>
              <a:r>
                <a:rPr dirty="0" lang="en-US">
                  <a:solidFill>
                    <a:schemeClr val="bg1"/>
                  </a:solidFill>
                </a:rPr>
                <a:t> We can call private function of derived class from the base class pointer with the help of virtual keyword. Compiler checks for access </a:t>
              </a:r>
              <a:r>
                <a:rPr dirty="0" lang="en-US" err="1">
                  <a:solidFill>
                    <a:schemeClr val="bg1"/>
                  </a:solidFill>
                </a:rPr>
                <a:t>specifier</a:t>
              </a:r>
              <a:r>
                <a:rPr dirty="0" lang="en-US">
                  <a:solidFill>
                    <a:schemeClr val="bg1"/>
                  </a:solidFill>
                </a:rPr>
                <a:t> only at compile time. So at run time when late binding occurs it does not check whether we are calling the private function or public function.</a:t>
              </a:r>
            </a:p>
          </p:txBody>
        </p:sp>
        <p:sp>
          <p:nvSpPr>
            <p:cNvPr id="1048896" name="TextBox 30"/>
            <p:cNvSpPr txBox="1"/>
            <p:nvPr/>
          </p:nvSpPr>
          <p:spPr>
            <a:xfrm>
              <a:off x="803640" y="3362835"/>
              <a:ext cx="2059657" cy="284742"/>
            </a:xfrm>
            <a:prstGeom prst="rect"/>
            <a:noFill/>
          </p:spPr>
          <p:txBody>
            <a:bodyPr rtlCol="0" wrap="square">
              <a:spAutoFit/>
            </a:bodyPr>
            <a:p>
              <a:r>
                <a:rPr altLang="ko-KR" b="1" dirty="0" sz="1867" lang="en-US">
                  <a:cs typeface="Arial" pitchFamily="34" charset="0"/>
                </a:rPr>
                <a:t>Note: </a:t>
              </a:r>
              <a:endParaRPr altLang="en-US" b="1" dirty="0" sz="1867" lang="ko-KR">
                <a:cs typeface="Arial" pitchFamily="34" charset="0"/>
              </a:endParaRPr>
            </a:p>
          </p:txBody>
        </p:sp>
      </p:grpSp>
      <p:sp>
        <p:nvSpPr>
          <p:cNvPr id="1048897" name="Rectangle 7"/>
          <p:cNvSpPr/>
          <p:nvPr/>
        </p:nvSpPr>
        <p:spPr>
          <a:xfrm>
            <a:off x="6474505" y="1733110"/>
            <a:ext cx="45719" cy="4104256"/>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p>
        </p:txBody>
      </p:sp>
      <p:sp>
        <p:nvSpPr>
          <p:cNvPr id="1048898" name="Oval 40"/>
          <p:cNvSpPr/>
          <p:nvPr/>
        </p:nvSpPr>
        <p:spPr>
          <a:xfrm>
            <a:off x="6638436" y="4866695"/>
            <a:ext cx="768085" cy="768085"/>
          </a:xfrm>
          <a:prstGeom prst="ellipse"/>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p>
        </p:txBody>
      </p:sp>
      <p:grpSp>
        <p:nvGrpSpPr>
          <p:cNvPr id="251" name="Group 3"/>
          <p:cNvGrpSpPr/>
          <p:nvPr/>
        </p:nvGrpSpPr>
        <p:grpSpPr>
          <a:xfrm>
            <a:off x="6593896" y="2702569"/>
            <a:ext cx="857163" cy="768085"/>
            <a:chOff x="6611245" y="3522546"/>
            <a:chExt cx="857163" cy="768085"/>
          </a:xfrm>
        </p:grpSpPr>
        <p:sp>
          <p:nvSpPr>
            <p:cNvPr id="1048899" name="Oval 39"/>
            <p:cNvSpPr/>
            <p:nvPr/>
          </p:nvSpPr>
          <p:spPr>
            <a:xfrm>
              <a:off x="6662248" y="3522546"/>
              <a:ext cx="768085" cy="768085"/>
            </a:xfrm>
            <a:prstGeom prst="ellipse"/>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p>
          </p:txBody>
        </p:sp>
        <p:sp>
          <p:nvSpPr>
            <p:cNvPr id="1048900" name="TextBox 33"/>
            <p:cNvSpPr txBox="1"/>
            <p:nvPr/>
          </p:nvSpPr>
          <p:spPr>
            <a:xfrm>
              <a:off x="6611245" y="3522546"/>
              <a:ext cx="857163" cy="584775"/>
            </a:xfrm>
            <a:prstGeom prst="rect"/>
            <a:noFill/>
          </p:spPr>
          <p:txBody>
            <a:bodyPr rtlCol="0" wrap="square">
              <a:spAutoFit/>
            </a:bodyPr>
            <a:p>
              <a:pPr algn="ctr"/>
              <a:r>
                <a:rPr altLang="ko-KR" b="1" dirty="0" sz="3200" lang="en-US">
                  <a:solidFill>
                    <a:schemeClr val="accent1"/>
                  </a:solidFill>
                  <a:cs typeface="Arial" pitchFamily="34" charset="0"/>
                </a:rPr>
                <a:t>02</a:t>
              </a:r>
              <a:endParaRPr altLang="en-US" b="1" dirty="0" sz="3200" lang="ko-KR">
                <a:solidFill>
                  <a:schemeClr val="accent1"/>
                </a:solidFill>
                <a:cs typeface="Arial" pitchFamily="34" charset="0"/>
              </a:endParaRPr>
            </a:p>
          </p:txBody>
        </p:sp>
      </p:grpSp>
      <p:grpSp>
        <p:nvGrpSpPr>
          <p:cNvPr id="252" name="Group 2"/>
          <p:cNvGrpSpPr/>
          <p:nvPr/>
        </p:nvGrpSpPr>
        <p:grpSpPr>
          <a:xfrm>
            <a:off x="6581582" y="1370301"/>
            <a:ext cx="857163" cy="768085"/>
            <a:chOff x="6656397" y="2178396"/>
            <a:chExt cx="857163" cy="768085"/>
          </a:xfrm>
        </p:grpSpPr>
        <p:sp>
          <p:nvSpPr>
            <p:cNvPr id="1048901" name="Oval 38"/>
            <p:cNvSpPr/>
            <p:nvPr/>
          </p:nvSpPr>
          <p:spPr>
            <a:xfrm>
              <a:off x="6686060" y="2178396"/>
              <a:ext cx="768085" cy="768085"/>
            </a:xfrm>
            <a:prstGeom prst="ellipse"/>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p>
          </p:txBody>
        </p:sp>
        <p:sp>
          <p:nvSpPr>
            <p:cNvPr id="1048902" name="TextBox 32"/>
            <p:cNvSpPr txBox="1"/>
            <p:nvPr/>
          </p:nvSpPr>
          <p:spPr>
            <a:xfrm>
              <a:off x="6656397" y="2242170"/>
              <a:ext cx="857163" cy="584775"/>
            </a:xfrm>
            <a:prstGeom prst="rect"/>
            <a:noFill/>
          </p:spPr>
          <p:txBody>
            <a:bodyPr rtlCol="0" wrap="square">
              <a:spAutoFit/>
            </a:bodyPr>
            <a:p>
              <a:pPr algn="ctr"/>
              <a:r>
                <a:rPr altLang="ko-KR" b="1" dirty="0" sz="3200" lang="en-US">
                  <a:solidFill>
                    <a:schemeClr val="accent1"/>
                  </a:solidFill>
                  <a:cs typeface="Arial" pitchFamily="34" charset="0"/>
                </a:rPr>
                <a:t>01</a:t>
              </a:r>
              <a:endParaRPr altLang="en-US" b="1" dirty="0" sz="3200" lang="ko-KR">
                <a:solidFill>
                  <a:schemeClr val="accent1"/>
                </a:solidFill>
                <a:cs typeface="Arial" pitchFamily="34" charset="0"/>
              </a:endParaRPr>
            </a:p>
          </p:txBody>
        </p:sp>
      </p:grpSp>
      <p:sp>
        <p:nvSpPr>
          <p:cNvPr id="1048903" name="TextBox 34"/>
          <p:cNvSpPr txBox="1"/>
          <p:nvPr/>
        </p:nvSpPr>
        <p:spPr>
          <a:xfrm>
            <a:off x="6562564" y="4930468"/>
            <a:ext cx="857163" cy="584775"/>
          </a:xfrm>
          <a:prstGeom prst="rect"/>
          <a:noFill/>
        </p:spPr>
        <p:txBody>
          <a:bodyPr rtlCol="0" wrap="square">
            <a:spAutoFit/>
          </a:bodyPr>
          <a:p>
            <a:pPr algn="ctr"/>
            <a:r>
              <a:rPr altLang="ko-KR" b="1" dirty="0" sz="3200" lang="en-US">
                <a:solidFill>
                  <a:schemeClr val="accent1"/>
                </a:solidFill>
                <a:cs typeface="Arial" pitchFamily="34" charset="0"/>
              </a:rPr>
              <a:t>03</a:t>
            </a:r>
            <a:endParaRPr altLang="en-US" b="1" dirty="0" sz="3200" lang="ko-KR">
              <a:solidFill>
                <a:schemeClr val="accent1"/>
              </a:solidFill>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676" name="Text Placeholder 1"/>
          <p:cNvSpPr>
            <a:spLocks noGrp="1"/>
          </p:cNvSpPr>
          <p:nvPr>
            <p:ph type="body" sz="quarter" idx="10"/>
          </p:nvPr>
        </p:nvSpPr>
        <p:spPr/>
        <p:txBody>
          <a:bodyPr>
            <a:normAutofit/>
          </a:bodyPr>
          <a:p>
            <a:r>
              <a:rPr dirty="0" lang="en-US" smtClean="0"/>
              <a:t>SINGLE INHERITANCE</a:t>
            </a:r>
            <a:endParaRPr dirty="0" lang="en-US"/>
          </a:p>
        </p:txBody>
      </p:sp>
      <p:sp>
        <p:nvSpPr>
          <p:cNvPr id="1048677" name="Text Placeholder 2"/>
          <p:cNvSpPr>
            <a:spLocks noGrp="1"/>
          </p:cNvSpPr>
          <p:nvPr>
            <p:ph type="body" sz="quarter" idx="11"/>
          </p:nvPr>
        </p:nvSpPr>
        <p:spPr/>
        <p:txBody>
          <a:bodyPr/>
          <a:p>
            <a:endParaRPr lang="en-US"/>
          </a:p>
        </p:txBody>
      </p:sp>
      <p:grpSp>
        <p:nvGrpSpPr>
          <p:cNvPr id="155" name="Group 18"/>
          <p:cNvGrpSpPr/>
          <p:nvPr/>
        </p:nvGrpSpPr>
        <p:grpSpPr>
          <a:xfrm>
            <a:off x="2264828" y="1628800"/>
            <a:ext cx="2391012" cy="3672408"/>
            <a:chOff x="740828" y="1628800"/>
            <a:chExt cx="2391012" cy="3672408"/>
          </a:xfrm>
        </p:grpSpPr>
        <p:sp>
          <p:nvSpPr>
            <p:cNvPr id="1048678" name="Rectangle 9"/>
            <p:cNvSpPr/>
            <p:nvPr/>
          </p:nvSpPr>
          <p:spPr>
            <a:xfrm>
              <a:off x="740828" y="1628800"/>
              <a:ext cx="2376264" cy="108012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3200" lang="en-US"/>
                <a:t>Base Class</a:t>
              </a:r>
              <a:endParaRPr b="1" dirty="0" sz="3200" lang="en-US"/>
            </a:p>
          </p:txBody>
        </p:sp>
        <p:sp>
          <p:nvSpPr>
            <p:cNvPr id="1048679" name="Rectangle 11"/>
            <p:cNvSpPr/>
            <p:nvPr/>
          </p:nvSpPr>
          <p:spPr>
            <a:xfrm>
              <a:off x="755576" y="4221088"/>
              <a:ext cx="2376264" cy="108012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3200" lang="en-US"/>
                <a:t>Derived Class</a:t>
              </a:r>
              <a:endParaRPr b="1" dirty="0" sz="3200" lang="en-US"/>
            </a:p>
          </p:txBody>
        </p:sp>
        <p:sp>
          <p:nvSpPr>
            <p:cNvPr id="1048680" name="Up Arrow 10"/>
            <p:cNvSpPr/>
            <p:nvPr/>
          </p:nvSpPr>
          <p:spPr>
            <a:xfrm>
              <a:off x="1763688" y="2780928"/>
              <a:ext cx="309288" cy="1368152"/>
            </a:xfrm>
            <a:prstGeom prst="up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grpSp>
        <p:nvGrpSpPr>
          <p:cNvPr id="156" name="Group 17"/>
          <p:cNvGrpSpPr/>
          <p:nvPr/>
        </p:nvGrpSpPr>
        <p:grpSpPr>
          <a:xfrm>
            <a:off x="8256241" y="1916832"/>
            <a:ext cx="1303957" cy="3159692"/>
            <a:chOff x="6732240" y="1700808"/>
            <a:chExt cx="1303957" cy="3159692"/>
          </a:xfrm>
        </p:grpSpPr>
        <p:sp>
          <p:nvSpPr>
            <p:cNvPr id="1048681" name="Rectangle 12"/>
            <p:cNvSpPr/>
            <p:nvPr/>
          </p:nvSpPr>
          <p:spPr>
            <a:xfrm>
              <a:off x="6732240" y="1700808"/>
              <a:ext cx="1296144" cy="72008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3200" lang="en-US" err="1"/>
                <a:t>ClassA</a:t>
              </a:r>
              <a:endParaRPr b="1" dirty="0" sz="3200" lang="en-US"/>
            </a:p>
          </p:txBody>
        </p:sp>
        <p:sp>
          <p:nvSpPr>
            <p:cNvPr id="1048682" name="Rectangle 14"/>
            <p:cNvSpPr/>
            <p:nvPr/>
          </p:nvSpPr>
          <p:spPr>
            <a:xfrm>
              <a:off x="6740053" y="4140420"/>
              <a:ext cx="1296144" cy="72008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2800" lang="en-US"/>
                <a:t>Class B</a:t>
              </a:r>
              <a:endParaRPr b="1" dirty="0" sz="2800" lang="en-US"/>
            </a:p>
          </p:txBody>
        </p:sp>
        <p:sp>
          <p:nvSpPr>
            <p:cNvPr id="1048683" name="Up Arrow 15"/>
            <p:cNvSpPr/>
            <p:nvPr/>
          </p:nvSpPr>
          <p:spPr>
            <a:xfrm>
              <a:off x="7225668" y="2490581"/>
              <a:ext cx="309288" cy="1586491"/>
            </a:xfrm>
            <a:prstGeom prst="up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sp>
        <p:nvSpPr>
          <p:cNvPr id="1048684" name="TextBox 16"/>
          <p:cNvSpPr txBox="1"/>
          <p:nvPr/>
        </p:nvSpPr>
        <p:spPr>
          <a:xfrm>
            <a:off x="8264053" y="1340768"/>
            <a:ext cx="1080120" cy="369332"/>
          </a:xfrm>
          <a:prstGeom prst="rect"/>
          <a:noFill/>
        </p:spPr>
        <p:txBody>
          <a:bodyPr rtlCol="0" wrap="square">
            <a:spAutoFit/>
          </a:bodyPr>
          <a:p>
            <a:r>
              <a:rPr dirty="0" lang="en-US"/>
              <a:t>Example</a:t>
            </a:r>
            <a:endParaRPr dirty="0" lang="en-US"/>
          </a:p>
        </p:txBody>
      </p:sp>
      <p:sp>
        <p:nvSpPr>
          <p:cNvPr id="1048685" name="TextBox 19"/>
          <p:cNvSpPr txBox="1"/>
          <p:nvPr/>
        </p:nvSpPr>
        <p:spPr>
          <a:xfrm>
            <a:off x="6672064" y="2060848"/>
            <a:ext cx="1440160" cy="369332"/>
          </a:xfrm>
          <a:prstGeom prst="rect"/>
          <a:noFill/>
        </p:spPr>
        <p:txBody>
          <a:bodyPr rtlCol="0" wrap="square">
            <a:spAutoFit/>
          </a:bodyPr>
          <a:p>
            <a:r>
              <a:rPr dirty="0" lang="en-US"/>
              <a:t>Base Class</a:t>
            </a:r>
            <a:endParaRPr dirty="0" lang="en-US"/>
          </a:p>
        </p:txBody>
      </p:sp>
      <p:sp>
        <p:nvSpPr>
          <p:cNvPr id="1048686" name="TextBox 20"/>
          <p:cNvSpPr txBox="1"/>
          <p:nvPr/>
        </p:nvSpPr>
        <p:spPr>
          <a:xfrm>
            <a:off x="6672064" y="4509120"/>
            <a:ext cx="1440160" cy="369332"/>
          </a:xfrm>
          <a:prstGeom prst="rect"/>
          <a:noFill/>
        </p:spPr>
        <p:txBody>
          <a:bodyPr rtlCol="0" wrap="square">
            <a:spAutoFit/>
          </a:bodyPr>
          <a:p>
            <a:r>
              <a:rPr dirty="0" lang="en-US"/>
              <a:t>Derived Class</a:t>
            </a:r>
            <a:endParaRPr dirty="0" lang="en-US"/>
          </a:p>
        </p:txBody>
      </p:sp>
    </p:spTree>
  </p:cSld>
  <p:clrMapOvr>
    <a:masterClrMapping/>
  </p:clrMapOvr>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253" name=""/>
        <p:cNvGrpSpPr/>
        <p:nvPr/>
      </p:nvGrpSpPr>
      <p:grpSpPr>
        <a:xfrm>
          <a:off x="0" y="0"/>
          <a:ext cx="0" cy="0"/>
          <a:chOff x="0" y="0"/>
          <a:chExt cx="0" cy="0"/>
        </a:xfrm>
      </p:grpSpPr>
      <p:pic>
        <p:nvPicPr>
          <p:cNvPr id="2097193" name="Picture 31"/>
          <p:cNvPicPr>
            <a:picLocks noChangeAspect="1"/>
          </p:cNvPicPr>
          <p:nvPr/>
        </p:nvPicPr>
        <p:blipFill>
          <a:blip xmlns:r="http://schemas.openxmlformats.org/officeDocument/2006/relationships" r:embed="rId1"/>
          <a:stretch>
            <a:fillRect/>
          </a:stretch>
        </p:blipFill>
        <p:spPr>
          <a:xfrm>
            <a:off x="-1057" y="648548"/>
            <a:ext cx="12193057" cy="5817476"/>
          </a:xfrm>
          <a:prstGeom prst="rect"/>
        </p:spPr>
      </p:pic>
      <p:sp>
        <p:nvSpPr>
          <p:cNvPr id="1048904" name="Text Placeholder 1"/>
          <p:cNvSpPr>
            <a:spLocks noGrp="1"/>
          </p:cNvSpPr>
          <p:nvPr>
            <p:ph type="body" sz="quarter" idx="10"/>
          </p:nvPr>
        </p:nvSpPr>
        <p:spPr>
          <a:xfrm>
            <a:off x="0" y="68540"/>
            <a:ext cx="12192000" cy="768085"/>
          </a:xfrm>
        </p:spPr>
        <p:txBody>
          <a:bodyPr>
            <a:normAutofit/>
          </a:bodyPr>
          <a:p>
            <a:r>
              <a:rPr altLang="ko-KR" b="1" dirty="0" sz="3600" lang="en-US">
                <a:latin typeface="Segoe UI" panose="020B0502040204020203" pitchFamily="34" charset="0"/>
                <a:cs typeface="Segoe UI" panose="020B0502040204020203" pitchFamily="34" charset="0"/>
              </a:rPr>
              <a:t>Virtual function features</a:t>
            </a:r>
            <a:endParaRPr altLang="en-US" b="1" dirty="0" sz="3600" lang="ko-KR">
              <a:latin typeface="Segoe UI" panose="020B0502040204020203" pitchFamily="34" charset="0"/>
              <a:cs typeface="Segoe UI" panose="020B0502040204020203" pitchFamily="34" charset="0"/>
            </a:endParaRPr>
          </a:p>
        </p:txBody>
      </p:sp>
      <p:sp>
        <p:nvSpPr>
          <p:cNvPr id="1048905" name="TextBox 11"/>
          <p:cNvSpPr txBox="1"/>
          <p:nvPr/>
        </p:nvSpPr>
        <p:spPr>
          <a:xfrm>
            <a:off x="-49345" y="836625"/>
            <a:ext cx="5603062" cy="4401205"/>
          </a:xfrm>
          <a:prstGeom prst="rect"/>
          <a:noFill/>
        </p:spPr>
        <p:txBody>
          <a:bodyPr rtlCol="0" wrap="square">
            <a:spAutoFit/>
          </a:bodyPr>
          <a:p>
            <a:r>
              <a:rPr altLang="en-US" b="1" dirty="0" sz="2000" lang="en-US">
                <a:solidFill>
                  <a:schemeClr val="accent4">
                    <a:lumMod val="60000"/>
                    <a:lumOff val="40000"/>
                  </a:schemeClr>
                </a:solidFill>
              </a:rPr>
              <a:t>Case 1:</a:t>
            </a:r>
          </a:p>
          <a:p>
            <a:endParaRPr altLang="en-US" b="1" dirty="0" sz="2000" lang="en-US">
              <a:solidFill>
                <a:schemeClr val="accent4">
                  <a:lumMod val="60000"/>
                  <a:lumOff val="40000"/>
                </a:schemeClr>
              </a:solidFill>
            </a:endParaRPr>
          </a:p>
          <a:p>
            <a:r>
              <a:rPr altLang="en-US" b="1" dirty="0" sz="2000" lang="en-US">
                <a:solidFill>
                  <a:schemeClr val="accent4">
                    <a:lumMod val="60000"/>
                    <a:lumOff val="40000"/>
                  </a:schemeClr>
                </a:solidFill>
              </a:rPr>
              <a:t>class sample</a:t>
            </a:r>
          </a:p>
          <a:p>
            <a:r>
              <a:rPr altLang="en-US" b="1" dirty="0" sz="2000" lang="en-US">
                <a:solidFill>
                  <a:schemeClr val="accent4">
                    <a:lumMod val="60000"/>
                    <a:lumOff val="40000"/>
                  </a:schemeClr>
                </a:solidFill>
              </a:rPr>
              <a:t>{</a:t>
            </a:r>
          </a:p>
          <a:p>
            <a:r>
              <a:rPr altLang="en-US" b="1" dirty="0" sz="2000" lang="en-US">
                <a:solidFill>
                  <a:schemeClr val="accent4">
                    <a:lumMod val="60000"/>
                    <a:lumOff val="40000"/>
                  </a:schemeClr>
                </a:solidFill>
              </a:rPr>
              <a:t>	private:</a:t>
            </a:r>
          </a:p>
          <a:p>
            <a:r>
              <a:rPr altLang="en-US" b="1" dirty="0" sz="2000" lang="en-US">
                <a:solidFill>
                  <a:schemeClr val="accent4">
                    <a:lumMod val="60000"/>
                    <a:lumOff val="40000"/>
                  </a:schemeClr>
                </a:solidFill>
              </a:rPr>
              <a:t>		int x;</a:t>
            </a:r>
          </a:p>
          <a:p>
            <a:r>
              <a:rPr altLang="en-US" b="1" dirty="0" sz="2000" lang="en-US">
                <a:solidFill>
                  <a:schemeClr val="accent4">
                    <a:lumMod val="60000"/>
                    <a:lumOff val="40000"/>
                  </a:schemeClr>
                </a:solidFill>
              </a:rPr>
              <a:t>		float y;</a:t>
            </a:r>
          </a:p>
          <a:p>
            <a:r>
              <a:rPr altLang="en-US" b="1" dirty="0" sz="2000" lang="en-US">
                <a:solidFill>
                  <a:schemeClr val="accent4">
                    <a:lumMod val="60000"/>
                    <a:lumOff val="40000"/>
                  </a:schemeClr>
                </a:solidFill>
              </a:rPr>
              <a:t>	public:</a:t>
            </a:r>
          </a:p>
          <a:p>
            <a:r>
              <a:rPr altLang="en-US" b="1" dirty="0" sz="2000" lang="en-US">
                <a:solidFill>
                  <a:schemeClr val="accent4">
                    <a:lumMod val="60000"/>
                    <a:lumOff val="40000"/>
                  </a:schemeClr>
                </a:solidFill>
              </a:rPr>
              <a:t>		virtual void display();</a:t>
            </a:r>
          </a:p>
          <a:p>
            <a:r>
              <a:rPr altLang="en-US" b="1" dirty="0" sz="2000" lang="en-US">
                <a:solidFill>
                  <a:schemeClr val="accent4">
                    <a:lumMod val="60000"/>
                    <a:lumOff val="40000"/>
                  </a:schemeClr>
                </a:solidFill>
              </a:rPr>
              <a:t>		virtual int sum();</a:t>
            </a:r>
          </a:p>
          <a:p>
            <a:r>
              <a:rPr altLang="en-US" b="1" dirty="0" sz="2000" lang="en-US">
                <a:solidFill>
                  <a:schemeClr val="accent4">
                    <a:lumMod val="60000"/>
                    <a:lumOff val="40000"/>
                  </a:schemeClr>
                </a:solidFill>
              </a:rPr>
              <a:t>}</a:t>
            </a:r>
          </a:p>
          <a:p>
            <a:r>
              <a:rPr altLang="en-US" b="1" dirty="0" sz="2000" lang="en-US">
                <a:solidFill>
                  <a:schemeClr val="accent4">
                    <a:lumMod val="60000"/>
                    <a:lumOff val="40000"/>
                  </a:schemeClr>
                </a:solidFill>
              </a:rPr>
              <a:t>virtual void sample::display()	//Error</a:t>
            </a:r>
          </a:p>
          <a:p>
            <a:r>
              <a:rPr altLang="en-US" b="1" dirty="0" sz="2000" lang="en-US">
                <a:solidFill>
                  <a:schemeClr val="accent4">
                    <a:lumMod val="60000"/>
                    <a:lumOff val="40000"/>
                  </a:schemeClr>
                </a:solidFill>
              </a:rPr>
              <a:t>{ }</a:t>
            </a:r>
            <a:endParaRPr altLang="en-US" b="1" dirty="0" sz="2800" lang="en-US">
              <a:solidFill>
                <a:schemeClr val="accent4">
                  <a:lumMod val="60000"/>
                  <a:lumOff val="40000"/>
                </a:schemeClr>
              </a:solidFill>
            </a:endParaRPr>
          </a:p>
          <a:p>
            <a:pPr algn="just"/>
            <a:endParaRPr b="1" dirty="0" sz="2000" lang="en-US">
              <a:solidFill>
                <a:schemeClr val="accent4">
                  <a:lumMod val="60000"/>
                  <a:lumOff val="40000"/>
                </a:schemeClr>
              </a:solidFill>
            </a:endParaRPr>
          </a:p>
        </p:txBody>
      </p:sp>
      <p:sp>
        <p:nvSpPr>
          <p:cNvPr id="1048906" name="Rectangle 7"/>
          <p:cNvSpPr/>
          <p:nvPr/>
        </p:nvSpPr>
        <p:spPr>
          <a:xfrm>
            <a:off x="5629437" y="925308"/>
            <a:ext cx="45719" cy="4104256"/>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p>
        </p:txBody>
      </p:sp>
      <p:sp>
        <p:nvSpPr>
          <p:cNvPr id="1048907" name="TextBox 35"/>
          <p:cNvSpPr txBox="1"/>
          <p:nvPr/>
        </p:nvSpPr>
        <p:spPr>
          <a:xfrm>
            <a:off x="6071327" y="936136"/>
            <a:ext cx="5603062" cy="4093428"/>
          </a:xfrm>
          <a:prstGeom prst="rect"/>
          <a:noFill/>
        </p:spPr>
        <p:txBody>
          <a:bodyPr rtlCol="0" wrap="square">
            <a:spAutoFit/>
          </a:bodyPr>
          <a:p>
            <a:r>
              <a:rPr altLang="en-US" b="1" dirty="0" sz="2000" lang="en-US">
                <a:solidFill>
                  <a:schemeClr val="accent4">
                    <a:lumMod val="60000"/>
                    <a:lumOff val="40000"/>
                  </a:schemeClr>
                </a:solidFill>
              </a:rPr>
              <a:t>Case 2:</a:t>
            </a:r>
          </a:p>
          <a:p>
            <a:endParaRPr altLang="en-US" b="1" dirty="0" sz="2000" lang="en-US">
              <a:solidFill>
                <a:schemeClr val="accent4">
                  <a:lumMod val="60000"/>
                  <a:lumOff val="40000"/>
                </a:schemeClr>
              </a:solidFill>
            </a:endParaRPr>
          </a:p>
          <a:p>
            <a:r>
              <a:rPr altLang="en-US" b="1" dirty="0" sz="2000" lang="en-US">
                <a:solidFill>
                  <a:schemeClr val="accent4">
                    <a:lumMod val="60000"/>
                    <a:lumOff val="40000"/>
                  </a:schemeClr>
                </a:solidFill>
              </a:rPr>
              <a:t>class sample</a:t>
            </a:r>
          </a:p>
          <a:p>
            <a:r>
              <a:rPr altLang="en-US" b="1" dirty="0" sz="2000" lang="en-US">
                <a:solidFill>
                  <a:schemeClr val="accent4">
                    <a:lumMod val="60000"/>
                    <a:lumOff val="40000"/>
                  </a:schemeClr>
                </a:solidFill>
              </a:rPr>
              <a:t>{</a:t>
            </a:r>
          </a:p>
          <a:p>
            <a:r>
              <a:rPr altLang="en-US" b="1" dirty="0" sz="2000" lang="en-US">
                <a:solidFill>
                  <a:schemeClr val="accent4">
                    <a:lumMod val="60000"/>
                    <a:lumOff val="40000"/>
                  </a:schemeClr>
                </a:solidFill>
              </a:rPr>
              <a:t>	private:</a:t>
            </a:r>
          </a:p>
          <a:p>
            <a:r>
              <a:rPr altLang="en-US" b="1" dirty="0" sz="2000" lang="en-US">
                <a:solidFill>
                  <a:schemeClr val="accent4">
                    <a:lumMod val="60000"/>
                    <a:lumOff val="40000"/>
                  </a:schemeClr>
                </a:solidFill>
              </a:rPr>
              <a:t>		int x;</a:t>
            </a:r>
          </a:p>
          <a:p>
            <a:r>
              <a:rPr altLang="en-US" b="1" dirty="0" sz="2000" lang="en-US">
                <a:solidFill>
                  <a:schemeClr val="accent4">
                    <a:lumMod val="60000"/>
                    <a:lumOff val="40000"/>
                  </a:schemeClr>
                </a:solidFill>
              </a:rPr>
              <a:t>		float y;</a:t>
            </a:r>
          </a:p>
          <a:p>
            <a:r>
              <a:rPr altLang="en-US" b="1" dirty="0" sz="2000" lang="en-US">
                <a:solidFill>
                  <a:schemeClr val="accent4">
                    <a:lumMod val="60000"/>
                    <a:lumOff val="40000"/>
                  </a:schemeClr>
                </a:solidFill>
              </a:rPr>
              <a:t>	public:</a:t>
            </a:r>
          </a:p>
          <a:p>
            <a:r>
              <a:rPr altLang="en-US" b="1" dirty="0" sz="2000" lang="en-US">
                <a:solidFill>
                  <a:schemeClr val="accent4">
                    <a:lumMod val="60000"/>
                    <a:lumOff val="40000"/>
                  </a:schemeClr>
                </a:solidFill>
              </a:rPr>
              <a:t>		virtual void display();</a:t>
            </a:r>
          </a:p>
          <a:p>
            <a:r>
              <a:rPr altLang="en-US" b="1" dirty="0" sz="2000" lang="en-US">
                <a:solidFill>
                  <a:schemeClr val="accent4">
                    <a:lumMod val="60000"/>
                    <a:lumOff val="40000"/>
                  </a:schemeClr>
                </a:solidFill>
              </a:rPr>
              <a:t>		virtual static int sum();	//error</a:t>
            </a:r>
          </a:p>
          <a:p>
            <a:r>
              <a:rPr altLang="en-US" b="1" dirty="0" sz="2000" lang="en-US">
                <a:solidFill>
                  <a:schemeClr val="accent4">
                    <a:lumMod val="60000"/>
                    <a:lumOff val="40000"/>
                  </a:schemeClr>
                </a:solidFill>
              </a:rPr>
              <a:t>}</a:t>
            </a:r>
          </a:p>
          <a:p>
            <a:r>
              <a:rPr altLang="en-US" b="1" dirty="0" sz="2000" lang="en-US">
                <a:solidFill>
                  <a:schemeClr val="accent4">
                    <a:lumMod val="60000"/>
                    <a:lumOff val="40000"/>
                  </a:schemeClr>
                </a:solidFill>
              </a:rPr>
              <a:t>int sample::sum()	 </a:t>
            </a:r>
          </a:p>
          <a:p>
            <a:r>
              <a:rPr altLang="en-US" b="1" dirty="0" sz="2000" lang="en-US">
                <a:solidFill>
                  <a:schemeClr val="accent4">
                    <a:lumMod val="60000"/>
                    <a:lumOff val="40000"/>
                  </a:schemeClr>
                </a:solidFill>
              </a:rPr>
              <a:t>{ }</a:t>
            </a:r>
            <a:endParaRPr altLang="en-US" b="1" dirty="0" sz="2800" lang="en-US">
              <a:solidFill>
                <a:schemeClr val="accent4">
                  <a:lumMod val="60000"/>
                  <a:lumOff val="40000"/>
                </a:schemeClr>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254" name=""/>
        <p:cNvGrpSpPr/>
        <p:nvPr/>
      </p:nvGrpSpPr>
      <p:grpSpPr>
        <a:xfrm>
          <a:off x="0" y="0"/>
          <a:ext cx="0" cy="0"/>
          <a:chOff x="0" y="0"/>
          <a:chExt cx="0" cy="0"/>
        </a:xfrm>
      </p:grpSpPr>
      <p:pic>
        <p:nvPicPr>
          <p:cNvPr id="2097194" name="Picture 31"/>
          <p:cNvPicPr>
            <a:picLocks noChangeAspect="1"/>
          </p:cNvPicPr>
          <p:nvPr/>
        </p:nvPicPr>
        <p:blipFill>
          <a:blip xmlns:r="http://schemas.openxmlformats.org/officeDocument/2006/relationships" r:embed="rId1"/>
          <a:stretch>
            <a:fillRect/>
          </a:stretch>
        </p:blipFill>
        <p:spPr>
          <a:xfrm>
            <a:off x="-1057" y="648548"/>
            <a:ext cx="12193057" cy="5817476"/>
          </a:xfrm>
          <a:prstGeom prst="rect"/>
        </p:spPr>
      </p:pic>
      <p:sp>
        <p:nvSpPr>
          <p:cNvPr id="1048908" name="Text Placeholder 1"/>
          <p:cNvSpPr>
            <a:spLocks noGrp="1"/>
          </p:cNvSpPr>
          <p:nvPr>
            <p:ph type="body" sz="quarter" idx="10"/>
          </p:nvPr>
        </p:nvSpPr>
        <p:spPr>
          <a:xfrm>
            <a:off x="0" y="68540"/>
            <a:ext cx="12192000" cy="768085"/>
          </a:xfrm>
        </p:spPr>
        <p:txBody>
          <a:bodyPr>
            <a:normAutofit/>
          </a:bodyPr>
          <a:p>
            <a:r>
              <a:rPr altLang="ko-KR" b="1" dirty="0" sz="3600" lang="en-US">
                <a:latin typeface="Segoe UI" panose="020B0502040204020203" pitchFamily="34" charset="0"/>
                <a:cs typeface="Segoe UI" panose="020B0502040204020203" pitchFamily="34" charset="0"/>
              </a:rPr>
              <a:t>Virtual function features</a:t>
            </a:r>
            <a:endParaRPr altLang="en-US" b="1" dirty="0" sz="3600" lang="ko-KR">
              <a:latin typeface="Segoe UI" panose="020B0502040204020203" pitchFamily="34" charset="0"/>
              <a:cs typeface="Segoe UI" panose="020B0502040204020203" pitchFamily="34" charset="0"/>
            </a:endParaRPr>
          </a:p>
        </p:txBody>
      </p:sp>
      <p:sp>
        <p:nvSpPr>
          <p:cNvPr id="1048909" name="TextBox 11"/>
          <p:cNvSpPr txBox="1"/>
          <p:nvPr/>
        </p:nvSpPr>
        <p:spPr>
          <a:xfrm>
            <a:off x="-49345" y="836625"/>
            <a:ext cx="5603062" cy="4093428"/>
          </a:xfrm>
          <a:prstGeom prst="rect"/>
          <a:noFill/>
        </p:spPr>
        <p:txBody>
          <a:bodyPr rtlCol="0" wrap="square">
            <a:spAutoFit/>
          </a:bodyPr>
          <a:p>
            <a:r>
              <a:rPr altLang="en-US" b="1" dirty="0" sz="2000" lang="en-IN">
                <a:solidFill>
                  <a:schemeClr val="accent4">
                    <a:lumMod val="60000"/>
                    <a:lumOff val="40000"/>
                  </a:schemeClr>
                </a:solidFill>
              </a:rPr>
              <a:t>Case 3:</a:t>
            </a:r>
          </a:p>
          <a:p>
            <a:endParaRPr altLang="en-US" b="1" dirty="0" sz="2000" lang="en-IN">
              <a:solidFill>
                <a:schemeClr val="accent4">
                  <a:lumMod val="60000"/>
                  <a:lumOff val="40000"/>
                </a:schemeClr>
              </a:solidFill>
            </a:endParaRPr>
          </a:p>
          <a:p>
            <a:r>
              <a:rPr altLang="en-US" b="1" dirty="0" sz="2000" lang="en-IN">
                <a:solidFill>
                  <a:schemeClr val="accent4">
                    <a:lumMod val="60000"/>
                    <a:lumOff val="40000"/>
                  </a:schemeClr>
                </a:solidFill>
              </a:rPr>
              <a:t>class sample</a:t>
            </a:r>
          </a:p>
          <a:p>
            <a:r>
              <a:rPr altLang="en-US" b="1" dirty="0" sz="2000" lang="en-IN">
                <a:solidFill>
                  <a:schemeClr val="accent4">
                    <a:lumMod val="60000"/>
                    <a:lumOff val="40000"/>
                  </a:schemeClr>
                </a:solidFill>
              </a:rPr>
              <a:t>{</a:t>
            </a:r>
          </a:p>
          <a:p>
            <a:r>
              <a:rPr altLang="en-US" b="1" dirty="0" sz="2000" lang="en-IN">
                <a:solidFill>
                  <a:schemeClr val="accent4">
                    <a:lumMod val="60000"/>
                    <a:lumOff val="40000"/>
                  </a:schemeClr>
                </a:solidFill>
              </a:rPr>
              <a:t>	private:</a:t>
            </a:r>
          </a:p>
          <a:p>
            <a:r>
              <a:rPr altLang="en-US" b="1" dirty="0" sz="2000" lang="en-IN">
                <a:solidFill>
                  <a:schemeClr val="accent4">
                    <a:lumMod val="60000"/>
                    <a:lumOff val="40000"/>
                  </a:schemeClr>
                </a:solidFill>
              </a:rPr>
              <a:t>		int x;</a:t>
            </a:r>
          </a:p>
          <a:p>
            <a:r>
              <a:rPr altLang="en-US" b="1" dirty="0" sz="2000" lang="en-IN">
                <a:solidFill>
                  <a:schemeClr val="accent4">
                    <a:lumMod val="60000"/>
                    <a:lumOff val="40000"/>
                  </a:schemeClr>
                </a:solidFill>
              </a:rPr>
              <a:t>		float y;</a:t>
            </a:r>
          </a:p>
          <a:p>
            <a:r>
              <a:rPr altLang="en-US" b="1" dirty="0" sz="2000" lang="en-IN">
                <a:solidFill>
                  <a:schemeClr val="accent4">
                    <a:lumMod val="60000"/>
                    <a:lumOff val="40000"/>
                  </a:schemeClr>
                </a:solidFill>
              </a:rPr>
              <a:t>	public:</a:t>
            </a:r>
          </a:p>
          <a:p>
            <a:r>
              <a:rPr altLang="en-US" b="1" dirty="0" sz="2000" lang="en-IN">
                <a:solidFill>
                  <a:schemeClr val="accent4">
                    <a:lumMod val="60000"/>
                    <a:lumOff val="40000"/>
                  </a:schemeClr>
                </a:solidFill>
              </a:rPr>
              <a:t>		virtual sample(int </a:t>
            </a:r>
            <a:r>
              <a:rPr altLang="en-US" b="1" dirty="0" sz="2000" lang="en-IN" err="1">
                <a:solidFill>
                  <a:schemeClr val="accent4">
                    <a:lumMod val="60000"/>
                    <a:lumOff val="40000"/>
                  </a:schemeClr>
                </a:solidFill>
              </a:rPr>
              <a:t>x,float</a:t>
            </a:r>
            <a:r>
              <a:rPr altLang="en-US" b="1" dirty="0" sz="2000" lang="en-IN">
                <a:solidFill>
                  <a:schemeClr val="accent4">
                    <a:lumMod val="60000"/>
                    <a:lumOff val="40000"/>
                  </a:schemeClr>
                </a:solidFill>
              </a:rPr>
              <a:t> y);	//constructor</a:t>
            </a:r>
          </a:p>
          <a:p>
            <a:r>
              <a:rPr altLang="en-US" b="1" dirty="0" sz="2000" lang="en-IN">
                <a:solidFill>
                  <a:schemeClr val="accent4">
                    <a:lumMod val="60000"/>
                    <a:lumOff val="40000"/>
                  </a:schemeClr>
                </a:solidFill>
              </a:rPr>
              <a:t>		void display();</a:t>
            </a:r>
          </a:p>
          <a:p>
            <a:r>
              <a:rPr altLang="en-US" b="1" dirty="0" sz="2000" lang="en-IN">
                <a:solidFill>
                  <a:schemeClr val="accent4">
                    <a:lumMod val="60000"/>
                    <a:lumOff val="40000"/>
                  </a:schemeClr>
                </a:solidFill>
              </a:rPr>
              <a:t>		int sum();</a:t>
            </a:r>
          </a:p>
          <a:p>
            <a:r>
              <a:rPr altLang="en-US" b="1" dirty="0" sz="2000" lang="en-IN">
                <a:solidFill>
                  <a:schemeClr val="accent4">
                    <a:lumMod val="60000"/>
                    <a:lumOff val="40000"/>
                  </a:schemeClr>
                </a:solidFill>
              </a:rPr>
              <a:t>}</a:t>
            </a:r>
          </a:p>
        </p:txBody>
      </p:sp>
      <p:sp>
        <p:nvSpPr>
          <p:cNvPr id="1048910" name="Rectangle 7"/>
          <p:cNvSpPr/>
          <p:nvPr/>
        </p:nvSpPr>
        <p:spPr>
          <a:xfrm>
            <a:off x="5629437" y="925308"/>
            <a:ext cx="45719" cy="4104256"/>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p>
        </p:txBody>
      </p:sp>
      <p:sp>
        <p:nvSpPr>
          <p:cNvPr id="1048911" name="TextBox 35"/>
          <p:cNvSpPr txBox="1"/>
          <p:nvPr/>
        </p:nvSpPr>
        <p:spPr>
          <a:xfrm>
            <a:off x="6071327" y="936136"/>
            <a:ext cx="5603062" cy="4093428"/>
          </a:xfrm>
          <a:prstGeom prst="rect"/>
          <a:noFill/>
        </p:spPr>
        <p:txBody>
          <a:bodyPr rtlCol="0" wrap="square">
            <a:spAutoFit/>
          </a:bodyPr>
          <a:p>
            <a:r>
              <a:rPr altLang="en-US" b="1" dirty="0" sz="2000" lang="en-US">
                <a:solidFill>
                  <a:schemeClr val="accent4">
                    <a:lumMod val="60000"/>
                    <a:lumOff val="40000"/>
                  </a:schemeClr>
                </a:solidFill>
              </a:rPr>
              <a:t>Case 4:</a:t>
            </a:r>
          </a:p>
          <a:p>
            <a:endParaRPr altLang="en-US" b="1" dirty="0" sz="2000" lang="en-US">
              <a:solidFill>
                <a:schemeClr val="accent4">
                  <a:lumMod val="60000"/>
                  <a:lumOff val="40000"/>
                </a:schemeClr>
              </a:solidFill>
            </a:endParaRPr>
          </a:p>
          <a:p>
            <a:r>
              <a:rPr altLang="en-US" b="1" dirty="0" sz="2000" lang="en-US">
                <a:solidFill>
                  <a:schemeClr val="accent4">
                    <a:lumMod val="60000"/>
                    <a:lumOff val="40000"/>
                  </a:schemeClr>
                </a:solidFill>
              </a:rPr>
              <a:t>class sample</a:t>
            </a:r>
          </a:p>
          <a:p>
            <a:r>
              <a:rPr altLang="en-US" b="1" dirty="0" sz="2000" lang="en-US">
                <a:solidFill>
                  <a:schemeClr val="accent4">
                    <a:lumMod val="60000"/>
                    <a:lumOff val="40000"/>
                  </a:schemeClr>
                </a:solidFill>
              </a:rPr>
              <a:t>{</a:t>
            </a:r>
          </a:p>
          <a:p>
            <a:r>
              <a:rPr altLang="en-US" b="1" dirty="0" sz="2000" lang="en-US">
                <a:solidFill>
                  <a:schemeClr val="accent4">
                    <a:lumMod val="60000"/>
                    <a:lumOff val="40000"/>
                  </a:schemeClr>
                </a:solidFill>
              </a:rPr>
              <a:t>	private:</a:t>
            </a:r>
          </a:p>
          <a:p>
            <a:r>
              <a:rPr altLang="en-US" b="1" dirty="0" sz="2000" lang="en-US">
                <a:solidFill>
                  <a:schemeClr val="accent4">
                    <a:lumMod val="60000"/>
                    <a:lumOff val="40000"/>
                  </a:schemeClr>
                </a:solidFill>
              </a:rPr>
              <a:t>		int x;</a:t>
            </a:r>
          </a:p>
          <a:p>
            <a:r>
              <a:rPr altLang="en-US" b="1" dirty="0" sz="2000" lang="en-US">
                <a:solidFill>
                  <a:schemeClr val="accent4">
                    <a:lumMod val="60000"/>
                    <a:lumOff val="40000"/>
                  </a:schemeClr>
                </a:solidFill>
              </a:rPr>
              <a:t>		float y;</a:t>
            </a:r>
          </a:p>
          <a:p>
            <a:r>
              <a:rPr altLang="en-US" b="1" dirty="0" sz="2000" lang="en-US">
                <a:solidFill>
                  <a:schemeClr val="accent4">
                    <a:lumMod val="60000"/>
                    <a:lumOff val="40000"/>
                  </a:schemeClr>
                </a:solidFill>
              </a:rPr>
              <a:t>	public:</a:t>
            </a:r>
          </a:p>
          <a:p>
            <a:r>
              <a:rPr altLang="en-US" b="1" dirty="0" sz="2000" lang="en-US">
                <a:solidFill>
                  <a:schemeClr val="accent4">
                    <a:lumMod val="60000"/>
                    <a:lumOff val="40000"/>
                  </a:schemeClr>
                </a:solidFill>
              </a:rPr>
              <a:t>		virtual ~sample(int </a:t>
            </a:r>
            <a:r>
              <a:rPr altLang="en-US" b="1" dirty="0" sz="2000" lang="en-US" err="1">
                <a:solidFill>
                  <a:schemeClr val="accent4">
                    <a:lumMod val="60000"/>
                    <a:lumOff val="40000"/>
                  </a:schemeClr>
                </a:solidFill>
              </a:rPr>
              <a:t>x,float</a:t>
            </a:r>
            <a:r>
              <a:rPr altLang="en-US" b="1" dirty="0" sz="2000" lang="en-US">
                <a:solidFill>
                  <a:schemeClr val="accent4">
                    <a:lumMod val="60000"/>
                    <a:lumOff val="40000"/>
                  </a:schemeClr>
                </a:solidFill>
              </a:rPr>
              <a:t> y);	//invalid</a:t>
            </a:r>
          </a:p>
          <a:p>
            <a:r>
              <a:rPr altLang="en-US" b="1" dirty="0" sz="2000" lang="en-US">
                <a:solidFill>
                  <a:schemeClr val="accent4">
                    <a:lumMod val="60000"/>
                    <a:lumOff val="40000"/>
                  </a:schemeClr>
                </a:solidFill>
              </a:rPr>
              <a:t>		void display();</a:t>
            </a:r>
          </a:p>
          <a:p>
            <a:r>
              <a:rPr altLang="en-US" b="1" dirty="0" sz="2000" lang="en-US">
                <a:solidFill>
                  <a:schemeClr val="accent4">
                    <a:lumMod val="60000"/>
                    <a:lumOff val="40000"/>
                  </a:schemeClr>
                </a:solidFill>
              </a:rPr>
              <a:t>		int sum();</a:t>
            </a:r>
          </a:p>
          <a:p>
            <a:r>
              <a:rPr altLang="en-US" b="1" dirty="0" sz="2000" lang="en-US">
                <a:solidFill>
                  <a:schemeClr val="accent4">
                    <a:lumMod val="60000"/>
                    <a:lumOff val="40000"/>
                  </a:schemeClr>
                </a:solidFill>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255" name=""/>
        <p:cNvGrpSpPr/>
        <p:nvPr/>
      </p:nvGrpSpPr>
      <p:grpSpPr>
        <a:xfrm>
          <a:off x="0" y="0"/>
          <a:ext cx="0" cy="0"/>
          <a:chOff x="0" y="0"/>
          <a:chExt cx="0" cy="0"/>
        </a:xfrm>
      </p:grpSpPr>
      <p:pic>
        <p:nvPicPr>
          <p:cNvPr id="2097195" name="Picture 31"/>
          <p:cNvPicPr>
            <a:picLocks noChangeAspect="1"/>
          </p:cNvPicPr>
          <p:nvPr/>
        </p:nvPicPr>
        <p:blipFill>
          <a:blip xmlns:r="http://schemas.openxmlformats.org/officeDocument/2006/relationships" r:embed="rId1"/>
          <a:stretch>
            <a:fillRect/>
          </a:stretch>
        </p:blipFill>
        <p:spPr>
          <a:xfrm>
            <a:off x="-1057" y="648548"/>
            <a:ext cx="12193057" cy="5817476"/>
          </a:xfrm>
          <a:prstGeom prst="rect"/>
        </p:spPr>
      </p:pic>
      <p:sp>
        <p:nvSpPr>
          <p:cNvPr id="1048912" name="Text Placeholder 1"/>
          <p:cNvSpPr>
            <a:spLocks noGrp="1"/>
          </p:cNvSpPr>
          <p:nvPr>
            <p:ph type="body" sz="quarter" idx="10"/>
          </p:nvPr>
        </p:nvSpPr>
        <p:spPr>
          <a:xfrm>
            <a:off x="0" y="68540"/>
            <a:ext cx="12192000" cy="768085"/>
          </a:xfrm>
        </p:spPr>
        <p:txBody>
          <a:bodyPr>
            <a:normAutofit/>
          </a:bodyPr>
          <a:p>
            <a:r>
              <a:rPr altLang="ko-KR" b="1" dirty="0" sz="3600" lang="en-US">
                <a:latin typeface="Segoe UI" panose="020B0502040204020203" pitchFamily="34" charset="0"/>
                <a:cs typeface="Segoe UI" panose="020B0502040204020203" pitchFamily="34" charset="0"/>
              </a:rPr>
              <a:t>Virtual function features</a:t>
            </a:r>
            <a:endParaRPr altLang="en-US" b="1" dirty="0" sz="3600" lang="ko-KR">
              <a:latin typeface="Segoe UI" panose="020B0502040204020203" pitchFamily="34" charset="0"/>
              <a:cs typeface="Segoe UI" panose="020B0502040204020203" pitchFamily="34" charset="0"/>
            </a:endParaRPr>
          </a:p>
        </p:txBody>
      </p:sp>
      <p:sp>
        <p:nvSpPr>
          <p:cNvPr id="1048913" name="TextBox 11"/>
          <p:cNvSpPr txBox="1"/>
          <p:nvPr/>
        </p:nvSpPr>
        <p:spPr>
          <a:xfrm>
            <a:off x="-49346" y="836625"/>
            <a:ext cx="6095469" cy="5324535"/>
          </a:xfrm>
          <a:prstGeom prst="rect"/>
          <a:noFill/>
        </p:spPr>
        <p:txBody>
          <a:bodyPr rtlCol="0" wrap="square">
            <a:spAutoFit/>
          </a:bodyPr>
          <a:p>
            <a:r>
              <a:rPr altLang="en-US" b="1" dirty="0" sz="2000" lang="en-IN">
                <a:solidFill>
                  <a:schemeClr val="accent4">
                    <a:lumMod val="60000"/>
                    <a:lumOff val="40000"/>
                  </a:schemeClr>
                </a:solidFill>
              </a:rPr>
              <a:t>Case 5:</a:t>
            </a:r>
          </a:p>
          <a:p>
            <a:endParaRPr altLang="en-US" b="1" dirty="0" sz="2000" lang="en-IN">
              <a:solidFill>
                <a:schemeClr val="accent4">
                  <a:lumMod val="60000"/>
                  <a:lumOff val="40000"/>
                </a:schemeClr>
              </a:solidFill>
            </a:endParaRPr>
          </a:p>
          <a:p>
            <a:r>
              <a:rPr altLang="en-US" b="1" dirty="0" sz="2000" lang="en-IN">
                <a:solidFill>
                  <a:schemeClr val="accent4">
                    <a:lumMod val="60000"/>
                    <a:lumOff val="40000"/>
                  </a:schemeClr>
                </a:solidFill>
              </a:rPr>
              <a:t>class sample_1</a:t>
            </a:r>
          </a:p>
          <a:p>
            <a:r>
              <a:rPr altLang="en-US" b="1" dirty="0" sz="2000" lang="en-IN">
                <a:solidFill>
                  <a:schemeClr val="accent4">
                    <a:lumMod val="60000"/>
                    <a:lumOff val="40000"/>
                  </a:schemeClr>
                </a:solidFill>
              </a:rPr>
              <a:t>{</a:t>
            </a:r>
          </a:p>
          <a:p>
            <a:r>
              <a:rPr altLang="en-US" b="1" dirty="0" sz="2000" lang="en-IN">
                <a:solidFill>
                  <a:schemeClr val="accent4">
                    <a:lumMod val="60000"/>
                    <a:lumOff val="40000"/>
                  </a:schemeClr>
                </a:solidFill>
              </a:rPr>
              <a:t>	private:</a:t>
            </a:r>
          </a:p>
          <a:p>
            <a:r>
              <a:rPr altLang="en-US" b="1" dirty="0" sz="2000" lang="en-IN">
                <a:solidFill>
                  <a:schemeClr val="accent4">
                    <a:lumMod val="60000"/>
                    <a:lumOff val="40000"/>
                  </a:schemeClr>
                </a:solidFill>
              </a:rPr>
              <a:t>		int x;</a:t>
            </a:r>
          </a:p>
          <a:p>
            <a:r>
              <a:rPr altLang="en-US" b="1" dirty="0" sz="2000" lang="en-IN">
                <a:solidFill>
                  <a:schemeClr val="accent4">
                    <a:lumMod val="60000"/>
                    <a:lumOff val="40000"/>
                  </a:schemeClr>
                </a:solidFill>
              </a:rPr>
              <a:t>		float y;</a:t>
            </a:r>
          </a:p>
          <a:p>
            <a:r>
              <a:rPr altLang="en-US" b="1" dirty="0" sz="2000" lang="en-IN">
                <a:solidFill>
                  <a:schemeClr val="accent4">
                    <a:lumMod val="60000"/>
                    <a:lumOff val="40000"/>
                  </a:schemeClr>
                </a:solidFill>
              </a:rPr>
              <a:t>	public:</a:t>
            </a:r>
          </a:p>
          <a:p>
            <a:r>
              <a:rPr altLang="en-US" b="1" dirty="0" sz="2000" lang="en-IN">
                <a:solidFill>
                  <a:schemeClr val="accent4">
                    <a:lumMod val="60000"/>
                    <a:lumOff val="40000"/>
                  </a:schemeClr>
                </a:solidFill>
              </a:rPr>
              <a:t>		virtual int sum(int </a:t>
            </a:r>
            <a:r>
              <a:rPr altLang="en-US" b="1" dirty="0" sz="2000" lang="en-IN" err="1">
                <a:solidFill>
                  <a:schemeClr val="accent4">
                    <a:lumMod val="60000"/>
                    <a:lumOff val="40000"/>
                  </a:schemeClr>
                </a:solidFill>
              </a:rPr>
              <a:t>x,float</a:t>
            </a:r>
            <a:r>
              <a:rPr altLang="en-US" b="1" dirty="0" sz="2000" lang="en-IN">
                <a:solidFill>
                  <a:schemeClr val="accent4">
                    <a:lumMod val="60000"/>
                    <a:lumOff val="40000"/>
                  </a:schemeClr>
                </a:solidFill>
              </a:rPr>
              <a:t> y);      //error</a:t>
            </a:r>
          </a:p>
          <a:p>
            <a:r>
              <a:rPr altLang="en-US" b="1" dirty="0" sz="2000" lang="en-IN">
                <a:solidFill>
                  <a:schemeClr val="accent4">
                    <a:lumMod val="60000"/>
                    <a:lumOff val="40000"/>
                  </a:schemeClr>
                </a:solidFill>
              </a:rPr>
              <a:t>};</a:t>
            </a:r>
          </a:p>
          <a:p>
            <a:r>
              <a:rPr altLang="en-US" b="1" dirty="0" sz="2000" lang="en-IN">
                <a:solidFill>
                  <a:schemeClr val="accent4">
                    <a:lumMod val="60000"/>
                    <a:lumOff val="40000"/>
                  </a:schemeClr>
                </a:solidFill>
              </a:rPr>
              <a:t>class sample_2:public sample_1</a:t>
            </a:r>
          </a:p>
          <a:p>
            <a:r>
              <a:rPr altLang="en-US" b="1" dirty="0" sz="2000" lang="en-IN">
                <a:solidFill>
                  <a:schemeClr val="accent4">
                    <a:lumMod val="60000"/>
                    <a:lumOff val="40000"/>
                  </a:schemeClr>
                </a:solidFill>
              </a:rPr>
              <a:t>{</a:t>
            </a:r>
          </a:p>
          <a:p>
            <a:r>
              <a:rPr altLang="en-US" b="1" dirty="0" sz="2000" lang="en-IN">
                <a:solidFill>
                  <a:schemeClr val="accent4">
                    <a:lumMod val="60000"/>
                    <a:lumOff val="40000"/>
                  </a:schemeClr>
                </a:solidFill>
              </a:rPr>
              <a:t>	private:</a:t>
            </a:r>
          </a:p>
          <a:p>
            <a:r>
              <a:rPr altLang="en-US" b="1" dirty="0" sz="2000" lang="en-IN">
                <a:solidFill>
                  <a:schemeClr val="accent4">
                    <a:lumMod val="60000"/>
                    <a:lumOff val="40000"/>
                  </a:schemeClr>
                </a:solidFill>
              </a:rPr>
              <a:t>		int z;</a:t>
            </a:r>
          </a:p>
          <a:p>
            <a:r>
              <a:rPr altLang="en-US" b="1" dirty="0" sz="2000" lang="en-IN">
                <a:solidFill>
                  <a:schemeClr val="accent4">
                    <a:lumMod val="60000"/>
                    <a:lumOff val="40000"/>
                  </a:schemeClr>
                </a:solidFill>
              </a:rPr>
              <a:t>	public:</a:t>
            </a:r>
          </a:p>
          <a:p>
            <a:r>
              <a:rPr altLang="en-US" b="1" dirty="0" sz="2000" lang="en-IN">
                <a:solidFill>
                  <a:schemeClr val="accent4">
                    <a:lumMod val="60000"/>
                    <a:lumOff val="40000"/>
                  </a:schemeClr>
                </a:solidFill>
              </a:rPr>
              <a:t>		virtual float sum(int </a:t>
            </a:r>
            <a:r>
              <a:rPr altLang="en-US" b="1" dirty="0" sz="2000" lang="en-IN" err="1">
                <a:solidFill>
                  <a:schemeClr val="accent4">
                    <a:lumMod val="60000"/>
                    <a:lumOff val="40000"/>
                  </a:schemeClr>
                </a:solidFill>
              </a:rPr>
              <a:t>xx,float</a:t>
            </a:r>
            <a:r>
              <a:rPr altLang="en-US" b="1" dirty="0" sz="2000" lang="en-IN">
                <a:solidFill>
                  <a:schemeClr val="accent4">
                    <a:lumMod val="60000"/>
                    <a:lumOff val="40000"/>
                  </a:schemeClr>
                </a:solidFill>
              </a:rPr>
              <a:t> </a:t>
            </a:r>
            <a:r>
              <a:rPr altLang="en-US" b="1" dirty="0" sz="2000" lang="en-IN" err="1">
                <a:solidFill>
                  <a:schemeClr val="accent4">
                    <a:lumMod val="60000"/>
                    <a:lumOff val="40000"/>
                  </a:schemeClr>
                </a:solidFill>
              </a:rPr>
              <a:t>yy</a:t>
            </a:r>
            <a:r>
              <a:rPr altLang="en-US" b="1" dirty="0" sz="2000" lang="en-IN">
                <a:solidFill>
                  <a:schemeClr val="accent4">
                    <a:lumMod val="60000"/>
                    <a:lumOff val="40000"/>
                  </a:schemeClr>
                </a:solidFill>
              </a:rPr>
              <a:t>);</a:t>
            </a:r>
          </a:p>
          <a:p>
            <a:r>
              <a:rPr altLang="en-US" b="1" dirty="0" sz="2000" lang="en-IN">
                <a:solidFill>
                  <a:schemeClr val="accent4">
                    <a:lumMod val="60000"/>
                    <a:lumOff val="40000"/>
                  </a:schemeClr>
                </a:solidFill>
              </a:rPr>
              <a:t>};</a:t>
            </a:r>
          </a:p>
        </p:txBody>
      </p:sp>
      <p:sp>
        <p:nvSpPr>
          <p:cNvPr id="1048914" name="Rectangle 7"/>
          <p:cNvSpPr/>
          <p:nvPr/>
        </p:nvSpPr>
        <p:spPr>
          <a:xfrm>
            <a:off x="6095471" y="925308"/>
            <a:ext cx="45719" cy="4104256"/>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p>
        </p:txBody>
      </p:sp>
      <p:sp>
        <p:nvSpPr>
          <p:cNvPr id="1048915" name="TextBox 35"/>
          <p:cNvSpPr txBox="1"/>
          <p:nvPr/>
        </p:nvSpPr>
        <p:spPr>
          <a:xfrm>
            <a:off x="6638285" y="922645"/>
            <a:ext cx="5603062" cy="2554545"/>
          </a:xfrm>
          <a:prstGeom prst="rect"/>
          <a:noFill/>
        </p:spPr>
        <p:txBody>
          <a:bodyPr rtlCol="0" wrap="square">
            <a:spAutoFit/>
          </a:bodyPr>
          <a:p>
            <a:r>
              <a:rPr altLang="en-US" b="1" dirty="0" sz="2000" lang="en-IN">
                <a:solidFill>
                  <a:schemeClr val="accent4">
                    <a:lumMod val="60000"/>
                    <a:lumOff val="40000"/>
                  </a:schemeClr>
                </a:solidFill>
              </a:rPr>
              <a:t>Case 6:</a:t>
            </a:r>
          </a:p>
          <a:p>
            <a:endParaRPr altLang="en-US" b="1" dirty="0" sz="2000" lang="en-IN">
              <a:solidFill>
                <a:schemeClr val="accent4">
                  <a:lumMod val="60000"/>
                  <a:lumOff val="40000"/>
                </a:schemeClr>
              </a:solidFill>
            </a:endParaRPr>
          </a:p>
          <a:p>
            <a:r>
              <a:rPr altLang="en-US" b="1" dirty="0" sz="2000" lang="en-IN">
                <a:solidFill>
                  <a:schemeClr val="accent4">
                    <a:lumMod val="60000"/>
                    <a:lumOff val="40000"/>
                  </a:schemeClr>
                </a:solidFill>
              </a:rPr>
              <a:t>virtual void display()	//Error, non member function</a:t>
            </a:r>
          </a:p>
          <a:p>
            <a:r>
              <a:rPr altLang="en-US" b="1" dirty="0" sz="2000" lang="en-IN">
                <a:solidFill>
                  <a:schemeClr val="accent4">
                    <a:lumMod val="60000"/>
                    <a:lumOff val="40000"/>
                  </a:schemeClr>
                </a:solidFill>
              </a:rPr>
              <a:t>{</a:t>
            </a:r>
          </a:p>
          <a:p>
            <a:r>
              <a:rPr altLang="en-US" b="1" dirty="0" sz="2000" lang="en-IN">
                <a:solidFill>
                  <a:schemeClr val="accent4">
                    <a:lumMod val="60000"/>
                    <a:lumOff val="40000"/>
                  </a:schemeClr>
                </a:solidFill>
              </a:rPr>
              <a:t>	----------------</a:t>
            </a:r>
          </a:p>
          <a:p>
            <a:r>
              <a:rPr altLang="en-US" b="1" dirty="0" sz="2000" lang="en-IN">
                <a:solidFill>
                  <a:schemeClr val="accent4">
                    <a:lumMod val="60000"/>
                    <a:lumOff val="40000"/>
                  </a:schemeClr>
                </a:solidFill>
              </a:rPr>
              <a:t>	----------------</a:t>
            </a:r>
          </a:p>
          <a:p>
            <a:r>
              <a:rPr altLang="en-US" b="1" dirty="0" sz="2000" lang="en-IN">
                <a:solidFill>
                  <a:schemeClr val="accent4">
                    <a:lumMod val="60000"/>
                    <a:lumOff val="40000"/>
                  </a:schemeClr>
                </a:solidFill>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256" name=""/>
        <p:cNvGrpSpPr/>
        <p:nvPr/>
      </p:nvGrpSpPr>
      <p:grpSpPr>
        <a:xfrm>
          <a:off x="0" y="0"/>
          <a:ext cx="0" cy="0"/>
          <a:chOff x="0" y="0"/>
          <a:chExt cx="0" cy="0"/>
        </a:xfrm>
      </p:grpSpPr>
      <p:pic>
        <p:nvPicPr>
          <p:cNvPr id="2097196" name="Picture 31"/>
          <p:cNvPicPr>
            <a:picLocks noChangeAspect="1"/>
          </p:cNvPicPr>
          <p:nvPr/>
        </p:nvPicPr>
        <p:blipFill>
          <a:blip xmlns:r="http://schemas.openxmlformats.org/officeDocument/2006/relationships" r:embed="rId1"/>
          <a:stretch>
            <a:fillRect/>
          </a:stretch>
        </p:blipFill>
        <p:spPr>
          <a:xfrm>
            <a:off x="21190" y="583324"/>
            <a:ext cx="12193057" cy="5896304"/>
          </a:xfrm>
          <a:prstGeom prst="rect"/>
        </p:spPr>
      </p:pic>
      <p:sp>
        <p:nvSpPr>
          <p:cNvPr id="1048916" name="Text Placeholder 1"/>
          <p:cNvSpPr>
            <a:spLocks noGrp="1"/>
          </p:cNvSpPr>
          <p:nvPr>
            <p:ph type="body" sz="quarter" idx="10"/>
          </p:nvPr>
        </p:nvSpPr>
        <p:spPr>
          <a:xfrm>
            <a:off x="0" y="-8788"/>
            <a:ext cx="12192000" cy="712931"/>
          </a:xfrm>
        </p:spPr>
        <p:txBody>
          <a:bodyPr>
            <a:normAutofit/>
          </a:bodyPr>
          <a:p>
            <a:r>
              <a:rPr altLang="ko-KR" b="1" dirty="0" sz="3600" lang="en-US">
                <a:latin typeface="Segoe UI" panose="020B0502040204020203" pitchFamily="34" charset="0"/>
                <a:cs typeface="Segoe UI" panose="020B0502040204020203" pitchFamily="34" charset="0"/>
              </a:rPr>
              <a:t>Virtual Function Example</a:t>
            </a:r>
            <a:endParaRPr altLang="en-US" b="1" dirty="0" sz="3600" lang="ko-KR">
              <a:latin typeface="Segoe UI" panose="020B0502040204020203" pitchFamily="34" charset="0"/>
              <a:cs typeface="Segoe UI" panose="020B0502040204020203" pitchFamily="34" charset="0"/>
            </a:endParaRPr>
          </a:p>
        </p:txBody>
      </p:sp>
      <p:grpSp>
        <p:nvGrpSpPr>
          <p:cNvPr id="257" name="Group 22"/>
          <p:cNvGrpSpPr/>
          <p:nvPr/>
        </p:nvGrpSpPr>
        <p:grpSpPr>
          <a:xfrm>
            <a:off x="21191" y="583325"/>
            <a:ext cx="12170810" cy="5896303"/>
            <a:chOff x="803640" y="3362835"/>
            <a:chExt cx="2153425" cy="15323906"/>
          </a:xfrm>
        </p:grpSpPr>
        <p:sp>
          <p:nvSpPr>
            <p:cNvPr id="1048917" name="TextBox 23"/>
            <p:cNvSpPr txBox="1"/>
            <p:nvPr/>
          </p:nvSpPr>
          <p:spPr>
            <a:xfrm>
              <a:off x="803640" y="3469024"/>
              <a:ext cx="2153425" cy="15217717"/>
            </a:xfrm>
            <a:prstGeom prst="rect"/>
            <a:noFill/>
          </p:spPr>
          <p:txBody>
            <a:bodyPr numCol="2" rtlCol="0" wrap="square">
              <a:spAutoFit/>
            </a:bodyPr>
            <a:p>
              <a:pPr algn="just"/>
              <a:r>
                <a:rPr b="1" dirty="0" sz="1400" lang="en-US">
                  <a:solidFill>
                    <a:srgbClr val="FFFF00"/>
                  </a:solidFill>
                </a:rPr>
                <a:t>class Point</a:t>
              </a:r>
            </a:p>
            <a:p>
              <a:pPr algn="just"/>
              <a:r>
                <a:rPr b="1" dirty="0" sz="1400" lang="en-US">
                  <a:solidFill>
                    <a:srgbClr val="FFFF00"/>
                  </a:solidFill>
                </a:rPr>
                <a:t>{</a:t>
              </a:r>
            </a:p>
            <a:p>
              <a:pPr algn="just"/>
              <a:r>
                <a:rPr b="1" dirty="0" sz="1400" lang="en-US">
                  <a:solidFill>
                    <a:srgbClr val="FFFF00"/>
                  </a:solidFill>
                </a:rPr>
                <a:t>protected:</a:t>
              </a:r>
            </a:p>
            <a:p>
              <a:pPr algn="just"/>
              <a:r>
                <a:rPr b="1" dirty="0" sz="1400" lang="en-US">
                  <a:solidFill>
                    <a:srgbClr val="FFFF00"/>
                  </a:solidFill>
                </a:rPr>
                <a:t>	float </a:t>
              </a:r>
              <a:r>
                <a:rPr b="1" dirty="0" sz="1400" lang="en-US" err="1">
                  <a:solidFill>
                    <a:srgbClr val="FFFF00"/>
                  </a:solidFill>
                </a:rPr>
                <a:t>length,breath,side,radius,area,height</a:t>
              </a:r>
              <a:r>
                <a:rPr b="1" dirty="0" sz="1400" lang="en-US">
                  <a:solidFill>
                    <a:srgbClr val="FFFF00"/>
                  </a:solidFill>
                </a:rPr>
                <a:t>;</a:t>
              </a:r>
            </a:p>
            <a:p>
              <a:pPr algn="just"/>
              <a:r>
                <a:rPr b="1" dirty="0" sz="1400" lang="en-US">
                  <a:solidFill>
                    <a:srgbClr val="FFFF00"/>
                  </a:solidFill>
                </a:rPr>
                <a:t>};</a:t>
              </a:r>
            </a:p>
            <a:p>
              <a:pPr algn="just"/>
              <a:r>
                <a:rPr b="1" dirty="0" sz="1400" lang="en-US">
                  <a:solidFill>
                    <a:srgbClr val="FFFF00"/>
                  </a:solidFill>
                </a:rPr>
                <a:t>class Shape: public Point</a:t>
              </a:r>
            </a:p>
            <a:p>
              <a:pPr algn="just"/>
              <a:r>
                <a:rPr b="1" dirty="0" sz="1400" lang="en-US">
                  <a:solidFill>
                    <a:srgbClr val="FFFF00"/>
                  </a:solidFill>
                </a:rPr>
                <a:t>{</a:t>
              </a:r>
            </a:p>
            <a:p>
              <a:pPr algn="just"/>
              <a:r>
                <a:rPr b="1" dirty="0" sz="1400" lang="en-US">
                  <a:solidFill>
                    <a:srgbClr val="FFFF00"/>
                  </a:solidFill>
                </a:rPr>
                <a:t>	public:</a:t>
              </a:r>
            </a:p>
            <a:p>
              <a:pPr algn="just"/>
              <a:r>
                <a:rPr b="1" dirty="0" sz="1400" lang="en-US">
                  <a:solidFill>
                    <a:srgbClr val="FFFF00"/>
                  </a:solidFill>
                </a:rPr>
                <a:t>		virtual void </a:t>
              </a:r>
              <a:r>
                <a:rPr b="1" dirty="0" sz="1400" lang="en-US" err="1">
                  <a:solidFill>
                    <a:srgbClr val="FFFF00"/>
                  </a:solidFill>
                </a:rPr>
                <a:t>getdata</a:t>
              </a:r>
              <a:r>
                <a:rPr b="1" dirty="0" sz="1400" lang="en-US">
                  <a:solidFill>
                    <a:srgbClr val="FFFF00"/>
                  </a:solidFill>
                </a:rPr>
                <a:t>()=0;</a:t>
              </a:r>
            </a:p>
            <a:p>
              <a:pPr algn="just"/>
              <a:r>
                <a:rPr b="1" dirty="0" sz="1400" lang="en-US">
                  <a:solidFill>
                    <a:srgbClr val="FFFF00"/>
                  </a:solidFill>
                </a:rPr>
                <a:t>		virtual void display()=0;</a:t>
              </a:r>
            </a:p>
            <a:p>
              <a:pPr algn="just"/>
              <a:r>
                <a:rPr b="1" dirty="0" sz="1400" lang="en-US">
                  <a:solidFill>
                    <a:srgbClr val="FFFF00"/>
                  </a:solidFill>
                </a:rPr>
                <a:t>};</a:t>
              </a:r>
            </a:p>
            <a:p>
              <a:pPr algn="just"/>
              <a:r>
                <a:rPr b="1" dirty="0" sz="1400" lang="en-US">
                  <a:solidFill>
                    <a:srgbClr val="FFFF00"/>
                  </a:solidFill>
                </a:rPr>
                <a:t>class </a:t>
              </a:r>
              <a:r>
                <a:rPr b="1" dirty="0" sz="1400" lang="en-US" err="1">
                  <a:solidFill>
                    <a:srgbClr val="FFFF00"/>
                  </a:solidFill>
                </a:rPr>
                <a:t>Rectangle:public</a:t>
              </a:r>
              <a:r>
                <a:rPr b="1" dirty="0" sz="1400" lang="en-US">
                  <a:solidFill>
                    <a:srgbClr val="FFFF00"/>
                  </a:solidFill>
                </a:rPr>
                <a:t> Shape</a:t>
              </a:r>
            </a:p>
            <a:p>
              <a:pPr algn="just"/>
              <a:r>
                <a:rPr b="1" dirty="0" sz="1400" lang="en-US">
                  <a:solidFill>
                    <a:srgbClr val="FFFF00"/>
                  </a:solidFill>
                </a:rPr>
                <a:t>{</a:t>
              </a:r>
            </a:p>
            <a:p>
              <a:pPr algn="just"/>
              <a:r>
                <a:rPr b="1" dirty="0" sz="1400" lang="en-US">
                  <a:solidFill>
                    <a:srgbClr val="FFFF00"/>
                  </a:solidFill>
                </a:rPr>
                <a:t>public:</a:t>
              </a:r>
            </a:p>
            <a:p>
              <a:pPr algn="just"/>
              <a:r>
                <a:rPr b="1" dirty="0" sz="1400" lang="en-US">
                  <a:solidFill>
                    <a:srgbClr val="FFFF00"/>
                  </a:solidFill>
                </a:rPr>
                <a:t>	void </a:t>
              </a:r>
              <a:r>
                <a:rPr b="1" dirty="0" sz="1400" lang="en-US" err="1">
                  <a:solidFill>
                    <a:srgbClr val="FFFF00"/>
                  </a:solidFill>
                </a:rPr>
                <a:t>getdata</a:t>
              </a:r>
              <a:r>
                <a:rPr b="1" dirty="0" sz="1400" lang="en-US">
                  <a:solidFill>
                    <a:srgbClr val="FFFF00"/>
                  </a:solidFill>
                </a:rPr>
                <a:t>()</a:t>
              </a:r>
            </a:p>
            <a:p>
              <a:pPr algn="just"/>
              <a:r>
                <a:rPr b="1" dirty="0" sz="1400" lang="en-US">
                  <a:solidFill>
                    <a:srgbClr val="FFFF00"/>
                  </a:solidFill>
                </a:rPr>
                <a:t>	{</a:t>
              </a:r>
            </a:p>
            <a:p>
              <a:pPr algn="just"/>
              <a:r>
                <a:rPr b="1" dirty="0" sz="1400" lang="en-US">
                  <a:solidFill>
                    <a:srgbClr val="FFFF00"/>
                  </a:solidFill>
                </a:rPr>
                <a:t>		</a:t>
              </a:r>
              <a:r>
                <a:rPr b="1" dirty="0" sz="1400" lang="en-US" err="1">
                  <a:solidFill>
                    <a:srgbClr val="FFFF00"/>
                  </a:solidFill>
                </a:rPr>
                <a:t>cout</a:t>
              </a:r>
              <a:r>
                <a:rPr b="1" dirty="0" sz="1400" lang="en-US">
                  <a:solidFill>
                    <a:srgbClr val="FFFF00"/>
                  </a:solidFill>
                </a:rPr>
                <a:t>&lt;&lt;"Enter the Breadth Value:"&lt;&lt;</a:t>
              </a:r>
              <a:r>
                <a:rPr b="1" dirty="0" sz="1400" lang="en-US" err="1">
                  <a:solidFill>
                    <a:srgbClr val="FFFF00"/>
                  </a:solidFill>
                </a:rPr>
                <a:t>endl</a:t>
              </a:r>
              <a:r>
                <a:rPr b="1" dirty="0" sz="1400" lang="en-US">
                  <a:solidFill>
                    <a:srgbClr val="FFFF00"/>
                  </a:solidFill>
                </a:rPr>
                <a:t>;</a:t>
              </a:r>
            </a:p>
            <a:p>
              <a:pPr algn="just"/>
              <a:r>
                <a:rPr b="1" dirty="0" sz="1400" lang="en-US">
                  <a:solidFill>
                    <a:srgbClr val="FFFF00"/>
                  </a:solidFill>
                </a:rPr>
                <a:t>		</a:t>
              </a:r>
              <a:r>
                <a:rPr b="1" dirty="0" sz="1400" lang="en-US" err="1">
                  <a:solidFill>
                    <a:srgbClr val="FFFF00"/>
                  </a:solidFill>
                </a:rPr>
                <a:t>cin</a:t>
              </a:r>
              <a:r>
                <a:rPr b="1" dirty="0" sz="1400" lang="en-US">
                  <a:solidFill>
                    <a:srgbClr val="FFFF00"/>
                  </a:solidFill>
                </a:rPr>
                <a:t>&gt;&gt;breath;</a:t>
              </a:r>
            </a:p>
            <a:p>
              <a:pPr algn="just"/>
              <a:r>
                <a:rPr b="1" dirty="0" sz="1400" lang="en-US">
                  <a:solidFill>
                    <a:srgbClr val="FFFF00"/>
                  </a:solidFill>
                </a:rPr>
                <a:t>		</a:t>
              </a:r>
              <a:r>
                <a:rPr b="1" dirty="0" sz="1400" lang="en-US" err="1">
                  <a:solidFill>
                    <a:srgbClr val="FFFF00"/>
                  </a:solidFill>
                </a:rPr>
                <a:t>cout</a:t>
              </a:r>
              <a:r>
                <a:rPr b="1" dirty="0" sz="1400" lang="en-US">
                  <a:solidFill>
                    <a:srgbClr val="FFFF00"/>
                  </a:solidFill>
                </a:rPr>
                <a:t>&lt;&lt;"Enter the Length Value:"&lt;&lt;</a:t>
              </a:r>
              <a:r>
                <a:rPr b="1" dirty="0" sz="1400" lang="en-US" err="1">
                  <a:solidFill>
                    <a:srgbClr val="FFFF00"/>
                  </a:solidFill>
                </a:rPr>
                <a:t>endl</a:t>
              </a:r>
              <a:r>
                <a:rPr b="1" dirty="0" sz="1400" lang="en-US">
                  <a:solidFill>
                    <a:srgbClr val="FFFF00"/>
                  </a:solidFill>
                </a:rPr>
                <a:t>;</a:t>
              </a:r>
            </a:p>
            <a:p>
              <a:pPr algn="just"/>
              <a:r>
                <a:rPr b="1" dirty="0" sz="1400" lang="en-US">
                  <a:solidFill>
                    <a:srgbClr val="FFFF00"/>
                  </a:solidFill>
                </a:rPr>
                <a:t>		</a:t>
              </a:r>
              <a:r>
                <a:rPr b="1" dirty="0" sz="1400" lang="en-US" err="1">
                  <a:solidFill>
                    <a:srgbClr val="FFFF00"/>
                  </a:solidFill>
                </a:rPr>
                <a:t>cin</a:t>
              </a:r>
              <a:r>
                <a:rPr b="1" dirty="0" sz="1400" lang="en-US">
                  <a:solidFill>
                    <a:srgbClr val="FFFF00"/>
                  </a:solidFill>
                </a:rPr>
                <a:t>&gt;&gt;length;</a:t>
              </a:r>
            </a:p>
            <a:p>
              <a:pPr algn="just"/>
              <a:r>
                <a:rPr b="1" dirty="0" sz="1400" lang="en-US">
                  <a:solidFill>
                    <a:srgbClr val="FFFF00"/>
                  </a:solidFill>
                </a:rPr>
                <a:t>	}</a:t>
              </a:r>
            </a:p>
            <a:p>
              <a:pPr algn="just"/>
              <a:r>
                <a:rPr b="1" dirty="0" sz="1400" lang="en-US">
                  <a:solidFill>
                    <a:srgbClr val="FFFF00"/>
                  </a:solidFill>
                </a:rPr>
                <a:t>	void display()</a:t>
              </a:r>
            </a:p>
            <a:p>
              <a:pPr algn="just"/>
              <a:r>
                <a:rPr b="1" dirty="0" sz="1400" lang="en-US">
                  <a:solidFill>
                    <a:srgbClr val="FFFF00"/>
                  </a:solidFill>
                </a:rPr>
                <a:t>	{</a:t>
              </a:r>
            </a:p>
            <a:p>
              <a:pPr algn="just"/>
              <a:r>
                <a:rPr b="1" dirty="0" sz="1400" lang="en-US">
                  <a:solidFill>
                    <a:srgbClr val="FFFF00"/>
                  </a:solidFill>
                </a:rPr>
                <a:t>		area = length * breath;</a:t>
              </a:r>
            </a:p>
            <a:p>
              <a:pPr algn="just"/>
              <a:r>
                <a:rPr b="1" dirty="0" sz="1400" lang="en-US">
                  <a:solidFill>
                    <a:srgbClr val="FFFF00"/>
                  </a:solidFill>
                </a:rPr>
                <a:t>		</a:t>
              </a:r>
              <a:r>
                <a:rPr b="1" dirty="0" sz="1400" lang="en-US" err="1">
                  <a:solidFill>
                    <a:srgbClr val="FFFF00"/>
                  </a:solidFill>
                </a:rPr>
                <a:t>cout</a:t>
              </a:r>
              <a:r>
                <a:rPr b="1" dirty="0" sz="1400" lang="en-US">
                  <a:solidFill>
                    <a:srgbClr val="FFFF00"/>
                  </a:solidFill>
                </a:rPr>
                <a:t>&lt;&lt;"The Area of the Rectangle is:"&lt;&lt;area&lt;&lt;</a:t>
              </a:r>
              <a:r>
                <a:rPr b="1" dirty="0" sz="1400" lang="en-US" err="1">
                  <a:solidFill>
                    <a:srgbClr val="FFFF00"/>
                  </a:solidFill>
                </a:rPr>
                <a:t>endl</a:t>
              </a:r>
              <a:r>
                <a:rPr b="1" dirty="0" sz="1400" lang="en-US">
                  <a:solidFill>
                    <a:srgbClr val="FFFF00"/>
                  </a:solidFill>
                </a:rPr>
                <a:t>;</a:t>
              </a:r>
            </a:p>
            <a:p>
              <a:pPr algn="just"/>
              <a:r>
                <a:rPr b="1" dirty="0" sz="1400" lang="en-US">
                  <a:solidFill>
                    <a:srgbClr val="FFFF00"/>
                  </a:solidFill>
                </a:rPr>
                <a:t>	}</a:t>
              </a:r>
            </a:p>
            <a:p>
              <a:pPr algn="just"/>
              <a:r>
                <a:rPr b="1" dirty="0" sz="1400" lang="en-US">
                  <a:solidFill>
                    <a:srgbClr val="FFFF00"/>
                  </a:solidFill>
                </a:rPr>
                <a:t>};</a:t>
              </a:r>
            </a:p>
            <a:p>
              <a:pPr algn="just"/>
              <a:r>
                <a:rPr b="1" dirty="0" sz="1400" lang="en-US">
                  <a:solidFill>
                    <a:srgbClr val="FFFF00"/>
                  </a:solidFill>
                </a:rPr>
                <a:t> class </a:t>
              </a:r>
              <a:r>
                <a:rPr b="1" dirty="0" sz="1400" lang="en-US" err="1">
                  <a:solidFill>
                    <a:srgbClr val="FFFF00"/>
                  </a:solidFill>
                </a:rPr>
                <a:t>Square:public</a:t>
              </a:r>
              <a:r>
                <a:rPr b="1" dirty="0" sz="1400" lang="en-US">
                  <a:solidFill>
                    <a:srgbClr val="FFFF00"/>
                  </a:solidFill>
                </a:rPr>
                <a:t> Shape</a:t>
              </a:r>
            </a:p>
            <a:p>
              <a:pPr algn="just"/>
              <a:r>
                <a:rPr b="1" dirty="0" sz="1400" lang="en-US">
                  <a:solidFill>
                    <a:srgbClr val="FFFF00"/>
                  </a:solidFill>
                </a:rPr>
                <a:t>{</a:t>
              </a:r>
            </a:p>
            <a:p>
              <a:pPr algn="just"/>
              <a:r>
                <a:rPr b="1" dirty="0" sz="1400" lang="en-US">
                  <a:solidFill>
                    <a:srgbClr val="FFFF00"/>
                  </a:solidFill>
                </a:rPr>
                <a:t>public:</a:t>
              </a:r>
            </a:p>
            <a:p>
              <a:pPr algn="just"/>
              <a:r>
                <a:rPr b="1" dirty="0" sz="1400" lang="en-US">
                  <a:solidFill>
                    <a:srgbClr val="FFFF00"/>
                  </a:solidFill>
                </a:rPr>
                <a:t>void </a:t>
              </a:r>
              <a:r>
                <a:rPr b="1" dirty="0" sz="1400" lang="en-US" err="1">
                  <a:solidFill>
                    <a:srgbClr val="FFFF00"/>
                  </a:solidFill>
                </a:rPr>
                <a:t>getdata</a:t>
              </a:r>
              <a:r>
                <a:rPr b="1" dirty="0" sz="1400" lang="en-US">
                  <a:solidFill>
                    <a:srgbClr val="FFFF00"/>
                  </a:solidFill>
                </a:rPr>
                <a:t>()</a:t>
              </a:r>
            </a:p>
            <a:p>
              <a:pPr algn="just"/>
              <a:r>
                <a:rPr b="1" dirty="0" sz="1400" lang="en-US">
                  <a:solidFill>
                    <a:srgbClr val="FFFF00"/>
                  </a:solidFill>
                </a:rPr>
                <a:t>{</a:t>
              </a:r>
            </a:p>
            <a:p>
              <a:pPr algn="just"/>
              <a:r>
                <a:rPr b="1" dirty="0" sz="1400" lang="en-US">
                  <a:solidFill>
                    <a:srgbClr val="FFFF00"/>
                  </a:solidFill>
                </a:rPr>
                <a:t>	</a:t>
              </a:r>
              <a:r>
                <a:rPr b="1" dirty="0" sz="1400" lang="en-US" err="1">
                  <a:solidFill>
                    <a:srgbClr val="FFFF00"/>
                  </a:solidFill>
                </a:rPr>
                <a:t>cout</a:t>
              </a:r>
              <a:r>
                <a:rPr b="1" dirty="0" sz="1400" lang="en-US">
                  <a:solidFill>
                    <a:srgbClr val="FFFF00"/>
                  </a:solidFill>
                </a:rPr>
                <a:t>&lt;&lt;"Enter the Value of the Side of the Box:"&lt;&lt;</a:t>
              </a:r>
              <a:r>
                <a:rPr b="1" dirty="0" sz="1400" lang="en-US" err="1">
                  <a:solidFill>
                    <a:srgbClr val="FFFF00"/>
                  </a:solidFill>
                </a:rPr>
                <a:t>endl</a:t>
              </a:r>
              <a:r>
                <a:rPr b="1" dirty="0" sz="1400" lang="en-US">
                  <a:solidFill>
                    <a:srgbClr val="FFFF00"/>
                  </a:solidFill>
                </a:rPr>
                <a:t>;</a:t>
              </a:r>
            </a:p>
            <a:p>
              <a:pPr algn="just"/>
              <a:r>
                <a:rPr b="1" dirty="0" sz="1400" lang="en-US">
                  <a:solidFill>
                    <a:srgbClr val="FFFF00"/>
                  </a:solidFill>
                </a:rPr>
                <a:t>	</a:t>
              </a:r>
              <a:r>
                <a:rPr b="1" dirty="0" sz="1400" lang="en-US" err="1">
                  <a:solidFill>
                    <a:srgbClr val="FFFF00"/>
                  </a:solidFill>
                </a:rPr>
                <a:t>cin</a:t>
              </a:r>
              <a:r>
                <a:rPr b="1" dirty="0" sz="1400" lang="en-US">
                  <a:solidFill>
                    <a:srgbClr val="FFFF00"/>
                  </a:solidFill>
                </a:rPr>
                <a:t>&gt;&gt;side;</a:t>
              </a:r>
            </a:p>
            <a:p>
              <a:pPr algn="just"/>
              <a:r>
                <a:rPr b="1" dirty="0" sz="1400" lang="en-US">
                  <a:solidFill>
                    <a:srgbClr val="FFFF00"/>
                  </a:solidFill>
                </a:rPr>
                <a:t>}</a:t>
              </a:r>
            </a:p>
            <a:p>
              <a:pPr algn="just"/>
              <a:r>
                <a:rPr b="1" dirty="0" sz="1400" lang="en-US">
                  <a:solidFill>
                    <a:srgbClr val="FFFF00"/>
                  </a:solidFill>
                </a:rPr>
                <a:t>void display()</a:t>
              </a:r>
            </a:p>
            <a:p>
              <a:pPr algn="just"/>
              <a:r>
                <a:rPr b="1" dirty="0" sz="1400" lang="en-US">
                  <a:solidFill>
                    <a:srgbClr val="FFFF00"/>
                  </a:solidFill>
                </a:rPr>
                <a:t>{</a:t>
              </a:r>
            </a:p>
            <a:p>
              <a:pPr algn="just"/>
              <a:r>
                <a:rPr b="1" dirty="0" sz="1400" lang="en-US">
                  <a:solidFill>
                    <a:srgbClr val="FFFF00"/>
                  </a:solidFill>
                </a:rPr>
                <a:t>	area = pow(side,4);</a:t>
              </a:r>
            </a:p>
            <a:p>
              <a:pPr algn="just"/>
              <a:r>
                <a:rPr b="1" dirty="0" sz="1400" lang="en-US">
                  <a:solidFill>
                    <a:srgbClr val="FFFF00"/>
                  </a:solidFill>
                </a:rPr>
                <a:t>	</a:t>
              </a:r>
              <a:r>
                <a:rPr b="1" dirty="0" sz="1400" lang="en-US" err="1">
                  <a:solidFill>
                    <a:srgbClr val="FFFF00"/>
                  </a:solidFill>
                </a:rPr>
                <a:t>cout</a:t>
              </a:r>
              <a:r>
                <a:rPr b="1" dirty="0" sz="1400" lang="en-US">
                  <a:solidFill>
                    <a:srgbClr val="FFFF00"/>
                  </a:solidFill>
                </a:rPr>
                <a:t>&lt;&lt;"The Area of the Square is:"&lt;&lt;area&lt;&lt;</a:t>
              </a:r>
              <a:r>
                <a:rPr b="1" dirty="0" sz="1400" lang="en-US" err="1">
                  <a:solidFill>
                    <a:srgbClr val="FFFF00"/>
                  </a:solidFill>
                </a:rPr>
                <a:t>endl</a:t>
              </a:r>
              <a:r>
                <a:rPr b="1" dirty="0" sz="1400" lang="en-US">
                  <a:solidFill>
                    <a:srgbClr val="FFFF00"/>
                  </a:solidFill>
                </a:rPr>
                <a:t>;</a:t>
              </a:r>
            </a:p>
            <a:p>
              <a:pPr algn="just"/>
              <a:r>
                <a:rPr b="1" dirty="0" sz="1400" lang="en-US">
                  <a:solidFill>
                    <a:srgbClr val="FFFF00"/>
                  </a:solidFill>
                </a:rPr>
                <a:t>	}</a:t>
              </a:r>
            </a:p>
            <a:p>
              <a:pPr algn="just"/>
              <a:r>
                <a:rPr b="1" dirty="0" sz="1400" lang="en-US">
                  <a:solidFill>
                    <a:srgbClr val="FFFF00"/>
                  </a:solidFill>
                </a:rPr>
                <a:t>};</a:t>
              </a:r>
            </a:p>
            <a:p>
              <a:pPr algn="just"/>
              <a:r>
                <a:rPr b="1" dirty="0" sz="1400" lang="en-US">
                  <a:solidFill>
                    <a:srgbClr val="FFFF00"/>
                  </a:solidFill>
                </a:rPr>
                <a:t>void main()</a:t>
              </a:r>
            </a:p>
            <a:p>
              <a:pPr algn="just"/>
              <a:r>
                <a:rPr b="1" dirty="0" sz="1400" lang="en-US">
                  <a:solidFill>
                    <a:srgbClr val="FFFF00"/>
                  </a:solidFill>
                </a:rPr>
                <a:t>{</a:t>
              </a:r>
            </a:p>
            <a:p>
              <a:pPr algn="just"/>
              <a:r>
                <a:rPr b="1" dirty="0" sz="1400" lang="en-US">
                  <a:solidFill>
                    <a:srgbClr val="FFFF00"/>
                  </a:solidFill>
                </a:rPr>
                <a:t>	Shape *s;</a:t>
              </a:r>
            </a:p>
            <a:p>
              <a:pPr algn="just"/>
              <a:r>
                <a:rPr b="1" dirty="0" sz="1400" lang="en-US">
                  <a:solidFill>
                    <a:srgbClr val="FFFF00"/>
                  </a:solidFill>
                </a:rPr>
                <a:t>	Rectangle r;</a:t>
              </a:r>
            </a:p>
            <a:p>
              <a:pPr algn="just"/>
              <a:r>
                <a:rPr b="1" dirty="0" sz="1400" lang="en-US">
                  <a:solidFill>
                    <a:srgbClr val="FFFF00"/>
                  </a:solidFill>
                </a:rPr>
                <a:t>	Triangle t;</a:t>
              </a:r>
            </a:p>
            <a:p>
              <a:pPr algn="just"/>
              <a:r>
                <a:rPr b="1" dirty="0" sz="1400" lang="en-US">
                  <a:solidFill>
                    <a:srgbClr val="FFFF00"/>
                  </a:solidFill>
                </a:rPr>
                <a:t>	s = &amp;r;</a:t>
              </a:r>
            </a:p>
            <a:p>
              <a:pPr algn="just"/>
              <a:r>
                <a:rPr b="1" dirty="0" sz="1400" lang="en-US">
                  <a:solidFill>
                    <a:srgbClr val="FFFF00"/>
                  </a:solidFill>
                </a:rPr>
                <a:t>	s-&gt;</a:t>
              </a:r>
              <a:r>
                <a:rPr b="1" dirty="0" sz="1400" lang="en-US" err="1">
                  <a:solidFill>
                    <a:srgbClr val="FFFF00"/>
                  </a:solidFill>
                </a:rPr>
                <a:t>getdata</a:t>
              </a:r>
              <a:r>
                <a:rPr b="1" dirty="0" sz="1400" lang="en-US">
                  <a:solidFill>
                    <a:srgbClr val="FFFF00"/>
                  </a:solidFill>
                </a:rPr>
                <a:t>();</a:t>
              </a:r>
            </a:p>
            <a:p>
              <a:pPr algn="just"/>
              <a:r>
                <a:rPr b="1" dirty="0" sz="1400" lang="en-US">
                  <a:solidFill>
                    <a:srgbClr val="FFFF00"/>
                  </a:solidFill>
                </a:rPr>
                <a:t>	s-&gt;display();</a:t>
              </a:r>
            </a:p>
            <a:p>
              <a:pPr algn="just"/>
              <a:r>
                <a:rPr b="1" dirty="0" sz="1400" lang="en-US">
                  <a:solidFill>
                    <a:srgbClr val="FFFF00"/>
                  </a:solidFill>
                </a:rPr>
                <a:t>	s = &amp;t;</a:t>
              </a:r>
            </a:p>
            <a:p>
              <a:pPr algn="just"/>
              <a:r>
                <a:rPr b="1" dirty="0" sz="1400" lang="en-US">
                  <a:solidFill>
                    <a:srgbClr val="FFFF00"/>
                  </a:solidFill>
                </a:rPr>
                <a:t>	s-&gt;</a:t>
              </a:r>
              <a:r>
                <a:rPr b="1" dirty="0" sz="1400" lang="en-US" err="1">
                  <a:solidFill>
                    <a:srgbClr val="FFFF00"/>
                  </a:solidFill>
                </a:rPr>
                <a:t>getdata</a:t>
              </a:r>
              <a:r>
                <a:rPr b="1" dirty="0" sz="1400" lang="en-US">
                  <a:solidFill>
                    <a:srgbClr val="FFFF00"/>
                  </a:solidFill>
                </a:rPr>
                <a:t>();</a:t>
              </a:r>
            </a:p>
            <a:p>
              <a:pPr algn="just"/>
              <a:r>
                <a:rPr b="1" dirty="0" sz="1400" lang="en-US">
                  <a:solidFill>
                    <a:srgbClr val="FFFF00"/>
                  </a:solidFill>
                </a:rPr>
                <a:t>	s-&gt;display();</a:t>
              </a:r>
            </a:p>
            <a:p>
              <a:pPr algn="just"/>
              <a:r>
                <a:rPr b="1" dirty="0" sz="1400" lang="en-US">
                  <a:solidFill>
                    <a:srgbClr val="FFFF00"/>
                  </a:solidFill>
                </a:rPr>
                <a:t>}</a:t>
              </a:r>
            </a:p>
            <a:p>
              <a:pPr algn="just"/>
              <a:endParaRPr b="1" dirty="0" sz="1400" lang="en-US">
                <a:solidFill>
                  <a:srgbClr val="FFFF00"/>
                </a:solidFill>
              </a:endParaRPr>
            </a:p>
          </p:txBody>
        </p:sp>
        <p:sp>
          <p:nvSpPr>
            <p:cNvPr id="1048918" name="TextBox 24"/>
            <p:cNvSpPr txBox="1"/>
            <p:nvPr/>
          </p:nvSpPr>
          <p:spPr>
            <a:xfrm>
              <a:off x="803640" y="3362835"/>
              <a:ext cx="2059657" cy="212376"/>
            </a:xfrm>
            <a:prstGeom prst="rect"/>
            <a:noFill/>
          </p:spPr>
          <p:txBody>
            <a:bodyPr rtlCol="0" wrap="square">
              <a:spAutoFit/>
            </a:bodyPr>
            <a:p>
              <a:endParaRPr altLang="en-US" b="1" dirty="0" sz="1867" lang="ko-KR">
                <a:cs typeface="Arial" pitchFamily="34" charset="0"/>
              </a:endParaRPr>
            </a:p>
          </p:txBody>
        </p:sp>
      </p:grpSp>
      <p:sp>
        <p:nvSpPr>
          <p:cNvPr id="1048919" name="TextBox 12"/>
          <p:cNvSpPr txBox="1"/>
          <p:nvPr/>
        </p:nvSpPr>
        <p:spPr>
          <a:xfrm>
            <a:off x="3721360" y="583324"/>
            <a:ext cx="1708765" cy="461665"/>
          </a:xfrm>
          <a:prstGeom prst="rect"/>
          <a:noFill/>
        </p:spPr>
        <p:txBody>
          <a:bodyPr rtlCol="0" wrap="square">
            <a:spAutoFit/>
          </a:bodyPr>
          <a:p>
            <a:r>
              <a:rPr altLang="ko-KR" b="1" dirty="0" sz="2400" lang="en-US">
                <a:solidFill>
                  <a:schemeClr val="accent1"/>
                </a:solidFill>
                <a:cs typeface="Arial" pitchFamily="34" charset="0"/>
              </a:rPr>
              <a:t>Example: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260" name=""/>
        <p:cNvGrpSpPr/>
        <p:nvPr/>
      </p:nvGrpSpPr>
      <p:grpSpPr>
        <a:xfrm>
          <a:off x="0" y="0"/>
          <a:ext cx="0" cy="0"/>
          <a:chOff x="0" y="0"/>
          <a:chExt cx="0" cy="0"/>
        </a:xfrm>
      </p:grpSpPr>
      <p:pic>
        <p:nvPicPr>
          <p:cNvPr id="2097197" name="Picture 31"/>
          <p:cNvPicPr>
            <a:picLocks noChangeAspect="1"/>
          </p:cNvPicPr>
          <p:nvPr/>
        </p:nvPicPr>
        <p:blipFill>
          <a:blip xmlns:r="http://schemas.openxmlformats.org/officeDocument/2006/relationships" r:embed="rId1"/>
          <a:stretch>
            <a:fillRect/>
          </a:stretch>
        </p:blipFill>
        <p:spPr>
          <a:xfrm>
            <a:off x="21190" y="583324"/>
            <a:ext cx="12193057" cy="5896304"/>
          </a:xfrm>
          <a:prstGeom prst="rect"/>
        </p:spPr>
      </p:pic>
      <p:sp>
        <p:nvSpPr>
          <p:cNvPr id="1048923" name="Text Placeholder 1"/>
          <p:cNvSpPr>
            <a:spLocks noGrp="1"/>
          </p:cNvSpPr>
          <p:nvPr>
            <p:ph type="body" sz="quarter" idx="10"/>
          </p:nvPr>
        </p:nvSpPr>
        <p:spPr>
          <a:xfrm>
            <a:off x="0" y="-8788"/>
            <a:ext cx="12192000" cy="712931"/>
          </a:xfrm>
        </p:spPr>
        <p:txBody>
          <a:bodyPr>
            <a:normAutofit/>
          </a:bodyPr>
          <a:p>
            <a:r>
              <a:rPr altLang="ko-KR" b="1" dirty="0" sz="3600" lang="en-US">
                <a:latin typeface="Segoe UI" panose="020B0502040204020203" pitchFamily="34" charset="0"/>
                <a:cs typeface="Segoe UI" panose="020B0502040204020203" pitchFamily="34" charset="0"/>
              </a:rPr>
              <a:t>Difference in invocation for virtual and non virtual function</a:t>
            </a:r>
            <a:endParaRPr altLang="en-US" b="1" dirty="0" sz="3600" lang="ko-KR">
              <a:latin typeface="Segoe UI" panose="020B0502040204020203" pitchFamily="34" charset="0"/>
              <a:cs typeface="Segoe UI" panose="020B0502040204020203" pitchFamily="34" charset="0"/>
            </a:endParaRPr>
          </a:p>
        </p:txBody>
      </p:sp>
      <p:grpSp>
        <p:nvGrpSpPr>
          <p:cNvPr id="261" name="Group 22"/>
          <p:cNvGrpSpPr/>
          <p:nvPr/>
        </p:nvGrpSpPr>
        <p:grpSpPr>
          <a:xfrm>
            <a:off x="21191" y="583324"/>
            <a:ext cx="12170810" cy="6323020"/>
            <a:chOff x="803640" y="3362835"/>
            <a:chExt cx="2153425" cy="8933923"/>
          </a:xfrm>
        </p:grpSpPr>
        <p:sp>
          <p:nvSpPr>
            <p:cNvPr id="1048924" name="TextBox 23"/>
            <p:cNvSpPr txBox="1"/>
            <p:nvPr/>
          </p:nvSpPr>
          <p:spPr>
            <a:xfrm>
              <a:off x="803640" y="3469024"/>
              <a:ext cx="2153425" cy="8827734"/>
            </a:xfrm>
            <a:prstGeom prst="rect"/>
            <a:noFill/>
          </p:spPr>
          <p:txBody>
            <a:bodyPr numCol="2" rtlCol="0" wrap="square">
              <a:spAutoFit/>
            </a:bodyPr>
            <a:p>
              <a:pPr algn="just"/>
              <a:r>
                <a:rPr b="1" dirty="0" lang="en-US">
                  <a:solidFill>
                    <a:srgbClr val="FFFF00"/>
                  </a:solidFill>
                </a:rPr>
                <a:t>class Base</a:t>
              </a:r>
            </a:p>
            <a:p>
              <a:pPr algn="just"/>
              <a:r>
                <a:rPr b="1" dirty="0" lang="en-US">
                  <a:solidFill>
                    <a:srgbClr val="FFFF00"/>
                  </a:solidFill>
                </a:rPr>
                <a:t>{     public:</a:t>
              </a:r>
            </a:p>
            <a:p>
              <a:pPr algn="just"/>
              <a:r>
                <a:rPr b="1" dirty="0" lang="en-US">
                  <a:solidFill>
                    <a:srgbClr val="FFFF00"/>
                  </a:solidFill>
                </a:rPr>
                <a:t>    void show()</a:t>
              </a:r>
            </a:p>
            <a:p>
              <a:pPr algn="just"/>
              <a:r>
                <a:rPr b="1" dirty="0" lang="en-US">
                  <a:solidFill>
                    <a:srgbClr val="FFFF00"/>
                  </a:solidFill>
                </a:rPr>
                <a:t>    {</a:t>
              </a:r>
            </a:p>
            <a:p>
              <a:pPr algn="just"/>
              <a:r>
                <a:rPr b="1" dirty="0" lang="en-US">
                  <a:solidFill>
                    <a:srgbClr val="FFFF00"/>
                  </a:solidFill>
                </a:rPr>
                <a:t>        </a:t>
              </a:r>
              <a:r>
                <a:rPr b="1" dirty="0" lang="en-US" err="1">
                  <a:solidFill>
                    <a:srgbClr val="FFFF00"/>
                  </a:solidFill>
                </a:rPr>
                <a:t>cout</a:t>
              </a:r>
              <a:r>
                <a:rPr b="1" dirty="0" lang="en-US">
                  <a:solidFill>
                    <a:srgbClr val="FFFF00"/>
                  </a:solidFill>
                </a:rPr>
                <a:t> &lt;&lt; "Base class";</a:t>
              </a:r>
            </a:p>
            <a:p>
              <a:pPr algn="just"/>
              <a:r>
                <a:rPr b="1" dirty="0" lang="en-US">
                  <a:solidFill>
                    <a:srgbClr val="FFFF00"/>
                  </a:solidFill>
                </a:rPr>
                <a:t>    }</a:t>
              </a:r>
            </a:p>
            <a:p>
              <a:pPr algn="just"/>
              <a:r>
                <a:rPr b="1" dirty="0" lang="en-US">
                  <a:solidFill>
                    <a:srgbClr val="FFFF00"/>
                  </a:solidFill>
                </a:rPr>
                <a:t>};</a:t>
              </a:r>
            </a:p>
            <a:p>
              <a:pPr algn="just"/>
              <a:r>
                <a:rPr b="1" dirty="0" lang="en-US">
                  <a:solidFill>
                    <a:srgbClr val="FFFF00"/>
                  </a:solidFill>
                </a:rPr>
                <a:t>class </a:t>
              </a:r>
              <a:r>
                <a:rPr b="1" dirty="0" lang="en-US" err="1">
                  <a:solidFill>
                    <a:srgbClr val="FFFF00"/>
                  </a:solidFill>
                </a:rPr>
                <a:t>Derived:public</a:t>
              </a:r>
              <a:r>
                <a:rPr b="1" dirty="0" lang="en-US">
                  <a:solidFill>
                    <a:srgbClr val="FFFF00"/>
                  </a:solidFill>
                </a:rPr>
                <a:t> Base</a:t>
              </a:r>
            </a:p>
            <a:p>
              <a:pPr algn="just"/>
              <a:r>
                <a:rPr b="1" dirty="0" lang="en-US">
                  <a:solidFill>
                    <a:srgbClr val="FFFF00"/>
                  </a:solidFill>
                </a:rPr>
                <a:t>{     public:</a:t>
              </a:r>
            </a:p>
            <a:p>
              <a:pPr algn="just"/>
              <a:r>
                <a:rPr b="1" dirty="0" lang="en-US">
                  <a:solidFill>
                    <a:srgbClr val="FFFF00"/>
                  </a:solidFill>
                </a:rPr>
                <a:t>    void show()</a:t>
              </a:r>
            </a:p>
            <a:p>
              <a:pPr algn="just"/>
              <a:r>
                <a:rPr b="1" dirty="0" lang="en-US">
                  <a:solidFill>
                    <a:srgbClr val="FFFF00"/>
                  </a:solidFill>
                </a:rPr>
                <a:t>    {</a:t>
              </a:r>
            </a:p>
            <a:p>
              <a:pPr algn="just"/>
              <a:r>
                <a:rPr b="1" dirty="0" lang="en-US">
                  <a:solidFill>
                    <a:srgbClr val="FFFF00"/>
                  </a:solidFill>
                </a:rPr>
                <a:t>        </a:t>
              </a:r>
              <a:r>
                <a:rPr b="1" dirty="0" lang="en-US" err="1">
                  <a:solidFill>
                    <a:srgbClr val="FFFF00"/>
                  </a:solidFill>
                </a:rPr>
                <a:t>cout</a:t>
              </a:r>
              <a:r>
                <a:rPr b="1" dirty="0" lang="en-US">
                  <a:solidFill>
                    <a:srgbClr val="FFFF00"/>
                  </a:solidFill>
                </a:rPr>
                <a:t> &lt;&lt; "Derived Class";</a:t>
              </a:r>
            </a:p>
            <a:p>
              <a:pPr algn="just"/>
              <a:r>
                <a:rPr b="1" dirty="0" lang="en-US">
                  <a:solidFill>
                    <a:srgbClr val="FFFF00"/>
                  </a:solidFill>
                </a:rPr>
                <a:t>    }</a:t>
              </a:r>
            </a:p>
            <a:p>
              <a:pPr algn="just"/>
              <a:r>
                <a:rPr b="1" dirty="0" lang="en-US">
                  <a:solidFill>
                    <a:srgbClr val="FFFF00"/>
                  </a:solidFill>
                </a:rPr>
                <a:t>}</a:t>
              </a:r>
            </a:p>
            <a:p>
              <a:pPr algn="just"/>
              <a:r>
                <a:rPr b="1" dirty="0" lang="en-US" err="1">
                  <a:solidFill>
                    <a:srgbClr val="FFFF00"/>
                  </a:solidFill>
                </a:rPr>
                <a:t>int</a:t>
              </a:r>
              <a:r>
                <a:rPr b="1" dirty="0" lang="en-US">
                  <a:solidFill>
                    <a:srgbClr val="FFFF00"/>
                  </a:solidFill>
                </a:rPr>
                <a:t> main()</a:t>
              </a:r>
            </a:p>
            <a:p>
              <a:pPr algn="just"/>
              <a:r>
                <a:rPr b="1" dirty="0" lang="en-US">
                  <a:solidFill>
                    <a:srgbClr val="FFFF00"/>
                  </a:solidFill>
                </a:rPr>
                <a:t>{</a:t>
              </a:r>
            </a:p>
            <a:p>
              <a:pPr algn="just"/>
              <a:r>
                <a:rPr b="1" dirty="0" lang="en-US">
                  <a:solidFill>
                    <a:srgbClr val="FFFF00"/>
                  </a:solidFill>
                </a:rPr>
                <a:t>    Base* b;       //Base class pointer</a:t>
              </a:r>
            </a:p>
            <a:p>
              <a:pPr algn="just"/>
              <a:r>
                <a:rPr b="1" dirty="0" lang="en-US">
                  <a:solidFill>
                    <a:srgbClr val="FFFF00"/>
                  </a:solidFill>
                </a:rPr>
                <a:t>    Derived d;     //Derived class object</a:t>
              </a:r>
            </a:p>
            <a:p>
              <a:pPr algn="just"/>
              <a:r>
                <a:rPr b="1" dirty="0" lang="en-US">
                  <a:solidFill>
                    <a:srgbClr val="FFFF00"/>
                  </a:solidFill>
                </a:rPr>
                <a:t>    b = &amp;d;</a:t>
              </a:r>
            </a:p>
            <a:p>
              <a:pPr algn="just"/>
              <a:r>
                <a:rPr b="1" dirty="0" lang="en-US">
                  <a:solidFill>
                    <a:srgbClr val="FFFF00"/>
                  </a:solidFill>
                </a:rPr>
                <a:t>    b-&gt;show();     //Early Binding Occurs</a:t>
              </a:r>
            </a:p>
            <a:p>
              <a:pPr algn="just"/>
              <a:r>
                <a:rPr b="1" dirty="0" sz="2000" lang="en-US">
                  <a:solidFill>
                    <a:srgbClr val="FFFF00"/>
                  </a:solidFill>
                </a:rPr>
                <a:t>}</a:t>
              </a:r>
            </a:p>
            <a:p>
              <a:pPr algn="just"/>
              <a:endParaRPr b="1" dirty="0" sz="2000" lang="en-US">
                <a:solidFill>
                  <a:srgbClr val="FFFF00"/>
                </a:solidFill>
              </a:endParaRPr>
            </a:p>
            <a:p>
              <a:pPr algn="just"/>
              <a:r>
                <a:rPr b="1" dirty="0" sz="2000" lang="en-US">
                  <a:solidFill>
                    <a:srgbClr val="FFFF00"/>
                  </a:solidFill>
                </a:rPr>
                <a:t>class Base</a:t>
              </a:r>
            </a:p>
            <a:p>
              <a:pPr algn="just"/>
              <a:r>
                <a:rPr b="1" dirty="0" sz="2000" lang="en-US">
                  <a:solidFill>
                    <a:srgbClr val="FFFF00"/>
                  </a:solidFill>
                </a:rPr>
                <a:t>{     public:</a:t>
              </a:r>
            </a:p>
            <a:p>
              <a:pPr algn="just"/>
              <a:r>
                <a:rPr b="1" dirty="0" sz="2000" lang="en-US">
                  <a:solidFill>
                    <a:srgbClr val="FFFF00"/>
                  </a:solidFill>
                </a:rPr>
                <a:t>    virtual void show()</a:t>
              </a:r>
            </a:p>
            <a:p>
              <a:pPr algn="just"/>
              <a:r>
                <a:rPr b="1" dirty="0" sz="2000" lang="en-US">
                  <a:solidFill>
                    <a:srgbClr val="FFFF00"/>
                  </a:solidFill>
                </a:rPr>
                <a:t>    {</a:t>
              </a:r>
            </a:p>
            <a:p>
              <a:pPr algn="just"/>
              <a:r>
                <a:rPr b="1" dirty="0" sz="2000" lang="en-US">
                  <a:solidFill>
                    <a:srgbClr val="FFFF00"/>
                  </a:solidFill>
                </a:rPr>
                <a:t>        </a:t>
              </a:r>
              <a:r>
                <a:rPr b="1" dirty="0" sz="2000" lang="en-US" err="1">
                  <a:solidFill>
                    <a:srgbClr val="FFFF00"/>
                  </a:solidFill>
                </a:rPr>
                <a:t>cout</a:t>
              </a:r>
              <a:r>
                <a:rPr b="1" dirty="0" sz="2000" lang="en-US">
                  <a:solidFill>
                    <a:srgbClr val="FFFF00"/>
                  </a:solidFill>
                </a:rPr>
                <a:t> &lt;&lt; "Base class\n";</a:t>
              </a:r>
            </a:p>
            <a:p>
              <a:pPr algn="just"/>
              <a:r>
                <a:rPr b="1" dirty="0" sz="2000" lang="en-US">
                  <a:solidFill>
                    <a:srgbClr val="FFFF00"/>
                  </a:solidFill>
                </a:rPr>
                <a:t>    } };</a:t>
              </a:r>
            </a:p>
            <a:p>
              <a:pPr algn="just"/>
              <a:r>
                <a:rPr b="1" dirty="0" sz="2000" lang="en-US">
                  <a:solidFill>
                    <a:srgbClr val="FFFF00"/>
                  </a:solidFill>
                </a:rPr>
                <a:t>class </a:t>
              </a:r>
              <a:r>
                <a:rPr b="1" dirty="0" sz="2000" lang="en-US" err="1">
                  <a:solidFill>
                    <a:srgbClr val="FFFF00"/>
                  </a:solidFill>
                </a:rPr>
                <a:t>Derived:public</a:t>
              </a:r>
              <a:r>
                <a:rPr b="1" dirty="0" sz="2000" lang="en-US">
                  <a:solidFill>
                    <a:srgbClr val="FFFF00"/>
                  </a:solidFill>
                </a:rPr>
                <a:t> Base</a:t>
              </a:r>
            </a:p>
            <a:p>
              <a:pPr algn="just"/>
              <a:r>
                <a:rPr b="1" dirty="0" sz="2000" lang="en-US">
                  <a:solidFill>
                    <a:srgbClr val="FFFF00"/>
                  </a:solidFill>
                </a:rPr>
                <a:t>{     public:</a:t>
              </a:r>
            </a:p>
            <a:p>
              <a:pPr algn="just"/>
              <a:r>
                <a:rPr b="1" dirty="0" sz="2000" lang="en-US">
                  <a:solidFill>
                    <a:srgbClr val="FFFF00"/>
                  </a:solidFill>
                </a:rPr>
                <a:t>    void show()</a:t>
              </a:r>
            </a:p>
            <a:p>
              <a:pPr algn="just"/>
              <a:r>
                <a:rPr b="1" dirty="0" sz="2000" lang="en-US">
                  <a:solidFill>
                    <a:srgbClr val="FFFF00"/>
                  </a:solidFill>
                </a:rPr>
                <a:t>    {</a:t>
              </a:r>
            </a:p>
            <a:p>
              <a:pPr algn="just"/>
              <a:r>
                <a:rPr b="1" dirty="0" sz="2000" lang="en-US">
                  <a:solidFill>
                    <a:srgbClr val="FFFF00"/>
                  </a:solidFill>
                </a:rPr>
                <a:t>        </a:t>
              </a:r>
              <a:r>
                <a:rPr b="1" dirty="0" sz="2000" lang="en-US" err="1">
                  <a:solidFill>
                    <a:srgbClr val="FFFF00"/>
                  </a:solidFill>
                </a:rPr>
                <a:t>cout</a:t>
              </a:r>
              <a:r>
                <a:rPr b="1" dirty="0" sz="2000" lang="en-US">
                  <a:solidFill>
                    <a:srgbClr val="FFFF00"/>
                  </a:solidFill>
                </a:rPr>
                <a:t> &lt;&lt; "Derived Class";</a:t>
              </a:r>
            </a:p>
            <a:p>
              <a:pPr algn="just"/>
              <a:r>
                <a:rPr b="1" dirty="0" sz="2000" lang="en-US">
                  <a:solidFill>
                    <a:srgbClr val="FFFF00"/>
                  </a:solidFill>
                </a:rPr>
                <a:t>    } };</a:t>
              </a:r>
            </a:p>
            <a:p>
              <a:pPr algn="just"/>
              <a:r>
                <a:rPr b="1" dirty="0" sz="2000" lang="en-US" err="1">
                  <a:solidFill>
                    <a:srgbClr val="FFFF00"/>
                  </a:solidFill>
                </a:rPr>
                <a:t>int</a:t>
              </a:r>
              <a:r>
                <a:rPr b="1" dirty="0" sz="2000" lang="en-US">
                  <a:solidFill>
                    <a:srgbClr val="FFFF00"/>
                  </a:solidFill>
                </a:rPr>
                <a:t> main()</a:t>
              </a:r>
            </a:p>
            <a:p>
              <a:pPr algn="just"/>
              <a:r>
                <a:rPr b="1" dirty="0" sz="2000" lang="en-US">
                  <a:solidFill>
                    <a:srgbClr val="FFFF00"/>
                  </a:solidFill>
                </a:rPr>
                <a:t>{</a:t>
              </a:r>
            </a:p>
            <a:p>
              <a:pPr algn="just"/>
              <a:r>
                <a:rPr b="1" dirty="0" sz="2000" lang="en-US">
                  <a:solidFill>
                    <a:srgbClr val="FFFF00"/>
                  </a:solidFill>
                </a:rPr>
                <a:t>    Base* b;       //Base class pointer</a:t>
              </a:r>
            </a:p>
            <a:p>
              <a:pPr algn="just"/>
              <a:r>
                <a:rPr b="1" dirty="0" sz="2000" lang="en-US">
                  <a:solidFill>
                    <a:srgbClr val="FFFF00"/>
                  </a:solidFill>
                </a:rPr>
                <a:t>    Derived d;     //Derived class object</a:t>
              </a:r>
            </a:p>
            <a:p>
              <a:pPr algn="just"/>
              <a:r>
                <a:rPr b="1" dirty="0" sz="2000" lang="en-US">
                  <a:solidFill>
                    <a:srgbClr val="FFFF00"/>
                  </a:solidFill>
                </a:rPr>
                <a:t>    b = &amp;d;</a:t>
              </a:r>
            </a:p>
            <a:p>
              <a:pPr algn="just"/>
              <a:r>
                <a:rPr b="1" dirty="0" sz="2000" lang="en-US">
                  <a:solidFill>
                    <a:srgbClr val="FFFF00"/>
                  </a:solidFill>
                </a:rPr>
                <a:t>    b-&gt;show();     //Late Binding Occurs</a:t>
              </a:r>
            </a:p>
            <a:p>
              <a:pPr algn="just"/>
              <a:r>
                <a:rPr b="1" dirty="0" sz="2000" lang="en-US">
                  <a:solidFill>
                    <a:srgbClr val="FFFF00"/>
                  </a:solidFill>
                </a:rPr>
                <a:t>}</a:t>
              </a:r>
            </a:p>
          </p:txBody>
        </p:sp>
        <p:sp>
          <p:nvSpPr>
            <p:cNvPr id="1048925" name="TextBox 24"/>
            <p:cNvSpPr txBox="1"/>
            <p:nvPr/>
          </p:nvSpPr>
          <p:spPr>
            <a:xfrm>
              <a:off x="803640" y="3362835"/>
              <a:ext cx="2059657" cy="212376"/>
            </a:xfrm>
            <a:prstGeom prst="rect"/>
            <a:noFill/>
          </p:spPr>
          <p:txBody>
            <a:bodyPr rtlCol="0" wrap="square">
              <a:spAutoFit/>
            </a:bodyPr>
            <a:p>
              <a:endParaRPr altLang="en-US" b="1" dirty="0" sz="1867" lang="ko-KR">
                <a:cs typeface="Arial" pitchFamily="34" charset="0"/>
              </a:endParaRPr>
            </a:p>
          </p:txBody>
        </p:sp>
      </p:grpSp>
      <p:sp>
        <p:nvSpPr>
          <p:cNvPr id="1048926" name="TextBox 12"/>
          <p:cNvSpPr txBox="1"/>
          <p:nvPr/>
        </p:nvSpPr>
        <p:spPr>
          <a:xfrm>
            <a:off x="3721360" y="583324"/>
            <a:ext cx="1708765" cy="461665"/>
          </a:xfrm>
          <a:prstGeom prst="rect"/>
          <a:noFill/>
        </p:spPr>
        <p:txBody>
          <a:bodyPr rtlCol="0" wrap="square">
            <a:spAutoFit/>
          </a:bodyPr>
          <a:p>
            <a:r>
              <a:rPr altLang="ko-KR" b="1" dirty="0" sz="2400" lang="en-US">
                <a:solidFill>
                  <a:schemeClr val="accent1"/>
                </a:solidFill>
                <a:cs typeface="Arial" pitchFamily="34" charset="0"/>
              </a:rPr>
              <a:t>Example: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264" name=""/>
        <p:cNvGrpSpPr/>
        <p:nvPr/>
      </p:nvGrpSpPr>
      <p:grpSpPr>
        <a:xfrm>
          <a:off x="0" y="0"/>
          <a:ext cx="0" cy="0"/>
          <a:chOff x="0" y="0"/>
          <a:chExt cx="0" cy="0"/>
        </a:xfrm>
      </p:grpSpPr>
      <p:pic>
        <p:nvPicPr>
          <p:cNvPr id="2097198" name="Picture 31"/>
          <p:cNvPicPr>
            <a:picLocks noChangeAspect="1"/>
          </p:cNvPicPr>
          <p:nvPr/>
        </p:nvPicPr>
        <p:blipFill>
          <a:blip xmlns:r="http://schemas.openxmlformats.org/officeDocument/2006/relationships" r:embed="rId1"/>
          <a:stretch>
            <a:fillRect/>
          </a:stretch>
        </p:blipFill>
        <p:spPr>
          <a:xfrm>
            <a:off x="21190" y="583324"/>
            <a:ext cx="12193057" cy="5896304"/>
          </a:xfrm>
          <a:prstGeom prst="rect"/>
        </p:spPr>
      </p:pic>
      <p:sp>
        <p:nvSpPr>
          <p:cNvPr id="1048930" name="Text Placeholder 1"/>
          <p:cNvSpPr>
            <a:spLocks noGrp="1"/>
          </p:cNvSpPr>
          <p:nvPr>
            <p:ph type="body" sz="quarter" idx="10"/>
          </p:nvPr>
        </p:nvSpPr>
        <p:spPr>
          <a:xfrm>
            <a:off x="0" y="-8788"/>
            <a:ext cx="12192000" cy="712931"/>
          </a:xfrm>
        </p:spPr>
        <p:txBody>
          <a:bodyPr>
            <a:normAutofit fontScale="92500"/>
          </a:bodyPr>
          <a:p>
            <a:r>
              <a:rPr altLang="ko-KR" b="1" dirty="0" sz="3600" lang="en-US">
                <a:latin typeface="Segoe UI" panose="020B0502040204020203" pitchFamily="34" charset="0"/>
                <a:cs typeface="Segoe UI" panose="020B0502040204020203" pitchFamily="34" charset="0"/>
              </a:rPr>
              <a:t>Difference in invocation for virtual and non virtual function</a:t>
            </a:r>
            <a:endParaRPr altLang="en-US" b="1" dirty="0" sz="3600" lang="ko-KR">
              <a:latin typeface="Segoe UI" panose="020B0502040204020203" pitchFamily="34" charset="0"/>
              <a:cs typeface="Segoe UI" panose="020B0502040204020203" pitchFamily="34" charset="0"/>
            </a:endParaRPr>
          </a:p>
        </p:txBody>
      </p:sp>
      <p:grpSp>
        <p:nvGrpSpPr>
          <p:cNvPr id="265" name="Group 22"/>
          <p:cNvGrpSpPr/>
          <p:nvPr/>
        </p:nvGrpSpPr>
        <p:grpSpPr>
          <a:xfrm>
            <a:off x="21191" y="583324"/>
            <a:ext cx="12170810" cy="6033713"/>
            <a:chOff x="803640" y="3362835"/>
            <a:chExt cx="2153425" cy="6843379"/>
          </a:xfrm>
        </p:grpSpPr>
        <p:sp>
          <p:nvSpPr>
            <p:cNvPr id="1048931" name="TextBox 23"/>
            <p:cNvSpPr txBox="1"/>
            <p:nvPr/>
          </p:nvSpPr>
          <p:spPr>
            <a:xfrm>
              <a:off x="803640" y="3469024"/>
              <a:ext cx="2153425" cy="6737190"/>
            </a:xfrm>
            <a:prstGeom prst="rect"/>
            <a:noFill/>
          </p:spPr>
          <p:txBody>
            <a:bodyPr numCol="2" rtlCol="0" wrap="square">
              <a:spAutoFit/>
            </a:bodyPr>
            <a:p>
              <a:pPr algn="just"/>
              <a:endParaRPr b="1" dirty="0" sz="2000" lang="en-US">
                <a:solidFill>
                  <a:srgbClr val="FFFF00"/>
                </a:solidFill>
              </a:endParaRPr>
            </a:p>
            <a:p>
              <a:pPr algn="just"/>
              <a:r>
                <a:rPr b="1" dirty="0" sz="2000" lang="en-US">
                  <a:solidFill>
                    <a:srgbClr val="FFFF00"/>
                  </a:solidFill>
                </a:rPr>
                <a:t>#include&lt;</a:t>
              </a:r>
              <a:r>
                <a:rPr b="1" dirty="0" sz="2000" lang="en-US" err="1">
                  <a:solidFill>
                    <a:srgbClr val="FFFF00"/>
                  </a:solidFill>
                </a:rPr>
                <a:t>iostream</a:t>
              </a:r>
              <a:r>
                <a:rPr b="1" dirty="0" sz="2000" lang="en-US">
                  <a:solidFill>
                    <a:srgbClr val="FFFF00"/>
                  </a:solidFill>
                </a:rPr>
                <a:t>&gt;</a:t>
              </a:r>
            </a:p>
            <a:p>
              <a:pPr algn="just"/>
              <a:r>
                <a:rPr b="1" dirty="0" sz="2000" lang="en-US">
                  <a:solidFill>
                    <a:srgbClr val="FFFF00"/>
                  </a:solidFill>
                </a:rPr>
                <a:t>using namespace </a:t>
              </a:r>
              <a:r>
                <a:rPr b="1" dirty="0" sz="2000" lang="en-US" err="1">
                  <a:solidFill>
                    <a:srgbClr val="FFFF00"/>
                  </a:solidFill>
                </a:rPr>
                <a:t>std</a:t>
              </a:r>
              <a:r>
                <a:rPr b="1" dirty="0" sz="2000" lang="en-US">
                  <a:solidFill>
                    <a:srgbClr val="FFFF00"/>
                  </a:solidFill>
                </a:rPr>
                <a:t>;</a:t>
              </a:r>
            </a:p>
            <a:p>
              <a:pPr algn="just"/>
              <a:r>
                <a:rPr b="1" dirty="0" sz="2000" lang="en-US">
                  <a:solidFill>
                    <a:srgbClr val="FFFF00"/>
                  </a:solidFill>
                </a:rPr>
                <a:t>class Base {</a:t>
              </a:r>
            </a:p>
            <a:p>
              <a:pPr algn="just"/>
              <a:r>
                <a:rPr b="1" dirty="0" sz="2000" lang="en-US">
                  <a:solidFill>
                    <a:srgbClr val="FFFF00"/>
                  </a:solidFill>
                </a:rPr>
                <a:t>public:</a:t>
              </a:r>
            </a:p>
            <a:p>
              <a:pPr algn="just"/>
              <a:r>
                <a:rPr b="1" dirty="0" sz="2000" lang="en-US">
                  <a:solidFill>
                    <a:srgbClr val="FFFF00"/>
                  </a:solidFill>
                </a:rPr>
                <a:t>   void foo()         </a:t>
              </a:r>
            </a:p>
            <a:p>
              <a:pPr algn="just"/>
              <a:r>
                <a:rPr b="1" dirty="0" sz="2000" lang="en-US">
                  <a:solidFill>
                    <a:srgbClr val="FFFF00"/>
                  </a:solidFill>
                </a:rPr>
                <a:t>   { </a:t>
              </a:r>
            </a:p>
            <a:p>
              <a:pPr algn="just"/>
              <a:r>
                <a:rPr b="1" dirty="0" sz="2000" lang="en-US">
                  <a:solidFill>
                    <a:srgbClr val="FFFF00"/>
                  </a:solidFill>
                </a:rPr>
                <a:t>   	</a:t>
              </a:r>
              <a:r>
                <a:rPr b="1" dirty="0" sz="2000" lang="en-US" err="1">
                  <a:solidFill>
                    <a:srgbClr val="FFFF00"/>
                  </a:solidFill>
                </a:rPr>
                <a:t>std</a:t>
              </a:r>
              <a:r>
                <a:rPr b="1" dirty="0" sz="2000" lang="en-US">
                  <a:solidFill>
                    <a:srgbClr val="FFFF00"/>
                  </a:solidFill>
                </a:rPr>
                <a:t>::</a:t>
              </a:r>
              <a:r>
                <a:rPr b="1" dirty="0" sz="2000" lang="en-US" err="1">
                  <a:solidFill>
                    <a:srgbClr val="FFFF00"/>
                  </a:solidFill>
                </a:rPr>
                <a:t>cout</a:t>
              </a:r>
              <a:r>
                <a:rPr b="1" dirty="0" sz="2000" lang="en-US">
                  <a:solidFill>
                    <a:srgbClr val="FFFF00"/>
                  </a:solidFill>
                </a:rPr>
                <a:t> &lt;&lt; "Base::foo\n"; </a:t>
              </a:r>
            </a:p>
            <a:p>
              <a:pPr algn="just"/>
              <a:r>
                <a:rPr b="1" dirty="0" sz="2000" lang="en-US">
                  <a:solidFill>
                    <a:srgbClr val="FFFF00"/>
                  </a:solidFill>
                </a:rPr>
                <a:t>   }</a:t>
              </a:r>
            </a:p>
            <a:p>
              <a:pPr algn="just"/>
              <a:r>
                <a:rPr b="1" dirty="0" sz="2000" lang="en-US">
                  <a:solidFill>
                    <a:srgbClr val="FFFF00"/>
                  </a:solidFill>
                </a:rPr>
                <a:t>   virtual void bar() </a:t>
              </a:r>
            </a:p>
            <a:p>
              <a:pPr algn="just"/>
              <a:r>
                <a:rPr b="1" dirty="0" sz="2000" lang="en-US">
                  <a:solidFill>
                    <a:srgbClr val="FFFF00"/>
                  </a:solidFill>
                </a:rPr>
                <a:t>   { </a:t>
              </a:r>
            </a:p>
            <a:p>
              <a:pPr algn="just"/>
              <a:r>
                <a:rPr b="1" dirty="0" sz="2000" lang="en-US">
                  <a:solidFill>
                    <a:srgbClr val="FFFF00"/>
                  </a:solidFill>
                </a:rPr>
                <a:t>   	</a:t>
              </a:r>
              <a:r>
                <a:rPr b="1" dirty="0" sz="2000" lang="en-US" err="1">
                  <a:solidFill>
                    <a:srgbClr val="FFFF00"/>
                  </a:solidFill>
                </a:rPr>
                <a:t>std</a:t>
              </a:r>
              <a:r>
                <a:rPr b="1" dirty="0" sz="2000" lang="en-US">
                  <a:solidFill>
                    <a:srgbClr val="FFFF00"/>
                  </a:solidFill>
                </a:rPr>
                <a:t>::</a:t>
              </a:r>
              <a:r>
                <a:rPr b="1" dirty="0" sz="2000" lang="en-US" err="1">
                  <a:solidFill>
                    <a:srgbClr val="FFFF00"/>
                  </a:solidFill>
                </a:rPr>
                <a:t>cout</a:t>
              </a:r>
              <a:r>
                <a:rPr b="1" dirty="0" sz="2000" lang="en-US">
                  <a:solidFill>
                    <a:srgbClr val="FFFF00"/>
                  </a:solidFill>
                </a:rPr>
                <a:t> &lt;&lt; "Base::bar\n"; </a:t>
              </a:r>
            </a:p>
            <a:p>
              <a:pPr algn="just"/>
              <a:r>
                <a:rPr b="1" dirty="0" sz="2000" lang="en-US">
                  <a:solidFill>
                    <a:srgbClr val="FFFF00"/>
                  </a:solidFill>
                </a:rPr>
                <a:t>   }</a:t>
              </a:r>
            </a:p>
            <a:p>
              <a:pPr algn="just"/>
              <a:r>
                <a:rPr b="1" dirty="0" sz="2000" lang="en-US">
                  <a:solidFill>
                    <a:srgbClr val="FFFF00"/>
                  </a:solidFill>
                </a:rPr>
                <a:t>};</a:t>
              </a:r>
            </a:p>
            <a:p>
              <a:pPr algn="just"/>
              <a:endParaRPr b="1" dirty="0" sz="2000" lang="en-US">
                <a:solidFill>
                  <a:srgbClr val="FFFF00"/>
                </a:solidFill>
              </a:endParaRPr>
            </a:p>
            <a:p>
              <a:pPr algn="just"/>
              <a:r>
                <a:rPr b="1" dirty="0" sz="2000" lang="en-US">
                  <a:solidFill>
                    <a:srgbClr val="FFFF00"/>
                  </a:solidFill>
                </a:rPr>
                <a:t>class Derived : public Base {</a:t>
              </a:r>
            </a:p>
            <a:p>
              <a:pPr algn="just"/>
              <a:r>
                <a:rPr b="1" dirty="0" sz="2000" lang="en-US">
                  <a:solidFill>
                    <a:srgbClr val="FFFF00"/>
                  </a:solidFill>
                </a:rPr>
                <a:t>public:</a:t>
              </a:r>
            </a:p>
            <a:p>
              <a:pPr algn="just"/>
              <a:r>
                <a:rPr b="1" dirty="0" sz="2000" lang="en-US">
                  <a:solidFill>
                    <a:srgbClr val="FFFF00"/>
                  </a:solidFill>
                </a:rPr>
                <a:t>   void foo()         </a:t>
              </a:r>
            </a:p>
            <a:p>
              <a:pPr algn="just"/>
              <a:r>
                <a:rPr b="1" dirty="0" sz="2000" lang="en-US">
                  <a:solidFill>
                    <a:srgbClr val="FFFF00"/>
                  </a:solidFill>
                </a:rPr>
                <a:t>   { </a:t>
              </a:r>
            </a:p>
            <a:p>
              <a:pPr algn="just"/>
              <a:r>
                <a:rPr b="1" dirty="0" sz="2000" lang="en-US">
                  <a:solidFill>
                    <a:srgbClr val="FFFF00"/>
                  </a:solidFill>
                </a:rPr>
                <a:t>   	</a:t>
              </a:r>
              <a:r>
                <a:rPr b="1" dirty="0" sz="2000" lang="en-US" err="1">
                  <a:solidFill>
                    <a:srgbClr val="FFFF00"/>
                  </a:solidFill>
                </a:rPr>
                <a:t>std</a:t>
              </a:r>
              <a:r>
                <a:rPr b="1" dirty="0" sz="2000" lang="en-US">
                  <a:solidFill>
                    <a:srgbClr val="FFFF00"/>
                  </a:solidFill>
                </a:rPr>
                <a:t>::</a:t>
              </a:r>
              <a:r>
                <a:rPr b="1" dirty="0" sz="2000" lang="en-US" err="1">
                  <a:solidFill>
                    <a:srgbClr val="FFFF00"/>
                  </a:solidFill>
                </a:rPr>
                <a:t>cout</a:t>
              </a:r>
              <a:r>
                <a:rPr b="1" dirty="0" sz="2000" lang="en-US">
                  <a:solidFill>
                    <a:srgbClr val="FFFF00"/>
                  </a:solidFill>
                </a:rPr>
                <a:t> &lt;&lt; "Derived::foo\n"; </a:t>
              </a:r>
            </a:p>
            <a:p>
              <a:pPr algn="just"/>
              <a:r>
                <a:rPr b="1" dirty="0" sz="2000" lang="en-US">
                  <a:solidFill>
                    <a:srgbClr val="FFFF00"/>
                  </a:solidFill>
                </a:rPr>
                <a:t>   }</a:t>
              </a:r>
            </a:p>
            <a:p>
              <a:pPr algn="just"/>
              <a:r>
                <a:rPr b="1" dirty="0" sz="2000" lang="en-US">
                  <a:solidFill>
                    <a:srgbClr val="FFFF00"/>
                  </a:solidFill>
                </a:rPr>
                <a:t>   virtual void bar() </a:t>
              </a:r>
            </a:p>
            <a:p>
              <a:pPr algn="just"/>
              <a:r>
                <a:rPr b="1" dirty="0" sz="2000" lang="en-US">
                  <a:solidFill>
                    <a:srgbClr val="FFFF00"/>
                  </a:solidFill>
                </a:rPr>
                <a:t>   { </a:t>
              </a:r>
            </a:p>
            <a:p>
              <a:pPr algn="just"/>
              <a:r>
                <a:rPr b="1" dirty="0" sz="2000" lang="en-US">
                  <a:solidFill>
                    <a:srgbClr val="FFFF00"/>
                  </a:solidFill>
                </a:rPr>
                <a:t>   	</a:t>
              </a:r>
              <a:r>
                <a:rPr b="1" dirty="0" sz="2000" lang="en-US" err="1">
                  <a:solidFill>
                    <a:srgbClr val="FFFF00"/>
                  </a:solidFill>
                </a:rPr>
                <a:t>std</a:t>
              </a:r>
              <a:r>
                <a:rPr b="1" dirty="0" sz="2000" lang="en-US">
                  <a:solidFill>
                    <a:srgbClr val="FFFF00"/>
                  </a:solidFill>
                </a:rPr>
                <a:t>::</a:t>
              </a:r>
              <a:r>
                <a:rPr b="1" dirty="0" sz="2000" lang="en-US" err="1">
                  <a:solidFill>
                    <a:srgbClr val="FFFF00"/>
                  </a:solidFill>
                </a:rPr>
                <a:t>cout</a:t>
              </a:r>
              <a:r>
                <a:rPr b="1" dirty="0" sz="2000" lang="en-US">
                  <a:solidFill>
                    <a:srgbClr val="FFFF00"/>
                  </a:solidFill>
                </a:rPr>
                <a:t> &lt;&lt; "Derived::bar\n"; </a:t>
              </a:r>
            </a:p>
            <a:p>
              <a:pPr algn="just"/>
              <a:r>
                <a:rPr b="1" dirty="0" sz="2000" lang="en-US">
                  <a:solidFill>
                    <a:srgbClr val="FFFF00"/>
                  </a:solidFill>
                </a:rPr>
                <a:t>   }</a:t>
              </a:r>
            </a:p>
            <a:p>
              <a:pPr algn="just"/>
              <a:r>
                <a:rPr b="1" dirty="0" sz="2000" lang="en-US">
                  <a:solidFill>
                    <a:srgbClr val="FFFF00"/>
                  </a:solidFill>
                </a:rPr>
                <a:t>};</a:t>
              </a:r>
            </a:p>
            <a:p>
              <a:pPr algn="just"/>
              <a:endParaRPr b="1" dirty="0" sz="2000" lang="en-US">
                <a:solidFill>
                  <a:srgbClr val="FFFF00"/>
                </a:solidFill>
              </a:endParaRPr>
            </a:p>
            <a:p>
              <a:pPr algn="just"/>
              <a:r>
                <a:rPr b="1" dirty="0" sz="2000" lang="en-US" err="1">
                  <a:solidFill>
                    <a:srgbClr val="FFFF00"/>
                  </a:solidFill>
                </a:rPr>
                <a:t>int</a:t>
              </a:r>
              <a:r>
                <a:rPr b="1" dirty="0" sz="2000" lang="en-US">
                  <a:solidFill>
                    <a:srgbClr val="FFFF00"/>
                  </a:solidFill>
                </a:rPr>
                <a:t> main() {</a:t>
              </a:r>
            </a:p>
            <a:p>
              <a:pPr algn="just"/>
              <a:r>
                <a:rPr b="1" dirty="0" sz="2000" lang="en-US">
                  <a:solidFill>
                    <a:srgbClr val="FFFF00"/>
                  </a:solidFill>
                </a:rPr>
                <a:t>    Derived d;</a:t>
              </a:r>
            </a:p>
            <a:p>
              <a:pPr algn="just"/>
              <a:r>
                <a:rPr b="1" dirty="0" sz="2000" lang="en-US">
                  <a:solidFill>
                    <a:srgbClr val="FFFF00"/>
                  </a:solidFill>
                </a:rPr>
                <a:t>    Base* b = &amp;d;</a:t>
              </a:r>
            </a:p>
            <a:p>
              <a:pPr algn="just"/>
              <a:r>
                <a:rPr b="1" dirty="0" sz="2000" lang="en-US">
                  <a:solidFill>
                    <a:srgbClr val="FFFF00"/>
                  </a:solidFill>
                </a:rPr>
                <a:t>    b-&gt;foo(); // calls Base::foo</a:t>
              </a:r>
            </a:p>
            <a:p>
              <a:pPr algn="just"/>
              <a:r>
                <a:rPr b="1" dirty="0" sz="2000" lang="en-US">
                  <a:solidFill>
                    <a:srgbClr val="FFFF00"/>
                  </a:solidFill>
                </a:rPr>
                <a:t>    b-&gt;bar(); // calls Derived::bar</a:t>
              </a:r>
            </a:p>
            <a:p>
              <a:pPr algn="just"/>
              <a:r>
                <a:rPr b="1" dirty="0" sz="2000" lang="en-US">
                  <a:solidFill>
                    <a:srgbClr val="FFFF00"/>
                  </a:solidFill>
                </a:rPr>
                <a:t>}</a:t>
              </a:r>
            </a:p>
            <a:p>
              <a:pPr algn="just"/>
              <a:endParaRPr b="1" dirty="0" sz="2000" lang="en-US">
                <a:solidFill>
                  <a:srgbClr val="92D050"/>
                </a:solidFill>
              </a:endParaRPr>
            </a:p>
            <a:p>
              <a:pPr algn="just"/>
              <a:r>
                <a:rPr b="1" dirty="0" sz="2000" lang="en-US" u="sng">
                  <a:solidFill>
                    <a:srgbClr val="92D050"/>
                  </a:solidFill>
                </a:rPr>
                <a:t>Output:</a:t>
              </a:r>
            </a:p>
            <a:p>
              <a:pPr algn="just"/>
              <a:r>
                <a:rPr dirty="0" sz="2000" lang="en-US">
                  <a:solidFill>
                    <a:srgbClr val="FFFF00"/>
                  </a:solidFill>
                </a:rPr>
                <a:t>	Base::foo</a:t>
              </a:r>
            </a:p>
            <a:p>
              <a:pPr algn="just"/>
              <a:r>
                <a:rPr dirty="0" sz="2000" lang="en-US">
                  <a:solidFill>
                    <a:srgbClr val="FFFF00"/>
                  </a:solidFill>
                </a:rPr>
                <a:t>	Derived::bar</a:t>
              </a:r>
              <a:endParaRPr b="1" dirty="0" sz="2000" lang="en-US">
                <a:solidFill>
                  <a:srgbClr val="FFFF00"/>
                </a:solidFill>
              </a:endParaRPr>
            </a:p>
          </p:txBody>
        </p:sp>
        <p:sp>
          <p:nvSpPr>
            <p:cNvPr id="1048932" name="TextBox 24"/>
            <p:cNvSpPr txBox="1"/>
            <p:nvPr/>
          </p:nvSpPr>
          <p:spPr>
            <a:xfrm>
              <a:off x="803640" y="3362835"/>
              <a:ext cx="2059657" cy="212376"/>
            </a:xfrm>
            <a:prstGeom prst="rect"/>
            <a:noFill/>
          </p:spPr>
          <p:txBody>
            <a:bodyPr rtlCol="0" wrap="square">
              <a:spAutoFit/>
            </a:bodyPr>
            <a:p>
              <a:endParaRPr altLang="en-US" b="1" dirty="0" sz="1867" lang="ko-KR">
                <a:cs typeface="Arial" pitchFamily="34" charset="0"/>
              </a:endParaRPr>
            </a:p>
          </p:txBody>
        </p:sp>
      </p:grpSp>
      <p:sp>
        <p:nvSpPr>
          <p:cNvPr id="1048933" name="TextBox 12"/>
          <p:cNvSpPr txBox="1"/>
          <p:nvPr/>
        </p:nvSpPr>
        <p:spPr>
          <a:xfrm>
            <a:off x="3721360" y="583324"/>
            <a:ext cx="1708765" cy="461665"/>
          </a:xfrm>
          <a:prstGeom prst="rect"/>
          <a:noFill/>
        </p:spPr>
        <p:txBody>
          <a:bodyPr rtlCol="0" wrap="square">
            <a:spAutoFit/>
          </a:bodyPr>
          <a:p>
            <a:r>
              <a:rPr altLang="ko-KR" b="1" dirty="0" sz="2400" lang="en-US">
                <a:solidFill>
                  <a:schemeClr val="accent1"/>
                </a:solidFill>
                <a:cs typeface="Arial" pitchFamily="34" charset="0"/>
              </a:rPr>
              <a:t>Example: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268" name=""/>
        <p:cNvGrpSpPr/>
        <p:nvPr/>
      </p:nvGrpSpPr>
      <p:grpSpPr>
        <a:xfrm>
          <a:off x="0" y="0"/>
          <a:ext cx="0" cy="0"/>
          <a:chOff x="0" y="0"/>
          <a:chExt cx="0" cy="0"/>
        </a:xfrm>
      </p:grpSpPr>
      <p:pic>
        <p:nvPicPr>
          <p:cNvPr id="2097199" name="Picture 31"/>
          <p:cNvPicPr>
            <a:picLocks noChangeAspect="1"/>
          </p:cNvPicPr>
          <p:nvPr/>
        </p:nvPicPr>
        <p:blipFill>
          <a:blip xmlns:r="http://schemas.openxmlformats.org/officeDocument/2006/relationships" r:embed="rId1"/>
          <a:stretch>
            <a:fillRect/>
          </a:stretch>
        </p:blipFill>
        <p:spPr>
          <a:xfrm>
            <a:off x="21190" y="583324"/>
            <a:ext cx="12193057" cy="5896304"/>
          </a:xfrm>
          <a:prstGeom prst="rect"/>
        </p:spPr>
      </p:pic>
      <p:sp>
        <p:nvSpPr>
          <p:cNvPr id="1048937" name="Text Placeholder 1"/>
          <p:cNvSpPr>
            <a:spLocks noGrp="1"/>
          </p:cNvSpPr>
          <p:nvPr>
            <p:ph type="body" sz="quarter" idx="10"/>
          </p:nvPr>
        </p:nvSpPr>
        <p:spPr>
          <a:xfrm>
            <a:off x="0" y="-8788"/>
            <a:ext cx="12192000" cy="712931"/>
          </a:xfrm>
        </p:spPr>
        <p:txBody>
          <a:bodyPr>
            <a:normAutofit/>
          </a:bodyPr>
          <a:p>
            <a:r>
              <a:rPr altLang="ko-KR" b="1" dirty="0" sz="3600" lang="en-US">
                <a:latin typeface="Segoe UI" panose="020B0502040204020203" pitchFamily="34" charset="0"/>
                <a:cs typeface="Segoe UI" panose="020B0502040204020203" pitchFamily="34" charset="0"/>
              </a:rPr>
              <a:t>Override</a:t>
            </a:r>
            <a:endParaRPr altLang="en-US" b="1" dirty="0" sz="3600" lang="ko-KR">
              <a:latin typeface="Segoe UI" panose="020B0502040204020203" pitchFamily="34" charset="0"/>
              <a:cs typeface="Segoe UI" panose="020B0502040204020203" pitchFamily="34" charset="0"/>
            </a:endParaRPr>
          </a:p>
        </p:txBody>
      </p:sp>
      <p:grpSp>
        <p:nvGrpSpPr>
          <p:cNvPr id="269" name="Group 22"/>
          <p:cNvGrpSpPr/>
          <p:nvPr/>
        </p:nvGrpSpPr>
        <p:grpSpPr>
          <a:xfrm>
            <a:off x="21191" y="583324"/>
            <a:ext cx="12170810" cy="6033713"/>
            <a:chOff x="803640" y="3362835"/>
            <a:chExt cx="2153425" cy="6843379"/>
          </a:xfrm>
        </p:grpSpPr>
        <p:sp>
          <p:nvSpPr>
            <p:cNvPr id="1048938" name="TextBox 23"/>
            <p:cNvSpPr txBox="1"/>
            <p:nvPr/>
          </p:nvSpPr>
          <p:spPr>
            <a:xfrm>
              <a:off x="803640" y="3469024"/>
              <a:ext cx="2153425" cy="6737190"/>
            </a:xfrm>
            <a:prstGeom prst="rect"/>
            <a:noFill/>
          </p:spPr>
          <p:txBody>
            <a:bodyPr numCol="2" rtlCol="0" wrap="square">
              <a:spAutoFit/>
            </a:bodyPr>
            <a:p>
              <a:pPr algn="just"/>
              <a:endParaRPr b="1" dirty="0" sz="2000" lang="en-US">
                <a:solidFill>
                  <a:srgbClr val="FFFF00"/>
                </a:solidFill>
              </a:endParaRPr>
            </a:p>
            <a:p>
              <a:pPr algn="just"/>
              <a:r>
                <a:rPr b="1" dirty="0" sz="2000" lang="en-US">
                  <a:solidFill>
                    <a:srgbClr val="FFFF00"/>
                  </a:solidFill>
                </a:rPr>
                <a:t>#include &lt;iostream&gt; </a:t>
              </a:r>
            </a:p>
            <a:p>
              <a:pPr algn="just"/>
              <a:r>
                <a:rPr b="1" dirty="0" sz="2000" lang="en-US">
                  <a:solidFill>
                    <a:srgbClr val="FFFF00"/>
                  </a:solidFill>
                </a:rPr>
                <a:t>using namespace </a:t>
              </a:r>
              <a:r>
                <a:rPr b="1" dirty="0" sz="2000" lang="en-US" err="1">
                  <a:solidFill>
                    <a:srgbClr val="FFFF00"/>
                  </a:solidFill>
                </a:rPr>
                <a:t>std</a:t>
              </a:r>
              <a:r>
                <a:rPr b="1" dirty="0" sz="2000" lang="en-US">
                  <a:solidFill>
                    <a:srgbClr val="FFFF00"/>
                  </a:solidFill>
                </a:rPr>
                <a:t>; </a:t>
              </a:r>
            </a:p>
            <a:p>
              <a:pPr algn="just"/>
              <a:r>
                <a:rPr b="1" dirty="0" sz="2000" lang="en-US">
                  <a:solidFill>
                    <a:srgbClr val="FFFF00"/>
                  </a:solidFill>
                </a:rPr>
                <a:t>  </a:t>
              </a:r>
            </a:p>
            <a:p>
              <a:pPr algn="just"/>
              <a:r>
                <a:rPr b="1" dirty="0" sz="2000" lang="en-US">
                  <a:solidFill>
                    <a:srgbClr val="FFFF00"/>
                  </a:solidFill>
                </a:rPr>
                <a:t>class Base { </a:t>
              </a:r>
            </a:p>
            <a:p>
              <a:pPr algn="just"/>
              <a:r>
                <a:rPr b="1" dirty="0" sz="2000" lang="en-US">
                  <a:solidFill>
                    <a:srgbClr val="FFFF00"/>
                  </a:solidFill>
                </a:rPr>
                <a:t>public: </a:t>
              </a:r>
            </a:p>
            <a:p>
              <a:pPr algn="just"/>
              <a:r>
                <a:rPr b="1" dirty="0" sz="2000" lang="en-US">
                  <a:solidFill>
                    <a:srgbClr val="FFFF00"/>
                  </a:solidFill>
                </a:rPr>
                <a:t>  </a:t>
              </a:r>
            </a:p>
            <a:p>
              <a:pPr algn="just"/>
              <a:r>
                <a:rPr b="1" dirty="0" sz="2000" lang="en-US">
                  <a:solidFill>
                    <a:srgbClr val="FFFF00"/>
                  </a:solidFill>
                </a:rPr>
                <a:t>    // user wants to override this in the derived class </a:t>
              </a:r>
            </a:p>
            <a:p>
              <a:pPr algn="just"/>
              <a:r>
                <a:rPr b="1" dirty="0" sz="2000" lang="en-US">
                  <a:solidFill>
                    <a:srgbClr val="FFFF00"/>
                  </a:solidFill>
                </a:rPr>
                <a:t>    virtual void </a:t>
              </a:r>
              <a:r>
                <a:rPr b="1" dirty="0" sz="2000" lang="en-US" err="1">
                  <a:solidFill>
                    <a:srgbClr val="FFFF00"/>
                  </a:solidFill>
                </a:rPr>
                <a:t>func</a:t>
              </a:r>
              <a:r>
                <a:rPr b="1" dirty="0" sz="2000" lang="en-US">
                  <a:solidFill>
                    <a:srgbClr val="FFFF00"/>
                  </a:solidFill>
                </a:rPr>
                <a:t>()  </a:t>
              </a:r>
            </a:p>
            <a:p>
              <a:pPr algn="just"/>
              <a:r>
                <a:rPr b="1" dirty="0" sz="2000" lang="en-US">
                  <a:solidFill>
                    <a:srgbClr val="FFFF00"/>
                  </a:solidFill>
                </a:rPr>
                <a:t>    { </a:t>
              </a:r>
            </a:p>
            <a:p>
              <a:pPr algn="just"/>
              <a:r>
                <a:rPr b="1" dirty="0" sz="2000" lang="en-US">
                  <a:solidFill>
                    <a:srgbClr val="FFFF00"/>
                  </a:solidFill>
                </a:rPr>
                <a:t>        </a:t>
              </a:r>
              <a:r>
                <a:rPr b="1" dirty="0" sz="2000" lang="en-US" err="1">
                  <a:solidFill>
                    <a:srgbClr val="FFFF00"/>
                  </a:solidFill>
                </a:rPr>
                <a:t>cout</a:t>
              </a:r>
              <a:r>
                <a:rPr b="1" dirty="0" sz="2000" lang="en-US">
                  <a:solidFill>
                    <a:srgbClr val="FFFF00"/>
                  </a:solidFill>
                </a:rPr>
                <a:t> &lt;&lt; "I am in base" &lt;&lt; </a:t>
              </a:r>
              <a:r>
                <a:rPr b="1" dirty="0" sz="2000" lang="en-US" err="1">
                  <a:solidFill>
                    <a:srgbClr val="FFFF00"/>
                  </a:solidFill>
                </a:rPr>
                <a:t>endl</a:t>
              </a:r>
              <a:r>
                <a:rPr b="1" dirty="0" sz="2000" lang="en-US">
                  <a:solidFill>
                    <a:srgbClr val="FFFF00"/>
                  </a:solidFill>
                </a:rPr>
                <a:t>; </a:t>
              </a:r>
            </a:p>
            <a:p>
              <a:pPr algn="just"/>
              <a:r>
                <a:rPr b="1" dirty="0" sz="2000" lang="en-US">
                  <a:solidFill>
                    <a:srgbClr val="FFFF00"/>
                  </a:solidFill>
                </a:rPr>
                <a:t>    } </a:t>
              </a:r>
            </a:p>
            <a:p>
              <a:pPr algn="just"/>
              <a:r>
                <a:rPr b="1" dirty="0" sz="2000" lang="en-US">
                  <a:solidFill>
                    <a:srgbClr val="FFFF00"/>
                  </a:solidFill>
                </a:rPr>
                <a:t>}; </a:t>
              </a:r>
            </a:p>
            <a:p>
              <a:pPr algn="just"/>
              <a:r>
                <a:rPr b="1" dirty="0" sz="2000" lang="en-US">
                  <a:solidFill>
                    <a:srgbClr val="FFFF00"/>
                  </a:solidFill>
                </a:rPr>
                <a:t>  </a:t>
              </a:r>
            </a:p>
            <a:p>
              <a:pPr algn="just"/>
              <a:r>
                <a:rPr b="1" dirty="0" sz="2000" lang="en-US">
                  <a:solidFill>
                    <a:srgbClr val="FFFF00"/>
                  </a:solidFill>
                </a:rPr>
                <a:t>class derived : public Base { </a:t>
              </a:r>
            </a:p>
            <a:p>
              <a:pPr algn="just"/>
              <a:r>
                <a:rPr b="1" dirty="0" sz="2000" lang="en-US">
                  <a:solidFill>
                    <a:srgbClr val="FFFF00"/>
                  </a:solidFill>
                </a:rPr>
                <a:t>public: </a:t>
              </a:r>
            </a:p>
            <a:p>
              <a:pPr algn="just"/>
              <a:r>
                <a:rPr b="1" dirty="0" sz="2000" lang="en-US">
                  <a:solidFill>
                    <a:srgbClr val="FFFF00"/>
                  </a:solidFill>
                </a:rPr>
                <a:t>   </a:t>
              </a:r>
            </a:p>
            <a:p>
              <a:pPr algn="just"/>
              <a:r>
                <a:rPr b="1" dirty="0" sz="2000" lang="en-US">
                  <a:solidFill>
                    <a:srgbClr val="FFFF00"/>
                  </a:solidFill>
                </a:rPr>
                <a:t>    // did a mistake by putting   an argument "</a:t>
              </a:r>
              <a:r>
                <a:rPr b="1" dirty="0" sz="2000" lang="en-US" err="1">
                  <a:solidFill>
                    <a:srgbClr val="FFFF00"/>
                  </a:solidFill>
                </a:rPr>
                <a:t>int</a:t>
              </a:r>
              <a:r>
                <a:rPr b="1" dirty="0" sz="2000" lang="en-US">
                  <a:solidFill>
                    <a:srgbClr val="FFFF00"/>
                  </a:solidFill>
                </a:rPr>
                <a:t> a" </a:t>
              </a:r>
            </a:p>
            <a:p>
              <a:pPr algn="just"/>
              <a:endParaRPr b="1" dirty="0" sz="2000" lang="en-US">
                <a:solidFill>
                  <a:srgbClr val="FFFF00"/>
                </a:solidFill>
              </a:endParaRPr>
            </a:p>
            <a:p>
              <a:pPr algn="just"/>
              <a:r>
                <a:rPr b="1" dirty="0" sz="2000" lang="en-US">
                  <a:solidFill>
                    <a:srgbClr val="FFFF00"/>
                  </a:solidFill>
                </a:rPr>
                <a:t>    void </a:t>
              </a:r>
              <a:r>
                <a:rPr b="1" dirty="0" sz="2000" lang="en-US" err="1">
                  <a:solidFill>
                    <a:srgbClr val="FFFF00"/>
                  </a:solidFill>
                </a:rPr>
                <a:t>func</a:t>
              </a:r>
              <a:r>
                <a:rPr b="1" dirty="0" sz="2000" lang="en-US">
                  <a:solidFill>
                    <a:srgbClr val="FFFF00"/>
                  </a:solidFill>
                </a:rPr>
                <a:t>(</a:t>
              </a:r>
              <a:r>
                <a:rPr b="1" dirty="0" sz="2000" lang="en-US" err="1">
                  <a:solidFill>
                    <a:srgbClr val="FFFF00"/>
                  </a:solidFill>
                </a:rPr>
                <a:t>int</a:t>
              </a:r>
              <a:r>
                <a:rPr b="1" dirty="0" sz="2000" lang="en-US">
                  <a:solidFill>
                    <a:srgbClr val="FFFF00"/>
                  </a:solidFill>
                </a:rPr>
                <a:t> a) override  </a:t>
              </a:r>
            </a:p>
            <a:p>
              <a:pPr algn="just"/>
              <a:r>
                <a:rPr b="1" dirty="0" sz="2000" lang="en-US">
                  <a:solidFill>
                    <a:srgbClr val="FFFF00"/>
                  </a:solidFill>
                </a:rPr>
                <a:t>    { </a:t>
              </a:r>
            </a:p>
            <a:p>
              <a:pPr algn="just"/>
              <a:r>
                <a:rPr b="1" dirty="0" sz="2000" lang="en-US">
                  <a:solidFill>
                    <a:srgbClr val="FFFF00"/>
                  </a:solidFill>
                </a:rPr>
                <a:t>        </a:t>
              </a:r>
              <a:r>
                <a:rPr b="1" dirty="0" sz="2000" lang="en-US" err="1">
                  <a:solidFill>
                    <a:srgbClr val="FFFF00"/>
                  </a:solidFill>
                </a:rPr>
                <a:t>cout</a:t>
              </a:r>
              <a:r>
                <a:rPr b="1" dirty="0" sz="2000" lang="en-US">
                  <a:solidFill>
                    <a:srgbClr val="FFFF00"/>
                  </a:solidFill>
                </a:rPr>
                <a:t> &lt;&lt; "I am in derived class" &lt;&lt; </a:t>
              </a:r>
              <a:r>
                <a:rPr b="1" dirty="0" sz="2000" lang="en-US" err="1">
                  <a:solidFill>
                    <a:srgbClr val="FFFF00"/>
                  </a:solidFill>
                </a:rPr>
                <a:t>endl</a:t>
              </a:r>
              <a:r>
                <a:rPr b="1" dirty="0" sz="2000" lang="en-US">
                  <a:solidFill>
                    <a:srgbClr val="FFFF00"/>
                  </a:solidFill>
                </a:rPr>
                <a:t>; </a:t>
              </a:r>
            </a:p>
            <a:p>
              <a:pPr algn="just"/>
              <a:r>
                <a:rPr b="1" dirty="0" sz="2000" lang="en-US">
                  <a:solidFill>
                    <a:srgbClr val="FFFF00"/>
                  </a:solidFill>
                </a:rPr>
                <a:t>    } </a:t>
              </a:r>
            </a:p>
            <a:p>
              <a:pPr algn="just"/>
              <a:r>
                <a:rPr b="1" dirty="0" sz="2000" lang="en-US">
                  <a:solidFill>
                    <a:srgbClr val="FFFF00"/>
                  </a:solidFill>
                </a:rPr>
                <a:t>}; </a:t>
              </a:r>
            </a:p>
            <a:p>
              <a:pPr algn="just"/>
              <a:r>
                <a:rPr b="1" dirty="0" sz="2000" lang="en-US">
                  <a:solidFill>
                    <a:srgbClr val="FFFF00"/>
                  </a:solidFill>
                </a:rPr>
                <a:t>  </a:t>
              </a:r>
            </a:p>
            <a:p>
              <a:pPr algn="just"/>
              <a:r>
                <a:rPr b="1" dirty="0" sz="2000" lang="en-US" err="1">
                  <a:solidFill>
                    <a:srgbClr val="FFFF00"/>
                  </a:solidFill>
                </a:rPr>
                <a:t>int</a:t>
              </a:r>
              <a:r>
                <a:rPr b="1" dirty="0" sz="2000" lang="en-US">
                  <a:solidFill>
                    <a:srgbClr val="FFFF00"/>
                  </a:solidFill>
                </a:rPr>
                <a:t> main() </a:t>
              </a:r>
            </a:p>
            <a:p>
              <a:pPr algn="just"/>
              <a:r>
                <a:rPr b="1" dirty="0" sz="2000" lang="en-US">
                  <a:solidFill>
                    <a:srgbClr val="FFFF00"/>
                  </a:solidFill>
                </a:rPr>
                <a:t>{ </a:t>
              </a:r>
            </a:p>
            <a:p>
              <a:pPr algn="just"/>
              <a:r>
                <a:rPr b="1" dirty="0" sz="2000" lang="en-US">
                  <a:solidFill>
                    <a:srgbClr val="FFFF00"/>
                  </a:solidFill>
                </a:rPr>
                <a:t>    Base b; </a:t>
              </a:r>
            </a:p>
            <a:p>
              <a:pPr algn="just"/>
              <a:r>
                <a:rPr b="1" dirty="0" sz="2000" lang="en-US">
                  <a:solidFill>
                    <a:srgbClr val="FFFF00"/>
                  </a:solidFill>
                </a:rPr>
                <a:t>    derived d; </a:t>
              </a:r>
            </a:p>
            <a:p>
              <a:pPr algn="just"/>
              <a:r>
                <a:rPr b="1" dirty="0" sz="2000" lang="en-US">
                  <a:solidFill>
                    <a:srgbClr val="FFFF00"/>
                  </a:solidFill>
                </a:rPr>
                <a:t>    </a:t>
              </a:r>
              <a:r>
                <a:rPr b="1" dirty="0" sz="2000" lang="en-US" err="1">
                  <a:solidFill>
                    <a:srgbClr val="FFFF00"/>
                  </a:solidFill>
                </a:rPr>
                <a:t>cout</a:t>
              </a:r>
              <a:r>
                <a:rPr b="1" dirty="0" sz="2000" lang="en-US">
                  <a:solidFill>
                    <a:srgbClr val="FFFF00"/>
                  </a:solidFill>
                </a:rPr>
                <a:t> &lt;&lt; "Compiled successfully" &lt;&lt; </a:t>
              </a:r>
              <a:r>
                <a:rPr b="1" dirty="0" sz="2000" lang="en-US" err="1">
                  <a:solidFill>
                    <a:srgbClr val="FFFF00"/>
                  </a:solidFill>
                </a:rPr>
                <a:t>endl</a:t>
              </a:r>
              <a:r>
                <a:rPr b="1" dirty="0" sz="2000" lang="en-US">
                  <a:solidFill>
                    <a:srgbClr val="FFFF00"/>
                  </a:solidFill>
                </a:rPr>
                <a:t>; </a:t>
              </a:r>
            </a:p>
            <a:p>
              <a:pPr algn="just"/>
              <a:r>
                <a:rPr b="1" dirty="0" sz="2000" lang="en-US">
                  <a:solidFill>
                    <a:srgbClr val="FFFF00"/>
                  </a:solidFill>
                </a:rPr>
                <a:t>    return 0; </a:t>
              </a:r>
            </a:p>
            <a:p>
              <a:pPr algn="just"/>
              <a:r>
                <a:rPr b="1" dirty="0" sz="2000" lang="en-US">
                  <a:solidFill>
                    <a:srgbClr val="FFFF00"/>
                  </a:solidFill>
                </a:rPr>
                <a:t>} </a:t>
              </a:r>
              <a:endParaRPr b="1" dirty="0" sz="2000" lang="en-US">
                <a:solidFill>
                  <a:srgbClr val="92D050"/>
                </a:solidFill>
              </a:endParaRPr>
            </a:p>
            <a:p>
              <a:pPr algn="just"/>
              <a:r>
                <a:rPr b="1" dirty="0" sz="2000" lang="en-US" u="sng">
                  <a:solidFill>
                    <a:srgbClr val="92D050"/>
                  </a:solidFill>
                </a:rPr>
                <a:t>Output:</a:t>
              </a:r>
            </a:p>
            <a:p>
              <a:pPr algn="just"/>
              <a:r>
                <a:rPr dirty="0" sz="2000" lang="en-US">
                  <a:solidFill>
                    <a:srgbClr val="FFFF00"/>
                  </a:solidFill>
                </a:rPr>
                <a:t>	Base::foo</a:t>
              </a:r>
            </a:p>
            <a:p>
              <a:pPr algn="just"/>
              <a:r>
                <a:rPr dirty="0" sz="2000" lang="en-US">
                  <a:solidFill>
                    <a:srgbClr val="FFFF00"/>
                  </a:solidFill>
                </a:rPr>
                <a:t>	Derived::bar</a:t>
              </a:r>
              <a:endParaRPr b="1" dirty="0" sz="2000" lang="en-US">
                <a:solidFill>
                  <a:srgbClr val="FFFF00"/>
                </a:solidFill>
              </a:endParaRPr>
            </a:p>
          </p:txBody>
        </p:sp>
        <p:sp>
          <p:nvSpPr>
            <p:cNvPr id="1048939" name="TextBox 24"/>
            <p:cNvSpPr txBox="1"/>
            <p:nvPr/>
          </p:nvSpPr>
          <p:spPr>
            <a:xfrm>
              <a:off x="803640" y="3362835"/>
              <a:ext cx="2059657" cy="212376"/>
            </a:xfrm>
            <a:prstGeom prst="rect"/>
            <a:noFill/>
          </p:spPr>
          <p:txBody>
            <a:bodyPr rtlCol="0" wrap="square">
              <a:spAutoFit/>
            </a:bodyPr>
            <a:p>
              <a:endParaRPr altLang="en-US" b="1" dirty="0" sz="1867" lang="ko-KR">
                <a:cs typeface="Arial" pitchFamily="34" charset="0"/>
              </a:endParaRPr>
            </a:p>
          </p:txBody>
        </p:sp>
      </p:grpSp>
      <p:sp>
        <p:nvSpPr>
          <p:cNvPr id="1048940" name="TextBox 12"/>
          <p:cNvSpPr txBox="1"/>
          <p:nvPr/>
        </p:nvSpPr>
        <p:spPr>
          <a:xfrm>
            <a:off x="3721360" y="583324"/>
            <a:ext cx="1708765" cy="461665"/>
          </a:xfrm>
          <a:prstGeom prst="rect"/>
          <a:noFill/>
        </p:spPr>
        <p:txBody>
          <a:bodyPr rtlCol="0" wrap="square">
            <a:spAutoFit/>
          </a:bodyPr>
          <a:p>
            <a:r>
              <a:rPr altLang="ko-KR" b="1" dirty="0" sz="2400" lang="en-US">
                <a:solidFill>
                  <a:schemeClr val="accent1"/>
                </a:solidFill>
                <a:cs typeface="Arial" pitchFamily="34" charset="0"/>
              </a:rPr>
              <a:t>Example: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272" name=""/>
        <p:cNvGrpSpPr/>
        <p:nvPr/>
      </p:nvGrpSpPr>
      <p:grpSpPr>
        <a:xfrm>
          <a:off x="0" y="0"/>
          <a:ext cx="0" cy="0"/>
          <a:chOff x="0" y="0"/>
          <a:chExt cx="0" cy="0"/>
        </a:xfrm>
      </p:grpSpPr>
      <p:pic>
        <p:nvPicPr>
          <p:cNvPr id="2097200" name="Picture 31"/>
          <p:cNvPicPr>
            <a:picLocks noChangeAspect="1"/>
          </p:cNvPicPr>
          <p:nvPr/>
        </p:nvPicPr>
        <p:blipFill>
          <a:blip xmlns:r="http://schemas.openxmlformats.org/officeDocument/2006/relationships" r:embed="rId1"/>
          <a:stretch>
            <a:fillRect/>
          </a:stretch>
        </p:blipFill>
        <p:spPr>
          <a:xfrm>
            <a:off x="0" y="683343"/>
            <a:ext cx="12193057" cy="5817476"/>
          </a:xfrm>
          <a:prstGeom prst="rect"/>
        </p:spPr>
      </p:pic>
      <p:sp>
        <p:nvSpPr>
          <p:cNvPr id="1048944" name="Text Placeholder 1"/>
          <p:cNvSpPr>
            <a:spLocks noGrp="1"/>
          </p:cNvSpPr>
          <p:nvPr>
            <p:ph type="body" sz="quarter" idx="10"/>
          </p:nvPr>
        </p:nvSpPr>
        <p:spPr>
          <a:xfrm>
            <a:off x="0" y="68540"/>
            <a:ext cx="12192000" cy="768085"/>
          </a:xfrm>
        </p:spPr>
        <p:txBody>
          <a:bodyPr>
            <a:normAutofit/>
          </a:bodyPr>
          <a:p>
            <a:r>
              <a:rPr altLang="ko-KR" b="1" dirty="0" sz="3600" lang="en-US">
                <a:latin typeface="Segoe UI" panose="020B0502040204020203" pitchFamily="34" charset="0"/>
                <a:cs typeface="Segoe UI" panose="020B0502040204020203" pitchFamily="34" charset="0"/>
              </a:rPr>
              <a:t>Pure Virtual function</a:t>
            </a:r>
            <a:endParaRPr altLang="en-US" b="1" dirty="0" sz="3600" lang="ko-KR">
              <a:latin typeface="Segoe UI" panose="020B0502040204020203" pitchFamily="34" charset="0"/>
              <a:cs typeface="Segoe UI" panose="020B0502040204020203" pitchFamily="34" charset="0"/>
            </a:endParaRPr>
          </a:p>
        </p:txBody>
      </p:sp>
      <p:sp>
        <p:nvSpPr>
          <p:cNvPr id="1048945" name="TextBox 11"/>
          <p:cNvSpPr txBox="1"/>
          <p:nvPr/>
        </p:nvSpPr>
        <p:spPr>
          <a:xfrm>
            <a:off x="-49346" y="836625"/>
            <a:ext cx="6676255" cy="5170646"/>
          </a:xfrm>
          <a:prstGeom prst="rect"/>
          <a:noFill/>
        </p:spPr>
        <p:txBody>
          <a:bodyPr rtlCol="0" wrap="square">
            <a:spAutoFit/>
          </a:bodyPr>
          <a:p>
            <a:pPr algn="just" indent="-342900" marL="342900">
              <a:spcBef>
                <a:spcPct val="50000"/>
              </a:spcBef>
              <a:buFont typeface="Arial" panose="020B0604020202020204" pitchFamily="34" charset="0"/>
              <a:buChar char="•"/>
            </a:pPr>
            <a:r>
              <a:rPr b="1" dirty="0" sz="2000" lang="en-US">
                <a:solidFill>
                  <a:schemeClr val="accent4">
                    <a:lumMod val="60000"/>
                    <a:lumOff val="40000"/>
                  </a:schemeClr>
                </a:solidFill>
              </a:rPr>
              <a:t>Pure virtual Functions are virtual functions with no definition. They start with virtual keyword and ends with = 0. Here is the syntax for a pure virtual function.</a:t>
            </a:r>
          </a:p>
          <a:p>
            <a:pPr algn="just" indent="-342900" marL="342900">
              <a:spcBef>
                <a:spcPct val="50000"/>
              </a:spcBef>
              <a:buFont typeface="Arial" panose="020B0604020202020204" pitchFamily="34" charset="0"/>
              <a:buChar char="•"/>
            </a:pPr>
            <a:r>
              <a:rPr b="1" dirty="0" sz="2000" lang="en-US">
                <a:solidFill>
                  <a:schemeClr val="accent4">
                    <a:lumMod val="60000"/>
                    <a:lumOff val="40000"/>
                  </a:schemeClr>
                </a:solidFill>
              </a:rPr>
              <a:t>Pure Virtual functions can be given a small definition in the Abstract class, which you want all the derived classes to have. Still you cannot create object of Abstract class.</a:t>
            </a:r>
          </a:p>
          <a:p>
            <a:pPr algn="just" indent="-342900" marL="342900">
              <a:spcBef>
                <a:spcPct val="50000"/>
              </a:spcBef>
              <a:buFont typeface="Arial" panose="020B0604020202020204" pitchFamily="34" charset="0"/>
              <a:buChar char="•"/>
            </a:pPr>
            <a:r>
              <a:rPr b="1" dirty="0" sz="2000" lang="en-US">
                <a:solidFill>
                  <a:schemeClr val="accent4">
                    <a:lumMod val="60000"/>
                    <a:lumOff val="40000"/>
                  </a:schemeClr>
                </a:solidFill>
              </a:rPr>
              <a:t>Also, the Pure Virtual function must be defined outside the class definition. If you will define it inside the class definition, complier will give an error. Inline pure virtual definition is Illegal.</a:t>
            </a:r>
          </a:p>
          <a:p>
            <a:pPr algn="just" indent="-342900" marL="342900">
              <a:spcBef>
                <a:spcPct val="50000"/>
              </a:spcBef>
              <a:buFont typeface="Arial" panose="020B0604020202020204" pitchFamily="34" charset="0"/>
              <a:buChar char="•"/>
            </a:pPr>
            <a:r>
              <a:rPr b="1" dirty="0" sz="2000" lang="en-US">
                <a:solidFill>
                  <a:schemeClr val="accent4">
                    <a:lumMod val="60000"/>
                    <a:lumOff val="40000"/>
                  </a:schemeClr>
                </a:solidFill>
              </a:rPr>
              <a:t>Abstract Class is a class which contains </a:t>
            </a:r>
            <a:r>
              <a:rPr b="1" dirty="0" sz="2000" lang="en-US" err="1">
                <a:solidFill>
                  <a:schemeClr val="accent4">
                    <a:lumMod val="60000"/>
                    <a:lumOff val="40000"/>
                  </a:schemeClr>
                </a:solidFill>
              </a:rPr>
              <a:t>atleast</a:t>
            </a:r>
            <a:r>
              <a:rPr b="1" dirty="0" sz="2000" lang="en-US">
                <a:solidFill>
                  <a:schemeClr val="accent4">
                    <a:lumMod val="60000"/>
                    <a:lumOff val="40000"/>
                  </a:schemeClr>
                </a:solidFill>
              </a:rPr>
              <a:t> one Pure Virtual function in it. Abstract classes are used to provide an Interface for its sub classes. Classes inheriting an Abstract Class must provide definition to the pure virtual function, otherwise they will also become abstract class.</a:t>
            </a:r>
          </a:p>
        </p:txBody>
      </p:sp>
      <p:grpSp>
        <p:nvGrpSpPr>
          <p:cNvPr id="273" name="Group 22"/>
          <p:cNvGrpSpPr/>
          <p:nvPr/>
        </p:nvGrpSpPr>
        <p:grpSpPr>
          <a:xfrm>
            <a:off x="7665372" y="1169168"/>
            <a:ext cx="4612174" cy="777840"/>
            <a:chOff x="803640" y="3362835"/>
            <a:chExt cx="2059657" cy="583380"/>
          </a:xfrm>
        </p:grpSpPr>
        <p:sp>
          <p:nvSpPr>
            <p:cNvPr id="1048946" name="TextBox 23"/>
            <p:cNvSpPr txBox="1"/>
            <p:nvPr/>
          </p:nvSpPr>
          <p:spPr>
            <a:xfrm>
              <a:off x="803640" y="3646132"/>
              <a:ext cx="2059657" cy="300083"/>
            </a:xfrm>
            <a:prstGeom prst="rect"/>
            <a:noFill/>
          </p:spPr>
          <p:txBody>
            <a:bodyPr rtlCol="0" wrap="square">
              <a:spAutoFit/>
            </a:bodyPr>
            <a:p>
              <a:r>
                <a:rPr b="1" dirty="0" sz="2000" lang="en-US">
                  <a:solidFill>
                    <a:schemeClr val="bg1"/>
                  </a:solidFill>
                </a:rPr>
                <a:t>virtual void f() = 0;</a:t>
              </a:r>
              <a:endParaRPr altLang="en-US" dirty="0" sz="2000" lang="ko-KR">
                <a:solidFill>
                  <a:schemeClr val="bg1"/>
                </a:solidFill>
                <a:cs typeface="Arial" pitchFamily="34" charset="0"/>
              </a:endParaRPr>
            </a:p>
          </p:txBody>
        </p:sp>
        <p:sp>
          <p:nvSpPr>
            <p:cNvPr id="1048947" name="TextBox 24"/>
            <p:cNvSpPr txBox="1"/>
            <p:nvPr/>
          </p:nvSpPr>
          <p:spPr>
            <a:xfrm>
              <a:off x="803640" y="3362835"/>
              <a:ext cx="2059657" cy="284742"/>
            </a:xfrm>
            <a:prstGeom prst="rect"/>
            <a:noFill/>
          </p:spPr>
          <p:txBody>
            <a:bodyPr rtlCol="0" wrap="square">
              <a:spAutoFit/>
            </a:bodyPr>
            <a:p>
              <a:r>
                <a:rPr altLang="ko-KR" b="1" dirty="0" sz="1867" lang="en-US">
                  <a:solidFill>
                    <a:srgbClr val="FFFF00"/>
                  </a:solidFill>
                  <a:cs typeface="Arial" pitchFamily="34" charset="0"/>
                </a:rPr>
                <a:t>Syntax</a:t>
              </a:r>
              <a:endParaRPr altLang="en-US" b="1" dirty="0" sz="1867" lang="ko-KR">
                <a:solidFill>
                  <a:srgbClr val="FFFF00"/>
                </a:solidFill>
                <a:cs typeface="Arial" pitchFamily="34" charset="0"/>
              </a:endParaRPr>
            </a:p>
          </p:txBody>
        </p:sp>
      </p:grpSp>
      <p:grpSp>
        <p:nvGrpSpPr>
          <p:cNvPr id="274" name="Group 25"/>
          <p:cNvGrpSpPr/>
          <p:nvPr/>
        </p:nvGrpSpPr>
        <p:grpSpPr>
          <a:xfrm>
            <a:off x="7538356" y="1998535"/>
            <a:ext cx="4465262" cy="2209323"/>
            <a:chOff x="750288" y="3205362"/>
            <a:chExt cx="2135718" cy="1656993"/>
          </a:xfrm>
        </p:grpSpPr>
        <p:sp>
          <p:nvSpPr>
            <p:cNvPr id="1048948" name="TextBox 26"/>
            <p:cNvSpPr txBox="1"/>
            <p:nvPr/>
          </p:nvSpPr>
          <p:spPr>
            <a:xfrm>
              <a:off x="951975" y="3408111"/>
              <a:ext cx="1934031" cy="1454244"/>
            </a:xfrm>
            <a:prstGeom prst="rect"/>
            <a:noFill/>
          </p:spPr>
          <p:txBody>
            <a:bodyPr rtlCol="0" wrap="square">
              <a:spAutoFit/>
            </a:bodyPr>
            <a:p>
              <a:r>
                <a:rPr dirty="0" sz="2000" lang="en-US">
                  <a:solidFill>
                    <a:schemeClr val="bg1"/>
                  </a:solidFill>
                </a:rPr>
                <a:t>class Base          </a:t>
              </a:r>
            </a:p>
            <a:p>
              <a:r>
                <a:rPr dirty="0" sz="2000" lang="en-US">
                  <a:solidFill>
                    <a:schemeClr val="bg1"/>
                  </a:solidFill>
                </a:rPr>
                <a:t>{</a:t>
              </a:r>
            </a:p>
            <a:p>
              <a:r>
                <a:rPr dirty="0" sz="2000" lang="en-US">
                  <a:solidFill>
                    <a:schemeClr val="bg1"/>
                  </a:solidFill>
                </a:rPr>
                <a:t>    public:</a:t>
              </a:r>
            </a:p>
            <a:p>
              <a:r>
                <a:rPr dirty="0" sz="2000" lang="en-US">
                  <a:solidFill>
                    <a:schemeClr val="bg1"/>
                  </a:solidFill>
                </a:rPr>
                <a:t>    virtual void show() = 0;    // Pure Virtual Function</a:t>
              </a:r>
            </a:p>
            <a:p>
              <a:r>
                <a:rPr dirty="0" sz="2000" lang="en-US">
                  <a:solidFill>
                    <a:schemeClr val="bg1"/>
                  </a:solidFill>
                </a:rPr>
                <a:t>};</a:t>
              </a:r>
              <a:endParaRPr altLang="en-US" dirty="0" sz="2000" lang="ko-KR">
                <a:solidFill>
                  <a:schemeClr val="bg1"/>
                </a:solidFill>
                <a:cs typeface="Arial" pitchFamily="34" charset="0"/>
              </a:endParaRPr>
            </a:p>
          </p:txBody>
        </p:sp>
        <p:sp>
          <p:nvSpPr>
            <p:cNvPr id="1048949" name="TextBox 27"/>
            <p:cNvSpPr txBox="1"/>
            <p:nvPr/>
          </p:nvSpPr>
          <p:spPr>
            <a:xfrm>
              <a:off x="750288" y="3205362"/>
              <a:ext cx="2059657" cy="284742"/>
            </a:xfrm>
            <a:prstGeom prst="rect"/>
            <a:noFill/>
          </p:spPr>
          <p:txBody>
            <a:bodyPr rtlCol="0" wrap="square">
              <a:spAutoFit/>
            </a:bodyPr>
            <a:p>
              <a:r>
                <a:rPr altLang="ko-KR" b="1" dirty="0" sz="1867" lang="en-US">
                  <a:solidFill>
                    <a:srgbClr val="FFFF00"/>
                  </a:solidFill>
                  <a:cs typeface="Arial" pitchFamily="34" charset="0"/>
                </a:rPr>
                <a:t>Example</a:t>
              </a:r>
              <a:endParaRPr altLang="en-US" b="1" dirty="0" sz="1867" lang="ko-KR">
                <a:solidFill>
                  <a:srgbClr val="FFFF00"/>
                </a:solidFill>
                <a:cs typeface="Arial" pitchFamily="34" charset="0"/>
              </a:endParaRPr>
            </a:p>
          </p:txBody>
        </p:sp>
      </p:grpSp>
      <p:grpSp>
        <p:nvGrpSpPr>
          <p:cNvPr id="275" name="Group 28"/>
          <p:cNvGrpSpPr/>
          <p:nvPr/>
        </p:nvGrpSpPr>
        <p:grpSpPr>
          <a:xfrm>
            <a:off x="7538357" y="4098534"/>
            <a:ext cx="4619648" cy="2409054"/>
            <a:chOff x="803640" y="3362835"/>
            <a:chExt cx="2059657" cy="1806791"/>
          </a:xfrm>
        </p:grpSpPr>
        <p:sp>
          <p:nvSpPr>
            <p:cNvPr id="1048950" name="TextBox 29"/>
            <p:cNvSpPr txBox="1"/>
            <p:nvPr/>
          </p:nvSpPr>
          <p:spPr>
            <a:xfrm>
              <a:off x="803640" y="3646132"/>
              <a:ext cx="2059657" cy="1523494"/>
            </a:xfrm>
            <a:prstGeom prst="rect"/>
            <a:noFill/>
          </p:spPr>
          <p:txBody>
            <a:bodyPr rtlCol="0" wrap="square">
              <a:spAutoFit/>
            </a:bodyPr>
            <a:p>
              <a:pPr algn="just" fontAlgn="base"/>
              <a:r>
                <a:rPr dirty="0" lang="en-US">
                  <a:solidFill>
                    <a:schemeClr val="bg1"/>
                  </a:solidFill>
                </a:rPr>
                <a:t> We can call private function of derived class from the base class pointer with the help of virtual keyword. Compiler checks for access </a:t>
              </a:r>
              <a:r>
                <a:rPr dirty="0" lang="en-US" err="1">
                  <a:solidFill>
                    <a:schemeClr val="bg1"/>
                  </a:solidFill>
                </a:rPr>
                <a:t>specifier</a:t>
              </a:r>
              <a:r>
                <a:rPr dirty="0" lang="en-US">
                  <a:solidFill>
                    <a:schemeClr val="bg1"/>
                  </a:solidFill>
                </a:rPr>
                <a:t> only at compile time. So at run time when late binding occurs it does not check whether we are calling the private function or public function.</a:t>
              </a:r>
            </a:p>
          </p:txBody>
        </p:sp>
        <p:sp>
          <p:nvSpPr>
            <p:cNvPr id="1048951" name="TextBox 30"/>
            <p:cNvSpPr txBox="1"/>
            <p:nvPr/>
          </p:nvSpPr>
          <p:spPr>
            <a:xfrm>
              <a:off x="803640" y="3362835"/>
              <a:ext cx="2059657" cy="284742"/>
            </a:xfrm>
            <a:prstGeom prst="rect"/>
            <a:noFill/>
          </p:spPr>
          <p:txBody>
            <a:bodyPr rtlCol="0" wrap="square">
              <a:spAutoFit/>
            </a:bodyPr>
            <a:p>
              <a:r>
                <a:rPr altLang="ko-KR" b="1" dirty="0" sz="1867" lang="en-US">
                  <a:solidFill>
                    <a:srgbClr val="FFFF00"/>
                  </a:solidFill>
                  <a:cs typeface="Arial" pitchFamily="34" charset="0"/>
                </a:rPr>
                <a:t>Note: </a:t>
              </a:r>
              <a:endParaRPr altLang="en-US" b="1" dirty="0" sz="1867" lang="ko-KR">
                <a:solidFill>
                  <a:srgbClr val="FFFF00"/>
                </a:solidFill>
                <a:cs typeface="Arial" pitchFamily="34" charset="0"/>
              </a:endParaRPr>
            </a:p>
          </p:txBody>
        </p:sp>
      </p:grpSp>
      <p:sp>
        <p:nvSpPr>
          <p:cNvPr id="1048952" name="Rectangle 7"/>
          <p:cNvSpPr/>
          <p:nvPr/>
        </p:nvSpPr>
        <p:spPr>
          <a:xfrm>
            <a:off x="6657194" y="561338"/>
            <a:ext cx="68203" cy="5903283"/>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p>
        </p:txBody>
      </p:sp>
      <p:sp>
        <p:nvSpPr>
          <p:cNvPr id="1048953" name="Oval 40"/>
          <p:cNvSpPr/>
          <p:nvPr/>
        </p:nvSpPr>
        <p:spPr>
          <a:xfrm>
            <a:off x="6790836" y="4866695"/>
            <a:ext cx="768085" cy="768085"/>
          </a:xfrm>
          <a:prstGeom prst="ellipse"/>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p>
        </p:txBody>
      </p:sp>
      <p:grpSp>
        <p:nvGrpSpPr>
          <p:cNvPr id="276" name="Group 3"/>
          <p:cNvGrpSpPr/>
          <p:nvPr/>
        </p:nvGrpSpPr>
        <p:grpSpPr>
          <a:xfrm>
            <a:off x="6765346" y="2702569"/>
            <a:ext cx="857163" cy="768085"/>
            <a:chOff x="6611245" y="3522546"/>
            <a:chExt cx="857163" cy="768085"/>
          </a:xfrm>
        </p:grpSpPr>
        <p:sp>
          <p:nvSpPr>
            <p:cNvPr id="1048954" name="Oval 39"/>
            <p:cNvSpPr/>
            <p:nvPr/>
          </p:nvSpPr>
          <p:spPr>
            <a:xfrm>
              <a:off x="6662248" y="3522546"/>
              <a:ext cx="768085" cy="768085"/>
            </a:xfrm>
            <a:prstGeom prst="ellipse"/>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p>
          </p:txBody>
        </p:sp>
        <p:sp>
          <p:nvSpPr>
            <p:cNvPr id="1048955" name="TextBox 33"/>
            <p:cNvSpPr txBox="1"/>
            <p:nvPr/>
          </p:nvSpPr>
          <p:spPr>
            <a:xfrm>
              <a:off x="6611245" y="3522546"/>
              <a:ext cx="857163" cy="584775"/>
            </a:xfrm>
            <a:prstGeom prst="rect"/>
            <a:noFill/>
          </p:spPr>
          <p:txBody>
            <a:bodyPr rtlCol="0" wrap="square">
              <a:spAutoFit/>
            </a:bodyPr>
            <a:p>
              <a:pPr algn="ctr"/>
              <a:r>
                <a:rPr altLang="ko-KR" b="1" dirty="0" sz="3200" lang="en-US">
                  <a:solidFill>
                    <a:schemeClr val="accent1"/>
                  </a:solidFill>
                  <a:cs typeface="Arial" pitchFamily="34" charset="0"/>
                </a:rPr>
                <a:t>02</a:t>
              </a:r>
              <a:endParaRPr altLang="en-US" b="1" dirty="0" sz="3200" lang="ko-KR">
                <a:solidFill>
                  <a:schemeClr val="accent1"/>
                </a:solidFill>
                <a:cs typeface="Arial" pitchFamily="34" charset="0"/>
              </a:endParaRPr>
            </a:p>
          </p:txBody>
        </p:sp>
      </p:grpSp>
      <p:grpSp>
        <p:nvGrpSpPr>
          <p:cNvPr id="277" name="Group 2"/>
          <p:cNvGrpSpPr/>
          <p:nvPr/>
        </p:nvGrpSpPr>
        <p:grpSpPr>
          <a:xfrm>
            <a:off x="6714932" y="1370301"/>
            <a:ext cx="857163" cy="768085"/>
            <a:chOff x="6656397" y="2178396"/>
            <a:chExt cx="857163" cy="768085"/>
          </a:xfrm>
        </p:grpSpPr>
        <p:sp>
          <p:nvSpPr>
            <p:cNvPr id="1048956" name="Oval 38"/>
            <p:cNvSpPr/>
            <p:nvPr/>
          </p:nvSpPr>
          <p:spPr>
            <a:xfrm>
              <a:off x="6686060" y="2178396"/>
              <a:ext cx="768085" cy="768085"/>
            </a:xfrm>
            <a:prstGeom prst="ellipse"/>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p>
          </p:txBody>
        </p:sp>
        <p:sp>
          <p:nvSpPr>
            <p:cNvPr id="1048957" name="TextBox 32"/>
            <p:cNvSpPr txBox="1"/>
            <p:nvPr/>
          </p:nvSpPr>
          <p:spPr>
            <a:xfrm>
              <a:off x="6656397" y="2242170"/>
              <a:ext cx="857163" cy="584775"/>
            </a:xfrm>
            <a:prstGeom prst="rect"/>
            <a:noFill/>
          </p:spPr>
          <p:txBody>
            <a:bodyPr rtlCol="0" wrap="square">
              <a:spAutoFit/>
            </a:bodyPr>
            <a:p>
              <a:pPr algn="ctr"/>
              <a:r>
                <a:rPr altLang="ko-KR" b="1" dirty="0" sz="3200" lang="en-US">
                  <a:solidFill>
                    <a:schemeClr val="accent1"/>
                  </a:solidFill>
                  <a:cs typeface="Arial" pitchFamily="34" charset="0"/>
                </a:rPr>
                <a:t>01</a:t>
              </a:r>
              <a:endParaRPr altLang="en-US" b="1" dirty="0" sz="3200" lang="ko-KR">
                <a:solidFill>
                  <a:schemeClr val="accent1"/>
                </a:solidFill>
                <a:cs typeface="Arial" pitchFamily="34" charset="0"/>
              </a:endParaRPr>
            </a:p>
          </p:txBody>
        </p:sp>
      </p:grpSp>
      <p:sp>
        <p:nvSpPr>
          <p:cNvPr id="1048958" name="TextBox 34"/>
          <p:cNvSpPr txBox="1"/>
          <p:nvPr/>
        </p:nvSpPr>
        <p:spPr>
          <a:xfrm>
            <a:off x="6714964" y="4930468"/>
            <a:ext cx="857163" cy="584775"/>
          </a:xfrm>
          <a:prstGeom prst="rect"/>
          <a:noFill/>
        </p:spPr>
        <p:txBody>
          <a:bodyPr rtlCol="0" wrap="square">
            <a:spAutoFit/>
          </a:bodyPr>
          <a:p>
            <a:pPr algn="ctr"/>
            <a:r>
              <a:rPr altLang="ko-KR" b="1" dirty="0" sz="3200" lang="en-US">
                <a:solidFill>
                  <a:schemeClr val="accent1"/>
                </a:solidFill>
                <a:cs typeface="Arial" pitchFamily="34" charset="0"/>
              </a:rPr>
              <a:t>03</a:t>
            </a:r>
            <a:endParaRPr altLang="en-US" b="1" dirty="0" sz="3200" lang="ko-KR">
              <a:solidFill>
                <a:schemeClr val="accent1"/>
              </a:solidFill>
              <a:cs typeface="Arial"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278" name=""/>
        <p:cNvGrpSpPr/>
        <p:nvPr/>
      </p:nvGrpSpPr>
      <p:grpSpPr>
        <a:xfrm>
          <a:off x="0" y="0"/>
          <a:ext cx="0" cy="0"/>
          <a:chOff x="0" y="0"/>
          <a:chExt cx="0" cy="0"/>
        </a:xfrm>
      </p:grpSpPr>
      <p:pic>
        <p:nvPicPr>
          <p:cNvPr id="2097201" name="Picture 31"/>
          <p:cNvPicPr>
            <a:picLocks noChangeAspect="1"/>
          </p:cNvPicPr>
          <p:nvPr/>
        </p:nvPicPr>
        <p:blipFill>
          <a:blip xmlns:r="http://schemas.openxmlformats.org/officeDocument/2006/relationships" r:embed="rId1"/>
          <a:stretch>
            <a:fillRect/>
          </a:stretch>
        </p:blipFill>
        <p:spPr>
          <a:xfrm>
            <a:off x="21190" y="583324"/>
            <a:ext cx="12193057" cy="5896304"/>
          </a:xfrm>
          <a:prstGeom prst="rect"/>
        </p:spPr>
      </p:pic>
      <p:sp>
        <p:nvSpPr>
          <p:cNvPr id="1048959" name="Text Placeholder 1"/>
          <p:cNvSpPr>
            <a:spLocks noGrp="1"/>
          </p:cNvSpPr>
          <p:nvPr>
            <p:ph type="body" sz="quarter" idx="10"/>
          </p:nvPr>
        </p:nvSpPr>
        <p:spPr>
          <a:xfrm>
            <a:off x="0" y="-8788"/>
            <a:ext cx="12192000" cy="712931"/>
          </a:xfrm>
        </p:spPr>
        <p:txBody>
          <a:bodyPr>
            <a:normAutofit/>
          </a:bodyPr>
          <a:p>
            <a:r>
              <a:rPr altLang="ko-KR" b="1" dirty="0" sz="3600" lang="en-US">
                <a:latin typeface="Segoe UI" panose="020B0502040204020203" pitchFamily="34" charset="0"/>
                <a:cs typeface="Segoe UI" panose="020B0502040204020203" pitchFamily="34" charset="0"/>
              </a:rPr>
              <a:t>Pure Virtual function</a:t>
            </a:r>
            <a:endParaRPr altLang="en-US" b="1" dirty="0" sz="3600" lang="ko-KR">
              <a:latin typeface="Segoe UI" panose="020B0502040204020203" pitchFamily="34" charset="0"/>
              <a:cs typeface="Segoe UI" panose="020B0502040204020203" pitchFamily="34" charset="0"/>
            </a:endParaRPr>
          </a:p>
        </p:txBody>
      </p:sp>
      <p:grpSp>
        <p:nvGrpSpPr>
          <p:cNvPr id="279" name="Group 22"/>
          <p:cNvGrpSpPr/>
          <p:nvPr/>
        </p:nvGrpSpPr>
        <p:grpSpPr>
          <a:xfrm>
            <a:off x="21191" y="583325"/>
            <a:ext cx="12170810" cy="5896304"/>
            <a:chOff x="803640" y="3362835"/>
            <a:chExt cx="2153425" cy="9985074"/>
          </a:xfrm>
        </p:grpSpPr>
        <p:sp>
          <p:nvSpPr>
            <p:cNvPr id="1048960" name="TextBox 23"/>
            <p:cNvSpPr txBox="1"/>
            <p:nvPr/>
          </p:nvSpPr>
          <p:spPr>
            <a:xfrm>
              <a:off x="803640" y="3469024"/>
              <a:ext cx="2153425" cy="9878885"/>
            </a:xfrm>
            <a:prstGeom prst="rect"/>
            <a:noFill/>
          </p:spPr>
          <p:txBody>
            <a:bodyPr numCol="3" rtlCol="0" wrap="square">
              <a:spAutoFit/>
            </a:bodyPr>
            <a:p>
              <a:pPr algn="just"/>
              <a:r>
                <a:rPr b="1" dirty="0" sz="2000" lang="en-US">
                  <a:solidFill>
                    <a:srgbClr val="FFFF00"/>
                  </a:solidFill>
                </a:rPr>
                <a:t>class pet</a:t>
              </a:r>
            </a:p>
            <a:p>
              <a:pPr algn="just"/>
              <a:r>
                <a:rPr b="1" dirty="0" sz="2000" lang="en-US">
                  <a:solidFill>
                    <a:srgbClr val="FFFF00"/>
                  </a:solidFill>
                </a:rPr>
                <a:t>{</a:t>
              </a:r>
            </a:p>
            <a:p>
              <a:pPr algn="just"/>
              <a:r>
                <a:rPr b="1" dirty="0" sz="2000" lang="en-US">
                  <a:solidFill>
                    <a:srgbClr val="FFFF00"/>
                  </a:solidFill>
                </a:rPr>
                <a:t>private:</a:t>
              </a:r>
            </a:p>
            <a:p>
              <a:pPr algn="just"/>
              <a:r>
                <a:rPr b="1" dirty="0" sz="2000" lang="en-US">
                  <a:solidFill>
                    <a:srgbClr val="FFFF00"/>
                  </a:solidFill>
                </a:rPr>
                <a:t>	char name[5];</a:t>
              </a:r>
            </a:p>
            <a:p>
              <a:pPr algn="just"/>
              <a:r>
                <a:rPr b="1" dirty="0" sz="2000" lang="en-US">
                  <a:solidFill>
                    <a:srgbClr val="FFFF00"/>
                  </a:solidFill>
                </a:rPr>
                <a:t>public:</a:t>
              </a:r>
            </a:p>
            <a:p>
              <a:pPr algn="just"/>
              <a:r>
                <a:rPr b="1" dirty="0" sz="2000" lang="en-US">
                  <a:solidFill>
                    <a:srgbClr val="FFFF00"/>
                  </a:solidFill>
                </a:rPr>
                <a:t>virtual void </a:t>
              </a:r>
              <a:r>
                <a:rPr b="1" dirty="0" sz="2000" lang="en-US" err="1">
                  <a:solidFill>
                    <a:srgbClr val="FFFF00"/>
                  </a:solidFill>
                </a:rPr>
                <a:t>getdata</a:t>
              </a:r>
              <a:r>
                <a:rPr b="1" dirty="0" sz="2000" lang="en-US">
                  <a:solidFill>
                    <a:srgbClr val="FFFF00"/>
                  </a:solidFill>
                </a:rPr>
                <a:t>()=0; </a:t>
              </a:r>
            </a:p>
            <a:p>
              <a:pPr algn="just"/>
              <a:r>
                <a:rPr b="1" dirty="0" sz="2000" lang="en-US">
                  <a:solidFill>
                    <a:srgbClr val="FFFF00"/>
                  </a:solidFill>
                </a:rPr>
                <a:t>virtual void display()=0;</a:t>
              </a:r>
            </a:p>
            <a:p>
              <a:pPr algn="just"/>
              <a:r>
                <a:rPr b="1" dirty="0" sz="2000" lang="en-US">
                  <a:solidFill>
                    <a:srgbClr val="FFFF00"/>
                  </a:solidFill>
                </a:rPr>
                <a:t>};</a:t>
              </a:r>
            </a:p>
            <a:p>
              <a:pPr algn="just"/>
              <a:r>
                <a:rPr b="1" dirty="0" sz="2000" lang="en-US">
                  <a:solidFill>
                    <a:srgbClr val="FFFF00"/>
                  </a:solidFill>
                </a:rPr>
                <a:t>class </a:t>
              </a:r>
              <a:r>
                <a:rPr b="1" dirty="0" sz="2000" lang="en-US" err="1">
                  <a:solidFill>
                    <a:srgbClr val="FFFF00"/>
                  </a:solidFill>
                </a:rPr>
                <a:t>fish:public</a:t>
              </a:r>
              <a:r>
                <a:rPr b="1" dirty="0" sz="2000" lang="en-US">
                  <a:solidFill>
                    <a:srgbClr val="FFFF00"/>
                  </a:solidFill>
                </a:rPr>
                <a:t> pet</a:t>
              </a:r>
            </a:p>
            <a:p>
              <a:pPr algn="just"/>
              <a:r>
                <a:rPr b="1" dirty="0" sz="2000" lang="en-US">
                  <a:solidFill>
                    <a:srgbClr val="FFFF00"/>
                  </a:solidFill>
                </a:rPr>
                <a:t>{</a:t>
              </a:r>
            </a:p>
            <a:p>
              <a:pPr algn="just"/>
              <a:r>
                <a:rPr b="1" dirty="0" sz="2000" lang="en-US">
                  <a:solidFill>
                    <a:srgbClr val="FFFF00"/>
                  </a:solidFill>
                </a:rPr>
                <a:t>private:</a:t>
              </a:r>
            </a:p>
            <a:p>
              <a:pPr algn="just"/>
              <a:r>
                <a:rPr b="1" dirty="0" sz="2000" lang="en-US">
                  <a:solidFill>
                    <a:srgbClr val="FFFF00"/>
                  </a:solidFill>
                </a:rPr>
                <a:t>	char environment[10];</a:t>
              </a:r>
            </a:p>
            <a:p>
              <a:pPr algn="just"/>
              <a:r>
                <a:rPr b="1" dirty="0" sz="2000" lang="en-US">
                  <a:solidFill>
                    <a:srgbClr val="FFFF00"/>
                  </a:solidFill>
                </a:rPr>
                <a:t>	char food[10];</a:t>
              </a:r>
            </a:p>
            <a:p>
              <a:pPr algn="just"/>
              <a:r>
                <a:rPr b="1" dirty="0" sz="2000" lang="en-US">
                  <a:solidFill>
                    <a:srgbClr val="FFFF00"/>
                  </a:solidFill>
                </a:rPr>
                <a:t>public:</a:t>
              </a:r>
            </a:p>
            <a:p>
              <a:pPr algn="just"/>
              <a:r>
                <a:rPr b="1" dirty="0" sz="2000" lang="en-US">
                  <a:solidFill>
                    <a:srgbClr val="FFFF00"/>
                  </a:solidFill>
                </a:rPr>
                <a:t>	void </a:t>
              </a:r>
              <a:r>
                <a:rPr b="1" dirty="0" sz="2000" lang="en-US" err="1">
                  <a:solidFill>
                    <a:srgbClr val="FFFF00"/>
                  </a:solidFill>
                </a:rPr>
                <a:t>getdata</a:t>
              </a:r>
              <a:r>
                <a:rPr b="1" dirty="0" sz="2000" lang="en-US">
                  <a:solidFill>
                    <a:srgbClr val="FFFF00"/>
                  </a:solidFill>
                </a:rPr>
                <a:t>();</a:t>
              </a:r>
            </a:p>
            <a:p>
              <a:pPr algn="just"/>
              <a:r>
                <a:rPr b="1" dirty="0" sz="2000" lang="en-US">
                  <a:solidFill>
                    <a:srgbClr val="FFFF00"/>
                  </a:solidFill>
                </a:rPr>
                <a:t>	void display();</a:t>
              </a:r>
            </a:p>
            <a:p>
              <a:pPr algn="just"/>
              <a:r>
                <a:rPr b="1" dirty="0" sz="2000" lang="en-US">
                  <a:solidFill>
                    <a:srgbClr val="FFFF00"/>
                  </a:solidFill>
                </a:rPr>
                <a:t>};</a:t>
              </a:r>
            </a:p>
            <a:p>
              <a:pPr algn="just"/>
              <a:r>
                <a:rPr b="1" dirty="0" sz="2000" lang="en-US">
                  <a:solidFill>
                    <a:srgbClr val="FFFF00"/>
                  </a:solidFill>
                </a:rPr>
                <a:t>class dog: public pet</a:t>
              </a:r>
            </a:p>
            <a:p>
              <a:pPr algn="just"/>
              <a:r>
                <a:rPr b="1" dirty="0" sz="2000" lang="en-US">
                  <a:solidFill>
                    <a:srgbClr val="FFFF00"/>
                  </a:solidFill>
                </a:rPr>
                <a:t>{</a:t>
              </a:r>
            </a:p>
            <a:p>
              <a:pPr algn="just"/>
              <a:r>
                <a:rPr b="1" dirty="0" sz="2000" lang="en-US">
                  <a:solidFill>
                    <a:srgbClr val="FFFF00"/>
                  </a:solidFill>
                </a:rPr>
                <a:t>	private:</a:t>
              </a:r>
            </a:p>
            <a:p>
              <a:pPr algn="just"/>
              <a:r>
                <a:rPr b="1" dirty="0" sz="2000" lang="en-US">
                  <a:solidFill>
                    <a:srgbClr val="FFFF00"/>
                  </a:solidFill>
                </a:rPr>
                <a:t>		char environment[10];</a:t>
              </a:r>
            </a:p>
            <a:p>
              <a:pPr algn="just"/>
              <a:r>
                <a:rPr b="1" dirty="0" sz="2000" lang="en-US">
                  <a:solidFill>
                    <a:srgbClr val="FFFF00"/>
                  </a:solidFill>
                </a:rPr>
                <a:t>		char food[10];</a:t>
              </a:r>
            </a:p>
            <a:p>
              <a:pPr algn="just"/>
              <a:r>
                <a:rPr b="1" dirty="0" sz="2000" lang="en-US">
                  <a:solidFill>
                    <a:srgbClr val="FFFF00"/>
                  </a:solidFill>
                </a:rPr>
                <a:t>	public:</a:t>
              </a:r>
            </a:p>
            <a:p>
              <a:pPr algn="just"/>
              <a:r>
                <a:rPr b="1" dirty="0" sz="2000" lang="en-US">
                  <a:solidFill>
                    <a:srgbClr val="FFFF00"/>
                  </a:solidFill>
                </a:rPr>
                <a:t>		void </a:t>
              </a:r>
              <a:r>
                <a:rPr b="1" dirty="0" sz="2000" lang="en-US" err="1">
                  <a:solidFill>
                    <a:srgbClr val="FFFF00"/>
                  </a:solidFill>
                </a:rPr>
                <a:t>getdata</a:t>
              </a:r>
              <a:r>
                <a:rPr b="1" dirty="0" sz="2000" lang="en-US">
                  <a:solidFill>
                    <a:srgbClr val="FFFF00"/>
                  </a:solidFill>
                </a:rPr>
                <a:t>();</a:t>
              </a:r>
            </a:p>
            <a:p>
              <a:pPr algn="just"/>
              <a:r>
                <a:rPr b="1" dirty="0" sz="2000" lang="en-US">
                  <a:solidFill>
                    <a:srgbClr val="FFFF00"/>
                  </a:solidFill>
                </a:rPr>
                <a:t>		void display();</a:t>
              </a:r>
            </a:p>
            <a:p>
              <a:pPr algn="just"/>
              <a:r>
                <a:rPr b="1" dirty="0" sz="2000" lang="en-US">
                  <a:solidFill>
                    <a:srgbClr val="FFFF00"/>
                  </a:solidFill>
                </a:rPr>
                <a:t>};</a:t>
              </a:r>
            </a:p>
            <a:p>
              <a:pPr algn="just"/>
              <a:r>
                <a:rPr b="1" dirty="0" sz="2000" lang="en-US">
                  <a:solidFill>
                    <a:srgbClr val="FFFF00"/>
                  </a:solidFill>
                </a:rPr>
                <a:t>void fish::</a:t>
              </a:r>
              <a:r>
                <a:rPr b="1" dirty="0" sz="2000" lang="en-US" err="1">
                  <a:solidFill>
                    <a:srgbClr val="FFFF00"/>
                  </a:solidFill>
                </a:rPr>
                <a:t>getdata</a:t>
              </a:r>
              <a:r>
                <a:rPr b="1" dirty="0" sz="2000" lang="en-US">
                  <a:solidFill>
                    <a:srgbClr val="FFFF00"/>
                  </a:solidFill>
                </a:rPr>
                <a:t>()</a:t>
              </a:r>
            </a:p>
            <a:p>
              <a:pPr algn="just"/>
              <a:r>
                <a:rPr b="1" dirty="0" sz="2000" lang="en-US">
                  <a:solidFill>
                    <a:srgbClr val="FFFF00"/>
                  </a:solidFill>
                </a:rPr>
                <a:t>{</a:t>
              </a:r>
            </a:p>
            <a:p>
              <a:pPr algn="just"/>
              <a:r>
                <a:rPr b="1" dirty="0" sz="2000" lang="en-US">
                  <a:solidFill>
                    <a:srgbClr val="FFFF00"/>
                  </a:solidFill>
                </a:rPr>
                <a:t>	</a:t>
              </a:r>
              <a:r>
                <a:rPr b="1" dirty="0" sz="2000" lang="en-US" err="1">
                  <a:solidFill>
                    <a:srgbClr val="FFFF00"/>
                  </a:solidFill>
                </a:rPr>
                <a:t>cout</a:t>
              </a:r>
              <a:r>
                <a:rPr b="1" dirty="0" sz="2000" lang="en-US">
                  <a:solidFill>
                    <a:srgbClr val="FFFF00"/>
                  </a:solidFill>
                </a:rPr>
                <a:t>&lt;&lt;"Enter the Fish Environment required"&lt;&lt;</a:t>
              </a:r>
              <a:r>
                <a:rPr b="1" dirty="0" sz="2000" lang="en-US" err="1">
                  <a:solidFill>
                    <a:srgbClr val="FFFF00"/>
                  </a:solidFill>
                </a:rPr>
                <a:t>endl</a:t>
              </a:r>
              <a:r>
                <a:rPr b="1" dirty="0" sz="2000" lang="en-US">
                  <a:solidFill>
                    <a:srgbClr val="FFFF00"/>
                  </a:solidFill>
                </a:rPr>
                <a:t>;</a:t>
              </a:r>
            </a:p>
            <a:p>
              <a:pPr algn="just"/>
              <a:r>
                <a:rPr b="1" dirty="0" sz="2000" lang="en-US">
                  <a:solidFill>
                    <a:srgbClr val="FFFF00"/>
                  </a:solidFill>
                </a:rPr>
                <a:t>	</a:t>
              </a:r>
              <a:r>
                <a:rPr b="1" dirty="0" sz="2000" lang="en-US" err="1">
                  <a:solidFill>
                    <a:srgbClr val="FFFF00"/>
                  </a:solidFill>
                </a:rPr>
                <a:t>cin</a:t>
              </a:r>
              <a:r>
                <a:rPr b="1" dirty="0" sz="2000" lang="en-US">
                  <a:solidFill>
                    <a:srgbClr val="FFFF00"/>
                  </a:solidFill>
                </a:rPr>
                <a:t>&gt;&gt;environment;</a:t>
              </a:r>
            </a:p>
            <a:p>
              <a:pPr algn="just"/>
              <a:r>
                <a:rPr b="1" dirty="0" sz="2000" lang="en-US">
                  <a:solidFill>
                    <a:srgbClr val="FFFF00"/>
                  </a:solidFill>
                </a:rPr>
                <a:t>	</a:t>
              </a:r>
              <a:r>
                <a:rPr b="1" dirty="0" sz="2000" lang="en-US" err="1">
                  <a:solidFill>
                    <a:srgbClr val="FFFF00"/>
                  </a:solidFill>
                </a:rPr>
                <a:t>cout</a:t>
              </a:r>
              <a:r>
                <a:rPr b="1" dirty="0" sz="2000" lang="en-US">
                  <a:solidFill>
                    <a:srgbClr val="FFFF00"/>
                  </a:solidFill>
                </a:rPr>
                <a:t>&lt;&lt;"Enter the Fish food require"&lt;&lt;</a:t>
              </a:r>
              <a:r>
                <a:rPr b="1" dirty="0" sz="2000" lang="en-US" err="1">
                  <a:solidFill>
                    <a:srgbClr val="FFFF00"/>
                  </a:solidFill>
                </a:rPr>
                <a:t>endl</a:t>
              </a:r>
              <a:r>
                <a:rPr b="1" dirty="0" sz="2000" lang="en-US">
                  <a:solidFill>
                    <a:srgbClr val="FFFF00"/>
                  </a:solidFill>
                </a:rPr>
                <a:t>;</a:t>
              </a:r>
            </a:p>
            <a:p>
              <a:pPr algn="just"/>
              <a:r>
                <a:rPr b="1" dirty="0" sz="2000" lang="en-US">
                  <a:solidFill>
                    <a:srgbClr val="FFFF00"/>
                  </a:solidFill>
                </a:rPr>
                <a:t>	</a:t>
              </a:r>
              <a:r>
                <a:rPr b="1" dirty="0" sz="2000" lang="en-US" err="1">
                  <a:solidFill>
                    <a:srgbClr val="FFFF00"/>
                  </a:solidFill>
                </a:rPr>
                <a:t>cin</a:t>
              </a:r>
              <a:r>
                <a:rPr b="1" dirty="0" sz="2000" lang="en-US">
                  <a:solidFill>
                    <a:srgbClr val="FFFF00"/>
                  </a:solidFill>
                </a:rPr>
                <a:t>&gt;&gt;food;</a:t>
              </a:r>
            </a:p>
            <a:p>
              <a:pPr algn="just"/>
              <a:r>
                <a:rPr b="1" dirty="0" sz="2000" lang="en-US">
                  <a:solidFill>
                    <a:srgbClr val="FFFF00"/>
                  </a:solidFill>
                </a:rPr>
                <a:t>}</a:t>
              </a:r>
            </a:p>
            <a:p>
              <a:pPr algn="just"/>
              <a:r>
                <a:rPr b="1" dirty="0" sz="2000" lang="en-US">
                  <a:solidFill>
                    <a:srgbClr val="FFFF00"/>
                  </a:solidFill>
                </a:rPr>
                <a:t>void fish::display()</a:t>
              </a:r>
            </a:p>
            <a:p>
              <a:pPr algn="just"/>
              <a:r>
                <a:rPr b="1" dirty="0" sz="2000" lang="en-US">
                  <a:solidFill>
                    <a:srgbClr val="FFFF00"/>
                  </a:solidFill>
                </a:rPr>
                <a:t>{</a:t>
              </a:r>
            </a:p>
            <a:p>
              <a:pPr algn="just"/>
              <a:r>
                <a:rPr b="1" dirty="0" sz="2000" lang="en-US">
                  <a:solidFill>
                    <a:srgbClr val="FFFF00"/>
                  </a:solidFill>
                </a:rPr>
                <a:t>	</a:t>
              </a:r>
              <a:r>
                <a:rPr b="1" dirty="0" sz="2000" lang="en-US" err="1">
                  <a:solidFill>
                    <a:srgbClr val="FFFF00"/>
                  </a:solidFill>
                </a:rPr>
                <a:t>cout</a:t>
              </a:r>
              <a:r>
                <a:rPr b="1" dirty="0" sz="2000" lang="en-US">
                  <a:solidFill>
                    <a:srgbClr val="FFFF00"/>
                  </a:solidFill>
                </a:rPr>
                <a:t>&lt;&lt;"Fish Environment="&lt;&lt;environment&lt;&lt;</a:t>
              </a:r>
              <a:r>
                <a:rPr b="1" dirty="0" sz="2000" lang="en-US" err="1">
                  <a:solidFill>
                    <a:srgbClr val="FFFF00"/>
                  </a:solidFill>
                </a:rPr>
                <a:t>endl</a:t>
              </a:r>
              <a:r>
                <a:rPr b="1" dirty="0" sz="2000" lang="en-US">
                  <a:solidFill>
                    <a:srgbClr val="FFFF00"/>
                  </a:solidFill>
                </a:rPr>
                <a:t>;</a:t>
              </a:r>
            </a:p>
            <a:p>
              <a:pPr algn="just"/>
              <a:r>
                <a:rPr b="1" dirty="0" sz="2000" lang="en-US">
                  <a:solidFill>
                    <a:srgbClr val="FFFF00"/>
                  </a:solidFill>
                </a:rPr>
                <a:t>	</a:t>
              </a:r>
              <a:r>
                <a:rPr b="1" dirty="0" sz="2000" lang="en-US" err="1">
                  <a:solidFill>
                    <a:srgbClr val="FFFF00"/>
                  </a:solidFill>
                </a:rPr>
                <a:t>cout</a:t>
              </a:r>
              <a:r>
                <a:rPr b="1" dirty="0" sz="2000" lang="en-US">
                  <a:solidFill>
                    <a:srgbClr val="FFFF00"/>
                  </a:solidFill>
                </a:rPr>
                <a:t>&lt;&lt;"Fish Food="&lt;&lt;food&lt;&lt;</a:t>
              </a:r>
              <a:r>
                <a:rPr b="1" dirty="0" sz="2000" lang="en-US" err="1">
                  <a:solidFill>
                    <a:srgbClr val="FFFF00"/>
                  </a:solidFill>
                </a:rPr>
                <a:t>endl</a:t>
              </a:r>
              <a:r>
                <a:rPr b="1" dirty="0" sz="2000" lang="en-US">
                  <a:solidFill>
                    <a:srgbClr val="FFFF00"/>
                  </a:solidFill>
                </a:rPr>
                <a:t>;</a:t>
              </a:r>
            </a:p>
            <a:p>
              <a:pPr algn="just"/>
              <a:r>
                <a:rPr b="1" dirty="0" sz="2000" lang="en-US">
                  <a:solidFill>
                    <a:srgbClr val="FFFF00"/>
                  </a:solidFill>
                </a:rPr>
                <a:t>	</a:t>
              </a:r>
              <a:r>
                <a:rPr b="1" dirty="0" sz="2000" lang="en-US" err="1">
                  <a:solidFill>
                    <a:srgbClr val="FFFF00"/>
                  </a:solidFill>
                </a:rPr>
                <a:t>cout</a:t>
              </a:r>
              <a:r>
                <a:rPr b="1" dirty="0" sz="2000" lang="en-US">
                  <a:solidFill>
                    <a:srgbClr val="FFFF00"/>
                  </a:solidFill>
                </a:rPr>
                <a:t>&lt;&lt;"-------------------------------------"&lt;&lt;</a:t>
              </a:r>
              <a:r>
                <a:rPr b="1" dirty="0" sz="2000" lang="en-US" err="1">
                  <a:solidFill>
                    <a:srgbClr val="FFFF00"/>
                  </a:solidFill>
                </a:rPr>
                <a:t>endl</a:t>
              </a:r>
              <a:r>
                <a:rPr b="1" dirty="0" sz="2000" lang="en-US">
                  <a:solidFill>
                    <a:srgbClr val="FFFF00"/>
                  </a:solidFill>
                </a:rPr>
                <a:t>;</a:t>
              </a:r>
            </a:p>
            <a:p>
              <a:pPr algn="just"/>
              <a:r>
                <a:rPr b="1" dirty="0" sz="2000" lang="en-US">
                  <a:solidFill>
                    <a:srgbClr val="FFFF00"/>
                  </a:solidFill>
                </a:rPr>
                <a:t>}</a:t>
              </a:r>
            </a:p>
            <a:p>
              <a:pPr algn="just"/>
              <a:endParaRPr b="1" dirty="0" sz="2000" lang="en-US">
                <a:solidFill>
                  <a:srgbClr val="FFFF00"/>
                </a:solidFill>
              </a:endParaRPr>
            </a:p>
          </p:txBody>
        </p:sp>
        <p:sp>
          <p:nvSpPr>
            <p:cNvPr id="1048961" name="TextBox 24"/>
            <p:cNvSpPr txBox="1"/>
            <p:nvPr/>
          </p:nvSpPr>
          <p:spPr>
            <a:xfrm>
              <a:off x="803640" y="3362835"/>
              <a:ext cx="2059657" cy="212376"/>
            </a:xfrm>
            <a:prstGeom prst="rect"/>
            <a:noFill/>
          </p:spPr>
          <p:txBody>
            <a:bodyPr rtlCol="0" wrap="square">
              <a:spAutoFit/>
            </a:bodyPr>
            <a:p>
              <a:endParaRPr altLang="en-US" b="1" dirty="0" sz="1867" lang="ko-KR">
                <a:cs typeface="Arial" pitchFamily="34" charset="0"/>
              </a:endParaRPr>
            </a:p>
          </p:txBody>
        </p:sp>
      </p:grpSp>
      <p:sp>
        <p:nvSpPr>
          <p:cNvPr id="1048962" name="TextBox 12"/>
          <p:cNvSpPr txBox="1"/>
          <p:nvPr/>
        </p:nvSpPr>
        <p:spPr>
          <a:xfrm>
            <a:off x="3721360" y="583324"/>
            <a:ext cx="1708765" cy="461665"/>
          </a:xfrm>
          <a:prstGeom prst="rect"/>
          <a:noFill/>
        </p:spPr>
        <p:txBody>
          <a:bodyPr rtlCol="0" wrap="square">
            <a:spAutoFit/>
          </a:bodyPr>
          <a:p>
            <a:r>
              <a:rPr altLang="ko-KR" b="1" dirty="0" sz="2400" lang="en-US">
                <a:solidFill>
                  <a:schemeClr val="accent1"/>
                </a:solidFill>
                <a:cs typeface="Arial" pitchFamily="34" charset="0"/>
              </a:rPr>
              <a:t>Example: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282" name=""/>
        <p:cNvGrpSpPr/>
        <p:nvPr/>
      </p:nvGrpSpPr>
      <p:grpSpPr>
        <a:xfrm>
          <a:off x="0" y="0"/>
          <a:ext cx="0" cy="0"/>
          <a:chOff x="0" y="0"/>
          <a:chExt cx="0" cy="0"/>
        </a:xfrm>
      </p:grpSpPr>
      <p:pic>
        <p:nvPicPr>
          <p:cNvPr id="2097202" name="Picture 31"/>
          <p:cNvPicPr>
            <a:picLocks noChangeAspect="1"/>
          </p:cNvPicPr>
          <p:nvPr/>
        </p:nvPicPr>
        <p:blipFill>
          <a:blip xmlns:r="http://schemas.openxmlformats.org/officeDocument/2006/relationships" r:embed="rId1"/>
          <a:stretch>
            <a:fillRect/>
          </a:stretch>
        </p:blipFill>
        <p:spPr>
          <a:xfrm>
            <a:off x="21190" y="583324"/>
            <a:ext cx="12193057" cy="5896304"/>
          </a:xfrm>
          <a:prstGeom prst="rect"/>
        </p:spPr>
      </p:pic>
      <p:sp>
        <p:nvSpPr>
          <p:cNvPr id="1048966" name="Text Placeholder 1"/>
          <p:cNvSpPr>
            <a:spLocks noGrp="1"/>
          </p:cNvSpPr>
          <p:nvPr>
            <p:ph type="body" sz="quarter" idx="10"/>
          </p:nvPr>
        </p:nvSpPr>
        <p:spPr>
          <a:xfrm>
            <a:off x="0" y="-8788"/>
            <a:ext cx="12192000" cy="712931"/>
          </a:xfrm>
        </p:spPr>
        <p:txBody>
          <a:bodyPr>
            <a:normAutofit/>
          </a:bodyPr>
          <a:p>
            <a:r>
              <a:rPr altLang="ko-KR" b="1" dirty="0" sz="3600" lang="en-US">
                <a:latin typeface="Segoe UI" panose="020B0502040204020203" pitchFamily="34" charset="0"/>
                <a:cs typeface="Segoe UI" panose="020B0502040204020203" pitchFamily="34" charset="0"/>
              </a:rPr>
              <a:t>Pure Virtual function</a:t>
            </a:r>
            <a:endParaRPr altLang="en-US" b="1" dirty="0" sz="3600" lang="ko-KR">
              <a:latin typeface="Segoe UI" panose="020B0502040204020203" pitchFamily="34" charset="0"/>
              <a:cs typeface="Segoe UI" panose="020B0502040204020203" pitchFamily="34" charset="0"/>
            </a:endParaRPr>
          </a:p>
        </p:txBody>
      </p:sp>
      <p:grpSp>
        <p:nvGrpSpPr>
          <p:cNvPr id="283" name="Group 22"/>
          <p:cNvGrpSpPr/>
          <p:nvPr/>
        </p:nvGrpSpPr>
        <p:grpSpPr>
          <a:xfrm>
            <a:off x="21191" y="583325"/>
            <a:ext cx="12170810" cy="5896304"/>
            <a:chOff x="803640" y="3362835"/>
            <a:chExt cx="2153425" cy="9985074"/>
          </a:xfrm>
        </p:grpSpPr>
        <p:sp>
          <p:nvSpPr>
            <p:cNvPr id="1048967" name="TextBox 23"/>
            <p:cNvSpPr txBox="1"/>
            <p:nvPr/>
          </p:nvSpPr>
          <p:spPr>
            <a:xfrm>
              <a:off x="803640" y="3469024"/>
              <a:ext cx="2153425" cy="9878885"/>
            </a:xfrm>
            <a:prstGeom prst="rect"/>
            <a:noFill/>
          </p:spPr>
          <p:txBody>
            <a:bodyPr numCol="2" rtlCol="0" wrap="square">
              <a:spAutoFit/>
            </a:bodyPr>
            <a:p>
              <a:pPr algn="just"/>
              <a:r>
                <a:rPr b="1" dirty="0" sz="2000" lang="en-US">
                  <a:solidFill>
                    <a:srgbClr val="FFFF00"/>
                  </a:solidFill>
                </a:rPr>
                <a:t>void dog::</a:t>
              </a:r>
              <a:r>
                <a:rPr b="1" dirty="0" sz="2000" lang="en-US" err="1">
                  <a:solidFill>
                    <a:srgbClr val="FFFF00"/>
                  </a:solidFill>
                </a:rPr>
                <a:t>getdata</a:t>
              </a:r>
              <a:r>
                <a:rPr b="1" dirty="0" sz="2000" lang="en-US">
                  <a:solidFill>
                    <a:srgbClr val="FFFF00"/>
                  </a:solidFill>
                </a:rPr>
                <a:t>()</a:t>
              </a:r>
            </a:p>
            <a:p>
              <a:pPr algn="just"/>
              <a:r>
                <a:rPr b="1" dirty="0" sz="2000" lang="en-US">
                  <a:solidFill>
                    <a:srgbClr val="FFFF00"/>
                  </a:solidFill>
                </a:rPr>
                <a:t>{</a:t>
              </a:r>
            </a:p>
            <a:p>
              <a:pPr algn="just"/>
              <a:r>
                <a:rPr b="1" dirty="0" sz="2000" lang="en-US">
                  <a:solidFill>
                    <a:srgbClr val="FFFF00"/>
                  </a:solidFill>
                </a:rPr>
                <a:t>	</a:t>
              </a:r>
              <a:r>
                <a:rPr b="1" dirty="0" sz="2000" lang="en-US" err="1">
                  <a:solidFill>
                    <a:srgbClr val="FFFF00"/>
                  </a:solidFill>
                </a:rPr>
                <a:t>cout</a:t>
              </a:r>
              <a:r>
                <a:rPr b="1" dirty="0" sz="2000" lang="en-US">
                  <a:solidFill>
                    <a:srgbClr val="FFFF00"/>
                  </a:solidFill>
                </a:rPr>
                <a:t>&lt;&lt;"Enter the Dog Environment required"&lt;&lt;</a:t>
              </a:r>
              <a:r>
                <a:rPr b="1" dirty="0" sz="2000" lang="en-US" err="1">
                  <a:solidFill>
                    <a:srgbClr val="FFFF00"/>
                  </a:solidFill>
                </a:rPr>
                <a:t>endl</a:t>
              </a:r>
              <a:r>
                <a:rPr b="1" dirty="0" sz="2000" lang="en-US">
                  <a:solidFill>
                    <a:srgbClr val="FFFF00"/>
                  </a:solidFill>
                </a:rPr>
                <a:t>;</a:t>
              </a:r>
            </a:p>
            <a:p>
              <a:pPr algn="just"/>
              <a:r>
                <a:rPr b="1" dirty="0" sz="2000" lang="en-US">
                  <a:solidFill>
                    <a:srgbClr val="FFFF00"/>
                  </a:solidFill>
                </a:rPr>
                <a:t>	</a:t>
              </a:r>
              <a:r>
                <a:rPr b="1" dirty="0" sz="2000" lang="en-US" err="1">
                  <a:solidFill>
                    <a:srgbClr val="FFFF00"/>
                  </a:solidFill>
                </a:rPr>
                <a:t>cin</a:t>
              </a:r>
              <a:r>
                <a:rPr b="1" dirty="0" sz="2000" lang="en-US">
                  <a:solidFill>
                    <a:srgbClr val="FFFF00"/>
                  </a:solidFill>
                </a:rPr>
                <a:t>&gt;&gt;environment;</a:t>
              </a:r>
            </a:p>
            <a:p>
              <a:pPr algn="just"/>
              <a:r>
                <a:rPr b="1" dirty="0" sz="2000" lang="en-US">
                  <a:solidFill>
                    <a:srgbClr val="FFFF00"/>
                  </a:solidFill>
                </a:rPr>
                <a:t>	</a:t>
              </a:r>
              <a:r>
                <a:rPr b="1" dirty="0" sz="2000" lang="en-US" err="1">
                  <a:solidFill>
                    <a:srgbClr val="FFFF00"/>
                  </a:solidFill>
                </a:rPr>
                <a:t>cout</a:t>
              </a:r>
              <a:r>
                <a:rPr b="1" dirty="0" sz="2000" lang="en-US">
                  <a:solidFill>
                    <a:srgbClr val="FFFF00"/>
                  </a:solidFill>
                </a:rPr>
                <a:t>&lt;&lt;"Enter the Dog Food require"&lt;&lt;</a:t>
              </a:r>
              <a:r>
                <a:rPr b="1" dirty="0" sz="2000" lang="en-US" err="1">
                  <a:solidFill>
                    <a:srgbClr val="FFFF00"/>
                  </a:solidFill>
                </a:rPr>
                <a:t>endl</a:t>
              </a:r>
              <a:r>
                <a:rPr b="1" dirty="0" sz="2000" lang="en-US">
                  <a:solidFill>
                    <a:srgbClr val="FFFF00"/>
                  </a:solidFill>
                </a:rPr>
                <a:t>;</a:t>
              </a:r>
            </a:p>
            <a:p>
              <a:pPr algn="just"/>
              <a:r>
                <a:rPr b="1" dirty="0" sz="2000" lang="en-US">
                  <a:solidFill>
                    <a:srgbClr val="FFFF00"/>
                  </a:solidFill>
                </a:rPr>
                <a:t>	</a:t>
              </a:r>
              <a:r>
                <a:rPr b="1" dirty="0" sz="2000" lang="en-US" err="1">
                  <a:solidFill>
                    <a:srgbClr val="FFFF00"/>
                  </a:solidFill>
                </a:rPr>
                <a:t>cin</a:t>
              </a:r>
              <a:r>
                <a:rPr b="1" dirty="0" sz="2000" lang="en-US">
                  <a:solidFill>
                    <a:srgbClr val="FFFF00"/>
                  </a:solidFill>
                </a:rPr>
                <a:t>&gt;&gt;food;</a:t>
              </a:r>
            </a:p>
            <a:p>
              <a:pPr algn="just"/>
              <a:r>
                <a:rPr b="1" dirty="0" sz="2000" lang="en-US">
                  <a:solidFill>
                    <a:srgbClr val="FFFF00"/>
                  </a:solidFill>
                </a:rPr>
                <a:t>}</a:t>
              </a:r>
            </a:p>
            <a:p>
              <a:pPr algn="just"/>
              <a:r>
                <a:rPr b="1" dirty="0" sz="2000" lang="en-US">
                  <a:solidFill>
                    <a:srgbClr val="FFFF00"/>
                  </a:solidFill>
                </a:rPr>
                <a:t>void dog::display()</a:t>
              </a:r>
            </a:p>
            <a:p>
              <a:pPr algn="just"/>
              <a:r>
                <a:rPr b="1" dirty="0" sz="2000" lang="en-US">
                  <a:solidFill>
                    <a:srgbClr val="FFFF00"/>
                  </a:solidFill>
                </a:rPr>
                <a:t>{</a:t>
              </a:r>
            </a:p>
            <a:p>
              <a:pPr algn="just"/>
              <a:r>
                <a:rPr b="1" dirty="0" sz="2000" lang="en-US">
                  <a:solidFill>
                    <a:srgbClr val="FFFF00"/>
                  </a:solidFill>
                </a:rPr>
                <a:t>	</a:t>
              </a:r>
              <a:r>
                <a:rPr b="1" dirty="0" sz="2000" lang="en-US" err="1">
                  <a:solidFill>
                    <a:srgbClr val="FFFF00"/>
                  </a:solidFill>
                </a:rPr>
                <a:t>cout</a:t>
              </a:r>
              <a:r>
                <a:rPr b="1" dirty="0" sz="2000" lang="en-US">
                  <a:solidFill>
                    <a:srgbClr val="FFFF00"/>
                  </a:solidFill>
                </a:rPr>
                <a:t>&lt;&lt;"Dog Environment="&lt;&lt;environment&lt;&lt;</a:t>
              </a:r>
              <a:r>
                <a:rPr b="1" dirty="0" sz="2000" lang="en-US" err="1">
                  <a:solidFill>
                    <a:srgbClr val="FFFF00"/>
                  </a:solidFill>
                </a:rPr>
                <a:t>endl</a:t>
              </a:r>
              <a:r>
                <a:rPr b="1" dirty="0" sz="2000" lang="en-US">
                  <a:solidFill>
                    <a:srgbClr val="FFFF00"/>
                  </a:solidFill>
                </a:rPr>
                <a:t>;</a:t>
              </a:r>
            </a:p>
            <a:p>
              <a:pPr algn="just"/>
              <a:r>
                <a:rPr b="1" dirty="0" sz="2000" lang="en-US">
                  <a:solidFill>
                    <a:srgbClr val="FFFF00"/>
                  </a:solidFill>
                </a:rPr>
                <a:t>	</a:t>
              </a:r>
              <a:r>
                <a:rPr b="1" dirty="0" sz="2000" lang="en-US" err="1">
                  <a:solidFill>
                    <a:srgbClr val="FFFF00"/>
                  </a:solidFill>
                </a:rPr>
                <a:t>cout</a:t>
              </a:r>
              <a:r>
                <a:rPr b="1" dirty="0" sz="2000" lang="en-US">
                  <a:solidFill>
                    <a:srgbClr val="FFFF00"/>
                  </a:solidFill>
                </a:rPr>
                <a:t>&lt;&lt;"Dog Food="&lt;&lt;food&lt;&lt;</a:t>
              </a:r>
              <a:r>
                <a:rPr b="1" dirty="0" sz="2000" lang="en-US" err="1">
                  <a:solidFill>
                    <a:srgbClr val="FFFF00"/>
                  </a:solidFill>
                </a:rPr>
                <a:t>endl</a:t>
              </a:r>
              <a:r>
                <a:rPr b="1" dirty="0" sz="2000" lang="en-US">
                  <a:solidFill>
                    <a:srgbClr val="FFFF00"/>
                  </a:solidFill>
                </a:rPr>
                <a:t>;</a:t>
              </a:r>
            </a:p>
            <a:p>
              <a:pPr algn="just"/>
              <a:r>
                <a:rPr b="1" dirty="0" sz="2000" lang="en-US">
                  <a:solidFill>
                    <a:srgbClr val="FFFF00"/>
                  </a:solidFill>
                </a:rPr>
                <a:t>	</a:t>
              </a:r>
              <a:r>
                <a:rPr b="1" dirty="0" sz="2000" lang="en-US" err="1">
                  <a:solidFill>
                    <a:srgbClr val="FFFF00"/>
                  </a:solidFill>
                </a:rPr>
                <a:t>cout</a:t>
              </a:r>
              <a:r>
                <a:rPr b="1" dirty="0" sz="2000" lang="en-US">
                  <a:solidFill>
                    <a:srgbClr val="FFFF00"/>
                  </a:solidFill>
                </a:rPr>
                <a:t>&lt;&lt;"---------------------------------------"&lt;&lt;</a:t>
              </a:r>
              <a:r>
                <a:rPr b="1" dirty="0" sz="2000" lang="en-US" err="1">
                  <a:solidFill>
                    <a:srgbClr val="FFFF00"/>
                  </a:solidFill>
                </a:rPr>
                <a:t>endl</a:t>
              </a:r>
              <a:r>
                <a:rPr b="1" dirty="0" sz="2000" lang="en-US">
                  <a:solidFill>
                    <a:srgbClr val="FFFF00"/>
                  </a:solidFill>
                </a:rPr>
                <a:t>;</a:t>
              </a:r>
            </a:p>
            <a:p>
              <a:pPr algn="just"/>
              <a:r>
                <a:rPr b="1" dirty="0" sz="2000" lang="en-US">
                  <a:solidFill>
                    <a:srgbClr val="FFFF00"/>
                  </a:solidFill>
                </a:rPr>
                <a:t>}</a:t>
              </a:r>
            </a:p>
            <a:p>
              <a:pPr algn="just"/>
              <a:r>
                <a:rPr b="1" dirty="0" sz="2000" lang="en-US">
                  <a:solidFill>
                    <a:srgbClr val="FFFF00"/>
                  </a:solidFill>
                </a:rPr>
                <a:t>void main()</a:t>
              </a:r>
            </a:p>
            <a:p>
              <a:pPr algn="just"/>
              <a:r>
                <a:rPr b="1" dirty="0" sz="2000" lang="en-US">
                  <a:solidFill>
                    <a:srgbClr val="FFFF00"/>
                  </a:solidFill>
                </a:rPr>
                <a:t>{</a:t>
              </a:r>
            </a:p>
            <a:p>
              <a:pPr algn="just"/>
              <a:r>
                <a:rPr b="1" dirty="0" sz="2000" lang="en-US">
                  <a:solidFill>
                    <a:srgbClr val="FFFF00"/>
                  </a:solidFill>
                </a:rPr>
                <a:t>	pet *</a:t>
              </a:r>
              <a:r>
                <a:rPr b="1" dirty="0" sz="2000" lang="en-US" err="1">
                  <a:solidFill>
                    <a:srgbClr val="FFFF00"/>
                  </a:solidFill>
                </a:rPr>
                <a:t>ptr</a:t>
              </a:r>
              <a:r>
                <a:rPr b="1" dirty="0" sz="2000" lang="en-US">
                  <a:solidFill>
                    <a:srgbClr val="FFFF00"/>
                  </a:solidFill>
                </a:rPr>
                <a:t>;</a:t>
              </a:r>
            </a:p>
            <a:p>
              <a:pPr algn="just"/>
              <a:r>
                <a:rPr b="1" dirty="0" sz="2000" lang="en-US">
                  <a:solidFill>
                    <a:srgbClr val="FFFF00"/>
                  </a:solidFill>
                </a:rPr>
                <a:t>	fish f;</a:t>
              </a:r>
            </a:p>
            <a:p>
              <a:pPr algn="just"/>
              <a:r>
                <a:rPr b="1" dirty="0" sz="2000" lang="en-US">
                  <a:solidFill>
                    <a:srgbClr val="FFFF00"/>
                  </a:solidFill>
                </a:rPr>
                <a:t>	</a:t>
              </a:r>
              <a:r>
                <a:rPr b="1" dirty="0" sz="2000" lang="en-US" err="1">
                  <a:solidFill>
                    <a:srgbClr val="FFFF00"/>
                  </a:solidFill>
                </a:rPr>
                <a:t>ptr</a:t>
              </a:r>
              <a:r>
                <a:rPr b="1" dirty="0" sz="2000" lang="en-US">
                  <a:solidFill>
                    <a:srgbClr val="FFFF00"/>
                  </a:solidFill>
                </a:rPr>
                <a:t>=&amp;f;</a:t>
              </a:r>
            </a:p>
            <a:p>
              <a:pPr algn="just"/>
              <a:r>
                <a:rPr b="1" dirty="0" sz="2000" lang="en-US">
                  <a:solidFill>
                    <a:srgbClr val="FFFF00"/>
                  </a:solidFill>
                </a:rPr>
                <a:t>	</a:t>
              </a:r>
              <a:r>
                <a:rPr b="1" dirty="0" sz="2000" lang="en-US" err="1">
                  <a:solidFill>
                    <a:srgbClr val="FFFF00"/>
                  </a:solidFill>
                </a:rPr>
                <a:t>ptr</a:t>
              </a:r>
              <a:r>
                <a:rPr b="1" dirty="0" sz="2000" lang="en-US">
                  <a:solidFill>
                    <a:srgbClr val="FFFF00"/>
                  </a:solidFill>
                </a:rPr>
                <a:t>-&gt;</a:t>
              </a:r>
              <a:r>
                <a:rPr b="1" dirty="0" sz="2000" lang="en-US" err="1">
                  <a:solidFill>
                    <a:srgbClr val="FFFF00"/>
                  </a:solidFill>
                </a:rPr>
                <a:t>getdata</a:t>
              </a:r>
              <a:r>
                <a:rPr b="1" dirty="0" sz="2000" lang="en-US">
                  <a:solidFill>
                    <a:srgbClr val="FFFF00"/>
                  </a:solidFill>
                </a:rPr>
                <a:t>();</a:t>
              </a:r>
            </a:p>
            <a:p>
              <a:pPr algn="just"/>
              <a:r>
                <a:rPr b="1" dirty="0" sz="2000" lang="en-US">
                  <a:solidFill>
                    <a:srgbClr val="FFFF00"/>
                  </a:solidFill>
                </a:rPr>
                <a:t>	</a:t>
              </a:r>
              <a:r>
                <a:rPr b="1" dirty="0" sz="2000" lang="en-US" err="1">
                  <a:solidFill>
                    <a:srgbClr val="FFFF00"/>
                  </a:solidFill>
                </a:rPr>
                <a:t>ptr</a:t>
              </a:r>
              <a:r>
                <a:rPr b="1" dirty="0" sz="2000" lang="en-US">
                  <a:solidFill>
                    <a:srgbClr val="FFFF00"/>
                  </a:solidFill>
                </a:rPr>
                <a:t>-&gt;display();</a:t>
              </a:r>
            </a:p>
            <a:p>
              <a:pPr algn="just"/>
              <a:r>
                <a:rPr b="1" dirty="0" sz="2000" lang="en-US">
                  <a:solidFill>
                    <a:srgbClr val="FFFF00"/>
                  </a:solidFill>
                </a:rPr>
                <a:t>	dog d;</a:t>
              </a:r>
            </a:p>
            <a:p>
              <a:pPr algn="just"/>
              <a:r>
                <a:rPr b="1" dirty="0" sz="2000" lang="en-US">
                  <a:solidFill>
                    <a:srgbClr val="FFFF00"/>
                  </a:solidFill>
                </a:rPr>
                <a:t>	</a:t>
              </a:r>
              <a:r>
                <a:rPr b="1" dirty="0" sz="2000" lang="en-US" err="1">
                  <a:solidFill>
                    <a:srgbClr val="FFFF00"/>
                  </a:solidFill>
                </a:rPr>
                <a:t>ptr</a:t>
              </a:r>
              <a:r>
                <a:rPr b="1" dirty="0" sz="2000" lang="en-US">
                  <a:solidFill>
                    <a:srgbClr val="FFFF00"/>
                  </a:solidFill>
                </a:rPr>
                <a:t>=&amp;d;</a:t>
              </a:r>
            </a:p>
            <a:p>
              <a:pPr algn="just"/>
              <a:r>
                <a:rPr b="1" dirty="0" sz="2000" lang="en-US">
                  <a:solidFill>
                    <a:srgbClr val="FFFF00"/>
                  </a:solidFill>
                </a:rPr>
                <a:t>	</a:t>
              </a:r>
              <a:r>
                <a:rPr b="1" dirty="0" sz="2000" lang="en-US" err="1">
                  <a:solidFill>
                    <a:srgbClr val="FFFF00"/>
                  </a:solidFill>
                </a:rPr>
                <a:t>ptr</a:t>
              </a:r>
              <a:r>
                <a:rPr b="1" dirty="0" sz="2000" lang="en-US">
                  <a:solidFill>
                    <a:srgbClr val="FFFF00"/>
                  </a:solidFill>
                </a:rPr>
                <a:t>-&gt;</a:t>
              </a:r>
              <a:r>
                <a:rPr b="1" dirty="0" sz="2000" lang="en-US" err="1">
                  <a:solidFill>
                    <a:srgbClr val="FFFF00"/>
                  </a:solidFill>
                </a:rPr>
                <a:t>getdata</a:t>
              </a:r>
              <a:r>
                <a:rPr b="1" dirty="0" sz="2000" lang="en-US">
                  <a:solidFill>
                    <a:srgbClr val="FFFF00"/>
                  </a:solidFill>
                </a:rPr>
                <a:t>();</a:t>
              </a:r>
            </a:p>
            <a:p>
              <a:pPr algn="just"/>
              <a:r>
                <a:rPr b="1" dirty="0" sz="2000" lang="en-US">
                  <a:solidFill>
                    <a:srgbClr val="FFFF00"/>
                  </a:solidFill>
                </a:rPr>
                <a:t>	</a:t>
              </a:r>
              <a:r>
                <a:rPr b="1" dirty="0" sz="2000" lang="en-US" err="1">
                  <a:solidFill>
                    <a:srgbClr val="FFFF00"/>
                  </a:solidFill>
                </a:rPr>
                <a:t>ptr</a:t>
              </a:r>
              <a:r>
                <a:rPr b="1" dirty="0" sz="2000" lang="en-US">
                  <a:solidFill>
                    <a:srgbClr val="FFFF00"/>
                  </a:solidFill>
                </a:rPr>
                <a:t>-&gt;display();</a:t>
              </a:r>
            </a:p>
            <a:p>
              <a:pPr algn="just"/>
              <a:r>
                <a:rPr b="1" dirty="0" sz="2000" lang="en-US">
                  <a:solidFill>
                    <a:srgbClr val="FFFF00"/>
                  </a:solidFill>
                </a:rPr>
                <a:t>	</a:t>
              </a:r>
              <a:r>
                <a:rPr b="1" dirty="0" sz="2000" lang="en-US" err="1">
                  <a:solidFill>
                    <a:srgbClr val="FFFF00"/>
                  </a:solidFill>
                </a:rPr>
                <a:t>getch</a:t>
              </a:r>
              <a:r>
                <a:rPr b="1" dirty="0" sz="2000" lang="en-US">
                  <a:solidFill>
                    <a:srgbClr val="FFFF00"/>
                  </a:solidFill>
                </a:rPr>
                <a:t>();</a:t>
              </a:r>
            </a:p>
            <a:p>
              <a:pPr algn="just"/>
              <a:r>
                <a:rPr b="1" dirty="0" sz="2000" lang="en-US">
                  <a:solidFill>
                    <a:srgbClr val="FFFF00"/>
                  </a:solidFill>
                </a:rPr>
                <a:t>}</a:t>
              </a:r>
            </a:p>
          </p:txBody>
        </p:sp>
        <p:sp>
          <p:nvSpPr>
            <p:cNvPr id="1048968" name="TextBox 24"/>
            <p:cNvSpPr txBox="1"/>
            <p:nvPr/>
          </p:nvSpPr>
          <p:spPr>
            <a:xfrm>
              <a:off x="803640" y="3362835"/>
              <a:ext cx="2059657" cy="212376"/>
            </a:xfrm>
            <a:prstGeom prst="rect"/>
            <a:noFill/>
          </p:spPr>
          <p:txBody>
            <a:bodyPr rtlCol="0" wrap="square">
              <a:spAutoFit/>
            </a:bodyPr>
            <a:p>
              <a:endParaRPr altLang="en-US" b="1" dirty="0" sz="1867" lang="ko-KR">
                <a:cs typeface="Arial" pitchFamily="34" charset="0"/>
              </a:endParaRPr>
            </a:p>
          </p:txBody>
        </p:sp>
      </p:grpSp>
      <p:sp>
        <p:nvSpPr>
          <p:cNvPr id="1048969" name="TextBox 12"/>
          <p:cNvSpPr txBox="1"/>
          <p:nvPr/>
        </p:nvSpPr>
        <p:spPr>
          <a:xfrm>
            <a:off x="3721360" y="583324"/>
            <a:ext cx="1708765" cy="461665"/>
          </a:xfrm>
          <a:prstGeom prst="rect"/>
          <a:noFill/>
        </p:spPr>
        <p:txBody>
          <a:bodyPr rtlCol="0" wrap="square">
            <a:spAutoFit/>
          </a:bodyPr>
          <a:p>
            <a:r>
              <a:rPr altLang="ko-KR" b="1" dirty="0" sz="2400" lang="en-US">
                <a:solidFill>
                  <a:schemeClr val="accent1"/>
                </a:solidFill>
                <a:cs typeface="Arial" pitchFamily="34" charset="0"/>
              </a:rPr>
              <a:t>Example: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pic>
        <p:nvPicPr>
          <p:cNvPr id="2097163" name="Picture 31"/>
          <p:cNvPicPr>
            <a:picLocks noChangeAspect="1"/>
          </p:cNvPicPr>
          <p:nvPr/>
        </p:nvPicPr>
        <p:blipFill>
          <a:blip xmlns:r="http://schemas.openxmlformats.org/officeDocument/2006/relationships" r:embed="rId1"/>
          <a:stretch>
            <a:fillRect/>
          </a:stretch>
        </p:blipFill>
        <p:spPr>
          <a:xfrm>
            <a:off x="1528069" y="583324"/>
            <a:ext cx="9144793" cy="5896304"/>
          </a:xfrm>
          <a:prstGeom prst="rect"/>
        </p:spPr>
      </p:pic>
      <p:sp>
        <p:nvSpPr>
          <p:cNvPr id="1048687" name="Text Placeholder 1"/>
          <p:cNvSpPr>
            <a:spLocks noGrp="1"/>
          </p:cNvSpPr>
          <p:nvPr>
            <p:ph type="body" sz="quarter" idx="10"/>
          </p:nvPr>
        </p:nvSpPr>
        <p:spPr>
          <a:xfrm>
            <a:off x="1524000" y="-8788"/>
            <a:ext cx="9144000" cy="712931"/>
          </a:xfrm>
        </p:spPr>
        <p:txBody>
          <a:bodyPr>
            <a:normAutofit/>
          </a:bodyPr>
          <a:p>
            <a:r>
              <a:rPr altLang="ko-KR" b="1" dirty="0" sz="3600" lang="en-US">
                <a:latin typeface="Segoe UI" panose="020B0502040204020203" pitchFamily="34" charset="0"/>
                <a:cs typeface="Segoe UI" panose="020B0502040204020203" pitchFamily="34" charset="0"/>
              </a:rPr>
              <a:t>Single Inheritance</a:t>
            </a:r>
            <a:endParaRPr altLang="en-US" b="1" dirty="0" sz="3600" lang="ko-KR">
              <a:latin typeface="Segoe UI" panose="020B0502040204020203" pitchFamily="34" charset="0"/>
              <a:cs typeface="Segoe UI" panose="020B0502040204020203" pitchFamily="34" charset="0"/>
            </a:endParaRPr>
          </a:p>
        </p:txBody>
      </p:sp>
      <p:sp>
        <p:nvSpPr>
          <p:cNvPr id="1048688" name="TextBox 11"/>
          <p:cNvSpPr txBox="1"/>
          <p:nvPr/>
        </p:nvSpPr>
        <p:spPr>
          <a:xfrm>
            <a:off x="1559476" y="599092"/>
            <a:ext cx="8424957" cy="5447645"/>
          </a:xfrm>
          <a:prstGeom prst="rect"/>
          <a:noFill/>
        </p:spPr>
        <p:txBody>
          <a:bodyPr rtlCol="0" wrap="square">
            <a:spAutoFit/>
          </a:bodyPr>
          <a:p>
            <a:pPr algn="just"/>
            <a:r>
              <a:rPr dirty="0" sz="2200" lang="en-US">
                <a:solidFill>
                  <a:schemeClr val="bg1"/>
                </a:solidFill>
              </a:rPr>
              <a:t>	In </a:t>
            </a:r>
            <a:r>
              <a:rPr dirty="0" sz="2200" lang="en-US">
                <a:solidFill>
                  <a:schemeClr val="bg1"/>
                </a:solidFill>
              </a:rPr>
              <a:t>single inheritance, a class is allowed to inherit from only one class. i.e. one sub class is inherited by one base class only. Based on the visibility mode used or access specifier used while deriving, the properties of the base class are derived. Access specifier can be private, protected or public.</a:t>
            </a:r>
          </a:p>
          <a:p>
            <a:endParaRPr dirty="0" sz="2000" lang="en-US">
              <a:solidFill>
                <a:schemeClr val="bg1"/>
              </a:solidFill>
            </a:endParaRPr>
          </a:p>
          <a:p>
            <a:r>
              <a:rPr dirty="0" sz="2000" lang="en-US">
                <a:solidFill>
                  <a:schemeClr val="bg1"/>
                </a:solidFill>
              </a:rPr>
              <a:t/>
            </a:r>
            <a:br>
              <a:rPr dirty="0" sz="2000" lang="en-US">
                <a:solidFill>
                  <a:schemeClr val="bg1"/>
                </a:solidFill>
              </a:rPr>
            </a:br>
            <a:r>
              <a:rPr b="1" dirty="0" sz="2200" lang="en-US" u="sng">
                <a:solidFill>
                  <a:schemeClr val="bg1"/>
                </a:solidFill>
              </a:rPr>
              <a:t>Syntax:</a:t>
            </a:r>
          </a:p>
          <a:p>
            <a:pPr algn="just"/>
            <a:r>
              <a:rPr dirty="0" sz="2200" lang="en-US">
                <a:solidFill>
                  <a:schemeClr val="bg1"/>
                </a:solidFill>
              </a:rPr>
              <a:t>class </a:t>
            </a:r>
            <a:r>
              <a:rPr dirty="0" sz="2200" lang="en-US" err="1">
                <a:solidFill>
                  <a:schemeClr val="bg1"/>
                </a:solidFill>
              </a:rPr>
              <a:t>Classname</a:t>
            </a:r>
            <a:r>
              <a:rPr dirty="0" sz="2200" lang="en-US">
                <a:solidFill>
                  <a:schemeClr val="bg1"/>
                </a:solidFill>
              </a:rPr>
              <a:t>   </a:t>
            </a:r>
            <a:r>
              <a:rPr dirty="0" sz="2200" lang="en-US">
                <a:solidFill>
                  <a:schemeClr val="bg1"/>
                </a:solidFill>
              </a:rPr>
              <a:t>// base class</a:t>
            </a:r>
          </a:p>
          <a:p>
            <a:pPr algn="just"/>
            <a:r>
              <a:rPr dirty="0" sz="2200" lang="en-US">
                <a:solidFill>
                  <a:schemeClr val="bg1"/>
                </a:solidFill>
              </a:rPr>
              <a:t>{</a:t>
            </a:r>
          </a:p>
          <a:p>
            <a:pPr algn="just"/>
            <a:r>
              <a:rPr dirty="0" sz="2200" lang="en-US">
                <a:solidFill>
                  <a:schemeClr val="bg1"/>
                </a:solidFill>
              </a:rPr>
              <a:t>    ..........</a:t>
            </a:r>
          </a:p>
          <a:p>
            <a:pPr algn="just"/>
            <a:r>
              <a:rPr dirty="0" sz="2200" lang="en-US">
                <a:solidFill>
                  <a:schemeClr val="bg1"/>
                </a:solidFill>
              </a:rPr>
              <a:t>};</a:t>
            </a:r>
          </a:p>
          <a:p>
            <a:pPr algn="just"/>
            <a:r>
              <a:rPr dirty="0" sz="2200" lang="en-US">
                <a:solidFill>
                  <a:schemeClr val="bg1"/>
                </a:solidFill>
              </a:rPr>
              <a:t>class </a:t>
            </a:r>
            <a:r>
              <a:rPr dirty="0" sz="2200" lang="en-US" err="1">
                <a:solidFill>
                  <a:schemeClr val="bg1"/>
                </a:solidFill>
              </a:rPr>
              <a:t>classname</a:t>
            </a:r>
            <a:r>
              <a:rPr dirty="0" sz="2200" lang="en-US">
                <a:solidFill>
                  <a:schemeClr val="bg1"/>
                </a:solidFill>
              </a:rPr>
              <a:t>: </a:t>
            </a:r>
            <a:r>
              <a:rPr dirty="0" sz="2200" lang="en-US" err="1">
                <a:solidFill>
                  <a:schemeClr val="bg1"/>
                </a:solidFill>
              </a:rPr>
              <a:t>access_specifier</a:t>
            </a:r>
            <a:r>
              <a:rPr dirty="0" sz="2200" lang="en-US">
                <a:solidFill>
                  <a:schemeClr val="bg1"/>
                </a:solidFill>
              </a:rPr>
              <a:t> </a:t>
            </a:r>
            <a:r>
              <a:rPr dirty="0" sz="2200" lang="en-US" err="1">
                <a:solidFill>
                  <a:schemeClr val="bg1"/>
                </a:solidFill>
              </a:rPr>
              <a:t>baseclassname</a:t>
            </a:r>
            <a:endParaRPr dirty="0" sz="2200" lang="en-US">
              <a:solidFill>
                <a:schemeClr val="bg1"/>
              </a:solidFill>
            </a:endParaRPr>
          </a:p>
          <a:p>
            <a:pPr algn="just"/>
            <a:r>
              <a:rPr dirty="0" sz="2200" lang="en-US">
                <a:solidFill>
                  <a:schemeClr val="bg1"/>
                </a:solidFill>
              </a:rPr>
              <a:t>{  </a:t>
            </a:r>
          </a:p>
          <a:p>
            <a:pPr algn="just"/>
            <a:r>
              <a:rPr dirty="0" sz="2200" lang="en-US">
                <a:solidFill>
                  <a:schemeClr val="bg1"/>
                </a:solidFill>
              </a:rPr>
              <a:t>… </a:t>
            </a:r>
          </a:p>
          <a:p>
            <a:pPr algn="just"/>
            <a:r>
              <a:rPr dirty="0" sz="2200" lang="en-US">
                <a:solidFill>
                  <a:schemeClr val="bg1"/>
                </a:solidFill>
              </a:rPr>
              <a:t>};</a:t>
            </a:r>
          </a:p>
        </p:txBody>
      </p:sp>
      <p:sp>
        <p:nvSpPr>
          <p:cNvPr id="1048689" name="Rectangle 7"/>
          <p:cNvSpPr/>
          <p:nvPr/>
        </p:nvSpPr>
        <p:spPr>
          <a:xfrm>
            <a:off x="10220134" y="704144"/>
            <a:ext cx="52331" cy="5775485"/>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60960" compatLnSpc="1" forceAA="0" fromWordArt="0" horzOverflow="overflow" lIns="121920" numCol="1" rIns="121920" rot="0" rtlCol="0" spcCol="0" spcFirstLastPara="0" tIns="60960" vert="horz" vertOverflow="overflow" wrap="square">
            <a:prstTxWarp prst="textNoShape"/>
            <a:noAutofit/>
          </a:bodyPr>
          <a:p>
            <a:pPr algn="ctr"/>
            <a:endParaRPr altLang="en-US" sz="2400" lang="ko-KR"/>
          </a:p>
        </p:txBody>
      </p:sp>
    </p:spTree>
  </p:cSld>
  <p:clrMapOvr>
    <a:masterClrMapping/>
  </p:clrMapOvr>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286" name=""/>
        <p:cNvGrpSpPr/>
        <p:nvPr/>
      </p:nvGrpSpPr>
      <p:grpSpPr>
        <a:xfrm>
          <a:off x="0" y="0"/>
          <a:ext cx="0" cy="0"/>
          <a:chOff x="0" y="0"/>
          <a:chExt cx="0" cy="0"/>
        </a:xfrm>
      </p:grpSpPr>
      <p:pic>
        <p:nvPicPr>
          <p:cNvPr id="2097203" name="Picture 31"/>
          <p:cNvPicPr>
            <a:picLocks noChangeAspect="1"/>
          </p:cNvPicPr>
          <p:nvPr/>
        </p:nvPicPr>
        <p:blipFill>
          <a:blip xmlns:r="http://schemas.openxmlformats.org/officeDocument/2006/relationships" r:embed="rId1"/>
          <a:stretch>
            <a:fillRect/>
          </a:stretch>
        </p:blipFill>
        <p:spPr>
          <a:xfrm>
            <a:off x="0" y="683343"/>
            <a:ext cx="12193057" cy="5817476"/>
          </a:xfrm>
          <a:prstGeom prst="rect"/>
        </p:spPr>
      </p:pic>
      <p:sp>
        <p:nvSpPr>
          <p:cNvPr id="1048973" name="Text Placeholder 1"/>
          <p:cNvSpPr>
            <a:spLocks noGrp="1"/>
          </p:cNvSpPr>
          <p:nvPr>
            <p:ph type="body" sz="quarter" idx="10"/>
          </p:nvPr>
        </p:nvSpPr>
        <p:spPr>
          <a:xfrm>
            <a:off x="0" y="68540"/>
            <a:ext cx="12192000" cy="768085"/>
          </a:xfrm>
        </p:spPr>
        <p:txBody>
          <a:bodyPr>
            <a:normAutofit/>
          </a:bodyPr>
          <a:p>
            <a:r>
              <a:rPr altLang="ko-KR" b="1" dirty="0" sz="3600" lang="en-US">
                <a:latin typeface="Segoe UI" panose="020B0502040204020203" pitchFamily="34" charset="0"/>
                <a:cs typeface="Segoe UI" panose="020B0502040204020203" pitchFamily="34" charset="0"/>
              </a:rPr>
              <a:t>Abstract Class</a:t>
            </a:r>
            <a:endParaRPr altLang="en-US" b="1" dirty="0" sz="3600" lang="ko-KR">
              <a:latin typeface="Segoe UI" panose="020B0502040204020203" pitchFamily="34" charset="0"/>
              <a:cs typeface="Segoe UI" panose="020B0502040204020203" pitchFamily="34" charset="0"/>
            </a:endParaRPr>
          </a:p>
        </p:txBody>
      </p:sp>
      <p:sp>
        <p:nvSpPr>
          <p:cNvPr id="1048974" name="TextBox 11"/>
          <p:cNvSpPr txBox="1"/>
          <p:nvPr/>
        </p:nvSpPr>
        <p:spPr>
          <a:xfrm>
            <a:off x="-49346" y="836625"/>
            <a:ext cx="11936546" cy="3231654"/>
          </a:xfrm>
          <a:prstGeom prst="rect"/>
          <a:noFill/>
        </p:spPr>
        <p:txBody>
          <a:bodyPr rtlCol="0" wrap="square">
            <a:spAutoFit/>
          </a:bodyPr>
          <a:p>
            <a:pPr algn="just" indent="-342900" marL="342900">
              <a:spcBef>
                <a:spcPct val="50000"/>
              </a:spcBef>
              <a:buFont typeface="Arial" panose="020B0604020202020204" pitchFamily="34" charset="0"/>
              <a:buChar char="•"/>
            </a:pPr>
            <a:r>
              <a:rPr b="1" dirty="0" sz="2400" lang="en-US">
                <a:solidFill>
                  <a:schemeClr val="accent4">
                    <a:lumMod val="60000"/>
                    <a:lumOff val="40000"/>
                  </a:schemeClr>
                </a:solidFill>
              </a:rPr>
              <a:t>Abstract class cannot be instantiated, but pointers and references of Abstract class type can be created.</a:t>
            </a:r>
          </a:p>
          <a:p>
            <a:pPr algn="just" indent="-342900" marL="342900">
              <a:spcBef>
                <a:spcPct val="50000"/>
              </a:spcBef>
              <a:buFont typeface="Arial" panose="020B0604020202020204" pitchFamily="34" charset="0"/>
              <a:buChar char="•"/>
            </a:pPr>
            <a:r>
              <a:rPr b="1" dirty="0" sz="2400" lang="en-US">
                <a:solidFill>
                  <a:schemeClr val="accent4">
                    <a:lumMod val="60000"/>
                    <a:lumOff val="40000"/>
                  </a:schemeClr>
                </a:solidFill>
              </a:rPr>
              <a:t>Abstract class can have normal functions and variables along with a pure virtual function.</a:t>
            </a:r>
          </a:p>
          <a:p>
            <a:pPr algn="just" indent="-342900" marL="342900">
              <a:spcBef>
                <a:spcPct val="50000"/>
              </a:spcBef>
              <a:buFont typeface="Arial" panose="020B0604020202020204" pitchFamily="34" charset="0"/>
              <a:buChar char="•"/>
            </a:pPr>
            <a:r>
              <a:rPr b="1" dirty="0" sz="2400" lang="en-US">
                <a:solidFill>
                  <a:schemeClr val="accent4">
                    <a:lumMod val="60000"/>
                    <a:lumOff val="40000"/>
                  </a:schemeClr>
                </a:solidFill>
              </a:rPr>
              <a:t>Abstract classes are mainly used for </a:t>
            </a:r>
            <a:r>
              <a:rPr b="1" dirty="0" sz="2400" lang="en-US" err="1">
                <a:solidFill>
                  <a:schemeClr val="accent4">
                    <a:lumMod val="60000"/>
                    <a:lumOff val="40000"/>
                  </a:schemeClr>
                </a:solidFill>
              </a:rPr>
              <a:t>Upcasting</a:t>
            </a:r>
            <a:r>
              <a:rPr b="1" dirty="0" sz="2400" lang="en-US">
                <a:solidFill>
                  <a:schemeClr val="accent4">
                    <a:lumMod val="60000"/>
                    <a:lumOff val="40000"/>
                  </a:schemeClr>
                </a:solidFill>
              </a:rPr>
              <a:t>, so that its derived classes can use its interface.</a:t>
            </a:r>
          </a:p>
          <a:p>
            <a:pPr algn="just" indent="-342900" marL="342900">
              <a:spcBef>
                <a:spcPct val="50000"/>
              </a:spcBef>
              <a:buFont typeface="Arial" panose="020B0604020202020204" pitchFamily="34" charset="0"/>
              <a:buChar char="•"/>
            </a:pPr>
            <a:r>
              <a:rPr b="1" dirty="0" sz="2400" lang="en-US">
                <a:solidFill>
                  <a:schemeClr val="accent4">
                    <a:lumMod val="60000"/>
                    <a:lumOff val="40000"/>
                  </a:schemeClr>
                </a:solidFill>
              </a:rPr>
              <a:t>Classes inheriting an Abstract Class must implement all pure virtual functions, or else they will become Abstract too.</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287" name=""/>
        <p:cNvGrpSpPr/>
        <p:nvPr/>
      </p:nvGrpSpPr>
      <p:grpSpPr>
        <a:xfrm>
          <a:off x="0" y="0"/>
          <a:ext cx="0" cy="0"/>
          <a:chOff x="0" y="0"/>
          <a:chExt cx="0" cy="0"/>
        </a:xfrm>
      </p:grpSpPr>
      <p:pic>
        <p:nvPicPr>
          <p:cNvPr id="2097204" name="Picture 31"/>
          <p:cNvPicPr>
            <a:picLocks noChangeAspect="1"/>
          </p:cNvPicPr>
          <p:nvPr/>
        </p:nvPicPr>
        <p:blipFill>
          <a:blip xmlns:r="http://schemas.openxmlformats.org/officeDocument/2006/relationships" r:embed="rId1"/>
          <a:stretch>
            <a:fillRect/>
          </a:stretch>
        </p:blipFill>
        <p:spPr>
          <a:xfrm>
            <a:off x="21190" y="583324"/>
            <a:ext cx="12193057" cy="5896304"/>
          </a:xfrm>
          <a:prstGeom prst="rect"/>
        </p:spPr>
      </p:pic>
      <p:sp>
        <p:nvSpPr>
          <p:cNvPr id="1048975" name="Text Placeholder 1"/>
          <p:cNvSpPr>
            <a:spLocks noGrp="1"/>
          </p:cNvSpPr>
          <p:nvPr>
            <p:ph type="body" sz="quarter" idx="10"/>
          </p:nvPr>
        </p:nvSpPr>
        <p:spPr>
          <a:xfrm>
            <a:off x="0" y="-8788"/>
            <a:ext cx="12192000" cy="712931"/>
          </a:xfrm>
        </p:spPr>
        <p:txBody>
          <a:bodyPr>
            <a:normAutofit/>
          </a:bodyPr>
          <a:p>
            <a:r>
              <a:rPr altLang="ko-KR" b="1" dirty="0" sz="3600" lang="en-US">
                <a:latin typeface="Segoe UI" panose="020B0502040204020203" pitchFamily="34" charset="0"/>
                <a:cs typeface="Segoe UI" panose="020B0502040204020203" pitchFamily="34" charset="0"/>
              </a:rPr>
              <a:t>Pure virtual function</a:t>
            </a:r>
            <a:endParaRPr altLang="en-US" b="1" dirty="0" sz="3600" lang="ko-KR">
              <a:latin typeface="Segoe UI" panose="020B0502040204020203" pitchFamily="34" charset="0"/>
              <a:cs typeface="Segoe UI" panose="020B0502040204020203" pitchFamily="34" charset="0"/>
            </a:endParaRPr>
          </a:p>
        </p:txBody>
      </p:sp>
      <p:grpSp>
        <p:nvGrpSpPr>
          <p:cNvPr id="288" name="Group 22"/>
          <p:cNvGrpSpPr/>
          <p:nvPr/>
        </p:nvGrpSpPr>
        <p:grpSpPr>
          <a:xfrm>
            <a:off x="21191" y="583324"/>
            <a:ext cx="12170810" cy="6033713"/>
            <a:chOff x="803640" y="3362835"/>
            <a:chExt cx="2153425" cy="6843379"/>
          </a:xfrm>
        </p:grpSpPr>
        <p:sp>
          <p:nvSpPr>
            <p:cNvPr id="1048976" name="TextBox 23"/>
            <p:cNvSpPr txBox="1"/>
            <p:nvPr/>
          </p:nvSpPr>
          <p:spPr>
            <a:xfrm>
              <a:off x="803640" y="3469024"/>
              <a:ext cx="2153425" cy="6737190"/>
            </a:xfrm>
            <a:prstGeom prst="rect"/>
            <a:noFill/>
          </p:spPr>
          <p:txBody>
            <a:bodyPr numCol="2" rtlCol="0" wrap="square">
              <a:spAutoFit/>
            </a:bodyPr>
            <a:p>
              <a:pPr algn="just"/>
              <a:r>
                <a:rPr b="1" dirty="0" sz="2000" lang="en-US">
                  <a:solidFill>
                    <a:srgbClr val="FFFF00"/>
                  </a:solidFill>
                </a:rPr>
                <a:t>/Abstract base class</a:t>
              </a:r>
            </a:p>
            <a:p>
              <a:pPr algn="just"/>
              <a:r>
                <a:rPr b="1" dirty="0" sz="2000" lang="en-US">
                  <a:solidFill>
                    <a:srgbClr val="FFFF00"/>
                  </a:solidFill>
                </a:rPr>
                <a:t>class Base          </a:t>
              </a:r>
            </a:p>
            <a:p>
              <a:pPr algn="just"/>
              <a:r>
                <a:rPr b="1" dirty="0" sz="2000" lang="en-US">
                  <a:solidFill>
                    <a:srgbClr val="FFFF00"/>
                  </a:solidFill>
                </a:rPr>
                <a:t>{</a:t>
              </a:r>
            </a:p>
            <a:p>
              <a:pPr algn="just"/>
              <a:r>
                <a:rPr b="1" dirty="0" sz="2000" lang="en-US">
                  <a:solidFill>
                    <a:srgbClr val="FFFF00"/>
                  </a:solidFill>
                </a:rPr>
                <a:t>    public:</a:t>
              </a:r>
            </a:p>
            <a:p>
              <a:pPr algn="just"/>
              <a:r>
                <a:rPr b="1" dirty="0" sz="2000" lang="en-US">
                  <a:solidFill>
                    <a:srgbClr val="FFFF00"/>
                  </a:solidFill>
                </a:rPr>
                <a:t>    virtual void show() = 0;    // Pure Virtual Function</a:t>
              </a:r>
            </a:p>
            <a:p>
              <a:pPr algn="just"/>
              <a:r>
                <a:rPr b="1" dirty="0" sz="2000" lang="en-US">
                  <a:solidFill>
                    <a:srgbClr val="FFFF00"/>
                  </a:solidFill>
                </a:rPr>
                <a:t>};</a:t>
              </a:r>
            </a:p>
            <a:p>
              <a:pPr algn="just"/>
              <a:endParaRPr b="1" dirty="0" sz="2000" lang="en-US">
                <a:solidFill>
                  <a:srgbClr val="FFFF00"/>
                </a:solidFill>
              </a:endParaRPr>
            </a:p>
            <a:p>
              <a:pPr algn="just"/>
              <a:r>
                <a:rPr b="1" dirty="0" sz="2000" lang="en-US">
                  <a:solidFill>
                    <a:srgbClr val="FFFF00"/>
                  </a:solidFill>
                </a:rPr>
                <a:t>class </a:t>
              </a:r>
              <a:r>
                <a:rPr b="1" dirty="0" sz="2000" lang="en-US" err="1">
                  <a:solidFill>
                    <a:srgbClr val="FFFF00"/>
                  </a:solidFill>
                </a:rPr>
                <a:t>Derived:public</a:t>
              </a:r>
              <a:r>
                <a:rPr b="1" dirty="0" sz="2000" lang="en-US">
                  <a:solidFill>
                    <a:srgbClr val="FFFF00"/>
                  </a:solidFill>
                </a:rPr>
                <a:t> Base</a:t>
              </a:r>
            </a:p>
            <a:p>
              <a:pPr algn="just"/>
              <a:r>
                <a:rPr b="1" dirty="0" sz="2000" lang="en-US">
                  <a:solidFill>
                    <a:srgbClr val="FFFF00"/>
                  </a:solidFill>
                </a:rPr>
                <a:t>{</a:t>
              </a:r>
            </a:p>
            <a:p>
              <a:pPr algn="just"/>
              <a:r>
                <a:rPr b="1" dirty="0" sz="2000" lang="en-US">
                  <a:solidFill>
                    <a:srgbClr val="FFFF00"/>
                  </a:solidFill>
                </a:rPr>
                <a:t>    public:</a:t>
              </a:r>
            </a:p>
            <a:p>
              <a:pPr algn="just"/>
              <a:r>
                <a:rPr b="1" dirty="0" sz="2000" lang="en-US">
                  <a:solidFill>
                    <a:srgbClr val="FFFF00"/>
                  </a:solidFill>
                </a:rPr>
                <a:t>    void show()</a:t>
              </a:r>
            </a:p>
            <a:p>
              <a:pPr algn="just"/>
              <a:r>
                <a:rPr b="1" dirty="0" sz="2000" lang="en-US">
                  <a:solidFill>
                    <a:srgbClr val="FFFF00"/>
                  </a:solidFill>
                </a:rPr>
                <a:t>    { </a:t>
              </a:r>
            </a:p>
            <a:p>
              <a:pPr algn="just"/>
              <a:r>
                <a:rPr b="1" dirty="0" sz="2000" lang="en-US">
                  <a:solidFill>
                    <a:srgbClr val="FFFF00"/>
                  </a:solidFill>
                </a:rPr>
                <a:t>        </a:t>
              </a:r>
              <a:r>
                <a:rPr b="1" dirty="0" sz="2000" lang="en-US" err="1">
                  <a:solidFill>
                    <a:srgbClr val="FFFF00"/>
                  </a:solidFill>
                </a:rPr>
                <a:t>cout</a:t>
              </a:r>
              <a:r>
                <a:rPr b="1" dirty="0" sz="2000" lang="en-US">
                  <a:solidFill>
                    <a:srgbClr val="FFFF00"/>
                  </a:solidFill>
                </a:rPr>
                <a:t> &lt;&lt; "Implementation of Virtual Function in Derived class\n"; </a:t>
              </a:r>
            </a:p>
            <a:p>
              <a:pPr algn="just"/>
              <a:r>
                <a:rPr b="1" dirty="0" sz="2000" lang="en-US">
                  <a:solidFill>
                    <a:srgbClr val="FFFF00"/>
                  </a:solidFill>
                </a:rPr>
                <a:t>    }</a:t>
              </a:r>
            </a:p>
            <a:p>
              <a:pPr algn="just"/>
              <a:r>
                <a:rPr b="1" dirty="0" sz="2000" lang="en-US">
                  <a:solidFill>
                    <a:srgbClr val="FFFF00"/>
                  </a:solidFill>
                </a:rPr>
                <a:t>};</a:t>
              </a:r>
            </a:p>
            <a:p>
              <a:pPr algn="just"/>
              <a:endParaRPr b="1" dirty="0" sz="2000" lang="en-US">
                <a:solidFill>
                  <a:srgbClr val="FFFF00"/>
                </a:solidFill>
              </a:endParaRPr>
            </a:p>
            <a:p>
              <a:pPr algn="just"/>
              <a:endParaRPr b="1" dirty="0" sz="2000" lang="en-US">
                <a:solidFill>
                  <a:srgbClr val="FFFF00"/>
                </a:solidFill>
              </a:endParaRPr>
            </a:p>
            <a:p>
              <a:pPr algn="just"/>
              <a:endParaRPr b="1" dirty="0" sz="2000" lang="en-US">
                <a:solidFill>
                  <a:srgbClr val="FFFF00"/>
                </a:solidFill>
              </a:endParaRPr>
            </a:p>
            <a:p>
              <a:pPr algn="just"/>
              <a:endParaRPr b="1" dirty="0" sz="2000" lang="en-US">
                <a:solidFill>
                  <a:srgbClr val="FFFF00"/>
                </a:solidFill>
              </a:endParaRPr>
            </a:p>
            <a:p>
              <a:pPr algn="just"/>
              <a:r>
                <a:rPr b="1" dirty="0" sz="2000" lang="en-US" err="1">
                  <a:solidFill>
                    <a:srgbClr val="FFFF00"/>
                  </a:solidFill>
                </a:rPr>
                <a:t>int</a:t>
              </a:r>
              <a:r>
                <a:rPr b="1" dirty="0" sz="2000" lang="en-US">
                  <a:solidFill>
                    <a:srgbClr val="FFFF00"/>
                  </a:solidFill>
                </a:rPr>
                <a:t> main()</a:t>
              </a:r>
            </a:p>
            <a:p>
              <a:pPr algn="just"/>
              <a:r>
                <a:rPr b="1" dirty="0" sz="2000" lang="en-US">
                  <a:solidFill>
                    <a:srgbClr val="FFFF00"/>
                  </a:solidFill>
                </a:rPr>
                <a:t>{</a:t>
              </a:r>
            </a:p>
            <a:p>
              <a:pPr algn="just"/>
              <a:r>
                <a:rPr b="1" dirty="0" sz="2000" lang="en-US">
                  <a:solidFill>
                    <a:srgbClr val="FFFF00"/>
                  </a:solidFill>
                </a:rPr>
                <a:t>    Base </a:t>
              </a:r>
              <a:r>
                <a:rPr b="1" dirty="0" sz="2000" lang="en-US" err="1">
                  <a:solidFill>
                    <a:srgbClr val="FFFF00"/>
                  </a:solidFill>
                </a:rPr>
                <a:t>obj</a:t>
              </a:r>
              <a:r>
                <a:rPr b="1" dirty="0" sz="2000" lang="en-US">
                  <a:solidFill>
                    <a:srgbClr val="FFFF00"/>
                  </a:solidFill>
                </a:rPr>
                <a:t>;   //Compile Time Error</a:t>
              </a:r>
            </a:p>
            <a:p>
              <a:pPr algn="just"/>
              <a:r>
                <a:rPr b="1" dirty="0" sz="2000" lang="en-US">
                  <a:solidFill>
                    <a:srgbClr val="FFFF00"/>
                  </a:solidFill>
                </a:rPr>
                <a:t>    Base *b;</a:t>
              </a:r>
            </a:p>
            <a:p>
              <a:pPr algn="just"/>
              <a:r>
                <a:rPr b="1" dirty="0" sz="2000" lang="en-US">
                  <a:solidFill>
                    <a:srgbClr val="FFFF00"/>
                  </a:solidFill>
                </a:rPr>
                <a:t>    Derived d;</a:t>
              </a:r>
            </a:p>
            <a:p>
              <a:pPr algn="just"/>
              <a:r>
                <a:rPr b="1" dirty="0" sz="2000" lang="en-US">
                  <a:solidFill>
                    <a:srgbClr val="FFFF00"/>
                  </a:solidFill>
                </a:rPr>
                <a:t>    b = &amp;d;</a:t>
              </a:r>
            </a:p>
            <a:p>
              <a:pPr algn="just"/>
              <a:r>
                <a:rPr b="1" dirty="0" sz="2000" lang="en-US">
                  <a:solidFill>
                    <a:srgbClr val="FFFF00"/>
                  </a:solidFill>
                </a:rPr>
                <a:t>    b-&gt;show();</a:t>
              </a:r>
            </a:p>
            <a:p>
              <a:pPr algn="just"/>
              <a:r>
                <a:rPr b="1" dirty="0" sz="2000" lang="en-US">
                  <a:solidFill>
                    <a:srgbClr val="FFFF00"/>
                  </a:solidFill>
                </a:rPr>
                <a:t>}</a:t>
              </a:r>
            </a:p>
          </p:txBody>
        </p:sp>
        <p:sp>
          <p:nvSpPr>
            <p:cNvPr id="1048977" name="TextBox 24"/>
            <p:cNvSpPr txBox="1"/>
            <p:nvPr/>
          </p:nvSpPr>
          <p:spPr>
            <a:xfrm>
              <a:off x="803640" y="3362835"/>
              <a:ext cx="2059657" cy="212376"/>
            </a:xfrm>
            <a:prstGeom prst="rect"/>
            <a:noFill/>
          </p:spPr>
          <p:txBody>
            <a:bodyPr rtlCol="0" wrap="square">
              <a:spAutoFit/>
            </a:bodyPr>
            <a:p>
              <a:endParaRPr altLang="en-US" b="1" dirty="0" sz="1867" lang="ko-KR">
                <a:cs typeface="Arial" pitchFamily="34" charset="0"/>
              </a:endParaRPr>
            </a:p>
          </p:txBody>
        </p:sp>
      </p:grpSp>
      <p:sp>
        <p:nvSpPr>
          <p:cNvPr id="1048978" name="TextBox 12"/>
          <p:cNvSpPr txBox="1"/>
          <p:nvPr/>
        </p:nvSpPr>
        <p:spPr>
          <a:xfrm>
            <a:off x="3721360" y="583324"/>
            <a:ext cx="1708765" cy="461665"/>
          </a:xfrm>
          <a:prstGeom prst="rect"/>
          <a:noFill/>
        </p:spPr>
        <p:txBody>
          <a:bodyPr rtlCol="0" wrap="square">
            <a:spAutoFit/>
          </a:bodyPr>
          <a:p>
            <a:r>
              <a:rPr altLang="ko-KR" b="1" dirty="0" sz="2400" lang="en-US">
                <a:solidFill>
                  <a:schemeClr val="accent1"/>
                </a:solidFill>
                <a:cs typeface="Arial" pitchFamily="34" charset="0"/>
              </a:rPr>
              <a:t>Example: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291" name=""/>
        <p:cNvGrpSpPr/>
        <p:nvPr/>
      </p:nvGrpSpPr>
      <p:grpSpPr>
        <a:xfrm>
          <a:off x="0" y="0"/>
          <a:ext cx="0" cy="0"/>
          <a:chOff x="0" y="0"/>
          <a:chExt cx="0" cy="0"/>
        </a:xfrm>
      </p:grpSpPr>
      <p:sp>
        <p:nvSpPr>
          <p:cNvPr id="1048982" name="Title 1"/>
          <p:cNvSpPr>
            <a:spLocks noGrp="1"/>
          </p:cNvSpPr>
          <p:nvPr>
            <p:ph type="ctrTitle"/>
          </p:nvPr>
        </p:nvSpPr>
        <p:spPr/>
        <p:txBody>
          <a:bodyPr/>
          <a:p>
            <a:r>
              <a:rPr lang="en-IN" smtClean="0"/>
              <a:t>State chart diagram</a:t>
            </a:r>
            <a:endParaRPr dirty="0" lang="en-US"/>
          </a:p>
        </p:txBody>
      </p:sp>
      <p:sp>
        <p:nvSpPr>
          <p:cNvPr id="1048983" name="Subtitle 2"/>
          <p:cNvSpPr>
            <a:spLocks noGrp="1"/>
          </p:cNvSpPr>
          <p:nvPr>
            <p:ph type="subTitle" idx="1"/>
          </p:nvPr>
        </p:nvSpPr>
        <p:spPr/>
        <p:txBody>
          <a:bodyPr/>
          <a:p>
            <a:r>
              <a:rPr dirty="0" lang="en-IN" smtClean="0"/>
              <a:t>18CS202J OBJECT ORIENTED DESIGN AND PROGRAMMING</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292" name=""/>
        <p:cNvGrpSpPr/>
        <p:nvPr/>
      </p:nvGrpSpPr>
      <p:grpSpPr>
        <a:xfrm>
          <a:off x="0" y="0"/>
          <a:ext cx="0" cy="0"/>
          <a:chOff x="0" y="0"/>
          <a:chExt cx="0" cy="0"/>
        </a:xfrm>
      </p:grpSpPr>
      <p:sp>
        <p:nvSpPr>
          <p:cNvPr id="1048984" name="Title 1"/>
          <p:cNvSpPr>
            <a:spLocks noGrp="1"/>
          </p:cNvSpPr>
          <p:nvPr>
            <p:ph type="title"/>
          </p:nvPr>
        </p:nvSpPr>
        <p:spPr/>
        <p:txBody>
          <a:bodyPr/>
          <a:p>
            <a:pPr algn="ctr"/>
            <a:r>
              <a:rPr b="1" dirty="0" lang="en-IN"/>
              <a:t>S</a:t>
            </a:r>
            <a:r>
              <a:rPr b="1" dirty="0" lang="en-IN" smtClean="0"/>
              <a:t>tate diagram</a:t>
            </a:r>
            <a:endParaRPr dirty="0" lang="en-US"/>
          </a:p>
        </p:txBody>
      </p:sp>
      <p:sp>
        <p:nvSpPr>
          <p:cNvPr id="1048985" name="Content Placeholder 2"/>
          <p:cNvSpPr>
            <a:spLocks noGrp="1"/>
          </p:cNvSpPr>
          <p:nvPr>
            <p:ph idx="1"/>
          </p:nvPr>
        </p:nvSpPr>
        <p:spPr/>
        <p:txBody>
          <a:bodyPr/>
          <a:p>
            <a:pPr algn="just"/>
            <a:r>
              <a:rPr dirty="0" lang="en-IN"/>
              <a:t>A </a:t>
            </a:r>
            <a:r>
              <a:rPr b="1" dirty="0" lang="en-IN"/>
              <a:t>state diagram</a:t>
            </a:r>
            <a:r>
              <a:rPr dirty="0" lang="en-IN"/>
              <a:t> is used to represent the condition of the system or part of the system at finite instances of time. </a:t>
            </a:r>
            <a:r>
              <a:rPr dirty="0" lang="en-IN" smtClean="0"/>
              <a:t>It’s a</a:t>
            </a:r>
            <a:r>
              <a:rPr dirty="0" lang="en-IN"/>
              <a:t> </a:t>
            </a:r>
            <a:r>
              <a:rPr b="1" dirty="0" lang="en-IN" smtClean="0"/>
              <a:t>behavioural</a:t>
            </a:r>
            <a:r>
              <a:rPr dirty="0" lang="en-IN"/>
              <a:t> diagram and it represents the </a:t>
            </a:r>
            <a:r>
              <a:rPr dirty="0" lang="en-IN" smtClean="0"/>
              <a:t>behaviour </a:t>
            </a:r>
            <a:r>
              <a:rPr dirty="0" lang="en-IN"/>
              <a:t>using finite state transitions. State diagrams are also referred to as </a:t>
            </a:r>
            <a:r>
              <a:rPr b="1" dirty="0" lang="en-IN"/>
              <a:t>State machines</a:t>
            </a:r>
            <a:r>
              <a:rPr dirty="0" lang="en-IN"/>
              <a:t> and </a:t>
            </a:r>
            <a:r>
              <a:rPr b="1" dirty="0" lang="en-IN"/>
              <a:t>State-chart Diagrams</a:t>
            </a:r>
            <a:r>
              <a:rPr dirty="0" lang="en-IN"/>
              <a:t>. </a:t>
            </a:r>
            <a:endParaRPr dirty="0"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293" name=""/>
        <p:cNvGrpSpPr/>
        <p:nvPr/>
      </p:nvGrpSpPr>
      <p:grpSpPr>
        <a:xfrm>
          <a:off x="0" y="0"/>
          <a:ext cx="0" cy="0"/>
          <a:chOff x="0" y="0"/>
          <a:chExt cx="0" cy="0"/>
        </a:xfrm>
      </p:grpSpPr>
      <p:sp>
        <p:nvSpPr>
          <p:cNvPr id="1048986" name="Title 1"/>
          <p:cNvSpPr>
            <a:spLocks noGrp="1"/>
          </p:cNvSpPr>
          <p:nvPr>
            <p:ph type="title"/>
          </p:nvPr>
        </p:nvSpPr>
        <p:spPr/>
        <p:txBody>
          <a:bodyPr/>
          <a:p>
            <a:r>
              <a:rPr b="1" dirty="0" lang="en-US"/>
              <a:t>Uses of </a:t>
            </a:r>
            <a:r>
              <a:rPr b="1" dirty="0" lang="en-US" smtClean="0"/>
              <a:t>state chart </a:t>
            </a:r>
            <a:r>
              <a:rPr b="1" dirty="0" lang="en-US"/>
              <a:t>diagram </a:t>
            </a:r>
            <a:endParaRPr dirty="0" lang="en-US"/>
          </a:p>
        </p:txBody>
      </p:sp>
      <p:sp>
        <p:nvSpPr>
          <p:cNvPr id="1048987" name="Content Placeholder 2"/>
          <p:cNvSpPr>
            <a:spLocks noGrp="1"/>
          </p:cNvSpPr>
          <p:nvPr>
            <p:ph idx="1"/>
          </p:nvPr>
        </p:nvSpPr>
        <p:spPr>
          <a:xfrm>
            <a:off x="838200" y="1690688"/>
            <a:ext cx="10515600" cy="4351338"/>
          </a:xfrm>
        </p:spPr>
        <p:txBody>
          <a:bodyPr>
            <a:normAutofit/>
          </a:bodyPr>
          <a:p>
            <a:pPr fontAlgn="base"/>
            <a:r>
              <a:rPr dirty="0" lang="en-IN" smtClean="0">
                <a:latin typeface="Times New Roman" panose="02020603050405020304" pitchFamily="18" charset="0"/>
                <a:cs typeface="Times New Roman" panose="02020603050405020304" pitchFamily="18" charset="0"/>
              </a:rPr>
              <a:t>State chart diagrams are useful to model reactive systems </a:t>
            </a:r>
          </a:p>
          <a:p>
            <a:pPr fontAlgn="base" indent="0" lvl="2" marL="914400">
              <a:buNone/>
            </a:pPr>
            <a:r>
              <a:rPr dirty="0" lang="en-IN" smtClean="0">
                <a:latin typeface="Times New Roman" panose="02020603050405020304" pitchFamily="18" charset="0"/>
                <a:cs typeface="Times New Roman" panose="02020603050405020304" pitchFamily="18" charset="0"/>
              </a:rPr>
              <a:t>-Reactive systems can be defined as a system that responds to external or internal events.</a:t>
            </a:r>
          </a:p>
          <a:p>
            <a:pPr fontAlgn="base" indent="0" marL="0">
              <a:buNone/>
            </a:pPr>
            <a:r>
              <a:rPr dirty="0" lang="en-IN" smtClean="0">
                <a:latin typeface="Times New Roman" panose="02020603050405020304" pitchFamily="18" charset="0"/>
                <a:cs typeface="Times New Roman" panose="02020603050405020304" pitchFamily="18" charset="0"/>
              </a:rPr>
              <a:t>• State chart diagram describes the flow of control from one state to     another state.</a:t>
            </a:r>
            <a:endParaRPr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294" name=""/>
        <p:cNvGrpSpPr/>
        <p:nvPr/>
      </p:nvGrpSpPr>
      <p:grpSpPr>
        <a:xfrm>
          <a:off x="0" y="0"/>
          <a:ext cx="0" cy="0"/>
          <a:chOff x="0" y="0"/>
          <a:chExt cx="0" cy="0"/>
        </a:xfrm>
      </p:grpSpPr>
      <p:sp>
        <p:nvSpPr>
          <p:cNvPr id="1048988" name="Title 1"/>
          <p:cNvSpPr>
            <a:spLocks noGrp="1"/>
          </p:cNvSpPr>
          <p:nvPr>
            <p:ph type="title"/>
          </p:nvPr>
        </p:nvSpPr>
        <p:spPr/>
        <p:txBody>
          <a:bodyPr>
            <a:normAutofit/>
          </a:bodyPr>
          <a:p>
            <a:pPr algn="ctr"/>
            <a:r>
              <a:rPr dirty="0" sz="4000" lang="en-US" smtClean="0">
                <a:latin typeface="Times New Roman" panose="02020603050405020304" pitchFamily="18" charset="0"/>
                <a:cs typeface="Times New Roman" panose="02020603050405020304" pitchFamily="18" charset="0"/>
              </a:rPr>
              <a:t>Purpose</a:t>
            </a:r>
            <a:endParaRPr dirty="0" sz="4000" lang="en-US">
              <a:latin typeface="Times New Roman" panose="02020603050405020304" pitchFamily="18" charset="0"/>
              <a:cs typeface="Times New Roman" panose="02020603050405020304" pitchFamily="18" charset="0"/>
            </a:endParaRPr>
          </a:p>
        </p:txBody>
      </p:sp>
      <p:sp>
        <p:nvSpPr>
          <p:cNvPr id="1048989" name="Content Placeholder 2"/>
          <p:cNvSpPr>
            <a:spLocks noGrp="1"/>
          </p:cNvSpPr>
          <p:nvPr>
            <p:ph idx="1"/>
          </p:nvPr>
        </p:nvSpPr>
        <p:spPr/>
        <p:txBody>
          <a:bodyPr>
            <a:normAutofit/>
          </a:bodyPr>
          <a:p>
            <a:pPr indent="0" marL="0">
              <a:buNone/>
            </a:pPr>
            <a:r>
              <a:rPr dirty="0" sz="2400" lang="en-IN" smtClean="0">
                <a:latin typeface="Times New Roman" panose="02020603050405020304" pitchFamily="18" charset="0"/>
                <a:cs typeface="Times New Roman" panose="02020603050405020304" pitchFamily="18" charset="0"/>
              </a:rPr>
              <a:t>Following are the main purposes of using State chart diagrams: </a:t>
            </a:r>
          </a:p>
          <a:p>
            <a:pPr lvl="2">
              <a:buFont typeface="Wingdings" panose="05000000000000000000" pitchFamily="2" charset="2"/>
              <a:buChar char="Ø"/>
            </a:pPr>
            <a:r>
              <a:rPr dirty="0" sz="2400" lang="en-IN" smtClean="0">
                <a:latin typeface="Times New Roman" panose="02020603050405020304" pitchFamily="18" charset="0"/>
                <a:cs typeface="Times New Roman" panose="02020603050405020304" pitchFamily="18" charset="0"/>
              </a:rPr>
              <a:t> To model dynamic aspect of a system. </a:t>
            </a:r>
          </a:p>
          <a:p>
            <a:pPr lvl="2">
              <a:buFont typeface="Wingdings" panose="05000000000000000000" pitchFamily="2" charset="2"/>
              <a:buChar char="Ø"/>
            </a:pPr>
            <a:r>
              <a:rPr dirty="0" sz="2400" lang="en-IN" smtClean="0">
                <a:latin typeface="Times New Roman" panose="02020603050405020304" pitchFamily="18" charset="0"/>
                <a:cs typeface="Times New Roman" panose="02020603050405020304" pitchFamily="18" charset="0"/>
              </a:rPr>
              <a:t>To model life time of a reactive system.</a:t>
            </a:r>
          </a:p>
          <a:p>
            <a:pPr lvl="2">
              <a:buFont typeface="Wingdings" panose="05000000000000000000" pitchFamily="2" charset="2"/>
              <a:buChar char="Ø"/>
            </a:pPr>
            <a:r>
              <a:rPr dirty="0" sz="2400" lang="en-IN" smtClean="0">
                <a:latin typeface="Times New Roman" panose="02020603050405020304" pitchFamily="18" charset="0"/>
                <a:cs typeface="Times New Roman" panose="02020603050405020304" pitchFamily="18" charset="0"/>
              </a:rPr>
              <a:t> To describe different states of an object during its life time. </a:t>
            </a:r>
          </a:p>
          <a:p>
            <a:pPr lvl="2">
              <a:buFont typeface="Wingdings" panose="05000000000000000000" pitchFamily="2" charset="2"/>
              <a:buChar char="Ø"/>
            </a:pPr>
            <a:r>
              <a:rPr dirty="0" sz="2400" lang="en-IN" smtClean="0">
                <a:latin typeface="Times New Roman" panose="02020603050405020304" pitchFamily="18" charset="0"/>
                <a:cs typeface="Times New Roman" panose="02020603050405020304" pitchFamily="18" charset="0"/>
              </a:rPr>
              <a:t> Define a state machine to model states of an object.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295" name=""/>
        <p:cNvGrpSpPr/>
        <p:nvPr/>
      </p:nvGrpSpPr>
      <p:grpSpPr>
        <a:xfrm>
          <a:off x="0" y="0"/>
          <a:ext cx="0" cy="0"/>
          <a:chOff x="0" y="0"/>
          <a:chExt cx="0" cy="0"/>
        </a:xfrm>
      </p:grpSpPr>
      <p:sp>
        <p:nvSpPr>
          <p:cNvPr id="1048990" name="Title 1"/>
          <p:cNvSpPr>
            <a:spLocks noGrp="1"/>
          </p:cNvSpPr>
          <p:nvPr>
            <p:ph type="title"/>
          </p:nvPr>
        </p:nvSpPr>
        <p:spPr/>
        <p:txBody>
          <a:bodyPr>
            <a:normAutofit/>
          </a:bodyPr>
          <a:p>
            <a:pPr algn="ctr"/>
            <a:r>
              <a:rPr b="1" dirty="0" sz="4000" lang="en-IN">
                <a:latin typeface="Times New Roman" panose="02020603050405020304" pitchFamily="18" charset="0"/>
                <a:cs typeface="Times New Roman" panose="02020603050405020304" pitchFamily="18" charset="0"/>
              </a:rPr>
              <a:t>Difference between state diagram and </a:t>
            </a:r>
            <a:r>
              <a:rPr b="1" dirty="0" sz="4000" lang="en-IN" smtClean="0">
                <a:latin typeface="Times New Roman" panose="02020603050405020304" pitchFamily="18" charset="0"/>
                <a:cs typeface="Times New Roman" panose="02020603050405020304" pitchFamily="18" charset="0"/>
              </a:rPr>
              <a:t>flowchart</a:t>
            </a:r>
            <a:endParaRPr dirty="0" sz="4000" lang="en-US"/>
          </a:p>
        </p:txBody>
      </p:sp>
      <p:sp>
        <p:nvSpPr>
          <p:cNvPr id="1048991" name="Content Placeholder 2"/>
          <p:cNvSpPr>
            <a:spLocks noGrp="1"/>
          </p:cNvSpPr>
          <p:nvPr>
            <p:ph idx="1"/>
          </p:nvPr>
        </p:nvSpPr>
        <p:spPr/>
        <p:txBody>
          <a:bodyPr>
            <a:normAutofit/>
          </a:bodyPr>
          <a:p>
            <a:pPr>
              <a:buFont typeface="Wingdings" panose="05000000000000000000" pitchFamily="2" charset="2"/>
              <a:buChar char="Ø"/>
            </a:pPr>
            <a:r>
              <a:rPr dirty="0" sz="2400" lang="en-IN">
                <a:latin typeface="Times New Roman" panose="02020603050405020304" pitchFamily="18" charset="0"/>
                <a:cs typeface="Times New Roman" panose="02020603050405020304" pitchFamily="18" charset="0"/>
              </a:rPr>
              <a:t>The basic purpose of a </a:t>
            </a:r>
            <a:r>
              <a:rPr b="1" dirty="0" sz="2400" lang="en-IN">
                <a:latin typeface="Times New Roman" panose="02020603050405020304" pitchFamily="18" charset="0"/>
                <a:cs typeface="Times New Roman" panose="02020603050405020304" pitchFamily="18" charset="0"/>
              </a:rPr>
              <a:t>state diagram</a:t>
            </a:r>
            <a:r>
              <a:rPr dirty="0" sz="2400" lang="en-IN">
                <a:latin typeface="Times New Roman" panose="02020603050405020304" pitchFamily="18" charset="0"/>
                <a:cs typeface="Times New Roman" panose="02020603050405020304" pitchFamily="18" charset="0"/>
              </a:rPr>
              <a:t> is to portray various changes in state of the class and not the processes or commands causing the changes</a:t>
            </a:r>
            <a:r>
              <a:rPr dirty="0" sz="2400" lang="en-IN"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dirty="0" sz="2400" lang="en-IN"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dirty="0" sz="2400" lang="en-IN" smtClean="0">
                <a:latin typeface="Times New Roman" panose="02020603050405020304" pitchFamily="18" charset="0"/>
                <a:cs typeface="Times New Roman" panose="02020603050405020304" pitchFamily="18" charset="0"/>
              </a:rPr>
              <a:t> </a:t>
            </a:r>
            <a:r>
              <a:rPr dirty="0" sz="2400" lang="en-IN">
                <a:latin typeface="Times New Roman" panose="02020603050405020304" pitchFamily="18" charset="0"/>
                <a:cs typeface="Times New Roman" panose="02020603050405020304" pitchFamily="18" charset="0"/>
              </a:rPr>
              <a:t>However, a </a:t>
            </a:r>
            <a:r>
              <a:rPr b="1" dirty="0" sz="2400" lang="en-IN">
                <a:latin typeface="Times New Roman" panose="02020603050405020304" pitchFamily="18" charset="0"/>
                <a:cs typeface="Times New Roman" panose="02020603050405020304" pitchFamily="18" charset="0"/>
              </a:rPr>
              <a:t>flowchart</a:t>
            </a:r>
            <a:r>
              <a:rPr dirty="0" sz="2400" lang="en-IN">
                <a:latin typeface="Times New Roman" panose="02020603050405020304" pitchFamily="18" charset="0"/>
                <a:cs typeface="Times New Roman" panose="02020603050405020304" pitchFamily="18" charset="0"/>
              </a:rPr>
              <a:t> on the other hand portrays the processes or commands that on execution change the state of class or an object of the class.</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296" name=""/>
        <p:cNvGrpSpPr/>
        <p:nvPr/>
      </p:nvGrpSpPr>
      <p:grpSpPr>
        <a:xfrm>
          <a:off x="0" y="0"/>
          <a:ext cx="0" cy="0"/>
          <a:chOff x="0" y="0"/>
          <a:chExt cx="0" cy="0"/>
        </a:xfrm>
      </p:grpSpPr>
      <p:sp>
        <p:nvSpPr>
          <p:cNvPr id="1048992" name="Title 1"/>
          <p:cNvSpPr>
            <a:spLocks noGrp="1"/>
          </p:cNvSpPr>
          <p:nvPr>
            <p:ph type="title"/>
          </p:nvPr>
        </p:nvSpPr>
        <p:spPr/>
        <p:txBody>
          <a:bodyPr>
            <a:normAutofit/>
          </a:bodyPr>
          <a:p>
            <a:pPr algn="ctr"/>
            <a:r>
              <a:rPr dirty="0" sz="4000" lang="en-US" smtClean="0">
                <a:latin typeface="Times New Roman" panose="02020603050405020304" pitchFamily="18" charset="0"/>
                <a:cs typeface="Times New Roman" panose="02020603050405020304" pitchFamily="18" charset="0"/>
              </a:rPr>
              <a:t>When to use State charts</a:t>
            </a:r>
            <a:endParaRPr dirty="0" sz="4000" lang="en-US">
              <a:latin typeface="Times New Roman" panose="02020603050405020304" pitchFamily="18" charset="0"/>
              <a:cs typeface="Times New Roman" panose="02020603050405020304" pitchFamily="18" charset="0"/>
            </a:endParaRPr>
          </a:p>
        </p:txBody>
      </p:sp>
      <p:sp>
        <p:nvSpPr>
          <p:cNvPr id="1048993" name="Content Placeholder 2"/>
          <p:cNvSpPr>
            <a:spLocks noGrp="1"/>
          </p:cNvSpPr>
          <p:nvPr>
            <p:ph idx="1"/>
          </p:nvPr>
        </p:nvSpPr>
        <p:spPr/>
        <p:txBody>
          <a:bodyPr>
            <a:normAutofit/>
          </a:bodyPr>
          <a:p>
            <a:pPr>
              <a:buFont typeface="Wingdings" panose="05000000000000000000" pitchFamily="2" charset="2"/>
              <a:buChar char="Ø"/>
            </a:pPr>
            <a:r>
              <a:rPr dirty="0" lang="en-IN" smtClean="0">
                <a:latin typeface="Times New Roman" panose="02020603050405020304" pitchFamily="18" charset="0"/>
                <a:cs typeface="Times New Roman" panose="02020603050405020304" pitchFamily="18" charset="0"/>
              </a:rPr>
              <a:t>So the main usages can be described as: </a:t>
            </a:r>
          </a:p>
          <a:p>
            <a:pPr>
              <a:buFont typeface="Wingdings" panose="05000000000000000000" pitchFamily="2" charset="2"/>
              <a:buChar char="Ø"/>
            </a:pPr>
            <a:r>
              <a:rPr dirty="0" lang="en-IN" smtClean="0">
                <a:latin typeface="Times New Roman" panose="02020603050405020304" pitchFamily="18" charset="0"/>
                <a:cs typeface="Times New Roman" panose="02020603050405020304" pitchFamily="18" charset="0"/>
              </a:rPr>
              <a:t> To model object states of a system. </a:t>
            </a:r>
          </a:p>
          <a:p>
            <a:pPr>
              <a:buFont typeface="Wingdings" panose="05000000000000000000" pitchFamily="2" charset="2"/>
              <a:buChar char="Ø"/>
            </a:pPr>
            <a:r>
              <a:rPr dirty="0" lang="en-IN" smtClean="0">
                <a:latin typeface="Times New Roman" panose="02020603050405020304" pitchFamily="18" charset="0"/>
                <a:cs typeface="Times New Roman" panose="02020603050405020304" pitchFamily="18" charset="0"/>
              </a:rPr>
              <a:t> To model reactive system. Reactive system consists of reactive objects. </a:t>
            </a:r>
          </a:p>
          <a:p>
            <a:pPr>
              <a:buFont typeface="Wingdings" panose="05000000000000000000" pitchFamily="2" charset="2"/>
              <a:buChar char="Ø"/>
            </a:pPr>
            <a:r>
              <a:rPr dirty="0" lang="en-IN" smtClean="0">
                <a:latin typeface="Times New Roman" panose="02020603050405020304" pitchFamily="18" charset="0"/>
                <a:cs typeface="Times New Roman" panose="02020603050405020304" pitchFamily="18" charset="0"/>
              </a:rPr>
              <a:t> To identify events responsible for state changes. </a:t>
            </a:r>
          </a:p>
          <a:p>
            <a:pPr>
              <a:buFont typeface="Wingdings" panose="05000000000000000000" pitchFamily="2" charset="2"/>
              <a:buChar char="Ø"/>
            </a:pPr>
            <a:r>
              <a:rPr dirty="0" lang="en-IN" smtClean="0">
                <a:latin typeface="Times New Roman" panose="02020603050405020304" pitchFamily="18" charset="0"/>
                <a:cs typeface="Times New Roman" panose="02020603050405020304" pitchFamily="18" charset="0"/>
              </a:rPr>
              <a:t> Forward and reverse engineering.</a:t>
            </a:r>
            <a:endParaRPr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297" name=""/>
        <p:cNvGrpSpPr/>
        <p:nvPr/>
      </p:nvGrpSpPr>
      <p:grpSpPr>
        <a:xfrm>
          <a:off x="0" y="0"/>
          <a:ext cx="0" cy="0"/>
          <a:chOff x="0" y="0"/>
          <a:chExt cx="0" cy="0"/>
        </a:xfrm>
      </p:grpSpPr>
      <p:sp>
        <p:nvSpPr>
          <p:cNvPr id="1048994" name="Title 1"/>
          <p:cNvSpPr>
            <a:spLocks noGrp="1"/>
          </p:cNvSpPr>
          <p:nvPr>
            <p:ph type="title"/>
          </p:nvPr>
        </p:nvSpPr>
        <p:spPr/>
        <p:txBody>
          <a:bodyPr>
            <a:normAutofit/>
          </a:bodyPr>
          <a:p>
            <a:pPr algn="ctr"/>
            <a:r>
              <a:rPr dirty="0" sz="4000" lang="en-IN" smtClean="0">
                <a:latin typeface="Times New Roman" panose="02020603050405020304" pitchFamily="18" charset="0"/>
                <a:cs typeface="Times New Roman" panose="02020603050405020304" pitchFamily="18" charset="0"/>
              </a:rPr>
              <a:t>How to draw state charts</a:t>
            </a:r>
            <a:endParaRPr dirty="0" sz="4000" lang="en-US">
              <a:latin typeface="Times New Roman" panose="02020603050405020304" pitchFamily="18" charset="0"/>
              <a:cs typeface="Times New Roman" panose="02020603050405020304" pitchFamily="18" charset="0"/>
            </a:endParaRPr>
          </a:p>
        </p:txBody>
      </p:sp>
      <p:sp>
        <p:nvSpPr>
          <p:cNvPr id="1048995" name="Content Placeholder 2"/>
          <p:cNvSpPr>
            <a:spLocks noGrp="1"/>
          </p:cNvSpPr>
          <p:nvPr>
            <p:ph idx="1"/>
          </p:nvPr>
        </p:nvSpPr>
        <p:spPr/>
        <p:txBody>
          <a:bodyPr>
            <a:normAutofit/>
          </a:bodyPr>
          <a:p>
            <a:pPr indent="0" marL="0">
              <a:buNone/>
            </a:pPr>
            <a:r>
              <a:rPr dirty="0" sz="2400" lang="en-IN" smtClean="0">
                <a:latin typeface="Times New Roman" panose="02020603050405020304" pitchFamily="18" charset="0"/>
                <a:cs typeface="Times New Roman" panose="02020603050405020304" pitchFamily="18" charset="0"/>
              </a:rPr>
              <a:t>Before drawing a State chart diagram we must have clarified the following points:</a:t>
            </a:r>
          </a:p>
          <a:p>
            <a:pPr lvl="1">
              <a:buFont typeface="Wingdings" panose="05000000000000000000" pitchFamily="2" charset="2"/>
              <a:buChar char="ü"/>
            </a:pPr>
            <a:r>
              <a:rPr dirty="0" lang="en-IN" smtClean="0">
                <a:latin typeface="Times New Roman" panose="02020603050405020304" pitchFamily="18" charset="0"/>
                <a:cs typeface="Times New Roman" panose="02020603050405020304" pitchFamily="18" charset="0"/>
              </a:rPr>
              <a:t>Identify important objects to be analysed. </a:t>
            </a:r>
          </a:p>
          <a:p>
            <a:pPr lvl="1">
              <a:buFont typeface="Wingdings" panose="05000000000000000000" pitchFamily="2" charset="2"/>
              <a:buChar char="ü"/>
            </a:pPr>
            <a:r>
              <a:rPr dirty="0" lang="en-IN" smtClean="0">
                <a:latin typeface="Times New Roman" panose="02020603050405020304" pitchFamily="18" charset="0"/>
                <a:cs typeface="Times New Roman" panose="02020603050405020304" pitchFamily="18" charset="0"/>
              </a:rPr>
              <a:t> Identify the states. </a:t>
            </a:r>
          </a:p>
          <a:p>
            <a:pPr lvl="1">
              <a:buFont typeface="Wingdings" panose="05000000000000000000" pitchFamily="2" charset="2"/>
              <a:buChar char="ü"/>
            </a:pPr>
            <a:r>
              <a:rPr dirty="0" lang="en-IN" smtClean="0">
                <a:latin typeface="Times New Roman" panose="02020603050405020304" pitchFamily="18" charset="0"/>
                <a:cs typeface="Times New Roman" panose="02020603050405020304" pitchFamily="18" charset="0"/>
              </a:rPr>
              <a:t>Identify the events.</a:t>
            </a:r>
            <a:endParaRPr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298" name=""/>
        <p:cNvGrpSpPr/>
        <p:nvPr/>
      </p:nvGrpSpPr>
      <p:grpSpPr>
        <a:xfrm>
          <a:off x="0" y="0"/>
          <a:ext cx="0" cy="0"/>
          <a:chOff x="0" y="0"/>
          <a:chExt cx="0" cy="0"/>
        </a:xfrm>
      </p:grpSpPr>
      <p:sp>
        <p:nvSpPr>
          <p:cNvPr id="1048996" name="Title 1"/>
          <p:cNvSpPr>
            <a:spLocks noGrp="1"/>
          </p:cNvSpPr>
          <p:nvPr>
            <p:ph type="title"/>
          </p:nvPr>
        </p:nvSpPr>
        <p:spPr/>
        <p:txBody>
          <a:bodyPr>
            <a:normAutofit/>
          </a:bodyPr>
          <a:p>
            <a:pPr algn="ctr"/>
            <a:r>
              <a:rPr dirty="0" sz="3600" lang="en-IN" smtClean="0">
                <a:latin typeface="Times New Roman" panose="02020603050405020304" pitchFamily="18" charset="0"/>
                <a:cs typeface="Times New Roman" panose="02020603050405020304" pitchFamily="18" charset="0"/>
              </a:rPr>
              <a:t>Elements of state chart diagrams</a:t>
            </a:r>
            <a:endParaRPr dirty="0" sz="3600" lang="en-US">
              <a:latin typeface="Times New Roman" panose="02020603050405020304" pitchFamily="18" charset="0"/>
              <a:cs typeface="Times New Roman" panose="02020603050405020304" pitchFamily="18" charset="0"/>
            </a:endParaRPr>
          </a:p>
        </p:txBody>
      </p:sp>
      <p:sp>
        <p:nvSpPr>
          <p:cNvPr id="1048997" name="Content Placeholder 2"/>
          <p:cNvSpPr>
            <a:spLocks noGrp="1"/>
          </p:cNvSpPr>
          <p:nvPr>
            <p:ph idx="1"/>
          </p:nvPr>
        </p:nvSpPr>
        <p:spPr/>
        <p:txBody>
          <a:bodyPr/>
          <a:p>
            <a:r>
              <a:rPr dirty="0" sz="2400" lang="en-IN" smtClean="0">
                <a:latin typeface="Times New Roman" panose="02020603050405020304" pitchFamily="18" charset="0"/>
                <a:cs typeface="Times New Roman" panose="02020603050405020304" pitchFamily="18" charset="0"/>
              </a:rPr>
              <a:t>Initial State: This shows the starting point of the state chart diagram that is where the activity starts.</a:t>
            </a:r>
          </a:p>
          <a:p>
            <a:pPr indent="0" marL="0">
              <a:buNone/>
            </a:pPr>
            <a:r>
              <a:rPr dirty="0" lang="en-IN"/>
              <a:t> </a:t>
            </a:r>
            <a:endParaRPr dirty="0" lang="en-IN" smtClean="0"/>
          </a:p>
          <a:p>
            <a:pPr indent="0" marL="0">
              <a:buNone/>
            </a:pPr>
            <a:endParaRPr dirty="0" lang="en-IN"/>
          </a:p>
          <a:p>
            <a:pPr indent="0" marL="0">
              <a:buNone/>
            </a:pPr>
            <a:endParaRPr dirty="0" lang="en-IN" smtClean="0"/>
          </a:p>
          <a:p>
            <a:pPr indent="0" marL="0">
              <a:buNone/>
            </a:pPr>
            <a:endParaRPr dirty="0" lang="en-US"/>
          </a:p>
        </p:txBody>
      </p:sp>
      <p:pic>
        <p:nvPicPr>
          <p:cNvPr id="2097205" name="Picture 4"/>
          <p:cNvPicPr>
            <a:picLocks noChangeAspect="1"/>
          </p:cNvPicPr>
          <p:nvPr/>
        </p:nvPicPr>
        <p:blipFill>
          <a:blip xmlns:r="http://schemas.openxmlformats.org/officeDocument/2006/relationships" r:embed="rId1"/>
          <a:stretch>
            <a:fillRect/>
          </a:stretch>
        </p:blipFill>
        <p:spPr>
          <a:xfrm>
            <a:off x="4891087" y="2928937"/>
            <a:ext cx="2409825" cy="1956962"/>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0" name=""/>
        <p:cNvGrpSpPr/>
        <p:nvPr/>
      </p:nvGrpSpPr>
      <p:grpSpPr>
        <a:xfrm>
          <a:off x="0" y="0"/>
          <a:ext cx="0" cy="0"/>
          <a:chOff x="0" y="0"/>
          <a:chExt cx="0" cy="0"/>
        </a:xfrm>
      </p:grpSpPr>
      <p:sp>
        <p:nvSpPr>
          <p:cNvPr id="1048693" name="TextBox 5"/>
          <p:cNvSpPr txBox="1"/>
          <p:nvPr/>
        </p:nvSpPr>
        <p:spPr>
          <a:xfrm>
            <a:off x="1261194" y="2348876"/>
            <a:ext cx="8238999" cy="379656"/>
          </a:xfrm>
          <a:prstGeom prst="rect"/>
          <a:noFill/>
        </p:spPr>
        <p:txBody>
          <a:bodyPr rtlCol="0" wrap="square">
            <a:spAutoFit/>
          </a:bodyPr>
          <a:p>
            <a:endParaRPr altLang="en-US" b="1" dirty="0" sz="1867" lang="ko-KR">
              <a:cs typeface="Arial" pitchFamily="34" charset="0"/>
            </a:endParaRPr>
          </a:p>
        </p:txBody>
      </p:sp>
      <p:sp>
        <p:nvSpPr>
          <p:cNvPr id="1048694" name="Text Placeholder 6"/>
          <p:cNvSpPr txBox="1">
            <a:spLocks noGrp="1"/>
          </p:cNvSpPr>
          <p:nvPr>
            <p:ph type="body" sz="quarter" idx="10"/>
          </p:nvPr>
        </p:nvSpPr>
        <p:spPr>
          <a:xfrm>
            <a:off x="1524000" y="135098"/>
            <a:ext cx="9144000" cy="424732"/>
          </a:xfrm>
          <a:prstGeom prst="rect"/>
          <a:noFill/>
        </p:spPr>
        <p:txBody>
          <a:bodyPr rtlCol="0" wrap="square">
            <a:spAutoFit/>
          </a:bodyPr>
          <a:p>
            <a:pPr algn="ctr"/>
            <a:r>
              <a:rPr altLang="ko-KR" b="1" dirty="0" sz="2400" lang="en-US">
                <a:solidFill>
                  <a:schemeClr val="tx1"/>
                </a:solidFill>
              </a:rPr>
              <a:t>Example</a:t>
            </a:r>
            <a:endParaRPr altLang="ko-KR" b="1" dirty="0" sz="2400" lang="en-US">
              <a:solidFill>
                <a:schemeClr val="tx1"/>
              </a:solidFill>
            </a:endParaRPr>
          </a:p>
        </p:txBody>
      </p:sp>
      <p:sp>
        <p:nvSpPr>
          <p:cNvPr id="1048695" name="TextBox 7"/>
          <p:cNvSpPr txBox="1"/>
          <p:nvPr/>
        </p:nvSpPr>
        <p:spPr>
          <a:xfrm>
            <a:off x="1698648" y="548680"/>
            <a:ext cx="8969352" cy="6124754"/>
          </a:xfrm>
          <a:prstGeom prst="rect"/>
          <a:noFill/>
        </p:spPr>
        <p:txBody>
          <a:bodyPr numCol="2" rtlCol="0" wrap="square">
            <a:spAutoFit/>
          </a:bodyPr>
          <a:p>
            <a:endParaRPr dirty="0" sz="1400" lang="en-US"/>
          </a:p>
          <a:p>
            <a:r>
              <a:rPr dirty="0" lang="en-US"/>
              <a:t>#include &lt;</a:t>
            </a:r>
            <a:r>
              <a:rPr dirty="0" lang="en-US" err="1"/>
              <a:t>iostream</a:t>
            </a:r>
            <a:r>
              <a:rPr dirty="0" lang="en-US"/>
              <a:t>&gt; </a:t>
            </a:r>
          </a:p>
          <a:p>
            <a:r>
              <a:rPr dirty="0" lang="en-US"/>
              <a:t>using namespace </a:t>
            </a:r>
            <a:r>
              <a:rPr dirty="0" lang="en-US" err="1"/>
              <a:t>std</a:t>
            </a:r>
            <a:r>
              <a:rPr dirty="0" lang="en-US"/>
              <a:t>; </a:t>
            </a:r>
          </a:p>
          <a:p>
            <a:r>
              <a:rPr dirty="0" lang="en-US"/>
              <a:t>class base    //single base class</a:t>
            </a:r>
          </a:p>
          <a:p>
            <a:r>
              <a:rPr dirty="0" lang="en-US"/>
              <a:t>{  public:</a:t>
            </a:r>
          </a:p>
          <a:p>
            <a:r>
              <a:rPr dirty="0" lang="en-US"/>
              <a:t>     </a:t>
            </a:r>
            <a:r>
              <a:rPr dirty="0" lang="en-US" err="1"/>
              <a:t>int</a:t>
            </a:r>
            <a:r>
              <a:rPr dirty="0" lang="en-US"/>
              <a:t> x;</a:t>
            </a:r>
          </a:p>
          <a:p>
            <a:r>
              <a:rPr dirty="0" lang="en-US"/>
              <a:t>       void </a:t>
            </a:r>
            <a:r>
              <a:rPr dirty="0" lang="en-US" err="1"/>
              <a:t>getdata</a:t>
            </a:r>
            <a:r>
              <a:rPr dirty="0" lang="en-US"/>
              <a:t>()</a:t>
            </a:r>
          </a:p>
          <a:p>
            <a:r>
              <a:rPr dirty="0" lang="en-US"/>
              <a:t>       {</a:t>
            </a:r>
          </a:p>
          <a:p>
            <a:r>
              <a:rPr dirty="0" lang="en-US"/>
              <a:t>        </a:t>
            </a:r>
            <a:r>
              <a:rPr dirty="0" lang="en-US" err="1"/>
              <a:t>cout</a:t>
            </a:r>
            <a:r>
              <a:rPr dirty="0" lang="en-US"/>
              <a:t> &lt;&lt; "Enter the value of x = "; </a:t>
            </a:r>
          </a:p>
          <a:p>
            <a:r>
              <a:rPr dirty="0" lang="en-US"/>
              <a:t>        </a:t>
            </a:r>
            <a:r>
              <a:rPr dirty="0" lang="en-US" err="1"/>
              <a:t>cin</a:t>
            </a:r>
            <a:r>
              <a:rPr dirty="0" lang="en-US"/>
              <a:t> &gt;&gt; x;  </a:t>
            </a:r>
          </a:p>
          <a:p>
            <a:r>
              <a:rPr dirty="0" lang="en-US"/>
              <a:t>        }</a:t>
            </a:r>
          </a:p>
          <a:p>
            <a:r>
              <a:rPr dirty="0" lang="en-US"/>
              <a:t> };</a:t>
            </a:r>
          </a:p>
          <a:p>
            <a:r>
              <a:rPr dirty="0" lang="en-US"/>
              <a:t>class derived : public base    //single derived class</a:t>
            </a:r>
          </a:p>
          <a:p>
            <a:r>
              <a:rPr dirty="0" lang="en-US"/>
              <a:t>{ </a:t>
            </a:r>
          </a:p>
          <a:p>
            <a:r>
              <a:rPr dirty="0" lang="en-US"/>
              <a:t> </a:t>
            </a:r>
            <a:r>
              <a:rPr dirty="0" lang="en-US"/>
              <a:t>   </a:t>
            </a:r>
            <a:r>
              <a:rPr dirty="0" lang="en-US" err="1"/>
              <a:t>int</a:t>
            </a:r>
            <a:r>
              <a:rPr dirty="0" lang="en-US"/>
              <a:t> y;</a:t>
            </a:r>
          </a:p>
          <a:p>
            <a:r>
              <a:rPr dirty="0" lang="en-US"/>
              <a:t>   public:</a:t>
            </a:r>
          </a:p>
          <a:p>
            <a:r>
              <a:rPr dirty="0" lang="en-US"/>
              <a:t>      void </a:t>
            </a:r>
            <a:r>
              <a:rPr dirty="0" lang="en-US" err="1"/>
              <a:t>readdata</a:t>
            </a:r>
            <a:r>
              <a:rPr dirty="0" lang="en-US"/>
              <a:t>()</a:t>
            </a:r>
          </a:p>
          <a:p>
            <a:r>
              <a:rPr dirty="0" lang="en-US"/>
              <a:t> </a:t>
            </a:r>
            <a:r>
              <a:rPr dirty="0" lang="en-US"/>
              <a:t>     {</a:t>
            </a:r>
          </a:p>
          <a:p>
            <a:r>
              <a:rPr dirty="0" lang="en-US"/>
              <a:t>     </a:t>
            </a:r>
            <a:r>
              <a:rPr dirty="0" lang="en-US" err="1"/>
              <a:t>cout</a:t>
            </a:r>
            <a:r>
              <a:rPr dirty="0" lang="en-US"/>
              <a:t> &lt;&lt; "Enter the value of y = "; </a:t>
            </a:r>
          </a:p>
          <a:p>
            <a:r>
              <a:rPr dirty="0" lang="en-US"/>
              <a:t>     </a:t>
            </a:r>
            <a:r>
              <a:rPr dirty="0" lang="en-US" err="1"/>
              <a:t>cin</a:t>
            </a:r>
            <a:r>
              <a:rPr dirty="0" lang="en-US"/>
              <a:t> &gt;&gt; y;</a:t>
            </a:r>
          </a:p>
          <a:p>
            <a:r>
              <a:rPr dirty="0" lang="en-US"/>
              <a:t> </a:t>
            </a:r>
            <a:r>
              <a:rPr dirty="0" lang="en-US"/>
              <a:t>     }</a:t>
            </a:r>
          </a:p>
          <a:p>
            <a:r>
              <a:rPr dirty="0" sz="1600" lang="en-US"/>
              <a:t>   </a:t>
            </a:r>
          </a:p>
          <a:p>
            <a:endParaRPr dirty="0" sz="1600" lang="en-US"/>
          </a:p>
          <a:p>
            <a:r>
              <a:rPr dirty="0" sz="1600" lang="en-US"/>
              <a:t>    </a:t>
            </a:r>
            <a:r>
              <a:rPr dirty="0" lang="en-US"/>
              <a:t>void product()</a:t>
            </a:r>
          </a:p>
          <a:p>
            <a:r>
              <a:rPr dirty="0" lang="en-US"/>
              <a:t>    {</a:t>
            </a:r>
          </a:p>
          <a:p>
            <a:r>
              <a:rPr dirty="0" lang="en-US"/>
              <a:t>         </a:t>
            </a:r>
            <a:r>
              <a:rPr dirty="0" lang="en-US" err="1"/>
              <a:t>cout</a:t>
            </a:r>
            <a:r>
              <a:rPr dirty="0" lang="en-US"/>
              <a:t> &lt;&lt; "Product = " &lt;&lt; x * y;</a:t>
            </a:r>
          </a:p>
          <a:p>
            <a:r>
              <a:rPr dirty="0" lang="en-US"/>
              <a:t>     }</a:t>
            </a:r>
          </a:p>
          <a:p>
            <a:r>
              <a:rPr dirty="0" lang="en-US"/>
              <a:t> };</a:t>
            </a:r>
          </a:p>
          <a:p>
            <a:r>
              <a:rPr dirty="0" lang="en-US"/>
              <a:t> </a:t>
            </a:r>
          </a:p>
          <a:p>
            <a:r>
              <a:rPr dirty="0" lang="en-US"/>
              <a:t>      </a:t>
            </a:r>
            <a:r>
              <a:rPr dirty="0" lang="en-US" err="1"/>
              <a:t>int</a:t>
            </a:r>
            <a:r>
              <a:rPr dirty="0" lang="en-US"/>
              <a:t> main()</a:t>
            </a:r>
          </a:p>
          <a:p>
            <a:r>
              <a:rPr dirty="0" lang="en-US"/>
              <a:t>      {  </a:t>
            </a:r>
          </a:p>
          <a:p>
            <a:r>
              <a:rPr dirty="0" lang="en-US"/>
              <a:t> </a:t>
            </a:r>
            <a:r>
              <a:rPr dirty="0" lang="en-US"/>
              <a:t>          derived a;   //object of derived class</a:t>
            </a:r>
          </a:p>
          <a:p>
            <a:endParaRPr dirty="0" lang="en-US"/>
          </a:p>
          <a:p>
            <a:r>
              <a:rPr dirty="0" lang="en-US"/>
              <a:t>             </a:t>
            </a:r>
            <a:r>
              <a:rPr dirty="0" lang="en-US" err="1"/>
              <a:t>a.getdata</a:t>
            </a:r>
            <a:r>
              <a:rPr dirty="0" lang="en-US"/>
              <a:t>();</a:t>
            </a:r>
          </a:p>
          <a:p>
            <a:endParaRPr dirty="0" lang="en-US"/>
          </a:p>
          <a:p>
            <a:r>
              <a:rPr dirty="0" lang="en-US"/>
              <a:t>            </a:t>
            </a:r>
            <a:r>
              <a:rPr dirty="0" lang="en-US" err="1"/>
              <a:t>a.readdata</a:t>
            </a:r>
            <a:r>
              <a:rPr dirty="0" lang="en-US"/>
              <a:t>();</a:t>
            </a:r>
          </a:p>
          <a:p>
            <a:endParaRPr dirty="0" lang="en-US"/>
          </a:p>
          <a:p>
            <a:r>
              <a:rPr dirty="0" lang="en-US"/>
              <a:t>            </a:t>
            </a:r>
            <a:r>
              <a:rPr dirty="0" lang="en-US" err="1"/>
              <a:t>a.product</a:t>
            </a:r>
            <a:r>
              <a:rPr dirty="0" lang="en-US"/>
              <a:t>();</a:t>
            </a:r>
          </a:p>
          <a:p>
            <a:endParaRPr dirty="0" lang="en-US"/>
          </a:p>
          <a:p>
            <a:r>
              <a:rPr dirty="0" lang="en-US"/>
              <a:t>            return 0;</a:t>
            </a:r>
          </a:p>
          <a:p>
            <a:r>
              <a:rPr dirty="0" lang="en-US"/>
              <a:t>         } </a:t>
            </a:r>
            <a:r>
              <a:rPr dirty="0" lang="en-US"/>
              <a:t/>
            </a:r>
            <a:br>
              <a:rPr dirty="0" lang="en-US"/>
            </a:br>
            <a:endParaRPr dirty="0" lang="en-US"/>
          </a:p>
        </p:txBody>
      </p:sp>
    </p:spTree>
  </p:cSld>
  <p:clrMapOvr>
    <a:masterClrMapping/>
  </p:clrMapOvr>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299" name=""/>
        <p:cNvGrpSpPr/>
        <p:nvPr/>
      </p:nvGrpSpPr>
      <p:grpSpPr>
        <a:xfrm>
          <a:off x="0" y="0"/>
          <a:ext cx="0" cy="0"/>
          <a:chOff x="0" y="0"/>
          <a:chExt cx="0" cy="0"/>
        </a:xfrm>
      </p:grpSpPr>
      <p:sp>
        <p:nvSpPr>
          <p:cNvPr id="1048998" name="Title 1"/>
          <p:cNvSpPr>
            <a:spLocks noGrp="1"/>
          </p:cNvSpPr>
          <p:nvPr>
            <p:ph type="title"/>
          </p:nvPr>
        </p:nvSpPr>
        <p:spPr/>
        <p:txBody>
          <a:bodyPr>
            <a:normAutofit/>
          </a:bodyPr>
          <a:p>
            <a:pPr algn="ctr"/>
            <a:r>
              <a:rPr dirty="0" sz="4000" lang="en-IN">
                <a:latin typeface="Times New Roman" panose="02020603050405020304" pitchFamily="18" charset="0"/>
                <a:cs typeface="Times New Roman" panose="02020603050405020304" pitchFamily="18" charset="0"/>
              </a:rPr>
              <a:t>Elements of state chart diagrams</a:t>
            </a:r>
            <a:endParaRPr dirty="0" sz="4000" lang="en-US"/>
          </a:p>
        </p:txBody>
      </p:sp>
      <p:sp>
        <p:nvSpPr>
          <p:cNvPr id="1048999" name="Content Placeholder 2"/>
          <p:cNvSpPr>
            <a:spLocks noGrp="1"/>
          </p:cNvSpPr>
          <p:nvPr>
            <p:ph idx="1"/>
          </p:nvPr>
        </p:nvSpPr>
        <p:spPr/>
        <p:txBody>
          <a:bodyPr>
            <a:normAutofit/>
          </a:bodyPr>
          <a:p>
            <a:pPr algn="just"/>
            <a:r>
              <a:rPr dirty="0" sz="2400" lang="en-IN" smtClean="0">
                <a:latin typeface="Times New Roman" panose="02020603050405020304" pitchFamily="18" charset="0"/>
                <a:cs typeface="Times New Roman" panose="02020603050405020304" pitchFamily="18" charset="0"/>
              </a:rPr>
              <a:t> State: A state represents a condition of a modelled entity for which some action is performed. The state is indicated by using a rectangle with rounded corners and contains compartments</a:t>
            </a:r>
            <a:endParaRPr dirty="0" sz="2400" lang="en-US">
              <a:latin typeface="Times New Roman" panose="02020603050405020304" pitchFamily="18" charset="0"/>
              <a:cs typeface="Times New Roman" panose="02020603050405020304" pitchFamily="18" charset="0"/>
            </a:endParaRPr>
          </a:p>
        </p:txBody>
      </p:sp>
      <p:pic>
        <p:nvPicPr>
          <p:cNvPr id="2097206" name="Picture 4"/>
          <p:cNvPicPr>
            <a:picLocks noChangeAspect="1"/>
          </p:cNvPicPr>
          <p:nvPr/>
        </p:nvPicPr>
        <p:blipFill>
          <a:blip xmlns:r="http://schemas.openxmlformats.org/officeDocument/2006/relationships" r:embed="rId1"/>
          <a:stretch>
            <a:fillRect/>
          </a:stretch>
        </p:blipFill>
        <p:spPr>
          <a:xfrm>
            <a:off x="3521122" y="3086099"/>
            <a:ext cx="3460703" cy="2345709"/>
          </a:xfrm>
          <a:prstGeom prst="rec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300" name=""/>
        <p:cNvGrpSpPr/>
        <p:nvPr/>
      </p:nvGrpSpPr>
      <p:grpSpPr>
        <a:xfrm>
          <a:off x="0" y="0"/>
          <a:ext cx="0" cy="0"/>
          <a:chOff x="0" y="0"/>
          <a:chExt cx="0" cy="0"/>
        </a:xfrm>
      </p:grpSpPr>
      <p:sp>
        <p:nvSpPr>
          <p:cNvPr id="1049000" name="Title 1"/>
          <p:cNvSpPr>
            <a:spLocks noGrp="1"/>
          </p:cNvSpPr>
          <p:nvPr>
            <p:ph type="title"/>
          </p:nvPr>
        </p:nvSpPr>
        <p:spPr/>
        <p:txBody>
          <a:bodyPr>
            <a:normAutofit/>
          </a:bodyPr>
          <a:p>
            <a:pPr algn="ctr"/>
            <a:r>
              <a:rPr dirty="0" sz="4000" lang="en-IN">
                <a:latin typeface="Times New Roman" panose="02020603050405020304" pitchFamily="18" charset="0"/>
                <a:cs typeface="Times New Roman" panose="02020603050405020304" pitchFamily="18" charset="0"/>
              </a:rPr>
              <a:t>Elements of state chart diagrams</a:t>
            </a:r>
            <a:endParaRPr dirty="0" sz="4000" lang="en-US"/>
          </a:p>
        </p:txBody>
      </p:sp>
      <p:sp>
        <p:nvSpPr>
          <p:cNvPr id="1049001" name="Content Placeholder 2"/>
          <p:cNvSpPr>
            <a:spLocks noGrp="1"/>
          </p:cNvSpPr>
          <p:nvPr>
            <p:ph idx="1"/>
          </p:nvPr>
        </p:nvSpPr>
        <p:spPr/>
        <p:txBody>
          <a:bodyPr/>
          <a:p>
            <a:pPr algn="just"/>
            <a:r>
              <a:rPr b="1" dirty="0" lang="en-IN"/>
              <a:t>Composite state –</a:t>
            </a:r>
            <a:r>
              <a:rPr dirty="0" lang="en-IN"/>
              <a:t> We use a rounded rectangle to represent a composite state </a:t>
            </a:r>
            <a:r>
              <a:rPr dirty="0" lang="en-IN" smtClean="0"/>
              <a:t>also. We </a:t>
            </a:r>
            <a:r>
              <a:rPr dirty="0" lang="en-IN"/>
              <a:t>represent a state with internal activities using a composite state.</a:t>
            </a:r>
            <a:endParaRPr dirty="0" lang="en-US"/>
          </a:p>
        </p:txBody>
      </p:sp>
      <p:pic>
        <p:nvPicPr>
          <p:cNvPr id="2097207" name="Picture 3"/>
          <p:cNvPicPr>
            <a:picLocks noChangeAspect="1"/>
          </p:cNvPicPr>
          <p:nvPr/>
        </p:nvPicPr>
        <p:blipFill>
          <a:blip xmlns:r="http://schemas.openxmlformats.org/officeDocument/2006/relationships" r:embed="rId1"/>
          <a:stretch>
            <a:fillRect/>
          </a:stretch>
        </p:blipFill>
        <p:spPr>
          <a:xfrm>
            <a:off x="3848669" y="4136267"/>
            <a:ext cx="3889612" cy="1123950"/>
          </a:xfrm>
          <a:prstGeom prst="rec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301" name=""/>
        <p:cNvGrpSpPr/>
        <p:nvPr/>
      </p:nvGrpSpPr>
      <p:grpSpPr>
        <a:xfrm>
          <a:off x="0" y="0"/>
          <a:ext cx="0" cy="0"/>
          <a:chOff x="0" y="0"/>
          <a:chExt cx="0" cy="0"/>
        </a:xfrm>
      </p:grpSpPr>
      <p:sp>
        <p:nvSpPr>
          <p:cNvPr id="1049002" name="Title 1"/>
          <p:cNvSpPr>
            <a:spLocks noGrp="1"/>
          </p:cNvSpPr>
          <p:nvPr>
            <p:ph type="title"/>
          </p:nvPr>
        </p:nvSpPr>
        <p:spPr/>
        <p:txBody>
          <a:bodyPr>
            <a:normAutofit/>
          </a:bodyPr>
          <a:p>
            <a:pPr algn="ctr"/>
            <a:r>
              <a:rPr dirty="0" sz="4000" lang="en-IN">
                <a:latin typeface="Times New Roman" panose="02020603050405020304" pitchFamily="18" charset="0"/>
                <a:cs typeface="Times New Roman" panose="02020603050405020304" pitchFamily="18" charset="0"/>
              </a:rPr>
              <a:t>Elements of state chart diagrams</a:t>
            </a:r>
            <a:endParaRPr dirty="0" sz="4000" lang="en-US"/>
          </a:p>
        </p:txBody>
      </p:sp>
      <p:sp>
        <p:nvSpPr>
          <p:cNvPr id="1049003" name="Content Placeholder 2"/>
          <p:cNvSpPr>
            <a:spLocks noGrp="1"/>
          </p:cNvSpPr>
          <p:nvPr>
            <p:ph idx="1"/>
          </p:nvPr>
        </p:nvSpPr>
        <p:spPr/>
        <p:txBody>
          <a:bodyPr>
            <a:normAutofit/>
          </a:bodyPr>
          <a:p>
            <a:pPr algn="just"/>
            <a:r>
              <a:rPr b="1" dirty="0" sz="2400" lang="en-IN">
                <a:latin typeface="Times New Roman" panose="02020603050405020304" pitchFamily="18" charset="0"/>
                <a:cs typeface="Times New Roman" panose="02020603050405020304" pitchFamily="18" charset="0"/>
              </a:rPr>
              <a:t>Fork –</a:t>
            </a:r>
            <a:r>
              <a:rPr dirty="0" sz="2400" lang="en-IN">
                <a:latin typeface="Times New Roman" panose="02020603050405020304" pitchFamily="18" charset="0"/>
                <a:cs typeface="Times New Roman" panose="02020603050405020304" pitchFamily="18" charset="0"/>
              </a:rPr>
              <a:t> We use a rounded solid rectangular bar to represent a Fork notation with incoming arrow from the parent state and outgoing arrows towards the newly created states. We use the fork notation to represent a state splitting into two or more concurrent states.</a:t>
            </a:r>
            <a:endParaRPr dirty="0" sz="2400" lang="en-US">
              <a:latin typeface="Times New Roman" panose="02020603050405020304" pitchFamily="18" charset="0"/>
              <a:cs typeface="Times New Roman" panose="02020603050405020304" pitchFamily="18" charset="0"/>
            </a:endParaRPr>
          </a:p>
        </p:txBody>
      </p:sp>
      <p:pic>
        <p:nvPicPr>
          <p:cNvPr id="2097208" name="Picture 3"/>
          <p:cNvPicPr>
            <a:picLocks noChangeAspect="1"/>
          </p:cNvPicPr>
          <p:nvPr/>
        </p:nvPicPr>
        <p:blipFill>
          <a:blip xmlns:r="http://schemas.openxmlformats.org/officeDocument/2006/relationships" r:embed="rId1"/>
          <a:stretch>
            <a:fillRect/>
          </a:stretch>
        </p:blipFill>
        <p:spPr>
          <a:xfrm>
            <a:off x="3425588" y="3725128"/>
            <a:ext cx="4085230" cy="1809750"/>
          </a:xfrm>
          <a:prstGeom prst="rec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302" name=""/>
        <p:cNvGrpSpPr/>
        <p:nvPr/>
      </p:nvGrpSpPr>
      <p:grpSpPr>
        <a:xfrm>
          <a:off x="0" y="0"/>
          <a:ext cx="0" cy="0"/>
          <a:chOff x="0" y="0"/>
          <a:chExt cx="0" cy="0"/>
        </a:xfrm>
      </p:grpSpPr>
      <p:sp>
        <p:nvSpPr>
          <p:cNvPr id="1049004" name="Title 1"/>
          <p:cNvSpPr>
            <a:spLocks noGrp="1"/>
          </p:cNvSpPr>
          <p:nvPr>
            <p:ph type="title"/>
          </p:nvPr>
        </p:nvSpPr>
        <p:spPr/>
        <p:txBody>
          <a:bodyPr>
            <a:normAutofit/>
          </a:bodyPr>
          <a:p>
            <a:pPr algn="ctr"/>
            <a:r>
              <a:rPr dirty="0" sz="4000" lang="en-IN">
                <a:latin typeface="Times New Roman" panose="02020603050405020304" pitchFamily="18" charset="0"/>
                <a:cs typeface="Times New Roman" panose="02020603050405020304" pitchFamily="18" charset="0"/>
              </a:rPr>
              <a:t>Elements of state chart diagrams</a:t>
            </a:r>
            <a:endParaRPr dirty="0" sz="4000" lang="en-US"/>
          </a:p>
        </p:txBody>
      </p:sp>
      <p:sp>
        <p:nvSpPr>
          <p:cNvPr id="1049005" name="Content Placeholder 2"/>
          <p:cNvSpPr>
            <a:spLocks noGrp="1"/>
          </p:cNvSpPr>
          <p:nvPr>
            <p:ph idx="1"/>
          </p:nvPr>
        </p:nvSpPr>
        <p:spPr/>
        <p:txBody>
          <a:bodyPr/>
          <a:p>
            <a:pPr algn="just"/>
            <a:r>
              <a:rPr b="1" dirty="0" sz="2400" lang="en-IN">
                <a:latin typeface="Times New Roman" panose="02020603050405020304" pitchFamily="18" charset="0"/>
                <a:cs typeface="Times New Roman" panose="02020603050405020304" pitchFamily="18" charset="0"/>
              </a:rPr>
              <a:t>Join –</a:t>
            </a:r>
            <a:r>
              <a:rPr dirty="0" sz="2400" lang="en-IN">
                <a:latin typeface="Times New Roman" panose="02020603050405020304" pitchFamily="18" charset="0"/>
                <a:cs typeface="Times New Roman" panose="02020603050405020304" pitchFamily="18" charset="0"/>
              </a:rPr>
              <a:t> We use a rounded solid rectangular bar to represent a Join notation with incoming arrows from the joining states and outgoing arrow towards the common goal state. We use the join notation when two or more states concurrently converge into one on the occurrence of an event or events</a:t>
            </a:r>
            <a:r>
              <a:rPr dirty="0" sz="2400" lang="en-IN" smtClean="0">
                <a:latin typeface="Times New Roman" panose="02020603050405020304" pitchFamily="18" charset="0"/>
                <a:cs typeface="Times New Roman" panose="02020603050405020304" pitchFamily="18" charset="0"/>
              </a:rPr>
              <a:t>.</a:t>
            </a:r>
          </a:p>
          <a:p>
            <a:endParaRPr dirty="0" lang="en-US"/>
          </a:p>
        </p:txBody>
      </p:sp>
      <p:pic>
        <p:nvPicPr>
          <p:cNvPr id="2097209" name="Picture 3"/>
          <p:cNvPicPr>
            <a:picLocks noChangeAspect="1"/>
          </p:cNvPicPr>
          <p:nvPr/>
        </p:nvPicPr>
        <p:blipFill>
          <a:blip xmlns:r="http://schemas.openxmlformats.org/officeDocument/2006/relationships" r:embed="rId1"/>
          <a:stretch>
            <a:fillRect/>
          </a:stretch>
        </p:blipFill>
        <p:spPr>
          <a:xfrm>
            <a:off x="2942647" y="3504871"/>
            <a:ext cx="5286953" cy="2454483"/>
          </a:xfrm>
          <a:prstGeom prst="rec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303" name=""/>
        <p:cNvGrpSpPr/>
        <p:nvPr/>
      </p:nvGrpSpPr>
      <p:grpSpPr>
        <a:xfrm>
          <a:off x="0" y="0"/>
          <a:ext cx="0" cy="0"/>
          <a:chOff x="0" y="0"/>
          <a:chExt cx="0" cy="0"/>
        </a:xfrm>
      </p:grpSpPr>
      <p:sp>
        <p:nvSpPr>
          <p:cNvPr id="1049006" name="Title 1"/>
          <p:cNvSpPr>
            <a:spLocks noGrp="1"/>
          </p:cNvSpPr>
          <p:nvPr>
            <p:ph type="title"/>
          </p:nvPr>
        </p:nvSpPr>
        <p:spPr/>
        <p:txBody>
          <a:bodyPr>
            <a:normAutofit/>
          </a:bodyPr>
          <a:p>
            <a:pPr algn="ctr"/>
            <a:r>
              <a:rPr dirty="0" sz="4000" lang="en-IN">
                <a:latin typeface="Times New Roman" panose="02020603050405020304" pitchFamily="18" charset="0"/>
                <a:cs typeface="Times New Roman" panose="02020603050405020304" pitchFamily="18" charset="0"/>
              </a:rPr>
              <a:t>Elements of state chart diagrams</a:t>
            </a:r>
            <a:endParaRPr dirty="0" sz="4000" lang="en-US"/>
          </a:p>
        </p:txBody>
      </p:sp>
      <p:sp>
        <p:nvSpPr>
          <p:cNvPr id="1049007" name="Content Placeholder 2"/>
          <p:cNvSpPr>
            <a:spLocks noGrp="1"/>
          </p:cNvSpPr>
          <p:nvPr>
            <p:ph idx="1"/>
          </p:nvPr>
        </p:nvSpPr>
        <p:spPr/>
        <p:txBody>
          <a:bodyPr>
            <a:normAutofit/>
          </a:bodyPr>
          <a:p>
            <a:pPr algn="just"/>
            <a:r>
              <a:rPr dirty="0" sz="2400" lang="en-IN" smtClean="0">
                <a:latin typeface="Times New Roman" panose="02020603050405020304" pitchFamily="18" charset="0"/>
                <a:cs typeface="Times New Roman" panose="02020603050405020304" pitchFamily="18" charset="0"/>
              </a:rPr>
              <a:t>Transition: It is indicated by an arrow. Transition is a relationship between two states which indicates that Event/ Action an object in the first state will enter the second state and performs certain specified actions.</a:t>
            </a:r>
          </a:p>
          <a:p>
            <a:pPr algn="just"/>
            <a:endParaRPr dirty="0" sz="2400" lang="en-US">
              <a:latin typeface="Times New Roman" panose="02020603050405020304" pitchFamily="18" charset="0"/>
              <a:cs typeface="Times New Roman" panose="02020603050405020304" pitchFamily="18" charset="0"/>
            </a:endParaRPr>
          </a:p>
        </p:txBody>
      </p:sp>
      <p:pic>
        <p:nvPicPr>
          <p:cNvPr id="2097210" name="Picture 3"/>
          <p:cNvPicPr>
            <a:picLocks noChangeAspect="1"/>
          </p:cNvPicPr>
          <p:nvPr/>
        </p:nvPicPr>
        <p:blipFill>
          <a:blip xmlns:r="http://schemas.openxmlformats.org/officeDocument/2006/relationships" r:embed="rId1"/>
          <a:stretch>
            <a:fillRect/>
          </a:stretch>
        </p:blipFill>
        <p:spPr>
          <a:xfrm>
            <a:off x="4329041" y="3657600"/>
            <a:ext cx="3083788" cy="1583567"/>
          </a:xfrm>
          <a:prstGeom prst="rec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304" name=""/>
        <p:cNvGrpSpPr/>
        <p:nvPr/>
      </p:nvGrpSpPr>
      <p:grpSpPr>
        <a:xfrm>
          <a:off x="0" y="0"/>
          <a:ext cx="0" cy="0"/>
          <a:chOff x="0" y="0"/>
          <a:chExt cx="0" cy="0"/>
        </a:xfrm>
      </p:grpSpPr>
      <p:sp>
        <p:nvSpPr>
          <p:cNvPr id="1049008" name="Title 1"/>
          <p:cNvSpPr>
            <a:spLocks noGrp="1"/>
          </p:cNvSpPr>
          <p:nvPr>
            <p:ph type="title"/>
          </p:nvPr>
        </p:nvSpPr>
        <p:spPr/>
        <p:txBody>
          <a:bodyPr>
            <a:normAutofit/>
          </a:bodyPr>
          <a:p>
            <a:pPr algn="ctr"/>
            <a:r>
              <a:rPr dirty="0" sz="4000" lang="en-IN">
                <a:latin typeface="Times New Roman" panose="02020603050405020304" pitchFamily="18" charset="0"/>
                <a:cs typeface="Times New Roman" panose="02020603050405020304" pitchFamily="18" charset="0"/>
              </a:rPr>
              <a:t>Elements of state chart diagrams</a:t>
            </a:r>
            <a:endParaRPr dirty="0" sz="4000" lang="en-US"/>
          </a:p>
        </p:txBody>
      </p:sp>
      <p:sp>
        <p:nvSpPr>
          <p:cNvPr id="1049009" name="Content Placeholder 2"/>
          <p:cNvSpPr>
            <a:spLocks noGrp="1"/>
          </p:cNvSpPr>
          <p:nvPr>
            <p:ph idx="1"/>
          </p:nvPr>
        </p:nvSpPr>
        <p:spPr/>
        <p:txBody>
          <a:bodyPr/>
          <a:p>
            <a:r>
              <a:rPr b="1" dirty="0" sz="2400" lang="en-IN">
                <a:latin typeface="Times New Roman" panose="02020603050405020304" pitchFamily="18" charset="0"/>
                <a:cs typeface="Times New Roman" panose="02020603050405020304" pitchFamily="18" charset="0"/>
              </a:rPr>
              <a:t>Transition –</a:t>
            </a:r>
            <a:r>
              <a:rPr dirty="0" sz="2400" lang="en-IN">
                <a:latin typeface="Times New Roman" panose="02020603050405020304" pitchFamily="18" charset="0"/>
                <a:cs typeface="Times New Roman" panose="02020603050405020304" pitchFamily="18" charset="0"/>
              </a:rPr>
              <a:t> We use a solid arrow to represent the transition or change of control from one state to another. The arrow is labelled with the event which causes the change in state.</a:t>
            </a:r>
            <a:r>
              <a:rPr dirty="0" lang="en-IN"/>
              <a:t/>
            </a:r>
            <a:br>
              <a:rPr dirty="0" lang="en-IN"/>
            </a:br>
            <a:endParaRPr dirty="0" lang="en-US"/>
          </a:p>
        </p:txBody>
      </p:sp>
      <p:pic>
        <p:nvPicPr>
          <p:cNvPr id="2097211" name="Picture 3"/>
          <p:cNvPicPr>
            <a:picLocks noChangeAspect="1"/>
          </p:cNvPicPr>
          <p:nvPr/>
        </p:nvPicPr>
        <p:blipFill>
          <a:blip xmlns:r="http://schemas.openxmlformats.org/officeDocument/2006/relationships" r:embed="rId1"/>
          <a:stretch>
            <a:fillRect/>
          </a:stretch>
        </p:blipFill>
        <p:spPr>
          <a:xfrm>
            <a:off x="4543069" y="3558381"/>
            <a:ext cx="3324225" cy="885825"/>
          </a:xfrm>
          <a:prstGeom prst="rec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305" name=""/>
        <p:cNvGrpSpPr/>
        <p:nvPr/>
      </p:nvGrpSpPr>
      <p:grpSpPr>
        <a:xfrm>
          <a:off x="0" y="0"/>
          <a:ext cx="0" cy="0"/>
          <a:chOff x="0" y="0"/>
          <a:chExt cx="0" cy="0"/>
        </a:xfrm>
      </p:grpSpPr>
      <p:sp>
        <p:nvSpPr>
          <p:cNvPr id="1049010" name="Title 1"/>
          <p:cNvSpPr>
            <a:spLocks noGrp="1"/>
          </p:cNvSpPr>
          <p:nvPr>
            <p:ph type="title"/>
          </p:nvPr>
        </p:nvSpPr>
        <p:spPr/>
        <p:txBody>
          <a:bodyPr>
            <a:normAutofit/>
          </a:bodyPr>
          <a:p>
            <a:pPr algn="ctr"/>
            <a:r>
              <a:rPr dirty="0" sz="4000" lang="en-IN">
                <a:latin typeface="Times New Roman" panose="02020603050405020304" pitchFamily="18" charset="0"/>
                <a:cs typeface="Times New Roman" panose="02020603050405020304" pitchFamily="18" charset="0"/>
              </a:rPr>
              <a:t>Elements of state chart diagrams</a:t>
            </a:r>
            <a:endParaRPr dirty="0" sz="4000" lang="en-US"/>
          </a:p>
        </p:txBody>
      </p:sp>
      <p:sp>
        <p:nvSpPr>
          <p:cNvPr id="1049011" name="Content Placeholder 2"/>
          <p:cNvSpPr>
            <a:spLocks noGrp="1"/>
          </p:cNvSpPr>
          <p:nvPr>
            <p:ph idx="1"/>
          </p:nvPr>
        </p:nvSpPr>
        <p:spPr/>
        <p:txBody>
          <a:bodyPr>
            <a:normAutofit/>
          </a:bodyPr>
          <a:p>
            <a:pPr algn="just"/>
            <a:r>
              <a:rPr b="1" dirty="0" sz="2400" lang="en-IN">
                <a:latin typeface="Times New Roman" panose="02020603050405020304" pitchFamily="18" charset="0"/>
                <a:cs typeface="Times New Roman" panose="02020603050405020304" pitchFamily="18" charset="0"/>
              </a:rPr>
              <a:t>Self transition –</a:t>
            </a:r>
            <a:r>
              <a:rPr dirty="0" sz="2400" lang="en-IN">
                <a:latin typeface="Times New Roman" panose="02020603050405020304" pitchFamily="18" charset="0"/>
                <a:cs typeface="Times New Roman" panose="02020603050405020304" pitchFamily="18" charset="0"/>
              </a:rPr>
              <a:t> We use a solid arrow pointing back to the state itself to represent a self transition. There might be scenarios when the state of the object does not change upon the occurrence of an event. We use self transitions to represent such cases.</a:t>
            </a:r>
            <a:endParaRPr dirty="0" sz="2400" lang="en-US">
              <a:latin typeface="Times New Roman" panose="02020603050405020304" pitchFamily="18" charset="0"/>
              <a:cs typeface="Times New Roman" panose="02020603050405020304" pitchFamily="18" charset="0"/>
            </a:endParaRPr>
          </a:p>
        </p:txBody>
      </p:sp>
      <p:pic>
        <p:nvPicPr>
          <p:cNvPr id="2097212" name="Picture 3"/>
          <p:cNvPicPr>
            <a:picLocks noChangeAspect="1"/>
          </p:cNvPicPr>
          <p:nvPr/>
        </p:nvPicPr>
        <p:blipFill>
          <a:blip xmlns:r="http://schemas.openxmlformats.org/officeDocument/2006/relationships" r:embed="rId1"/>
          <a:stretch>
            <a:fillRect/>
          </a:stretch>
        </p:blipFill>
        <p:spPr>
          <a:xfrm>
            <a:off x="3698543" y="3765857"/>
            <a:ext cx="3638621" cy="2116328"/>
          </a:xfrm>
          <a:prstGeom prst="rec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306" name=""/>
        <p:cNvGrpSpPr/>
        <p:nvPr/>
      </p:nvGrpSpPr>
      <p:grpSpPr>
        <a:xfrm>
          <a:off x="0" y="0"/>
          <a:ext cx="0" cy="0"/>
          <a:chOff x="0" y="0"/>
          <a:chExt cx="0" cy="0"/>
        </a:xfrm>
      </p:grpSpPr>
      <p:sp>
        <p:nvSpPr>
          <p:cNvPr id="1049012" name="Title 1"/>
          <p:cNvSpPr>
            <a:spLocks noGrp="1"/>
          </p:cNvSpPr>
          <p:nvPr>
            <p:ph type="title"/>
          </p:nvPr>
        </p:nvSpPr>
        <p:spPr/>
        <p:txBody>
          <a:bodyPr>
            <a:normAutofit/>
          </a:bodyPr>
          <a:p>
            <a:pPr algn="ctr"/>
            <a:r>
              <a:rPr dirty="0" sz="4000" lang="en-IN">
                <a:latin typeface="Times New Roman" panose="02020603050405020304" pitchFamily="18" charset="0"/>
                <a:cs typeface="Times New Roman" panose="02020603050405020304" pitchFamily="18" charset="0"/>
              </a:rPr>
              <a:t>Elements of state chart diagrams</a:t>
            </a:r>
            <a:endParaRPr dirty="0" sz="4000" lang="en-US"/>
          </a:p>
        </p:txBody>
      </p:sp>
      <p:sp>
        <p:nvSpPr>
          <p:cNvPr id="1049013" name="Content Placeholder 2"/>
          <p:cNvSpPr>
            <a:spLocks noGrp="1"/>
          </p:cNvSpPr>
          <p:nvPr>
            <p:ph idx="1"/>
          </p:nvPr>
        </p:nvSpPr>
        <p:spPr>
          <a:xfrm>
            <a:off x="838200" y="1921160"/>
            <a:ext cx="10515600" cy="4351338"/>
          </a:xfrm>
        </p:spPr>
        <p:txBody>
          <a:bodyPr/>
          <a:p>
            <a:r>
              <a:rPr dirty="0" sz="2400" lang="en-IN" smtClean="0">
                <a:latin typeface="Times New Roman" panose="02020603050405020304" pitchFamily="18" charset="0"/>
                <a:cs typeface="Times New Roman" panose="02020603050405020304" pitchFamily="18" charset="0"/>
              </a:rPr>
              <a:t>Final State: The end of the state chart diagram is represented by a solid circle surrounded by a circle.</a:t>
            </a:r>
          </a:p>
          <a:p>
            <a:endParaRPr dirty="0" lang="en-US"/>
          </a:p>
        </p:txBody>
      </p:sp>
      <p:pic>
        <p:nvPicPr>
          <p:cNvPr id="2097213" name="Picture 3"/>
          <p:cNvPicPr>
            <a:picLocks noChangeAspect="1"/>
          </p:cNvPicPr>
          <p:nvPr/>
        </p:nvPicPr>
        <p:blipFill>
          <a:blip xmlns:r="http://schemas.openxmlformats.org/officeDocument/2006/relationships" r:embed="rId1"/>
          <a:stretch>
            <a:fillRect/>
          </a:stretch>
        </p:blipFill>
        <p:spPr>
          <a:xfrm>
            <a:off x="4722126" y="2924174"/>
            <a:ext cx="2480268" cy="1538643"/>
          </a:xfrm>
          <a:prstGeom prst="rec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307" name=""/>
        <p:cNvGrpSpPr/>
        <p:nvPr/>
      </p:nvGrpSpPr>
      <p:grpSpPr>
        <a:xfrm>
          <a:off x="0" y="0"/>
          <a:ext cx="0" cy="0"/>
          <a:chOff x="0" y="0"/>
          <a:chExt cx="0" cy="0"/>
        </a:xfrm>
      </p:grpSpPr>
      <p:sp>
        <p:nvSpPr>
          <p:cNvPr id="1049014" name="Title 1"/>
          <p:cNvSpPr>
            <a:spLocks noGrp="1"/>
          </p:cNvSpPr>
          <p:nvPr>
            <p:ph type="title"/>
          </p:nvPr>
        </p:nvSpPr>
        <p:spPr/>
        <p:txBody>
          <a:bodyPr>
            <a:normAutofit/>
          </a:bodyPr>
          <a:p>
            <a:r>
              <a:rPr dirty="0" sz="3200" lang="en-IN">
                <a:latin typeface="Times New Roman" panose="02020603050405020304" pitchFamily="18" charset="0"/>
                <a:cs typeface="Times New Roman" panose="02020603050405020304" pitchFamily="18" charset="0"/>
              </a:rPr>
              <a:t>Example state chart for </a:t>
            </a:r>
            <a:r>
              <a:rPr dirty="0" sz="3200" lang="en-IN" smtClean="0">
                <a:latin typeface="Times New Roman" panose="02020603050405020304" pitchFamily="18" charset="0"/>
                <a:cs typeface="Times New Roman" panose="02020603050405020304" pitchFamily="18" charset="0"/>
              </a:rPr>
              <a:t>ATM card PIN Verification</a:t>
            </a:r>
            <a:endParaRPr dirty="0" sz="3200" lang="en-US">
              <a:latin typeface="Times New Roman" panose="02020603050405020304" pitchFamily="18" charset="0"/>
              <a:cs typeface="Times New Roman" panose="02020603050405020304" pitchFamily="18" charset="0"/>
            </a:endParaRPr>
          </a:p>
        </p:txBody>
      </p:sp>
      <p:sp>
        <p:nvSpPr>
          <p:cNvPr id="1049015" name="Content Placeholder 2"/>
          <p:cNvSpPr>
            <a:spLocks noGrp="1"/>
          </p:cNvSpPr>
          <p:nvPr>
            <p:ph idx="1"/>
          </p:nvPr>
        </p:nvSpPr>
        <p:spPr/>
        <p:txBody>
          <a:bodyPr/>
          <a:p>
            <a:r>
              <a:rPr dirty="0" lang="en-IN" smtClean="0"/>
              <a:t> </a:t>
            </a:r>
            <a:endParaRPr dirty="0" lang="en-US"/>
          </a:p>
        </p:txBody>
      </p:sp>
      <p:pic>
        <p:nvPicPr>
          <p:cNvPr id="2097214" name="Picture 3"/>
          <p:cNvPicPr>
            <a:picLocks noChangeAspect="1"/>
          </p:cNvPicPr>
          <p:nvPr/>
        </p:nvPicPr>
        <p:blipFill>
          <a:blip xmlns:r="http://schemas.openxmlformats.org/officeDocument/2006/relationships" r:embed="rId1"/>
          <a:stretch>
            <a:fillRect/>
          </a:stretch>
        </p:blipFill>
        <p:spPr>
          <a:xfrm>
            <a:off x="124829" y="1825625"/>
            <a:ext cx="10083695" cy="3608103"/>
          </a:xfrm>
          <a:prstGeom prst="rec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308" name=""/>
        <p:cNvGrpSpPr/>
        <p:nvPr/>
      </p:nvGrpSpPr>
      <p:grpSpPr>
        <a:xfrm>
          <a:off x="0" y="0"/>
          <a:ext cx="0" cy="0"/>
          <a:chOff x="0" y="0"/>
          <a:chExt cx="0" cy="0"/>
        </a:xfrm>
      </p:grpSpPr>
      <p:sp>
        <p:nvSpPr>
          <p:cNvPr id="1049016" name="Title 1"/>
          <p:cNvSpPr>
            <a:spLocks noGrp="1"/>
          </p:cNvSpPr>
          <p:nvPr>
            <p:ph type="title"/>
          </p:nvPr>
        </p:nvSpPr>
        <p:spPr/>
        <p:txBody>
          <a:bodyPr>
            <a:normAutofit fontScale="90000"/>
          </a:bodyPr>
          <a:p>
            <a:r>
              <a:rPr dirty="0" lang="en-IN" smtClean="0">
                <a:latin typeface="Times New Roman" panose="02020603050405020304" pitchFamily="18" charset="0"/>
                <a:cs typeface="Times New Roman" panose="02020603050405020304" pitchFamily="18" charset="0"/>
              </a:rPr>
              <a:t>Example state chart for order management system</a:t>
            </a:r>
            <a:r>
              <a:rPr dirty="0" lang="en-IN" smtClean="0"/>
              <a:t/>
            </a:r>
            <a:br>
              <a:rPr dirty="0" lang="en-IN" smtClean="0"/>
            </a:br>
            <a:endParaRPr dirty="0" lang="en-US"/>
          </a:p>
        </p:txBody>
      </p:sp>
      <p:pic>
        <p:nvPicPr>
          <p:cNvPr id="2097215" name="Content Placeholder 3"/>
          <p:cNvPicPr>
            <a:picLocks noChangeAspect="1" noGrp="1"/>
          </p:cNvPicPr>
          <p:nvPr>
            <p:ph idx="1"/>
          </p:nvPr>
        </p:nvPicPr>
        <p:blipFill>
          <a:blip xmlns:r="http://schemas.openxmlformats.org/officeDocument/2006/relationships" r:embed="rId1"/>
          <a:stretch>
            <a:fillRect/>
          </a:stretch>
        </p:blipFill>
        <p:spPr>
          <a:xfrm>
            <a:off x="1528549" y="1605967"/>
            <a:ext cx="9381808" cy="3847889"/>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1" name=""/>
        <p:cNvGrpSpPr/>
        <p:nvPr/>
      </p:nvGrpSpPr>
      <p:grpSpPr>
        <a:xfrm>
          <a:off x="0" y="0"/>
          <a:ext cx="0" cy="0"/>
          <a:chOff x="0" y="0"/>
          <a:chExt cx="0" cy="0"/>
        </a:xfrm>
      </p:grpSpPr>
      <p:sp>
        <p:nvSpPr>
          <p:cNvPr id="1048696" name="Text Placeholder 1"/>
          <p:cNvSpPr>
            <a:spLocks noGrp="1"/>
          </p:cNvSpPr>
          <p:nvPr>
            <p:ph type="body" sz="quarter" idx="10"/>
          </p:nvPr>
        </p:nvSpPr>
        <p:spPr/>
        <p:txBody>
          <a:bodyPr>
            <a:normAutofit/>
          </a:bodyPr>
          <a:p>
            <a:r>
              <a:rPr dirty="0" lang="en-US" smtClean="0"/>
              <a:t>Applications of Single Inheritance</a:t>
            </a:r>
            <a:endParaRPr dirty="0" lang="en-US"/>
          </a:p>
        </p:txBody>
      </p:sp>
      <p:sp>
        <p:nvSpPr>
          <p:cNvPr id="1048697" name="Text Placeholder 2"/>
          <p:cNvSpPr>
            <a:spLocks noGrp="1"/>
          </p:cNvSpPr>
          <p:nvPr>
            <p:ph type="body" sz="quarter" idx="11"/>
          </p:nvPr>
        </p:nvSpPr>
        <p:spPr/>
        <p:txBody>
          <a:bodyPr/>
          <a:p>
            <a:endParaRPr lang="en-US"/>
          </a:p>
        </p:txBody>
      </p:sp>
      <p:grpSp>
        <p:nvGrpSpPr>
          <p:cNvPr id="162" name="Group 3"/>
          <p:cNvGrpSpPr/>
          <p:nvPr/>
        </p:nvGrpSpPr>
        <p:grpSpPr>
          <a:xfrm>
            <a:off x="2408844" y="1643968"/>
            <a:ext cx="2391012" cy="3009169"/>
            <a:chOff x="740828" y="1628800"/>
            <a:chExt cx="2391012" cy="3672408"/>
          </a:xfrm>
        </p:grpSpPr>
        <p:sp>
          <p:nvSpPr>
            <p:cNvPr id="1048698" name="Rectangle 4"/>
            <p:cNvSpPr/>
            <p:nvPr/>
          </p:nvSpPr>
          <p:spPr>
            <a:xfrm>
              <a:off x="740828" y="1628800"/>
              <a:ext cx="2376264" cy="108012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3200" lang="en-US"/>
                <a:t>Grading System</a:t>
              </a:r>
              <a:endParaRPr b="1" dirty="0" sz="3200" lang="en-US"/>
            </a:p>
          </p:txBody>
        </p:sp>
        <p:sp>
          <p:nvSpPr>
            <p:cNvPr id="1048699" name="Rectangle 5"/>
            <p:cNvSpPr/>
            <p:nvPr/>
          </p:nvSpPr>
          <p:spPr>
            <a:xfrm>
              <a:off x="755576" y="4221088"/>
              <a:ext cx="2376264" cy="108012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3200" lang="en-US"/>
                <a:t>Student</a:t>
              </a:r>
              <a:endParaRPr b="1" dirty="0" sz="3200" lang="en-US"/>
            </a:p>
          </p:txBody>
        </p:sp>
        <p:sp>
          <p:nvSpPr>
            <p:cNvPr id="1048700" name="Up Arrow 6"/>
            <p:cNvSpPr/>
            <p:nvPr/>
          </p:nvSpPr>
          <p:spPr>
            <a:xfrm>
              <a:off x="1763688" y="2780928"/>
              <a:ext cx="309288" cy="1368152"/>
            </a:xfrm>
            <a:prstGeom prst="up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sp>
        <p:nvSpPr>
          <p:cNvPr id="1048701" name="TextBox 7"/>
          <p:cNvSpPr txBox="1"/>
          <p:nvPr/>
        </p:nvSpPr>
        <p:spPr>
          <a:xfrm>
            <a:off x="6356186" y="1628800"/>
            <a:ext cx="2980175" cy="1754326"/>
          </a:xfrm>
          <a:prstGeom prst="rect"/>
          <a:noFill/>
        </p:spPr>
        <p:txBody>
          <a:bodyPr rtlCol="0" wrap="none">
            <a:spAutoFit/>
          </a:bodyPr>
          <a:p>
            <a:pPr indent="-342900" marL="342900">
              <a:buAutoNum type="arabicPeriod"/>
            </a:pPr>
            <a:r>
              <a:rPr dirty="0" lang="en-US"/>
              <a:t>University Grading System</a:t>
            </a:r>
          </a:p>
          <a:p>
            <a:pPr indent="-342900" marL="342900">
              <a:buAutoNum type="arabicPeriod"/>
            </a:pPr>
            <a:endParaRPr dirty="0" lang="en-US"/>
          </a:p>
          <a:p>
            <a:pPr indent="-342900" marL="342900">
              <a:buAutoNum type="arabicPeriod"/>
            </a:pPr>
            <a:r>
              <a:rPr dirty="0" lang="en-US"/>
              <a:t>Employee and Salary</a:t>
            </a:r>
          </a:p>
          <a:p>
            <a:pPr indent="-342900" marL="342900">
              <a:buAutoNum type="arabicPeriod"/>
            </a:pPr>
            <a:endParaRPr dirty="0" lang="en-US"/>
          </a:p>
          <a:p>
            <a:pPr indent="-342900" marL="342900">
              <a:buAutoNum type="arabicPeriod"/>
            </a:pPr>
            <a:endParaRPr dirty="0" lang="en-US"/>
          </a:p>
          <a:p>
            <a:pPr indent="-342900" marL="342900">
              <a:buAutoNum type="arabicPeriod"/>
            </a:pPr>
            <a:endParaRPr dirty="0"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309" name=""/>
        <p:cNvGrpSpPr/>
        <p:nvPr/>
      </p:nvGrpSpPr>
      <p:grpSpPr>
        <a:xfrm>
          <a:off x="0" y="0"/>
          <a:ext cx="0" cy="0"/>
          <a:chOff x="0" y="0"/>
          <a:chExt cx="0" cy="0"/>
        </a:xfrm>
      </p:grpSpPr>
      <p:sp>
        <p:nvSpPr>
          <p:cNvPr id="1049017" name="Rectangle 3"/>
          <p:cNvSpPr>
            <a:spLocks noGrp="1"/>
          </p:cNvSpPr>
          <p:nvPr>
            <p:ph type="title"/>
          </p:nvPr>
        </p:nvSpPr>
        <p:spPr>
          <a:xfrm>
            <a:off x="1930400" y="177800"/>
            <a:ext cx="10566400" cy="3556000"/>
          </a:xfrm>
        </p:spPr>
        <p:txBody>
          <a:bodyPr>
            <a:noAutofit/>
          </a:bodyPr>
          <a:p>
            <a:r>
              <a:rPr dirty="0" sz="7200" lang="en-US"/>
              <a:t>ACTIVITY Diagram</a:t>
            </a:r>
            <a:endParaRPr dirty="0" sz="7200" lang="en-US"/>
          </a:p>
        </p:txBody>
      </p:sp>
      <p:sp>
        <p:nvSpPr>
          <p:cNvPr id="1049018" name="Rectangle 4"/>
          <p:cNvSpPr>
            <a:spLocks noGrp="1"/>
          </p:cNvSpPr>
          <p:nvPr>
            <p:ph type="subTitle" idx="1"/>
          </p:nvPr>
        </p:nvSpPr>
        <p:spPr/>
        <p:txBody>
          <a:bodyPr>
            <a:normAutofit/>
          </a:bodyPr>
          <a:p>
            <a:r>
              <a:rPr dirty="0" lang="en-US" smtClean="0"/>
              <a:t>  Object Oriented Design and Programming</a:t>
            </a:r>
            <a:endParaRPr dirty="0" lang="en-US"/>
          </a:p>
        </p:txBody>
      </p:sp>
      <p:sp>
        <p:nvSpPr>
          <p:cNvPr id="1049019" name="TextBox 1"/>
          <p:cNvSpPr txBox="1"/>
          <p:nvPr/>
        </p:nvSpPr>
        <p:spPr>
          <a:xfrm>
            <a:off x="341523" y="6070600"/>
            <a:ext cx="2300077" cy="584775"/>
          </a:xfrm>
          <a:prstGeom prst="rect"/>
          <a:noFill/>
        </p:spPr>
        <p:txBody>
          <a:bodyPr rtlCol="0" wrap="square">
            <a:spAutoFit/>
          </a:bodyPr>
          <a:p>
            <a:r>
              <a:rPr dirty="0" sz="3200" lang="en-US"/>
              <a:t>18CSC202J</a:t>
            </a:r>
            <a:endParaRPr dirty="0" sz="3200" lang="en-US"/>
          </a:p>
        </p:txBody>
      </p:sp>
    </p:spTree>
  </p:cSld>
  <p:clrMapOvr>
    <a:masterClrMapping/>
  </p:clrMapOvr>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312" name=""/>
        <p:cNvGrpSpPr/>
        <p:nvPr/>
      </p:nvGrpSpPr>
      <p:grpSpPr>
        <a:xfrm>
          <a:off x="0" y="0"/>
          <a:ext cx="0" cy="0"/>
          <a:chOff x="0" y="0"/>
          <a:chExt cx="0" cy="0"/>
        </a:xfrm>
      </p:grpSpPr>
      <p:sp>
        <p:nvSpPr>
          <p:cNvPr id="1049023" name="Rectangle 1"/>
          <p:cNvSpPr>
            <a:spLocks noGrp="1"/>
          </p:cNvSpPr>
          <p:nvPr>
            <p:ph type="title"/>
          </p:nvPr>
        </p:nvSpPr>
        <p:spPr>
          <a:xfrm>
            <a:off x="812800" y="177800"/>
            <a:ext cx="10871200" cy="1341120"/>
          </a:xfrm>
        </p:spPr>
        <p:txBody>
          <a:bodyPr/>
          <a:p>
            <a:r>
              <a:rPr dirty="0" lang="en-US" smtClean="0"/>
              <a:t>Activity Diagra</a:t>
            </a:r>
            <a:r>
              <a:rPr dirty="0" lang="en-US"/>
              <a:t>m</a:t>
            </a:r>
          </a:p>
        </p:txBody>
      </p:sp>
      <p:sp>
        <p:nvSpPr>
          <p:cNvPr id="1049024" name="Rectangle 2"/>
          <p:cNvSpPr>
            <a:spLocks noGrp="1"/>
          </p:cNvSpPr>
          <p:nvPr>
            <p:ph sz="quarter" idx="4294967295"/>
          </p:nvPr>
        </p:nvSpPr>
        <p:spPr>
          <a:xfrm>
            <a:off x="812800" y="1981202"/>
            <a:ext cx="10769600" cy="4495799"/>
          </a:xfrm>
          <a:prstGeom prst="rect"/>
        </p:spPr>
        <p:txBody>
          <a:bodyPr>
            <a:normAutofit/>
          </a:bodyPr>
          <a:p>
            <a:pPr>
              <a:buFont typeface="Wingdings" pitchFamily="2" charset="2"/>
              <a:buChar char="q"/>
            </a:pPr>
            <a:r>
              <a:rPr dirty="0" sz="2667" lang="en-US">
                <a:latin typeface="Times New Roman" pitchFamily="18" charset="0"/>
                <a:cs typeface="Times New Roman" pitchFamily="18" charset="0"/>
              </a:rPr>
              <a:t>Activity </a:t>
            </a:r>
            <a:r>
              <a:rPr dirty="0" sz="2667" lang="en-US">
                <a:latin typeface="Times New Roman" pitchFamily="18" charset="0"/>
                <a:cs typeface="Times New Roman" pitchFamily="18" charset="0"/>
              </a:rPr>
              <a:t>diagram is UML behavior diagram which </a:t>
            </a:r>
            <a:r>
              <a:rPr dirty="0" sz="2667" lang="en-US">
                <a:latin typeface="Times New Roman" pitchFamily="18" charset="0"/>
                <a:cs typeface="Times New Roman" pitchFamily="18" charset="0"/>
              </a:rPr>
              <a:t>emphasis </a:t>
            </a:r>
            <a:r>
              <a:rPr dirty="0" sz="2667" lang="en-US">
                <a:latin typeface="Times New Roman" pitchFamily="18" charset="0"/>
                <a:cs typeface="Times New Roman" pitchFamily="18" charset="0"/>
              </a:rPr>
              <a:t>on the sequence and conditions of the </a:t>
            </a:r>
            <a:r>
              <a:rPr dirty="0" sz="2667" lang="en-US">
                <a:latin typeface="Times New Roman" pitchFamily="18" charset="0"/>
                <a:cs typeface="Times New Roman" pitchFamily="18" charset="0"/>
              </a:rPr>
              <a:t>flow</a:t>
            </a:r>
          </a:p>
          <a:p>
            <a:pPr>
              <a:buFont typeface="Wingdings" pitchFamily="2" charset="2"/>
              <a:buChar char="q"/>
            </a:pPr>
            <a:r>
              <a:rPr dirty="0" sz="2667" lang="en-US">
                <a:latin typeface="Times New Roman" pitchFamily="18" charset="0"/>
                <a:cs typeface="Times New Roman" pitchFamily="18" charset="0"/>
              </a:rPr>
              <a:t>It shows </a:t>
            </a:r>
            <a:r>
              <a:rPr dirty="0" sz="2667" lang="en-US">
                <a:latin typeface="Times New Roman" pitchFamily="18" charset="0"/>
                <a:cs typeface="Times New Roman" pitchFamily="18" charset="0"/>
              </a:rPr>
              <a:t>a sequence of actions or flow of control in a system.</a:t>
            </a:r>
          </a:p>
          <a:p>
            <a:pPr>
              <a:buFont typeface="Wingdings" pitchFamily="2" charset="2"/>
              <a:buChar char="q"/>
            </a:pPr>
            <a:r>
              <a:rPr dirty="0" sz="2667" lang="en-US">
                <a:latin typeface="Times New Roman" pitchFamily="18" charset="0"/>
                <a:cs typeface="Times New Roman" pitchFamily="18" charset="0"/>
              </a:rPr>
              <a:t>It is like </a:t>
            </a:r>
            <a:r>
              <a:rPr dirty="0" sz="2667" lang="en-US">
                <a:latin typeface="Times New Roman" pitchFamily="18" charset="0"/>
                <a:cs typeface="Times New Roman" pitchFamily="18" charset="0"/>
              </a:rPr>
              <a:t>to a flowchart or </a:t>
            </a:r>
            <a:r>
              <a:rPr dirty="0" sz="2667" lang="en-US">
                <a:latin typeface="Times New Roman" pitchFamily="18" charset="0"/>
                <a:cs typeface="Times New Roman" pitchFamily="18" charset="0"/>
              </a:rPr>
              <a:t>a flow </a:t>
            </a:r>
            <a:r>
              <a:rPr dirty="0" sz="2667" lang="en-US">
                <a:latin typeface="Times New Roman" pitchFamily="18" charset="0"/>
                <a:cs typeface="Times New Roman" pitchFamily="18" charset="0"/>
              </a:rPr>
              <a:t>diagram. </a:t>
            </a:r>
            <a:endParaRPr dirty="0" sz="2667" lang="en-US">
              <a:latin typeface="Times New Roman" pitchFamily="18" charset="0"/>
              <a:cs typeface="Times New Roman" pitchFamily="18" charset="0"/>
            </a:endParaRPr>
          </a:p>
          <a:p>
            <a:pPr>
              <a:buFont typeface="Wingdings" pitchFamily="2" charset="2"/>
              <a:buChar char="q"/>
            </a:pPr>
            <a:r>
              <a:rPr dirty="0" sz="2667" lang="en-US">
                <a:latin typeface="Times New Roman" pitchFamily="18" charset="0"/>
                <a:cs typeface="Times New Roman" pitchFamily="18" charset="0"/>
              </a:rPr>
              <a:t>It is frequently </a:t>
            </a:r>
            <a:r>
              <a:rPr dirty="0" sz="2667" lang="en-US">
                <a:latin typeface="Times New Roman" pitchFamily="18" charset="0"/>
                <a:cs typeface="Times New Roman" pitchFamily="18" charset="0"/>
              </a:rPr>
              <a:t>used in business process modeling. They can also describe the steps in a use case diagram. </a:t>
            </a:r>
            <a:endParaRPr dirty="0" sz="2667" lang="en-US">
              <a:latin typeface="Times New Roman" pitchFamily="18" charset="0"/>
              <a:cs typeface="Times New Roman" pitchFamily="18" charset="0"/>
            </a:endParaRPr>
          </a:p>
          <a:p>
            <a:pPr>
              <a:buFont typeface="Wingdings" pitchFamily="2" charset="2"/>
              <a:buChar char="q"/>
            </a:pPr>
            <a:r>
              <a:rPr dirty="0" sz="2667" lang="en-US">
                <a:latin typeface="Times New Roman" pitchFamily="18" charset="0"/>
                <a:cs typeface="Times New Roman" pitchFamily="18" charset="0"/>
              </a:rPr>
              <a:t>The modeled Activities are either sequential or </a:t>
            </a:r>
            <a:r>
              <a:rPr dirty="0" sz="2667" lang="en-US">
                <a:latin typeface="Times New Roman" pitchFamily="18" charset="0"/>
                <a:cs typeface="Times New Roman" pitchFamily="18" charset="0"/>
              </a:rPr>
              <a:t>concurrent. </a:t>
            </a:r>
            <a:endParaRPr dirty="0" sz="2667" lang="en-US">
              <a:latin typeface="Times New Roman" pitchFamily="18" charset="0"/>
              <a:cs typeface="Times New Roman" pitchFamily="18" charset="0"/>
            </a:endParaRPr>
          </a:p>
          <a:p>
            <a:pPr>
              <a:buFont typeface="Wingdings" pitchFamily="2" charset="2"/>
              <a:buChar char="q"/>
            </a:pPr>
            <a:endParaRPr dirty="0" sz="2667" lang="en-US">
              <a:latin typeface="Times New Roman" pitchFamily="18" charset="0"/>
              <a:cs typeface="Times New Roman" pitchFamily="18" charset="0"/>
            </a:endParaRPr>
          </a:p>
        </p:txBody>
      </p:sp>
    </p:spTree>
  </p:cSld>
  <p:clrMapOvr>
    <a:masterClrMapping/>
  </p:clrMapOvr>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315" name=""/>
        <p:cNvGrpSpPr/>
        <p:nvPr/>
      </p:nvGrpSpPr>
      <p:grpSpPr>
        <a:xfrm>
          <a:off x="0" y="0"/>
          <a:ext cx="0" cy="0"/>
          <a:chOff x="0" y="0"/>
          <a:chExt cx="0" cy="0"/>
        </a:xfrm>
      </p:grpSpPr>
      <p:sp>
        <p:nvSpPr>
          <p:cNvPr id="1049028" name="Title 1"/>
          <p:cNvSpPr>
            <a:spLocks noGrp="1"/>
          </p:cNvSpPr>
          <p:nvPr>
            <p:ph type="title"/>
          </p:nvPr>
        </p:nvSpPr>
        <p:spPr/>
        <p:txBody>
          <a:bodyPr/>
          <a:p>
            <a:r>
              <a:rPr dirty="0" lang="en-US" smtClean="0"/>
              <a:t>Benefits</a:t>
            </a:r>
            <a:endParaRPr dirty="0" lang="en-US"/>
          </a:p>
        </p:txBody>
      </p:sp>
      <p:sp>
        <p:nvSpPr>
          <p:cNvPr id="1049029" name="Content Placeholder 2"/>
          <p:cNvSpPr>
            <a:spLocks noGrp="1"/>
          </p:cNvSpPr>
          <p:nvPr>
            <p:ph sz="quarter" idx="4294967295"/>
          </p:nvPr>
        </p:nvSpPr>
        <p:spPr>
          <a:xfrm>
            <a:off x="812800" y="1905000"/>
            <a:ext cx="10871200" cy="4358165"/>
          </a:xfrm>
          <a:prstGeom prst="rect"/>
        </p:spPr>
        <p:txBody>
          <a:bodyPr>
            <a:normAutofit/>
          </a:bodyPr>
          <a:p>
            <a:pPr fontAlgn="base"/>
            <a:r>
              <a:rPr dirty="0" sz="2667" lang="en-US">
                <a:latin typeface="Times New Roman" pitchFamily="18" charset="0"/>
                <a:cs typeface="Times New Roman" pitchFamily="18" charset="0"/>
              </a:rPr>
              <a:t>It illustrates </a:t>
            </a:r>
            <a:r>
              <a:rPr dirty="0" sz="2667" lang="en-US">
                <a:latin typeface="Times New Roman" pitchFamily="18" charset="0"/>
                <a:cs typeface="Times New Roman" pitchFamily="18" charset="0"/>
              </a:rPr>
              <a:t>the logic of an algorithm.</a:t>
            </a:r>
          </a:p>
          <a:p>
            <a:pPr fontAlgn="base"/>
            <a:r>
              <a:rPr dirty="0" sz="2667" lang="en-US">
                <a:latin typeface="Times New Roman" pitchFamily="18" charset="0"/>
                <a:cs typeface="Times New Roman" pitchFamily="18" charset="0"/>
              </a:rPr>
              <a:t>It describes </a:t>
            </a:r>
            <a:r>
              <a:rPr dirty="0" sz="2667" lang="en-US">
                <a:latin typeface="Times New Roman" pitchFamily="18" charset="0"/>
                <a:cs typeface="Times New Roman" pitchFamily="18" charset="0"/>
              </a:rPr>
              <a:t>the </a:t>
            </a:r>
            <a:r>
              <a:rPr dirty="0" sz="2667" lang="en-US">
                <a:latin typeface="Times New Roman" pitchFamily="18" charset="0"/>
                <a:cs typeface="Times New Roman" pitchFamily="18" charset="0"/>
              </a:rPr>
              <a:t>functions </a:t>
            </a:r>
            <a:r>
              <a:rPr dirty="0" sz="2667" lang="en-US">
                <a:latin typeface="Times New Roman" pitchFamily="18" charset="0"/>
                <a:cs typeface="Times New Roman" pitchFamily="18" charset="0"/>
              </a:rPr>
              <a:t>performed in </a:t>
            </a:r>
            <a:r>
              <a:rPr dirty="0" sz="2667" lang="en-US">
                <a:latin typeface="Times New Roman" pitchFamily="18" charset="0"/>
                <a:cs typeface="Times New Roman" pitchFamily="18" charset="0"/>
              </a:rPr>
              <a:t>use cases.</a:t>
            </a:r>
            <a:endParaRPr dirty="0" sz="2667" lang="en-US">
              <a:latin typeface="Times New Roman" pitchFamily="18" charset="0"/>
              <a:cs typeface="Times New Roman" pitchFamily="18" charset="0"/>
            </a:endParaRPr>
          </a:p>
          <a:p>
            <a:pPr fontAlgn="base"/>
            <a:r>
              <a:rPr dirty="0" sz="2667" lang="en-US">
                <a:latin typeface="Times New Roman" pitchFamily="18" charset="0"/>
                <a:cs typeface="Times New Roman" pitchFamily="18" charset="0"/>
              </a:rPr>
              <a:t>Illustrate a business process or workflow between users and the system.</a:t>
            </a:r>
          </a:p>
          <a:p>
            <a:pPr fontAlgn="base"/>
            <a:r>
              <a:rPr dirty="0" sz="2667" lang="en-US">
                <a:latin typeface="Times New Roman" pitchFamily="18" charset="0"/>
                <a:cs typeface="Times New Roman" pitchFamily="18" charset="0"/>
              </a:rPr>
              <a:t>It Simplifies </a:t>
            </a:r>
            <a:r>
              <a:rPr dirty="0" sz="2667" lang="en-US">
                <a:latin typeface="Times New Roman" pitchFamily="18" charset="0"/>
                <a:cs typeface="Times New Roman" pitchFamily="18" charset="0"/>
              </a:rPr>
              <a:t>and </a:t>
            </a:r>
            <a:r>
              <a:rPr dirty="0" sz="2667" lang="en-US">
                <a:latin typeface="Times New Roman" pitchFamily="18" charset="0"/>
                <a:cs typeface="Times New Roman" pitchFamily="18" charset="0"/>
              </a:rPr>
              <a:t>improves </a:t>
            </a:r>
            <a:r>
              <a:rPr dirty="0" sz="2667" lang="en-US">
                <a:latin typeface="Times New Roman" pitchFamily="18" charset="0"/>
                <a:cs typeface="Times New Roman" pitchFamily="18" charset="0"/>
              </a:rPr>
              <a:t>any process by </a:t>
            </a:r>
            <a:r>
              <a:rPr dirty="0" sz="2667" lang="en-US">
                <a:latin typeface="Times New Roman" pitchFamily="18" charset="0"/>
                <a:cs typeface="Times New Roman" pitchFamily="18" charset="0"/>
              </a:rPr>
              <a:t>descriptive complex </a:t>
            </a:r>
            <a:r>
              <a:rPr dirty="0" sz="2667" lang="en-US">
                <a:latin typeface="Times New Roman" pitchFamily="18" charset="0"/>
                <a:cs typeface="Times New Roman" pitchFamily="18" charset="0"/>
              </a:rPr>
              <a:t>use cases.</a:t>
            </a:r>
          </a:p>
          <a:p>
            <a:pPr fontAlgn="base"/>
            <a:r>
              <a:rPr dirty="0" sz="2667" lang="en-US">
                <a:latin typeface="Times New Roman" pitchFamily="18" charset="0"/>
                <a:cs typeface="Times New Roman" pitchFamily="18" charset="0"/>
              </a:rPr>
              <a:t>Model software architecture elements, such as method, function, and operation.</a:t>
            </a:r>
          </a:p>
          <a:p>
            <a:pPr indent="0" marL="0">
              <a:buNone/>
            </a:pPr>
            <a:endParaRPr dirty="0" sz="2667" lang="en-US">
              <a:latin typeface="Times New Roman" pitchFamily="18" charset="0"/>
              <a:cs typeface="Times New Roman" pitchFamily="18"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316" name=""/>
        <p:cNvGrpSpPr/>
        <p:nvPr/>
      </p:nvGrpSpPr>
      <p:grpSpPr>
        <a:xfrm>
          <a:off x="0" y="0"/>
          <a:ext cx="0" cy="0"/>
          <a:chOff x="0" y="0"/>
          <a:chExt cx="0" cy="0"/>
        </a:xfrm>
      </p:grpSpPr>
      <p:sp>
        <p:nvSpPr>
          <p:cNvPr id="1049030" name="Title 1"/>
          <p:cNvSpPr>
            <a:spLocks noGrp="1"/>
          </p:cNvSpPr>
          <p:nvPr>
            <p:ph type="title"/>
          </p:nvPr>
        </p:nvSpPr>
        <p:spPr/>
        <p:txBody>
          <a:bodyPr/>
          <a:p>
            <a:r>
              <a:rPr dirty="0" lang="en-US" smtClean="0"/>
              <a:t>Symbols and Notations</a:t>
            </a:r>
            <a:endParaRPr dirty="0" lang="en-US"/>
          </a:p>
        </p:txBody>
      </p:sp>
      <p:sp>
        <p:nvSpPr>
          <p:cNvPr id="1049031" name="Content Placeholder 2"/>
          <p:cNvSpPr>
            <a:spLocks noGrp="1"/>
          </p:cNvSpPr>
          <p:nvPr>
            <p:ph sz="quarter" idx="4294967295"/>
          </p:nvPr>
        </p:nvSpPr>
        <p:spPr>
          <a:xfrm>
            <a:off x="812800" y="1905000"/>
            <a:ext cx="10871200" cy="4358165"/>
          </a:xfrm>
          <a:prstGeom prst="rect"/>
        </p:spPr>
        <p:txBody>
          <a:bodyPr>
            <a:normAutofit/>
          </a:bodyPr>
          <a:p>
            <a:pPr indent="0" marL="0">
              <a:buNone/>
            </a:pPr>
            <a:r>
              <a:rPr b="1" dirty="0" sz="2667" lang="en-US">
                <a:latin typeface="Times New Roman" pitchFamily="18" charset="0"/>
                <a:cs typeface="Times New Roman" pitchFamily="18" charset="0"/>
              </a:rPr>
              <a:t>Activity</a:t>
            </a:r>
            <a:endParaRPr dirty="0" sz="2667" lang="en-US">
              <a:latin typeface="Times New Roman" pitchFamily="18" charset="0"/>
              <a:cs typeface="Times New Roman" pitchFamily="18" charset="0"/>
            </a:endParaRPr>
          </a:p>
          <a:p>
            <a:r>
              <a:rPr dirty="0" sz="2667" lang="en-US">
                <a:latin typeface="Times New Roman" pitchFamily="18" charset="0"/>
                <a:cs typeface="Times New Roman" pitchFamily="18" charset="0"/>
              </a:rPr>
              <a:t>Is used to </a:t>
            </a:r>
            <a:r>
              <a:rPr dirty="0" sz="2667" lang="en-US">
                <a:latin typeface="Times New Roman" pitchFamily="18" charset="0"/>
                <a:cs typeface="Times New Roman" pitchFamily="18" charset="0"/>
              </a:rPr>
              <a:t>illustrate </a:t>
            </a:r>
            <a:r>
              <a:rPr dirty="0" sz="2667" lang="en-US">
                <a:latin typeface="Times New Roman" pitchFamily="18" charset="0"/>
                <a:cs typeface="Times New Roman" pitchFamily="18" charset="0"/>
              </a:rPr>
              <a:t>a set of </a:t>
            </a:r>
            <a:r>
              <a:rPr dirty="0" sz="2667" lang="en-US">
                <a:latin typeface="Times New Roman" pitchFamily="18" charset="0"/>
                <a:cs typeface="Times New Roman" pitchFamily="18" charset="0"/>
              </a:rPr>
              <a:t>actions.</a:t>
            </a:r>
          </a:p>
          <a:p>
            <a:r>
              <a:rPr dirty="0" sz="2667" lang="en-US">
                <a:latin typeface="Times New Roman" pitchFamily="18" charset="0"/>
                <a:cs typeface="Times New Roman" pitchFamily="18" charset="0"/>
              </a:rPr>
              <a:t>It shows the </a:t>
            </a:r>
            <a:r>
              <a:rPr dirty="0" sz="2667" lang="en-US">
                <a:latin typeface="Times New Roman" pitchFamily="18" charset="0"/>
                <a:cs typeface="Times New Roman" pitchFamily="18" charset="0"/>
              </a:rPr>
              <a:t>non-interruptible action of objects.</a:t>
            </a:r>
            <a:r>
              <a:rPr dirty="0" sz="2667" lang="en-US">
                <a:latin typeface="Times New Roman" pitchFamily="18" charset="0"/>
                <a:cs typeface="Times New Roman" pitchFamily="18" charset="0"/>
              </a:rPr>
              <a:t> </a:t>
            </a:r>
          </a:p>
          <a:p>
            <a:endParaRPr dirty="0" sz="2667" lang="en-US">
              <a:latin typeface="Times New Roman" pitchFamily="18" charset="0"/>
              <a:cs typeface="Times New Roman" pitchFamily="18" charset="0"/>
            </a:endParaRPr>
          </a:p>
        </p:txBody>
      </p:sp>
      <p:pic>
        <p:nvPicPr>
          <p:cNvPr id="2097216" name="Picture 2" descr="C:\Users\VINOTH\Pictures\Use case\activity-symbol.jpg"/>
          <p:cNvPicPr>
            <a:picLocks noChangeAspect="1" noChangeArrowheads="1"/>
          </p:cNvPicPr>
          <p:nvPr/>
        </p:nvPicPr>
        <p:blipFill>
          <a:blip xmlns:r="http://schemas.openxmlformats.org/officeDocument/2006/relationships" r:embed="rId1"/>
          <a:srcRect/>
          <a:stretch>
            <a:fillRect/>
          </a:stretch>
        </p:blipFill>
        <p:spPr bwMode="auto">
          <a:xfrm>
            <a:off x="2844800" y="4140200"/>
            <a:ext cx="5715000" cy="1371600"/>
          </a:xfrm>
          <a:prstGeom prst="rect"/>
          <a:noFill/>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317" name=""/>
        <p:cNvGrpSpPr/>
        <p:nvPr/>
      </p:nvGrpSpPr>
      <p:grpSpPr>
        <a:xfrm>
          <a:off x="0" y="0"/>
          <a:ext cx="0" cy="0"/>
          <a:chOff x="0" y="0"/>
          <a:chExt cx="0" cy="0"/>
        </a:xfrm>
      </p:grpSpPr>
      <p:sp>
        <p:nvSpPr>
          <p:cNvPr id="1049032" name="Title 1"/>
          <p:cNvSpPr>
            <a:spLocks noGrp="1"/>
          </p:cNvSpPr>
          <p:nvPr>
            <p:ph type="title"/>
          </p:nvPr>
        </p:nvSpPr>
        <p:spPr/>
        <p:txBody>
          <a:bodyPr/>
          <a:p>
            <a:r>
              <a:rPr dirty="0" lang="en-US" smtClean="0"/>
              <a:t>Symbols and Notations</a:t>
            </a:r>
            <a:endParaRPr dirty="0" lang="en-US"/>
          </a:p>
        </p:txBody>
      </p:sp>
      <p:sp>
        <p:nvSpPr>
          <p:cNvPr id="1049033" name="Content Placeholder 2"/>
          <p:cNvSpPr>
            <a:spLocks noGrp="1"/>
          </p:cNvSpPr>
          <p:nvPr>
            <p:ph sz="quarter" idx="4294967295"/>
          </p:nvPr>
        </p:nvSpPr>
        <p:spPr>
          <a:xfrm>
            <a:off x="812800" y="1905000"/>
            <a:ext cx="10871200" cy="4358165"/>
          </a:xfrm>
          <a:prstGeom prst="rect"/>
        </p:spPr>
        <p:txBody>
          <a:bodyPr>
            <a:normAutofit/>
          </a:bodyPr>
          <a:p>
            <a:pPr indent="0" marL="0">
              <a:buNone/>
            </a:pPr>
            <a:r>
              <a:rPr b="1" dirty="0" sz="2667" lang="en-US">
                <a:latin typeface="Times New Roman" pitchFamily="18" charset="0"/>
                <a:cs typeface="Times New Roman" pitchFamily="18" charset="0"/>
              </a:rPr>
              <a:t>Action Flow</a:t>
            </a:r>
          </a:p>
          <a:p>
            <a:r>
              <a:rPr dirty="0" sz="2667" lang="en-US">
                <a:latin typeface="Times New Roman" pitchFamily="18" charset="0"/>
                <a:cs typeface="Times New Roman" pitchFamily="18" charset="0"/>
              </a:rPr>
              <a:t>It is also </a:t>
            </a:r>
            <a:r>
              <a:rPr dirty="0" sz="2667" lang="en-US">
                <a:latin typeface="Times New Roman" pitchFamily="18" charset="0"/>
                <a:cs typeface="Times New Roman" pitchFamily="18" charset="0"/>
              </a:rPr>
              <a:t>called edges and </a:t>
            </a:r>
            <a:r>
              <a:rPr dirty="0" sz="2667" lang="en-US">
                <a:latin typeface="Times New Roman" pitchFamily="18" charset="0"/>
                <a:cs typeface="Times New Roman" pitchFamily="18" charset="0"/>
              </a:rPr>
              <a:t>paths</a:t>
            </a:r>
          </a:p>
          <a:p>
            <a:r>
              <a:rPr dirty="0" sz="2667" lang="en-US">
                <a:latin typeface="Times New Roman" pitchFamily="18" charset="0"/>
                <a:cs typeface="Times New Roman" pitchFamily="18" charset="0"/>
              </a:rPr>
              <a:t>It shows switching </a:t>
            </a:r>
            <a:r>
              <a:rPr dirty="0" sz="2667" lang="en-US">
                <a:latin typeface="Times New Roman" pitchFamily="18" charset="0"/>
                <a:cs typeface="Times New Roman" pitchFamily="18" charset="0"/>
              </a:rPr>
              <a:t>from one action state to another. </a:t>
            </a:r>
            <a:r>
              <a:rPr dirty="0" sz="2667" lang="en-US">
                <a:latin typeface="Times New Roman" pitchFamily="18" charset="0"/>
                <a:cs typeface="Times New Roman" pitchFamily="18" charset="0"/>
              </a:rPr>
              <a:t>It is represented as an </a:t>
            </a:r>
            <a:r>
              <a:rPr dirty="0" sz="2667" lang="en-US">
                <a:latin typeface="Times New Roman" pitchFamily="18" charset="0"/>
                <a:cs typeface="Times New Roman" pitchFamily="18" charset="0"/>
              </a:rPr>
              <a:t>arrowed line.</a:t>
            </a:r>
            <a:endParaRPr dirty="0" sz="2667" lang="en-US">
              <a:latin typeface="Times New Roman" pitchFamily="18" charset="0"/>
              <a:cs typeface="Times New Roman" pitchFamily="18" charset="0"/>
            </a:endParaRPr>
          </a:p>
        </p:txBody>
      </p:sp>
      <p:pic>
        <p:nvPicPr>
          <p:cNvPr id="2097217" name="Picture 2" descr="C:\Users\VINOTH\Pictures\Use case\action-flow-symbol.jpg"/>
          <p:cNvPicPr>
            <a:picLocks noChangeAspect="1" noChangeArrowheads="1"/>
          </p:cNvPicPr>
          <p:nvPr/>
        </p:nvPicPr>
        <p:blipFill>
          <a:blip xmlns:r="http://schemas.openxmlformats.org/officeDocument/2006/relationships" r:embed="rId1"/>
          <a:srcRect/>
          <a:stretch>
            <a:fillRect/>
          </a:stretch>
        </p:blipFill>
        <p:spPr bwMode="auto">
          <a:xfrm>
            <a:off x="3657600" y="4140201"/>
            <a:ext cx="5836608" cy="609601"/>
          </a:xfrm>
          <a:prstGeom prst="rect"/>
          <a:noFill/>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318" name=""/>
        <p:cNvGrpSpPr/>
        <p:nvPr/>
      </p:nvGrpSpPr>
      <p:grpSpPr>
        <a:xfrm>
          <a:off x="0" y="0"/>
          <a:ext cx="0" cy="0"/>
          <a:chOff x="0" y="0"/>
          <a:chExt cx="0" cy="0"/>
        </a:xfrm>
      </p:grpSpPr>
      <p:sp>
        <p:nvSpPr>
          <p:cNvPr id="1049034" name="Title 1"/>
          <p:cNvSpPr>
            <a:spLocks noGrp="1"/>
          </p:cNvSpPr>
          <p:nvPr>
            <p:ph type="title"/>
          </p:nvPr>
        </p:nvSpPr>
        <p:spPr/>
        <p:txBody>
          <a:bodyPr/>
          <a:p>
            <a:r>
              <a:rPr dirty="0" lang="en-US" smtClean="0"/>
              <a:t>Symbols and Notations</a:t>
            </a:r>
            <a:endParaRPr dirty="0" lang="en-US"/>
          </a:p>
        </p:txBody>
      </p:sp>
      <p:sp>
        <p:nvSpPr>
          <p:cNvPr id="1049035" name="Content Placeholder 2"/>
          <p:cNvSpPr>
            <a:spLocks noGrp="1"/>
          </p:cNvSpPr>
          <p:nvPr>
            <p:ph sz="quarter" idx="4294967295"/>
          </p:nvPr>
        </p:nvSpPr>
        <p:spPr>
          <a:xfrm>
            <a:off x="812800" y="1905000"/>
            <a:ext cx="10871200" cy="4358165"/>
          </a:xfrm>
          <a:prstGeom prst="rect"/>
        </p:spPr>
        <p:txBody>
          <a:bodyPr>
            <a:normAutofit/>
          </a:bodyPr>
          <a:p>
            <a:pPr indent="0" marL="0">
              <a:buNone/>
            </a:pPr>
            <a:r>
              <a:rPr b="1" dirty="0" sz="2667" lang="en-US">
                <a:latin typeface="Times New Roman" pitchFamily="18" charset="0"/>
                <a:cs typeface="Times New Roman" pitchFamily="18" charset="0"/>
              </a:rPr>
              <a:t>Object Flow</a:t>
            </a:r>
          </a:p>
          <a:p>
            <a:r>
              <a:rPr dirty="0" sz="2667" lang="en-US">
                <a:latin typeface="Times New Roman" pitchFamily="18" charset="0"/>
                <a:cs typeface="Times New Roman" pitchFamily="18" charset="0"/>
              </a:rPr>
              <a:t>Object flow </a:t>
            </a:r>
            <a:r>
              <a:rPr dirty="0" sz="2667" lang="en-US">
                <a:latin typeface="Times New Roman" pitchFamily="18" charset="0"/>
                <a:cs typeface="Times New Roman" pitchFamily="18" charset="0"/>
              </a:rPr>
              <a:t>denotes </a:t>
            </a:r>
            <a:r>
              <a:rPr dirty="0" sz="2667" lang="en-US">
                <a:latin typeface="Times New Roman" pitchFamily="18" charset="0"/>
                <a:cs typeface="Times New Roman" pitchFamily="18" charset="0"/>
              </a:rPr>
              <a:t>the </a:t>
            </a:r>
            <a:r>
              <a:rPr dirty="0" sz="2667" lang="en-US">
                <a:latin typeface="Times New Roman" pitchFamily="18" charset="0"/>
                <a:cs typeface="Times New Roman" pitchFamily="18" charset="0"/>
              </a:rPr>
              <a:t>making </a:t>
            </a:r>
            <a:r>
              <a:rPr dirty="0" sz="2667" lang="en-US">
                <a:latin typeface="Times New Roman" pitchFamily="18" charset="0"/>
                <a:cs typeface="Times New Roman" pitchFamily="18" charset="0"/>
              </a:rPr>
              <a:t>and modification of objects by activities. </a:t>
            </a:r>
            <a:endParaRPr dirty="0" sz="2667" lang="en-US">
              <a:latin typeface="Times New Roman" pitchFamily="18" charset="0"/>
              <a:cs typeface="Times New Roman" pitchFamily="18" charset="0"/>
            </a:endParaRPr>
          </a:p>
          <a:p>
            <a:r>
              <a:rPr dirty="0" sz="2667" lang="en-US">
                <a:latin typeface="Times New Roman" pitchFamily="18" charset="0"/>
                <a:cs typeface="Times New Roman" pitchFamily="18" charset="0"/>
              </a:rPr>
              <a:t>An </a:t>
            </a:r>
            <a:r>
              <a:rPr dirty="0" sz="2667" lang="en-US">
                <a:latin typeface="Times New Roman" pitchFamily="18" charset="0"/>
                <a:cs typeface="Times New Roman" pitchFamily="18" charset="0"/>
              </a:rPr>
              <a:t>object flow arrow from an action to an object means that the action creates or influences the object. </a:t>
            </a:r>
            <a:endParaRPr dirty="0" sz="2667" lang="en-US">
              <a:latin typeface="Times New Roman" pitchFamily="18" charset="0"/>
              <a:cs typeface="Times New Roman" pitchFamily="18" charset="0"/>
            </a:endParaRPr>
          </a:p>
          <a:p>
            <a:r>
              <a:rPr dirty="0" sz="2667" lang="en-US">
                <a:latin typeface="Times New Roman" pitchFamily="18" charset="0"/>
                <a:cs typeface="Times New Roman" pitchFamily="18" charset="0"/>
              </a:rPr>
              <a:t>An </a:t>
            </a:r>
            <a:r>
              <a:rPr dirty="0" sz="2667" lang="en-US">
                <a:latin typeface="Times New Roman" pitchFamily="18" charset="0"/>
                <a:cs typeface="Times New Roman" pitchFamily="18" charset="0"/>
              </a:rPr>
              <a:t>object flow arrow from an object to an action indicates that the action state uses the object.</a:t>
            </a:r>
          </a:p>
          <a:p>
            <a:pPr indent="0" marL="0">
              <a:buNone/>
            </a:pPr>
            <a:endParaRPr b="1" dirty="0" sz="2667" lang="en-US"/>
          </a:p>
        </p:txBody>
      </p:sp>
      <p:pic>
        <p:nvPicPr>
          <p:cNvPr id="2097218" name="Picture 2" descr="C:\Users\VINOTH\Pictures\Use case\object-flow.jpg"/>
          <p:cNvPicPr>
            <a:picLocks noChangeAspect="1" noChangeArrowheads="1"/>
          </p:cNvPicPr>
          <p:nvPr/>
        </p:nvPicPr>
        <p:blipFill>
          <a:blip xmlns:r="http://schemas.openxmlformats.org/officeDocument/2006/relationships" r:embed="rId1"/>
          <a:srcRect/>
          <a:stretch>
            <a:fillRect/>
          </a:stretch>
        </p:blipFill>
        <p:spPr bwMode="auto">
          <a:xfrm>
            <a:off x="3962400" y="4851400"/>
            <a:ext cx="4165600" cy="1749552"/>
          </a:xfrm>
          <a:prstGeom prst="rect"/>
          <a:noFill/>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319" name=""/>
        <p:cNvGrpSpPr/>
        <p:nvPr/>
      </p:nvGrpSpPr>
      <p:grpSpPr>
        <a:xfrm>
          <a:off x="0" y="0"/>
          <a:ext cx="0" cy="0"/>
          <a:chOff x="0" y="0"/>
          <a:chExt cx="0" cy="0"/>
        </a:xfrm>
      </p:grpSpPr>
      <p:sp>
        <p:nvSpPr>
          <p:cNvPr id="1049036" name="Title 1"/>
          <p:cNvSpPr>
            <a:spLocks noGrp="1"/>
          </p:cNvSpPr>
          <p:nvPr>
            <p:ph type="title"/>
          </p:nvPr>
        </p:nvSpPr>
        <p:spPr/>
        <p:txBody>
          <a:bodyPr/>
          <a:p>
            <a:r>
              <a:rPr dirty="0" lang="en-US" smtClean="0"/>
              <a:t>Symbols and Notations</a:t>
            </a:r>
            <a:endParaRPr dirty="0" lang="en-US"/>
          </a:p>
        </p:txBody>
      </p:sp>
      <p:sp>
        <p:nvSpPr>
          <p:cNvPr id="1049037" name="Content Placeholder 2"/>
          <p:cNvSpPr>
            <a:spLocks noGrp="1"/>
          </p:cNvSpPr>
          <p:nvPr>
            <p:ph sz="quarter" idx="4294967295"/>
          </p:nvPr>
        </p:nvSpPr>
        <p:spPr>
          <a:xfrm>
            <a:off x="812800" y="1905000"/>
            <a:ext cx="10871200" cy="4358165"/>
          </a:xfrm>
          <a:prstGeom prst="rect"/>
        </p:spPr>
        <p:txBody>
          <a:bodyPr>
            <a:normAutofit/>
          </a:bodyPr>
          <a:p>
            <a:pPr indent="0" marL="0">
              <a:buNone/>
            </a:pPr>
            <a:r>
              <a:rPr b="1" dirty="0" sz="2667" lang="en-US">
                <a:latin typeface="Times New Roman" pitchFamily="18" charset="0"/>
                <a:cs typeface="Times New Roman" pitchFamily="18" charset="0"/>
              </a:rPr>
              <a:t>Decisions </a:t>
            </a:r>
            <a:r>
              <a:rPr b="1" dirty="0" sz="2667" lang="en-US">
                <a:latin typeface="Times New Roman" pitchFamily="18" charset="0"/>
                <a:cs typeface="Times New Roman" pitchFamily="18" charset="0"/>
              </a:rPr>
              <a:t>and Branching</a:t>
            </a:r>
          </a:p>
          <a:p>
            <a:r>
              <a:rPr dirty="0" sz="2667" lang="en-US">
                <a:latin typeface="Times New Roman" pitchFamily="18" charset="0"/>
                <a:cs typeface="Times New Roman" pitchFamily="18" charset="0"/>
              </a:rPr>
              <a:t>A diamond represents a decision with alternate paths. </a:t>
            </a:r>
            <a:endParaRPr dirty="0" sz="2667" lang="en-US">
              <a:latin typeface="Times New Roman" pitchFamily="18" charset="0"/>
              <a:cs typeface="Times New Roman" pitchFamily="18" charset="0"/>
            </a:endParaRPr>
          </a:p>
          <a:p>
            <a:r>
              <a:rPr dirty="0" sz="2667" lang="en-US">
                <a:latin typeface="Times New Roman" pitchFamily="18" charset="0"/>
                <a:cs typeface="Times New Roman" pitchFamily="18" charset="0"/>
              </a:rPr>
              <a:t>When </a:t>
            </a:r>
            <a:r>
              <a:rPr dirty="0" sz="2667" lang="en-US">
                <a:latin typeface="Times New Roman" pitchFamily="18" charset="0"/>
                <a:cs typeface="Times New Roman" pitchFamily="18" charset="0"/>
              </a:rPr>
              <a:t>an activity requires a decision prior to moving on to the next activity, add a diamond between the two activities. </a:t>
            </a:r>
            <a:endParaRPr dirty="0" sz="2667" lang="en-US">
              <a:latin typeface="Times New Roman" pitchFamily="18" charset="0"/>
              <a:cs typeface="Times New Roman" pitchFamily="18" charset="0"/>
            </a:endParaRPr>
          </a:p>
          <a:p>
            <a:r>
              <a:rPr dirty="0" sz="2667" lang="en-US">
                <a:latin typeface="Times New Roman" pitchFamily="18" charset="0"/>
                <a:cs typeface="Times New Roman" pitchFamily="18" charset="0"/>
              </a:rPr>
              <a:t>The </a:t>
            </a:r>
            <a:r>
              <a:rPr dirty="0" sz="2667" lang="en-US">
                <a:latin typeface="Times New Roman" pitchFamily="18" charset="0"/>
                <a:cs typeface="Times New Roman" pitchFamily="18" charset="0"/>
              </a:rPr>
              <a:t>outgoing alternates should be labeled with a condition or guard expression. You can also label one of the paths "else."</a:t>
            </a:r>
          </a:p>
          <a:p>
            <a:pPr indent="0" marL="0">
              <a:buNone/>
            </a:pPr>
            <a:endParaRPr b="1" dirty="0" sz="2667" lang="en-US">
              <a:latin typeface="Times New Roman" pitchFamily="18" charset="0"/>
              <a:cs typeface="Times New Roman" pitchFamily="18" charset="0"/>
            </a:endParaRPr>
          </a:p>
        </p:txBody>
      </p:sp>
      <p:pic>
        <p:nvPicPr>
          <p:cNvPr id="2097219" name="Picture 2" descr="C:\Users\VINOTH\Pictures\Use case\decision-symbol.jpg"/>
          <p:cNvPicPr>
            <a:picLocks noChangeAspect="1" noChangeArrowheads="1"/>
          </p:cNvPicPr>
          <p:nvPr/>
        </p:nvPicPr>
        <p:blipFill>
          <a:blip xmlns:r="http://schemas.openxmlformats.org/officeDocument/2006/relationships" r:embed="rId1"/>
          <a:srcRect/>
          <a:stretch>
            <a:fillRect/>
          </a:stretch>
        </p:blipFill>
        <p:spPr bwMode="auto">
          <a:xfrm>
            <a:off x="3251200" y="5024610"/>
            <a:ext cx="5080000" cy="1216121"/>
          </a:xfrm>
          <a:prstGeom prst="rect"/>
          <a:noFill/>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320" name=""/>
        <p:cNvGrpSpPr/>
        <p:nvPr/>
      </p:nvGrpSpPr>
      <p:grpSpPr>
        <a:xfrm>
          <a:off x="0" y="0"/>
          <a:ext cx="0" cy="0"/>
          <a:chOff x="0" y="0"/>
          <a:chExt cx="0" cy="0"/>
        </a:xfrm>
      </p:grpSpPr>
      <p:sp>
        <p:nvSpPr>
          <p:cNvPr id="1049038" name="Title 1"/>
          <p:cNvSpPr>
            <a:spLocks noGrp="1"/>
          </p:cNvSpPr>
          <p:nvPr>
            <p:ph type="title"/>
          </p:nvPr>
        </p:nvSpPr>
        <p:spPr/>
        <p:txBody>
          <a:bodyPr/>
          <a:p>
            <a:r>
              <a:rPr dirty="0" lang="en-US" smtClean="0"/>
              <a:t>Symbols and Notations</a:t>
            </a:r>
            <a:endParaRPr dirty="0" lang="en-US"/>
          </a:p>
        </p:txBody>
      </p:sp>
      <p:sp>
        <p:nvSpPr>
          <p:cNvPr id="1049039" name="Content Placeholder 2"/>
          <p:cNvSpPr>
            <a:spLocks noGrp="1"/>
          </p:cNvSpPr>
          <p:nvPr>
            <p:ph sz="quarter" idx="4294967295"/>
          </p:nvPr>
        </p:nvSpPr>
        <p:spPr>
          <a:xfrm>
            <a:off x="812800" y="1905000"/>
            <a:ext cx="10871200" cy="4358165"/>
          </a:xfrm>
          <a:prstGeom prst="rect"/>
        </p:spPr>
        <p:txBody>
          <a:bodyPr>
            <a:normAutofit/>
          </a:bodyPr>
          <a:p>
            <a:pPr indent="0" marL="0">
              <a:buNone/>
            </a:pPr>
            <a:r>
              <a:rPr b="1" dirty="0" sz="2667" lang="en-US">
                <a:latin typeface="Times New Roman" pitchFamily="18" charset="0"/>
                <a:cs typeface="Times New Roman" pitchFamily="18" charset="0"/>
              </a:rPr>
              <a:t>Guards</a:t>
            </a:r>
          </a:p>
          <a:p>
            <a:r>
              <a:rPr dirty="0" sz="2667" lang="en-US">
                <a:latin typeface="Times New Roman" pitchFamily="18" charset="0"/>
                <a:cs typeface="Times New Roman" pitchFamily="18" charset="0"/>
              </a:rPr>
              <a:t>In UML, guards are a statement written next to a decision diamond that must be true before moving next to the next activity. </a:t>
            </a:r>
            <a:endParaRPr dirty="0" sz="2667" lang="en-US">
              <a:latin typeface="Times New Roman" pitchFamily="18" charset="0"/>
              <a:cs typeface="Times New Roman" pitchFamily="18" charset="0"/>
            </a:endParaRPr>
          </a:p>
          <a:p>
            <a:r>
              <a:rPr dirty="0" sz="2667" lang="en-US">
                <a:latin typeface="Times New Roman" pitchFamily="18" charset="0"/>
                <a:cs typeface="Times New Roman" pitchFamily="18" charset="0"/>
              </a:rPr>
              <a:t>These </a:t>
            </a:r>
            <a:r>
              <a:rPr dirty="0" sz="2667" lang="en-US">
                <a:latin typeface="Times New Roman" pitchFamily="18" charset="0"/>
                <a:cs typeface="Times New Roman" pitchFamily="18" charset="0"/>
              </a:rPr>
              <a:t>are not essential, but are useful when a specific answer, such as "Yes, three labels are printed," is needed before moving forward.</a:t>
            </a:r>
          </a:p>
        </p:txBody>
      </p:sp>
      <p:pic>
        <p:nvPicPr>
          <p:cNvPr id="2097220" name="Picture 3" descr="C:\Users\VINOTH\Pictures\Use case\guard-symbols.jpg"/>
          <p:cNvPicPr>
            <a:picLocks noChangeAspect="1" noChangeArrowheads="1"/>
          </p:cNvPicPr>
          <p:nvPr/>
        </p:nvPicPr>
        <p:blipFill>
          <a:blip xmlns:r="http://schemas.openxmlformats.org/officeDocument/2006/relationships" r:embed="rId1"/>
          <a:srcRect/>
          <a:stretch>
            <a:fillRect/>
          </a:stretch>
        </p:blipFill>
        <p:spPr bwMode="auto">
          <a:xfrm>
            <a:off x="3257755" y="4343400"/>
            <a:ext cx="5114571" cy="2032000"/>
          </a:xfrm>
          <a:prstGeom prst="rect"/>
          <a:noFill/>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321" name=""/>
        <p:cNvGrpSpPr/>
        <p:nvPr/>
      </p:nvGrpSpPr>
      <p:grpSpPr>
        <a:xfrm>
          <a:off x="0" y="0"/>
          <a:ext cx="0" cy="0"/>
          <a:chOff x="0" y="0"/>
          <a:chExt cx="0" cy="0"/>
        </a:xfrm>
      </p:grpSpPr>
      <p:sp>
        <p:nvSpPr>
          <p:cNvPr id="1049040" name="Title 1"/>
          <p:cNvSpPr>
            <a:spLocks noGrp="1"/>
          </p:cNvSpPr>
          <p:nvPr>
            <p:ph type="title"/>
          </p:nvPr>
        </p:nvSpPr>
        <p:spPr/>
        <p:txBody>
          <a:bodyPr/>
          <a:p>
            <a:r>
              <a:rPr dirty="0" lang="en-US" smtClean="0"/>
              <a:t>Symbols and Notations</a:t>
            </a:r>
            <a:endParaRPr dirty="0" lang="en-US"/>
          </a:p>
        </p:txBody>
      </p:sp>
      <p:sp>
        <p:nvSpPr>
          <p:cNvPr id="1049041" name="Content Placeholder 2"/>
          <p:cNvSpPr>
            <a:spLocks noGrp="1"/>
          </p:cNvSpPr>
          <p:nvPr>
            <p:ph sz="quarter" idx="4294967295"/>
          </p:nvPr>
        </p:nvSpPr>
        <p:spPr>
          <a:xfrm>
            <a:off x="812800" y="1905000"/>
            <a:ext cx="10871200" cy="4358165"/>
          </a:xfrm>
          <a:prstGeom prst="rect"/>
        </p:spPr>
        <p:txBody>
          <a:bodyPr>
            <a:normAutofit/>
          </a:bodyPr>
          <a:p>
            <a:pPr indent="0" marL="0">
              <a:buNone/>
            </a:pPr>
            <a:r>
              <a:rPr b="1" dirty="0" sz="2667" lang="en-US">
                <a:latin typeface="Times New Roman" pitchFamily="18" charset="0"/>
                <a:cs typeface="Times New Roman" pitchFamily="18" charset="0"/>
              </a:rPr>
              <a:t>Synchronization</a:t>
            </a:r>
            <a:endParaRPr b="1" dirty="0" sz="2667" lang="en-US">
              <a:latin typeface="Times New Roman" pitchFamily="18" charset="0"/>
              <a:cs typeface="Times New Roman" pitchFamily="18" charset="0"/>
            </a:endParaRPr>
          </a:p>
          <a:p>
            <a:r>
              <a:rPr dirty="0" sz="2667" lang="en-US">
                <a:latin typeface="Times New Roman" pitchFamily="18" charset="0"/>
                <a:cs typeface="Times New Roman" pitchFamily="18" charset="0"/>
              </a:rPr>
              <a:t>A fork node is used to split a single incoming flow into multiple concurrent flows. It is represented as a straight, slightly thicker line in an activity diagram.</a:t>
            </a:r>
          </a:p>
          <a:p>
            <a:r>
              <a:rPr dirty="0" sz="2667" lang="en-US">
                <a:latin typeface="Times New Roman" pitchFamily="18" charset="0"/>
                <a:cs typeface="Times New Roman" pitchFamily="18" charset="0"/>
              </a:rPr>
              <a:t>A join node joins multiple concurrent flows back into a single outgoing flow.</a:t>
            </a:r>
          </a:p>
          <a:p>
            <a:r>
              <a:rPr dirty="0" sz="2667" lang="en-US">
                <a:latin typeface="Times New Roman" pitchFamily="18" charset="0"/>
                <a:cs typeface="Times New Roman" pitchFamily="18" charset="0"/>
              </a:rPr>
              <a:t>A fork and join mode used together are often referred to as synchronization.</a:t>
            </a:r>
          </a:p>
          <a:p>
            <a:pPr indent="0" marL="0">
              <a:buNone/>
            </a:pPr>
            <a:endParaRPr b="1" dirty="0" sz="2667" lang="en-US">
              <a:latin typeface="Times New Roman" pitchFamily="18" charset="0"/>
              <a:cs typeface="Times New Roman" pitchFamily="18"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322" name=""/>
        <p:cNvGrpSpPr/>
        <p:nvPr/>
      </p:nvGrpSpPr>
      <p:grpSpPr>
        <a:xfrm>
          <a:off x="0" y="0"/>
          <a:ext cx="0" cy="0"/>
          <a:chOff x="0" y="0"/>
          <a:chExt cx="0" cy="0"/>
        </a:xfrm>
      </p:grpSpPr>
      <p:sp>
        <p:nvSpPr>
          <p:cNvPr id="1049042" name="Title 1"/>
          <p:cNvSpPr>
            <a:spLocks noGrp="1"/>
          </p:cNvSpPr>
          <p:nvPr>
            <p:ph type="title"/>
          </p:nvPr>
        </p:nvSpPr>
        <p:spPr/>
        <p:txBody>
          <a:bodyPr/>
          <a:p>
            <a:r>
              <a:rPr dirty="0" lang="en-US" smtClean="0"/>
              <a:t>Symbols and Notations</a:t>
            </a:r>
            <a:endParaRPr dirty="0" lang="en-US"/>
          </a:p>
        </p:txBody>
      </p:sp>
      <p:sp>
        <p:nvSpPr>
          <p:cNvPr id="1049043" name="Content Placeholder 2"/>
          <p:cNvSpPr>
            <a:spLocks noGrp="1"/>
          </p:cNvSpPr>
          <p:nvPr>
            <p:ph sz="quarter" idx="4294967295"/>
          </p:nvPr>
        </p:nvSpPr>
        <p:spPr>
          <a:xfrm>
            <a:off x="812800" y="1905000"/>
            <a:ext cx="10871200" cy="4358165"/>
          </a:xfrm>
          <a:prstGeom prst="rect"/>
        </p:spPr>
        <p:txBody>
          <a:bodyPr>
            <a:normAutofit/>
          </a:bodyPr>
          <a:p>
            <a:pPr indent="0" marL="0">
              <a:buNone/>
            </a:pPr>
            <a:r>
              <a:rPr b="1" dirty="0" sz="2667" lang="en-US">
                <a:latin typeface="Times New Roman" pitchFamily="18" charset="0"/>
                <a:cs typeface="Times New Roman" pitchFamily="18" charset="0"/>
              </a:rPr>
              <a:t>Synchronization</a:t>
            </a:r>
            <a:endParaRPr b="1" dirty="0" sz="2667" lang="en-US">
              <a:latin typeface="Times New Roman" pitchFamily="18" charset="0"/>
              <a:cs typeface="Times New Roman" pitchFamily="18" charset="0"/>
            </a:endParaRPr>
          </a:p>
          <a:p>
            <a:pPr indent="0" marL="0">
              <a:buNone/>
            </a:pPr>
            <a:endParaRPr b="1" dirty="0" sz="2667" lang="en-US">
              <a:latin typeface="Times New Roman" pitchFamily="18" charset="0"/>
              <a:cs typeface="Times New Roman" pitchFamily="18" charset="0"/>
            </a:endParaRPr>
          </a:p>
        </p:txBody>
      </p:sp>
      <p:pic>
        <p:nvPicPr>
          <p:cNvPr id="2097221" name="Picture 2" descr="C:\Users\VINOTH\Pictures\Use case\synchronization.jpg"/>
          <p:cNvPicPr>
            <a:picLocks noChangeAspect="1" noChangeArrowheads="1"/>
          </p:cNvPicPr>
          <p:nvPr/>
        </p:nvPicPr>
        <p:blipFill>
          <a:blip xmlns:r="http://schemas.openxmlformats.org/officeDocument/2006/relationships" r:embed="rId1"/>
          <a:srcRect/>
          <a:stretch>
            <a:fillRect/>
          </a:stretch>
        </p:blipFill>
        <p:spPr bwMode="auto">
          <a:xfrm>
            <a:off x="3251200" y="2319051"/>
            <a:ext cx="5715000" cy="4318000"/>
          </a:xfrm>
          <a:prstGeom prst="rect"/>
          <a:noFill/>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Activity diagram</dc:title>
  <dc:creator>jothi b</dc:creator>
  <cp:lastModifiedBy>jothi b</cp:lastModifiedBy>
  <dcterms:created xsi:type="dcterms:W3CDTF">2020-08-11T18:43:43Z</dcterms:created>
  <dcterms:modified xsi:type="dcterms:W3CDTF">2020-09-16T04:20:19Z</dcterms:modified>
</cp:coreProperties>
</file>