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3" r:id="rId2"/>
    <p:sldId id="340" r:id="rId3"/>
    <p:sldId id="341" r:id="rId4"/>
    <p:sldId id="350" r:id="rId5"/>
    <p:sldId id="343" r:id="rId6"/>
    <p:sldId id="344" r:id="rId7"/>
    <p:sldId id="345" r:id="rId8"/>
    <p:sldId id="346" r:id="rId9"/>
    <p:sldId id="347" r:id="rId10"/>
    <p:sldId id="259" r:id="rId11"/>
    <p:sldId id="324" r:id="rId12"/>
    <p:sldId id="330" r:id="rId13"/>
    <p:sldId id="339" r:id="rId14"/>
    <p:sldId id="348" r:id="rId15"/>
    <p:sldId id="328" r:id="rId16"/>
    <p:sldId id="34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81" d="100"/>
          <a:sy n="81" d="100"/>
        </p:scale>
        <p:origin x="-834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4B2E0-3091-4EE5-BC31-DB268DDF6084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47E51-D0B3-434A-B5C8-033851A21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ngfind.com-kingpin-png-4152286 (1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52E6-B9EC-453A-AC2F-3F3B851E06B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/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0" y="1905000"/>
            <a:ext cx="5791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18CSC202J - OBJECT ORIENTED DESIGN AND PROGRAMMING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Session 1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Topic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: PROCEDURAL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AND OBJECT ORIENTED PROGRAMMING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1371600"/>
            <a:ext cx="8229600" cy="685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Object Oriented Programming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362200"/>
            <a:ext cx="8229600" cy="4038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 dirty="0"/>
          </a:p>
          <a:p>
            <a:pPr algn="just"/>
            <a:r>
              <a:rPr lang="en-US" sz="2000" dirty="0"/>
              <a:t>Object-oriented programming is a programming paradigm that uses </a:t>
            </a:r>
            <a:r>
              <a:rPr lang="en-US" sz="2000" b="1" dirty="0"/>
              <a:t>abstraction</a:t>
            </a:r>
            <a:r>
              <a:rPr lang="en-US" sz="2000" dirty="0"/>
              <a:t> in the form of </a:t>
            </a:r>
            <a:r>
              <a:rPr lang="en-US" sz="2000" b="1" dirty="0"/>
              <a:t>classes and objects</a:t>
            </a:r>
            <a:r>
              <a:rPr lang="en-US" sz="2000" dirty="0"/>
              <a:t> to create models based on the </a:t>
            </a:r>
            <a:r>
              <a:rPr lang="en-US" sz="2000" b="1" dirty="0"/>
              <a:t>real world environment</a:t>
            </a:r>
            <a:r>
              <a:rPr lang="en-US" sz="2000" dirty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 An object-oriented application uses a collection of objects, which communicate by </a:t>
            </a:r>
            <a:r>
              <a:rPr lang="en-US" sz="2000" b="1" dirty="0"/>
              <a:t>passing messages</a:t>
            </a:r>
            <a:r>
              <a:rPr lang="en-US" sz="2000" dirty="0"/>
              <a:t> to request services. </a:t>
            </a:r>
          </a:p>
          <a:p>
            <a:pPr algn="just">
              <a:buFont typeface="Arial" pitchFamily="34" charset="0"/>
              <a:buNone/>
            </a:pPr>
            <a:endParaRPr lang="en-US" sz="2000" dirty="0"/>
          </a:p>
          <a:p>
            <a:pPr algn="just"/>
            <a:r>
              <a:rPr lang="en-US" sz="2000" dirty="0"/>
              <a:t>The aim of object-oriented programming is to try to increase the </a:t>
            </a:r>
            <a:r>
              <a:rPr lang="en-US" sz="2000" b="1" dirty="0"/>
              <a:t>flexibility and maintainability </a:t>
            </a:r>
            <a:r>
              <a:rPr lang="en-US" sz="2000" dirty="0"/>
              <a:t>of programs.  Because programs created using an OO language are </a:t>
            </a:r>
            <a:r>
              <a:rPr lang="en-US" sz="2000" b="1" dirty="0"/>
              <a:t>modular</a:t>
            </a:r>
            <a:r>
              <a:rPr lang="en-US" sz="2000" dirty="0"/>
              <a:t>, they can be </a:t>
            </a:r>
            <a:r>
              <a:rPr lang="en-US" sz="2000" b="1" dirty="0"/>
              <a:t>easier</a:t>
            </a:r>
            <a:r>
              <a:rPr lang="en-US" sz="2000" dirty="0"/>
              <a:t> to develop, and </a:t>
            </a:r>
            <a:r>
              <a:rPr lang="en-US" sz="2000" b="1" dirty="0"/>
              <a:t>simpler</a:t>
            </a:r>
            <a:r>
              <a:rPr lang="en-US" sz="2000" dirty="0"/>
              <a:t> to understand after development</a:t>
            </a:r>
          </a:p>
        </p:txBody>
      </p:sp>
    </p:spTree>
  </p:cSld>
  <p:clrMapOvr>
    <a:masterClrMapping/>
  </p:clrMapOvr>
  <p:transition spd="med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7594" y="965868"/>
            <a:ext cx="8801606" cy="120271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Object-Oriented Concepts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905000"/>
            <a:ext cx="8720110" cy="553247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Everything is an object and each object has its </a:t>
            </a:r>
            <a:r>
              <a:rPr lang="en-US" sz="2000" b="1" dirty="0"/>
              <a:t>own memory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dirty="0"/>
              <a:t>Computation is performed by objects communicating with each other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Every object is an instance of a class.  A class simply represents a grouping of similar objects, such as Integers or lists.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class is the repository for behavior associated with an object.  That is, that all objects that are instances of the same class can perform the same actions.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Classes are organized into a singly rooted tree structure, called the </a:t>
            </a:r>
            <a:r>
              <a:rPr lang="en-US" sz="2000" b="1" dirty="0"/>
              <a:t>inheritance hierarchy</a:t>
            </a:r>
            <a:r>
              <a:rPr lang="en-US" sz="2000" dirty="0"/>
              <a:t>.  Memory and behavior associated with instances of a class are automatically available to any class associated with a descendant in this tree structure.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2057308"/>
      </p:ext>
    </p:extLst>
  </p:cSld>
  <p:clrMapOvr>
    <a:masterClrMapping/>
  </p:clrMapOvr>
  <p:transition spd="med"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172" y="709255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5800" y="928582"/>
            <a:ext cx="8153400" cy="96003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Object-Oriented Programming vs.</a:t>
            </a:r>
            <a:br>
              <a:rPr lang="en-US" sz="3600" dirty="0"/>
            </a:br>
            <a:r>
              <a:rPr lang="en-US" sz="3600" dirty="0"/>
              <a:t> Procedural Programming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1472" y="2362200"/>
            <a:ext cx="8153400" cy="40385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Programs are made up of modules, which are parts of a program that can be coded and tested separately, and then assembled to form a complete program.  </a:t>
            </a:r>
          </a:p>
          <a:p>
            <a:endParaRPr lang="en-US" sz="2000" dirty="0"/>
          </a:p>
          <a:p>
            <a:r>
              <a:rPr lang="en-US" sz="2000" dirty="0"/>
              <a:t>In procedural languages (i.e. C) these modules are procedures, where a procedure is a sequence of statements.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design method used in procedural programming is called Top Down Design.  This is where you start with a problem (procedure) and then systematically break the problem down into sub problems (sub procedures).  </a:t>
            </a:r>
          </a:p>
        </p:txBody>
      </p:sp>
    </p:spTree>
    <p:extLst>
      <p:ext uri="{BB962C8B-B14F-4D97-AF65-F5344CB8AC3E}">
        <p14:creationId xmlns:p14="http://schemas.microsoft.com/office/powerpoint/2010/main" val="1026490060"/>
      </p:ext>
    </p:extLst>
  </p:cSld>
  <p:clrMapOvr>
    <a:masterClrMapping/>
  </p:clrMapOvr>
  <p:transition spd="med"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71472" y="1724004"/>
            <a:ext cx="8153400" cy="99060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Object-Oriented Programming vs.</a:t>
            </a:r>
            <a:br>
              <a:rPr lang="en-US"/>
            </a:br>
            <a:r>
              <a:rPr lang="en-US"/>
              <a:t> Procedural Programming</a:t>
            </a:r>
            <a:br>
              <a:rPr lang="en-US"/>
            </a:b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4282" y="2438400"/>
            <a:ext cx="8929718" cy="52816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/>
              <a:t>The difficulties with </a:t>
            </a:r>
            <a:r>
              <a:rPr lang="en-US" sz="2000" b="1" i="1" dirty="0"/>
              <a:t>Procedural Programming</a:t>
            </a:r>
            <a:r>
              <a:rPr lang="en-US" sz="2000" dirty="0"/>
              <a:t>, is that software maintenance can be </a:t>
            </a:r>
            <a:r>
              <a:rPr lang="en-US" sz="2000" b="1" dirty="0"/>
              <a:t>difficult and time consuming</a:t>
            </a:r>
            <a:r>
              <a:rPr lang="en-US" sz="2000" dirty="0"/>
              <a:t>.  </a:t>
            </a:r>
          </a:p>
          <a:p>
            <a:r>
              <a:rPr lang="en-US" sz="2000" dirty="0"/>
              <a:t>When changes are made to the main procedure (top), those changes can cascade to the sub procedures of main, and the sub-sub procedures and so on, where the change may impact all procedures in the pyramid.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Object oriented programming is meant to address the difficulties with procedural programming. </a:t>
            </a:r>
          </a:p>
          <a:p>
            <a:pPr>
              <a:buFont typeface="Arial" pitchFamily="34" charset="0"/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1282474"/>
      </p:ext>
    </p:extLst>
  </p:cSld>
  <p:clrMapOvr>
    <a:masterClrMapping/>
  </p:clrMapOvr>
  <p:transition spd="med"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2" y="1828800"/>
            <a:ext cx="887036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1240396"/>
            <a:ext cx="358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main difference</a:t>
            </a:r>
          </a:p>
        </p:txBody>
      </p:sp>
    </p:spTree>
    <p:extLst>
      <p:ext uri="{BB962C8B-B14F-4D97-AF65-F5344CB8AC3E}">
        <p14:creationId xmlns:p14="http://schemas.microsoft.com/office/powerpoint/2010/main" val="296574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04800" y="1371600"/>
            <a:ext cx="8259988" cy="68612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929">
              <a:spcBef>
                <a:spcPts val="70"/>
              </a:spcBef>
            </a:pPr>
            <a:r>
              <a:rPr lang="en-US" spc="18" dirty="0"/>
              <a:t>Comparison</a:t>
            </a:r>
          </a:p>
        </p:txBody>
      </p:sp>
      <p:sp>
        <p:nvSpPr>
          <p:cNvPr id="8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4448174" y="7534334"/>
            <a:ext cx="21475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59">
              <a:lnSpc>
                <a:spcPts val="1297"/>
              </a:lnSpc>
            </a:pPr>
            <a:fld id="{81D60167-4931-47E6-BA6A-407CBD079E47}" type="slidenum">
              <a:rPr spc="-4" dirty="0"/>
              <a:pPr marL="17859">
                <a:lnSpc>
                  <a:spcPts val="1297"/>
                </a:lnSpc>
              </a:pPr>
              <a:t>15</a:t>
            </a:fld>
            <a:endParaRPr spc="-4" dirty="0"/>
          </a:p>
        </p:txBody>
      </p:sp>
      <p:sp>
        <p:nvSpPr>
          <p:cNvPr id="9" name="object 3"/>
          <p:cNvSpPr/>
          <p:nvPr/>
        </p:nvSpPr>
        <p:spPr>
          <a:xfrm>
            <a:off x="358377" y="4089287"/>
            <a:ext cx="4051846" cy="903684"/>
          </a:xfrm>
          <a:custGeom>
            <a:avLst/>
            <a:gdLst/>
            <a:ahLst/>
            <a:cxnLst/>
            <a:rect l="l" t="t" r="r" b="b"/>
            <a:pathLst>
              <a:path w="5762625" h="1285239">
                <a:moveTo>
                  <a:pt x="0" y="0"/>
                </a:moveTo>
                <a:lnTo>
                  <a:pt x="5762231" y="0"/>
                </a:lnTo>
                <a:lnTo>
                  <a:pt x="5762231" y="1284871"/>
                </a:lnTo>
                <a:lnTo>
                  <a:pt x="0" y="1284871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4409946" y="4089287"/>
            <a:ext cx="4051846" cy="903684"/>
          </a:xfrm>
          <a:custGeom>
            <a:avLst/>
            <a:gdLst/>
            <a:ahLst/>
            <a:cxnLst/>
            <a:rect l="l" t="t" r="r" b="b"/>
            <a:pathLst>
              <a:path w="5762625" h="1285239">
                <a:moveTo>
                  <a:pt x="0" y="0"/>
                </a:moveTo>
                <a:lnTo>
                  <a:pt x="5762218" y="0"/>
                </a:lnTo>
                <a:lnTo>
                  <a:pt x="5762218" y="1284871"/>
                </a:lnTo>
                <a:lnTo>
                  <a:pt x="0" y="1284871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 txBox="1"/>
          <p:nvPr/>
        </p:nvSpPr>
        <p:spPr>
          <a:xfrm>
            <a:off x="349418" y="2541376"/>
            <a:ext cx="8103245" cy="603320"/>
          </a:xfrm>
          <a:prstGeom prst="rect">
            <a:avLst/>
          </a:prstGeom>
          <a:solidFill>
            <a:srgbClr val="0365C0"/>
          </a:solidFill>
        </p:spPr>
        <p:txBody>
          <a:bodyPr vert="horz" wrap="square" lIns="0" tIns="312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776855">
              <a:tabLst>
                <a:tab pos="5107153" algn="l"/>
              </a:tabLst>
            </a:pPr>
            <a:r>
              <a:rPr sz="2000" b="1" spc="-4" dirty="0">
                <a:solidFill>
                  <a:srgbClr val="FFFFFF"/>
                </a:solidFill>
                <a:latin typeface="Arial"/>
                <a:cs typeface="Arial"/>
              </a:rPr>
              <a:t>Procedural</a:t>
            </a:r>
            <a:r>
              <a:rPr sz="2000" b="1" spc="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FFFFFF"/>
                </a:solidFill>
                <a:latin typeface="Arial"/>
                <a:cs typeface="Arial"/>
              </a:rPr>
              <a:t>Oriented	Object Oriented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572690" y="3353991"/>
            <a:ext cx="3616970" cy="584093"/>
          </a:xfrm>
          <a:prstGeom prst="rect">
            <a:avLst/>
          </a:prstGeom>
        </p:spPr>
        <p:txBody>
          <a:bodyPr vert="horz" wrap="square" lIns="0" tIns="19644" rIns="0" bIns="0" rtlCol="0">
            <a:spAutoFit/>
          </a:bodyPr>
          <a:lstStyle/>
          <a:p>
            <a:pPr marL="910796" marR="3572" indent="-901866">
              <a:lnSpc>
                <a:spcPts val="2180"/>
              </a:lnSpc>
              <a:spcBef>
                <a:spcPts val="154"/>
              </a:spcBef>
            </a:pPr>
            <a:r>
              <a:rPr spc="-7" dirty="0">
                <a:latin typeface="Arial"/>
                <a:cs typeface="Arial"/>
              </a:rPr>
              <a:t>Program </a:t>
            </a:r>
            <a:r>
              <a:rPr spc="-4" dirty="0">
                <a:latin typeface="Arial"/>
                <a:cs typeface="Arial"/>
              </a:rPr>
              <a:t>is </a:t>
            </a:r>
            <a:r>
              <a:rPr spc="42" dirty="0">
                <a:latin typeface="Arial"/>
                <a:cs typeface="Arial"/>
              </a:rPr>
              <a:t>divided </a:t>
            </a:r>
            <a:r>
              <a:rPr spc="-4" dirty="0">
                <a:latin typeface="Arial"/>
                <a:cs typeface="Arial"/>
              </a:rPr>
              <a:t>into small</a:t>
            </a:r>
            <a:r>
              <a:rPr spc="-39" dirty="0">
                <a:latin typeface="Arial"/>
                <a:cs typeface="Arial"/>
              </a:rPr>
              <a:t> </a:t>
            </a:r>
            <a:r>
              <a:rPr spc="25" dirty="0">
                <a:latin typeface="Arial"/>
                <a:cs typeface="Arial"/>
              </a:rPr>
              <a:t>parts  </a:t>
            </a:r>
            <a:r>
              <a:rPr spc="32" dirty="0">
                <a:latin typeface="Arial"/>
                <a:cs typeface="Arial"/>
              </a:rPr>
              <a:t>called</a:t>
            </a:r>
            <a:r>
              <a:rPr spc="-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‘Functions’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626768" y="3353991"/>
            <a:ext cx="3616970" cy="584093"/>
          </a:xfrm>
          <a:prstGeom prst="rect">
            <a:avLst/>
          </a:prstGeom>
        </p:spPr>
        <p:txBody>
          <a:bodyPr vert="horz" wrap="square" lIns="0" tIns="19644" rIns="0" bIns="0" rtlCol="0">
            <a:spAutoFit/>
          </a:bodyPr>
          <a:lstStyle/>
          <a:p>
            <a:pPr marL="1000089" marR="3572" indent="-991160">
              <a:lnSpc>
                <a:spcPts val="2180"/>
              </a:lnSpc>
              <a:spcBef>
                <a:spcPts val="154"/>
              </a:spcBef>
            </a:pPr>
            <a:r>
              <a:rPr spc="-7" dirty="0">
                <a:latin typeface="Arial"/>
                <a:cs typeface="Arial"/>
              </a:rPr>
              <a:t>Program </a:t>
            </a:r>
            <a:r>
              <a:rPr spc="-4" dirty="0">
                <a:latin typeface="Arial"/>
                <a:cs typeface="Arial"/>
              </a:rPr>
              <a:t>is </a:t>
            </a:r>
            <a:r>
              <a:rPr spc="42" dirty="0">
                <a:latin typeface="Arial"/>
                <a:cs typeface="Arial"/>
              </a:rPr>
              <a:t>divided </a:t>
            </a:r>
            <a:r>
              <a:rPr spc="-4" dirty="0">
                <a:latin typeface="Arial"/>
                <a:cs typeface="Arial"/>
              </a:rPr>
              <a:t>into small</a:t>
            </a:r>
            <a:r>
              <a:rPr spc="-39" dirty="0">
                <a:latin typeface="Arial"/>
                <a:cs typeface="Arial"/>
              </a:rPr>
              <a:t> </a:t>
            </a:r>
            <a:r>
              <a:rPr spc="25" dirty="0">
                <a:latin typeface="Arial"/>
                <a:cs typeface="Arial"/>
              </a:rPr>
              <a:t>parts  </a:t>
            </a:r>
            <a:r>
              <a:rPr spc="32" dirty="0">
                <a:latin typeface="Arial"/>
                <a:cs typeface="Arial"/>
              </a:rPr>
              <a:t>called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21" dirty="0">
                <a:latin typeface="Arial"/>
                <a:cs typeface="Arial"/>
              </a:rPr>
              <a:t>‘Objects’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1233486" y="4380904"/>
            <a:ext cx="2319040" cy="28601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pc="14" dirty="0">
                <a:latin typeface="Arial"/>
                <a:cs typeface="Arial"/>
              </a:rPr>
              <a:t>Global </a:t>
            </a:r>
            <a:r>
              <a:rPr spc="32" dirty="0">
                <a:latin typeface="Arial"/>
                <a:cs typeface="Arial"/>
              </a:rPr>
              <a:t>and </a:t>
            </a:r>
            <a:r>
              <a:rPr spc="18" dirty="0">
                <a:latin typeface="Arial"/>
                <a:cs typeface="Arial"/>
              </a:rPr>
              <a:t>Local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2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4832151" y="4246959"/>
            <a:ext cx="3208883" cy="584093"/>
          </a:xfrm>
          <a:prstGeom prst="rect">
            <a:avLst/>
          </a:prstGeom>
        </p:spPr>
        <p:txBody>
          <a:bodyPr vert="horz" wrap="square" lIns="0" tIns="19644" rIns="0" bIns="0" rtlCol="0">
            <a:spAutoFit/>
          </a:bodyPr>
          <a:lstStyle/>
          <a:p>
            <a:pPr marL="687561" marR="3572" indent="-687561">
              <a:lnSpc>
                <a:spcPts val="2180"/>
              </a:lnSpc>
              <a:spcBef>
                <a:spcPts val="154"/>
              </a:spcBef>
            </a:pPr>
            <a:r>
              <a:rPr spc="-4" dirty="0">
                <a:latin typeface="Arial"/>
                <a:cs typeface="Arial"/>
              </a:rPr>
              <a:t>Has </a:t>
            </a:r>
            <a:r>
              <a:rPr spc="32" dirty="0">
                <a:latin typeface="Arial"/>
                <a:cs typeface="Arial"/>
              </a:rPr>
              <a:t>access </a:t>
            </a:r>
            <a:r>
              <a:rPr spc="18" dirty="0">
                <a:latin typeface="Arial"/>
                <a:cs typeface="Arial"/>
              </a:rPr>
              <a:t>specifiers </a:t>
            </a:r>
            <a:r>
              <a:rPr dirty="0">
                <a:latin typeface="Arial"/>
                <a:cs typeface="Arial"/>
              </a:rPr>
              <a:t>:</a:t>
            </a:r>
            <a:r>
              <a:rPr spc="-67" dirty="0">
                <a:latin typeface="Arial"/>
                <a:cs typeface="Arial"/>
              </a:rPr>
              <a:t> </a:t>
            </a:r>
            <a:r>
              <a:rPr spc="14" dirty="0">
                <a:latin typeface="Arial"/>
                <a:cs typeface="Arial"/>
              </a:rPr>
              <a:t>Public,  </a:t>
            </a:r>
            <a:r>
              <a:rPr spc="-14" dirty="0">
                <a:latin typeface="Arial"/>
                <a:cs typeface="Arial"/>
              </a:rPr>
              <a:t>Private,</a:t>
            </a:r>
            <a:r>
              <a:rPr spc="-7" dirty="0">
                <a:latin typeface="Arial"/>
                <a:cs typeface="Arial"/>
              </a:rPr>
              <a:t> </a:t>
            </a:r>
            <a:r>
              <a:rPr spc="7" dirty="0">
                <a:latin typeface="Arial"/>
                <a:cs typeface="Arial"/>
              </a:rPr>
              <a:t>Protected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697705" y="5157787"/>
            <a:ext cx="3377208" cy="584093"/>
          </a:xfrm>
          <a:prstGeom prst="rect">
            <a:avLst/>
          </a:prstGeom>
        </p:spPr>
        <p:txBody>
          <a:bodyPr vert="horz" wrap="square" lIns="0" tIns="19644" rIns="0" bIns="0" rtlCol="0">
            <a:spAutoFit/>
          </a:bodyPr>
          <a:lstStyle/>
          <a:p>
            <a:pPr marL="1098313" marR="3572" indent="-1089383">
              <a:lnSpc>
                <a:spcPts val="2180"/>
              </a:lnSpc>
              <a:spcBef>
                <a:spcPts val="154"/>
              </a:spcBef>
            </a:pPr>
            <a:r>
              <a:rPr spc="-7" dirty="0">
                <a:latin typeface="Arial"/>
                <a:cs typeface="Arial"/>
              </a:rPr>
              <a:t>Doesn’t </a:t>
            </a:r>
            <a:r>
              <a:rPr spc="-4" dirty="0">
                <a:latin typeface="Arial"/>
                <a:cs typeface="Arial"/>
              </a:rPr>
              <a:t>have any </a:t>
            </a:r>
            <a:r>
              <a:rPr spc="25" dirty="0">
                <a:latin typeface="Arial"/>
                <a:cs typeface="Arial"/>
              </a:rPr>
              <a:t>proper </a:t>
            </a:r>
            <a:r>
              <a:rPr spc="-4" dirty="0">
                <a:latin typeface="Arial"/>
                <a:cs typeface="Arial"/>
              </a:rPr>
              <a:t>way</a:t>
            </a:r>
            <a:r>
              <a:rPr spc="-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  </a:t>
            </a:r>
            <a:r>
              <a:rPr spc="32" dirty="0">
                <a:latin typeface="Arial"/>
                <a:cs typeface="Arial"/>
              </a:rPr>
              <a:t>hiding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2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4689276" y="5291733"/>
            <a:ext cx="3497312" cy="28601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7" dirty="0">
                <a:latin typeface="Arial"/>
                <a:cs typeface="Arial"/>
              </a:rPr>
              <a:t>Provides </a:t>
            </a:r>
            <a:r>
              <a:rPr spc="25" dirty="0">
                <a:latin typeface="Arial"/>
                <a:cs typeface="Arial"/>
              </a:rPr>
              <a:t>data </a:t>
            </a:r>
            <a:r>
              <a:rPr spc="32" dirty="0">
                <a:latin typeface="Arial"/>
                <a:cs typeface="Arial"/>
              </a:rPr>
              <a:t>hiding and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11" dirty="0">
                <a:latin typeface="Arial"/>
                <a:cs typeface="Arial"/>
              </a:rPr>
              <a:t>security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358378" y="5896138"/>
            <a:ext cx="8103245" cy="603320"/>
          </a:xfrm>
          <a:prstGeom prst="rect">
            <a:avLst/>
          </a:prstGeom>
          <a:solidFill>
            <a:srgbClr val="E3E5E8"/>
          </a:solidFill>
        </p:spPr>
        <p:txBody>
          <a:bodyPr vert="horz" wrap="square" lIns="0" tIns="312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009019">
              <a:spcBef>
                <a:spcPts val="4"/>
              </a:spcBef>
              <a:tabLst>
                <a:tab pos="4839272" algn="l"/>
              </a:tabLst>
            </a:pPr>
            <a:r>
              <a:rPr spc="-4" dirty="0">
                <a:latin typeface="Arial"/>
                <a:cs typeface="Arial"/>
              </a:rPr>
              <a:t>Eg: </a:t>
            </a:r>
            <a:r>
              <a:rPr dirty="0">
                <a:latin typeface="Arial"/>
                <a:cs typeface="Arial"/>
              </a:rPr>
              <a:t>C,</a:t>
            </a:r>
            <a:r>
              <a:rPr spc="7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VB,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84" dirty="0">
                <a:latin typeface="Arial"/>
                <a:cs typeface="Arial"/>
              </a:rPr>
              <a:t>FORTAN	</a:t>
            </a:r>
            <a:r>
              <a:rPr spc="-4" dirty="0">
                <a:latin typeface="Arial"/>
                <a:cs typeface="Arial"/>
              </a:rPr>
              <a:t>Eg: </a:t>
            </a:r>
            <a:r>
              <a:rPr spc="67" dirty="0">
                <a:latin typeface="Arial"/>
                <a:cs typeface="Arial"/>
              </a:rPr>
              <a:t>C++, </a:t>
            </a:r>
            <a:r>
              <a:rPr spc="-77" dirty="0">
                <a:latin typeface="Arial"/>
                <a:cs typeface="Arial"/>
              </a:rPr>
              <a:t>JAVA,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53" dirty="0">
                <a:latin typeface="Arial"/>
                <a:cs typeface="Arial"/>
                <a:hlinkClick r:id="rId3"/>
              </a:rPr>
              <a:t>VB.NET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38994"/>
      </p:ext>
    </p:extLst>
  </p:cSld>
  <p:clrMapOvr>
    <a:masterClrMapping/>
  </p:clrMapOvr>
  <p:transition spd="med"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1066800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3200" spc="18" dirty="0"/>
              <a:t>Comparison</a:t>
            </a:r>
          </a:p>
        </p:txBody>
      </p:sp>
      <p:pic>
        <p:nvPicPr>
          <p:cNvPr id="4" name="Content Placeholder 3" descr="object-oriented-concept-13-728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691" y="1594338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9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pic>
        <p:nvPicPr>
          <p:cNvPr id="9" name="Picture 4" descr="img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7016" y="1295400"/>
            <a:ext cx="5181600" cy="3429000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00585" y="5486400"/>
            <a:ext cx="7772400" cy="152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The main program coordinates calls to procedures and hands over appropriate data as parameters.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379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04800" y="1066800"/>
            <a:ext cx="86868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Procedure Oriented Programming Language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905000"/>
            <a:ext cx="7943850" cy="447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20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47932"/>
              </p:ext>
            </p:extLst>
          </p:nvPr>
        </p:nvGraphicFramePr>
        <p:xfrm>
          <a:off x="1143000" y="1371600"/>
          <a:ext cx="7239001" cy="5050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730">
                <a:tc>
                  <a:txBody>
                    <a:bodyPr/>
                    <a:lstStyle/>
                    <a:p>
                      <a:r>
                        <a:rPr lang="en-US" dirty="0"/>
                        <a:t>C function aspects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757">
                <a:tc>
                  <a:txBody>
                    <a:bodyPr/>
                    <a:lstStyle/>
                    <a:p>
                      <a:r>
                        <a:rPr lang="en-US" dirty="0"/>
                        <a:t>Function 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Return-type  function-name(argument</a:t>
                      </a:r>
                      <a:r>
                        <a:rPr lang="en-US" baseline="0" dirty="0"/>
                        <a:t> l</a:t>
                      </a:r>
                      <a:r>
                        <a:rPr lang="en-US" dirty="0"/>
                        <a:t>ist);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Eg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add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a,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b);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784">
                <a:tc>
                  <a:txBody>
                    <a:bodyPr/>
                    <a:lstStyle/>
                    <a:p>
                      <a:r>
                        <a:rPr lang="en-US" dirty="0"/>
                        <a:t>Function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Return-type  function-name(argument list)</a:t>
                      </a:r>
                    </a:p>
                    <a:p>
                      <a:r>
                        <a:rPr lang="en-US" dirty="0"/>
                        <a:t>{ body of function;)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Eg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add(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a, 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b)</a:t>
                      </a:r>
                    </a:p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c;</a:t>
                      </a:r>
                    </a:p>
                    <a:p>
                      <a:r>
                        <a:rPr lang="en-US" dirty="0"/>
                        <a:t>c=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Return c;  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r>
                        <a:rPr lang="en-US" dirty="0"/>
                        <a:t>Function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Function-name(argument list);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Eg</a:t>
                      </a:r>
                      <a:r>
                        <a:rPr lang="en-US" dirty="0"/>
                        <a:t> : add(5,10);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0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Features of Procedure Oriented Programming Language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951037"/>
            <a:ext cx="8229600" cy="47545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Smaller programs </a:t>
            </a:r>
            <a:r>
              <a:rPr lang="en-US" sz="2800" dirty="0"/>
              <a:t>- A program in a procedural language is a list of instructions.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Larger programs </a:t>
            </a:r>
            <a:r>
              <a:rPr lang="en-US" sz="2800" dirty="0"/>
              <a:t>are divided in to smaller programs known as functions.</a:t>
            </a:r>
          </a:p>
          <a:p>
            <a:r>
              <a:rPr lang="en-US" sz="2800" dirty="0"/>
              <a:t>Each </a:t>
            </a:r>
            <a:r>
              <a:rPr lang="en-US" sz="2800" b="1" dirty="0"/>
              <a:t>function</a:t>
            </a:r>
            <a:r>
              <a:rPr lang="en-US" sz="2800" dirty="0"/>
              <a:t> has a </a:t>
            </a:r>
            <a:r>
              <a:rPr lang="en-US" sz="2800" b="1" dirty="0"/>
              <a:t>clearly defined purpose and a</a:t>
            </a:r>
          </a:p>
          <a:p>
            <a:pPr>
              <a:buFont typeface="Arial" pitchFamily="34" charset="0"/>
              <a:buNone/>
            </a:pPr>
            <a:r>
              <a:rPr lang="en-US" sz="2800" b="1" dirty="0"/>
              <a:t>	clearly defined interface to the other functions</a:t>
            </a:r>
            <a:r>
              <a:rPr lang="en-US" sz="2800" dirty="0"/>
              <a:t> in the program.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Data is Global </a:t>
            </a:r>
            <a:r>
              <a:rPr lang="en-US" sz="2800" dirty="0"/>
              <a:t>and shared by almost all the functions.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Employs </a:t>
            </a:r>
            <a:r>
              <a:rPr lang="en-US" sz="2800" b="1" dirty="0"/>
              <a:t>Top Down approach</a:t>
            </a:r>
            <a:r>
              <a:rPr lang="en-US" sz="2800" dirty="0"/>
              <a:t> in Program Design.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273566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1464129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</a:rPr>
              <a:t>Examples of Procedure Oriented Programming Language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3140531"/>
            <a:ext cx="7315200" cy="19811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COBOL</a:t>
            </a:r>
          </a:p>
          <a:p>
            <a:r>
              <a:rPr lang="en-US"/>
              <a:t>FORTRAN</a:t>
            </a:r>
          </a:p>
          <a:p>
            <a:r>
              <a:rPr lang="en-US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0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315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DIVISION.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PROGRAM-ID.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DIVISION.      * procedure will be followed by using few Division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DIVISION.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WORKING-STORAGE SECTION.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 A PIC 9999.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 B PIC 9999.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 ANS PIC 999V99.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DIVISION.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MAIN-PARA.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 \”--------------------------------\”.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 \” ENTER A\”    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ACCEPT A.                     * command line argument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 \”ENTER B\”.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ACCEPT B.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 \”----------------------------------\”.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ADD-PARA.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 A B GIVING ANS.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 \”-------------------------------------\”.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DISP-PARA.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 \”A IS \” A.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 \”B IS \” B.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 \”ADDITION -\” ANS.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STOP RUN.                                     * to stop the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81498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COBOL Program(Procedure Oriented)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5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990600"/>
            <a:ext cx="8229600" cy="990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</a:rPr>
              <a:t>Disadvantages of Procedural Programming Language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2286000"/>
            <a:ext cx="8077200" cy="4419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/>
              <a:t>Unrestricted access</a:t>
            </a:r>
          </a:p>
          <a:p>
            <a:r>
              <a:rPr lang="en-US" dirty="0"/>
              <a:t>functions have unrestricted access to global data. </a:t>
            </a:r>
          </a:p>
          <a:p>
            <a:pPr>
              <a:buFont typeface="Arial" pitchFamily="34" charset="0"/>
              <a:buNone/>
            </a:pPr>
            <a:r>
              <a:rPr lang="en-US" b="1" dirty="0"/>
              <a:t>Real-world modeling</a:t>
            </a:r>
          </a:p>
          <a:p>
            <a:r>
              <a:rPr lang="en-US" dirty="0"/>
              <a:t>unrelated (separated) functions and data, the basis of the procedural paradigm, provide a poor model of the real world.</a:t>
            </a:r>
          </a:p>
          <a:p>
            <a:r>
              <a:rPr lang="en-US" dirty="0"/>
              <a:t>Complex real-world objects have both </a:t>
            </a:r>
            <a:r>
              <a:rPr lang="en-US" i="1" dirty="0"/>
              <a:t>attributes (data) and behavior (function).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1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9906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</a:rPr>
              <a:t>Object-Oriented Concept</a:t>
            </a:r>
            <a:endParaRPr lang="th-TH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5486400"/>
            <a:ext cx="7924800" cy="121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Objects of the program interact by sending messages to each other, hence it increases the data security (data can be accessed only through its instances)</a:t>
            </a:r>
            <a:endParaRPr lang="th-TH" sz="2400" dirty="0"/>
          </a:p>
        </p:txBody>
      </p:sp>
      <p:pic>
        <p:nvPicPr>
          <p:cNvPr id="4" name="Picture 4" descr="img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2" y="1752601"/>
            <a:ext cx="4048406" cy="3581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629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674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Unknown User</cp:lastModifiedBy>
  <cp:revision>46</cp:revision>
  <dcterms:created xsi:type="dcterms:W3CDTF">2019-09-14T05:22:07Z</dcterms:created>
  <dcterms:modified xsi:type="dcterms:W3CDTF">2020-08-03T16:54:32Z</dcterms:modified>
</cp:coreProperties>
</file>