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slide" Target="slides/slide94.xml"/><Relationship Id="rId97" Type="http://schemas.openxmlformats.org/officeDocument/2006/relationships/slide" Target="slides/slide95.xml"/><Relationship Id="rId98" Type="http://schemas.openxmlformats.org/officeDocument/2006/relationships/slide" Target="slides/slide96.xml"/><Relationship Id="rId99" Type="http://schemas.openxmlformats.org/officeDocument/2006/relationships/slide" Target="slides/slide97.xml"/><Relationship Id="rId100" Type="http://schemas.openxmlformats.org/officeDocument/2006/relationships/slide" Target="slides/slide98.xml"/><Relationship Id="rId101" Type="http://schemas.openxmlformats.org/officeDocument/2006/relationships/slide" Target="slides/slide99.xml"/><Relationship Id="rId102" Type="http://schemas.openxmlformats.org/officeDocument/2006/relationships/slide" Target="slides/slide100.xml"/><Relationship Id="rId103" Type="http://schemas.openxmlformats.org/officeDocument/2006/relationships/slide" Target="slides/slide101.xml"/><Relationship Id="rId104" Type="http://schemas.openxmlformats.org/officeDocument/2006/relationships/slide" Target="slides/slide102.xml"/><Relationship Id="rId105" Type="http://schemas.openxmlformats.org/officeDocument/2006/relationships/slide" Target="slides/slide103.xml"/><Relationship Id="rId106" Type="http://schemas.openxmlformats.org/officeDocument/2006/relationships/slide" Target="slides/slide104.xml"/><Relationship Id="rId107" Type="http://schemas.openxmlformats.org/officeDocument/2006/relationships/slide" Target="slides/slide105.xml"/><Relationship Id="rId108" Type="http://schemas.openxmlformats.org/officeDocument/2006/relationships/slide" Target="slides/slide106.xml"/><Relationship Id="rId109" Type="http://schemas.openxmlformats.org/officeDocument/2006/relationships/slide" Target="slides/slide107.xml"/><Relationship Id="rId110" Type="http://schemas.openxmlformats.org/officeDocument/2006/relationships/slide" Target="slides/slide108.xml"/><Relationship Id="rId111" Type="http://schemas.openxmlformats.org/officeDocument/2006/relationships/slide" Target="slides/slide109.xml"/><Relationship Id="rId112" Type="http://schemas.openxmlformats.org/officeDocument/2006/relationships/tableStyles" Target="tableStyles.xml"/><Relationship Id="rId113" Type="http://schemas.openxmlformats.org/officeDocument/2006/relationships/presProps" Target="presProps.xml"/><Relationship Id="rId114" Type="http://schemas.openxmlformats.org/officeDocument/2006/relationships/viewProps" Target="viewProps.xml"/><Relationship Id="rId11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243" name=""/>
        <p:cNvGrpSpPr/>
        <p:nvPr/>
      </p:nvGrpSpPr>
      <p:grpSpPr>
        <a:xfrm>
          <a:off x="0" y="0"/>
          <a:ext cx="0" cy="0"/>
          <a:chOff x="0" y="0"/>
          <a:chExt cx="0" cy="0"/>
        </a:xfrm>
      </p:grpSpPr>
      <p:sp>
        <p:nvSpPr>
          <p:cNvPr id="104887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88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88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88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88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88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3" name=""/>
        <p:cNvGrpSpPr/>
        <p:nvPr/>
      </p:nvGrpSpPr>
      <p:grpSpPr>
        <a:xfrm>
          <a:off x="0" y="0"/>
          <a:ext cx="0" cy="0"/>
          <a:chOff x="0" y="0"/>
          <a:chExt cx="0" cy="0"/>
        </a:xfrm>
      </p:grpSpPr>
      <p:sp>
        <p:nvSpPr>
          <p:cNvPr id="1048584"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1048585" name="Subtitle 8"/>
          <p:cNvSpPr>
            <a:spLocks noGrp="1"/>
          </p:cNvSpPr>
          <p:nvPr>
            <p:ph type="subTitle" idx="1"/>
          </p:nvPr>
        </p:nvSpPr>
        <p:spPr>
          <a:xfrm>
            <a:off x="1219200" y="5124450"/>
            <a:ext cx="6858000" cy="533400"/>
          </a:xfrm>
        </p:spPr>
        <p:txBody>
          <a:bodyPr/>
          <a:lstStyle>
            <a:lvl1pPr algn="r" indent="0" marL="0">
              <a:buNone/>
              <a:defRPr sz="2000">
                <a:solidFill>
                  <a:schemeClr val="tx2"/>
                </a:solidFill>
                <a:latin typeface="+mj-lt"/>
                <a:ea typeface="+mj-ea"/>
                <a:cs typeface="+mj-cs"/>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586"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t>9/16/2020</a:t>
            </a:fld>
            <a:endParaRPr lang="en-US"/>
          </a:p>
        </p:txBody>
      </p:sp>
      <p:sp>
        <p:nvSpPr>
          <p:cNvPr id="1048587" name="Footer Placeholder 16"/>
          <p:cNvSpPr>
            <a:spLocks noGrp="1"/>
          </p:cNvSpPr>
          <p:nvPr>
            <p:ph type="ftr" sz="quarter" idx="11"/>
          </p:nvPr>
        </p:nvSpPr>
        <p:spPr>
          <a:xfrm>
            <a:off x="2898648" y="6355080"/>
            <a:ext cx="3474720" cy="365760"/>
          </a:xfrm>
        </p:spPr>
        <p:txBody>
          <a:bodyPr/>
          <a:p>
            <a:endParaRPr lang="en-US"/>
          </a:p>
        </p:txBody>
      </p:sp>
      <p:sp>
        <p:nvSpPr>
          <p:cNvPr id="1048588" name="Slide Number Placeholder 28"/>
          <p:cNvSpPr>
            <a:spLocks noGrp="1"/>
          </p:cNvSpPr>
          <p:nvPr>
            <p:ph type="sldNum" sz="quarter" idx="12"/>
          </p:nvPr>
        </p:nvSpPr>
        <p:spPr>
          <a:xfrm>
            <a:off x="1216152" y="6355080"/>
            <a:ext cx="1219200" cy="365760"/>
          </a:xfrm>
        </p:spPr>
        <p:txBody>
          <a:bodyPr/>
          <a:p>
            <a:fld id="{B6F15528-21DE-4FAA-801E-634DDDAF4B2B}" type="slidenum">
              <a:rPr lang="en-US" smtClean="0"/>
              <a:t>‹#›</a:t>
            </a:fld>
            <a:endParaRPr lang="en-US"/>
          </a:p>
        </p:txBody>
      </p:sp>
      <p:sp>
        <p:nvSpPr>
          <p:cNvPr id="1048589" name="Rectangle 20"/>
          <p:cNvSpPr/>
          <p:nvPr/>
        </p:nvSpPr>
        <p:spPr>
          <a:xfrm>
            <a:off x="904875" y="3648075"/>
            <a:ext cx="7315200" cy="1280160"/>
          </a:xfrm>
          <a:prstGeom prst="rect"/>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90" name="Rectangle 32"/>
          <p:cNvSpPr/>
          <p:nvPr/>
        </p:nvSpPr>
        <p:spPr>
          <a:xfrm>
            <a:off x="914400" y="5048250"/>
            <a:ext cx="7315200" cy="685800"/>
          </a:xfrm>
          <a:prstGeom prst="rect"/>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91" name="Rectangle 21"/>
          <p:cNvSpPr/>
          <p:nvPr/>
        </p:nvSpPr>
        <p:spPr>
          <a:xfrm>
            <a:off x="904875" y="3648075"/>
            <a:ext cx="228600" cy="1280160"/>
          </a:xfrm>
          <a:prstGeom prst="rect"/>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92" name="Rectangle 31"/>
          <p:cNvSpPr/>
          <p:nvPr/>
        </p:nvSpPr>
        <p:spPr>
          <a:xfrm>
            <a:off x="914400" y="5048250"/>
            <a:ext cx="228600" cy="685800"/>
          </a:xfrm>
          <a:prstGeom prst="rect"/>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36" name=""/>
        <p:cNvGrpSpPr/>
        <p:nvPr/>
      </p:nvGrpSpPr>
      <p:grpSpPr>
        <a:xfrm>
          <a:off x="0" y="0"/>
          <a:ext cx="0" cy="0"/>
          <a:chOff x="0" y="0"/>
          <a:chExt cx="0" cy="0"/>
        </a:xfrm>
      </p:grpSpPr>
      <p:sp>
        <p:nvSpPr>
          <p:cNvPr id="1048839" name="Title 1"/>
          <p:cNvSpPr>
            <a:spLocks noGrp="1"/>
          </p:cNvSpPr>
          <p:nvPr>
            <p:ph type="title"/>
          </p:nvPr>
        </p:nvSpPr>
        <p:spPr/>
        <p:txBody>
          <a:bodyPr/>
          <a:p>
            <a:r>
              <a:rPr kumimoji="0" lang="en-US" smtClean="0"/>
              <a:t>Click to edit Master title style</a:t>
            </a:r>
            <a:endParaRPr kumimoji="0" lang="en-US"/>
          </a:p>
        </p:txBody>
      </p:sp>
      <p:sp>
        <p:nvSpPr>
          <p:cNvPr id="1048840"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841" name="Date Placeholder 3"/>
          <p:cNvSpPr>
            <a:spLocks noGrp="1"/>
          </p:cNvSpPr>
          <p:nvPr>
            <p:ph type="dt" sz="half" idx="10"/>
          </p:nvPr>
        </p:nvSpPr>
        <p:spPr/>
        <p:txBody>
          <a:bodyPr/>
          <a:p>
            <a:fld id="{1D8BD707-D9CF-40AE-B4C6-C98DA3205C09}" type="datetimeFigureOut">
              <a:rPr lang="en-US" smtClean="0"/>
              <a:t>9/16/2020</a:t>
            </a:fld>
            <a:endParaRPr lang="en-US"/>
          </a:p>
        </p:txBody>
      </p:sp>
      <p:sp>
        <p:nvSpPr>
          <p:cNvPr id="1048842" name="Footer Placeholder 4"/>
          <p:cNvSpPr>
            <a:spLocks noGrp="1"/>
          </p:cNvSpPr>
          <p:nvPr>
            <p:ph type="ftr" sz="quarter" idx="11"/>
          </p:nvPr>
        </p:nvSpPr>
        <p:spPr/>
        <p:txBody>
          <a:bodyPr/>
          <a:p>
            <a:endParaRPr lang="en-US"/>
          </a:p>
        </p:txBody>
      </p:sp>
      <p:sp>
        <p:nvSpPr>
          <p:cNvPr id="1048843"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234" name=""/>
        <p:cNvGrpSpPr/>
        <p:nvPr/>
      </p:nvGrpSpPr>
      <p:grpSpPr>
        <a:xfrm>
          <a:off x="0" y="0"/>
          <a:ext cx="0" cy="0"/>
          <a:chOff x="0" y="0"/>
          <a:chExt cx="0" cy="0"/>
        </a:xfrm>
      </p:grpSpPr>
      <p:sp>
        <p:nvSpPr>
          <p:cNvPr id="1048822" name="Vertical Title 1"/>
          <p:cNvSpPr>
            <a:spLocks noGrp="1"/>
          </p:cNvSpPr>
          <p:nvPr>
            <p:ph type="title" orient="vert"/>
          </p:nvPr>
        </p:nvSpPr>
        <p:spPr>
          <a:xfrm>
            <a:off x="6629400" y="274638"/>
            <a:ext cx="2057400" cy="5851525"/>
          </a:xfrm>
        </p:spPr>
        <p:txBody>
          <a:bodyPr vert="eaVert"/>
          <a:p>
            <a:r>
              <a:rPr kumimoji="0" lang="en-US" smtClean="0"/>
              <a:t>Click to edit Master title style</a:t>
            </a:r>
            <a:endParaRPr kumimoji="0" lang="en-US"/>
          </a:p>
        </p:txBody>
      </p:sp>
      <p:sp>
        <p:nvSpPr>
          <p:cNvPr id="1048823" name="Vertical Text Placeholder 2"/>
          <p:cNvSpPr>
            <a:spLocks noGrp="1"/>
          </p:cNvSpPr>
          <p:nvPr>
            <p:ph type="body" orient="vert" idx="1"/>
          </p:nvPr>
        </p:nvSpPr>
        <p:spPr>
          <a:xfrm>
            <a:off x="457200" y="274638"/>
            <a:ext cx="60198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824" name="Date Placeholder 3"/>
          <p:cNvSpPr>
            <a:spLocks noGrp="1"/>
          </p:cNvSpPr>
          <p:nvPr>
            <p:ph type="dt" sz="half" idx="10"/>
          </p:nvPr>
        </p:nvSpPr>
        <p:spPr/>
        <p:txBody>
          <a:bodyPr/>
          <a:p>
            <a:fld id="{1D8BD707-D9CF-40AE-B4C6-C98DA3205C09}" type="datetimeFigureOut">
              <a:rPr lang="en-US" smtClean="0"/>
              <a:t>9/16/2020</a:t>
            </a:fld>
            <a:endParaRPr lang="en-US"/>
          </a:p>
        </p:txBody>
      </p:sp>
      <p:sp>
        <p:nvSpPr>
          <p:cNvPr id="1048825" name="Footer Placeholder 4"/>
          <p:cNvSpPr>
            <a:spLocks noGrp="1"/>
          </p:cNvSpPr>
          <p:nvPr>
            <p:ph type="ftr" sz="quarter" idx="11"/>
          </p:nvPr>
        </p:nvSpPr>
        <p:spPr/>
        <p:txBody>
          <a:bodyPr/>
          <a:p>
            <a:endParaRPr lang="en-US"/>
          </a:p>
        </p:txBody>
      </p:sp>
      <p:sp>
        <p:nvSpPr>
          <p:cNvPr id="1048826" name="Slide Number Placeholder 5"/>
          <p:cNvSpPr>
            <a:spLocks noGrp="1"/>
          </p:cNvSpPr>
          <p:nvPr>
            <p:ph type="sldNum" sz="quarter" idx="12"/>
          </p:nvPr>
        </p:nvSpPr>
        <p:spPr/>
        <p:txBody>
          <a:bodyPr/>
          <a:p>
            <a:fld id="{B6F15528-21DE-4FAA-801E-634DDDAF4B2B}" type="slidenum">
              <a:rPr lang="en-US" smtClean="0"/>
              <a:t>‹#›</a:t>
            </a:fld>
            <a:endParaRPr lang="en-US"/>
          </a:p>
        </p:txBody>
      </p:sp>
      <p:sp>
        <p:nvSpPr>
          <p:cNvPr id="1048827" name="Straight Connector 6"/>
          <p:cNvSpPr>
            <a:spLocks noChangeShapeType="1"/>
          </p:cNvSpPr>
          <p:nvPr/>
        </p:nvSpPr>
        <p:spPr bwMode="auto">
          <a:xfrm>
            <a:off x="457200" y="6353175"/>
            <a:ext cx="8229600" cy="0"/>
          </a:xfrm>
          <a:prstGeom prst="line"/>
          <a:noFill/>
          <a:ln w="9525" cap="flat" cmpd="sng" algn="ctr">
            <a:solidFill>
              <a:schemeClr val="accent2"/>
            </a:solidFill>
            <a:prstDash val="dash"/>
            <a:round/>
            <a:headEnd type="none" w="med" len="med"/>
            <a:tailEnd type="none" w="med" len="med"/>
          </a:ln>
          <a:effectLst/>
        </p:spPr>
        <p:txBody>
          <a:bodyPr anchor="t" bIns="45720" compatLnSpc="1" lIns="91440" rIns="91440" tIns="45720" vert="horz" wrap="square"/>
          <a:p>
            <a:endParaRPr kumimoji="0" lang="en-US"/>
          </a:p>
        </p:txBody>
      </p:sp>
      <p:sp>
        <p:nvSpPr>
          <p:cNvPr id="104882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829" name="Straight Connector 8"/>
          <p:cNvSpPr>
            <a:spLocks noChangeShapeType="1"/>
          </p:cNvSpPr>
          <p:nvPr/>
        </p:nvSpPr>
        <p:spPr bwMode="auto">
          <a:xfrm rot="5400000">
            <a:off x="3629607" y="3201952"/>
            <a:ext cx="5852160" cy="0"/>
          </a:xfrm>
          <a:prstGeom prst="line"/>
          <a:noFill/>
          <a:ln w="9525" cap="flat" cmpd="sng" algn="ctr">
            <a:solidFill>
              <a:schemeClr val="accent2"/>
            </a:solidFill>
            <a:prstDash val="dash"/>
            <a:round/>
            <a:headEnd type="none" w="med" len="med"/>
            <a:tailEnd type="none" w="med" len="med"/>
          </a:ln>
          <a:effectLst/>
        </p:spPr>
        <p:txBody>
          <a:bodyPr anchor="t" bIns="45720" compatLnSpc="1" lIns="91440" rIns="91440" tIns="45720" vert="horz" wrap="squar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24" name=""/>
        <p:cNvGrpSpPr/>
        <p:nvPr/>
      </p:nvGrpSpPr>
      <p:grpSpPr>
        <a:xfrm>
          <a:off x="0" y="0"/>
          <a:ext cx="0" cy="0"/>
          <a:chOff x="0" y="0"/>
          <a:chExt cx="0" cy="0"/>
        </a:xfrm>
      </p:grpSpPr>
      <p:sp>
        <p:nvSpPr>
          <p:cNvPr id="1048595" name="Title 1"/>
          <p:cNvSpPr>
            <a:spLocks noGrp="1"/>
          </p:cNvSpPr>
          <p:nvPr>
            <p:ph type="title"/>
          </p:nvPr>
        </p:nvSpPr>
        <p:spPr/>
        <p:txBody>
          <a:bodyPr/>
          <a:p>
            <a:r>
              <a:rPr kumimoji="0" lang="en-US" smtClean="0"/>
              <a:t>Click to edit Master title style</a:t>
            </a:r>
            <a:endParaRPr kumimoji="0" lang="en-US"/>
          </a:p>
        </p:txBody>
      </p:sp>
      <p:sp>
        <p:nvSpPr>
          <p:cNvPr id="1048596" name="Date Placeholder 3"/>
          <p:cNvSpPr>
            <a:spLocks noGrp="1"/>
          </p:cNvSpPr>
          <p:nvPr>
            <p:ph type="dt" sz="half" idx="10"/>
          </p:nvPr>
        </p:nvSpPr>
        <p:spPr/>
        <p:txBody>
          <a:bodyPr/>
          <a:p>
            <a:fld id="{1D8BD707-D9CF-40AE-B4C6-C98DA3205C09}" type="datetimeFigureOut">
              <a:rPr lang="en-US" smtClean="0"/>
              <a:t>9/16/2020</a:t>
            </a:fld>
            <a:endParaRPr lang="en-US"/>
          </a:p>
        </p:txBody>
      </p:sp>
      <p:sp>
        <p:nvSpPr>
          <p:cNvPr id="1048597" name="Footer Placeholder 4"/>
          <p:cNvSpPr>
            <a:spLocks noGrp="1"/>
          </p:cNvSpPr>
          <p:nvPr>
            <p:ph type="ftr" sz="quarter" idx="11"/>
          </p:nvPr>
        </p:nvSpPr>
        <p:spPr/>
        <p:txBody>
          <a:bodyPr/>
          <a:p>
            <a:endParaRPr lang="en-US"/>
          </a:p>
        </p:txBody>
      </p:sp>
      <p:sp>
        <p:nvSpPr>
          <p:cNvPr id="1048598" name="Slide Number Placeholder 5"/>
          <p:cNvSpPr>
            <a:spLocks noGrp="1"/>
          </p:cNvSpPr>
          <p:nvPr>
            <p:ph type="sldNum" sz="quarter" idx="12"/>
          </p:nvPr>
        </p:nvSpPr>
        <p:spPr/>
        <p:txBody>
          <a:bodyPr/>
          <a:p>
            <a:fld id="{B6F15528-21DE-4FAA-801E-634DDDAF4B2B}" type="slidenum">
              <a:rPr lang="en-US" smtClean="0"/>
              <a:t>‹#›</a:t>
            </a:fld>
            <a:endParaRPr lang="en-US"/>
          </a:p>
        </p:txBody>
      </p:sp>
      <p:sp>
        <p:nvSpPr>
          <p:cNvPr id="1048599" name="Content Placeholder 7"/>
          <p:cNvSpPr>
            <a:spLocks noGrp="1"/>
          </p:cNvSpPr>
          <p:nvPr>
            <p:ph sz="quarter" idx="1"/>
          </p:nvPr>
        </p:nvSpPr>
        <p:spPr>
          <a:xfrm>
            <a:off x="457200" y="1219200"/>
            <a:ext cx="8229600" cy="493776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1">
        <a:schemeClr val="bg2"/>
      </p:bgRef>
    </p:bg>
    <p:spTree>
      <p:nvGrpSpPr>
        <p:cNvPr id="237" name=""/>
        <p:cNvGrpSpPr/>
        <p:nvPr/>
      </p:nvGrpSpPr>
      <p:grpSpPr>
        <a:xfrm>
          <a:off x="0" y="0"/>
          <a:ext cx="0" cy="0"/>
          <a:chOff x="0" y="0"/>
          <a:chExt cx="0" cy="0"/>
        </a:xfrm>
      </p:grpSpPr>
      <p:sp>
        <p:nvSpPr>
          <p:cNvPr id="1048844" name="Title 1"/>
          <p:cNvSpPr>
            <a:spLocks noGrp="1"/>
          </p:cNvSpPr>
          <p:nvPr>
            <p:ph type="title"/>
          </p:nvPr>
        </p:nvSpPr>
        <p:spPr>
          <a:xfrm>
            <a:off x="1219200" y="2971800"/>
            <a:ext cx="6858000" cy="1066800"/>
          </a:xfrm>
        </p:spPr>
        <p:txBody>
          <a:bodyPr anchor="t" anchorCtr="0"/>
          <a:lstStyle>
            <a:lvl1pPr algn="r">
              <a:buNone/>
              <a:defRPr baseline="0" b="0" cap="none" sz="3200"/>
            </a:lvl1pPr>
          </a:lstStyle>
          <a:p>
            <a:r>
              <a:rPr kumimoji="0" lang="en-US" smtClean="0"/>
              <a:t>Click to edit Master title style</a:t>
            </a:r>
            <a:endParaRPr kumimoji="0" lang="en-US"/>
          </a:p>
        </p:txBody>
      </p:sp>
      <p:sp>
        <p:nvSpPr>
          <p:cNvPr id="1048845" name="Text Placeholder 2"/>
          <p:cNvSpPr>
            <a:spLocks noGrp="1"/>
          </p:cNvSpPr>
          <p:nvPr>
            <p:ph type="body" idx="1"/>
          </p:nvPr>
        </p:nvSpPr>
        <p:spPr>
          <a:xfrm>
            <a:off x="1295400" y="4267200"/>
            <a:ext cx="6781800" cy="1143000"/>
          </a:xfrm>
        </p:spPr>
        <p:txBody>
          <a:bodyPr anchor="t" anchorCtr="0"/>
          <a:lstStyle>
            <a:lvl1pPr algn="r" indent="0" marL="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846" name="Date Placeholder 3"/>
          <p:cNvSpPr>
            <a:spLocks noGrp="1"/>
          </p:cNvSpPr>
          <p:nvPr>
            <p:ph type="dt" sz="half" idx="10"/>
          </p:nvPr>
        </p:nvSpPr>
        <p:spPr>
          <a:xfrm>
            <a:off x="6400800" y="6355080"/>
            <a:ext cx="2286000" cy="365760"/>
          </a:xfrm>
        </p:spPr>
        <p:txBody>
          <a:bodyPr/>
          <a:p>
            <a:fld id="{1D8BD707-D9CF-40AE-B4C6-C98DA3205C09}" type="datetimeFigureOut">
              <a:rPr lang="en-US" smtClean="0"/>
              <a:t>9/16/2020</a:t>
            </a:fld>
            <a:endParaRPr lang="en-US"/>
          </a:p>
        </p:txBody>
      </p:sp>
      <p:sp>
        <p:nvSpPr>
          <p:cNvPr id="1048847" name="Footer Placeholder 4"/>
          <p:cNvSpPr>
            <a:spLocks noGrp="1"/>
          </p:cNvSpPr>
          <p:nvPr>
            <p:ph type="ftr" sz="quarter" idx="11"/>
          </p:nvPr>
        </p:nvSpPr>
        <p:spPr>
          <a:xfrm>
            <a:off x="2898648" y="6355080"/>
            <a:ext cx="3474720" cy="365760"/>
          </a:xfrm>
        </p:spPr>
        <p:txBody>
          <a:bodyPr/>
          <a:p>
            <a:endParaRPr lang="en-US"/>
          </a:p>
        </p:txBody>
      </p:sp>
      <p:sp>
        <p:nvSpPr>
          <p:cNvPr id="1048848" name="Slide Number Placeholder 5"/>
          <p:cNvSpPr>
            <a:spLocks noGrp="1"/>
          </p:cNvSpPr>
          <p:nvPr>
            <p:ph type="sldNum" sz="quarter" idx="12"/>
          </p:nvPr>
        </p:nvSpPr>
        <p:spPr>
          <a:xfrm>
            <a:off x="1069848" y="6355080"/>
            <a:ext cx="1520952" cy="365760"/>
          </a:xfrm>
        </p:spPr>
        <p:txBody>
          <a:bodyPr/>
          <a:p>
            <a:fld id="{B6F15528-21DE-4FAA-801E-634DDDAF4B2B}" type="slidenum">
              <a:rPr lang="en-US" smtClean="0"/>
              <a:t>‹#›</a:t>
            </a:fld>
            <a:endParaRPr lang="en-US"/>
          </a:p>
        </p:txBody>
      </p:sp>
      <p:sp>
        <p:nvSpPr>
          <p:cNvPr id="1048849" name="Rectangle 6"/>
          <p:cNvSpPr/>
          <p:nvPr/>
        </p:nvSpPr>
        <p:spPr>
          <a:xfrm>
            <a:off x="914400" y="2819400"/>
            <a:ext cx="7315200" cy="1280160"/>
          </a:xfrm>
          <a:prstGeom prst="rect"/>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850" name="Rectangle 7"/>
          <p:cNvSpPr/>
          <p:nvPr/>
        </p:nvSpPr>
        <p:spPr>
          <a:xfrm>
            <a:off x="914400" y="2819400"/>
            <a:ext cx="228600" cy="1280160"/>
          </a:xfrm>
          <a:prstGeom prst="rect"/>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38" name=""/>
        <p:cNvGrpSpPr/>
        <p:nvPr/>
      </p:nvGrpSpPr>
      <p:grpSpPr>
        <a:xfrm>
          <a:off x="0" y="0"/>
          <a:ext cx="0" cy="0"/>
          <a:chOff x="0" y="0"/>
          <a:chExt cx="0" cy="0"/>
        </a:xfrm>
      </p:grpSpPr>
      <p:sp>
        <p:nvSpPr>
          <p:cNvPr id="1048851" name="Title 1"/>
          <p:cNvSpPr>
            <a:spLocks noGrp="1"/>
          </p:cNvSpPr>
          <p:nvPr>
            <p:ph type="title"/>
          </p:nvPr>
        </p:nvSpPr>
        <p:spPr>
          <a:xfrm>
            <a:off x="457200" y="228600"/>
            <a:ext cx="8229600" cy="914400"/>
          </a:xfrm>
        </p:spPr>
        <p:txBody>
          <a:bodyPr/>
          <a:p>
            <a:r>
              <a:rPr kumimoji="0" lang="en-US" smtClean="0"/>
              <a:t>Click to edit Master title style</a:t>
            </a:r>
            <a:endParaRPr kumimoji="0" lang="en-US"/>
          </a:p>
        </p:txBody>
      </p:sp>
      <p:sp>
        <p:nvSpPr>
          <p:cNvPr id="1048852" name="Date Placeholder 4"/>
          <p:cNvSpPr>
            <a:spLocks noGrp="1"/>
          </p:cNvSpPr>
          <p:nvPr>
            <p:ph type="dt" sz="half" idx="10"/>
          </p:nvPr>
        </p:nvSpPr>
        <p:spPr/>
        <p:txBody>
          <a:bodyPr/>
          <a:p>
            <a:fld id="{1D8BD707-D9CF-40AE-B4C6-C98DA3205C09}" type="datetimeFigureOut">
              <a:rPr lang="en-US" smtClean="0"/>
              <a:t>9/16/2020</a:t>
            </a:fld>
            <a:endParaRPr lang="en-US"/>
          </a:p>
        </p:txBody>
      </p:sp>
      <p:sp>
        <p:nvSpPr>
          <p:cNvPr id="1048853" name="Footer Placeholder 5"/>
          <p:cNvSpPr>
            <a:spLocks noGrp="1"/>
          </p:cNvSpPr>
          <p:nvPr>
            <p:ph type="ftr" sz="quarter" idx="11"/>
          </p:nvPr>
        </p:nvSpPr>
        <p:spPr/>
        <p:txBody>
          <a:bodyPr/>
          <a:p>
            <a:endParaRPr lang="en-US"/>
          </a:p>
        </p:txBody>
      </p:sp>
      <p:sp>
        <p:nvSpPr>
          <p:cNvPr id="1048854" name="Slide Number Placeholder 6"/>
          <p:cNvSpPr>
            <a:spLocks noGrp="1"/>
          </p:cNvSpPr>
          <p:nvPr>
            <p:ph type="sldNum" sz="quarter" idx="12"/>
          </p:nvPr>
        </p:nvSpPr>
        <p:spPr/>
        <p:txBody>
          <a:bodyPr/>
          <a:p>
            <a:fld id="{B6F15528-21DE-4FAA-801E-634DDDAF4B2B}" type="slidenum">
              <a:rPr lang="en-US" smtClean="0"/>
              <a:t>‹#›</a:t>
            </a:fld>
            <a:endParaRPr lang="en-US"/>
          </a:p>
        </p:txBody>
      </p:sp>
      <p:sp>
        <p:nvSpPr>
          <p:cNvPr id="1048855" name="Content Placeholder 8"/>
          <p:cNvSpPr>
            <a:spLocks noGrp="1"/>
          </p:cNvSpPr>
          <p:nvPr>
            <p:ph sz="quarter" idx="1"/>
          </p:nvPr>
        </p:nvSpPr>
        <p:spPr>
          <a:xfrm>
            <a:off x="457200" y="1219200"/>
            <a:ext cx="4041648" cy="493776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856" name="Content Placeholder 10"/>
          <p:cNvSpPr>
            <a:spLocks noGrp="1"/>
          </p:cNvSpPr>
          <p:nvPr>
            <p:ph sz="quarter" idx="2"/>
          </p:nvPr>
        </p:nvSpPr>
        <p:spPr>
          <a:xfrm>
            <a:off x="4632198" y="1216152"/>
            <a:ext cx="4041648" cy="493776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39" name=""/>
        <p:cNvGrpSpPr/>
        <p:nvPr/>
      </p:nvGrpSpPr>
      <p:grpSpPr>
        <a:xfrm>
          <a:off x="0" y="0"/>
          <a:ext cx="0" cy="0"/>
          <a:chOff x="0" y="0"/>
          <a:chExt cx="0" cy="0"/>
        </a:xfrm>
      </p:grpSpPr>
      <p:sp>
        <p:nvSpPr>
          <p:cNvPr id="1048857" name="Title 1"/>
          <p:cNvSpPr>
            <a:spLocks noGrp="1"/>
          </p:cNvSpPr>
          <p:nvPr>
            <p:ph type="title"/>
          </p:nvPr>
        </p:nvSpPr>
        <p:spPr>
          <a:xfrm>
            <a:off x="457200" y="228600"/>
            <a:ext cx="8229600" cy="914400"/>
          </a:xfrm>
        </p:spPr>
        <p:txBody>
          <a:bodyPr anchor="ctr"/>
          <a:p>
            <a:r>
              <a:rPr kumimoji="0" lang="en-US" smtClean="0"/>
              <a:t>Click to edit Master title style</a:t>
            </a:r>
            <a:endParaRPr kumimoji="0" lang="en-US"/>
          </a:p>
        </p:txBody>
      </p:sp>
      <p:sp>
        <p:nvSpPr>
          <p:cNvPr id="1048858" name="Text Placeholder 2"/>
          <p:cNvSpPr>
            <a:spLocks noGrp="1"/>
          </p:cNvSpPr>
          <p:nvPr>
            <p:ph type="body" idx="1"/>
          </p:nvPr>
        </p:nvSpPr>
        <p:spPr>
          <a:xfrm>
            <a:off x="457200" y="1285875"/>
            <a:ext cx="4040188" cy="685800"/>
          </a:xfrm>
          <a:noFill/>
          <a:ln>
            <a:noFill/>
          </a:ln>
        </p:spPr>
        <p:txBody>
          <a:bodyPr anchor="b" anchorCtr="0" lIns="91440">
            <a:noAutofit/>
          </a:bodyPr>
          <a:lstStyle>
            <a:lvl1pPr indent="0" marL="0">
              <a:buNone/>
              <a:defRPr b="1" sz="2400">
                <a:solidFill>
                  <a:schemeClr val="accent2"/>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859" name="Text Placeholder 3"/>
          <p:cNvSpPr>
            <a:spLocks noGrp="1"/>
          </p:cNvSpPr>
          <p:nvPr>
            <p:ph type="body" sz="half" idx="3"/>
          </p:nvPr>
        </p:nvSpPr>
        <p:spPr>
          <a:xfrm>
            <a:off x="4648200" y="1295400"/>
            <a:ext cx="4041775" cy="685800"/>
          </a:xfrm>
          <a:noFill/>
          <a:ln>
            <a:noFill/>
          </a:ln>
        </p:spPr>
        <p:txBody>
          <a:bodyPr anchor="b" anchorCtr="0" lIns="91440"/>
          <a:lstStyle>
            <a:lvl1pPr indent="0" marL="0">
              <a:buNone/>
              <a:defRPr b="1" sz="2400">
                <a:solidFill>
                  <a:schemeClr val="accent2"/>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860" name="Date Placeholder 6"/>
          <p:cNvSpPr>
            <a:spLocks noGrp="1"/>
          </p:cNvSpPr>
          <p:nvPr>
            <p:ph type="dt" sz="half" idx="10"/>
          </p:nvPr>
        </p:nvSpPr>
        <p:spPr/>
        <p:txBody>
          <a:bodyPr/>
          <a:p>
            <a:fld id="{1D8BD707-D9CF-40AE-B4C6-C98DA3205C09}" type="datetimeFigureOut">
              <a:rPr lang="en-US" smtClean="0"/>
              <a:t>9/16/2020</a:t>
            </a:fld>
            <a:endParaRPr lang="en-US"/>
          </a:p>
        </p:txBody>
      </p:sp>
      <p:sp>
        <p:nvSpPr>
          <p:cNvPr id="1048861" name="Footer Placeholder 7"/>
          <p:cNvSpPr>
            <a:spLocks noGrp="1"/>
          </p:cNvSpPr>
          <p:nvPr>
            <p:ph type="ftr" sz="quarter" idx="11"/>
          </p:nvPr>
        </p:nvSpPr>
        <p:spPr/>
        <p:txBody>
          <a:bodyPr/>
          <a:p>
            <a:endParaRPr lang="en-US"/>
          </a:p>
        </p:txBody>
      </p:sp>
      <p:sp>
        <p:nvSpPr>
          <p:cNvPr id="1048862" name="Slide Number Placeholder 8"/>
          <p:cNvSpPr>
            <a:spLocks noGrp="1"/>
          </p:cNvSpPr>
          <p:nvPr>
            <p:ph type="sldNum" sz="quarter" idx="12"/>
          </p:nvPr>
        </p:nvSpPr>
        <p:spPr/>
        <p:txBody>
          <a:bodyPr/>
          <a:p>
            <a:fld id="{B6F15528-21DE-4FAA-801E-634DDDAF4B2B}" type="slidenum">
              <a:rPr lang="en-US" smtClean="0"/>
              <a:t>‹#›</a:t>
            </a:fld>
            <a:endParaRPr lang="en-US"/>
          </a:p>
        </p:txBody>
      </p:sp>
      <p:sp>
        <p:nvSpPr>
          <p:cNvPr id="1048863" name="Content Placeholder 10"/>
          <p:cNvSpPr>
            <a:spLocks noGrp="1"/>
          </p:cNvSpPr>
          <p:nvPr>
            <p:ph sz="quarter" idx="2"/>
          </p:nvPr>
        </p:nvSpPr>
        <p:spPr>
          <a:xfrm>
            <a:off x="457200" y="2133600"/>
            <a:ext cx="4038600" cy="40386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864" name="Content Placeholder 12"/>
          <p:cNvSpPr>
            <a:spLocks noGrp="1"/>
          </p:cNvSpPr>
          <p:nvPr>
            <p:ph sz="quarter" idx="4"/>
          </p:nvPr>
        </p:nvSpPr>
        <p:spPr>
          <a:xfrm>
            <a:off x="4648200" y="2133600"/>
            <a:ext cx="4038600" cy="40386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33" name=""/>
        <p:cNvGrpSpPr/>
        <p:nvPr/>
      </p:nvGrpSpPr>
      <p:grpSpPr>
        <a:xfrm>
          <a:off x="0" y="0"/>
          <a:ext cx="0" cy="0"/>
          <a:chOff x="0" y="0"/>
          <a:chExt cx="0" cy="0"/>
        </a:xfrm>
      </p:grpSpPr>
      <p:sp>
        <p:nvSpPr>
          <p:cNvPr id="1048817" name="Title 1"/>
          <p:cNvSpPr>
            <a:spLocks noGrp="1"/>
          </p:cNvSpPr>
          <p:nvPr>
            <p:ph type="title"/>
          </p:nvPr>
        </p:nvSpPr>
        <p:spPr>
          <a:xfrm>
            <a:off x="457200" y="228600"/>
            <a:ext cx="8229600" cy="914400"/>
          </a:xfrm>
        </p:spPr>
        <p:txBody>
          <a:bodyPr/>
          <a:p>
            <a:r>
              <a:rPr kumimoji="0" lang="en-US" smtClean="0"/>
              <a:t>Click to edit Master title style</a:t>
            </a:r>
            <a:endParaRPr kumimoji="0" lang="en-US"/>
          </a:p>
        </p:txBody>
      </p:sp>
      <p:sp>
        <p:nvSpPr>
          <p:cNvPr id="1048818" name="Date Placeholder 2"/>
          <p:cNvSpPr>
            <a:spLocks noGrp="1"/>
          </p:cNvSpPr>
          <p:nvPr>
            <p:ph type="dt" sz="half" idx="10"/>
          </p:nvPr>
        </p:nvSpPr>
        <p:spPr/>
        <p:txBody>
          <a:bodyPr/>
          <a:p>
            <a:fld id="{1D8BD707-D9CF-40AE-B4C6-C98DA3205C09}" type="datetimeFigureOut">
              <a:rPr lang="en-US" smtClean="0"/>
              <a:t>9/16/2020</a:t>
            </a:fld>
            <a:endParaRPr lang="en-US"/>
          </a:p>
        </p:txBody>
      </p:sp>
      <p:sp>
        <p:nvSpPr>
          <p:cNvPr id="1048819" name="Footer Placeholder 3"/>
          <p:cNvSpPr>
            <a:spLocks noGrp="1"/>
          </p:cNvSpPr>
          <p:nvPr>
            <p:ph type="ftr" sz="quarter" idx="11"/>
          </p:nvPr>
        </p:nvSpPr>
        <p:spPr/>
        <p:txBody>
          <a:bodyPr/>
          <a:p>
            <a:endParaRPr lang="en-US"/>
          </a:p>
        </p:txBody>
      </p:sp>
      <p:sp>
        <p:nvSpPr>
          <p:cNvPr id="1048820" name="Slide Number Placeholder 4"/>
          <p:cNvSpPr>
            <a:spLocks noGrp="1"/>
          </p:cNvSpPr>
          <p:nvPr>
            <p:ph type="sldNum" sz="quarter" idx="12"/>
          </p:nvPr>
        </p:nvSpPr>
        <p:spPr/>
        <p:txBody>
          <a:bodyPr/>
          <a:p>
            <a:fld id="{B6F15528-21DE-4FAA-801E-634DDDAF4B2B}" type="slidenum">
              <a:rPr lang="en-US" smtClean="0"/>
              <a:t>‹#›</a:t>
            </a:fld>
            <a:endParaRPr lang="en-US"/>
          </a:p>
        </p:txBody>
      </p:sp>
      <p:sp>
        <p:nvSpPr>
          <p:cNvPr id="1048821"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240" name=""/>
        <p:cNvGrpSpPr/>
        <p:nvPr/>
      </p:nvGrpSpPr>
      <p:grpSpPr>
        <a:xfrm>
          <a:off x="0" y="0"/>
          <a:ext cx="0" cy="0"/>
          <a:chOff x="0" y="0"/>
          <a:chExt cx="0" cy="0"/>
        </a:xfrm>
      </p:grpSpPr>
      <p:sp>
        <p:nvSpPr>
          <p:cNvPr id="1048865" name="Date Placeholder 1"/>
          <p:cNvSpPr>
            <a:spLocks noGrp="1"/>
          </p:cNvSpPr>
          <p:nvPr>
            <p:ph type="dt" sz="half" idx="10"/>
          </p:nvPr>
        </p:nvSpPr>
        <p:spPr/>
        <p:txBody>
          <a:bodyPr/>
          <a:p>
            <a:fld id="{1D8BD707-D9CF-40AE-B4C6-C98DA3205C09}" type="datetimeFigureOut">
              <a:rPr lang="en-US" smtClean="0"/>
              <a:t>9/16/2020</a:t>
            </a:fld>
            <a:endParaRPr lang="en-US"/>
          </a:p>
        </p:txBody>
      </p:sp>
      <p:sp>
        <p:nvSpPr>
          <p:cNvPr id="1048866" name="Footer Placeholder 2"/>
          <p:cNvSpPr>
            <a:spLocks noGrp="1"/>
          </p:cNvSpPr>
          <p:nvPr>
            <p:ph type="ftr" sz="quarter" idx="11"/>
          </p:nvPr>
        </p:nvSpPr>
        <p:spPr/>
        <p:txBody>
          <a:bodyPr/>
          <a:p>
            <a:endParaRPr lang="en-US"/>
          </a:p>
        </p:txBody>
      </p:sp>
      <p:sp>
        <p:nvSpPr>
          <p:cNvPr id="1048867" name="Slide Number Placeholder 3"/>
          <p:cNvSpPr>
            <a:spLocks noGrp="1"/>
          </p:cNvSpPr>
          <p:nvPr>
            <p:ph type="sldNum" sz="quarter" idx="12"/>
          </p:nvPr>
        </p:nvSpPr>
        <p:spPr/>
        <p:txBody>
          <a:bodyPr/>
          <a:p>
            <a:fld id="{B6F15528-21DE-4FAA-801E-634DDDAF4B2B}" type="slidenum">
              <a:rPr lang="en-US" smtClean="0"/>
              <a:t>‹#›</a:t>
            </a:fld>
            <a:endParaRPr lang="en-US"/>
          </a:p>
        </p:txBody>
      </p:sp>
      <p:sp>
        <p:nvSpPr>
          <p:cNvPr id="1048868" name="Straight Connector 4"/>
          <p:cNvSpPr>
            <a:spLocks noChangeShapeType="1"/>
          </p:cNvSpPr>
          <p:nvPr/>
        </p:nvSpPr>
        <p:spPr bwMode="auto">
          <a:xfrm>
            <a:off x="457200" y="6353175"/>
            <a:ext cx="8229600" cy="0"/>
          </a:xfrm>
          <a:prstGeom prst="line"/>
          <a:noFill/>
          <a:ln w="9525" cap="flat" cmpd="sng" algn="ctr">
            <a:solidFill>
              <a:schemeClr val="accent2"/>
            </a:solidFill>
            <a:prstDash val="dash"/>
            <a:round/>
            <a:headEnd type="none" w="med" len="med"/>
            <a:tailEnd type="none" w="med" len="med"/>
          </a:ln>
          <a:effectLst/>
        </p:spPr>
        <p:txBody>
          <a:bodyPr anchor="t" bIns="45720" compatLnSpc="1" lIns="91440" rIns="91440" tIns="45720" vert="horz" wrap="square"/>
          <a:p>
            <a:endParaRPr kumimoji="0" lang="en-US"/>
          </a:p>
        </p:txBody>
      </p:sp>
      <p:sp>
        <p:nvSpPr>
          <p:cNvPr id="1048869"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241" name=""/>
        <p:cNvGrpSpPr/>
        <p:nvPr/>
      </p:nvGrpSpPr>
      <p:grpSpPr>
        <a:xfrm>
          <a:off x="0" y="0"/>
          <a:ext cx="0" cy="0"/>
          <a:chOff x="0" y="0"/>
          <a:chExt cx="0" cy="0"/>
        </a:xfrm>
      </p:grpSpPr>
      <p:sp>
        <p:nvSpPr>
          <p:cNvPr id="1048870" name="Title 1"/>
          <p:cNvSpPr>
            <a:spLocks noGrp="1"/>
          </p:cNvSpPr>
          <p:nvPr>
            <p:ph type="title"/>
          </p:nvPr>
        </p:nvSpPr>
        <p:spPr>
          <a:xfrm>
            <a:off x="6324600" y="304800"/>
            <a:ext cx="2514600" cy="838200"/>
          </a:xfrm>
        </p:spPr>
        <p:txBody>
          <a:bodyPr anchor="b" anchorCtr="0">
            <a:noAutofit/>
          </a:bodyPr>
          <a:lstStyle>
            <a:lvl1pPr algn="l">
              <a:buNone/>
              <a:defRPr b="1" sz="2000">
                <a:solidFill>
                  <a:schemeClr val="tx2"/>
                </a:solidFill>
                <a:latin typeface="+mn-lt"/>
                <a:ea typeface="+mn-ea"/>
                <a:cs typeface="+mn-cs"/>
              </a:defRPr>
            </a:lvl1pPr>
          </a:lstStyle>
          <a:p>
            <a:r>
              <a:rPr kumimoji="0" lang="en-US" smtClean="0"/>
              <a:t>Click to edit Master title style</a:t>
            </a:r>
            <a:endParaRPr kumimoji="0" lang="en-US"/>
          </a:p>
        </p:txBody>
      </p:sp>
      <p:sp>
        <p:nvSpPr>
          <p:cNvPr id="1048871" name="Text Placeholder 2"/>
          <p:cNvSpPr>
            <a:spLocks noGrp="1"/>
          </p:cNvSpPr>
          <p:nvPr>
            <p:ph type="body" idx="2"/>
          </p:nvPr>
        </p:nvSpPr>
        <p:spPr>
          <a:xfrm>
            <a:off x="6324600" y="1219200"/>
            <a:ext cx="2514600" cy="4843463"/>
          </a:xfrm>
        </p:spPr>
        <p:txBody>
          <a:bodyPr/>
          <a:lstStyle>
            <a:lvl1pPr indent="0" marL="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872" name="Date Placeholder 4"/>
          <p:cNvSpPr>
            <a:spLocks noGrp="1"/>
          </p:cNvSpPr>
          <p:nvPr>
            <p:ph type="dt" sz="half" idx="10"/>
          </p:nvPr>
        </p:nvSpPr>
        <p:spPr/>
        <p:txBody>
          <a:bodyPr/>
          <a:p>
            <a:fld id="{1D8BD707-D9CF-40AE-B4C6-C98DA3205C09}" type="datetimeFigureOut">
              <a:rPr lang="en-US" smtClean="0"/>
              <a:t>9/16/2020</a:t>
            </a:fld>
            <a:endParaRPr lang="en-US"/>
          </a:p>
        </p:txBody>
      </p:sp>
      <p:sp>
        <p:nvSpPr>
          <p:cNvPr id="1048873" name="Footer Placeholder 5"/>
          <p:cNvSpPr>
            <a:spLocks noGrp="1"/>
          </p:cNvSpPr>
          <p:nvPr>
            <p:ph type="ftr" sz="quarter" idx="11"/>
          </p:nvPr>
        </p:nvSpPr>
        <p:spPr/>
        <p:txBody>
          <a:bodyPr/>
          <a:p>
            <a:endParaRPr lang="en-US"/>
          </a:p>
        </p:txBody>
      </p:sp>
      <p:sp>
        <p:nvSpPr>
          <p:cNvPr id="1048874" name="Slide Number Placeholder 6"/>
          <p:cNvSpPr>
            <a:spLocks noGrp="1"/>
          </p:cNvSpPr>
          <p:nvPr>
            <p:ph type="sldNum" sz="quarter" idx="12"/>
          </p:nvPr>
        </p:nvSpPr>
        <p:spPr/>
        <p:txBody>
          <a:bodyPr/>
          <a:p>
            <a:fld id="{B6F15528-21DE-4FAA-801E-634DDDAF4B2B}" type="slidenum">
              <a:rPr lang="en-US" smtClean="0"/>
              <a:t>‹#›</a:t>
            </a:fld>
            <a:endParaRPr lang="en-US"/>
          </a:p>
        </p:txBody>
      </p:sp>
      <p:sp>
        <p:nvSpPr>
          <p:cNvPr id="1048875" name="Straight Connector 7"/>
          <p:cNvSpPr>
            <a:spLocks noChangeShapeType="1"/>
          </p:cNvSpPr>
          <p:nvPr/>
        </p:nvSpPr>
        <p:spPr bwMode="auto">
          <a:xfrm>
            <a:off x="457200" y="6353175"/>
            <a:ext cx="8229600" cy="0"/>
          </a:xfrm>
          <a:prstGeom prst="line"/>
          <a:noFill/>
          <a:ln w="9525" cap="flat" cmpd="sng" algn="ctr">
            <a:solidFill>
              <a:schemeClr val="accent2"/>
            </a:solidFill>
            <a:prstDash val="dash"/>
            <a:round/>
            <a:headEnd type="none" w="med" len="med"/>
            <a:tailEnd type="none" w="med" len="med"/>
          </a:ln>
          <a:effectLst/>
        </p:spPr>
        <p:txBody>
          <a:bodyPr anchor="t" bIns="45720" compatLnSpc="1" lIns="91440" rIns="91440" tIns="45720" vert="horz" wrap="square"/>
          <a:p>
            <a:endParaRPr kumimoji="0" lang="en-US"/>
          </a:p>
        </p:txBody>
      </p:sp>
      <p:sp>
        <p:nvSpPr>
          <p:cNvPr id="1048876" name="Straight Connector 9"/>
          <p:cNvSpPr>
            <a:spLocks noChangeShapeType="1"/>
          </p:cNvSpPr>
          <p:nvPr/>
        </p:nvSpPr>
        <p:spPr bwMode="auto">
          <a:xfrm rot="5400000">
            <a:off x="3160645" y="3324225"/>
            <a:ext cx="6035040" cy="0"/>
          </a:xfrm>
          <a:prstGeom prst="line"/>
          <a:noFill/>
          <a:ln w="9525" cap="flat" cmpd="sng" algn="ctr">
            <a:solidFill>
              <a:schemeClr val="accent2"/>
            </a:solidFill>
            <a:prstDash val="dash"/>
            <a:round/>
            <a:headEnd type="none" w="med" len="med"/>
            <a:tailEnd type="none" w="med" len="med"/>
          </a:ln>
          <a:effectLst/>
        </p:spPr>
        <p:txBody>
          <a:bodyPr anchor="t" bIns="45720" compatLnSpc="1" lIns="91440" rIns="91440" tIns="45720" vert="horz" wrap="square"/>
          <a:p>
            <a:endParaRPr dirty="0" kumimoji="0" lang="en-US"/>
          </a:p>
        </p:txBody>
      </p:sp>
      <p:sp>
        <p:nvSpPr>
          <p:cNvPr id="1048877"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878" name="Content Placeholder 11"/>
          <p:cNvSpPr>
            <a:spLocks noGrp="1"/>
          </p:cNvSpPr>
          <p:nvPr>
            <p:ph sz="quarter" idx="1"/>
          </p:nvPr>
        </p:nvSpPr>
        <p:spPr>
          <a:xfrm>
            <a:off x="304800" y="304800"/>
            <a:ext cx="5715000" cy="5715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bg>
      <p:bgRef idx="1001">
        <a:schemeClr val="bg2"/>
      </p:bgRef>
    </p:bg>
    <p:spTree>
      <p:nvGrpSpPr>
        <p:cNvPr id="235" name=""/>
        <p:cNvGrpSpPr/>
        <p:nvPr/>
      </p:nvGrpSpPr>
      <p:grpSpPr>
        <a:xfrm>
          <a:off x="0" y="0"/>
          <a:ext cx="0" cy="0"/>
          <a:chOff x="0" y="0"/>
          <a:chExt cx="0" cy="0"/>
        </a:xfrm>
      </p:grpSpPr>
      <p:sp>
        <p:nvSpPr>
          <p:cNvPr id="1048830" name="Title 1"/>
          <p:cNvSpPr>
            <a:spLocks noGrp="1"/>
          </p:cNvSpPr>
          <p:nvPr>
            <p:ph type="title"/>
          </p:nvPr>
        </p:nvSpPr>
        <p:spPr>
          <a:xfrm>
            <a:off x="457200" y="500856"/>
            <a:ext cx="8229600" cy="674688"/>
          </a:xfrm>
          <a:ln>
            <a:solidFill>
              <a:schemeClr val="accent1"/>
            </a:solidFill>
          </a:ln>
        </p:spPr>
        <p:txBody>
          <a:bodyPr anchor="ctr" lIns="274320"/>
          <a:lstStyle>
            <a:lvl1pPr algn="r">
              <a:buNone/>
              <a:defRPr b="0" sz="2000">
                <a:solidFill>
                  <a:schemeClr val="tx1"/>
                </a:solidFill>
              </a:defRPr>
            </a:lvl1pPr>
          </a:lstStyle>
          <a:p>
            <a:r>
              <a:rPr kumimoji="0" lang="en-US" smtClean="0"/>
              <a:t>Click to edit Master title style</a:t>
            </a:r>
            <a:endParaRPr kumimoji="0" lang="en-US"/>
          </a:p>
        </p:txBody>
      </p:sp>
      <p:sp>
        <p:nvSpPr>
          <p:cNvPr id="1048831"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indent="0" marL="0">
              <a:spcBef>
                <a:spcPts val="600"/>
              </a:spcBef>
              <a:buNone/>
              <a:defRPr sz="3200"/>
            </a:lvl1pPr>
          </a:lstStyle>
          <a:p>
            <a:r>
              <a:rPr kumimoji="0" lang="en-US" smtClean="0"/>
              <a:t>Click icon to add picture</a:t>
            </a:r>
            <a:endParaRPr dirty="0" kumimoji="0" lang="en-US"/>
          </a:p>
        </p:txBody>
      </p:sp>
      <p:sp>
        <p:nvSpPr>
          <p:cNvPr id="1048832" name="Text Placeholder 3"/>
          <p:cNvSpPr>
            <a:spLocks noGrp="1"/>
          </p:cNvSpPr>
          <p:nvPr>
            <p:ph type="body" sz="half" idx="2"/>
          </p:nvPr>
        </p:nvSpPr>
        <p:spPr>
          <a:xfrm>
            <a:off x="457200" y="1219200"/>
            <a:ext cx="8229600" cy="533400"/>
          </a:xfrm>
        </p:spPr>
        <p:txBody>
          <a:bodyPr anchor="ctr" anchorCtr="0"/>
          <a:lstStyle>
            <a:lvl1pPr algn="l" indent="0" marL="0">
              <a:buFontTx/>
              <a:buNone/>
              <a:defRPr sz="14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833" name="Date Placeholder 4"/>
          <p:cNvSpPr>
            <a:spLocks noGrp="1"/>
          </p:cNvSpPr>
          <p:nvPr>
            <p:ph type="dt" sz="half" idx="10"/>
          </p:nvPr>
        </p:nvSpPr>
        <p:spPr/>
        <p:txBody>
          <a:bodyPr/>
          <a:p>
            <a:fld id="{1D8BD707-D9CF-40AE-B4C6-C98DA3205C09}" type="datetimeFigureOut">
              <a:rPr lang="en-US" smtClean="0"/>
              <a:t>9/16/2020</a:t>
            </a:fld>
            <a:endParaRPr lang="en-US"/>
          </a:p>
        </p:txBody>
      </p:sp>
      <p:sp>
        <p:nvSpPr>
          <p:cNvPr id="1048834" name="Footer Placeholder 5"/>
          <p:cNvSpPr>
            <a:spLocks noGrp="1"/>
          </p:cNvSpPr>
          <p:nvPr>
            <p:ph type="ftr" sz="quarter" idx="11"/>
          </p:nvPr>
        </p:nvSpPr>
        <p:spPr/>
        <p:txBody>
          <a:bodyPr/>
          <a:p>
            <a:endParaRPr lang="en-US"/>
          </a:p>
        </p:txBody>
      </p:sp>
      <p:sp>
        <p:nvSpPr>
          <p:cNvPr id="1048835" name="Slide Number Placeholder 6"/>
          <p:cNvSpPr>
            <a:spLocks noGrp="1"/>
          </p:cNvSpPr>
          <p:nvPr>
            <p:ph type="sldNum" sz="quarter" idx="12"/>
          </p:nvPr>
        </p:nvSpPr>
        <p:spPr/>
        <p:txBody>
          <a:bodyPr/>
          <a:p>
            <a:fld id="{B6F15528-21DE-4FAA-801E-634DDDAF4B2B}" type="slidenum">
              <a:rPr lang="en-US" smtClean="0"/>
              <a:t>‹#›</a:t>
            </a:fld>
            <a:endParaRPr lang="en-US"/>
          </a:p>
        </p:txBody>
      </p:sp>
      <p:sp>
        <p:nvSpPr>
          <p:cNvPr id="1048836" name="Straight Connector 7"/>
          <p:cNvSpPr>
            <a:spLocks noChangeShapeType="1"/>
          </p:cNvSpPr>
          <p:nvPr/>
        </p:nvSpPr>
        <p:spPr bwMode="auto">
          <a:xfrm>
            <a:off x="457200" y="6353175"/>
            <a:ext cx="8229600" cy="0"/>
          </a:xfrm>
          <a:prstGeom prst="line"/>
          <a:noFill/>
          <a:ln w="9525" cap="flat" cmpd="sng" algn="ctr">
            <a:solidFill>
              <a:schemeClr val="accent2"/>
            </a:solidFill>
            <a:prstDash val="dash"/>
            <a:round/>
            <a:headEnd type="none" w="med" len="med"/>
            <a:tailEnd type="none" w="med" len="med"/>
          </a:ln>
          <a:effectLst/>
        </p:spPr>
        <p:txBody>
          <a:bodyPr anchor="t" bIns="45720" compatLnSpc="1" lIns="91440" rIns="91440" tIns="45720" vert="horz" wrap="square"/>
          <a:p>
            <a:endParaRPr kumimoji="0" lang="en-US"/>
          </a:p>
        </p:txBody>
      </p:sp>
      <p:sp>
        <p:nvSpPr>
          <p:cNvPr id="1048837"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838" name="Rectangle 9"/>
          <p:cNvSpPr/>
          <p:nvPr/>
        </p:nvSpPr>
        <p:spPr>
          <a:xfrm>
            <a:off x="457200" y="500856"/>
            <a:ext cx="182880" cy="685800"/>
          </a:xfrm>
          <a:prstGeom prst="rect"/>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21"/>
          <p:cNvSpPr>
            <a:spLocks noGrp="1"/>
          </p:cNvSpPr>
          <p:nvPr>
            <p:ph type="title"/>
          </p:nvPr>
        </p:nvSpPr>
        <p:spPr>
          <a:xfrm>
            <a:off x="457200" y="152400"/>
            <a:ext cx="8229600" cy="990600"/>
          </a:xfrm>
          <a:prstGeom prst="rect"/>
        </p:spPr>
        <p:txBody>
          <a:bodyPr anchor="b" anchorCtr="0" vert="horz">
            <a:normAutofit/>
          </a:bodyPr>
          <a:p>
            <a:r>
              <a:rPr kumimoji="0" lang="en-US" smtClean="0"/>
              <a:t>Click to edit Master title style</a:t>
            </a:r>
            <a:endParaRPr kumimoji="0" lang="en-US"/>
          </a:p>
        </p:txBody>
      </p:sp>
      <p:sp>
        <p:nvSpPr>
          <p:cNvPr id="1048577" name="Text Placeholder 12"/>
          <p:cNvSpPr>
            <a:spLocks noGrp="1"/>
          </p:cNvSpPr>
          <p:nvPr>
            <p:ph type="body" idx="1"/>
          </p:nvPr>
        </p:nvSpPr>
        <p:spPr>
          <a:xfrm>
            <a:off x="457200" y="1219200"/>
            <a:ext cx="8229600" cy="4910328"/>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78" name="Date Placeholder 13"/>
          <p:cNvSpPr>
            <a:spLocks noGrp="1"/>
          </p:cNvSpPr>
          <p:nvPr>
            <p:ph type="dt" sz="half" idx="2"/>
          </p:nvPr>
        </p:nvSpPr>
        <p:spPr>
          <a:xfrm>
            <a:off x="6400800" y="6356350"/>
            <a:ext cx="2289048" cy="365760"/>
          </a:xfrm>
          <a:prstGeom prst="rect"/>
        </p:spPr>
        <p:txBody>
          <a:bodyPr vert="horz"/>
          <a:lstStyle>
            <a:lvl1pPr algn="l" eaLnBrk="1" hangingPunct="1" latinLnBrk="0">
              <a:defRPr sz="1400" kumimoji="0">
                <a:solidFill>
                  <a:schemeClr val="tx2"/>
                </a:solidFill>
              </a:defRPr>
            </a:lvl1pPr>
          </a:lstStyle>
          <a:p>
            <a:fld id="{1D8BD707-D9CF-40AE-B4C6-C98DA3205C09}" type="datetimeFigureOut">
              <a:rPr lang="en-US" smtClean="0"/>
              <a:t>9/16/2020</a:t>
            </a:fld>
            <a:endParaRPr lang="en-US"/>
          </a:p>
        </p:txBody>
      </p:sp>
      <p:sp>
        <p:nvSpPr>
          <p:cNvPr id="1048579" name="Footer Placeholder 2"/>
          <p:cNvSpPr>
            <a:spLocks noGrp="1"/>
          </p:cNvSpPr>
          <p:nvPr>
            <p:ph type="ftr" sz="quarter" idx="3"/>
          </p:nvPr>
        </p:nvSpPr>
        <p:spPr>
          <a:xfrm>
            <a:off x="2898648" y="6356350"/>
            <a:ext cx="3505200" cy="365760"/>
          </a:xfrm>
          <a:prstGeom prst="rect"/>
        </p:spPr>
        <p:txBody>
          <a:bodyPr vert="horz"/>
          <a:lstStyle>
            <a:lvl1pPr algn="r" eaLnBrk="1" hangingPunct="1" latinLnBrk="0">
              <a:defRPr sz="1400" kumimoji="0">
                <a:solidFill>
                  <a:schemeClr val="tx2"/>
                </a:solidFill>
              </a:defRPr>
            </a:lvl1pPr>
          </a:lstStyle>
          <a:p>
            <a:endParaRPr lang="en-US"/>
          </a:p>
        </p:txBody>
      </p:sp>
      <p:sp>
        <p:nvSpPr>
          <p:cNvPr id="1048580" name="Slide Number Placeholder 22"/>
          <p:cNvSpPr>
            <a:spLocks noGrp="1"/>
          </p:cNvSpPr>
          <p:nvPr>
            <p:ph type="sldNum" sz="quarter" idx="4"/>
          </p:nvPr>
        </p:nvSpPr>
        <p:spPr>
          <a:xfrm>
            <a:off x="612648" y="6356350"/>
            <a:ext cx="1981200" cy="365760"/>
          </a:xfrm>
          <a:prstGeom prst="rect"/>
        </p:spPr>
        <p:txBody>
          <a:bodyPr vert="horz"/>
          <a:lstStyle>
            <a:lvl1pPr algn="l" eaLnBrk="1" hangingPunct="1" latinLnBrk="0">
              <a:defRPr sz="1400" kumimoji="0">
                <a:solidFill>
                  <a:schemeClr val="tx2"/>
                </a:solidFill>
              </a:defRPr>
            </a:lvl1pPr>
          </a:lstStyle>
          <a:p>
            <a:fld id="{B6F15528-21DE-4FAA-801E-634DDDAF4B2B}" type="slidenum">
              <a:rPr lang="en-US" smtClean="0"/>
              <a:t>‹#›</a:t>
            </a:fld>
            <a:endParaRPr lang="en-US"/>
          </a:p>
        </p:txBody>
      </p:sp>
      <p:sp>
        <p:nvSpPr>
          <p:cNvPr id="1048581" name="Straight Connector 27"/>
          <p:cNvSpPr>
            <a:spLocks noChangeShapeType="1"/>
          </p:cNvSpPr>
          <p:nvPr/>
        </p:nvSpPr>
        <p:spPr bwMode="auto">
          <a:xfrm>
            <a:off x="457200" y="6353175"/>
            <a:ext cx="8229600" cy="0"/>
          </a:xfrm>
          <a:prstGeom prst="line"/>
          <a:noFill/>
          <a:ln w="9525" cap="flat" cmpd="sng" algn="ctr">
            <a:solidFill>
              <a:schemeClr val="accent2"/>
            </a:solidFill>
            <a:prstDash val="dash"/>
            <a:round/>
            <a:headEnd type="none" w="med" len="med"/>
            <a:tailEnd type="none" w="med" len="med"/>
          </a:ln>
          <a:effectLst/>
        </p:spPr>
        <p:txBody>
          <a:bodyPr anchor="t" bIns="45720" compatLnSpc="1" lIns="91440" rIns="91440" tIns="45720" vert="horz" wrap="square"/>
          <a:p>
            <a:endParaRPr kumimoji="0" lang="en-US"/>
          </a:p>
        </p:txBody>
      </p:sp>
      <p:sp>
        <p:nvSpPr>
          <p:cNvPr id="1048582" name="Straight Connector 28"/>
          <p:cNvSpPr>
            <a:spLocks noChangeShapeType="1"/>
          </p:cNvSpPr>
          <p:nvPr/>
        </p:nvSpPr>
        <p:spPr bwMode="auto">
          <a:xfrm>
            <a:off x="457200" y="1143000"/>
            <a:ext cx="8229600" cy="0"/>
          </a:xfrm>
          <a:prstGeom prst="line"/>
          <a:noFill/>
          <a:ln w="9525" cap="flat" cmpd="sng" algn="ctr">
            <a:solidFill>
              <a:schemeClr val="accent2"/>
            </a:solidFill>
            <a:prstDash val="dash"/>
            <a:round/>
            <a:headEnd type="none" w="med" len="med"/>
            <a:tailEnd type="none" w="med" len="med"/>
          </a:ln>
          <a:effectLst/>
        </p:spPr>
        <p:txBody>
          <a:bodyPr anchor="t" bIns="45720" compatLnSpc="1" lIns="91440" rIns="91440" tIns="45720" vert="horz" wrap="square"/>
          <a:p>
            <a:endParaRPr kumimoji="0" lang="en-US"/>
          </a:p>
        </p:txBody>
      </p:sp>
      <p:sp>
        <p:nvSpPr>
          <p:cNvPr id="1048583"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sz="3200" kern="1200" kumimoji="0">
          <a:solidFill>
            <a:schemeClr val="tx2"/>
          </a:solidFill>
          <a:latin typeface="+mj-lt"/>
          <a:ea typeface="+mj-ea"/>
          <a:cs typeface="+mj-cs"/>
        </a:defRPr>
      </a:lvl1pPr>
    </p:titleStyle>
    <p:bodyStyle>
      <a:lvl1pPr algn="l" eaLnBrk="1" hangingPunct="1" indent="-274320" latinLnBrk="0" marL="274320" rtl="0">
        <a:spcBef>
          <a:spcPts val="600"/>
        </a:spcBef>
        <a:buClr>
          <a:schemeClr val="accent1"/>
        </a:buClr>
        <a:buSzPct val="76000"/>
        <a:buFont typeface="Wingdings 3"/>
        <a:buChar char=""/>
        <a:defRPr sz="2600" kern="1200" kumimoji="0">
          <a:solidFill>
            <a:schemeClr val="tx1"/>
          </a:solidFill>
          <a:latin typeface="+mn-lt"/>
          <a:ea typeface="+mn-ea"/>
          <a:cs typeface="+mn-cs"/>
        </a:defRPr>
      </a:lvl1pPr>
      <a:lvl2pPr algn="l" eaLnBrk="1" hangingPunct="1" indent="-274320" latinLnBrk="0" marL="548640" rtl="0">
        <a:spcBef>
          <a:spcPts val="500"/>
        </a:spcBef>
        <a:buClr>
          <a:schemeClr val="accent2"/>
        </a:buClr>
        <a:buSzPct val="76000"/>
        <a:buFont typeface="Wingdings 3"/>
        <a:buChar char=""/>
        <a:defRPr sz="2300" kern="1200" kumimoji="0">
          <a:solidFill>
            <a:schemeClr val="tx2"/>
          </a:solidFill>
          <a:latin typeface="+mn-lt"/>
          <a:ea typeface="+mn-ea"/>
          <a:cs typeface="+mn-cs"/>
        </a:defRPr>
      </a:lvl2pPr>
      <a:lvl3pPr algn="l" eaLnBrk="1" hangingPunct="1" indent="-228600" latinLnBrk="0" marL="822960" rtl="0">
        <a:spcBef>
          <a:spcPts val="500"/>
        </a:spcBef>
        <a:buClr>
          <a:schemeClr val="bg1">
            <a:shade val="50000"/>
          </a:schemeClr>
        </a:buClr>
        <a:buSzPct val="76000"/>
        <a:buFont typeface="Wingdings 3"/>
        <a:buChar char=""/>
        <a:defRPr sz="2000" kern="1200" kumimoji="0">
          <a:solidFill>
            <a:schemeClr val="tx1"/>
          </a:solidFill>
          <a:latin typeface="+mn-lt"/>
          <a:ea typeface="+mn-ea"/>
          <a:cs typeface="+mn-cs"/>
        </a:defRPr>
      </a:lvl3pPr>
      <a:lvl4pPr algn="l" eaLnBrk="1" hangingPunct="1" indent="-228600" latinLnBrk="0" marL="1097280" rtl="0">
        <a:spcBef>
          <a:spcPts val="400"/>
        </a:spcBef>
        <a:buClr>
          <a:schemeClr val="accent2">
            <a:shade val="75000"/>
          </a:schemeClr>
        </a:buClr>
        <a:buSzPct val="70000"/>
        <a:buFont typeface="Wingdings"/>
        <a:buChar char=""/>
        <a:defRPr sz="1800" kern="1200" kumimoji="0">
          <a:solidFill>
            <a:schemeClr val="tx1"/>
          </a:solidFill>
          <a:latin typeface="+mn-lt"/>
          <a:ea typeface="+mn-ea"/>
          <a:cs typeface="+mn-cs"/>
        </a:defRPr>
      </a:lvl4pPr>
      <a:lvl5pPr algn="l" eaLnBrk="1" hangingPunct="1" indent="-228600" latinLnBrk="0" marL="1371600" rtl="0">
        <a:spcBef>
          <a:spcPts val="300"/>
        </a:spcBef>
        <a:buClr>
          <a:schemeClr val="accent2"/>
        </a:buClr>
        <a:buSzPct val="70000"/>
        <a:buFont typeface="Wingdings"/>
        <a:buChar char=""/>
        <a:defRPr sz="1600" kern="1200" kumimoji="0">
          <a:solidFill>
            <a:schemeClr val="tx1"/>
          </a:solidFill>
          <a:latin typeface="+mn-lt"/>
          <a:ea typeface="+mn-ea"/>
          <a:cs typeface="+mn-cs"/>
        </a:defRPr>
      </a:lvl5pPr>
      <a:lvl6pPr algn="l" eaLnBrk="1" hangingPunct="1" indent="-182880" latinLnBrk="0" marL="1645920" rtl="0">
        <a:spcBef>
          <a:spcPts val="300"/>
        </a:spcBef>
        <a:buClr>
          <a:srgbClr val="9FB8CD">
            <a:shade val="75000"/>
          </a:srgbClr>
        </a:buClr>
        <a:buSzPct val="75000"/>
        <a:buFont typeface="Wingdings 3"/>
        <a:buChar char=""/>
        <a:defRPr sz="1600" kern="1200" kumimoji="0" lang="en-US" smtClean="0">
          <a:solidFill>
            <a:schemeClr val="tx1"/>
          </a:solidFill>
          <a:latin typeface="+mn-lt"/>
          <a:ea typeface="+mn-ea"/>
          <a:cs typeface="+mn-cs"/>
        </a:defRPr>
      </a:lvl6pPr>
      <a:lvl7pPr algn="l" eaLnBrk="1" hangingPunct="1" indent="-182880" latinLnBrk="0" marL="1828800" rtl="0">
        <a:spcBef>
          <a:spcPts val="300"/>
        </a:spcBef>
        <a:buClr>
          <a:srgbClr val="727CA3">
            <a:shade val="75000"/>
          </a:srgbClr>
        </a:buClr>
        <a:buSzPct val="75000"/>
        <a:buFont typeface="Wingdings 3"/>
        <a:buChar char=""/>
        <a:defRPr sz="1400" kern="1200" kumimoji="0" lang="en-US" smtClean="0">
          <a:solidFill>
            <a:schemeClr val="tx1"/>
          </a:solidFill>
          <a:latin typeface="+mn-lt"/>
          <a:ea typeface="+mn-ea"/>
          <a:cs typeface="+mn-cs"/>
        </a:defRPr>
      </a:lvl7pPr>
      <a:lvl8pPr algn="l" eaLnBrk="1" hangingPunct="1" indent="-182880" latinLnBrk="0" marL="2011680" rtl="0">
        <a:spcBef>
          <a:spcPts val="300"/>
        </a:spcBef>
        <a:buClr>
          <a:prstClr val="white">
            <a:shade val="50000"/>
          </a:prstClr>
        </a:buClr>
        <a:buSzPct val="75000"/>
        <a:buFont typeface="Wingdings 3"/>
        <a:buChar char=""/>
        <a:defRPr sz="1400" kern="1200" kumimoji="0" lang="en-US" smtClean="0">
          <a:solidFill>
            <a:schemeClr val="tx1"/>
          </a:solidFill>
          <a:latin typeface="+mn-lt"/>
          <a:ea typeface="+mn-ea"/>
          <a:cs typeface="+mn-cs"/>
        </a:defRPr>
      </a:lvl8pPr>
      <a:lvl9pPr algn="l" eaLnBrk="1" hangingPunct="1" indent="-182880" latinLnBrk="0" marL="2194560" rtl="0">
        <a:spcBef>
          <a:spcPts val="300"/>
        </a:spcBef>
        <a:buClr>
          <a:srgbClr val="9FB8CD"/>
        </a:buClr>
        <a:buSzPct val="75000"/>
        <a:buFont typeface="Wingdings 3"/>
        <a:buChar char=""/>
        <a:defRPr sz="1200" kern="1200" kumimoji="0" lang="en-US" smtClean="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hyperlink" Target="http://www.trytoprogram.com/cplusplus-programming/inheritance/" TargetMode="External"/><Relationship Id="rId2"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hyperlink" Target="https://www.programiz.com/cpp-programming/function" TargetMode="External"/><Relationship Id="rId2"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3" name="Title 1"/>
          <p:cNvSpPr>
            <a:spLocks noGrp="1"/>
          </p:cNvSpPr>
          <p:nvPr>
            <p:ph type="ctrTitle"/>
          </p:nvPr>
        </p:nvSpPr>
        <p:spPr/>
        <p:txBody>
          <a:bodyPr/>
          <a:p>
            <a:pPr algn="ctr"/>
            <a:r>
              <a:rPr b="1" dirty="0" lang="en-US" smtClean="0"/>
              <a:t>CONSTRUCTORS</a:t>
            </a:r>
            <a:endParaRPr b="1" dirty="0" lang="en-US"/>
          </a:p>
        </p:txBody>
      </p:sp>
      <p:sp>
        <p:nvSpPr>
          <p:cNvPr id="1048594" name="Subtitle 2"/>
          <p:cNvSpPr>
            <a:spLocks noGrp="1"/>
          </p:cNvSpPr>
          <p:nvPr>
            <p:ph type="subTitle" idx="1"/>
          </p:nvPr>
        </p:nvSpPr>
        <p:spPr/>
        <p:txBody>
          <a:bodyPr/>
          <a:p>
            <a:pPr algn="ctr"/>
            <a:r>
              <a:rPr dirty="0" lang="en-US" smtClean="0"/>
              <a:t>TYPES OF CONSTRUCTORS</a:t>
            </a:r>
            <a:endParaRPr dirty="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3" name=""/>
        <p:cNvGrpSpPr/>
        <p:nvPr/>
      </p:nvGrpSpPr>
      <p:grpSpPr>
        <a:xfrm>
          <a:off x="0" y="0"/>
          <a:ext cx="0" cy="0"/>
          <a:chOff x="0" y="0"/>
          <a:chExt cx="0" cy="0"/>
        </a:xfrm>
      </p:grpSpPr>
      <p:sp>
        <p:nvSpPr>
          <p:cNvPr id="1048616" name="Title 2"/>
          <p:cNvSpPr>
            <a:spLocks noGrp="1"/>
          </p:cNvSpPr>
          <p:nvPr>
            <p:ph type="title"/>
          </p:nvPr>
        </p:nvSpPr>
        <p:spPr>
          <a:xfrm>
            <a:off x="457200" y="152400"/>
            <a:ext cx="8229600" cy="762000"/>
          </a:xfrm>
        </p:spPr>
        <p:txBody>
          <a:bodyPr>
            <a:normAutofit/>
          </a:bodyPr>
          <a:p>
            <a:pPr algn="ctr"/>
            <a:r>
              <a:rPr b="1" dirty="0" sz="2800" lang="en-US" smtClean="0"/>
              <a:t>DEFAULT CONSTRUCTOR</a:t>
            </a:r>
            <a:endParaRPr b="1" dirty="0" sz="2800" lang="en-US"/>
          </a:p>
        </p:txBody>
      </p:sp>
      <p:sp>
        <p:nvSpPr>
          <p:cNvPr id="1048617" name="Content Placeholder 5"/>
          <p:cNvSpPr>
            <a:spLocks noGrp="1"/>
          </p:cNvSpPr>
          <p:nvPr>
            <p:ph sz="quarter" idx="1"/>
          </p:nvPr>
        </p:nvSpPr>
        <p:spPr/>
        <p:txBody>
          <a:bodyPr>
            <a:normAutofit fontScale="95652" lnSpcReduction="10000"/>
          </a:bodyPr>
          <a:p>
            <a:pPr lvl="1"/>
            <a:r>
              <a:rPr dirty="0" lang="en-US" smtClean="0"/>
              <a:t>Example</a:t>
            </a:r>
          </a:p>
          <a:p>
            <a:pPr lvl="1"/>
            <a:endParaRPr dirty="0" lang="en-US"/>
          </a:p>
          <a:p>
            <a:pPr lvl="1"/>
            <a:endParaRPr dirty="0" lang="en-US" smtClean="0"/>
          </a:p>
          <a:p>
            <a:pPr lvl="1"/>
            <a:endParaRPr dirty="0" lang="en-US"/>
          </a:p>
          <a:p>
            <a:pPr lvl="1"/>
            <a:endParaRPr dirty="0" lang="en-US" smtClean="0"/>
          </a:p>
          <a:p>
            <a:pPr lvl="1"/>
            <a:endParaRPr dirty="0" lang="en-US"/>
          </a:p>
          <a:p>
            <a:pPr lvl="1"/>
            <a:endParaRPr dirty="0" lang="en-US" smtClean="0"/>
          </a:p>
          <a:p>
            <a:pPr lvl="1"/>
            <a:endParaRPr dirty="0" lang="en-US"/>
          </a:p>
          <a:p>
            <a:pPr lvl="1"/>
            <a:endParaRPr dirty="0" lang="en-US" smtClean="0"/>
          </a:p>
          <a:p>
            <a:pPr lvl="1"/>
            <a:endParaRPr dirty="0" lang="en-US"/>
          </a:p>
          <a:p>
            <a:pPr lvl="1"/>
            <a:endParaRPr dirty="0" lang="en-US" smtClean="0"/>
          </a:p>
          <a:p>
            <a:pPr lvl="1"/>
            <a:endParaRPr dirty="0" lang="en-US" smtClean="0"/>
          </a:p>
          <a:p>
            <a:pPr lvl="1"/>
            <a:r>
              <a:rPr dirty="0" lang="en-US" smtClean="0"/>
              <a:t>Output :  10</a:t>
            </a:r>
            <a:endParaRPr dirty="0" lang="en-US"/>
          </a:p>
        </p:txBody>
      </p:sp>
      <p:pic>
        <p:nvPicPr>
          <p:cNvPr id="2097155" name="Picture 6"/>
          <p:cNvPicPr>
            <a:picLocks noChangeAspect="1"/>
          </p:cNvPicPr>
          <p:nvPr/>
        </p:nvPicPr>
        <p:blipFill>
          <a:blip xmlns:r="http://schemas.openxmlformats.org/officeDocument/2006/relationships" r:embed="rId1"/>
          <a:stretch>
            <a:fillRect/>
          </a:stretch>
        </p:blipFill>
        <p:spPr>
          <a:xfrm>
            <a:off x="2667000" y="1447800"/>
            <a:ext cx="3848100" cy="3924300"/>
          </a:xfrm>
          <a:prstGeom prst="rect"/>
          <a:ln>
            <a:noFill/>
          </a:ln>
          <a:effectLst>
            <a:outerShdw algn="tl" blurRad="292100" dir="2700000" dist="139700" rotWithShape="0">
              <a:srgbClr val="333333">
                <a:alpha val="65000"/>
              </a:srgbClr>
            </a:outerShdw>
          </a:effectLst>
        </p:spPr>
      </p:pic>
    </p:spTree>
  </p:cSld>
  <p:clrMapOvr>
    <a:masterClrMapping/>
  </p:clrMapOvr>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223" name=""/>
        <p:cNvGrpSpPr/>
        <p:nvPr/>
      </p:nvGrpSpPr>
      <p:grpSpPr>
        <a:xfrm>
          <a:off x="0" y="0"/>
          <a:ext cx="0" cy="0"/>
          <a:chOff x="0" y="0"/>
          <a:chExt cx="0" cy="0"/>
        </a:xfrm>
      </p:grpSpPr>
      <p:sp>
        <p:nvSpPr>
          <p:cNvPr id="1048805" name="Title 1"/>
          <p:cNvSpPr>
            <a:spLocks noGrp="1"/>
          </p:cNvSpPr>
          <p:nvPr>
            <p:ph type="title"/>
          </p:nvPr>
        </p:nvSpPr>
        <p:spPr/>
        <p:txBody>
          <a:bodyPr>
            <a:normAutofit fontScale="90000"/>
          </a:bodyPr>
          <a:p>
            <a:r>
              <a:rPr dirty="0" lang="en-US"/>
              <a:t>C++ Multilevel Inheritance</a:t>
            </a:r>
            <a:br>
              <a:rPr dirty="0" lang="en-US"/>
            </a:br>
            <a:endParaRPr dirty="0" lang="en-US"/>
          </a:p>
        </p:txBody>
      </p:sp>
      <p:sp>
        <p:nvSpPr>
          <p:cNvPr id="1048806" name="Content Placeholder 2"/>
          <p:cNvSpPr>
            <a:spLocks noGrp="1"/>
          </p:cNvSpPr>
          <p:nvPr>
            <p:ph idx="1"/>
          </p:nvPr>
        </p:nvSpPr>
        <p:spPr/>
        <p:txBody>
          <a:bodyPr/>
          <a:p>
            <a:r>
              <a:rPr dirty="0" lang="en-IN"/>
              <a:t>If a class is derived from another derived class then it is called </a:t>
            </a:r>
            <a:r>
              <a:rPr b="1" dirty="0" lang="en-IN"/>
              <a:t>multilevel inheritance</a:t>
            </a:r>
            <a:r>
              <a:rPr dirty="0" lang="en-IN"/>
              <a:t>. So in C++ multilevel inheritance, a class has more than one parent class.</a:t>
            </a:r>
            <a:endParaRPr dirty="0"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224" name=""/>
        <p:cNvGrpSpPr/>
        <p:nvPr/>
      </p:nvGrpSpPr>
      <p:grpSpPr>
        <a:xfrm>
          <a:off x="0" y="0"/>
          <a:ext cx="0" cy="0"/>
          <a:chOff x="0" y="0"/>
          <a:chExt cx="0" cy="0"/>
        </a:xfrm>
      </p:grpSpPr>
      <p:sp>
        <p:nvSpPr>
          <p:cNvPr id="1048807" name="Title 1"/>
          <p:cNvSpPr>
            <a:spLocks noGrp="1"/>
          </p:cNvSpPr>
          <p:nvPr>
            <p:ph type="title"/>
          </p:nvPr>
        </p:nvSpPr>
        <p:spPr/>
        <p:txBody>
          <a:bodyPr>
            <a:normAutofit fontScale="90000"/>
          </a:bodyPr>
          <a:p>
            <a:r>
              <a:rPr dirty="0" lang="en-US"/>
              <a:t>C++ Multilevel Inheritance Block Diagram</a:t>
            </a:r>
            <a:br>
              <a:rPr dirty="0" lang="en-US"/>
            </a:br>
            <a:endParaRPr dirty="0" lang="en-US"/>
          </a:p>
        </p:txBody>
      </p:sp>
      <p:pic>
        <p:nvPicPr>
          <p:cNvPr id="2097192" name="Content Placeholder 3"/>
          <p:cNvPicPr>
            <a:picLocks noChangeAspect="1" noGrp="1"/>
          </p:cNvPicPr>
          <p:nvPr>
            <p:ph idx="1"/>
          </p:nvPr>
        </p:nvPicPr>
        <p:blipFill>
          <a:blip xmlns:r="http://schemas.openxmlformats.org/officeDocument/2006/relationships" r:embed="rId1"/>
          <a:stretch>
            <a:fillRect/>
          </a:stretch>
        </p:blipFill>
        <p:spPr>
          <a:xfrm>
            <a:off x="1181286" y="1600200"/>
            <a:ext cx="5538601" cy="4648199"/>
          </a:xfrm>
          <a:prstGeom prst="rec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225" name=""/>
        <p:cNvGrpSpPr/>
        <p:nvPr/>
      </p:nvGrpSpPr>
      <p:grpSpPr>
        <a:xfrm>
          <a:off x="0" y="0"/>
          <a:ext cx="0" cy="0"/>
          <a:chOff x="0" y="0"/>
          <a:chExt cx="0" cy="0"/>
        </a:xfrm>
      </p:grpSpPr>
      <p:sp>
        <p:nvSpPr>
          <p:cNvPr id="1048808" name="Title 1"/>
          <p:cNvSpPr>
            <a:spLocks noGrp="1"/>
          </p:cNvSpPr>
          <p:nvPr>
            <p:ph type="title"/>
          </p:nvPr>
        </p:nvSpPr>
        <p:spPr/>
        <p:txBody>
          <a:bodyPr>
            <a:normAutofit fontScale="90000"/>
          </a:bodyPr>
          <a:p>
            <a:r>
              <a:rPr dirty="0" lang="en-US"/>
              <a:t>C++ Programming Multilevel Inheritance Syntax</a:t>
            </a:r>
            <a:br>
              <a:rPr dirty="0" lang="en-US"/>
            </a:br>
            <a:endParaRPr dirty="0" lang="en-US"/>
          </a:p>
        </p:txBody>
      </p:sp>
      <p:pic>
        <p:nvPicPr>
          <p:cNvPr id="2097193" name="Content Placeholder 3"/>
          <p:cNvPicPr>
            <a:picLocks noChangeAspect="1" noGrp="1"/>
          </p:cNvPicPr>
          <p:nvPr>
            <p:ph idx="1"/>
          </p:nvPr>
        </p:nvPicPr>
        <p:blipFill>
          <a:blip xmlns:r="http://schemas.openxmlformats.org/officeDocument/2006/relationships" r:embed="rId1"/>
          <a:stretch>
            <a:fillRect/>
          </a:stretch>
        </p:blipFill>
        <p:spPr>
          <a:xfrm>
            <a:off x="424862" y="1600200"/>
            <a:ext cx="6128338" cy="4648200"/>
          </a:xfrm>
          <a:prstGeom prst="rect"/>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226" name=""/>
        <p:cNvGrpSpPr/>
        <p:nvPr/>
      </p:nvGrpSpPr>
      <p:grpSpPr>
        <a:xfrm>
          <a:off x="0" y="0"/>
          <a:ext cx="0" cy="0"/>
          <a:chOff x="0" y="0"/>
          <a:chExt cx="0" cy="0"/>
        </a:xfrm>
      </p:grpSpPr>
      <p:pic>
        <p:nvPicPr>
          <p:cNvPr id="2097194" name="Content Placeholder 3"/>
          <p:cNvPicPr>
            <a:picLocks noChangeAspect="1" noGrp="1"/>
          </p:cNvPicPr>
          <p:nvPr>
            <p:ph idx="1"/>
          </p:nvPr>
        </p:nvPicPr>
        <p:blipFill>
          <a:blip xmlns:r="http://schemas.openxmlformats.org/officeDocument/2006/relationships" r:embed="rId1"/>
          <a:stretch>
            <a:fillRect/>
          </a:stretch>
        </p:blipFill>
        <p:spPr>
          <a:xfrm>
            <a:off x="1295400" y="0"/>
            <a:ext cx="5036696" cy="6858000"/>
          </a:xfrm>
          <a:prstGeom prst="rec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227" name=""/>
        <p:cNvGrpSpPr/>
        <p:nvPr/>
      </p:nvGrpSpPr>
      <p:grpSpPr>
        <a:xfrm>
          <a:off x="0" y="0"/>
          <a:ext cx="0" cy="0"/>
          <a:chOff x="0" y="0"/>
          <a:chExt cx="0" cy="0"/>
        </a:xfrm>
      </p:grpSpPr>
      <p:sp>
        <p:nvSpPr>
          <p:cNvPr id="1048809" name="Title 1"/>
          <p:cNvSpPr>
            <a:spLocks noGrp="1"/>
          </p:cNvSpPr>
          <p:nvPr>
            <p:ph type="title"/>
          </p:nvPr>
        </p:nvSpPr>
        <p:spPr/>
        <p:txBody>
          <a:bodyPr>
            <a:normAutofit fontScale="90000"/>
          </a:bodyPr>
          <a:p>
            <a:r>
              <a:rPr dirty="0" lang="en-US"/>
              <a:t>C++ Hierarchical Inheritance</a:t>
            </a:r>
            <a:br>
              <a:rPr dirty="0" lang="en-US"/>
            </a:br>
            <a:endParaRPr dirty="0" lang="en-US"/>
          </a:p>
        </p:txBody>
      </p:sp>
      <p:sp>
        <p:nvSpPr>
          <p:cNvPr id="1048810" name="Content Placeholder 2"/>
          <p:cNvSpPr>
            <a:spLocks noGrp="1"/>
          </p:cNvSpPr>
          <p:nvPr>
            <p:ph idx="1"/>
          </p:nvPr>
        </p:nvSpPr>
        <p:spPr/>
        <p:txBody>
          <a:bodyPr/>
          <a:p>
            <a:r>
              <a:rPr dirty="0" lang="en-IN"/>
              <a:t>When several classes are derived from common base class it is called </a:t>
            </a:r>
            <a:r>
              <a:rPr b="1" dirty="0" lang="en-IN"/>
              <a:t>hierarchical inheritance</a:t>
            </a:r>
            <a:r>
              <a:rPr dirty="0" lang="en-IN"/>
              <a:t>.</a:t>
            </a:r>
          </a:p>
          <a:p>
            <a:r>
              <a:rPr dirty="0" lang="en-IN"/>
              <a:t>In </a:t>
            </a:r>
            <a:r>
              <a:rPr b="1" dirty="0" lang="en-IN"/>
              <a:t>C++ hierarchical inheritance</a:t>
            </a:r>
            <a:r>
              <a:rPr dirty="0" lang="en-IN"/>
              <a:t>, the feature of the base class is inherited onto more than one sub-class.</a:t>
            </a:r>
          </a:p>
          <a:p>
            <a:r>
              <a:rPr dirty="0" lang="en-IN"/>
              <a:t>For example, a car is a common class from which Audi, Ferrari, </a:t>
            </a:r>
            <a:r>
              <a:rPr dirty="0" lang="en-IN" err="1"/>
              <a:t>Maruti</a:t>
            </a:r>
            <a:r>
              <a:rPr dirty="0" lang="en-IN"/>
              <a:t> </a:t>
            </a:r>
            <a:r>
              <a:rPr dirty="0" lang="en-IN" err="1"/>
              <a:t>etc</a:t>
            </a:r>
            <a:r>
              <a:rPr dirty="0" lang="en-IN"/>
              <a:t> can be derived.</a:t>
            </a:r>
            <a:endParaRPr dirty="0"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228" name=""/>
        <p:cNvGrpSpPr/>
        <p:nvPr/>
      </p:nvGrpSpPr>
      <p:grpSpPr>
        <a:xfrm>
          <a:off x="0" y="0"/>
          <a:ext cx="0" cy="0"/>
          <a:chOff x="0" y="0"/>
          <a:chExt cx="0" cy="0"/>
        </a:xfrm>
      </p:grpSpPr>
      <p:sp>
        <p:nvSpPr>
          <p:cNvPr id="1048811" name="Title 1"/>
          <p:cNvSpPr>
            <a:spLocks noGrp="1"/>
          </p:cNvSpPr>
          <p:nvPr>
            <p:ph type="title"/>
          </p:nvPr>
        </p:nvSpPr>
        <p:spPr/>
        <p:txBody>
          <a:bodyPr>
            <a:normAutofit fontScale="90000"/>
          </a:bodyPr>
          <a:p>
            <a:r>
              <a:rPr dirty="0" lang="en-US"/>
              <a:t>C++ Hierarchical Inheritance Block Diagram</a:t>
            </a:r>
            <a:br>
              <a:rPr dirty="0" lang="en-US"/>
            </a:br>
            <a:endParaRPr dirty="0" lang="en-US"/>
          </a:p>
        </p:txBody>
      </p:sp>
      <p:pic>
        <p:nvPicPr>
          <p:cNvPr id="2097195" name="Content Placeholder 3"/>
          <p:cNvPicPr>
            <a:picLocks noChangeAspect="1" noGrp="1"/>
          </p:cNvPicPr>
          <p:nvPr>
            <p:ph idx="1"/>
          </p:nvPr>
        </p:nvPicPr>
        <p:blipFill>
          <a:blip xmlns:r="http://schemas.openxmlformats.org/officeDocument/2006/relationships" r:embed="rId1"/>
          <a:stretch>
            <a:fillRect/>
          </a:stretch>
        </p:blipFill>
        <p:spPr>
          <a:xfrm>
            <a:off x="1652587" y="2463006"/>
            <a:ext cx="5838825" cy="2800350"/>
          </a:xfrm>
          <a:prstGeom prst="rect"/>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229" name=""/>
        <p:cNvGrpSpPr/>
        <p:nvPr/>
      </p:nvGrpSpPr>
      <p:grpSpPr>
        <a:xfrm>
          <a:off x="0" y="0"/>
          <a:ext cx="0" cy="0"/>
          <a:chOff x="0" y="0"/>
          <a:chExt cx="0" cy="0"/>
        </a:xfrm>
      </p:grpSpPr>
      <p:sp>
        <p:nvSpPr>
          <p:cNvPr id="1048812" name="Title 1"/>
          <p:cNvSpPr>
            <a:spLocks noGrp="1"/>
          </p:cNvSpPr>
          <p:nvPr>
            <p:ph type="title"/>
          </p:nvPr>
        </p:nvSpPr>
        <p:spPr/>
        <p:txBody>
          <a:bodyPr>
            <a:normAutofit fontScale="90000"/>
          </a:bodyPr>
          <a:p>
            <a:r>
              <a:rPr dirty="0" lang="en-US"/>
              <a:t>C++ Hierarchical Inheritance Syntax</a:t>
            </a:r>
            <a:br>
              <a:rPr dirty="0" lang="en-US"/>
            </a:br>
            <a:endParaRPr dirty="0" lang="en-US"/>
          </a:p>
        </p:txBody>
      </p:sp>
      <p:pic>
        <p:nvPicPr>
          <p:cNvPr id="2097196" name="Content Placeholder 3"/>
          <p:cNvPicPr>
            <a:picLocks noChangeAspect="1" noGrp="1"/>
          </p:cNvPicPr>
          <p:nvPr>
            <p:ph idx="1"/>
          </p:nvPr>
        </p:nvPicPr>
        <p:blipFill>
          <a:blip xmlns:r="http://schemas.openxmlformats.org/officeDocument/2006/relationships" r:embed="rId1"/>
          <a:stretch>
            <a:fillRect/>
          </a:stretch>
        </p:blipFill>
        <p:spPr>
          <a:xfrm>
            <a:off x="1371600" y="1158968"/>
            <a:ext cx="5043487" cy="4261551"/>
          </a:xfrm>
          <a:prstGeom prst="rect"/>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230" name=""/>
        <p:cNvGrpSpPr/>
        <p:nvPr/>
      </p:nvGrpSpPr>
      <p:grpSpPr>
        <a:xfrm>
          <a:off x="0" y="0"/>
          <a:ext cx="0" cy="0"/>
          <a:chOff x="0" y="0"/>
          <a:chExt cx="0" cy="0"/>
        </a:xfrm>
      </p:grpSpPr>
      <p:sp>
        <p:nvSpPr>
          <p:cNvPr id="1048813" name="Title 1"/>
          <p:cNvSpPr>
            <a:spLocks noGrp="1"/>
          </p:cNvSpPr>
          <p:nvPr>
            <p:ph type="title"/>
          </p:nvPr>
        </p:nvSpPr>
        <p:spPr/>
        <p:txBody>
          <a:bodyPr>
            <a:normAutofit fontScale="90000"/>
          </a:bodyPr>
          <a:p>
            <a:r>
              <a:rPr dirty="0" lang="en-US"/>
              <a:t>C++ Hybrid Inheritance</a:t>
            </a:r>
            <a:br>
              <a:rPr dirty="0" lang="en-US"/>
            </a:br>
            <a:endParaRPr dirty="0" lang="en-US"/>
          </a:p>
        </p:txBody>
      </p:sp>
      <p:sp>
        <p:nvSpPr>
          <p:cNvPr id="1048814" name="Content Placeholder 2"/>
          <p:cNvSpPr>
            <a:spLocks noGrp="1"/>
          </p:cNvSpPr>
          <p:nvPr>
            <p:ph idx="1"/>
          </p:nvPr>
        </p:nvSpPr>
        <p:spPr/>
        <p:txBody>
          <a:bodyPr/>
          <a:p>
            <a:r>
              <a:rPr dirty="0" lang="en-IN"/>
              <a:t>The </a:t>
            </a:r>
            <a:r>
              <a:rPr dirty="0" lang="en-IN">
                <a:hlinkClick r:id="rId1"/>
              </a:rPr>
              <a:t>inheritance</a:t>
            </a:r>
            <a:r>
              <a:rPr dirty="0" lang="en-IN"/>
              <a:t> in which the derivation of a class involves more than one form of any inheritance is called </a:t>
            </a:r>
            <a:r>
              <a:rPr b="1" dirty="0" lang="en-IN"/>
              <a:t>hybrid inheritance</a:t>
            </a:r>
            <a:r>
              <a:rPr dirty="0" lang="en-IN"/>
              <a:t>. Basically </a:t>
            </a:r>
            <a:r>
              <a:rPr b="1" dirty="0" lang="en-IN"/>
              <a:t>C++ hybrid inheritance</a:t>
            </a:r>
            <a:r>
              <a:rPr dirty="0" lang="en-IN"/>
              <a:t> is combination of two or more types of inheritance. It can also be called multi path inheritance.</a:t>
            </a:r>
            <a:endParaRPr dirty="0" 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231" name=""/>
        <p:cNvGrpSpPr/>
        <p:nvPr/>
      </p:nvGrpSpPr>
      <p:grpSpPr>
        <a:xfrm>
          <a:off x="0" y="0"/>
          <a:ext cx="0" cy="0"/>
          <a:chOff x="0" y="0"/>
          <a:chExt cx="0" cy="0"/>
        </a:xfrm>
      </p:grpSpPr>
      <p:sp>
        <p:nvSpPr>
          <p:cNvPr id="1048815" name="Title 1"/>
          <p:cNvSpPr>
            <a:spLocks noGrp="1"/>
          </p:cNvSpPr>
          <p:nvPr>
            <p:ph type="title"/>
          </p:nvPr>
        </p:nvSpPr>
        <p:spPr/>
        <p:txBody>
          <a:bodyPr>
            <a:normAutofit fontScale="90000"/>
          </a:bodyPr>
          <a:p>
            <a:r>
              <a:rPr dirty="0" lang="en-US"/>
              <a:t>C++ Hybrid Inheritance Block Diagram</a:t>
            </a:r>
            <a:br>
              <a:rPr dirty="0" lang="en-US"/>
            </a:br>
            <a:endParaRPr dirty="0" lang="en-US"/>
          </a:p>
        </p:txBody>
      </p:sp>
      <p:pic>
        <p:nvPicPr>
          <p:cNvPr id="2097197" name="Content Placeholder 3"/>
          <p:cNvPicPr>
            <a:picLocks noChangeAspect="1" noGrp="1"/>
          </p:cNvPicPr>
          <p:nvPr>
            <p:ph idx="1"/>
          </p:nvPr>
        </p:nvPicPr>
        <p:blipFill>
          <a:blip xmlns:r="http://schemas.openxmlformats.org/officeDocument/2006/relationships" r:embed="rId1"/>
          <a:stretch>
            <a:fillRect/>
          </a:stretch>
        </p:blipFill>
        <p:spPr>
          <a:xfrm>
            <a:off x="1866900" y="2505869"/>
            <a:ext cx="5410200" cy="2714625"/>
          </a:xfrm>
          <a:prstGeom prst="rect"/>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232" name=""/>
        <p:cNvGrpSpPr/>
        <p:nvPr/>
      </p:nvGrpSpPr>
      <p:grpSpPr>
        <a:xfrm>
          <a:off x="0" y="0"/>
          <a:ext cx="0" cy="0"/>
          <a:chOff x="0" y="0"/>
          <a:chExt cx="0" cy="0"/>
        </a:xfrm>
      </p:grpSpPr>
      <p:sp>
        <p:nvSpPr>
          <p:cNvPr id="1048816" name="Title 1"/>
          <p:cNvSpPr>
            <a:spLocks noGrp="1"/>
          </p:cNvSpPr>
          <p:nvPr>
            <p:ph type="title"/>
          </p:nvPr>
        </p:nvSpPr>
        <p:spPr/>
        <p:txBody>
          <a:bodyPr>
            <a:normAutofit fontScale="90000"/>
          </a:bodyPr>
          <a:p>
            <a:r>
              <a:rPr dirty="0" lang="en-US"/>
              <a:t>C++ Hybrid Inheritance Syntax</a:t>
            </a:r>
            <a:br>
              <a:rPr dirty="0" lang="en-US"/>
            </a:br>
            <a:endParaRPr dirty="0" lang="en-US"/>
          </a:p>
        </p:txBody>
      </p:sp>
      <p:pic>
        <p:nvPicPr>
          <p:cNvPr id="2097198" name="Content Placeholder 4"/>
          <p:cNvPicPr>
            <a:picLocks noChangeAspect="1" noGrp="1"/>
          </p:cNvPicPr>
          <p:nvPr>
            <p:ph idx="1"/>
          </p:nvPr>
        </p:nvPicPr>
        <p:blipFill>
          <a:blip xmlns:r="http://schemas.openxmlformats.org/officeDocument/2006/relationships" r:embed="rId1"/>
          <a:stretch>
            <a:fillRect/>
          </a:stretch>
        </p:blipFill>
        <p:spPr>
          <a:xfrm>
            <a:off x="2243137" y="2353469"/>
            <a:ext cx="4657725" cy="3019425"/>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34" name=""/>
        <p:cNvGrpSpPr/>
        <p:nvPr/>
      </p:nvGrpSpPr>
      <p:grpSpPr>
        <a:xfrm>
          <a:off x="0" y="0"/>
          <a:ext cx="0" cy="0"/>
          <a:chOff x="0" y="0"/>
          <a:chExt cx="0" cy="0"/>
        </a:xfrm>
      </p:grpSpPr>
      <p:sp>
        <p:nvSpPr>
          <p:cNvPr id="1048618" name="Title 2"/>
          <p:cNvSpPr>
            <a:spLocks noGrp="1"/>
          </p:cNvSpPr>
          <p:nvPr>
            <p:ph type="title"/>
          </p:nvPr>
        </p:nvSpPr>
        <p:spPr>
          <a:xfrm>
            <a:off x="457200" y="152400"/>
            <a:ext cx="8229600" cy="762000"/>
          </a:xfrm>
        </p:spPr>
        <p:txBody>
          <a:bodyPr>
            <a:normAutofit/>
          </a:bodyPr>
          <a:p>
            <a:pPr algn="ctr"/>
            <a:r>
              <a:rPr b="1" dirty="0" sz="2800" lang="en-US" smtClean="0"/>
              <a:t>DEFAULT CONSTRUCTOR</a:t>
            </a:r>
            <a:endParaRPr b="1" dirty="0" sz="2800" lang="en-US"/>
          </a:p>
        </p:txBody>
      </p:sp>
      <p:sp>
        <p:nvSpPr>
          <p:cNvPr id="1048619" name="Content Placeholder 5"/>
          <p:cNvSpPr>
            <a:spLocks noGrp="1"/>
          </p:cNvSpPr>
          <p:nvPr>
            <p:ph sz="quarter" idx="1"/>
          </p:nvPr>
        </p:nvSpPr>
        <p:spPr/>
        <p:txBody>
          <a:bodyPr/>
          <a:p>
            <a:pPr lvl="1"/>
            <a:r>
              <a:rPr dirty="0" lang="en-US" smtClean="0"/>
              <a:t>As </a:t>
            </a:r>
            <a:r>
              <a:rPr dirty="0" lang="en-US"/>
              <a:t>soon as the object is created the constructor is called which initializes its data members.</a:t>
            </a:r>
          </a:p>
          <a:p>
            <a:pPr lvl="1"/>
            <a:endParaRPr dirty="0" lang="en-US"/>
          </a:p>
          <a:p>
            <a:pPr lvl="1"/>
            <a:r>
              <a:rPr dirty="0" lang="en-US"/>
              <a:t>A default constructor is so important for initialization of object members, that even if we do not define a constructor explicitly, the compiler will provide a default constructor implicitly.</a:t>
            </a:r>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5" name=""/>
        <p:cNvGrpSpPr/>
        <p:nvPr/>
      </p:nvGrpSpPr>
      <p:grpSpPr>
        <a:xfrm>
          <a:off x="0" y="0"/>
          <a:ext cx="0" cy="0"/>
          <a:chOff x="0" y="0"/>
          <a:chExt cx="0" cy="0"/>
        </a:xfrm>
      </p:grpSpPr>
      <p:sp>
        <p:nvSpPr>
          <p:cNvPr id="1048620" name="Title 2"/>
          <p:cNvSpPr>
            <a:spLocks noGrp="1"/>
          </p:cNvSpPr>
          <p:nvPr>
            <p:ph type="title"/>
          </p:nvPr>
        </p:nvSpPr>
        <p:spPr>
          <a:xfrm>
            <a:off x="457200" y="152400"/>
            <a:ext cx="8229600" cy="762000"/>
          </a:xfrm>
        </p:spPr>
        <p:txBody>
          <a:bodyPr>
            <a:normAutofit/>
          </a:bodyPr>
          <a:p>
            <a:pPr algn="ctr"/>
            <a:r>
              <a:rPr b="1" dirty="0" sz="2800" lang="en-US" smtClean="0"/>
              <a:t>DEFAULT CONSTRUCTOR</a:t>
            </a:r>
            <a:endParaRPr b="1" dirty="0" sz="2800" lang="en-US"/>
          </a:p>
        </p:txBody>
      </p:sp>
      <p:pic>
        <p:nvPicPr>
          <p:cNvPr id="2097156" name="Content Placeholder 1"/>
          <p:cNvPicPr>
            <a:picLocks noChangeAspect="1" noGrp="1"/>
          </p:cNvPicPr>
          <p:nvPr>
            <p:ph sz="quarter" idx="1"/>
          </p:nvPr>
        </p:nvPicPr>
        <p:blipFill>
          <a:blip xmlns:r="http://schemas.openxmlformats.org/officeDocument/2006/relationships" r:embed="rId1"/>
          <a:stretch>
            <a:fillRect/>
          </a:stretch>
        </p:blipFill>
        <p:spPr>
          <a:xfrm>
            <a:off x="2590800" y="1371600"/>
            <a:ext cx="3762375" cy="2933700"/>
          </a:xfrm>
          <a:prstGeom prst="rect"/>
          <a:ln>
            <a:noFill/>
          </a:ln>
          <a:effectLst>
            <a:outerShdw algn="tl" blurRad="292100" dir="2700000" dist="139700" rotWithShape="0">
              <a:srgbClr val="333333">
                <a:alpha val="65000"/>
              </a:srgbClr>
            </a:outerShdw>
          </a:effectLst>
        </p:spPr>
      </p:pic>
      <p:sp>
        <p:nvSpPr>
          <p:cNvPr id="1048621" name="TextBox 3"/>
          <p:cNvSpPr txBox="1"/>
          <p:nvPr/>
        </p:nvSpPr>
        <p:spPr>
          <a:xfrm>
            <a:off x="5248257" y="4355068"/>
            <a:ext cx="3133743" cy="369332"/>
          </a:xfrm>
          <a:prstGeom prst="rect"/>
          <a:noFill/>
        </p:spPr>
        <p:txBody>
          <a:bodyPr rtlCol="0" wrap="none">
            <a:spAutoFit/>
          </a:bodyPr>
          <a:p>
            <a:r>
              <a:rPr dirty="0" lang="en-US" smtClean="0"/>
              <a:t>Output:  0 </a:t>
            </a:r>
            <a:r>
              <a:rPr dirty="0" lang="en-US"/>
              <a:t>or any random value</a:t>
            </a:r>
          </a:p>
        </p:txBody>
      </p:sp>
      <p:sp>
        <p:nvSpPr>
          <p:cNvPr id="1048622" name="Content Placeholder 5"/>
          <p:cNvSpPr txBox="1"/>
          <p:nvPr/>
        </p:nvSpPr>
        <p:spPr>
          <a:xfrm>
            <a:off x="457200" y="4876800"/>
            <a:ext cx="8229600" cy="1552694"/>
          </a:xfrm>
          <a:prstGeom prst="rect"/>
        </p:spPr>
        <p:txBody>
          <a:bodyPr vert="horz">
            <a:normAutofit/>
          </a:bodyPr>
          <a:lstStyle>
            <a:lvl1pPr algn="l" eaLnBrk="1" hangingPunct="1" indent="-274320" latinLnBrk="0" marL="274320" rtl="0">
              <a:spcBef>
                <a:spcPts val="600"/>
              </a:spcBef>
              <a:buClr>
                <a:schemeClr val="accent1"/>
              </a:buClr>
              <a:buSzPct val="76000"/>
              <a:buFont typeface="Wingdings 3"/>
              <a:buChar char=""/>
              <a:defRPr sz="2600" kern="1200" kumimoji="0">
                <a:solidFill>
                  <a:schemeClr val="tx1"/>
                </a:solidFill>
                <a:latin typeface="+mn-lt"/>
                <a:ea typeface="+mn-ea"/>
                <a:cs typeface="+mn-cs"/>
              </a:defRPr>
            </a:lvl1pPr>
            <a:lvl2pPr algn="l" eaLnBrk="1" hangingPunct="1" indent="-274320" latinLnBrk="0" marL="548640" rtl="0">
              <a:spcBef>
                <a:spcPts val="500"/>
              </a:spcBef>
              <a:buClr>
                <a:schemeClr val="accent2"/>
              </a:buClr>
              <a:buSzPct val="76000"/>
              <a:buFont typeface="Wingdings 3"/>
              <a:buChar char=""/>
              <a:defRPr sz="2300" kern="1200" kumimoji="0">
                <a:solidFill>
                  <a:schemeClr val="tx2"/>
                </a:solidFill>
                <a:latin typeface="+mn-lt"/>
                <a:ea typeface="+mn-ea"/>
                <a:cs typeface="+mn-cs"/>
              </a:defRPr>
            </a:lvl2pPr>
            <a:lvl3pPr algn="l" eaLnBrk="1" hangingPunct="1" indent="-228600" latinLnBrk="0" marL="822960" rtl="0">
              <a:spcBef>
                <a:spcPts val="500"/>
              </a:spcBef>
              <a:buClr>
                <a:schemeClr val="bg1">
                  <a:shade val="50000"/>
                </a:schemeClr>
              </a:buClr>
              <a:buSzPct val="76000"/>
              <a:buFont typeface="Wingdings 3"/>
              <a:buChar char=""/>
              <a:defRPr sz="2000" kern="1200" kumimoji="0">
                <a:solidFill>
                  <a:schemeClr val="tx1"/>
                </a:solidFill>
                <a:latin typeface="+mn-lt"/>
                <a:ea typeface="+mn-ea"/>
                <a:cs typeface="+mn-cs"/>
              </a:defRPr>
            </a:lvl3pPr>
            <a:lvl4pPr algn="l" eaLnBrk="1" hangingPunct="1" indent="-228600" latinLnBrk="0" marL="1097280" rtl="0">
              <a:spcBef>
                <a:spcPts val="400"/>
              </a:spcBef>
              <a:buClr>
                <a:schemeClr val="accent2">
                  <a:shade val="75000"/>
                </a:schemeClr>
              </a:buClr>
              <a:buSzPct val="70000"/>
              <a:buFont typeface="Wingdings"/>
              <a:buChar char=""/>
              <a:defRPr sz="1800" kern="1200" kumimoji="0">
                <a:solidFill>
                  <a:schemeClr val="tx1"/>
                </a:solidFill>
                <a:latin typeface="+mn-lt"/>
                <a:ea typeface="+mn-ea"/>
                <a:cs typeface="+mn-cs"/>
              </a:defRPr>
            </a:lvl4pPr>
            <a:lvl5pPr algn="l" eaLnBrk="1" hangingPunct="1" indent="-228600" latinLnBrk="0" marL="1371600" rtl="0">
              <a:spcBef>
                <a:spcPts val="300"/>
              </a:spcBef>
              <a:buClr>
                <a:schemeClr val="accent2"/>
              </a:buClr>
              <a:buSzPct val="70000"/>
              <a:buFont typeface="Wingdings"/>
              <a:buChar char=""/>
              <a:defRPr sz="1600" kern="1200" kumimoji="0">
                <a:solidFill>
                  <a:schemeClr val="tx1"/>
                </a:solidFill>
                <a:latin typeface="+mn-lt"/>
                <a:ea typeface="+mn-ea"/>
                <a:cs typeface="+mn-cs"/>
              </a:defRPr>
            </a:lvl5pPr>
            <a:lvl6pPr algn="l" eaLnBrk="1" hangingPunct="1" indent="-182880" latinLnBrk="0" marL="1645920" rtl="0">
              <a:spcBef>
                <a:spcPts val="300"/>
              </a:spcBef>
              <a:buClr>
                <a:srgbClr val="9FB8CD">
                  <a:shade val="75000"/>
                </a:srgbClr>
              </a:buClr>
              <a:buSzPct val="75000"/>
              <a:buFont typeface="Wingdings 3"/>
              <a:buChar char=""/>
              <a:defRPr sz="1600" kern="1200" kumimoji="0" lang="en-US" smtClean="0">
                <a:solidFill>
                  <a:schemeClr val="tx1"/>
                </a:solidFill>
                <a:latin typeface="+mn-lt"/>
                <a:ea typeface="+mn-ea"/>
                <a:cs typeface="+mn-cs"/>
              </a:defRPr>
            </a:lvl6pPr>
            <a:lvl7pPr algn="l" eaLnBrk="1" hangingPunct="1" indent="-182880" latinLnBrk="0" marL="1828800" rtl="0">
              <a:spcBef>
                <a:spcPts val="300"/>
              </a:spcBef>
              <a:buClr>
                <a:srgbClr val="727CA3">
                  <a:shade val="75000"/>
                </a:srgbClr>
              </a:buClr>
              <a:buSzPct val="75000"/>
              <a:buFont typeface="Wingdings 3"/>
              <a:buChar char=""/>
              <a:defRPr sz="1400" kern="1200" kumimoji="0" lang="en-US" smtClean="0">
                <a:solidFill>
                  <a:schemeClr val="tx1"/>
                </a:solidFill>
                <a:latin typeface="+mn-lt"/>
                <a:ea typeface="+mn-ea"/>
                <a:cs typeface="+mn-cs"/>
              </a:defRPr>
            </a:lvl7pPr>
            <a:lvl8pPr algn="l" eaLnBrk="1" hangingPunct="1" indent="-182880" latinLnBrk="0" marL="2011680" rtl="0">
              <a:spcBef>
                <a:spcPts val="300"/>
              </a:spcBef>
              <a:buClr>
                <a:prstClr val="white">
                  <a:shade val="50000"/>
                </a:prstClr>
              </a:buClr>
              <a:buSzPct val="75000"/>
              <a:buFont typeface="Wingdings 3"/>
              <a:buChar char=""/>
              <a:defRPr sz="1400" kern="1200" kumimoji="0" lang="en-US" smtClean="0">
                <a:solidFill>
                  <a:schemeClr val="tx1"/>
                </a:solidFill>
                <a:latin typeface="+mn-lt"/>
                <a:ea typeface="+mn-ea"/>
                <a:cs typeface="+mn-cs"/>
              </a:defRPr>
            </a:lvl8pPr>
            <a:lvl9pPr algn="l" eaLnBrk="1" hangingPunct="1" indent="-182880" latinLnBrk="0" marL="2194560" rtl="0">
              <a:spcBef>
                <a:spcPts val="300"/>
              </a:spcBef>
              <a:buClr>
                <a:srgbClr val="9FB8CD"/>
              </a:buClr>
              <a:buSzPct val="75000"/>
              <a:buFont typeface="Wingdings 3"/>
              <a:buChar char=""/>
              <a:defRPr sz="1200" kern="1200" kumimoji="0" lang="en-US" smtClean="0">
                <a:solidFill>
                  <a:schemeClr val="tx1"/>
                </a:solidFill>
                <a:latin typeface="+mn-lt"/>
                <a:ea typeface="+mn-ea"/>
                <a:cs typeface="+mn-cs"/>
              </a:defRPr>
            </a:lvl9pPr>
          </a:lstStyle>
          <a:p>
            <a:pPr algn="just" lvl="1"/>
            <a:r>
              <a:rPr dirty="0" lang="en-US" smtClean="0"/>
              <a:t>In </a:t>
            </a:r>
            <a:r>
              <a:rPr dirty="0" lang="en-US"/>
              <a:t>this case, default constructor provided by the compiler will be called which will initialize the object data members to default value, that will be 0 or any random integer value in this case.</a:t>
            </a:r>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36" name=""/>
        <p:cNvGrpSpPr/>
        <p:nvPr/>
      </p:nvGrpSpPr>
      <p:grpSpPr>
        <a:xfrm>
          <a:off x="0" y="0"/>
          <a:ext cx="0" cy="0"/>
          <a:chOff x="0" y="0"/>
          <a:chExt cx="0" cy="0"/>
        </a:xfrm>
      </p:grpSpPr>
      <p:sp>
        <p:nvSpPr>
          <p:cNvPr id="1048623" name="Title 2"/>
          <p:cNvSpPr>
            <a:spLocks noGrp="1"/>
          </p:cNvSpPr>
          <p:nvPr>
            <p:ph type="title"/>
          </p:nvPr>
        </p:nvSpPr>
        <p:spPr>
          <a:xfrm>
            <a:off x="457200" y="152400"/>
            <a:ext cx="8229600" cy="762000"/>
          </a:xfrm>
        </p:spPr>
        <p:txBody>
          <a:bodyPr>
            <a:normAutofit/>
          </a:bodyPr>
          <a:p>
            <a:pPr algn="ctr"/>
            <a:r>
              <a:rPr b="1" dirty="0" sz="2800" lang="en-US" smtClean="0"/>
              <a:t>PARAMETERIZED CONSTRUCTOR</a:t>
            </a:r>
            <a:endParaRPr b="1" dirty="0" sz="2800" lang="en-US"/>
          </a:p>
        </p:txBody>
      </p:sp>
      <p:sp>
        <p:nvSpPr>
          <p:cNvPr id="1048624" name="Content Placeholder 4"/>
          <p:cNvSpPr>
            <a:spLocks noGrp="1"/>
          </p:cNvSpPr>
          <p:nvPr>
            <p:ph sz="quarter" idx="1"/>
          </p:nvPr>
        </p:nvSpPr>
        <p:spPr>
          <a:xfrm>
            <a:off x="457200" y="1219200"/>
            <a:ext cx="8229600" cy="5029200"/>
          </a:xfrm>
        </p:spPr>
        <p:txBody>
          <a:bodyPr/>
          <a:p>
            <a:pPr algn="just"/>
            <a:r>
              <a:rPr dirty="0" lang="en-US"/>
              <a:t>These are the constructors with parameter. </a:t>
            </a:r>
            <a:endParaRPr dirty="0" lang="en-US" smtClean="0"/>
          </a:p>
          <a:p>
            <a:pPr algn="just"/>
            <a:endParaRPr dirty="0" lang="en-US"/>
          </a:p>
          <a:p>
            <a:pPr algn="just"/>
            <a:r>
              <a:rPr dirty="0" lang="en-US" smtClean="0"/>
              <a:t>Using </a:t>
            </a:r>
            <a:r>
              <a:rPr dirty="0" lang="en-US"/>
              <a:t>this Constructor you can provide different values to data members of different objects, by passing the appropriate values as argument.</a:t>
            </a:r>
          </a:p>
        </p:txBody>
      </p:sp>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37" name=""/>
        <p:cNvGrpSpPr/>
        <p:nvPr/>
      </p:nvGrpSpPr>
      <p:grpSpPr>
        <a:xfrm>
          <a:off x="0" y="0"/>
          <a:ext cx="0" cy="0"/>
          <a:chOff x="0" y="0"/>
          <a:chExt cx="0" cy="0"/>
        </a:xfrm>
      </p:grpSpPr>
      <p:sp>
        <p:nvSpPr>
          <p:cNvPr id="1048625" name="Title 2"/>
          <p:cNvSpPr>
            <a:spLocks noGrp="1"/>
          </p:cNvSpPr>
          <p:nvPr>
            <p:ph type="title"/>
          </p:nvPr>
        </p:nvSpPr>
        <p:spPr>
          <a:xfrm>
            <a:off x="457200" y="152400"/>
            <a:ext cx="8229600" cy="762000"/>
          </a:xfrm>
        </p:spPr>
        <p:txBody>
          <a:bodyPr>
            <a:normAutofit/>
          </a:bodyPr>
          <a:p>
            <a:pPr algn="ctr"/>
            <a:r>
              <a:rPr b="1" dirty="0" sz="2800" lang="en-US" smtClean="0"/>
              <a:t>PARAMETERIZED CONSTRUCTOR</a:t>
            </a:r>
            <a:endParaRPr b="1" dirty="0" sz="2800" lang="en-US"/>
          </a:p>
        </p:txBody>
      </p:sp>
      <p:pic>
        <p:nvPicPr>
          <p:cNvPr id="2097157" name="Content Placeholder 1"/>
          <p:cNvPicPr>
            <a:picLocks noChangeAspect="1" noGrp="1"/>
          </p:cNvPicPr>
          <p:nvPr>
            <p:ph sz="quarter" idx="1"/>
          </p:nvPr>
        </p:nvPicPr>
        <p:blipFill>
          <a:blip xmlns:r="http://schemas.openxmlformats.org/officeDocument/2006/relationships" r:embed="rId1"/>
          <a:stretch>
            <a:fillRect/>
          </a:stretch>
        </p:blipFill>
        <p:spPr>
          <a:xfrm>
            <a:off x="990600" y="1295400"/>
            <a:ext cx="4686300" cy="4876800"/>
          </a:xfrm>
          <a:prstGeom prst="rect"/>
          <a:ln>
            <a:noFill/>
          </a:ln>
          <a:effectLst>
            <a:outerShdw algn="tl" blurRad="292100" dir="2700000" dist="139700" rotWithShape="0">
              <a:srgbClr val="333333">
                <a:alpha val="65000"/>
              </a:srgbClr>
            </a:outerShdw>
          </a:effectLst>
        </p:spPr>
      </p:pic>
      <p:sp>
        <p:nvSpPr>
          <p:cNvPr id="1048626" name="Content Placeholder 4"/>
          <p:cNvSpPr txBox="1"/>
          <p:nvPr/>
        </p:nvSpPr>
        <p:spPr>
          <a:xfrm>
            <a:off x="5943600" y="4419600"/>
            <a:ext cx="2743200" cy="1828800"/>
          </a:xfrm>
          <a:prstGeom prst="rect"/>
        </p:spPr>
        <p:txBody>
          <a:bodyPr vert="horz">
            <a:normAutofit/>
          </a:bodyPr>
          <a:lstStyle>
            <a:lvl1pPr algn="l" eaLnBrk="1" hangingPunct="1" indent="-274320" latinLnBrk="0" marL="274320" rtl="0">
              <a:spcBef>
                <a:spcPts val="600"/>
              </a:spcBef>
              <a:buClr>
                <a:schemeClr val="accent1"/>
              </a:buClr>
              <a:buSzPct val="76000"/>
              <a:buFont typeface="Wingdings 3"/>
              <a:buChar char=""/>
              <a:defRPr sz="2600" kern="1200" kumimoji="0">
                <a:solidFill>
                  <a:schemeClr val="tx1"/>
                </a:solidFill>
                <a:latin typeface="+mn-lt"/>
                <a:ea typeface="+mn-ea"/>
                <a:cs typeface="+mn-cs"/>
              </a:defRPr>
            </a:lvl1pPr>
            <a:lvl2pPr algn="l" eaLnBrk="1" hangingPunct="1" indent="-274320" latinLnBrk="0" marL="548640" rtl="0">
              <a:spcBef>
                <a:spcPts val="500"/>
              </a:spcBef>
              <a:buClr>
                <a:schemeClr val="accent2"/>
              </a:buClr>
              <a:buSzPct val="76000"/>
              <a:buFont typeface="Wingdings 3"/>
              <a:buChar char=""/>
              <a:defRPr sz="2300" kern="1200" kumimoji="0">
                <a:solidFill>
                  <a:schemeClr val="tx2"/>
                </a:solidFill>
                <a:latin typeface="+mn-lt"/>
                <a:ea typeface="+mn-ea"/>
                <a:cs typeface="+mn-cs"/>
              </a:defRPr>
            </a:lvl2pPr>
            <a:lvl3pPr algn="l" eaLnBrk="1" hangingPunct="1" indent="-228600" latinLnBrk="0" marL="822960" rtl="0">
              <a:spcBef>
                <a:spcPts val="500"/>
              </a:spcBef>
              <a:buClr>
                <a:schemeClr val="bg1">
                  <a:shade val="50000"/>
                </a:schemeClr>
              </a:buClr>
              <a:buSzPct val="76000"/>
              <a:buFont typeface="Wingdings 3"/>
              <a:buChar char=""/>
              <a:defRPr sz="2000" kern="1200" kumimoji="0">
                <a:solidFill>
                  <a:schemeClr val="tx1"/>
                </a:solidFill>
                <a:latin typeface="+mn-lt"/>
                <a:ea typeface="+mn-ea"/>
                <a:cs typeface="+mn-cs"/>
              </a:defRPr>
            </a:lvl3pPr>
            <a:lvl4pPr algn="l" eaLnBrk="1" hangingPunct="1" indent="-228600" latinLnBrk="0" marL="1097280" rtl="0">
              <a:spcBef>
                <a:spcPts val="400"/>
              </a:spcBef>
              <a:buClr>
                <a:schemeClr val="accent2">
                  <a:shade val="75000"/>
                </a:schemeClr>
              </a:buClr>
              <a:buSzPct val="70000"/>
              <a:buFont typeface="Wingdings"/>
              <a:buChar char=""/>
              <a:defRPr sz="1800" kern="1200" kumimoji="0">
                <a:solidFill>
                  <a:schemeClr val="tx1"/>
                </a:solidFill>
                <a:latin typeface="+mn-lt"/>
                <a:ea typeface="+mn-ea"/>
                <a:cs typeface="+mn-cs"/>
              </a:defRPr>
            </a:lvl4pPr>
            <a:lvl5pPr algn="l" eaLnBrk="1" hangingPunct="1" indent="-228600" latinLnBrk="0" marL="1371600" rtl="0">
              <a:spcBef>
                <a:spcPts val="300"/>
              </a:spcBef>
              <a:buClr>
                <a:schemeClr val="accent2"/>
              </a:buClr>
              <a:buSzPct val="70000"/>
              <a:buFont typeface="Wingdings"/>
              <a:buChar char=""/>
              <a:defRPr sz="1600" kern="1200" kumimoji="0">
                <a:solidFill>
                  <a:schemeClr val="tx1"/>
                </a:solidFill>
                <a:latin typeface="+mn-lt"/>
                <a:ea typeface="+mn-ea"/>
                <a:cs typeface="+mn-cs"/>
              </a:defRPr>
            </a:lvl5pPr>
            <a:lvl6pPr algn="l" eaLnBrk="1" hangingPunct="1" indent="-182880" latinLnBrk="0" marL="1645920" rtl="0">
              <a:spcBef>
                <a:spcPts val="300"/>
              </a:spcBef>
              <a:buClr>
                <a:srgbClr val="9FB8CD">
                  <a:shade val="75000"/>
                </a:srgbClr>
              </a:buClr>
              <a:buSzPct val="75000"/>
              <a:buFont typeface="Wingdings 3"/>
              <a:buChar char=""/>
              <a:defRPr sz="1600" kern="1200" kumimoji="0" lang="en-US" smtClean="0">
                <a:solidFill>
                  <a:schemeClr val="tx1"/>
                </a:solidFill>
                <a:latin typeface="+mn-lt"/>
                <a:ea typeface="+mn-ea"/>
                <a:cs typeface="+mn-cs"/>
              </a:defRPr>
            </a:lvl6pPr>
            <a:lvl7pPr algn="l" eaLnBrk="1" hangingPunct="1" indent="-182880" latinLnBrk="0" marL="1828800" rtl="0">
              <a:spcBef>
                <a:spcPts val="300"/>
              </a:spcBef>
              <a:buClr>
                <a:srgbClr val="727CA3">
                  <a:shade val="75000"/>
                </a:srgbClr>
              </a:buClr>
              <a:buSzPct val="75000"/>
              <a:buFont typeface="Wingdings 3"/>
              <a:buChar char=""/>
              <a:defRPr sz="1400" kern="1200" kumimoji="0" lang="en-US" smtClean="0">
                <a:solidFill>
                  <a:schemeClr val="tx1"/>
                </a:solidFill>
                <a:latin typeface="+mn-lt"/>
                <a:ea typeface="+mn-ea"/>
                <a:cs typeface="+mn-cs"/>
              </a:defRPr>
            </a:lvl7pPr>
            <a:lvl8pPr algn="l" eaLnBrk="1" hangingPunct="1" indent="-182880" latinLnBrk="0" marL="2011680" rtl="0">
              <a:spcBef>
                <a:spcPts val="300"/>
              </a:spcBef>
              <a:buClr>
                <a:prstClr val="white">
                  <a:shade val="50000"/>
                </a:prstClr>
              </a:buClr>
              <a:buSzPct val="75000"/>
              <a:buFont typeface="Wingdings 3"/>
              <a:buChar char=""/>
              <a:defRPr sz="1400" kern="1200" kumimoji="0" lang="en-US" smtClean="0">
                <a:solidFill>
                  <a:schemeClr val="tx1"/>
                </a:solidFill>
                <a:latin typeface="+mn-lt"/>
                <a:ea typeface="+mn-ea"/>
                <a:cs typeface="+mn-cs"/>
              </a:defRPr>
            </a:lvl8pPr>
            <a:lvl9pPr algn="l" eaLnBrk="1" hangingPunct="1" indent="-182880" latinLnBrk="0" marL="2194560" rtl="0">
              <a:spcBef>
                <a:spcPts val="300"/>
              </a:spcBef>
              <a:buClr>
                <a:srgbClr val="9FB8CD"/>
              </a:buClr>
              <a:buSzPct val="75000"/>
              <a:buFont typeface="Wingdings 3"/>
              <a:buChar char=""/>
              <a:defRPr sz="1200" kern="1200" kumimoji="0" lang="en-US" smtClean="0">
                <a:solidFill>
                  <a:schemeClr val="tx1"/>
                </a:solidFill>
                <a:latin typeface="+mn-lt"/>
                <a:ea typeface="+mn-ea"/>
                <a:cs typeface="+mn-cs"/>
              </a:defRPr>
            </a:lvl9pPr>
          </a:lstStyle>
          <a:p>
            <a:pPr algn="just"/>
            <a:r>
              <a:rPr dirty="0" lang="en-US" smtClean="0"/>
              <a:t>OUTPUT</a:t>
            </a:r>
          </a:p>
          <a:p>
            <a:pPr algn="just" indent="0" lvl="1" marL="274320">
              <a:buNone/>
            </a:pPr>
            <a:r>
              <a:rPr dirty="0" lang="en-US" smtClean="0"/>
              <a:t>10</a:t>
            </a:r>
          </a:p>
          <a:p>
            <a:pPr algn="just" indent="0" lvl="1" marL="274320">
              <a:buNone/>
            </a:pPr>
            <a:r>
              <a:rPr dirty="0" lang="en-US" smtClean="0"/>
              <a:t>20</a:t>
            </a:r>
          </a:p>
          <a:p>
            <a:pPr algn="just" indent="0" lvl="1" marL="274320">
              <a:buNone/>
            </a:pPr>
            <a:r>
              <a:rPr dirty="0" lang="en-US" smtClean="0"/>
              <a:t>30</a:t>
            </a:r>
            <a:endParaRPr dirty="0" lang="en-US"/>
          </a:p>
        </p:txBody>
      </p:sp>
    </p:spTree>
  </p:cSld>
  <p:clrMapOvr>
    <a:masterClrMapping/>
  </p:clrMapOvr>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38" name=""/>
        <p:cNvGrpSpPr/>
        <p:nvPr/>
      </p:nvGrpSpPr>
      <p:grpSpPr>
        <a:xfrm>
          <a:off x="0" y="0"/>
          <a:ext cx="0" cy="0"/>
          <a:chOff x="0" y="0"/>
          <a:chExt cx="0" cy="0"/>
        </a:xfrm>
      </p:grpSpPr>
      <p:sp>
        <p:nvSpPr>
          <p:cNvPr id="1048627" name="Title 2"/>
          <p:cNvSpPr>
            <a:spLocks noGrp="1"/>
          </p:cNvSpPr>
          <p:nvPr>
            <p:ph type="title"/>
          </p:nvPr>
        </p:nvSpPr>
        <p:spPr>
          <a:xfrm>
            <a:off x="457200" y="152400"/>
            <a:ext cx="8229600" cy="762000"/>
          </a:xfrm>
        </p:spPr>
        <p:txBody>
          <a:bodyPr>
            <a:normAutofit/>
          </a:bodyPr>
          <a:p>
            <a:pPr algn="ctr"/>
            <a:r>
              <a:rPr b="1" dirty="0" sz="2800" lang="en-US" smtClean="0"/>
              <a:t>PARAMETERIZED CONSTRUCTOR</a:t>
            </a:r>
            <a:endParaRPr b="1" dirty="0" sz="2800" lang="en-US"/>
          </a:p>
        </p:txBody>
      </p:sp>
      <p:pic>
        <p:nvPicPr>
          <p:cNvPr id="2097158" name="Content Placeholder 1"/>
          <p:cNvPicPr>
            <a:picLocks noChangeAspect="1" noGrp="1"/>
          </p:cNvPicPr>
          <p:nvPr>
            <p:ph sz="quarter" idx="1"/>
          </p:nvPr>
        </p:nvPicPr>
        <p:blipFill>
          <a:blip xmlns:r="http://schemas.openxmlformats.org/officeDocument/2006/relationships" r:embed="rId1"/>
          <a:stretch>
            <a:fillRect/>
          </a:stretch>
        </p:blipFill>
        <p:spPr>
          <a:xfrm>
            <a:off x="990600" y="1295400"/>
            <a:ext cx="3368278" cy="3505200"/>
          </a:xfrm>
        </p:spPr>
      </p:pic>
      <p:sp>
        <p:nvSpPr>
          <p:cNvPr id="1048628" name="Content Placeholder 4"/>
          <p:cNvSpPr txBox="1"/>
          <p:nvPr/>
        </p:nvSpPr>
        <p:spPr>
          <a:xfrm>
            <a:off x="914400" y="4953000"/>
            <a:ext cx="7772400" cy="1295400"/>
          </a:xfrm>
          <a:prstGeom prst="rect"/>
        </p:spPr>
        <p:txBody>
          <a:bodyPr vert="horz">
            <a:normAutofit/>
          </a:bodyPr>
          <a:lstStyle>
            <a:lvl1pPr algn="l" eaLnBrk="1" hangingPunct="1" indent="-274320" latinLnBrk="0" marL="274320" rtl="0">
              <a:spcBef>
                <a:spcPts val="600"/>
              </a:spcBef>
              <a:buClr>
                <a:schemeClr val="accent1"/>
              </a:buClr>
              <a:buSzPct val="76000"/>
              <a:buFont typeface="Wingdings 3"/>
              <a:buChar char=""/>
              <a:defRPr sz="2600" kern="1200" kumimoji="0">
                <a:solidFill>
                  <a:schemeClr val="tx1"/>
                </a:solidFill>
                <a:latin typeface="+mn-lt"/>
                <a:ea typeface="+mn-ea"/>
                <a:cs typeface="+mn-cs"/>
              </a:defRPr>
            </a:lvl1pPr>
            <a:lvl2pPr algn="l" eaLnBrk="1" hangingPunct="1" indent="-274320" latinLnBrk="0" marL="548640" rtl="0">
              <a:spcBef>
                <a:spcPts val="500"/>
              </a:spcBef>
              <a:buClr>
                <a:schemeClr val="accent2"/>
              </a:buClr>
              <a:buSzPct val="76000"/>
              <a:buFont typeface="Wingdings 3"/>
              <a:buChar char=""/>
              <a:defRPr sz="2300" kern="1200" kumimoji="0">
                <a:solidFill>
                  <a:schemeClr val="tx2"/>
                </a:solidFill>
                <a:latin typeface="+mn-lt"/>
                <a:ea typeface="+mn-ea"/>
                <a:cs typeface="+mn-cs"/>
              </a:defRPr>
            </a:lvl2pPr>
            <a:lvl3pPr algn="l" eaLnBrk="1" hangingPunct="1" indent="-228600" latinLnBrk="0" marL="822960" rtl="0">
              <a:spcBef>
                <a:spcPts val="500"/>
              </a:spcBef>
              <a:buClr>
                <a:schemeClr val="bg1">
                  <a:shade val="50000"/>
                </a:schemeClr>
              </a:buClr>
              <a:buSzPct val="76000"/>
              <a:buFont typeface="Wingdings 3"/>
              <a:buChar char=""/>
              <a:defRPr sz="2000" kern="1200" kumimoji="0">
                <a:solidFill>
                  <a:schemeClr val="tx1"/>
                </a:solidFill>
                <a:latin typeface="+mn-lt"/>
                <a:ea typeface="+mn-ea"/>
                <a:cs typeface="+mn-cs"/>
              </a:defRPr>
            </a:lvl3pPr>
            <a:lvl4pPr algn="l" eaLnBrk="1" hangingPunct="1" indent="-228600" latinLnBrk="0" marL="1097280" rtl="0">
              <a:spcBef>
                <a:spcPts val="400"/>
              </a:spcBef>
              <a:buClr>
                <a:schemeClr val="accent2">
                  <a:shade val="75000"/>
                </a:schemeClr>
              </a:buClr>
              <a:buSzPct val="70000"/>
              <a:buFont typeface="Wingdings"/>
              <a:buChar char=""/>
              <a:defRPr sz="1800" kern="1200" kumimoji="0">
                <a:solidFill>
                  <a:schemeClr val="tx1"/>
                </a:solidFill>
                <a:latin typeface="+mn-lt"/>
                <a:ea typeface="+mn-ea"/>
                <a:cs typeface="+mn-cs"/>
              </a:defRPr>
            </a:lvl4pPr>
            <a:lvl5pPr algn="l" eaLnBrk="1" hangingPunct="1" indent="-228600" latinLnBrk="0" marL="1371600" rtl="0">
              <a:spcBef>
                <a:spcPts val="300"/>
              </a:spcBef>
              <a:buClr>
                <a:schemeClr val="accent2"/>
              </a:buClr>
              <a:buSzPct val="70000"/>
              <a:buFont typeface="Wingdings"/>
              <a:buChar char=""/>
              <a:defRPr sz="1600" kern="1200" kumimoji="0">
                <a:solidFill>
                  <a:schemeClr val="tx1"/>
                </a:solidFill>
                <a:latin typeface="+mn-lt"/>
                <a:ea typeface="+mn-ea"/>
                <a:cs typeface="+mn-cs"/>
              </a:defRPr>
            </a:lvl5pPr>
            <a:lvl6pPr algn="l" eaLnBrk="1" hangingPunct="1" indent="-182880" latinLnBrk="0" marL="1645920" rtl="0">
              <a:spcBef>
                <a:spcPts val="300"/>
              </a:spcBef>
              <a:buClr>
                <a:srgbClr val="9FB8CD">
                  <a:shade val="75000"/>
                </a:srgbClr>
              </a:buClr>
              <a:buSzPct val="75000"/>
              <a:buFont typeface="Wingdings 3"/>
              <a:buChar char=""/>
              <a:defRPr sz="1600" kern="1200" kumimoji="0" lang="en-US" smtClean="0">
                <a:solidFill>
                  <a:schemeClr val="tx1"/>
                </a:solidFill>
                <a:latin typeface="+mn-lt"/>
                <a:ea typeface="+mn-ea"/>
                <a:cs typeface="+mn-cs"/>
              </a:defRPr>
            </a:lvl6pPr>
            <a:lvl7pPr algn="l" eaLnBrk="1" hangingPunct="1" indent="-182880" latinLnBrk="0" marL="1828800" rtl="0">
              <a:spcBef>
                <a:spcPts val="300"/>
              </a:spcBef>
              <a:buClr>
                <a:srgbClr val="727CA3">
                  <a:shade val="75000"/>
                </a:srgbClr>
              </a:buClr>
              <a:buSzPct val="75000"/>
              <a:buFont typeface="Wingdings 3"/>
              <a:buChar char=""/>
              <a:defRPr sz="1400" kern="1200" kumimoji="0" lang="en-US" smtClean="0">
                <a:solidFill>
                  <a:schemeClr val="tx1"/>
                </a:solidFill>
                <a:latin typeface="+mn-lt"/>
                <a:ea typeface="+mn-ea"/>
                <a:cs typeface="+mn-cs"/>
              </a:defRPr>
            </a:lvl7pPr>
            <a:lvl8pPr algn="l" eaLnBrk="1" hangingPunct="1" indent="-182880" latinLnBrk="0" marL="2011680" rtl="0">
              <a:spcBef>
                <a:spcPts val="300"/>
              </a:spcBef>
              <a:buClr>
                <a:prstClr val="white">
                  <a:shade val="50000"/>
                </a:prstClr>
              </a:buClr>
              <a:buSzPct val="75000"/>
              <a:buFont typeface="Wingdings 3"/>
              <a:buChar char=""/>
              <a:defRPr sz="1400" kern="1200" kumimoji="0" lang="en-US" smtClean="0">
                <a:solidFill>
                  <a:schemeClr val="tx1"/>
                </a:solidFill>
                <a:latin typeface="+mn-lt"/>
                <a:ea typeface="+mn-ea"/>
                <a:cs typeface="+mn-cs"/>
              </a:defRPr>
            </a:lvl8pPr>
            <a:lvl9pPr algn="l" eaLnBrk="1" hangingPunct="1" indent="-182880" latinLnBrk="0" marL="2194560" rtl="0">
              <a:spcBef>
                <a:spcPts val="300"/>
              </a:spcBef>
              <a:buClr>
                <a:srgbClr val="9FB8CD"/>
              </a:buClr>
              <a:buSzPct val="75000"/>
              <a:buFont typeface="Wingdings 3"/>
              <a:buChar char=""/>
              <a:defRPr sz="1200" kern="1200" kumimoji="0" lang="en-US" smtClean="0">
                <a:solidFill>
                  <a:schemeClr val="tx1"/>
                </a:solidFill>
                <a:latin typeface="+mn-lt"/>
                <a:ea typeface="+mn-ea"/>
                <a:cs typeface="+mn-cs"/>
              </a:defRPr>
            </a:lvl9pPr>
          </a:lstStyle>
          <a:p>
            <a:pPr algn="just"/>
            <a:r>
              <a:rPr dirty="0" sz="2400" lang="en-US"/>
              <a:t>By using parameterized </a:t>
            </a:r>
            <a:r>
              <a:rPr dirty="0" sz="2400" lang="en-US" smtClean="0"/>
              <a:t>constructor </a:t>
            </a:r>
            <a:r>
              <a:rPr dirty="0" sz="2400" lang="en-US"/>
              <a:t>in above case, we have initialized 3 objects with user defined values. We can have any number of parameters in a constructor.</a:t>
            </a:r>
          </a:p>
        </p:txBody>
      </p:sp>
    </p:spTree>
  </p:cSld>
  <p:clrMapOvr>
    <a:masterClrMapping/>
  </p:clrMapOvr>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39" name=""/>
        <p:cNvGrpSpPr/>
        <p:nvPr/>
      </p:nvGrpSpPr>
      <p:grpSpPr>
        <a:xfrm>
          <a:off x="0" y="0"/>
          <a:ext cx="0" cy="0"/>
          <a:chOff x="0" y="0"/>
          <a:chExt cx="0" cy="0"/>
        </a:xfrm>
      </p:grpSpPr>
      <p:sp>
        <p:nvSpPr>
          <p:cNvPr id="1048629" name="Title 2"/>
          <p:cNvSpPr>
            <a:spLocks noGrp="1"/>
          </p:cNvSpPr>
          <p:nvPr>
            <p:ph type="title"/>
          </p:nvPr>
        </p:nvSpPr>
        <p:spPr>
          <a:xfrm>
            <a:off x="457200" y="152400"/>
            <a:ext cx="8229600" cy="762000"/>
          </a:xfrm>
        </p:spPr>
        <p:txBody>
          <a:bodyPr>
            <a:normAutofit/>
          </a:bodyPr>
          <a:p>
            <a:pPr algn="ctr"/>
            <a:r>
              <a:rPr b="1" dirty="0" sz="2800" lang="en-US" smtClean="0"/>
              <a:t>COPY CONSTRUCTOR</a:t>
            </a:r>
            <a:endParaRPr b="1" dirty="0" sz="2800" lang="en-US"/>
          </a:p>
        </p:txBody>
      </p:sp>
      <p:sp>
        <p:nvSpPr>
          <p:cNvPr id="1048630" name="Content Placeholder 3"/>
          <p:cNvSpPr>
            <a:spLocks noGrp="1"/>
          </p:cNvSpPr>
          <p:nvPr>
            <p:ph sz="quarter" idx="1"/>
          </p:nvPr>
        </p:nvSpPr>
        <p:spPr/>
        <p:txBody>
          <a:bodyPr/>
          <a:p>
            <a:r>
              <a:rPr dirty="0" lang="en-US"/>
              <a:t>These are special type of Constructors which takes an object as argument, and is used to copy values of data members of one object into other object.</a:t>
            </a:r>
          </a:p>
        </p:txBody>
      </p:sp>
    </p:spTree>
  </p:cSld>
  <p:clrMapOvr>
    <a:masterClrMapping/>
  </p:clrMapOvr>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40" name=""/>
        <p:cNvGrpSpPr/>
        <p:nvPr/>
      </p:nvGrpSpPr>
      <p:grpSpPr>
        <a:xfrm>
          <a:off x="0" y="0"/>
          <a:ext cx="0" cy="0"/>
          <a:chOff x="0" y="0"/>
          <a:chExt cx="0" cy="0"/>
        </a:xfrm>
      </p:grpSpPr>
      <p:sp>
        <p:nvSpPr>
          <p:cNvPr id="1048631" name="Title 2"/>
          <p:cNvSpPr>
            <a:spLocks noGrp="1"/>
          </p:cNvSpPr>
          <p:nvPr>
            <p:ph type="title"/>
          </p:nvPr>
        </p:nvSpPr>
        <p:spPr>
          <a:xfrm>
            <a:off x="457200" y="152400"/>
            <a:ext cx="8229600" cy="762000"/>
          </a:xfrm>
        </p:spPr>
        <p:txBody>
          <a:bodyPr>
            <a:normAutofit/>
          </a:bodyPr>
          <a:p>
            <a:pPr algn="ctr"/>
            <a:r>
              <a:rPr b="1" dirty="0" sz="2800" lang="en-US" smtClean="0"/>
              <a:t>COPY CONSTRUCTOR</a:t>
            </a:r>
            <a:endParaRPr b="1" dirty="0" sz="2800" lang="en-US"/>
          </a:p>
        </p:txBody>
      </p:sp>
      <p:sp>
        <p:nvSpPr>
          <p:cNvPr id="1048632" name="Content Placeholder 3"/>
          <p:cNvSpPr>
            <a:spLocks noGrp="1"/>
          </p:cNvSpPr>
          <p:nvPr>
            <p:ph sz="quarter" idx="1"/>
          </p:nvPr>
        </p:nvSpPr>
        <p:spPr/>
        <p:txBody>
          <a:bodyPr/>
          <a:p>
            <a:r>
              <a:rPr dirty="0" lang="en-US"/>
              <a:t>These are special type of Constructors which takes an object as argument, and is used to copy values of data members of one object into other object</a:t>
            </a:r>
            <a:r>
              <a:rPr dirty="0" lang="en-US" smtClean="0"/>
              <a:t>.</a:t>
            </a:r>
          </a:p>
          <a:p>
            <a:endParaRPr dirty="0" lang="en-US"/>
          </a:p>
          <a:p>
            <a:r>
              <a:rPr dirty="0" lang="en-US"/>
              <a:t>It is usually of the form </a:t>
            </a:r>
            <a:r>
              <a:rPr b="1" dirty="0" lang="en-US"/>
              <a:t>X (X&amp;)</a:t>
            </a:r>
            <a:r>
              <a:rPr dirty="0" lang="en-US"/>
              <a:t>, where X is the class name. The compiler provides a default Copy Constructor to all the classes.</a:t>
            </a:r>
          </a:p>
        </p:txBody>
      </p:sp>
    </p:spTree>
  </p:cSld>
  <p:clrMapOvr>
    <a:masterClrMapping/>
  </p:clrMapOvr>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41" name=""/>
        <p:cNvGrpSpPr/>
        <p:nvPr/>
      </p:nvGrpSpPr>
      <p:grpSpPr>
        <a:xfrm>
          <a:off x="0" y="0"/>
          <a:ext cx="0" cy="0"/>
          <a:chOff x="0" y="0"/>
          <a:chExt cx="0" cy="0"/>
        </a:xfrm>
      </p:grpSpPr>
      <p:sp>
        <p:nvSpPr>
          <p:cNvPr id="1048633" name="Title 2"/>
          <p:cNvSpPr>
            <a:spLocks noGrp="1"/>
          </p:cNvSpPr>
          <p:nvPr>
            <p:ph type="title"/>
          </p:nvPr>
        </p:nvSpPr>
        <p:spPr>
          <a:xfrm>
            <a:off x="457200" y="152400"/>
            <a:ext cx="8229600" cy="762000"/>
          </a:xfrm>
        </p:spPr>
        <p:txBody>
          <a:bodyPr>
            <a:normAutofit/>
          </a:bodyPr>
          <a:p>
            <a:pPr algn="ctr"/>
            <a:r>
              <a:rPr b="1" dirty="0" sz="2800" lang="en-US" smtClean="0"/>
              <a:t>COPY CONSTRUCTOR</a:t>
            </a:r>
            <a:endParaRPr b="1" dirty="0" sz="2800" lang="en-US"/>
          </a:p>
        </p:txBody>
      </p:sp>
      <p:sp>
        <p:nvSpPr>
          <p:cNvPr id="1048634" name="Content Placeholder 3"/>
          <p:cNvSpPr>
            <a:spLocks noGrp="1"/>
          </p:cNvSpPr>
          <p:nvPr>
            <p:ph sz="quarter" idx="1"/>
          </p:nvPr>
        </p:nvSpPr>
        <p:spPr/>
        <p:txBody>
          <a:bodyPr>
            <a:normAutofit/>
          </a:bodyPr>
          <a:p>
            <a:pPr algn="just"/>
            <a:endParaRPr dirty="0" sz="2000" lang="en-US" smtClean="0"/>
          </a:p>
          <a:p>
            <a:pPr algn="just"/>
            <a:endParaRPr dirty="0" sz="2000" lang="en-US"/>
          </a:p>
          <a:p>
            <a:pPr algn="just"/>
            <a:endParaRPr dirty="0" sz="2000" lang="en-US" smtClean="0"/>
          </a:p>
          <a:p>
            <a:pPr algn="just"/>
            <a:endParaRPr dirty="0" sz="2000" lang="en-US"/>
          </a:p>
          <a:p>
            <a:pPr algn="just"/>
            <a:endParaRPr dirty="0" sz="2000" lang="en-US" smtClean="0"/>
          </a:p>
          <a:p>
            <a:pPr algn="just"/>
            <a:r>
              <a:rPr dirty="0" sz="2000" lang="en-US" smtClean="0"/>
              <a:t>As </a:t>
            </a:r>
            <a:r>
              <a:rPr dirty="0" sz="2000" lang="en-US"/>
              <a:t>it is used to create an object, hence it is called a constructor. And, it creates a new object, which is exact copy of the existing copy, hence it is called </a:t>
            </a:r>
            <a:r>
              <a:rPr b="1" dirty="0" sz="2000" lang="en-US"/>
              <a:t>copy constructor</a:t>
            </a:r>
            <a:r>
              <a:rPr dirty="0" sz="2000" lang="en-US"/>
              <a:t>.</a:t>
            </a:r>
          </a:p>
        </p:txBody>
      </p:sp>
      <p:pic>
        <p:nvPicPr>
          <p:cNvPr id="2097159" name="Picture 1"/>
          <p:cNvPicPr>
            <a:picLocks noChangeAspect="1"/>
          </p:cNvPicPr>
          <p:nvPr/>
        </p:nvPicPr>
        <p:blipFill>
          <a:blip xmlns:r="http://schemas.openxmlformats.org/officeDocument/2006/relationships" r:embed="rId1"/>
          <a:stretch>
            <a:fillRect/>
          </a:stretch>
        </p:blipFill>
        <p:spPr>
          <a:xfrm>
            <a:off x="2233611" y="1647825"/>
            <a:ext cx="4676775" cy="1171575"/>
          </a:xfrm>
          <a:prstGeom prst="rect"/>
          <a:ln>
            <a:noFill/>
          </a:ln>
          <a:effectLst>
            <a:outerShdw algn="tl" blurRad="292100" dir="2700000" dist="139700" rotWithShape="0">
              <a:srgbClr val="333333">
                <a:alpha val="65000"/>
              </a:srgbClr>
            </a:outerShdw>
          </a:effectLst>
        </p:spPr>
      </p:pic>
      <p:pic>
        <p:nvPicPr>
          <p:cNvPr id="2097160" name="Picture 4"/>
          <p:cNvPicPr>
            <a:picLocks noChangeAspect="1"/>
          </p:cNvPicPr>
          <p:nvPr/>
        </p:nvPicPr>
        <p:blipFill>
          <a:blip xmlns:r="http://schemas.openxmlformats.org/officeDocument/2006/relationships" r:embed="rId2"/>
          <a:stretch>
            <a:fillRect/>
          </a:stretch>
        </p:blipFill>
        <p:spPr>
          <a:xfrm>
            <a:off x="2971799" y="4186908"/>
            <a:ext cx="3439923" cy="2061492"/>
          </a:xfrm>
          <a:prstGeom prst="rect"/>
        </p:spPr>
      </p:pic>
    </p:spTree>
  </p:cSld>
  <p:clrMapOvr>
    <a:masterClrMapping/>
  </p:clrMapOvr>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42" name=""/>
        <p:cNvGrpSpPr/>
        <p:nvPr/>
      </p:nvGrpSpPr>
      <p:grpSpPr>
        <a:xfrm>
          <a:off x="0" y="0"/>
          <a:ext cx="0" cy="0"/>
          <a:chOff x="0" y="0"/>
          <a:chExt cx="0" cy="0"/>
        </a:xfrm>
      </p:grpSpPr>
      <p:sp>
        <p:nvSpPr>
          <p:cNvPr id="1048635" name="Title 2"/>
          <p:cNvSpPr>
            <a:spLocks noGrp="1"/>
          </p:cNvSpPr>
          <p:nvPr>
            <p:ph type="title"/>
          </p:nvPr>
        </p:nvSpPr>
        <p:spPr>
          <a:xfrm>
            <a:off x="457200" y="152400"/>
            <a:ext cx="8229600" cy="762000"/>
          </a:xfrm>
        </p:spPr>
        <p:txBody>
          <a:bodyPr>
            <a:normAutofit/>
          </a:bodyPr>
          <a:p>
            <a:pPr algn="ctr"/>
            <a:r>
              <a:rPr b="1" dirty="0" sz="2800" lang="en-US" smtClean="0"/>
              <a:t>COPY CONSTRUCTOR</a:t>
            </a:r>
            <a:endParaRPr b="1" dirty="0" sz="2800" lang="en-US"/>
          </a:p>
        </p:txBody>
      </p:sp>
      <p:pic>
        <p:nvPicPr>
          <p:cNvPr id="2097161" name="Content Placeholder 4"/>
          <p:cNvPicPr>
            <a:picLocks noChangeAspect="1" noGrp="1"/>
          </p:cNvPicPr>
          <p:nvPr>
            <p:ph sz="quarter" idx="1"/>
          </p:nvPr>
        </p:nvPicPr>
        <p:blipFill>
          <a:blip xmlns:r="http://schemas.openxmlformats.org/officeDocument/2006/relationships" r:embed="rId1"/>
          <a:stretch>
            <a:fillRect/>
          </a:stretch>
        </p:blipFill>
        <p:spPr>
          <a:xfrm>
            <a:off x="-228600" y="1219200"/>
            <a:ext cx="5134969" cy="4937125"/>
          </a:xfrm>
          <a:prstGeom prst="rect"/>
          <a:ln>
            <a:noFill/>
          </a:ln>
          <a:effectLst>
            <a:outerShdw algn="tl" blurRad="292100" dir="2700000" dist="139700" rotWithShape="0">
              <a:srgbClr val="333333">
                <a:alpha val="65000"/>
              </a:srgbClr>
            </a:outerShdw>
          </a:effectLst>
        </p:spPr>
      </p:pic>
      <p:pic>
        <p:nvPicPr>
          <p:cNvPr id="2097162" name="Content Placeholder 3"/>
          <p:cNvPicPr>
            <a:picLocks noChangeAspect="1"/>
          </p:cNvPicPr>
          <p:nvPr/>
        </p:nvPicPr>
        <p:blipFill>
          <a:blip xmlns:r="http://schemas.openxmlformats.org/officeDocument/2006/relationships" r:embed="rId2"/>
          <a:stretch>
            <a:fillRect/>
          </a:stretch>
        </p:blipFill>
        <p:spPr>
          <a:xfrm>
            <a:off x="5486400" y="1219200"/>
            <a:ext cx="5734050" cy="2295525"/>
          </a:xfrm>
          <a:prstGeom prst="rect"/>
          <a:ln>
            <a:noFill/>
          </a:ln>
          <a:effectLst>
            <a:outerShdw algn="tl" blurRad="292100" dir="2700000" dist="139700" rotWithShape="0">
              <a:srgbClr val="333333">
                <a:alpha val="65000"/>
              </a:srgbClr>
            </a:outerShdw>
          </a:effectLst>
        </p:spPr>
      </p:pic>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25" name=""/>
        <p:cNvGrpSpPr/>
        <p:nvPr/>
      </p:nvGrpSpPr>
      <p:grpSpPr>
        <a:xfrm>
          <a:off x="0" y="0"/>
          <a:ext cx="0" cy="0"/>
          <a:chOff x="0" y="0"/>
          <a:chExt cx="0" cy="0"/>
        </a:xfrm>
      </p:grpSpPr>
      <p:sp>
        <p:nvSpPr>
          <p:cNvPr id="1048600" name="Title 2"/>
          <p:cNvSpPr>
            <a:spLocks noGrp="1"/>
          </p:cNvSpPr>
          <p:nvPr>
            <p:ph type="title"/>
          </p:nvPr>
        </p:nvSpPr>
        <p:spPr>
          <a:xfrm>
            <a:off x="457200" y="152400"/>
            <a:ext cx="8229600" cy="762000"/>
          </a:xfrm>
        </p:spPr>
        <p:txBody>
          <a:bodyPr>
            <a:normAutofit/>
          </a:bodyPr>
          <a:p>
            <a:pPr algn="ctr"/>
            <a:r>
              <a:rPr b="1" dirty="0" sz="2800" lang="en-US" smtClean="0"/>
              <a:t>CONSTRUCTORS</a:t>
            </a:r>
            <a:endParaRPr b="1" dirty="0" sz="2800" lang="en-US"/>
          </a:p>
        </p:txBody>
      </p:sp>
      <p:sp>
        <p:nvSpPr>
          <p:cNvPr id="1048601" name="Content Placeholder 1"/>
          <p:cNvSpPr>
            <a:spLocks noGrp="1"/>
          </p:cNvSpPr>
          <p:nvPr>
            <p:ph sz="quarter" idx="1"/>
          </p:nvPr>
        </p:nvSpPr>
        <p:spPr>
          <a:xfrm>
            <a:off x="457200" y="1143000"/>
            <a:ext cx="8229600" cy="5181600"/>
          </a:xfrm>
        </p:spPr>
        <p:txBody>
          <a:bodyPr>
            <a:normAutofit/>
          </a:bodyPr>
          <a:p>
            <a:pPr algn="just"/>
            <a:r>
              <a:rPr dirty="0" sz="2400" lang="en-US"/>
              <a:t>A constructor is a special member function whose task is </a:t>
            </a:r>
            <a:r>
              <a:rPr dirty="0" sz="2400" lang="en-US" smtClean="0"/>
              <a:t>to initialize </a:t>
            </a:r>
            <a:r>
              <a:rPr dirty="0" sz="2400" lang="en-US"/>
              <a:t>the data members of an objects of its class.</a:t>
            </a:r>
          </a:p>
          <a:p>
            <a:pPr algn="just"/>
            <a:endParaRPr dirty="0" sz="2400" lang="en-US"/>
          </a:p>
          <a:p>
            <a:pPr algn="just"/>
            <a:r>
              <a:rPr dirty="0" sz="2400" lang="en-US"/>
              <a:t>It is special because it has same name as its class name.</a:t>
            </a:r>
          </a:p>
          <a:p>
            <a:pPr algn="just"/>
            <a:endParaRPr dirty="0" sz="2400" lang="en-US"/>
          </a:p>
          <a:p>
            <a:pPr algn="just"/>
            <a:r>
              <a:rPr dirty="0" sz="2400" lang="en-US"/>
              <a:t>It invokes automatically whenever a new object of its </a:t>
            </a:r>
            <a:r>
              <a:rPr dirty="0" sz="2400" lang="en-US" smtClean="0"/>
              <a:t>associated class </a:t>
            </a:r>
            <a:r>
              <a:rPr dirty="0" sz="2400" lang="en-US"/>
              <a:t>is created.</a:t>
            </a:r>
          </a:p>
          <a:p>
            <a:pPr algn="just"/>
            <a:endParaRPr dirty="0" sz="2400" lang="en-US"/>
          </a:p>
          <a:p>
            <a:pPr algn="just"/>
            <a:r>
              <a:rPr dirty="0" sz="2400" lang="en-US"/>
              <a:t>It is called constructor because it constructs the initial values </a:t>
            </a:r>
            <a:r>
              <a:rPr dirty="0" sz="2400" lang="en-US" smtClean="0"/>
              <a:t>of data </a:t>
            </a:r>
            <a:r>
              <a:rPr dirty="0" sz="2400" lang="en-US"/>
              <a:t>members and build your programmatic object.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43" name=""/>
        <p:cNvGrpSpPr/>
        <p:nvPr/>
      </p:nvGrpSpPr>
      <p:grpSpPr>
        <a:xfrm>
          <a:off x="0" y="0"/>
          <a:ext cx="0" cy="0"/>
          <a:chOff x="0" y="0"/>
          <a:chExt cx="0" cy="0"/>
        </a:xfrm>
      </p:grpSpPr>
      <p:sp>
        <p:nvSpPr>
          <p:cNvPr id="1048636" name="Title 2"/>
          <p:cNvSpPr>
            <a:spLocks noGrp="1"/>
          </p:cNvSpPr>
          <p:nvPr>
            <p:ph type="title"/>
          </p:nvPr>
        </p:nvSpPr>
        <p:spPr>
          <a:xfrm>
            <a:off x="457200" y="152400"/>
            <a:ext cx="8229600" cy="762000"/>
          </a:xfrm>
        </p:spPr>
        <p:txBody>
          <a:bodyPr>
            <a:normAutofit/>
          </a:bodyPr>
          <a:p>
            <a:pPr algn="ctr"/>
            <a:r>
              <a:rPr b="1" dirty="0" sz="2800" lang="en-US" smtClean="0"/>
              <a:t>COPY CONSTRUCTOR</a:t>
            </a:r>
            <a:endParaRPr b="1" dirty="0" sz="2800" lang="en-US"/>
          </a:p>
        </p:txBody>
      </p:sp>
      <p:sp>
        <p:nvSpPr>
          <p:cNvPr id="1048637" name="Content Placeholder 3"/>
          <p:cNvSpPr txBox="1"/>
          <p:nvPr/>
        </p:nvSpPr>
        <p:spPr>
          <a:xfrm>
            <a:off x="457200" y="3124200"/>
            <a:ext cx="8229600" cy="3032760"/>
          </a:xfrm>
          <a:prstGeom prst="rect"/>
        </p:spPr>
        <p:txBody>
          <a:bodyPr vert="horz">
            <a:normAutofit/>
          </a:bodyPr>
          <a:lstStyle>
            <a:lvl1pPr algn="l" eaLnBrk="1" hangingPunct="1" indent="-274320" latinLnBrk="0" marL="274320" rtl="0">
              <a:spcBef>
                <a:spcPts val="600"/>
              </a:spcBef>
              <a:buClr>
                <a:schemeClr val="accent1"/>
              </a:buClr>
              <a:buSzPct val="76000"/>
              <a:buFont typeface="Wingdings 3"/>
              <a:buChar char=""/>
              <a:defRPr sz="2600" kern="1200" kumimoji="0">
                <a:solidFill>
                  <a:schemeClr val="tx1"/>
                </a:solidFill>
                <a:latin typeface="+mn-lt"/>
                <a:ea typeface="+mn-ea"/>
                <a:cs typeface="+mn-cs"/>
              </a:defRPr>
            </a:lvl1pPr>
            <a:lvl2pPr algn="l" eaLnBrk="1" hangingPunct="1" indent="-274320" latinLnBrk="0" marL="548640" rtl="0">
              <a:spcBef>
                <a:spcPts val="500"/>
              </a:spcBef>
              <a:buClr>
                <a:schemeClr val="accent2"/>
              </a:buClr>
              <a:buSzPct val="76000"/>
              <a:buFont typeface="Wingdings 3"/>
              <a:buChar char=""/>
              <a:defRPr sz="2300" kern="1200" kumimoji="0">
                <a:solidFill>
                  <a:schemeClr val="tx2"/>
                </a:solidFill>
                <a:latin typeface="+mn-lt"/>
                <a:ea typeface="+mn-ea"/>
                <a:cs typeface="+mn-cs"/>
              </a:defRPr>
            </a:lvl2pPr>
            <a:lvl3pPr algn="l" eaLnBrk="1" hangingPunct="1" indent="-228600" latinLnBrk="0" marL="822960" rtl="0">
              <a:spcBef>
                <a:spcPts val="500"/>
              </a:spcBef>
              <a:buClr>
                <a:schemeClr val="bg1">
                  <a:shade val="50000"/>
                </a:schemeClr>
              </a:buClr>
              <a:buSzPct val="76000"/>
              <a:buFont typeface="Wingdings 3"/>
              <a:buChar char=""/>
              <a:defRPr sz="2000" kern="1200" kumimoji="0">
                <a:solidFill>
                  <a:schemeClr val="tx1"/>
                </a:solidFill>
                <a:latin typeface="+mn-lt"/>
                <a:ea typeface="+mn-ea"/>
                <a:cs typeface="+mn-cs"/>
              </a:defRPr>
            </a:lvl3pPr>
            <a:lvl4pPr algn="l" eaLnBrk="1" hangingPunct="1" indent="-228600" latinLnBrk="0" marL="1097280" rtl="0">
              <a:spcBef>
                <a:spcPts val="400"/>
              </a:spcBef>
              <a:buClr>
                <a:schemeClr val="accent2">
                  <a:shade val="75000"/>
                </a:schemeClr>
              </a:buClr>
              <a:buSzPct val="70000"/>
              <a:buFont typeface="Wingdings"/>
              <a:buChar char=""/>
              <a:defRPr sz="1800" kern="1200" kumimoji="0">
                <a:solidFill>
                  <a:schemeClr val="tx1"/>
                </a:solidFill>
                <a:latin typeface="+mn-lt"/>
                <a:ea typeface="+mn-ea"/>
                <a:cs typeface="+mn-cs"/>
              </a:defRPr>
            </a:lvl4pPr>
            <a:lvl5pPr algn="l" eaLnBrk="1" hangingPunct="1" indent="-228600" latinLnBrk="0" marL="1371600" rtl="0">
              <a:spcBef>
                <a:spcPts val="300"/>
              </a:spcBef>
              <a:buClr>
                <a:schemeClr val="accent2"/>
              </a:buClr>
              <a:buSzPct val="70000"/>
              <a:buFont typeface="Wingdings"/>
              <a:buChar char=""/>
              <a:defRPr sz="1600" kern="1200" kumimoji="0">
                <a:solidFill>
                  <a:schemeClr val="tx1"/>
                </a:solidFill>
                <a:latin typeface="+mn-lt"/>
                <a:ea typeface="+mn-ea"/>
                <a:cs typeface="+mn-cs"/>
              </a:defRPr>
            </a:lvl5pPr>
            <a:lvl6pPr algn="l" eaLnBrk="1" hangingPunct="1" indent="-182880" latinLnBrk="0" marL="1645920" rtl="0">
              <a:spcBef>
                <a:spcPts val="300"/>
              </a:spcBef>
              <a:buClr>
                <a:srgbClr val="9FB8CD">
                  <a:shade val="75000"/>
                </a:srgbClr>
              </a:buClr>
              <a:buSzPct val="75000"/>
              <a:buFont typeface="Wingdings 3"/>
              <a:buChar char=""/>
              <a:defRPr sz="1600" kern="1200" kumimoji="0" lang="en-US" smtClean="0">
                <a:solidFill>
                  <a:schemeClr val="tx1"/>
                </a:solidFill>
                <a:latin typeface="+mn-lt"/>
                <a:ea typeface="+mn-ea"/>
                <a:cs typeface="+mn-cs"/>
              </a:defRPr>
            </a:lvl6pPr>
            <a:lvl7pPr algn="l" eaLnBrk="1" hangingPunct="1" indent="-182880" latinLnBrk="0" marL="1828800" rtl="0">
              <a:spcBef>
                <a:spcPts val="300"/>
              </a:spcBef>
              <a:buClr>
                <a:srgbClr val="727CA3">
                  <a:shade val="75000"/>
                </a:srgbClr>
              </a:buClr>
              <a:buSzPct val="75000"/>
              <a:buFont typeface="Wingdings 3"/>
              <a:buChar char=""/>
              <a:defRPr sz="1400" kern="1200" kumimoji="0" lang="en-US" smtClean="0">
                <a:solidFill>
                  <a:schemeClr val="tx1"/>
                </a:solidFill>
                <a:latin typeface="+mn-lt"/>
                <a:ea typeface="+mn-ea"/>
                <a:cs typeface="+mn-cs"/>
              </a:defRPr>
            </a:lvl7pPr>
            <a:lvl8pPr algn="l" eaLnBrk="1" hangingPunct="1" indent="-182880" latinLnBrk="0" marL="2011680" rtl="0">
              <a:spcBef>
                <a:spcPts val="300"/>
              </a:spcBef>
              <a:buClr>
                <a:prstClr val="white">
                  <a:shade val="50000"/>
                </a:prstClr>
              </a:buClr>
              <a:buSzPct val="75000"/>
              <a:buFont typeface="Wingdings 3"/>
              <a:buChar char=""/>
              <a:defRPr sz="1400" kern="1200" kumimoji="0" lang="en-US" smtClean="0">
                <a:solidFill>
                  <a:schemeClr val="tx1"/>
                </a:solidFill>
                <a:latin typeface="+mn-lt"/>
                <a:ea typeface="+mn-ea"/>
                <a:cs typeface="+mn-cs"/>
              </a:defRPr>
            </a:lvl8pPr>
            <a:lvl9pPr algn="l" eaLnBrk="1" hangingPunct="1" indent="-182880" latinLnBrk="0" marL="2194560" rtl="0">
              <a:spcBef>
                <a:spcPts val="300"/>
              </a:spcBef>
              <a:buClr>
                <a:srgbClr val="9FB8CD"/>
              </a:buClr>
              <a:buSzPct val="75000"/>
              <a:buFont typeface="Wingdings 3"/>
              <a:buChar char=""/>
              <a:defRPr sz="1200" kern="1200" kumimoji="0" lang="en-US" smtClean="0">
                <a:solidFill>
                  <a:schemeClr val="tx1"/>
                </a:solidFill>
                <a:latin typeface="+mn-lt"/>
                <a:ea typeface="+mn-ea"/>
                <a:cs typeface="+mn-cs"/>
              </a:defRPr>
            </a:lvl9pPr>
          </a:lstStyle>
          <a:p>
            <a:pPr algn="just"/>
            <a:endParaRPr dirty="0" sz="2000" lang="es-ES" smtClean="0"/>
          </a:p>
          <a:p>
            <a:pPr algn="just"/>
            <a:endParaRPr dirty="0" sz="2000" lang="es-ES"/>
          </a:p>
          <a:p>
            <a:pPr algn="just"/>
            <a:endParaRPr dirty="0" sz="2000" lang="es-ES" smtClean="0"/>
          </a:p>
          <a:p>
            <a:pPr algn="just"/>
            <a:r>
              <a:rPr dirty="0" sz="2000" lang="es-ES" smtClean="0"/>
              <a:t>Output :</a:t>
            </a:r>
          </a:p>
          <a:p>
            <a:pPr algn="just" lvl="1"/>
            <a:r>
              <a:rPr dirty="0" sz="1700" lang="es-ES" smtClean="0"/>
              <a:t>Normal </a:t>
            </a:r>
            <a:r>
              <a:rPr dirty="0" sz="1700" lang="es-ES"/>
              <a:t>constructor : 10 15 </a:t>
            </a:r>
            <a:endParaRPr dirty="0" sz="1700" lang="es-ES" smtClean="0"/>
          </a:p>
          <a:p>
            <a:pPr algn="just" lvl="1"/>
            <a:r>
              <a:rPr dirty="0" sz="1700" lang="es-ES" err="1" smtClean="0"/>
              <a:t>Copy</a:t>
            </a:r>
            <a:r>
              <a:rPr dirty="0" sz="1700" lang="es-ES" smtClean="0"/>
              <a:t> </a:t>
            </a:r>
            <a:r>
              <a:rPr dirty="0" sz="1700" lang="es-ES"/>
              <a:t>constructor : 10 15</a:t>
            </a:r>
            <a:endParaRPr dirty="0" sz="1700" lang="en-US"/>
          </a:p>
        </p:txBody>
      </p:sp>
      <p:sp>
        <p:nvSpPr>
          <p:cNvPr id="1048638" name="Content Placeholder 1"/>
          <p:cNvSpPr>
            <a:spLocks noGrp="1"/>
          </p:cNvSpPr>
          <p:nvPr>
            <p:ph sz="quarter" idx="1"/>
          </p:nvPr>
        </p:nvSpPr>
        <p:spPr/>
        <p:txBody>
          <a:bodyPr/>
          <a:p>
            <a:endParaRPr dirty="0" lang="en-US"/>
          </a:p>
        </p:txBody>
      </p:sp>
    </p:spTree>
  </p:cSld>
  <p:clrMapOvr>
    <a:masterClrMapping/>
  </p:clrMapOvr>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44" name=""/>
        <p:cNvGrpSpPr/>
        <p:nvPr/>
      </p:nvGrpSpPr>
      <p:grpSpPr>
        <a:xfrm>
          <a:off x="0" y="0"/>
          <a:ext cx="0" cy="0"/>
          <a:chOff x="0" y="0"/>
          <a:chExt cx="0" cy="0"/>
        </a:xfrm>
      </p:grpSpPr>
      <p:sp>
        <p:nvSpPr>
          <p:cNvPr id="1048639" name="Title 2"/>
          <p:cNvSpPr>
            <a:spLocks noGrp="1"/>
          </p:cNvSpPr>
          <p:nvPr>
            <p:ph type="title"/>
          </p:nvPr>
        </p:nvSpPr>
        <p:spPr>
          <a:xfrm>
            <a:off x="457200" y="152400"/>
            <a:ext cx="8229600" cy="762000"/>
          </a:xfrm>
        </p:spPr>
        <p:txBody>
          <a:bodyPr>
            <a:normAutofit/>
          </a:bodyPr>
          <a:p>
            <a:pPr algn="ctr"/>
            <a:r>
              <a:rPr b="1" dirty="0" sz="2800" lang="en-US" smtClean="0"/>
              <a:t>STATIC CONSTRUCTOR</a:t>
            </a:r>
            <a:endParaRPr b="1" dirty="0" sz="2800" lang="en-US"/>
          </a:p>
        </p:txBody>
      </p:sp>
      <p:sp>
        <p:nvSpPr>
          <p:cNvPr id="1048640" name="Content Placeholder 1"/>
          <p:cNvSpPr>
            <a:spLocks noGrp="1"/>
          </p:cNvSpPr>
          <p:nvPr>
            <p:ph sz="quarter" idx="1"/>
          </p:nvPr>
        </p:nvSpPr>
        <p:spPr/>
        <p:txBody>
          <a:bodyPr>
            <a:normAutofit fontScale="95238" lnSpcReduction="20000"/>
          </a:bodyPr>
          <a:p>
            <a:pPr algn="just"/>
            <a:r>
              <a:rPr dirty="0" sz="2400" lang="en-US"/>
              <a:t>C++ doesn’t have static constructors but you can emulate them using a static instance of a nested class</a:t>
            </a:r>
            <a:r>
              <a:rPr dirty="0" sz="2400" lang="en-US" smtClean="0"/>
              <a:t>.</a:t>
            </a:r>
          </a:p>
          <a:p>
            <a:pPr algn="just"/>
            <a:endParaRPr dirty="0" sz="2400" lang="en-US" smtClean="0"/>
          </a:p>
          <a:p>
            <a:pPr algn="just"/>
            <a:endParaRPr dirty="0" sz="2400" lang="en-US"/>
          </a:p>
          <a:p>
            <a:pPr algn="just" indent="0" lvl="1" marL="274320">
              <a:buNone/>
            </a:pPr>
            <a:r>
              <a:rPr dirty="0" sz="2100" lang="en-US">
                <a:solidFill>
                  <a:srgbClr val="0070C0"/>
                </a:solidFill>
              </a:rPr>
              <a:t>class</a:t>
            </a:r>
            <a:r>
              <a:rPr dirty="0" sz="2100" lang="en-US"/>
              <a:t> </a:t>
            </a:r>
            <a:r>
              <a:rPr dirty="0" sz="2100" lang="en-US" err="1"/>
              <a:t>has_static_constructor</a:t>
            </a:r>
            <a:r>
              <a:rPr dirty="0" sz="2100" lang="en-US"/>
              <a:t> {</a:t>
            </a:r>
          </a:p>
          <a:p>
            <a:pPr algn="just" indent="0" lvl="1" marL="274320">
              <a:buNone/>
            </a:pPr>
            <a:r>
              <a:rPr dirty="0" sz="2100" lang="en-US">
                <a:solidFill>
                  <a:srgbClr val="0070C0"/>
                </a:solidFill>
              </a:rPr>
              <a:t>    friend class </a:t>
            </a:r>
            <a:r>
              <a:rPr dirty="0" sz="2100" lang="en-US"/>
              <a:t>constructor;</a:t>
            </a:r>
          </a:p>
          <a:p>
            <a:pPr algn="just" indent="0" lvl="1" marL="274320">
              <a:buNone/>
            </a:pPr>
            <a:r>
              <a:rPr dirty="0" sz="2100" lang="en-US" smtClean="0"/>
              <a:t>    </a:t>
            </a:r>
            <a:r>
              <a:rPr dirty="0" sz="2100" lang="en-US" err="1">
                <a:solidFill>
                  <a:srgbClr val="0070C0"/>
                </a:solidFill>
              </a:rPr>
              <a:t>struct</a:t>
            </a:r>
            <a:r>
              <a:rPr dirty="0" sz="2100" lang="en-US">
                <a:solidFill>
                  <a:srgbClr val="0070C0"/>
                </a:solidFill>
              </a:rPr>
              <a:t> </a:t>
            </a:r>
            <a:r>
              <a:rPr dirty="0" sz="2100" lang="en-US"/>
              <a:t>constructor {</a:t>
            </a:r>
          </a:p>
          <a:p>
            <a:pPr algn="just" indent="0" lvl="1" marL="274320">
              <a:buNone/>
            </a:pPr>
            <a:r>
              <a:rPr dirty="0" sz="2100" lang="en-US"/>
              <a:t>        constructor() { /* do some constructing here … */ }</a:t>
            </a:r>
          </a:p>
          <a:p>
            <a:pPr algn="just" indent="0" lvl="1" marL="274320">
              <a:buNone/>
            </a:pPr>
            <a:r>
              <a:rPr dirty="0" sz="2100" lang="en-US"/>
              <a:t>    };</a:t>
            </a:r>
          </a:p>
          <a:p>
            <a:pPr algn="just" indent="0" lvl="1" marL="274320">
              <a:buNone/>
            </a:pPr>
            <a:r>
              <a:rPr dirty="0" sz="2100" lang="en-US" smtClean="0"/>
              <a:t>    </a:t>
            </a:r>
            <a:r>
              <a:rPr dirty="0" sz="2100" lang="en-US">
                <a:solidFill>
                  <a:srgbClr val="0070C0"/>
                </a:solidFill>
              </a:rPr>
              <a:t>static</a:t>
            </a:r>
            <a:r>
              <a:rPr dirty="0" sz="2100" lang="en-US"/>
              <a:t> constructor cons;</a:t>
            </a:r>
          </a:p>
          <a:p>
            <a:pPr algn="just" indent="0" lvl="1" marL="274320">
              <a:buNone/>
            </a:pPr>
            <a:r>
              <a:rPr dirty="0" sz="2100" lang="en-US"/>
              <a:t>};</a:t>
            </a:r>
          </a:p>
          <a:p>
            <a:pPr algn="just" indent="0" marL="0">
              <a:buNone/>
            </a:pPr>
            <a:endParaRPr dirty="0" sz="2400" lang="en-US" smtClean="0"/>
          </a:p>
          <a:p>
            <a:pPr algn="just" indent="0" marL="0">
              <a:buNone/>
            </a:pPr>
            <a:endParaRPr dirty="0" sz="2400" lang="en-US"/>
          </a:p>
          <a:p>
            <a:pPr algn="just" indent="0" marL="0">
              <a:buNone/>
            </a:pPr>
            <a:r>
              <a:rPr dirty="0" sz="2400" lang="en-US"/>
              <a:t>// C++ needs to define static members externally.</a:t>
            </a:r>
          </a:p>
          <a:p>
            <a:pPr algn="just" indent="0" marL="0">
              <a:buNone/>
            </a:pPr>
            <a:r>
              <a:rPr dirty="0" sz="2400" lang="en-US" err="1"/>
              <a:t>has_static_constructor</a:t>
            </a:r>
            <a:r>
              <a:rPr dirty="0" sz="2400" lang="en-US"/>
              <a:t>::constructor </a:t>
            </a:r>
            <a:r>
              <a:rPr dirty="0" sz="2400" lang="en-US" err="1"/>
              <a:t>has_static_constructor</a:t>
            </a:r>
            <a:r>
              <a:rPr dirty="0" sz="2400" lang="en-US"/>
              <a:t>::cons;</a:t>
            </a:r>
          </a:p>
        </p:txBody>
      </p:sp>
    </p:spTree>
  </p:cSld>
  <p:clrMapOvr>
    <a:masterClrMapping/>
  </p:clrMapOvr>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45" name=""/>
        <p:cNvGrpSpPr/>
        <p:nvPr/>
      </p:nvGrpSpPr>
      <p:grpSpPr>
        <a:xfrm>
          <a:off x="0" y="0"/>
          <a:ext cx="0" cy="0"/>
          <a:chOff x="0" y="0"/>
          <a:chExt cx="0" cy="0"/>
        </a:xfrm>
      </p:grpSpPr>
      <p:sp>
        <p:nvSpPr>
          <p:cNvPr id="1048641" name="Title 1"/>
          <p:cNvSpPr>
            <a:spLocks noGrp="1"/>
          </p:cNvSpPr>
          <p:nvPr>
            <p:ph type="title"/>
          </p:nvPr>
        </p:nvSpPr>
        <p:spPr/>
        <p:txBody>
          <a:bodyPr/>
          <a:p>
            <a:r>
              <a:rPr dirty="0" lang="en-US"/>
              <a:t>FUNCTION OVERLOADING</a:t>
            </a:r>
          </a:p>
        </p:txBody>
      </p:sp>
      <p:sp>
        <p:nvSpPr>
          <p:cNvPr id="1048642" name="Content Placeholder 2"/>
          <p:cNvSpPr>
            <a:spLocks noGrp="1"/>
          </p:cNvSpPr>
          <p:nvPr>
            <p:ph sz="quarter" idx="1"/>
          </p:nvPr>
        </p:nvSpPr>
        <p:spPr/>
        <p:txBody>
          <a:bodyPr/>
          <a:p>
            <a:r>
              <a:rPr dirty="0" lang="en-IN"/>
              <a:t>Polymorphism </a:t>
            </a:r>
            <a:endParaRPr dirty="0" lang="en-IN" smtClean="0"/>
          </a:p>
          <a:p>
            <a:r>
              <a:rPr dirty="0" lang="en-IN" smtClean="0"/>
              <a:t></a:t>
            </a:r>
            <a:r>
              <a:rPr dirty="0" lang="en-IN"/>
              <a:t>The word polymorphism is derived from Greek word Poly which means many and </a:t>
            </a:r>
            <a:r>
              <a:rPr dirty="0" lang="en-IN" err="1"/>
              <a:t>morphos</a:t>
            </a:r>
            <a:r>
              <a:rPr dirty="0" lang="en-IN"/>
              <a:t> which means forms. </a:t>
            </a:r>
            <a:endParaRPr dirty="0" lang="en-IN" smtClean="0"/>
          </a:p>
          <a:p>
            <a:r>
              <a:rPr dirty="0" lang="en-IN" smtClean="0"/>
              <a:t></a:t>
            </a:r>
            <a:r>
              <a:rPr dirty="0" lang="en-IN"/>
              <a:t>Polymorphism can be defined as the ability to use the same name for two or more related but technically different tasks. </a:t>
            </a:r>
            <a:endParaRPr dirty="0" lang="en-IN" smtClean="0"/>
          </a:p>
          <a:p>
            <a:r>
              <a:rPr dirty="0" lang="en-IN" smtClean="0"/>
              <a:t></a:t>
            </a:r>
            <a:r>
              <a:rPr dirty="0" lang="en-IN" err="1"/>
              <a:t>Eg</a:t>
            </a:r>
            <a:r>
              <a:rPr dirty="0" lang="en-IN"/>
              <a:t>-woman plays role of </a:t>
            </a:r>
            <a:r>
              <a:rPr dirty="0" lang="en-IN" err="1"/>
              <a:t>daughter,sister,wife,mother</a:t>
            </a:r>
            <a:r>
              <a:rPr dirty="0" lang="en-IN"/>
              <a:t> etc.</a:t>
            </a:r>
            <a:endParaRPr dirty="0"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46" name=""/>
        <p:cNvGrpSpPr/>
        <p:nvPr/>
      </p:nvGrpSpPr>
      <p:grpSpPr>
        <a:xfrm>
          <a:off x="0" y="0"/>
          <a:ext cx="0" cy="0"/>
          <a:chOff x="0" y="0"/>
          <a:chExt cx="0" cy="0"/>
        </a:xfrm>
      </p:grpSpPr>
      <p:sp>
        <p:nvSpPr>
          <p:cNvPr id="1048643" name="Title 1"/>
          <p:cNvSpPr>
            <a:spLocks noGrp="1"/>
          </p:cNvSpPr>
          <p:nvPr>
            <p:ph type="title"/>
          </p:nvPr>
        </p:nvSpPr>
        <p:spPr/>
        <p:txBody>
          <a:bodyPr/>
          <a:p>
            <a:r>
              <a:rPr dirty="0" lang="en-US"/>
              <a:t>Overloading in C++</a:t>
            </a:r>
          </a:p>
        </p:txBody>
      </p:sp>
      <p:sp>
        <p:nvSpPr>
          <p:cNvPr id="1048644" name="Content Placeholder 2"/>
          <p:cNvSpPr>
            <a:spLocks noGrp="1"/>
          </p:cNvSpPr>
          <p:nvPr>
            <p:ph sz="quarter" idx="1"/>
          </p:nvPr>
        </p:nvSpPr>
        <p:spPr/>
        <p:txBody>
          <a:bodyPr/>
          <a:p>
            <a:r>
              <a:rPr dirty="0" lang="en-IN"/>
              <a:t>What is overloading </a:t>
            </a:r>
            <a:endParaRPr dirty="0" lang="en-IN" smtClean="0"/>
          </a:p>
          <a:p>
            <a:r>
              <a:rPr dirty="0" lang="en-IN" smtClean="0"/>
              <a:t>– </a:t>
            </a:r>
            <a:r>
              <a:rPr dirty="0" lang="en-IN"/>
              <a:t>Overloading means assigning multiple meanings to a function name or operator </a:t>
            </a:r>
            <a:r>
              <a:rPr dirty="0" lang="en-IN" smtClean="0"/>
              <a:t>symbol</a:t>
            </a:r>
          </a:p>
          <a:p>
            <a:r>
              <a:rPr dirty="0" lang="en-IN" smtClean="0"/>
              <a:t> </a:t>
            </a:r>
            <a:r>
              <a:rPr dirty="0" lang="en-IN"/>
              <a:t>– It allows multiple definitions of a function with the same name, but different signatures</a:t>
            </a:r>
            <a:r>
              <a:rPr dirty="0" lang="en-IN" smtClean="0"/>
              <a:t>.</a:t>
            </a:r>
          </a:p>
          <a:p>
            <a:r>
              <a:rPr dirty="0" lang="en-IN"/>
              <a:t>C++ supports </a:t>
            </a:r>
            <a:endParaRPr dirty="0" lang="en-IN" smtClean="0"/>
          </a:p>
          <a:p>
            <a:r>
              <a:rPr dirty="0" lang="en-IN" smtClean="0"/>
              <a:t>– </a:t>
            </a:r>
            <a:r>
              <a:rPr dirty="0" lang="en-IN"/>
              <a:t>Function overloading </a:t>
            </a:r>
            <a:endParaRPr dirty="0" lang="en-IN" smtClean="0"/>
          </a:p>
          <a:p>
            <a:r>
              <a:rPr dirty="0" lang="en-IN" smtClean="0"/>
              <a:t>– </a:t>
            </a:r>
            <a:r>
              <a:rPr dirty="0" lang="en-IN"/>
              <a:t>Operator overloading</a:t>
            </a:r>
            <a:endParaRPr dirty="0"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47" name=""/>
        <p:cNvGrpSpPr/>
        <p:nvPr/>
      </p:nvGrpSpPr>
      <p:grpSpPr>
        <a:xfrm>
          <a:off x="0" y="0"/>
          <a:ext cx="0" cy="0"/>
          <a:chOff x="0" y="0"/>
          <a:chExt cx="0" cy="0"/>
        </a:xfrm>
      </p:grpSpPr>
      <p:sp>
        <p:nvSpPr>
          <p:cNvPr id="1048645" name="Title 1"/>
          <p:cNvSpPr>
            <a:spLocks noGrp="1"/>
          </p:cNvSpPr>
          <p:nvPr>
            <p:ph type="title"/>
          </p:nvPr>
        </p:nvSpPr>
        <p:spPr/>
        <p:txBody>
          <a:bodyPr/>
          <a:p>
            <a:r>
              <a:rPr dirty="0" lang="en-US"/>
              <a:t>Why is Overloading Useful?</a:t>
            </a:r>
          </a:p>
        </p:txBody>
      </p:sp>
      <p:sp>
        <p:nvSpPr>
          <p:cNvPr id="1048646" name="Content Placeholder 2"/>
          <p:cNvSpPr>
            <a:spLocks noGrp="1"/>
          </p:cNvSpPr>
          <p:nvPr>
            <p:ph sz="quarter" idx="1"/>
          </p:nvPr>
        </p:nvSpPr>
        <p:spPr/>
        <p:txBody>
          <a:bodyPr/>
          <a:p>
            <a:r>
              <a:rPr dirty="0" lang="en-IN"/>
              <a:t>Function overloading allows functions that conceptually perform the same task on objects of different types to be given the </a:t>
            </a:r>
            <a:r>
              <a:rPr dirty="0" lang="en-IN" smtClean="0"/>
              <a:t>same </a:t>
            </a:r>
            <a:r>
              <a:rPr dirty="0" lang="en-IN"/>
              <a:t>name</a:t>
            </a:r>
            <a:r>
              <a:rPr dirty="0" lang="en-IN" smtClean="0"/>
              <a:t>.</a:t>
            </a:r>
          </a:p>
          <a:p>
            <a:endParaRPr dirty="0" lang="en-IN"/>
          </a:p>
          <a:p>
            <a:r>
              <a:rPr dirty="0" lang="en-IN"/>
              <a:t>Operator overloading provides a convenient notation for manipulating user-defined objects with conventional operators.</a:t>
            </a:r>
            <a:endParaRPr dirty="0"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48" name=""/>
        <p:cNvGrpSpPr/>
        <p:nvPr/>
      </p:nvGrpSpPr>
      <p:grpSpPr>
        <a:xfrm>
          <a:off x="0" y="0"/>
          <a:ext cx="0" cy="0"/>
          <a:chOff x="0" y="0"/>
          <a:chExt cx="0" cy="0"/>
        </a:xfrm>
      </p:grpSpPr>
      <p:sp>
        <p:nvSpPr>
          <p:cNvPr id="1048647" name="Title 1"/>
          <p:cNvSpPr>
            <a:spLocks noGrp="1"/>
          </p:cNvSpPr>
          <p:nvPr>
            <p:ph type="title"/>
          </p:nvPr>
        </p:nvSpPr>
        <p:spPr/>
        <p:txBody>
          <a:bodyPr/>
          <a:p>
            <a:r>
              <a:rPr dirty="0" lang="en-US"/>
              <a:t>Function Overloading </a:t>
            </a:r>
          </a:p>
        </p:txBody>
      </p:sp>
      <p:sp>
        <p:nvSpPr>
          <p:cNvPr id="1048648" name="Content Placeholder 2"/>
          <p:cNvSpPr>
            <a:spLocks noGrp="1"/>
          </p:cNvSpPr>
          <p:nvPr>
            <p:ph sz="quarter" idx="1"/>
          </p:nvPr>
        </p:nvSpPr>
        <p:spPr/>
        <p:txBody>
          <a:bodyPr/>
          <a:p>
            <a:r>
              <a:rPr dirty="0" lang="en-IN"/>
              <a:t>Is the process of using the same name for two or more functions </a:t>
            </a:r>
            <a:endParaRPr dirty="0" lang="en-IN" smtClean="0"/>
          </a:p>
          <a:p>
            <a:r>
              <a:rPr dirty="0" lang="en-IN" smtClean="0"/>
              <a:t></a:t>
            </a:r>
            <a:r>
              <a:rPr dirty="0" lang="en-IN"/>
              <a:t>Requires each redefinition of a function to use a different function signature that is</a:t>
            </a:r>
            <a:r>
              <a:rPr dirty="0" lang="en-IN" smtClean="0"/>
              <a:t>:</a:t>
            </a:r>
          </a:p>
          <a:p>
            <a:r>
              <a:rPr dirty="0" lang="en-IN" smtClean="0"/>
              <a:t> </a:t>
            </a:r>
            <a:r>
              <a:rPr dirty="0" lang="en-IN"/>
              <a:t>different types of parameters, </a:t>
            </a:r>
            <a:endParaRPr dirty="0" lang="en-IN" smtClean="0"/>
          </a:p>
          <a:p>
            <a:r>
              <a:rPr dirty="0" lang="en-IN" smtClean="0"/>
              <a:t></a:t>
            </a:r>
            <a:r>
              <a:rPr dirty="0" lang="en-IN"/>
              <a:t>or sequence of parameters, </a:t>
            </a:r>
            <a:endParaRPr dirty="0" lang="en-IN" smtClean="0"/>
          </a:p>
          <a:p>
            <a:r>
              <a:rPr dirty="0" lang="en-IN" smtClean="0"/>
              <a:t></a:t>
            </a:r>
            <a:r>
              <a:rPr dirty="0" lang="en-IN"/>
              <a:t>or number of parameters </a:t>
            </a:r>
            <a:endParaRPr dirty="0" lang="en-IN" smtClean="0"/>
          </a:p>
          <a:p>
            <a:r>
              <a:rPr dirty="0" lang="en-IN" smtClean="0"/>
              <a:t></a:t>
            </a:r>
            <a:r>
              <a:rPr dirty="0" lang="en-IN"/>
              <a:t>Is used so that a programmer does not have to remember multiple function names</a:t>
            </a:r>
            <a:endParaRPr dirty="0"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49" name=""/>
        <p:cNvGrpSpPr/>
        <p:nvPr/>
      </p:nvGrpSpPr>
      <p:grpSpPr>
        <a:xfrm>
          <a:off x="0" y="0"/>
          <a:ext cx="0" cy="0"/>
          <a:chOff x="0" y="0"/>
          <a:chExt cx="0" cy="0"/>
        </a:xfrm>
      </p:grpSpPr>
      <p:sp>
        <p:nvSpPr>
          <p:cNvPr id="1048649" name="Title 1"/>
          <p:cNvSpPr>
            <a:spLocks noGrp="1"/>
          </p:cNvSpPr>
          <p:nvPr>
            <p:ph type="title"/>
          </p:nvPr>
        </p:nvSpPr>
        <p:spPr/>
        <p:txBody>
          <a:bodyPr/>
          <a:p>
            <a:r>
              <a:rPr dirty="0" lang="en-US"/>
              <a:t>Function Overloading</a:t>
            </a:r>
          </a:p>
        </p:txBody>
      </p:sp>
      <p:sp>
        <p:nvSpPr>
          <p:cNvPr id="1048650" name="Content Placeholder 2"/>
          <p:cNvSpPr>
            <a:spLocks noGrp="1"/>
          </p:cNvSpPr>
          <p:nvPr>
            <p:ph sz="quarter" idx="1"/>
          </p:nvPr>
        </p:nvSpPr>
        <p:spPr/>
        <p:txBody>
          <a:bodyPr/>
          <a:p>
            <a:r>
              <a:rPr dirty="0" lang="en-IN"/>
              <a:t>Two or more functions can have the same name but different </a:t>
            </a:r>
            <a:r>
              <a:rPr dirty="0" lang="en-IN" smtClean="0"/>
              <a:t>parameters </a:t>
            </a:r>
            <a:r>
              <a:rPr dirty="0" lang="en-IN"/>
              <a:t>Example</a:t>
            </a:r>
            <a:r>
              <a:rPr dirty="0" lang="en-IN" smtClean="0"/>
              <a:t>:</a:t>
            </a:r>
          </a:p>
          <a:p>
            <a:endParaRPr dirty="0" lang="en-US"/>
          </a:p>
        </p:txBody>
      </p:sp>
      <p:pic>
        <p:nvPicPr>
          <p:cNvPr id="2097163" name="Picture 3"/>
          <p:cNvPicPr>
            <a:picLocks noChangeAspect="1"/>
          </p:cNvPicPr>
          <p:nvPr/>
        </p:nvPicPr>
        <p:blipFill>
          <a:blip xmlns:r="http://schemas.openxmlformats.org/officeDocument/2006/relationships" r:embed="rId1"/>
          <a:stretch>
            <a:fillRect/>
          </a:stretch>
        </p:blipFill>
        <p:spPr>
          <a:xfrm>
            <a:off x="719137" y="2514600"/>
            <a:ext cx="7705725" cy="3143250"/>
          </a:xfrm>
          <a:prstGeom prst="rec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50" name=""/>
        <p:cNvGrpSpPr/>
        <p:nvPr/>
      </p:nvGrpSpPr>
      <p:grpSpPr>
        <a:xfrm>
          <a:off x="0" y="0"/>
          <a:ext cx="0" cy="0"/>
          <a:chOff x="0" y="0"/>
          <a:chExt cx="0" cy="0"/>
        </a:xfrm>
      </p:grpSpPr>
      <p:sp>
        <p:nvSpPr>
          <p:cNvPr id="1048651" name="Title 1"/>
          <p:cNvSpPr>
            <a:spLocks noGrp="1"/>
          </p:cNvSpPr>
          <p:nvPr>
            <p:ph type="title"/>
          </p:nvPr>
        </p:nvSpPr>
        <p:spPr/>
        <p:txBody>
          <a:bodyPr>
            <a:normAutofit/>
          </a:bodyPr>
          <a:p>
            <a:r>
              <a:rPr dirty="0" lang="en-US"/>
              <a:t>Function Selection Involves following Steps.</a:t>
            </a:r>
          </a:p>
        </p:txBody>
      </p:sp>
      <p:sp>
        <p:nvSpPr>
          <p:cNvPr id="1048652" name="Content Placeholder 2"/>
          <p:cNvSpPr>
            <a:spLocks noGrp="1"/>
          </p:cNvSpPr>
          <p:nvPr>
            <p:ph sz="quarter" idx="1"/>
          </p:nvPr>
        </p:nvSpPr>
        <p:spPr/>
        <p:txBody>
          <a:bodyPr/>
          <a:p>
            <a:r>
              <a:rPr dirty="0" lang="en-US"/>
              <a:t>Compiler first tries to find the Exact match in which the type of argument are the </a:t>
            </a:r>
            <a:r>
              <a:rPr dirty="0" lang="en-US" err="1"/>
              <a:t>same,and</a:t>
            </a:r>
            <a:r>
              <a:rPr dirty="0" lang="en-US"/>
              <a:t> uses that </a:t>
            </a:r>
            <a:r>
              <a:rPr dirty="0" lang="en-US" err="1"/>
              <a:t>func</a:t>
            </a:r>
            <a:r>
              <a:rPr dirty="0" lang="en-US"/>
              <a:t>.</a:t>
            </a:r>
          </a:p>
          <a:p>
            <a:r>
              <a:rPr dirty="0" lang="en-US"/>
              <a:t>If an exact match is not </a:t>
            </a:r>
            <a:r>
              <a:rPr dirty="0" lang="en-US" err="1"/>
              <a:t>found,the</a:t>
            </a:r>
            <a:r>
              <a:rPr dirty="0" lang="en-US"/>
              <a:t> compiler user the integral promotions to the actual argument such </a:t>
            </a:r>
            <a:r>
              <a:rPr dirty="0" lang="en-US" err="1"/>
              <a:t>as,char</a:t>
            </a:r>
            <a:r>
              <a:rPr dirty="0" lang="en-US"/>
              <a:t> to </a:t>
            </a:r>
            <a:r>
              <a:rPr dirty="0" lang="en-US" err="1"/>
              <a:t>int</a:t>
            </a:r>
            <a:r>
              <a:rPr dirty="0" lang="en-US"/>
              <a:t>, float to double.</a:t>
            </a:r>
          </a:p>
          <a:p>
            <a:r>
              <a:rPr dirty="0" lang="en-US"/>
              <a:t>When either of them fails ,build in conversions are used(implicit conversion) to the actual arguments and then uses the function whose match is unique. But if there are multiple matches, then compiler will generate an error message.</a:t>
            </a:r>
          </a:p>
          <a:p>
            <a:endParaRPr dirty="0"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51" name=""/>
        <p:cNvGrpSpPr/>
        <p:nvPr/>
      </p:nvGrpSpPr>
      <p:grpSpPr>
        <a:xfrm>
          <a:off x="0" y="0"/>
          <a:ext cx="0" cy="0"/>
          <a:chOff x="0" y="0"/>
          <a:chExt cx="0" cy="0"/>
        </a:xfrm>
      </p:grpSpPr>
      <p:sp>
        <p:nvSpPr>
          <p:cNvPr id="1048653" name="Title 1"/>
          <p:cNvSpPr>
            <a:spLocks noGrp="1"/>
          </p:cNvSpPr>
          <p:nvPr>
            <p:ph type="title"/>
          </p:nvPr>
        </p:nvSpPr>
        <p:spPr/>
        <p:txBody>
          <a:bodyPr/>
          <a:p>
            <a:endParaRPr lang="en-US"/>
          </a:p>
        </p:txBody>
      </p:sp>
      <p:sp>
        <p:nvSpPr>
          <p:cNvPr id="1048654" name="Content Placeholder 2"/>
          <p:cNvSpPr>
            <a:spLocks noGrp="1"/>
          </p:cNvSpPr>
          <p:nvPr>
            <p:ph sz="quarter" idx="1"/>
          </p:nvPr>
        </p:nvSpPr>
        <p:spPr/>
        <p:txBody>
          <a:bodyPr/>
          <a:p>
            <a:r>
              <a:rPr dirty="0" lang="en-US"/>
              <a:t>For ex:	long square(long n)</a:t>
            </a:r>
          </a:p>
          <a:p>
            <a:pPr lvl="4">
              <a:buNone/>
            </a:pPr>
            <a:r>
              <a:rPr dirty="0" sz="2800" lang="en-US"/>
              <a:t>long square(double x)</a:t>
            </a:r>
          </a:p>
          <a:p>
            <a:pPr lvl="4">
              <a:buNone/>
            </a:pPr>
            <a:endParaRPr dirty="0" sz="2800" lang="en-US"/>
          </a:p>
          <a:p>
            <a:pPr lvl="4"/>
            <a:r>
              <a:rPr dirty="0" sz="2800" lang="en-US"/>
              <a:t>  Now a </a:t>
            </a:r>
            <a:r>
              <a:rPr dirty="0" sz="2800" lang="en-US" err="1"/>
              <a:t>func</a:t>
            </a:r>
            <a:r>
              <a:rPr dirty="0" sz="2800" lang="en-US"/>
              <a:t>. call such as </a:t>
            </a:r>
            <a:r>
              <a:rPr dirty="0" sz="2800" lang="en-US">
                <a:solidFill>
                  <a:srgbClr val="FF0000"/>
                </a:solidFill>
              </a:rPr>
              <a:t>square(10)</a:t>
            </a:r>
            <a:r>
              <a:rPr dirty="0" sz="2800" lang="en-US"/>
              <a:t> will cause an error  because </a:t>
            </a:r>
            <a:r>
              <a:rPr dirty="0" sz="2800" lang="en-US" err="1"/>
              <a:t>int</a:t>
            </a:r>
            <a:r>
              <a:rPr dirty="0" sz="2800" lang="en-US"/>
              <a:t> argument can be converted into long also and double also.so it will show ambiguity.</a:t>
            </a:r>
          </a:p>
          <a:p>
            <a:pPr lvl="4">
              <a:buNone/>
            </a:pPr>
            <a:endParaRPr dirty="0" sz="2800" lang="en-US"/>
          </a:p>
          <a:p>
            <a:pPr lvl="4"/>
            <a:r>
              <a:rPr dirty="0" sz="2800" lang="en-US"/>
              <a:t>User defined conversion are followed if all the conversion are failed</a:t>
            </a:r>
            <a:endParaRPr dirty="0"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52" name=""/>
        <p:cNvGrpSpPr/>
        <p:nvPr/>
      </p:nvGrpSpPr>
      <p:grpSpPr>
        <a:xfrm>
          <a:off x="0" y="0"/>
          <a:ext cx="0" cy="0"/>
          <a:chOff x="0" y="0"/>
          <a:chExt cx="0" cy="0"/>
        </a:xfrm>
      </p:grpSpPr>
      <p:sp>
        <p:nvSpPr>
          <p:cNvPr id="1048655" name="Title 1"/>
          <p:cNvSpPr>
            <a:spLocks noGrp="1"/>
          </p:cNvSpPr>
          <p:nvPr>
            <p:ph type="title"/>
          </p:nvPr>
        </p:nvSpPr>
        <p:spPr/>
        <p:txBody>
          <a:bodyPr/>
          <a:p>
            <a:r>
              <a:rPr dirty="0" lang="en-US"/>
              <a:t>Overload Member function</a:t>
            </a:r>
          </a:p>
        </p:txBody>
      </p:sp>
      <p:pic>
        <p:nvPicPr>
          <p:cNvPr id="2097164" name="Picture 2"/>
          <p:cNvPicPr>
            <a:picLocks noChangeAspect="1" noGrp="1" noChangeArrowheads="1"/>
          </p:cNvPicPr>
          <p:nvPr>
            <p:ph sz="quarter" idx="1"/>
          </p:nvPr>
        </p:nvPicPr>
        <p:blipFill>
          <a:blip xmlns:r="http://schemas.openxmlformats.org/officeDocument/2006/relationships" r:embed="rId1"/>
          <a:srcRect/>
          <a:stretch>
            <a:fillRect/>
          </a:stretch>
        </p:blipFill>
        <p:spPr bwMode="auto">
          <a:xfrm>
            <a:off x="457200" y="1447800"/>
            <a:ext cx="2771775" cy="3619500"/>
          </a:xfrm>
          <a:prstGeom prst="rect"/>
          <a:noFill/>
          <a:ln w="9525">
            <a:noFill/>
            <a:miter lim="800000"/>
            <a:headEnd/>
            <a:tailEnd/>
          </a:ln>
          <a:effectLst/>
        </p:spPr>
      </p:pic>
      <p:pic>
        <p:nvPicPr>
          <p:cNvPr id="2097165" name="Picture 3"/>
          <p:cNvPicPr>
            <a:picLocks noChangeAspect="1" noChangeArrowheads="1"/>
          </p:cNvPicPr>
          <p:nvPr/>
        </p:nvPicPr>
        <p:blipFill>
          <a:blip xmlns:r="http://schemas.openxmlformats.org/officeDocument/2006/relationships" r:embed="rId2"/>
          <a:srcRect/>
          <a:stretch>
            <a:fillRect/>
          </a:stretch>
        </p:blipFill>
        <p:spPr bwMode="auto">
          <a:xfrm>
            <a:off x="4419600" y="1447800"/>
            <a:ext cx="4095750" cy="3619500"/>
          </a:xfrm>
          <a:prstGeom prst="rect"/>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26" name=""/>
        <p:cNvGrpSpPr/>
        <p:nvPr/>
      </p:nvGrpSpPr>
      <p:grpSpPr>
        <a:xfrm>
          <a:off x="0" y="0"/>
          <a:ext cx="0" cy="0"/>
          <a:chOff x="0" y="0"/>
          <a:chExt cx="0" cy="0"/>
        </a:xfrm>
      </p:grpSpPr>
      <p:sp>
        <p:nvSpPr>
          <p:cNvPr id="1048602" name="Title 2"/>
          <p:cNvSpPr>
            <a:spLocks noGrp="1"/>
          </p:cNvSpPr>
          <p:nvPr>
            <p:ph type="title"/>
          </p:nvPr>
        </p:nvSpPr>
        <p:spPr>
          <a:xfrm>
            <a:off x="457200" y="152400"/>
            <a:ext cx="8229600" cy="762000"/>
          </a:xfrm>
        </p:spPr>
        <p:txBody>
          <a:bodyPr>
            <a:normAutofit/>
          </a:bodyPr>
          <a:p>
            <a:pPr algn="ctr"/>
            <a:r>
              <a:rPr b="1" dirty="0" sz="2800" lang="en-US" smtClean="0"/>
              <a:t>CONSTRUCTORS</a:t>
            </a:r>
            <a:endParaRPr b="1" dirty="0" sz="2800" lang="en-US"/>
          </a:p>
        </p:txBody>
      </p:sp>
      <p:sp>
        <p:nvSpPr>
          <p:cNvPr id="1048603" name="Content Placeholder 1"/>
          <p:cNvSpPr>
            <a:spLocks noGrp="1"/>
          </p:cNvSpPr>
          <p:nvPr>
            <p:ph sz="quarter" idx="1"/>
          </p:nvPr>
        </p:nvSpPr>
        <p:spPr>
          <a:xfrm>
            <a:off x="457200" y="1143000"/>
            <a:ext cx="8229600" cy="5181600"/>
          </a:xfrm>
        </p:spPr>
        <p:txBody>
          <a:bodyPr>
            <a:normAutofit/>
          </a:bodyPr>
          <a:p>
            <a:pPr algn="just"/>
            <a:r>
              <a:rPr dirty="0" sz="2400" lang="en-US"/>
              <a:t>It is very common for some part of an object to require initialization before it can be used</a:t>
            </a:r>
            <a:r>
              <a:rPr dirty="0" sz="2400" lang="en-US" smtClean="0"/>
              <a:t>.</a:t>
            </a:r>
          </a:p>
          <a:p>
            <a:pPr algn="just"/>
            <a:endParaRPr dirty="0" sz="2400" lang="en-US"/>
          </a:p>
          <a:p>
            <a:pPr algn="just"/>
            <a:r>
              <a:rPr dirty="0" sz="2400" lang="en-US"/>
              <a:t>Suppose you are working on 100's of objects and the default value of a particular data member is needed to be zero</a:t>
            </a:r>
            <a:r>
              <a:rPr dirty="0" sz="2400" lang="en-US" smtClean="0"/>
              <a:t>.</a:t>
            </a:r>
          </a:p>
          <a:p>
            <a:pPr algn="just"/>
            <a:endParaRPr dirty="0" sz="2400" lang="en-US"/>
          </a:p>
          <a:p>
            <a:pPr algn="just"/>
            <a:r>
              <a:rPr dirty="0" sz="2400" lang="en-US" smtClean="0"/>
              <a:t>Initializing </a:t>
            </a:r>
            <a:r>
              <a:rPr dirty="0" sz="2400" lang="en-US"/>
              <a:t>all objects manually will be very tedious job</a:t>
            </a:r>
            <a:r>
              <a:rPr dirty="0" sz="2400" lang="en-US" smtClean="0"/>
              <a:t>.</a:t>
            </a:r>
          </a:p>
          <a:p>
            <a:pPr algn="just"/>
            <a:endParaRPr dirty="0" sz="2400" lang="en-US"/>
          </a:p>
          <a:p>
            <a:pPr algn="just"/>
            <a:r>
              <a:rPr dirty="0" sz="2400" lang="en-US"/>
              <a:t>Instead, you can define a constructor function which </a:t>
            </a:r>
            <a:r>
              <a:rPr dirty="0" sz="2400" lang="en-US" smtClean="0"/>
              <a:t>initializes </a:t>
            </a:r>
            <a:r>
              <a:rPr dirty="0" sz="2400" lang="en-US"/>
              <a:t>that data member to zero. Then all you have to do is declare object and constructor will </a:t>
            </a:r>
            <a:r>
              <a:rPr dirty="0" sz="2400" lang="en-US" smtClean="0"/>
              <a:t>initialize </a:t>
            </a:r>
            <a:r>
              <a:rPr dirty="0" sz="2400" lang="en-US"/>
              <a:t>object automatically</a:t>
            </a:r>
          </a:p>
        </p:txBody>
      </p:sp>
    </p:spTree>
  </p:cSld>
  <p:clrMapOvr>
    <a:masterClrMapping/>
  </p:clrMapOvr>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53" name=""/>
        <p:cNvGrpSpPr/>
        <p:nvPr/>
      </p:nvGrpSpPr>
      <p:grpSpPr>
        <a:xfrm>
          <a:off x="0" y="0"/>
          <a:ext cx="0" cy="0"/>
          <a:chOff x="0" y="0"/>
          <a:chExt cx="0" cy="0"/>
        </a:xfrm>
      </p:grpSpPr>
      <p:sp>
        <p:nvSpPr>
          <p:cNvPr id="1048656" name="Title 1"/>
          <p:cNvSpPr>
            <a:spLocks noGrp="1"/>
          </p:cNvSpPr>
          <p:nvPr>
            <p:ph type="title"/>
          </p:nvPr>
        </p:nvSpPr>
        <p:spPr/>
        <p:txBody>
          <a:bodyPr/>
          <a:p>
            <a:r>
              <a:rPr dirty="0" lang="en-IN" smtClean="0"/>
              <a:t>Example</a:t>
            </a:r>
            <a:endParaRPr dirty="0" lang="en-US"/>
          </a:p>
        </p:txBody>
      </p:sp>
      <p:sp>
        <p:nvSpPr>
          <p:cNvPr id="1048657" name="Content Placeholder 2"/>
          <p:cNvSpPr>
            <a:spLocks noGrp="1"/>
          </p:cNvSpPr>
          <p:nvPr>
            <p:ph sz="quarter" idx="1"/>
          </p:nvPr>
        </p:nvSpPr>
        <p:spPr/>
        <p:txBody>
          <a:bodyPr>
            <a:normAutofit fontScale="73077" lnSpcReduction="20000"/>
          </a:bodyPr>
          <a:p>
            <a:r>
              <a:rPr dirty="0" lang="en-US"/>
              <a:t>#include &lt;</a:t>
            </a:r>
            <a:r>
              <a:rPr dirty="0" lang="en-US" err="1"/>
              <a:t>iostream</a:t>
            </a:r>
            <a:r>
              <a:rPr dirty="0" lang="en-US"/>
              <a:t>&gt;</a:t>
            </a:r>
          </a:p>
          <a:p>
            <a:r>
              <a:rPr dirty="0" lang="en-US"/>
              <a:t>using namespace </a:t>
            </a:r>
            <a:r>
              <a:rPr dirty="0" lang="en-US" err="1"/>
              <a:t>std</a:t>
            </a:r>
            <a:r>
              <a:rPr dirty="0" lang="en-US"/>
              <a:t>;</a:t>
            </a:r>
          </a:p>
          <a:p>
            <a:r>
              <a:rPr dirty="0" lang="en-US"/>
              <a:t>class Addition {</a:t>
            </a:r>
          </a:p>
          <a:p>
            <a:r>
              <a:rPr dirty="0" lang="en-US"/>
              <a:t>public:</a:t>
            </a:r>
          </a:p>
          <a:p>
            <a:r>
              <a:rPr dirty="0" lang="en-US"/>
              <a:t>    </a:t>
            </a:r>
            <a:r>
              <a:rPr dirty="0" lang="en-US" err="1"/>
              <a:t>int</a:t>
            </a:r>
            <a:r>
              <a:rPr dirty="0" lang="en-US"/>
              <a:t> sum(</a:t>
            </a:r>
            <a:r>
              <a:rPr dirty="0" lang="en-US" err="1"/>
              <a:t>int</a:t>
            </a:r>
            <a:r>
              <a:rPr dirty="0" lang="en-US"/>
              <a:t> num1,int num2) {</a:t>
            </a:r>
          </a:p>
          <a:p>
            <a:r>
              <a:rPr dirty="0" lang="en-US"/>
              <a:t>        return num1+num2;</a:t>
            </a:r>
          </a:p>
          <a:p>
            <a:r>
              <a:rPr dirty="0" lang="en-US"/>
              <a:t>    }</a:t>
            </a:r>
          </a:p>
          <a:p>
            <a:r>
              <a:rPr dirty="0" lang="en-US"/>
              <a:t>    </a:t>
            </a:r>
            <a:r>
              <a:rPr dirty="0" lang="en-US" err="1"/>
              <a:t>int</a:t>
            </a:r>
            <a:r>
              <a:rPr dirty="0" lang="en-US"/>
              <a:t> sum(</a:t>
            </a:r>
            <a:r>
              <a:rPr dirty="0" lang="en-US" err="1"/>
              <a:t>int</a:t>
            </a:r>
            <a:r>
              <a:rPr dirty="0" lang="en-US"/>
              <a:t> num1,int num2, </a:t>
            </a:r>
            <a:r>
              <a:rPr dirty="0" lang="en-US" err="1"/>
              <a:t>int</a:t>
            </a:r>
            <a:r>
              <a:rPr dirty="0" lang="en-US"/>
              <a:t> num3) {</a:t>
            </a:r>
          </a:p>
          <a:p>
            <a:r>
              <a:rPr dirty="0" lang="en-US"/>
              <a:t>       return num1+num2+num3;</a:t>
            </a:r>
          </a:p>
          <a:p>
            <a:r>
              <a:rPr dirty="0" lang="en-US"/>
              <a:t>    }</a:t>
            </a:r>
          </a:p>
          <a:p>
            <a:r>
              <a:rPr dirty="0" lang="en-US"/>
              <a:t>};</a:t>
            </a:r>
          </a:p>
          <a:p>
            <a:r>
              <a:rPr dirty="0" lang="en-US" err="1"/>
              <a:t>int</a:t>
            </a:r>
            <a:r>
              <a:rPr dirty="0" lang="en-US"/>
              <a:t> main(void) {</a:t>
            </a:r>
          </a:p>
          <a:p>
            <a:r>
              <a:rPr dirty="0" lang="en-US"/>
              <a:t>    Addition </a:t>
            </a:r>
            <a:r>
              <a:rPr dirty="0" lang="en-US" err="1"/>
              <a:t>obj</a:t>
            </a:r>
            <a:r>
              <a:rPr dirty="0" lang="en-US"/>
              <a:t>;</a:t>
            </a:r>
          </a:p>
          <a:p>
            <a:r>
              <a:rPr dirty="0" lang="en-US"/>
              <a:t>    </a:t>
            </a:r>
            <a:r>
              <a:rPr dirty="0" lang="en-US" err="1"/>
              <a:t>cout</a:t>
            </a:r>
            <a:r>
              <a:rPr dirty="0" lang="en-US"/>
              <a:t>&lt;&lt;</a:t>
            </a:r>
            <a:r>
              <a:rPr dirty="0" lang="en-US" err="1"/>
              <a:t>obj.sum</a:t>
            </a:r>
            <a:r>
              <a:rPr dirty="0" lang="en-US"/>
              <a:t>(20, 15)&lt;&lt;</a:t>
            </a:r>
            <a:r>
              <a:rPr dirty="0" lang="en-US" err="1"/>
              <a:t>endl</a:t>
            </a:r>
            <a:r>
              <a:rPr dirty="0" lang="en-US"/>
              <a:t>;</a:t>
            </a:r>
          </a:p>
          <a:p>
            <a:r>
              <a:rPr dirty="0" lang="en-US"/>
              <a:t>    </a:t>
            </a:r>
            <a:r>
              <a:rPr dirty="0" lang="en-US" err="1"/>
              <a:t>cout</a:t>
            </a:r>
            <a:r>
              <a:rPr dirty="0" lang="en-US"/>
              <a:t>&lt;&lt;</a:t>
            </a:r>
            <a:r>
              <a:rPr dirty="0" lang="en-US" err="1"/>
              <a:t>obj.sum</a:t>
            </a:r>
            <a:r>
              <a:rPr dirty="0" lang="en-US"/>
              <a:t>(81, 100, 10);</a:t>
            </a:r>
          </a:p>
          <a:p>
            <a:r>
              <a:rPr dirty="0" lang="en-US"/>
              <a:t>    return 0;</a:t>
            </a:r>
          </a:p>
          <a:p>
            <a:r>
              <a:rPr dirty="0" lang="en-US"/>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54" name=""/>
        <p:cNvGrpSpPr/>
        <p:nvPr/>
      </p:nvGrpSpPr>
      <p:grpSpPr>
        <a:xfrm>
          <a:off x="0" y="0"/>
          <a:ext cx="0" cy="0"/>
          <a:chOff x="0" y="0"/>
          <a:chExt cx="0" cy="0"/>
        </a:xfrm>
      </p:grpSpPr>
      <p:sp>
        <p:nvSpPr>
          <p:cNvPr id="1048658" name="Slide Number Placeholder 3"/>
          <p:cNvSpPr>
            <a:spLocks noGrp="1"/>
          </p:cNvSpPr>
          <p:nvPr>
            <p:ph type="sldNum" sz="quarter" idx="10"/>
          </p:nvPr>
        </p:nvSpPr>
        <p:spPr/>
        <p:txBody>
          <a:bodyPr/>
          <a:p>
            <a:fld id="{C609942E-E6E3-471D-B1C7-49A7D4CCEBB7}" type="slidenum">
              <a:rPr lang="en-US"/>
              <a:t>31</a:t>
            </a:fld>
            <a:endParaRPr lang="en-US"/>
          </a:p>
        </p:txBody>
      </p:sp>
      <p:sp>
        <p:nvSpPr>
          <p:cNvPr id="1048659" name="Rectangle 4"/>
          <p:cNvSpPr>
            <a:spLocks noGrp="1" noChangeArrowheads="1"/>
          </p:cNvSpPr>
          <p:nvPr>
            <p:ph type="title"/>
          </p:nvPr>
        </p:nvSpPr>
        <p:spPr/>
        <p:txBody>
          <a:bodyPr>
            <a:normAutofit fontScale="90000"/>
          </a:bodyPr>
          <a:p>
            <a:pPr algn="ctr"/>
            <a:r>
              <a:rPr dirty="0" sz="3600" lang="en-US"/>
              <a:t>Operator Overloading</a:t>
            </a:r>
            <a:br>
              <a:rPr dirty="0" sz="3600" lang="en-US"/>
            </a:br>
            <a:endParaRPr dirty="0" sz="3600" lang="en-US"/>
          </a:p>
        </p:txBody>
      </p:sp>
      <p:sp>
        <p:nvSpPr>
          <p:cNvPr id="1048660" name="Rectangle 5"/>
          <p:cNvSpPr>
            <a:spLocks noGrp="1" noChangeArrowheads="1"/>
          </p:cNvSpPr>
          <p:nvPr>
            <p:ph type="body" idx="1"/>
          </p:nvPr>
        </p:nvSpPr>
        <p:spPr>
          <a:xfrm>
            <a:off x="628650" y="2057400"/>
            <a:ext cx="7086600" cy="3600450"/>
          </a:xfrm>
        </p:spPr>
        <p:txBody>
          <a:bodyPr/>
          <a:p>
            <a:pPr indent="-400050" marL="400050"/>
            <a:r>
              <a:rPr dirty="0" sz="2700" lang="en-US"/>
              <a:t>O</a:t>
            </a:r>
            <a:r>
              <a:rPr sz="2700" lang="en-US" noProof="1"/>
              <a:t>perator overloading</a:t>
            </a:r>
            <a:endParaRPr dirty="0" sz="2700" lang="en-US"/>
          </a:p>
          <a:p>
            <a:pPr indent="-314325" lvl="1" marL="657225"/>
            <a:r>
              <a:rPr dirty="0" sz="2700" lang="en-US"/>
              <a:t>Enabling C++’s operators to work with class objects</a:t>
            </a:r>
          </a:p>
          <a:p>
            <a:pPr indent="-314325" lvl="1" marL="657225"/>
            <a:r>
              <a:rPr dirty="0" sz="2700" lang="en-US"/>
              <a:t>Using traditional operators with user-defined objects</a:t>
            </a:r>
          </a:p>
          <a:p>
            <a:pPr indent="-314325" lvl="1" marL="657225"/>
            <a:r>
              <a:rPr dirty="0" sz="2700" lang="en-US"/>
              <a:t>R</a:t>
            </a:r>
            <a:r>
              <a:rPr sz="2700" lang="en-US" noProof="1"/>
              <a:t>equires great care</a:t>
            </a:r>
            <a:r>
              <a:rPr dirty="0" sz="2700" lang="en-US"/>
              <a:t>; </a:t>
            </a:r>
            <a:r>
              <a:rPr sz="2700" lang="en-US" noProof="1"/>
              <a:t>when overloading </a:t>
            </a:r>
            <a:r>
              <a:rPr dirty="0" sz="2700" lang="en-US"/>
              <a:t>is </a:t>
            </a:r>
            <a:r>
              <a:rPr sz="2700" lang="en-US" noProof="1"/>
              <a:t>misused, program difficult to understand</a:t>
            </a:r>
            <a:endParaRPr dirty="0" sz="2700"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55" name=""/>
        <p:cNvGrpSpPr/>
        <p:nvPr/>
      </p:nvGrpSpPr>
      <p:grpSpPr>
        <a:xfrm>
          <a:off x="0" y="0"/>
          <a:ext cx="0" cy="0"/>
          <a:chOff x="0" y="0"/>
          <a:chExt cx="0" cy="0"/>
        </a:xfrm>
      </p:grpSpPr>
      <p:sp>
        <p:nvSpPr>
          <p:cNvPr id="1048661" name="Title 1"/>
          <p:cNvSpPr>
            <a:spLocks noGrp="1"/>
          </p:cNvSpPr>
          <p:nvPr>
            <p:ph type="title"/>
          </p:nvPr>
        </p:nvSpPr>
        <p:spPr/>
        <p:txBody>
          <a:bodyPr/>
          <a:p>
            <a:pPr algn="ctr"/>
            <a:r>
              <a:rPr dirty="0" sz="3600" lang="en-US"/>
              <a:t>Operator Overloading</a:t>
            </a:r>
          </a:p>
        </p:txBody>
      </p:sp>
      <p:sp>
        <p:nvSpPr>
          <p:cNvPr id="1048662" name="Content Placeholder 2"/>
          <p:cNvSpPr>
            <a:spLocks noGrp="1"/>
          </p:cNvSpPr>
          <p:nvPr>
            <p:ph idx="1"/>
          </p:nvPr>
        </p:nvSpPr>
        <p:spPr>
          <a:xfrm>
            <a:off x="114300" y="2057400"/>
            <a:ext cx="7886700" cy="4457700"/>
          </a:xfrm>
        </p:spPr>
        <p:txBody>
          <a:bodyPr/>
          <a:p>
            <a:pPr indent="-314325" lvl="1" marL="657225"/>
            <a:r>
              <a:rPr dirty="0" sz="2550" lang="en-US"/>
              <a:t>Examples of already overloaded operators</a:t>
            </a:r>
          </a:p>
          <a:p>
            <a:pPr indent="-285750" lvl="2" marL="971550"/>
            <a:r>
              <a:rPr dirty="0" sz="2550" lang="en-US"/>
              <a:t>Operator </a:t>
            </a:r>
            <a:r>
              <a:rPr b="1" dirty="0" sz="2550" lang="en-US">
                <a:latin typeface="Courier New" pitchFamily="49" charset="0"/>
              </a:rPr>
              <a:t>&lt;&lt;</a:t>
            </a:r>
            <a:r>
              <a:rPr dirty="0" sz="2550" lang="en-US"/>
              <a:t> is both the stream-insertion operator and the bitwise left-shift operator</a:t>
            </a:r>
          </a:p>
          <a:p>
            <a:pPr indent="-285750" lvl="2" marL="971550"/>
            <a:r>
              <a:rPr b="1" dirty="0" sz="2550" lang="en-US">
                <a:latin typeface="Courier New" pitchFamily="49" charset="0"/>
              </a:rPr>
              <a:t>+</a:t>
            </a:r>
            <a:r>
              <a:rPr dirty="0" sz="2550" lang="en-US"/>
              <a:t> and </a:t>
            </a:r>
            <a:r>
              <a:rPr b="1" dirty="0" sz="2550" lang="en-US">
                <a:latin typeface="Courier New" pitchFamily="49" charset="0"/>
              </a:rPr>
              <a:t>-</a:t>
            </a:r>
            <a:r>
              <a:rPr dirty="0" sz="2550" lang="en-US"/>
              <a:t>, perform arithmetic on multiple types</a:t>
            </a:r>
          </a:p>
          <a:p>
            <a:pPr indent="-314325" lvl="1" marL="657225"/>
            <a:r>
              <a:rPr dirty="0" sz="2550" lang="en-US"/>
              <a:t>Compiler generates the appropriate code based on the manner in which the operator is used</a:t>
            </a:r>
          </a:p>
          <a:p>
            <a:endParaRPr dirty="0"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56" name=""/>
        <p:cNvGrpSpPr/>
        <p:nvPr/>
      </p:nvGrpSpPr>
      <p:grpSpPr>
        <a:xfrm>
          <a:off x="0" y="0"/>
          <a:ext cx="0" cy="0"/>
          <a:chOff x="0" y="0"/>
          <a:chExt cx="0" cy="0"/>
        </a:xfrm>
      </p:grpSpPr>
      <p:sp>
        <p:nvSpPr>
          <p:cNvPr id="1048663" name="Slide Number Placeholder 3"/>
          <p:cNvSpPr>
            <a:spLocks noGrp="1"/>
          </p:cNvSpPr>
          <p:nvPr>
            <p:ph type="sldNum" sz="quarter" idx="10"/>
          </p:nvPr>
        </p:nvSpPr>
        <p:spPr/>
        <p:txBody>
          <a:bodyPr/>
          <a:p>
            <a:fld id="{A17FCD95-F6D1-449E-8774-C935E0CFCE9C}" type="slidenum">
              <a:rPr lang="en-US"/>
              <a:t>33</a:t>
            </a:fld>
            <a:endParaRPr lang="en-US"/>
          </a:p>
        </p:txBody>
      </p:sp>
      <p:sp>
        <p:nvSpPr>
          <p:cNvPr id="1048664" name="Rectangle 5"/>
          <p:cNvSpPr>
            <a:spLocks noGrp="1" noChangeArrowheads="1"/>
          </p:cNvSpPr>
          <p:nvPr>
            <p:ph type="body" idx="1"/>
          </p:nvPr>
        </p:nvSpPr>
        <p:spPr>
          <a:xfrm>
            <a:off x="628650" y="2171700"/>
            <a:ext cx="6972300" cy="3771900"/>
          </a:xfrm>
        </p:spPr>
        <p:txBody>
          <a:bodyPr>
            <a:normAutofit fontScale="96154" lnSpcReduction="20000"/>
          </a:bodyPr>
          <a:p>
            <a:r>
              <a:rPr dirty="0" lang="en-US"/>
              <a:t>Overloading an operator - Write function definition as normal</a:t>
            </a:r>
          </a:p>
          <a:p>
            <a:pPr>
              <a:buNone/>
            </a:pPr>
            <a:r>
              <a:rPr dirty="0" lang="en-US"/>
              <a:t>Syntax: </a:t>
            </a:r>
          </a:p>
          <a:p>
            <a:pPr>
              <a:buNone/>
            </a:pPr>
            <a:r>
              <a:rPr dirty="0" lang="en-US" err="1" smtClean="0"/>
              <a:t>returnType</a:t>
            </a:r>
            <a:r>
              <a:rPr dirty="0" lang="en-US" smtClean="0"/>
              <a:t> </a:t>
            </a:r>
            <a:r>
              <a:rPr dirty="0" lang="en-US" err="1" smtClean="0"/>
              <a:t>classname</a:t>
            </a:r>
            <a:r>
              <a:rPr dirty="0" lang="en-US" smtClean="0"/>
              <a:t>::</a:t>
            </a:r>
            <a:r>
              <a:rPr b="1" dirty="0" lang="en-US" smtClean="0"/>
              <a:t>operator </a:t>
            </a:r>
            <a:r>
              <a:rPr b="1" dirty="0" lang="en-US"/>
              <a:t>op(arguments</a:t>
            </a:r>
            <a:r>
              <a:rPr dirty="0" lang="en-US"/>
              <a:t>) </a:t>
            </a:r>
          </a:p>
          <a:p>
            <a:pPr>
              <a:buNone/>
            </a:pPr>
            <a:r>
              <a:rPr dirty="0" lang="en-US"/>
              <a:t>{ </a:t>
            </a:r>
          </a:p>
          <a:p>
            <a:pPr>
              <a:buNone/>
            </a:pPr>
            <a:r>
              <a:rPr dirty="0" lang="en-US"/>
              <a:t>Function body; </a:t>
            </a:r>
          </a:p>
          <a:p>
            <a:pPr>
              <a:buNone/>
            </a:pPr>
            <a:r>
              <a:rPr dirty="0" lang="en-US"/>
              <a:t>} Function name is keyword </a:t>
            </a:r>
            <a:r>
              <a:rPr b="1" dirty="0" lang="en-US">
                <a:latin typeface="Courier New" pitchFamily="49" charset="0"/>
              </a:rPr>
              <a:t>operator</a:t>
            </a:r>
            <a:r>
              <a:rPr dirty="0" lang="en-US"/>
              <a:t> followed by the symbol for the operator being overloaded</a:t>
            </a:r>
          </a:p>
        </p:txBody>
      </p:sp>
      <p:sp>
        <p:nvSpPr>
          <p:cNvPr id="1048665" name="Title 1"/>
          <p:cNvSpPr>
            <a:spLocks noGrp="1"/>
          </p:cNvSpPr>
          <p:nvPr>
            <p:ph type="title"/>
          </p:nvPr>
        </p:nvSpPr>
        <p:spPr>
          <a:xfrm>
            <a:off x="516835" y="1063229"/>
            <a:ext cx="7141265" cy="857250"/>
          </a:xfrm>
        </p:spPr>
        <p:txBody>
          <a:bodyPr>
            <a:normAutofit fontScale="90000"/>
          </a:bodyPr>
          <a:p>
            <a:r>
              <a:rPr dirty="0" sz="3600" lang="en-US"/>
              <a:t>General Rules for Operator Overloading</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57" name=""/>
        <p:cNvGrpSpPr/>
        <p:nvPr/>
      </p:nvGrpSpPr>
      <p:grpSpPr>
        <a:xfrm>
          <a:off x="0" y="0"/>
          <a:ext cx="0" cy="0"/>
          <a:chOff x="0" y="0"/>
          <a:chExt cx="0" cy="0"/>
        </a:xfrm>
      </p:grpSpPr>
      <p:sp>
        <p:nvSpPr>
          <p:cNvPr id="1048666" name="Content Placeholder 2"/>
          <p:cNvSpPr>
            <a:spLocks noGrp="1"/>
          </p:cNvSpPr>
          <p:nvPr>
            <p:ph idx="1"/>
          </p:nvPr>
        </p:nvSpPr>
        <p:spPr/>
        <p:txBody>
          <a:bodyPr/>
          <a:p>
            <a:r>
              <a:rPr dirty="0" lang="en-US"/>
              <a:t>Using operators</a:t>
            </a:r>
          </a:p>
          <a:p>
            <a:pPr lvl="1"/>
            <a:r>
              <a:rPr dirty="0" sz="2400" lang="en-US"/>
              <a:t>To use an operator on a class object it must be overloaded unless the assignment operator</a:t>
            </a:r>
            <a:r>
              <a:rPr b="1" dirty="0" sz="2400" lang="en-US">
                <a:latin typeface="Courier New" pitchFamily="49" charset="0"/>
              </a:rPr>
              <a:t>(=)</a:t>
            </a:r>
            <a:r>
              <a:rPr dirty="0" sz="2400" lang="en-US"/>
              <a:t>or the address operator</a:t>
            </a:r>
            <a:r>
              <a:rPr b="1" dirty="0" sz="2400" lang="en-US">
                <a:latin typeface="Courier New" pitchFamily="49" charset="0"/>
              </a:rPr>
              <a:t>(&amp;)</a:t>
            </a:r>
          </a:p>
          <a:p>
            <a:pPr lvl="2"/>
            <a:r>
              <a:rPr dirty="0" sz="2400" lang="en-US">
                <a:cs typeface="Times New Roman" pitchFamily="18" charset="0"/>
              </a:rPr>
              <a:t>Assignment operator by default performs </a:t>
            </a:r>
            <a:r>
              <a:rPr dirty="0" sz="2400" lang="en-US" err="1">
                <a:cs typeface="Times New Roman" pitchFamily="18" charset="0"/>
              </a:rPr>
              <a:t>memberwise</a:t>
            </a:r>
            <a:r>
              <a:rPr dirty="0" sz="2400" lang="en-US">
                <a:cs typeface="Times New Roman" pitchFamily="18" charset="0"/>
              </a:rPr>
              <a:t> assignment </a:t>
            </a:r>
          </a:p>
          <a:p>
            <a:pPr lvl="2"/>
            <a:r>
              <a:rPr dirty="0" sz="2400" lang="en-US">
                <a:cs typeface="Times New Roman" pitchFamily="18" charset="0"/>
              </a:rPr>
              <a:t>Address operator (&amp;) by default returns the address of an object </a:t>
            </a:r>
            <a:endParaRPr dirty="0" sz="2400" lang="en-US"/>
          </a:p>
          <a:p>
            <a:endParaRPr dirty="0" lang="en-US"/>
          </a:p>
        </p:txBody>
      </p:sp>
      <p:sp>
        <p:nvSpPr>
          <p:cNvPr id="1048667" name="Title 1"/>
          <p:cNvSpPr>
            <a:spLocks noGrp="1"/>
          </p:cNvSpPr>
          <p:nvPr>
            <p:ph type="title"/>
          </p:nvPr>
        </p:nvSpPr>
        <p:spPr/>
        <p:txBody>
          <a:bodyPr>
            <a:normAutofit/>
          </a:bodyPr>
          <a:p>
            <a:r>
              <a:rPr dirty="0" sz="3600" lang="en-US"/>
              <a:t>General Rules for Operator Overloading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58" name=""/>
        <p:cNvGrpSpPr/>
        <p:nvPr/>
      </p:nvGrpSpPr>
      <p:grpSpPr>
        <a:xfrm>
          <a:off x="0" y="0"/>
          <a:ext cx="0" cy="0"/>
          <a:chOff x="0" y="0"/>
          <a:chExt cx="0" cy="0"/>
        </a:xfrm>
      </p:grpSpPr>
      <p:sp>
        <p:nvSpPr>
          <p:cNvPr id="1048668" name="Title 1"/>
          <p:cNvSpPr>
            <a:spLocks noGrp="1"/>
          </p:cNvSpPr>
          <p:nvPr>
            <p:ph type="title"/>
          </p:nvPr>
        </p:nvSpPr>
        <p:spPr/>
        <p:txBody>
          <a:bodyPr>
            <a:normAutofit fontScale="90000"/>
          </a:bodyPr>
          <a:p>
            <a:r>
              <a:rPr dirty="0" lang="en-US"/>
              <a:t/>
            </a:r>
            <a:br>
              <a:rPr dirty="0" lang="en-US"/>
            </a:br>
            <a:r>
              <a:rPr dirty="0" lang="en-US"/>
              <a:t>Steps </a:t>
            </a:r>
          </a:p>
        </p:txBody>
      </p:sp>
      <p:sp>
        <p:nvSpPr>
          <p:cNvPr id="1048669" name="Content Placeholder 2"/>
          <p:cNvSpPr>
            <a:spLocks noGrp="1"/>
          </p:cNvSpPr>
          <p:nvPr>
            <p:ph idx="1"/>
          </p:nvPr>
        </p:nvSpPr>
        <p:spPr/>
        <p:txBody>
          <a:bodyPr/>
          <a:p>
            <a:pPr>
              <a:buNone/>
            </a:pPr>
            <a:r>
              <a:rPr dirty="0" lang="en-US"/>
              <a:t>1. Create a class that is to be used </a:t>
            </a:r>
          </a:p>
          <a:p>
            <a:pPr>
              <a:buNone/>
            </a:pPr>
            <a:r>
              <a:rPr dirty="0" lang="en-US"/>
              <a:t>2.Declare the operator function in the public part of the class. It may be either member function or friend function. </a:t>
            </a:r>
          </a:p>
          <a:p>
            <a:pPr>
              <a:buNone/>
            </a:pPr>
            <a:r>
              <a:rPr dirty="0" lang="en-US"/>
              <a:t>3.Define operator function to implement the operation required </a:t>
            </a:r>
          </a:p>
          <a:p>
            <a:pPr>
              <a:buNone/>
            </a:pPr>
            <a:r>
              <a:rPr dirty="0" lang="en-US"/>
              <a:t>4.Overloaded can be invoked using the syntax such as:       </a:t>
            </a:r>
            <a:r>
              <a:rPr b="1" dirty="0" lang="en-US"/>
              <a:t>op x;</a:t>
            </a:r>
            <a:r>
              <a:rPr dirty="0" lang="en-US"/>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59" name=""/>
        <p:cNvGrpSpPr/>
        <p:nvPr/>
      </p:nvGrpSpPr>
      <p:grpSpPr>
        <a:xfrm>
          <a:off x="0" y="0"/>
          <a:ext cx="0" cy="0"/>
          <a:chOff x="0" y="0"/>
          <a:chExt cx="0" cy="0"/>
        </a:xfrm>
      </p:grpSpPr>
      <p:sp>
        <p:nvSpPr>
          <p:cNvPr id="1048670" name="Slide Number Placeholder 3"/>
          <p:cNvSpPr>
            <a:spLocks noGrp="1"/>
          </p:cNvSpPr>
          <p:nvPr>
            <p:ph type="sldNum" sz="quarter" idx="10"/>
          </p:nvPr>
        </p:nvSpPr>
        <p:spPr/>
        <p:txBody>
          <a:bodyPr/>
          <a:p>
            <a:fld id="{82402D95-CC5E-4EFA-B509-1E5F91971987}" type="slidenum">
              <a:rPr lang="en-US"/>
              <a:t>36</a:t>
            </a:fld>
            <a:endParaRPr lang="en-US"/>
          </a:p>
        </p:txBody>
      </p:sp>
      <p:sp>
        <p:nvSpPr>
          <p:cNvPr id="1048671" name="Rectangle 105"/>
          <p:cNvSpPr>
            <a:spLocks noGrp="1" noChangeArrowheads="1"/>
          </p:cNvSpPr>
          <p:nvPr>
            <p:ph type="title"/>
          </p:nvPr>
        </p:nvSpPr>
        <p:spPr>
          <a:xfrm>
            <a:off x="1543050" y="1085850"/>
            <a:ext cx="6172200" cy="742950"/>
          </a:xfrm>
        </p:spPr>
        <p:txBody>
          <a:bodyPr>
            <a:normAutofit fontScale="90000"/>
          </a:bodyPr>
          <a:p>
            <a:r>
              <a:rPr sz="3000" lang="en-US" noProof="1"/>
              <a:t>Restrictions on Operator Overloading </a:t>
            </a:r>
            <a:br>
              <a:rPr sz="3000" lang="en-US" noProof="1"/>
            </a:br>
            <a:endParaRPr dirty="0" sz="3000" lang="en-US"/>
          </a:p>
        </p:txBody>
      </p:sp>
      <p:sp>
        <p:nvSpPr>
          <p:cNvPr id="1048672" name="Rectangle 7"/>
          <p:cNvSpPr/>
          <p:nvPr/>
        </p:nvSpPr>
        <p:spPr>
          <a:xfrm>
            <a:off x="705678" y="1885950"/>
            <a:ext cx="6952422" cy="2169825"/>
          </a:xfrm>
          <a:prstGeom prst="rect"/>
        </p:spPr>
        <p:txBody>
          <a:bodyPr wrap="square">
            <a:spAutoFit/>
          </a:bodyPr>
          <a:p>
            <a:r>
              <a:rPr dirty="0" sz="2700" lang="en-US"/>
              <a:t>Following C++ Operator can’t be overloaded </a:t>
            </a:r>
          </a:p>
          <a:p>
            <a:pPr lvl="1">
              <a:buFont typeface="Arial" pitchFamily="34" charset="0"/>
              <a:buChar char="•"/>
            </a:pPr>
            <a:r>
              <a:rPr dirty="0" sz="2700" lang="en-US"/>
              <a:t>Class member access operators(. &amp; .*) </a:t>
            </a:r>
          </a:p>
          <a:p>
            <a:pPr lvl="1">
              <a:buFont typeface="Arial" pitchFamily="34" charset="0"/>
              <a:buChar char="•"/>
            </a:pPr>
            <a:r>
              <a:rPr dirty="0" sz="2700" lang="en-US"/>
              <a:t>Scope Resolution Operator(::) </a:t>
            </a:r>
          </a:p>
          <a:p>
            <a:pPr lvl="1">
              <a:buFont typeface="Arial" pitchFamily="34" charset="0"/>
              <a:buChar char="•"/>
            </a:pPr>
            <a:r>
              <a:rPr dirty="0" sz="2700" lang="en-US" err="1"/>
              <a:t>Sizeof</a:t>
            </a:r>
            <a:r>
              <a:rPr dirty="0" sz="2700" lang="en-US"/>
              <a:t> Operator(</a:t>
            </a:r>
            <a:r>
              <a:rPr dirty="0" sz="2700" lang="en-US" err="1"/>
              <a:t>sizeof</a:t>
            </a:r>
            <a:r>
              <a:rPr dirty="0" sz="2700" lang="en-US"/>
              <a:t>()) </a:t>
            </a:r>
          </a:p>
          <a:p>
            <a:pPr lvl="1">
              <a:buFont typeface="Arial" pitchFamily="34" charset="0"/>
              <a:buChar char="•"/>
            </a:pPr>
            <a:r>
              <a:rPr dirty="0" sz="2700" lang="en-US"/>
              <a:t>Conditional Operator(? :)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60" name=""/>
        <p:cNvGrpSpPr/>
        <p:nvPr/>
      </p:nvGrpSpPr>
      <p:grpSpPr>
        <a:xfrm>
          <a:off x="0" y="0"/>
          <a:ext cx="0" cy="0"/>
          <a:chOff x="0" y="0"/>
          <a:chExt cx="0" cy="0"/>
        </a:xfrm>
      </p:grpSpPr>
      <p:sp>
        <p:nvSpPr>
          <p:cNvPr id="1048673" name="Slide Number Placeholder 3"/>
          <p:cNvSpPr>
            <a:spLocks noGrp="1"/>
          </p:cNvSpPr>
          <p:nvPr>
            <p:ph type="sldNum" sz="quarter" idx="10"/>
          </p:nvPr>
        </p:nvSpPr>
        <p:spPr/>
        <p:txBody>
          <a:bodyPr/>
          <a:p>
            <a:fld id="{6ED5D541-94FD-4FC5-B920-82125DF4E462}" type="slidenum">
              <a:rPr lang="en-US"/>
              <a:t>37</a:t>
            </a:fld>
            <a:endParaRPr lang="en-US"/>
          </a:p>
        </p:txBody>
      </p:sp>
      <p:sp>
        <p:nvSpPr>
          <p:cNvPr id="1048674" name="Rectangle 4"/>
          <p:cNvSpPr>
            <a:spLocks noGrp="1" noChangeArrowheads="1"/>
          </p:cNvSpPr>
          <p:nvPr>
            <p:ph type="title"/>
          </p:nvPr>
        </p:nvSpPr>
        <p:spPr>
          <a:xfrm>
            <a:off x="1485900" y="1063228"/>
            <a:ext cx="6172200" cy="594122"/>
          </a:xfrm>
        </p:spPr>
        <p:txBody>
          <a:bodyPr>
            <a:normAutofit fontScale="90000"/>
          </a:bodyPr>
          <a:p>
            <a:r>
              <a:rPr sz="3000" lang="en-US" noProof="1"/>
              <a:t>Restrictions on Operator Overloadin</a:t>
            </a:r>
            <a:r>
              <a:rPr dirty="0" sz="3000" lang="en-US"/>
              <a:t>g</a:t>
            </a:r>
          </a:p>
        </p:txBody>
      </p:sp>
      <p:sp>
        <p:nvSpPr>
          <p:cNvPr id="1048675" name="Rectangle 5"/>
          <p:cNvSpPr>
            <a:spLocks noGrp="1" noChangeArrowheads="1"/>
          </p:cNvSpPr>
          <p:nvPr>
            <p:ph type="body" idx="1"/>
          </p:nvPr>
        </p:nvSpPr>
        <p:spPr>
          <a:xfrm>
            <a:off x="864705" y="2114550"/>
            <a:ext cx="6793396" cy="3543300"/>
          </a:xfrm>
        </p:spPr>
        <p:txBody>
          <a:bodyPr/>
          <a:p>
            <a:r>
              <a:rPr dirty="0" lang="en-US"/>
              <a:t>Overloading restrictions</a:t>
            </a:r>
          </a:p>
          <a:p>
            <a:pPr lvl="1"/>
            <a:r>
              <a:rPr dirty="0" sz="2400" lang="en-US"/>
              <a:t>Precedence ,</a:t>
            </a:r>
            <a:r>
              <a:rPr dirty="0" sz="2400" lang="en-US" err="1"/>
              <a:t>associativity</a:t>
            </a:r>
            <a:r>
              <a:rPr dirty="0" sz="2400" lang="en-US"/>
              <a:t>, </a:t>
            </a:r>
            <a:r>
              <a:rPr dirty="0" sz="2400" lang="en-US" err="1"/>
              <a:t>arity</a:t>
            </a:r>
            <a:r>
              <a:rPr dirty="0" sz="2400" lang="en-US"/>
              <a:t> (number of operands) of an operator cannot be changed</a:t>
            </a:r>
          </a:p>
          <a:p>
            <a:r>
              <a:rPr dirty="0" lang="en-US"/>
              <a:t>No new operators can be created</a:t>
            </a:r>
          </a:p>
          <a:p>
            <a:pPr lvl="1"/>
            <a:r>
              <a:rPr dirty="0" sz="2400" lang="en-US"/>
              <a:t>Use only existing operators</a:t>
            </a:r>
          </a:p>
          <a:p>
            <a:r>
              <a:rPr dirty="0" lang="en-US"/>
              <a:t>No overloading operators for built-in types</a:t>
            </a:r>
          </a:p>
          <a:p>
            <a:pPr lvl="1"/>
            <a:r>
              <a:rPr dirty="0" sz="2400" lang="en-US"/>
              <a:t>Cannot change how two integers are added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61" name=""/>
        <p:cNvGrpSpPr/>
        <p:nvPr/>
      </p:nvGrpSpPr>
      <p:grpSpPr>
        <a:xfrm>
          <a:off x="0" y="0"/>
          <a:ext cx="0" cy="0"/>
          <a:chOff x="0" y="0"/>
          <a:chExt cx="0" cy="0"/>
        </a:xfrm>
      </p:grpSpPr>
      <p:graphicFrame>
        <p:nvGraphicFramePr>
          <p:cNvPr id="4194304" name="Content Placeholder 3"/>
          <p:cNvGraphicFramePr>
            <a:graphicFrameLocks noGrp="1"/>
          </p:cNvGraphicFramePr>
          <p:nvPr>
            <p:ph idx="1"/>
          </p:nvPr>
        </p:nvGraphicFramePr>
        <p:xfrm>
          <a:off x="1351128" y="1788710"/>
          <a:ext cx="5724474" cy="2293620"/>
        </p:xfrm>
        <a:graphic>
          <a:graphicData uri="http://schemas.openxmlformats.org/drawingml/2006/table">
            <a:tbl>
              <a:tblPr/>
              <a:tblGrid>
                <a:gridCol w="954079"/>
                <a:gridCol w="954079"/>
                <a:gridCol w="954079"/>
                <a:gridCol w="954079"/>
                <a:gridCol w="954079"/>
                <a:gridCol w="954079"/>
              </a:tblGrid>
              <a:tr h="320040">
                <a:tc>
                  <a:txBody>
                    <a:bodyPr/>
                    <a:p>
                      <a:pPr fontAlgn="t"/>
                      <a:r>
                        <a:rPr b="1" dirty="0" sz="1400" lang="en-IN">
                          <a:effectLst/>
                        </a:rPr>
                        <a:t>+</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p>
                      <a:pPr fontAlgn="t"/>
                      <a:r>
                        <a:rPr b="1" sz="1400" lang="en-IN">
                          <a:effectLst/>
                        </a:rPr>
                        <a:t>-</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p>
                      <a:pPr fontAlgn="t"/>
                      <a:r>
                        <a:rPr b="1" sz="1400" lang="en-IN">
                          <a:effectLst/>
                        </a:rPr>
                        <a:t>*</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p>
                      <a:pPr fontAlgn="t"/>
                      <a:r>
                        <a:rPr b="1" sz="1400" lang="en-IN">
                          <a:effectLst/>
                        </a:rPr>
                        <a:t>/</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p>
                      <a:pPr fontAlgn="t"/>
                      <a:r>
                        <a:rPr b="1" sz="1400" lang="en-IN">
                          <a:effectLst/>
                        </a:rPr>
                        <a:t>%</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p>
                      <a:pPr fontAlgn="t"/>
                      <a:r>
                        <a:rPr b="1" sz="1400" lang="en-IN">
                          <a:effectLst/>
                        </a:rPr>
                        <a:t>^</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20040">
                <a:tc>
                  <a:txBody>
                    <a:bodyPr/>
                    <a:p>
                      <a:pPr fontAlgn="t"/>
                      <a:r>
                        <a:rPr b="1" sz="1400" lang="en-IN">
                          <a:effectLst/>
                        </a:rPr>
                        <a:t>&amp;</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p>
                      <a:pPr fontAlgn="t"/>
                      <a:r>
                        <a:rPr b="1" sz="1400" lang="en-IN">
                          <a:effectLst/>
                        </a:rPr>
                        <a:t>|</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p>
                      <a:pPr fontAlgn="t"/>
                      <a:r>
                        <a:rPr b="1" sz="1400" lang="en-IN">
                          <a:effectLst/>
                        </a:rPr>
                        <a:t>~</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p>
                      <a:pPr fontAlgn="t"/>
                      <a:r>
                        <a:rPr b="1" sz="1400" lang="en-IN">
                          <a:effectLst/>
                        </a:rPr>
                        <a:t>!</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p>
                      <a:pPr fontAlgn="t"/>
                      <a:r>
                        <a:rPr b="1" sz="1400" lang="en-IN">
                          <a:effectLst/>
                        </a:rPr>
                        <a:t>,</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p>
                      <a:pPr fontAlgn="t"/>
                      <a:r>
                        <a:rPr b="1" dirty="0" sz="1400" lang="en-IN">
                          <a:effectLst/>
                        </a:rPr>
                        <a:t>=</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20040">
                <a:tc>
                  <a:txBody>
                    <a:bodyPr/>
                    <a:p>
                      <a:pPr fontAlgn="t"/>
                      <a:r>
                        <a:rPr b="1" sz="1400" lang="en-IN">
                          <a:effectLst/>
                        </a:rPr>
                        <a:t>&lt;</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p>
                      <a:pPr fontAlgn="t"/>
                      <a:r>
                        <a:rPr b="1" sz="1400" lang="en-IN">
                          <a:effectLst/>
                        </a:rPr>
                        <a:t>&gt;</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p>
                      <a:pPr fontAlgn="t"/>
                      <a:r>
                        <a:rPr b="1" sz="1400" lang="en-IN">
                          <a:effectLst/>
                        </a:rPr>
                        <a:t>&lt;=</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p>
                      <a:pPr fontAlgn="t"/>
                      <a:r>
                        <a:rPr b="1" sz="1400" lang="en-IN">
                          <a:effectLst/>
                        </a:rPr>
                        <a:t>&gt;=</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p>
                      <a:pPr fontAlgn="t"/>
                      <a:r>
                        <a:rPr b="1" sz="1400" lang="en-IN">
                          <a:effectLst/>
                        </a:rPr>
                        <a:t>++</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p>
                      <a:pPr fontAlgn="t"/>
                      <a:r>
                        <a:rPr b="1" sz="1400" lang="en-IN">
                          <a:effectLst/>
                        </a:rPr>
                        <a:t>--</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20040">
                <a:tc>
                  <a:txBody>
                    <a:bodyPr/>
                    <a:p>
                      <a:pPr fontAlgn="t"/>
                      <a:r>
                        <a:rPr b="1" sz="1400" lang="en-IN">
                          <a:effectLst/>
                        </a:rPr>
                        <a:t>&lt;&lt;</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p>
                      <a:pPr fontAlgn="t"/>
                      <a:r>
                        <a:rPr b="1" sz="1400" lang="en-IN">
                          <a:effectLst/>
                        </a:rPr>
                        <a:t>&gt;&gt;</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p>
                      <a:pPr fontAlgn="t"/>
                      <a:r>
                        <a:rPr b="1" sz="1400" lang="en-IN">
                          <a:effectLst/>
                        </a:rPr>
                        <a:t>==</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p>
                      <a:pPr fontAlgn="t"/>
                      <a:r>
                        <a:rPr b="1" sz="1400" lang="en-IN">
                          <a:effectLst/>
                        </a:rPr>
                        <a:t>!=</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p>
                      <a:pPr fontAlgn="t"/>
                      <a:r>
                        <a:rPr b="1" sz="1400" lang="en-IN">
                          <a:effectLst/>
                        </a:rPr>
                        <a:t>&amp;&amp;</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p>
                      <a:pPr fontAlgn="t"/>
                      <a:r>
                        <a:rPr b="1" sz="1400" lang="en-IN">
                          <a:effectLst/>
                        </a:rPr>
                        <a:t>||</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20040">
                <a:tc>
                  <a:txBody>
                    <a:bodyPr/>
                    <a:p>
                      <a:pPr fontAlgn="t"/>
                      <a:r>
                        <a:rPr b="1" sz="1400" lang="en-IN">
                          <a:effectLst/>
                        </a:rPr>
                        <a:t>+=</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p>
                      <a:pPr fontAlgn="t"/>
                      <a:r>
                        <a:rPr b="1" sz="1400" lang="en-IN">
                          <a:effectLst/>
                        </a:rPr>
                        <a:t>-=</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p>
                      <a:pPr fontAlgn="t"/>
                      <a:r>
                        <a:rPr b="1" sz="1400" lang="en-IN">
                          <a:effectLst/>
                        </a:rPr>
                        <a:t>/=</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p>
                      <a:pPr fontAlgn="t"/>
                      <a:r>
                        <a:rPr b="1" sz="1400" lang="en-IN">
                          <a:effectLst/>
                        </a:rPr>
                        <a:t>%=</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p>
                      <a:pPr fontAlgn="t"/>
                      <a:r>
                        <a:rPr b="1" sz="1400" lang="en-IN">
                          <a:effectLst/>
                        </a:rPr>
                        <a:t>^=</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p>
                      <a:pPr fontAlgn="t"/>
                      <a:r>
                        <a:rPr b="1" sz="1400" lang="en-IN">
                          <a:effectLst/>
                        </a:rPr>
                        <a:t>&amp;=</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20040">
                <a:tc>
                  <a:txBody>
                    <a:bodyPr/>
                    <a:p>
                      <a:pPr fontAlgn="t"/>
                      <a:r>
                        <a:rPr b="1" sz="1400" lang="en-IN">
                          <a:effectLst/>
                        </a:rPr>
                        <a:t>|=</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p>
                      <a:pPr fontAlgn="t"/>
                      <a:r>
                        <a:rPr b="1" sz="1400" lang="en-IN">
                          <a:effectLst/>
                        </a:rPr>
                        <a:t>*=</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p>
                      <a:pPr fontAlgn="t"/>
                      <a:r>
                        <a:rPr b="1" sz="1400" lang="en-IN">
                          <a:effectLst/>
                        </a:rPr>
                        <a:t>&lt;&lt;=</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p>
                      <a:pPr fontAlgn="t"/>
                      <a:r>
                        <a:rPr b="1" sz="1400" lang="en-IN">
                          <a:effectLst/>
                        </a:rPr>
                        <a:t>&gt;&gt;=</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p>
                      <a:pPr fontAlgn="t"/>
                      <a:r>
                        <a:rPr b="1" sz="1400" lang="en-IN">
                          <a:effectLst/>
                        </a:rPr>
                        <a:t>[]</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p>
                      <a:pPr fontAlgn="t"/>
                      <a:r>
                        <a:rPr b="1" sz="1400" lang="en-IN">
                          <a:effectLst/>
                        </a:rPr>
                        <a:t>()</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20040">
                <a:tc>
                  <a:txBody>
                    <a:bodyPr/>
                    <a:p>
                      <a:pPr fontAlgn="t"/>
                      <a:r>
                        <a:rPr b="1" sz="1400" lang="en-IN">
                          <a:effectLst/>
                        </a:rPr>
                        <a:t>-&gt;</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p>
                      <a:pPr fontAlgn="t"/>
                      <a:r>
                        <a:rPr b="1" sz="1400" lang="en-IN">
                          <a:effectLst/>
                        </a:rPr>
                        <a:t>-&gt;*</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p>
                      <a:pPr fontAlgn="t"/>
                      <a:r>
                        <a:rPr b="1" sz="1400" lang="en-IN">
                          <a:effectLst/>
                        </a:rPr>
                        <a:t>new</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p>
                      <a:pPr fontAlgn="t"/>
                      <a:r>
                        <a:rPr b="1" sz="1400" lang="en-IN">
                          <a:effectLst/>
                        </a:rPr>
                        <a:t>new []</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p>
                      <a:pPr fontAlgn="t"/>
                      <a:r>
                        <a:rPr b="1" sz="1400" lang="en-IN">
                          <a:effectLst/>
                        </a:rPr>
                        <a:t>delete</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p>
                      <a:pPr fontAlgn="t"/>
                      <a:r>
                        <a:rPr b="1" dirty="0" sz="1400" lang="en-IN">
                          <a:effectLst/>
                        </a:rPr>
                        <a:t>delete []</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graphicFrame>
        <p:nvGraphicFramePr>
          <p:cNvPr id="4194305" name="Table 4"/>
          <p:cNvGraphicFramePr>
            <a:graphicFrameLocks noGrp="1"/>
          </p:cNvGraphicFramePr>
          <p:nvPr/>
        </p:nvGraphicFramePr>
        <p:xfrm>
          <a:off x="1241929" y="4650956"/>
          <a:ext cx="5724471" cy="418334"/>
        </p:xfrm>
        <a:graphic>
          <a:graphicData uri="http://schemas.openxmlformats.org/drawingml/2006/table">
            <a:tbl>
              <a:tblPr/>
              <a:tblGrid>
                <a:gridCol w="937185"/>
                <a:gridCol w="1595762"/>
                <a:gridCol w="1595762"/>
                <a:gridCol w="1595762"/>
              </a:tblGrid>
              <a:tr h="418334">
                <a:tc>
                  <a:txBody>
                    <a:bodyPr/>
                    <a:p>
                      <a:pPr fontAlgn="t"/>
                      <a:r>
                        <a:rPr b="1" dirty="0" sz="1400" lang="en-IN">
                          <a:effectLst/>
                        </a:rPr>
                        <a:t>::</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p>
                      <a:pPr fontAlgn="t"/>
                      <a:r>
                        <a:rPr b="1" dirty="0" sz="1400" lang="en-IN">
                          <a:effectLst/>
                        </a:rPr>
                        <a:t>.*</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p>
                      <a:pPr fontAlgn="t"/>
                      <a:r>
                        <a:rPr b="1" sz="1400" lang="en-IN">
                          <a:effectLst/>
                        </a:rPr>
                        <a:t>.</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p>
                      <a:pPr fontAlgn="t"/>
                      <a:r>
                        <a:rPr b="1" dirty="0" sz="1400" lang="en-IN">
                          <a:effectLst/>
                        </a:rPr>
                        <a:t>?:</a:t>
                      </a:r>
                    </a:p>
                  </a:txBody>
                  <a:tcPr marL="57150" marR="57150" marT="57150" marB="57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1048676" name="Rectangle 1"/>
          <p:cNvSpPr>
            <a:spLocks noGrp="1" noChangeArrowheads="1"/>
          </p:cNvSpPr>
          <p:nvPr>
            <p:ph type="title"/>
          </p:nvPr>
        </p:nvSpPr>
        <p:spPr bwMode="auto">
          <a:xfrm>
            <a:off x="628650" y="1391577"/>
            <a:ext cx="7886700" cy="473206"/>
          </a:xfrm>
          <a:prstGeom prst="rect"/>
          <a:noFill/>
          <a:ln>
            <a:noFill/>
          </a:ln>
          <a:effectLst/>
        </p:spPr>
        <p:txBody>
          <a:bodyPr anchor="ctr" anchorCtr="0" bIns="34290" compatLnSpc="1" lIns="68580" numCol="1" rIns="68580" tIns="34290" vert="horz" wrap="square">
            <a:prstTxWarp prst="textNoShape"/>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685800"/>
            <a:r>
              <a:rPr altLang="en-US" b="1" dirty="0" sz="1275" lang="en-US">
                <a:cs typeface="Arial" panose="020B0604020202020204" pitchFamily="34" charset="0"/>
              </a:rPr>
              <a:t>Overloadable Operators</a:t>
            </a:r>
          </a:p>
          <a:p>
            <a:pPr algn="just" defTabSz="685800"/>
            <a:endParaRPr altLang="en-US" b="1" dirty="0" sz="1350" lang="en-US"/>
          </a:p>
        </p:txBody>
      </p:sp>
      <p:sp>
        <p:nvSpPr>
          <p:cNvPr id="1048677" name="TextBox 9"/>
          <p:cNvSpPr txBox="1"/>
          <p:nvPr/>
        </p:nvSpPr>
        <p:spPr>
          <a:xfrm>
            <a:off x="705678" y="3292986"/>
            <a:ext cx="6152322" cy="1546577"/>
          </a:xfrm>
          <a:prstGeom prst="rect"/>
          <a:noFill/>
        </p:spPr>
        <p:txBody>
          <a:bodyPr wrap="square">
            <a:spAutoFit/>
          </a:bodyPr>
          <a:p>
            <a:endParaRPr altLang="en-US" b="1" dirty="0" sz="1350" lang="en-US">
              <a:latin typeface="Arial" panose="020B0604020202020204" pitchFamily="34" charset="0"/>
              <a:cs typeface="Arial" panose="020B0604020202020204" pitchFamily="34" charset="0"/>
            </a:endParaRPr>
          </a:p>
          <a:p>
            <a:endParaRPr altLang="en-US" b="1" dirty="0" sz="1350" lang="en-US">
              <a:latin typeface="Arial" panose="020B0604020202020204" pitchFamily="34" charset="0"/>
              <a:cs typeface="Arial" panose="020B0604020202020204" pitchFamily="34" charset="0"/>
            </a:endParaRPr>
          </a:p>
          <a:p>
            <a:endParaRPr altLang="en-US" b="1" dirty="0" sz="1350" lang="en-US">
              <a:latin typeface="Arial" panose="020B0604020202020204" pitchFamily="34" charset="0"/>
              <a:cs typeface="Arial" panose="020B0604020202020204" pitchFamily="34" charset="0"/>
            </a:endParaRPr>
          </a:p>
          <a:p>
            <a:endParaRPr altLang="en-US" b="1" dirty="0" sz="1350" lang="en-US">
              <a:latin typeface="Arial" panose="020B0604020202020204" pitchFamily="34" charset="0"/>
              <a:cs typeface="Arial" panose="020B0604020202020204" pitchFamily="34" charset="0"/>
            </a:endParaRPr>
          </a:p>
          <a:p>
            <a:pPr algn="ctr"/>
            <a:r>
              <a:rPr altLang="en-US" b="1" dirty="0" sz="1350" lang="en-US">
                <a:latin typeface="Arial" panose="020B0604020202020204" pitchFamily="34" charset="0"/>
                <a:cs typeface="Arial" panose="020B0604020202020204" pitchFamily="34" charset="0"/>
              </a:rPr>
              <a:t>                                 Non-overloadable Operators</a:t>
            </a:r>
          </a:p>
          <a:p>
            <a:pPr algn="ctr"/>
            <a:endParaRPr b="1" dirty="0" sz="1350" lang="en-US">
              <a:latin typeface="Arial" panose="020B0604020202020204" pitchFamily="34" charset="0"/>
              <a:cs typeface="Arial" panose="020B0604020202020204" pitchFamily="34" charset="0"/>
            </a:endParaRPr>
          </a:p>
          <a:p>
            <a:pPr algn="ctr"/>
            <a:endParaRPr dirty="0" sz="1350" lang="en-I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62" name=""/>
        <p:cNvGrpSpPr/>
        <p:nvPr/>
      </p:nvGrpSpPr>
      <p:grpSpPr>
        <a:xfrm>
          <a:off x="0" y="0"/>
          <a:ext cx="0" cy="0"/>
          <a:chOff x="0" y="0"/>
          <a:chExt cx="0" cy="0"/>
        </a:xfrm>
      </p:grpSpPr>
      <p:sp>
        <p:nvSpPr>
          <p:cNvPr id="1048678" name="Title 1"/>
          <p:cNvSpPr>
            <a:spLocks noGrp="1"/>
          </p:cNvSpPr>
          <p:nvPr>
            <p:ph type="title"/>
          </p:nvPr>
        </p:nvSpPr>
        <p:spPr/>
        <p:txBody>
          <a:bodyPr/>
          <a:p>
            <a:endParaRPr lang="en-IN"/>
          </a:p>
        </p:txBody>
      </p:sp>
      <p:sp>
        <p:nvSpPr>
          <p:cNvPr id="1048679" name="Content Placeholder 2"/>
          <p:cNvSpPr>
            <a:spLocks noGrp="1"/>
          </p:cNvSpPr>
          <p:nvPr>
            <p:ph idx="1"/>
          </p:nvPr>
        </p:nvSpPr>
        <p:spPr/>
        <p:txBody>
          <a:bodyPr/>
          <a:p>
            <a:pPr algn="l" fontAlgn="base"/>
            <a:r>
              <a:rPr b="0" dirty="0" i="0" lang="en-US">
                <a:effectLst/>
                <a:latin typeface="Roboto"/>
              </a:rPr>
              <a:t>Operator Overloading can be done by using </a:t>
            </a:r>
            <a:r>
              <a:rPr b="1" dirty="0" i="0" lang="en-US">
                <a:effectLst/>
                <a:latin typeface="Roboto"/>
              </a:rPr>
              <a:t>three approaches</a:t>
            </a:r>
            <a:r>
              <a:rPr b="0" dirty="0" i="0" lang="en-US">
                <a:effectLst/>
                <a:latin typeface="Roboto"/>
              </a:rPr>
              <a:t>, they are</a:t>
            </a:r>
          </a:p>
          <a:p>
            <a:pPr fontAlgn="base" indent="0" marL="0">
              <a:buNone/>
            </a:pPr>
            <a:endParaRPr b="0" dirty="0" i="0" lang="en-US">
              <a:effectLst/>
              <a:latin typeface="Roboto"/>
            </a:endParaRPr>
          </a:p>
          <a:p>
            <a:pPr algn="l" fontAlgn="base">
              <a:buFont typeface="+mj-lt"/>
              <a:buAutoNum type="arabicPeriod"/>
            </a:pPr>
            <a:r>
              <a:rPr b="0" dirty="0" i="0" lang="en-US">
                <a:effectLst/>
                <a:latin typeface="Roboto"/>
              </a:rPr>
              <a:t>Overloading unary operator.</a:t>
            </a:r>
          </a:p>
          <a:p>
            <a:pPr algn="l" fontAlgn="base">
              <a:buFont typeface="+mj-lt"/>
              <a:buAutoNum type="arabicPeriod"/>
            </a:pPr>
            <a:r>
              <a:rPr b="0" dirty="0" i="0" lang="en-US">
                <a:effectLst/>
                <a:latin typeface="Roboto"/>
              </a:rPr>
              <a:t>Overloading binary operator.</a:t>
            </a:r>
          </a:p>
          <a:p>
            <a:pPr algn="l" fontAlgn="base">
              <a:buFont typeface="+mj-lt"/>
              <a:buAutoNum type="arabicPeriod"/>
            </a:pPr>
            <a:r>
              <a:rPr b="0" dirty="0" i="0" lang="en-US">
                <a:effectLst/>
                <a:latin typeface="Roboto"/>
              </a:rPr>
              <a:t>Overloading binary operator using a friend function.</a:t>
            </a:r>
          </a:p>
          <a:p>
            <a:pPr indent="0" marL="0">
              <a:buNone/>
            </a:pP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27" name=""/>
        <p:cNvGrpSpPr/>
        <p:nvPr/>
      </p:nvGrpSpPr>
      <p:grpSpPr>
        <a:xfrm>
          <a:off x="0" y="0"/>
          <a:ext cx="0" cy="0"/>
          <a:chOff x="0" y="0"/>
          <a:chExt cx="0" cy="0"/>
        </a:xfrm>
      </p:grpSpPr>
      <p:sp>
        <p:nvSpPr>
          <p:cNvPr id="1048604" name="Title 2"/>
          <p:cNvSpPr>
            <a:spLocks noGrp="1"/>
          </p:cNvSpPr>
          <p:nvPr>
            <p:ph type="title"/>
          </p:nvPr>
        </p:nvSpPr>
        <p:spPr>
          <a:xfrm>
            <a:off x="457200" y="152400"/>
            <a:ext cx="8229600" cy="762000"/>
          </a:xfrm>
        </p:spPr>
        <p:txBody>
          <a:bodyPr>
            <a:normAutofit/>
          </a:bodyPr>
          <a:p>
            <a:pPr algn="ctr"/>
            <a:r>
              <a:rPr b="1" dirty="0" sz="2800" lang="en-US" smtClean="0"/>
              <a:t>CONSTRUCTORS</a:t>
            </a:r>
            <a:endParaRPr b="1" dirty="0" sz="2800" lang="en-US"/>
          </a:p>
        </p:txBody>
      </p:sp>
      <p:sp>
        <p:nvSpPr>
          <p:cNvPr id="1048605" name="Content Placeholder 1"/>
          <p:cNvSpPr>
            <a:spLocks noGrp="1"/>
          </p:cNvSpPr>
          <p:nvPr>
            <p:ph sz="quarter" idx="1"/>
          </p:nvPr>
        </p:nvSpPr>
        <p:spPr>
          <a:xfrm>
            <a:off x="457200" y="1143000"/>
            <a:ext cx="8229600" cy="5181600"/>
          </a:xfrm>
        </p:spPr>
        <p:txBody>
          <a:bodyPr>
            <a:normAutofit/>
          </a:bodyPr>
          <a:p>
            <a:pPr algn="just"/>
            <a:r>
              <a:rPr dirty="0" sz="2400" lang="en-US"/>
              <a:t>While defining a </a:t>
            </a:r>
            <a:r>
              <a:rPr dirty="0" sz="2400" lang="en-US" smtClean="0"/>
              <a:t>constructor </a:t>
            </a:r>
            <a:r>
              <a:rPr dirty="0" sz="2400" lang="en-US"/>
              <a:t>you must </a:t>
            </a:r>
            <a:r>
              <a:rPr dirty="0" sz="2400" lang="en-US" smtClean="0"/>
              <a:t>remember </a:t>
            </a:r>
            <a:r>
              <a:rPr dirty="0" sz="2400" lang="en-US"/>
              <a:t>that the name of constructor will be same as the name of the class, and </a:t>
            </a:r>
            <a:r>
              <a:rPr dirty="0" sz="2400" lang="en-US" smtClean="0"/>
              <a:t>constructors </a:t>
            </a:r>
            <a:r>
              <a:rPr dirty="0" sz="2400" lang="en-US"/>
              <a:t>will never have a return type</a:t>
            </a:r>
            <a:r>
              <a:rPr dirty="0" sz="2400" lang="en-US" smtClean="0"/>
              <a:t>.</a:t>
            </a:r>
          </a:p>
          <a:p>
            <a:pPr algn="just"/>
            <a:endParaRPr dirty="0" sz="2400" lang="en-US"/>
          </a:p>
        </p:txBody>
      </p:sp>
      <p:pic>
        <p:nvPicPr>
          <p:cNvPr id="2097152" name="Picture 3"/>
          <p:cNvPicPr>
            <a:picLocks noChangeAspect="1"/>
          </p:cNvPicPr>
          <p:nvPr/>
        </p:nvPicPr>
        <p:blipFill>
          <a:blip xmlns:r="http://schemas.openxmlformats.org/officeDocument/2006/relationships" r:embed="rId1"/>
          <a:stretch>
            <a:fillRect/>
          </a:stretch>
        </p:blipFill>
        <p:spPr>
          <a:xfrm>
            <a:off x="3076575" y="3048000"/>
            <a:ext cx="2990850" cy="2457450"/>
          </a:xfrm>
          <a:prstGeom prst="rect"/>
          <a:ln>
            <a:noFill/>
          </a:ln>
          <a:effectLst>
            <a:outerShdw algn="tl" blurRad="292100" dir="2700000" dist="139700" rotWithShape="0">
              <a:srgbClr val="333333">
                <a:alpha val="65000"/>
              </a:srgbClr>
            </a:outerShdw>
          </a:effectLst>
        </p:spPr>
      </p:pic>
    </p:spTree>
  </p:cSld>
  <p:clrMapOvr>
    <a:masterClrMapping/>
  </p:clrMapOvr>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63" name=""/>
        <p:cNvGrpSpPr/>
        <p:nvPr/>
      </p:nvGrpSpPr>
      <p:grpSpPr>
        <a:xfrm>
          <a:off x="0" y="0"/>
          <a:ext cx="0" cy="0"/>
          <a:chOff x="0" y="0"/>
          <a:chExt cx="0" cy="0"/>
        </a:xfrm>
      </p:grpSpPr>
      <p:sp>
        <p:nvSpPr>
          <p:cNvPr id="1048680" name="Title 1"/>
          <p:cNvSpPr>
            <a:spLocks noGrp="1"/>
          </p:cNvSpPr>
          <p:nvPr>
            <p:ph type="title"/>
          </p:nvPr>
        </p:nvSpPr>
        <p:spPr/>
        <p:txBody>
          <a:bodyPr/>
          <a:p>
            <a:r>
              <a:rPr dirty="0" lang="en-IN" smtClean="0"/>
              <a:t>Unary operator overloading</a:t>
            </a:r>
            <a:endParaRPr dirty="0" lang="en-US"/>
          </a:p>
        </p:txBody>
      </p:sp>
      <p:sp>
        <p:nvSpPr>
          <p:cNvPr id="1048681" name="Content Placeholder 2"/>
          <p:cNvSpPr>
            <a:spLocks noGrp="1"/>
          </p:cNvSpPr>
          <p:nvPr>
            <p:ph sz="quarter" idx="1"/>
          </p:nvPr>
        </p:nvSpPr>
        <p:spPr>
          <a:xfrm>
            <a:off x="457200" y="1219200"/>
            <a:ext cx="8229600" cy="5791200"/>
          </a:xfrm>
        </p:spPr>
        <p:txBody>
          <a:bodyPr>
            <a:normAutofit fontScale="42308" lnSpcReduction="20000"/>
          </a:bodyPr>
          <a:p>
            <a:r>
              <a:rPr dirty="0" lang="en-US"/>
              <a:t>#include&lt;</a:t>
            </a:r>
            <a:r>
              <a:rPr dirty="0" lang="en-US" err="1"/>
              <a:t>iostream</a:t>
            </a:r>
            <a:r>
              <a:rPr dirty="0" lang="en-US"/>
              <a:t>&gt;</a:t>
            </a:r>
            <a:br>
              <a:rPr dirty="0" lang="en-US"/>
            </a:br>
            <a:r>
              <a:rPr dirty="0" lang="en-US"/>
              <a:t>using namespace </a:t>
            </a:r>
            <a:r>
              <a:rPr dirty="0" lang="en-US" err="1"/>
              <a:t>std</a:t>
            </a:r>
            <a:r>
              <a:rPr dirty="0" lang="en-US"/>
              <a:t>;</a:t>
            </a:r>
            <a:br>
              <a:rPr dirty="0" lang="en-US"/>
            </a:br>
            <a:r>
              <a:rPr dirty="0" lang="en-US"/>
              <a:t/>
            </a:r>
            <a:br>
              <a:rPr dirty="0" lang="en-US"/>
            </a:br>
            <a:r>
              <a:rPr dirty="0" lang="en-US"/>
              <a:t>class </a:t>
            </a:r>
            <a:r>
              <a:rPr dirty="0" lang="en-US" err="1"/>
              <a:t>IncreDecre</a:t>
            </a:r>
            <a:r>
              <a:rPr dirty="0" lang="en-US"/>
              <a:t/>
            </a:r>
            <a:br>
              <a:rPr dirty="0" lang="en-US"/>
            </a:br>
            <a:r>
              <a:rPr dirty="0" lang="en-US"/>
              <a:t>{</a:t>
            </a:r>
            <a:br>
              <a:rPr dirty="0" lang="en-US"/>
            </a:br>
            <a:r>
              <a:rPr dirty="0" lang="en-US"/>
              <a:t>        </a:t>
            </a:r>
            <a:r>
              <a:rPr dirty="0" lang="en-US" err="1"/>
              <a:t>int</a:t>
            </a:r>
            <a:r>
              <a:rPr dirty="0" lang="en-US"/>
              <a:t> a, b;</a:t>
            </a:r>
            <a:br>
              <a:rPr dirty="0" lang="en-US"/>
            </a:br>
            <a:r>
              <a:rPr dirty="0" lang="en-US"/>
              <a:t>     public:</a:t>
            </a:r>
            <a:br>
              <a:rPr dirty="0" lang="en-US"/>
            </a:br>
            <a:r>
              <a:rPr dirty="0" lang="en-US"/>
              <a:t>        void accept()</a:t>
            </a:r>
            <a:br>
              <a:rPr dirty="0" lang="en-US"/>
            </a:br>
            <a:r>
              <a:rPr dirty="0" lang="en-US"/>
              <a:t>        {</a:t>
            </a:r>
            <a:br>
              <a:rPr dirty="0" lang="en-US"/>
            </a:br>
            <a:r>
              <a:rPr dirty="0" lang="en-US"/>
              <a:t>                </a:t>
            </a:r>
            <a:r>
              <a:rPr dirty="0" lang="en-US" err="1"/>
              <a:t>cout</a:t>
            </a:r>
            <a:r>
              <a:rPr dirty="0" lang="en-US"/>
              <a:t>&lt;&lt;"\n Enter Two Numbers : \n";</a:t>
            </a:r>
            <a:br>
              <a:rPr dirty="0" lang="en-US"/>
            </a:br>
            <a:r>
              <a:rPr dirty="0" lang="en-US"/>
              <a:t>                </a:t>
            </a:r>
            <a:r>
              <a:rPr dirty="0" lang="en-US" err="1"/>
              <a:t>cout</a:t>
            </a:r>
            <a:r>
              <a:rPr dirty="0" lang="en-US"/>
              <a:t>&lt;&lt;" ";</a:t>
            </a:r>
            <a:br>
              <a:rPr dirty="0" lang="en-US"/>
            </a:br>
            <a:r>
              <a:rPr dirty="0" lang="en-US"/>
              <a:t>                </a:t>
            </a:r>
            <a:r>
              <a:rPr dirty="0" lang="en-US" err="1"/>
              <a:t>cin</a:t>
            </a:r>
            <a:r>
              <a:rPr dirty="0" lang="en-US"/>
              <a:t>&gt;&gt;a;</a:t>
            </a:r>
            <a:br>
              <a:rPr dirty="0" lang="en-US"/>
            </a:br>
            <a:r>
              <a:rPr dirty="0" lang="en-US"/>
              <a:t>                </a:t>
            </a:r>
            <a:r>
              <a:rPr dirty="0" lang="en-US" err="1"/>
              <a:t>cout</a:t>
            </a:r>
            <a:r>
              <a:rPr dirty="0" lang="en-US"/>
              <a:t>&lt;&lt;" ";</a:t>
            </a:r>
            <a:br>
              <a:rPr dirty="0" lang="en-US"/>
            </a:br>
            <a:r>
              <a:rPr dirty="0" lang="en-US"/>
              <a:t>                </a:t>
            </a:r>
            <a:r>
              <a:rPr dirty="0" lang="en-US" err="1"/>
              <a:t>cin</a:t>
            </a:r>
            <a:r>
              <a:rPr dirty="0" lang="en-US"/>
              <a:t>&gt;&gt;b;</a:t>
            </a:r>
            <a:br>
              <a:rPr dirty="0" lang="en-US"/>
            </a:br>
            <a:r>
              <a:rPr dirty="0" lang="en-US"/>
              <a:t>        }</a:t>
            </a:r>
            <a:br>
              <a:rPr dirty="0" lang="en-US"/>
            </a:br>
            <a:r>
              <a:rPr dirty="0" lang="en-US"/>
              <a:t>        void operator--() //Overload Unary Decrement</a:t>
            </a:r>
            <a:br>
              <a:rPr dirty="0" lang="en-US"/>
            </a:br>
            <a:r>
              <a:rPr dirty="0" lang="en-US"/>
              <a:t>        {</a:t>
            </a:r>
            <a:br>
              <a:rPr dirty="0" lang="en-US"/>
            </a:br>
            <a:r>
              <a:rPr dirty="0" lang="en-US"/>
              <a:t>                a--;</a:t>
            </a:r>
            <a:br>
              <a:rPr dirty="0" lang="en-US"/>
            </a:br>
            <a:r>
              <a:rPr dirty="0" lang="en-US"/>
              <a:t>                b--;</a:t>
            </a:r>
            <a:br>
              <a:rPr dirty="0" lang="en-US"/>
            </a:br>
            <a:r>
              <a:rPr dirty="0" lang="en-US"/>
              <a:t>        }</a:t>
            </a:r>
            <a:br>
              <a:rPr dirty="0" lang="en-US"/>
            </a:br>
            <a:r>
              <a:rPr dirty="0" lang="en-US"/>
              <a:t>        void operator++() //Overload Unary Increment</a:t>
            </a:r>
            <a:br>
              <a:rPr dirty="0" lang="en-US"/>
            </a:br>
            <a:r>
              <a:rPr dirty="0" lang="en-US"/>
              <a:t>        {</a:t>
            </a:r>
            <a:br>
              <a:rPr dirty="0" lang="en-US"/>
            </a:br>
            <a:r>
              <a:rPr dirty="0" lang="en-US"/>
              <a:t>                a++;</a:t>
            </a:r>
            <a:br>
              <a:rPr dirty="0" lang="en-US"/>
            </a:br>
            <a:r>
              <a:rPr dirty="0" lang="en-US"/>
              <a:t>                b++;</a:t>
            </a:r>
            <a:br>
              <a:rPr dirty="0" lang="en-US"/>
            </a:br>
            <a:r>
              <a:rPr dirty="0" lang="en-US"/>
              <a:t>        }</a:t>
            </a:r>
            <a:br>
              <a:rPr dirty="0" lang="en-US"/>
            </a:br>
            <a:r>
              <a:rPr dirty="0" lang="en-US"/>
              <a:t>        void display()</a:t>
            </a:r>
            <a:br>
              <a:rPr dirty="0" lang="en-US"/>
            </a:br>
            <a:r>
              <a:rPr dirty="0" lang="en-US"/>
              <a:t>        {</a:t>
            </a:r>
            <a:br>
              <a:rPr dirty="0" lang="en-US"/>
            </a:br>
            <a:r>
              <a:rPr dirty="0" lang="en-US"/>
              <a:t>                </a:t>
            </a:r>
            <a:r>
              <a:rPr dirty="0" lang="en-US" err="1"/>
              <a:t>cout</a:t>
            </a:r>
            <a:r>
              <a:rPr dirty="0" lang="en-US"/>
              <a:t>&lt;&lt;"\n A : "&lt;&lt;a;</a:t>
            </a:r>
            <a:br>
              <a:rPr dirty="0" lang="en-US"/>
            </a:br>
            <a:r>
              <a:rPr dirty="0" lang="en-US"/>
              <a:t>                </a:t>
            </a:r>
            <a:r>
              <a:rPr dirty="0" lang="en-US" err="1"/>
              <a:t>cout</a:t>
            </a:r>
            <a:r>
              <a:rPr dirty="0" lang="en-US"/>
              <a:t>&lt;&lt;"\n B : "&lt;&lt;b;</a:t>
            </a:r>
            <a:br>
              <a:rPr dirty="0" lang="en-US"/>
            </a:br>
            <a:r>
              <a:rPr dirty="0" lang="en-US"/>
              <a:t>        }</a:t>
            </a:r>
            <a:br>
              <a:rPr dirty="0" lang="en-US"/>
            </a:br>
            <a:r>
              <a:rPr dirty="0" lang="en-US"/>
              <a:t>};</a:t>
            </a:r>
            <a:br>
              <a:rPr dirty="0" lang="en-US"/>
            </a:br>
            <a:r>
              <a:rPr dirty="0" lang="en-US" err="1"/>
              <a:t>int</a:t>
            </a:r>
            <a:r>
              <a:rPr dirty="0" lang="en-US"/>
              <a:t> main()</a:t>
            </a:r>
            <a:br>
              <a:rPr dirty="0" lang="en-US"/>
            </a:br>
            <a:r>
              <a:rPr dirty="0" lang="en-US"/>
              <a:t>{</a:t>
            </a:r>
            <a:br>
              <a:rPr dirty="0" lang="en-US"/>
            </a:br>
            <a:r>
              <a:rPr dirty="0" lang="en-US"/>
              <a:t>        </a:t>
            </a:r>
            <a:r>
              <a:rPr dirty="0" lang="en-US" err="1"/>
              <a:t>IncreDecre</a:t>
            </a:r>
            <a:r>
              <a:rPr dirty="0" lang="en-US"/>
              <a:t> id;</a:t>
            </a:r>
            <a:br>
              <a:rPr dirty="0" lang="en-US"/>
            </a:br>
            <a:r>
              <a:rPr dirty="0" lang="en-US"/>
              <a:t>        </a:t>
            </a:r>
            <a:r>
              <a:rPr dirty="0" lang="en-US" err="1"/>
              <a:t>id.accept</a:t>
            </a:r>
            <a:r>
              <a:rPr dirty="0" lang="en-US"/>
              <a:t>();</a:t>
            </a:r>
            <a:br>
              <a:rPr dirty="0" lang="en-US"/>
            </a:br>
            <a:r>
              <a:rPr dirty="0" lang="en-US"/>
              <a:t>        --id;</a:t>
            </a:r>
            <a:br>
              <a:rPr dirty="0" lang="en-US"/>
            </a:br>
            <a:r>
              <a:rPr dirty="0" lang="en-US"/>
              <a:t>        </a:t>
            </a:r>
            <a:r>
              <a:rPr dirty="0" lang="en-US" err="1"/>
              <a:t>cout</a:t>
            </a:r>
            <a:r>
              <a:rPr dirty="0" lang="en-US"/>
              <a:t>&lt;&lt;"\n After Decrementing : ";</a:t>
            </a:r>
            <a:br>
              <a:rPr dirty="0" lang="en-US"/>
            </a:br>
            <a:r>
              <a:rPr dirty="0" lang="en-US"/>
              <a:t>        </a:t>
            </a:r>
            <a:r>
              <a:rPr dirty="0" lang="en-US" err="1"/>
              <a:t>id.display</a:t>
            </a:r>
            <a:r>
              <a:rPr dirty="0" lang="en-US"/>
              <a:t>();</a:t>
            </a:r>
            <a:br>
              <a:rPr dirty="0" lang="en-US"/>
            </a:br>
            <a:r>
              <a:rPr dirty="0" lang="en-US"/>
              <a:t>        ++id;</a:t>
            </a:r>
            <a:br>
              <a:rPr dirty="0" lang="en-US"/>
            </a:br>
            <a:r>
              <a:rPr dirty="0" lang="en-US"/>
              <a:t>        ++id;</a:t>
            </a:r>
            <a:br>
              <a:rPr dirty="0" lang="en-US"/>
            </a:br>
            <a:r>
              <a:rPr dirty="0" lang="en-US"/>
              <a:t>        </a:t>
            </a:r>
            <a:r>
              <a:rPr dirty="0" lang="en-US" err="1"/>
              <a:t>cout</a:t>
            </a:r>
            <a:r>
              <a:rPr dirty="0" lang="en-US"/>
              <a:t>&lt;&lt;"\n\n After Incrementing : ";</a:t>
            </a:r>
            <a:br>
              <a:rPr dirty="0" lang="en-US"/>
            </a:br>
            <a:r>
              <a:rPr dirty="0" lang="en-US"/>
              <a:t>        </a:t>
            </a:r>
            <a:r>
              <a:rPr dirty="0" lang="en-US" err="1"/>
              <a:t>id.display</a:t>
            </a:r>
            <a:r>
              <a:rPr dirty="0" lang="en-US"/>
              <a:t>();</a:t>
            </a:r>
            <a:br>
              <a:rPr dirty="0" lang="en-US"/>
            </a:br>
            <a:r>
              <a:rPr dirty="0" lang="en-US"/>
              <a:t>        return 0;</a:t>
            </a:r>
            <a:br>
              <a:rPr dirty="0" lang="en-US"/>
            </a:br>
            <a:r>
              <a:rPr dirty="0" lang="en-US"/>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64" name=""/>
        <p:cNvGrpSpPr/>
        <p:nvPr/>
      </p:nvGrpSpPr>
      <p:grpSpPr>
        <a:xfrm>
          <a:off x="0" y="0"/>
          <a:ext cx="0" cy="0"/>
          <a:chOff x="0" y="0"/>
          <a:chExt cx="0" cy="0"/>
        </a:xfrm>
      </p:grpSpPr>
      <p:sp>
        <p:nvSpPr>
          <p:cNvPr id="1048682" name="Title 1"/>
          <p:cNvSpPr>
            <a:spLocks noGrp="1"/>
          </p:cNvSpPr>
          <p:nvPr>
            <p:ph type="title"/>
          </p:nvPr>
        </p:nvSpPr>
        <p:spPr/>
        <p:txBody>
          <a:bodyPr/>
          <a:p>
            <a:endParaRPr dirty="0" lang="en-US"/>
          </a:p>
        </p:txBody>
      </p:sp>
      <p:sp>
        <p:nvSpPr>
          <p:cNvPr id="1048683" name="Content Placeholder 2"/>
          <p:cNvSpPr>
            <a:spLocks noGrp="1"/>
          </p:cNvSpPr>
          <p:nvPr>
            <p:ph sz="quarter" idx="1"/>
          </p:nvPr>
        </p:nvSpPr>
        <p:spPr>
          <a:xfrm>
            <a:off x="470848" y="1219200"/>
            <a:ext cx="8229600" cy="5601269"/>
          </a:xfrm>
        </p:spPr>
        <p:txBody>
          <a:bodyPr>
            <a:normAutofit fontScale="38462" lnSpcReduction="20000"/>
          </a:bodyPr>
          <a:p>
            <a:r>
              <a:rPr dirty="0" lang="en-US"/>
              <a:t>#include&lt;</a:t>
            </a:r>
            <a:r>
              <a:rPr dirty="0" lang="en-US" err="1"/>
              <a:t>iostream</a:t>
            </a:r>
            <a:r>
              <a:rPr dirty="0" lang="en-US"/>
              <a:t>&gt;</a:t>
            </a:r>
            <a:br>
              <a:rPr dirty="0" lang="en-US"/>
            </a:br>
            <a:r>
              <a:rPr dirty="0" lang="en-US"/>
              <a:t>using namespace </a:t>
            </a:r>
            <a:r>
              <a:rPr dirty="0" lang="en-US" err="1"/>
              <a:t>std</a:t>
            </a:r>
            <a:r>
              <a:rPr dirty="0" lang="en-US"/>
              <a:t>;</a:t>
            </a:r>
            <a:br>
              <a:rPr dirty="0" lang="en-US"/>
            </a:br>
            <a:r>
              <a:rPr dirty="0" lang="en-US"/>
              <a:t/>
            </a:r>
            <a:br>
              <a:rPr dirty="0" lang="en-US"/>
            </a:br>
            <a:r>
              <a:rPr dirty="0" lang="en-US"/>
              <a:t>class Complex</a:t>
            </a:r>
            <a:br>
              <a:rPr dirty="0" lang="en-US"/>
            </a:br>
            <a:r>
              <a:rPr dirty="0" lang="en-US"/>
              <a:t>{</a:t>
            </a:r>
            <a:br>
              <a:rPr dirty="0" lang="en-US"/>
            </a:br>
            <a:r>
              <a:rPr dirty="0" lang="en-US"/>
              <a:t>        </a:t>
            </a:r>
            <a:r>
              <a:rPr dirty="0" lang="en-US" err="1"/>
              <a:t>int</a:t>
            </a:r>
            <a:r>
              <a:rPr dirty="0" lang="en-US"/>
              <a:t> num1, num2;</a:t>
            </a:r>
            <a:br>
              <a:rPr dirty="0" lang="en-US"/>
            </a:br>
            <a:r>
              <a:rPr dirty="0" lang="en-US"/>
              <a:t>    public:</a:t>
            </a:r>
            <a:br>
              <a:rPr dirty="0" lang="en-US"/>
            </a:br>
            <a:r>
              <a:rPr dirty="0" lang="en-US"/>
              <a:t>        void accept()</a:t>
            </a:r>
            <a:br>
              <a:rPr dirty="0" lang="en-US"/>
            </a:br>
            <a:r>
              <a:rPr dirty="0" lang="en-US"/>
              <a:t>        {</a:t>
            </a:r>
            <a:br>
              <a:rPr dirty="0" lang="en-US"/>
            </a:br>
            <a:r>
              <a:rPr dirty="0" lang="en-US"/>
              <a:t>                </a:t>
            </a:r>
            <a:r>
              <a:rPr dirty="0" lang="en-US" err="1"/>
              <a:t>cout</a:t>
            </a:r>
            <a:r>
              <a:rPr dirty="0" lang="en-US"/>
              <a:t>&lt;&lt;"\n Enter Two Complex Numbers : ";</a:t>
            </a:r>
            <a:br>
              <a:rPr dirty="0" lang="en-US"/>
            </a:br>
            <a:r>
              <a:rPr dirty="0" lang="en-US"/>
              <a:t>                </a:t>
            </a:r>
            <a:r>
              <a:rPr dirty="0" lang="en-US" err="1"/>
              <a:t>cin</a:t>
            </a:r>
            <a:r>
              <a:rPr dirty="0" lang="en-US"/>
              <a:t>&gt;&gt;num1&gt;&gt;num2;</a:t>
            </a:r>
            <a:br>
              <a:rPr dirty="0" lang="en-US"/>
            </a:br>
            <a:r>
              <a:rPr dirty="0" lang="en-US"/>
              <a:t>        }</a:t>
            </a:r>
            <a:br>
              <a:rPr dirty="0" lang="en-US"/>
            </a:br>
            <a:r>
              <a:rPr dirty="0" lang="en-US"/>
              <a:t>        Complex operator+(Complex </a:t>
            </a:r>
            <a:r>
              <a:rPr dirty="0" lang="en-US" err="1"/>
              <a:t>obj</a:t>
            </a:r>
            <a:r>
              <a:rPr dirty="0" lang="en-US"/>
              <a:t>)   //Overloading '+' operator</a:t>
            </a:r>
            <a:br>
              <a:rPr dirty="0" lang="en-US"/>
            </a:br>
            <a:r>
              <a:rPr dirty="0" lang="en-US"/>
              <a:t>        {</a:t>
            </a:r>
            <a:br>
              <a:rPr dirty="0" lang="en-US"/>
            </a:br>
            <a:r>
              <a:rPr dirty="0" lang="en-US"/>
              <a:t>                Complex c;</a:t>
            </a:r>
            <a:br>
              <a:rPr dirty="0" lang="en-US"/>
            </a:br>
            <a:r>
              <a:rPr dirty="0" lang="en-US"/>
              <a:t>                c.num1=num1+obj.num1;</a:t>
            </a:r>
            <a:br>
              <a:rPr dirty="0" lang="en-US"/>
            </a:br>
            <a:r>
              <a:rPr dirty="0" lang="en-US"/>
              <a:t>                c.num2=num2+obj.num2;</a:t>
            </a:r>
            <a:br>
              <a:rPr dirty="0" lang="en-US"/>
            </a:br>
            <a:r>
              <a:rPr dirty="0" lang="en-US"/>
              <a:t>                return(c);</a:t>
            </a:r>
            <a:br>
              <a:rPr dirty="0" lang="en-US"/>
            </a:br>
            <a:r>
              <a:rPr dirty="0" lang="en-US"/>
              <a:t>        }</a:t>
            </a:r>
            <a:br>
              <a:rPr dirty="0" lang="en-US"/>
            </a:br>
            <a:r>
              <a:rPr dirty="0" lang="en-US"/>
              <a:t>        void display()</a:t>
            </a:r>
            <a:br>
              <a:rPr dirty="0" lang="en-US"/>
            </a:br>
            <a:r>
              <a:rPr dirty="0" lang="en-US"/>
              <a:t>        {</a:t>
            </a:r>
            <a:br>
              <a:rPr dirty="0" lang="en-US"/>
            </a:br>
            <a:r>
              <a:rPr dirty="0" lang="en-US"/>
              <a:t>                </a:t>
            </a:r>
            <a:r>
              <a:rPr dirty="0" lang="en-US" err="1"/>
              <a:t>cout</a:t>
            </a:r>
            <a:r>
              <a:rPr dirty="0" lang="en-US"/>
              <a:t>&lt;&lt;num1&lt;&lt;"+"&lt;&lt;num2&lt;&lt;"</a:t>
            </a:r>
            <a:r>
              <a:rPr dirty="0" lang="en-US" err="1"/>
              <a:t>i</a:t>
            </a:r>
            <a:r>
              <a:rPr dirty="0" lang="en-US"/>
              <a:t>"&lt;&lt;"\n";</a:t>
            </a:r>
            <a:br>
              <a:rPr dirty="0" lang="en-US"/>
            </a:br>
            <a:r>
              <a:rPr dirty="0" lang="en-US"/>
              <a:t>        }</a:t>
            </a:r>
            <a:br>
              <a:rPr dirty="0" lang="en-US"/>
            </a:br>
            <a:r>
              <a:rPr dirty="0" lang="en-US"/>
              <a:t>};</a:t>
            </a:r>
            <a:br>
              <a:rPr dirty="0" lang="en-US"/>
            </a:br>
            <a:r>
              <a:rPr dirty="0" lang="en-US" err="1"/>
              <a:t>int</a:t>
            </a:r>
            <a:r>
              <a:rPr dirty="0" lang="en-US"/>
              <a:t> main()</a:t>
            </a:r>
            <a:br>
              <a:rPr dirty="0" lang="en-US"/>
            </a:br>
            <a:r>
              <a:rPr dirty="0" lang="en-US"/>
              <a:t>{</a:t>
            </a:r>
            <a:br>
              <a:rPr dirty="0" lang="en-US"/>
            </a:br>
            <a:r>
              <a:rPr dirty="0" lang="en-US"/>
              <a:t>        Complex c1, c2, sum;      //Created Object of Class Complex </a:t>
            </a:r>
            <a:r>
              <a:rPr dirty="0" lang="en-US" err="1"/>
              <a:t>i.e</a:t>
            </a:r>
            <a:r>
              <a:rPr dirty="0" lang="en-US"/>
              <a:t> c1 and c2</a:t>
            </a:r>
            <a:br>
              <a:rPr dirty="0" lang="en-US"/>
            </a:br>
            <a:r>
              <a:rPr dirty="0" lang="en-US"/>
              <a:t/>
            </a:r>
            <a:br>
              <a:rPr dirty="0" lang="en-US"/>
            </a:br>
            <a:r>
              <a:rPr dirty="0" lang="en-US"/>
              <a:t>        c1.accept();  //Accepting the values</a:t>
            </a:r>
            <a:br>
              <a:rPr dirty="0" lang="en-US"/>
            </a:br>
            <a:r>
              <a:rPr dirty="0" lang="en-US"/>
              <a:t>        c2.accept();</a:t>
            </a:r>
            <a:br>
              <a:rPr dirty="0" lang="en-US"/>
            </a:br>
            <a:r>
              <a:rPr dirty="0" lang="en-US"/>
              <a:t/>
            </a:r>
            <a:br>
              <a:rPr dirty="0" lang="en-US"/>
            </a:br>
            <a:r>
              <a:rPr dirty="0" lang="en-US"/>
              <a:t>        sum = c1+c2;   //Addition of object</a:t>
            </a:r>
            <a:br>
              <a:rPr dirty="0" lang="en-US"/>
            </a:br>
            <a:r>
              <a:rPr dirty="0" lang="en-US"/>
              <a:t>    </a:t>
            </a:r>
            <a:br>
              <a:rPr dirty="0" lang="en-US"/>
            </a:br>
            <a:r>
              <a:rPr dirty="0" lang="en-US"/>
              <a:t>        </a:t>
            </a:r>
            <a:r>
              <a:rPr dirty="0" lang="en-US" err="1"/>
              <a:t>cout</a:t>
            </a:r>
            <a:r>
              <a:rPr dirty="0" lang="en-US"/>
              <a:t>&lt;&lt;"\n Entered Values : \n";</a:t>
            </a:r>
            <a:br>
              <a:rPr dirty="0" lang="en-US"/>
            </a:br>
            <a:r>
              <a:rPr dirty="0" lang="en-US"/>
              <a:t>        </a:t>
            </a:r>
            <a:r>
              <a:rPr dirty="0" lang="en-US" err="1"/>
              <a:t>cout</a:t>
            </a:r>
            <a:r>
              <a:rPr dirty="0" lang="en-US"/>
              <a:t>&lt;&lt;"\t";</a:t>
            </a:r>
            <a:br>
              <a:rPr dirty="0" lang="en-US"/>
            </a:br>
            <a:r>
              <a:rPr dirty="0" lang="en-US"/>
              <a:t>        c1.display();    //Displaying user input values</a:t>
            </a:r>
            <a:br>
              <a:rPr dirty="0" lang="en-US"/>
            </a:br>
            <a:r>
              <a:rPr dirty="0" lang="en-US"/>
              <a:t>        </a:t>
            </a:r>
            <a:r>
              <a:rPr dirty="0" lang="en-US" err="1"/>
              <a:t>cout</a:t>
            </a:r>
            <a:r>
              <a:rPr dirty="0" lang="en-US"/>
              <a:t>&lt;&lt;"\t";</a:t>
            </a:r>
            <a:br>
              <a:rPr dirty="0" lang="en-US"/>
            </a:br>
            <a:r>
              <a:rPr dirty="0" lang="en-US"/>
              <a:t>        c2.display();</a:t>
            </a:r>
            <a:br>
              <a:rPr dirty="0" lang="en-US"/>
            </a:br>
            <a:r>
              <a:rPr dirty="0" lang="en-US"/>
              <a:t>  </a:t>
            </a:r>
            <a:br>
              <a:rPr dirty="0" lang="en-US"/>
            </a:br>
            <a:r>
              <a:rPr dirty="0" lang="en-US"/>
              <a:t>        </a:t>
            </a:r>
            <a:r>
              <a:rPr dirty="0" lang="en-US" err="1"/>
              <a:t>cout</a:t>
            </a:r>
            <a:r>
              <a:rPr dirty="0" lang="en-US"/>
              <a:t>&lt;&lt;"\n Addition of Real and Imaginary Numbers : \n";</a:t>
            </a:r>
            <a:br>
              <a:rPr dirty="0" lang="en-US"/>
            </a:br>
            <a:r>
              <a:rPr dirty="0" lang="en-US"/>
              <a:t>        </a:t>
            </a:r>
            <a:r>
              <a:rPr dirty="0" lang="en-US" err="1"/>
              <a:t>cout</a:t>
            </a:r>
            <a:r>
              <a:rPr dirty="0" lang="en-US"/>
              <a:t>&lt;&lt;"\t";</a:t>
            </a:r>
            <a:br>
              <a:rPr dirty="0" lang="en-US"/>
            </a:br>
            <a:r>
              <a:rPr dirty="0" lang="en-US"/>
              <a:t>        </a:t>
            </a:r>
            <a:r>
              <a:rPr dirty="0" lang="en-US" err="1"/>
              <a:t>sum.display</a:t>
            </a:r>
            <a:r>
              <a:rPr dirty="0" lang="en-US"/>
              <a:t>();  //Displaying the addition of real and imaginary numbers</a:t>
            </a:r>
            <a:br>
              <a:rPr dirty="0" lang="en-US"/>
            </a:br>
            <a:r>
              <a:rPr dirty="0" lang="en-US"/>
              <a:t>     </a:t>
            </a:r>
            <a:br>
              <a:rPr dirty="0" lang="en-US"/>
            </a:br>
            <a:r>
              <a:rPr dirty="0" lang="en-US"/>
              <a:t>        return 0;</a:t>
            </a:r>
            <a:br>
              <a:rPr dirty="0" lang="en-US"/>
            </a:br>
            <a:r>
              <a:rPr dirty="0" lang="en-US"/>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65" name=""/>
        <p:cNvGrpSpPr/>
        <p:nvPr/>
      </p:nvGrpSpPr>
      <p:grpSpPr>
        <a:xfrm>
          <a:off x="0" y="0"/>
          <a:ext cx="0" cy="0"/>
          <a:chOff x="0" y="0"/>
          <a:chExt cx="0" cy="0"/>
        </a:xfrm>
      </p:grpSpPr>
      <p:pic>
        <p:nvPicPr>
          <p:cNvPr id="2097166" name="Content Placeholder 4"/>
          <p:cNvPicPr>
            <a:picLocks noChangeAspect="1" noGrp="1"/>
          </p:cNvPicPr>
          <p:nvPr>
            <p:ph sz="quarter" idx="1"/>
          </p:nvPr>
        </p:nvPicPr>
        <p:blipFill>
          <a:blip xmlns:r="http://schemas.openxmlformats.org/officeDocument/2006/relationships" r:embed="rId1"/>
          <a:stretch>
            <a:fillRect/>
          </a:stretch>
        </p:blipFill>
        <p:spPr>
          <a:xfrm>
            <a:off x="609600" y="56772"/>
            <a:ext cx="8153400" cy="6801228"/>
          </a:xfrm>
          <a:prstGeom prst="rec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66" name=""/>
        <p:cNvGrpSpPr/>
        <p:nvPr/>
      </p:nvGrpSpPr>
      <p:grpSpPr>
        <a:xfrm>
          <a:off x="0" y="0"/>
          <a:ext cx="0" cy="0"/>
          <a:chOff x="0" y="0"/>
          <a:chExt cx="0" cy="0"/>
        </a:xfrm>
      </p:grpSpPr>
      <p:sp>
        <p:nvSpPr>
          <p:cNvPr id="1048684" name="Title 1"/>
          <p:cNvSpPr>
            <a:spLocks noGrp="1"/>
          </p:cNvSpPr>
          <p:nvPr>
            <p:ph type="title"/>
          </p:nvPr>
        </p:nvSpPr>
        <p:spPr/>
        <p:txBody>
          <a:bodyPr>
            <a:normAutofit fontScale="90000"/>
          </a:bodyPr>
          <a:p>
            <a:r>
              <a:rPr b="1" dirty="0" lang="en-US"/>
              <a:t>friend Function in C++</a:t>
            </a:r>
            <a:br>
              <a:rPr b="1" dirty="0" lang="en-US"/>
            </a:br>
            <a:endParaRPr dirty="0" lang="en-US"/>
          </a:p>
        </p:txBody>
      </p:sp>
      <p:sp>
        <p:nvSpPr>
          <p:cNvPr id="1048685" name="Content Placeholder 2"/>
          <p:cNvSpPr>
            <a:spLocks noGrp="1"/>
          </p:cNvSpPr>
          <p:nvPr>
            <p:ph sz="quarter" idx="1"/>
          </p:nvPr>
        </p:nvSpPr>
        <p:spPr/>
        <p:txBody>
          <a:bodyPr/>
          <a:p>
            <a:r>
              <a:rPr dirty="0" lang="en-IN"/>
              <a:t>If a function is defined as a friend function then, the private and protected data of a class can be accessed using the </a:t>
            </a:r>
            <a:r>
              <a:rPr dirty="0" lang="en-IN">
                <a:hlinkClick r:id="rId1" tooltip="C++ functions"/>
              </a:rPr>
              <a:t>function</a:t>
            </a:r>
            <a:r>
              <a:rPr dirty="0" lang="en-IN" smtClean="0"/>
              <a:t>.</a:t>
            </a:r>
          </a:p>
          <a:p>
            <a:r>
              <a:rPr dirty="0" lang="en-IN"/>
              <a:t>The complier knows a given function is a friend function by the use of the keyword </a:t>
            </a:r>
            <a:r>
              <a:rPr b="1" dirty="0" lang="en-IN"/>
              <a:t>friend</a:t>
            </a:r>
            <a:r>
              <a:rPr dirty="0" lang="en-IN" smtClean="0"/>
              <a:t>.</a:t>
            </a:r>
          </a:p>
          <a:p>
            <a:endParaRPr dirty="0" lang="en-US"/>
          </a:p>
        </p:txBody>
      </p:sp>
      <p:sp>
        <p:nvSpPr>
          <p:cNvPr id="1048686" name="Rectangle 6"/>
          <p:cNvSpPr>
            <a:spLocks noChangeArrowheads="1"/>
          </p:cNvSpPr>
          <p:nvPr/>
        </p:nvSpPr>
        <p:spPr bwMode="auto">
          <a:xfrm>
            <a:off x="304800" y="4448145"/>
            <a:ext cx="7646324" cy="400110"/>
          </a:xfrm>
          <a:prstGeom prst="rect"/>
          <a:solidFill>
            <a:srgbClr val="F5F5F5"/>
          </a:solidFill>
          <a:ln>
            <a:noFill/>
          </a:ln>
          <a:effectLst/>
        </p:spPr>
        <p:txBody>
          <a:bodyPr anchor="ctr" anchorCtr="0" bIns="0" compatLnSpc="1" lIns="0" numCol="1" rIns="0" tIns="0" vert="horz" wrap="none">
            <a:prstTxWarp prst="textNoShape"/>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defTabSz="914400" eaLnBrk="0" fontAlgn="base" hangingPunct="0" indent="0" latinLnBrk="0" lvl="0" marL="0" marR="0" rtl="0">
              <a:lnSpc>
                <a:spcPct val="100000"/>
              </a:lnSpc>
              <a:spcBef>
                <a:spcPct val="0"/>
              </a:spcBef>
              <a:spcAft>
                <a:spcPct val="0"/>
              </a:spcAft>
              <a:buClrTx/>
              <a:buSzTx/>
              <a:buFontTx/>
              <a:buNone/>
            </a:pPr>
            <a:r>
              <a:rPr baseline="0" b="0" cap="none" dirty="0" sz="1300" i="0" kumimoji="0" lang="en-US" normalizeH="0" strike="noStrike" u="none" smtClean="0">
                <a:ln>
                  <a:noFill/>
                </a:ln>
                <a:solidFill>
                  <a:schemeClr val="tx1"/>
                </a:solidFill>
                <a:effectLst/>
                <a:latin typeface="euclid_circular_a"/>
              </a:rPr>
              <a:t>For accessing the data, the declaration of a friend function should be made inside the body of the class </a:t>
            </a: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1300" i="0" kumimoji="0" lang="en-US" normalizeH="0" strike="noStrike" u="none" smtClean="0">
                <a:ln>
                  <a:noFill/>
                </a:ln>
                <a:solidFill>
                  <a:schemeClr val="tx1"/>
                </a:solidFill>
                <a:effectLst/>
                <a:latin typeface="euclid_circular_a"/>
              </a:rPr>
              <a:t>(can be anywhere inside class either in private or public section) starting with keyword </a:t>
            </a:r>
            <a:r>
              <a:rPr baseline="0" b="0" cap="none" dirty="0" sz="1000" i="0" kumimoji="0" lang="en-US" normalizeH="0" strike="noStrike" u="none" smtClean="0">
                <a:ln>
                  <a:noFill/>
                </a:ln>
                <a:solidFill>
                  <a:schemeClr val="tx1"/>
                </a:solidFill>
                <a:effectLst/>
                <a:latin typeface="Droid Sans Mono"/>
              </a:rPr>
              <a:t>friend</a:t>
            </a:r>
            <a:r>
              <a:rPr baseline="0" b="0" cap="none" dirty="0" sz="1300" i="0" kumimoji="0" lang="en-US" normalizeH="0" strike="noStrike" u="none" smtClean="0">
                <a:ln>
                  <a:noFill/>
                </a:ln>
                <a:solidFill>
                  <a:schemeClr val="tx1"/>
                </a:solidFill>
                <a:effectLst/>
                <a:latin typeface="euclid_circular_a"/>
              </a:rPr>
              <a:t>.</a:t>
            </a:r>
            <a:r>
              <a:rPr baseline="0" b="0" cap="none" dirty="0" sz="800" i="0" kumimoji="0" lang="en-US" normalizeH="0" strike="noStrike" u="none" smtClean="0">
                <a:ln>
                  <a:noFill/>
                </a:ln>
                <a:solidFill>
                  <a:schemeClr val="tx1"/>
                </a:solidFill>
                <a:effectLst/>
              </a:rPr>
              <a:t> </a:t>
            </a:r>
            <a:endParaRPr baseline="0" b="0" cap="none" dirty="0" sz="1800" i="0" kumimoji="0" lang="en-US" normalizeH="0" strike="noStrike" u="none" smtClean="0">
              <a:ln>
                <a:noFill/>
              </a:ln>
              <a:solidFill>
                <a:schemeClr val="tx1"/>
              </a:solidFill>
              <a:effectLst/>
              <a:latin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67" name=""/>
        <p:cNvGrpSpPr/>
        <p:nvPr/>
      </p:nvGrpSpPr>
      <p:grpSpPr>
        <a:xfrm>
          <a:off x="0" y="0"/>
          <a:ext cx="0" cy="0"/>
          <a:chOff x="0" y="0"/>
          <a:chExt cx="0" cy="0"/>
        </a:xfrm>
      </p:grpSpPr>
      <p:sp>
        <p:nvSpPr>
          <p:cNvPr id="1048687" name="Title 1"/>
          <p:cNvSpPr>
            <a:spLocks noGrp="1"/>
          </p:cNvSpPr>
          <p:nvPr>
            <p:ph type="title"/>
          </p:nvPr>
        </p:nvSpPr>
        <p:spPr/>
        <p:txBody>
          <a:bodyPr>
            <a:normAutofit fontScale="90000"/>
          </a:bodyPr>
          <a:p>
            <a:r>
              <a:rPr b="1" dirty="0" lang="en-IN"/>
              <a:t>Declaration of friend function in C++</a:t>
            </a:r>
            <a:br>
              <a:rPr b="1" dirty="0" lang="en-IN"/>
            </a:br>
            <a:endParaRPr dirty="0" lang="en-US"/>
          </a:p>
        </p:txBody>
      </p:sp>
      <p:sp>
        <p:nvSpPr>
          <p:cNvPr id="1048688" name="Rectangle 1"/>
          <p:cNvSpPr>
            <a:spLocks noGrp="1" noChangeArrowheads="1"/>
          </p:cNvSpPr>
          <p:nvPr>
            <p:ph sz="quarter" idx="1"/>
          </p:nvPr>
        </p:nvSpPr>
        <p:spPr bwMode="auto">
          <a:xfrm>
            <a:off x="457200" y="3231247"/>
            <a:ext cx="2664191" cy="913666"/>
          </a:xfrm>
          <a:prstGeom prst="rect"/>
          <a:solidFill>
            <a:srgbClr val="F5F5F5"/>
          </a:solidFill>
          <a:ln>
            <a:noFill/>
          </a:ln>
          <a:effectLst/>
        </p:spPr>
        <p:txBody>
          <a:bodyPr anchor="ctr" anchorCtr="0" bIns="142830" compatLnSpc="1" lIns="0" numCol="1" rIns="0" tIns="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1000" i="0" kumimoji="0" lang="en-US" normalizeH="0" strike="noStrike" u="none" smtClean="0">
                <a:ln>
                  <a:noFill/>
                </a:ln>
                <a:solidFill>
                  <a:srgbClr val="25265E"/>
                </a:solidFill>
                <a:effectLst/>
                <a:latin typeface="Droid Sans Mono"/>
              </a:rPr>
              <a:t>class </a:t>
            </a:r>
            <a:r>
              <a:rPr baseline="0" b="0" cap="none" dirty="0" sz="1000" i="0" kumimoji="0" lang="en-US" normalizeH="0" err="1" strike="noStrike" u="none" smtClean="0">
                <a:ln>
                  <a:noFill/>
                </a:ln>
                <a:solidFill>
                  <a:srgbClr val="25265E"/>
                </a:solidFill>
                <a:effectLst/>
                <a:latin typeface="Droid Sans Mono"/>
              </a:rPr>
              <a:t>class_name</a:t>
            </a:r>
            <a:r>
              <a:rPr baseline="0" b="0" cap="none" dirty="0" sz="1000" i="0" kumimoji="0" lang="en-US" normalizeH="0" strike="noStrike" u="none" smtClean="0">
                <a:ln>
                  <a:noFill/>
                </a:ln>
                <a:solidFill>
                  <a:srgbClr val="25265E"/>
                </a:solidFill>
                <a:effectLst/>
                <a:latin typeface="Droid Sans Mono"/>
              </a:rPr>
              <a:t> { </a:t>
            </a: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1000" i="0" kumimoji="0" lang="en-US" normalizeH="0" strike="noStrike" u="none" smtClean="0">
                <a:ln>
                  <a:noFill/>
                </a:ln>
                <a:solidFill>
                  <a:srgbClr val="25265E"/>
                </a:solidFill>
                <a:effectLst/>
                <a:latin typeface="Droid Sans Mono"/>
              </a:rPr>
              <a:t>... .. ... </a:t>
            </a: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1000" i="0" kumimoji="0" lang="en-US" normalizeH="0" strike="noStrike" u="none" smtClean="0">
                <a:ln>
                  <a:noFill/>
                </a:ln>
                <a:solidFill>
                  <a:srgbClr val="25265E"/>
                </a:solidFill>
                <a:effectLst/>
                <a:latin typeface="Droid Sans Mono"/>
              </a:rPr>
              <a:t>friend </a:t>
            </a:r>
            <a:r>
              <a:rPr baseline="0" b="0" cap="none" dirty="0" sz="1000" i="0" kumimoji="0" lang="en-US" normalizeH="0" err="1" strike="noStrike" u="none" smtClean="0">
                <a:ln>
                  <a:noFill/>
                </a:ln>
                <a:solidFill>
                  <a:srgbClr val="25265E"/>
                </a:solidFill>
                <a:effectLst/>
                <a:latin typeface="Droid Sans Mono"/>
              </a:rPr>
              <a:t>return_type</a:t>
            </a:r>
            <a:r>
              <a:rPr baseline="0" b="0" cap="none" dirty="0" sz="1000" i="0" kumimoji="0" lang="en-US" normalizeH="0" strike="noStrike" u="none" smtClean="0">
                <a:ln>
                  <a:noFill/>
                </a:ln>
                <a:solidFill>
                  <a:srgbClr val="25265E"/>
                </a:solidFill>
                <a:effectLst/>
                <a:latin typeface="Droid Sans Mono"/>
              </a:rPr>
              <a:t> </a:t>
            </a:r>
            <a:r>
              <a:rPr baseline="0" b="0" cap="none" dirty="0" sz="1000" i="0" kumimoji="0" lang="en-US" normalizeH="0" err="1" strike="noStrike" u="none" smtClean="0">
                <a:ln>
                  <a:noFill/>
                </a:ln>
                <a:solidFill>
                  <a:srgbClr val="25265E"/>
                </a:solidFill>
                <a:effectLst/>
                <a:latin typeface="Droid Sans Mono"/>
              </a:rPr>
              <a:t>function_name</a:t>
            </a:r>
            <a:r>
              <a:rPr baseline="0" b="0" cap="none" dirty="0" sz="1000" i="0" kumimoji="0" lang="en-US" normalizeH="0" strike="noStrike" u="none" smtClean="0">
                <a:ln>
                  <a:noFill/>
                </a:ln>
                <a:solidFill>
                  <a:srgbClr val="25265E"/>
                </a:solidFill>
                <a:effectLst/>
                <a:latin typeface="Droid Sans Mono"/>
              </a:rPr>
              <a:t>(argument/s); </a:t>
            </a: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1000" i="0" kumimoji="0" lang="en-US" normalizeH="0" strike="noStrike" u="none" smtClean="0">
                <a:ln>
                  <a:noFill/>
                </a:ln>
                <a:solidFill>
                  <a:srgbClr val="25265E"/>
                </a:solidFill>
                <a:effectLst/>
                <a:latin typeface="Droid Sans Mono"/>
              </a:rPr>
              <a:t>... .. ... </a:t>
            </a: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1000" i="0" kumimoji="0" lang="en-US" normalizeH="0" strike="noStrike" u="none" smtClean="0">
                <a:ln>
                  <a:noFill/>
                </a:ln>
                <a:solidFill>
                  <a:srgbClr val="25265E"/>
                </a:solidFill>
                <a:effectLst/>
                <a:latin typeface="Droid Sans Mono"/>
              </a:rPr>
              <a:t>}</a:t>
            </a:r>
            <a:r>
              <a:rPr baseline="0" b="0" cap="none" dirty="0" sz="800" i="0" kumimoji="0" lang="en-US" normalizeH="0" strike="noStrike" u="none" smtClean="0">
                <a:ln>
                  <a:noFill/>
                </a:ln>
                <a:solidFill>
                  <a:schemeClr val="tx1"/>
                </a:solidFill>
                <a:effectLst/>
              </a:rPr>
              <a:t> </a:t>
            </a:r>
            <a:endParaRPr baseline="0" b="0" cap="none" dirty="0" sz="1800" i="0" kumimoji="0" lang="en-US" normalizeH="0" strike="noStrike" u="none" smtClean="0">
              <a:ln>
                <a:noFill/>
              </a:ln>
              <a:solidFill>
                <a:schemeClr val="tx1"/>
              </a:solidFill>
              <a:effectLst/>
              <a:latin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68" name=""/>
        <p:cNvGrpSpPr/>
        <p:nvPr/>
      </p:nvGrpSpPr>
      <p:grpSpPr>
        <a:xfrm>
          <a:off x="0" y="0"/>
          <a:ext cx="0" cy="0"/>
          <a:chOff x="0" y="0"/>
          <a:chExt cx="0" cy="0"/>
        </a:xfrm>
      </p:grpSpPr>
      <p:pic>
        <p:nvPicPr>
          <p:cNvPr id="2097167" name="Content Placeholder 4"/>
          <p:cNvPicPr>
            <a:picLocks noChangeAspect="1" noGrp="1"/>
          </p:cNvPicPr>
          <p:nvPr>
            <p:ph sz="quarter" idx="1"/>
          </p:nvPr>
        </p:nvPicPr>
        <p:blipFill>
          <a:blip xmlns:r="http://schemas.openxmlformats.org/officeDocument/2006/relationships" r:embed="rId1"/>
          <a:stretch>
            <a:fillRect/>
          </a:stretch>
        </p:blipFill>
        <p:spPr>
          <a:xfrm>
            <a:off x="1676400" y="381000"/>
            <a:ext cx="4953000" cy="5867400"/>
          </a:xfrm>
          <a:prstGeom prst="rec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69" name=""/>
        <p:cNvGrpSpPr/>
        <p:nvPr/>
      </p:nvGrpSpPr>
      <p:grpSpPr>
        <a:xfrm>
          <a:off x="0" y="0"/>
          <a:ext cx="0" cy="0"/>
          <a:chOff x="0" y="0"/>
          <a:chExt cx="0" cy="0"/>
        </a:xfrm>
      </p:grpSpPr>
      <p:sp>
        <p:nvSpPr>
          <p:cNvPr id="1048689" name="Title 1"/>
          <p:cNvSpPr>
            <a:spLocks noGrp="1"/>
          </p:cNvSpPr>
          <p:nvPr>
            <p:ph type="ctrTitle"/>
          </p:nvPr>
        </p:nvSpPr>
        <p:spPr/>
        <p:txBody>
          <a:bodyPr/>
          <a:p>
            <a:r>
              <a:rPr dirty="0" lang="en-US" smtClean="0"/>
              <a:t>INTERACTION DIAGRAM</a:t>
            </a:r>
            <a:endParaRPr dirty="0" lang="en-US"/>
          </a:p>
        </p:txBody>
      </p:sp>
    </p:spTree>
  </p:cSld>
  <p:clrMapOvr>
    <a:masterClrMapping/>
  </p:clrMapOvr>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70" name=""/>
        <p:cNvGrpSpPr/>
        <p:nvPr/>
      </p:nvGrpSpPr>
      <p:grpSpPr>
        <a:xfrm>
          <a:off x="0" y="0"/>
          <a:ext cx="0" cy="0"/>
          <a:chOff x="0" y="0"/>
          <a:chExt cx="0" cy="0"/>
        </a:xfrm>
      </p:grpSpPr>
      <p:sp>
        <p:nvSpPr>
          <p:cNvPr id="1048690" name="Title 1"/>
          <p:cNvSpPr>
            <a:spLocks noGrp="1"/>
          </p:cNvSpPr>
          <p:nvPr>
            <p:ph type="title"/>
          </p:nvPr>
        </p:nvSpPr>
        <p:spPr>
          <a:xfrm>
            <a:off x="457200" y="274638"/>
            <a:ext cx="8229600" cy="868362"/>
          </a:xfrm>
        </p:spPr>
        <p:txBody>
          <a:bodyPr/>
          <a:p>
            <a:r>
              <a:rPr dirty="0" lang="en-US" smtClean="0"/>
              <a:t>Definition:</a:t>
            </a:r>
            <a:endParaRPr dirty="0" lang="en-US"/>
          </a:p>
        </p:txBody>
      </p:sp>
      <p:sp>
        <p:nvSpPr>
          <p:cNvPr id="1048691" name="Content Placeholder 2"/>
          <p:cNvSpPr>
            <a:spLocks noGrp="1"/>
          </p:cNvSpPr>
          <p:nvPr>
            <p:ph idx="1"/>
          </p:nvPr>
        </p:nvSpPr>
        <p:spPr>
          <a:xfrm>
            <a:off x="457200" y="1295400"/>
            <a:ext cx="8229600" cy="5257800"/>
          </a:xfrm>
        </p:spPr>
        <p:txBody>
          <a:bodyPr>
            <a:normAutofit/>
          </a:bodyPr>
          <a:p>
            <a:endParaRPr dirty="0" sz="2800" lang="en-US" smtClean="0">
              <a:latin typeface="Times New Roman" pitchFamily="18" charset="0"/>
              <a:cs typeface="Times New Roman" pitchFamily="18" charset="0"/>
            </a:endParaRPr>
          </a:p>
          <a:p>
            <a:r>
              <a:rPr dirty="0" sz="2800" lang="en-US" smtClean="0">
                <a:latin typeface="Times New Roman" pitchFamily="18" charset="0"/>
                <a:cs typeface="Times New Roman" pitchFamily="18" charset="0"/>
              </a:rPr>
              <a:t>Interaction Shows an Arc, consisting of a set of objects and their relationships, including the messages that may be dispatched among them.</a:t>
            </a:r>
          </a:p>
          <a:p>
            <a:pPr>
              <a:buNone/>
            </a:pPr>
            <a:endParaRPr dirty="0" sz="2800" lang="en-US" smtClean="0">
              <a:latin typeface="Times New Roman" pitchFamily="18" charset="0"/>
              <a:cs typeface="Times New Roman" pitchFamily="18" charset="0"/>
            </a:endParaRPr>
          </a:p>
          <a:p>
            <a:r>
              <a:rPr dirty="0" sz="2800" lang="en-US" smtClean="0">
                <a:latin typeface="Times New Roman" pitchFamily="18" charset="0"/>
                <a:cs typeface="Times New Roman" pitchFamily="18" charset="0"/>
              </a:rPr>
              <a:t>Interaction diagram address the dynamic view of the system.</a:t>
            </a:r>
            <a:endParaRPr dirty="0" sz="2800" lang="en-US">
              <a:latin typeface="Times New Roman" pitchFamily="18" charset="0"/>
              <a:cs typeface="Times New Roman" pitchFamily="18" charset="0"/>
            </a:endParaRPr>
          </a:p>
        </p:txBody>
      </p:sp>
    </p:spTree>
  </p:cSld>
  <p:clrMapOvr>
    <a:masterClrMapping/>
  </p:clrMapOvr>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71" name=""/>
        <p:cNvGrpSpPr/>
        <p:nvPr/>
      </p:nvGrpSpPr>
      <p:grpSpPr>
        <a:xfrm>
          <a:off x="0" y="0"/>
          <a:ext cx="0" cy="0"/>
          <a:chOff x="0" y="0"/>
          <a:chExt cx="0" cy="0"/>
        </a:xfrm>
      </p:grpSpPr>
      <p:sp>
        <p:nvSpPr>
          <p:cNvPr id="1048692" name="Title 1"/>
          <p:cNvSpPr>
            <a:spLocks noGrp="1"/>
          </p:cNvSpPr>
          <p:nvPr>
            <p:ph type="title"/>
          </p:nvPr>
        </p:nvSpPr>
        <p:spPr>
          <a:xfrm>
            <a:off x="457200" y="274638"/>
            <a:ext cx="8229600" cy="792162"/>
          </a:xfrm>
        </p:spPr>
        <p:txBody>
          <a:bodyPr/>
          <a:p>
            <a:r>
              <a:rPr dirty="0" lang="en-US" smtClean="0"/>
              <a:t>Purpose of Interaction Diagram:</a:t>
            </a:r>
            <a:endParaRPr dirty="0" lang="en-US"/>
          </a:p>
        </p:txBody>
      </p:sp>
      <p:sp>
        <p:nvSpPr>
          <p:cNvPr id="1048693" name="Content Placeholder 2"/>
          <p:cNvSpPr>
            <a:spLocks noGrp="1"/>
          </p:cNvSpPr>
          <p:nvPr>
            <p:ph idx="1"/>
          </p:nvPr>
        </p:nvSpPr>
        <p:spPr>
          <a:xfrm>
            <a:off x="457200" y="1143000"/>
            <a:ext cx="8229600" cy="5486400"/>
          </a:xfrm>
        </p:spPr>
        <p:txBody>
          <a:bodyPr>
            <a:normAutofit/>
          </a:bodyPr>
          <a:p>
            <a:pPr>
              <a:buNone/>
            </a:pPr>
            <a:r>
              <a:rPr dirty="0" sz="2600" lang="en-US">
                <a:latin typeface="Times New Roman" pitchFamily="18" charset="0"/>
                <a:cs typeface="Times New Roman" pitchFamily="18" charset="0"/>
              </a:rPr>
              <a:t>T</a:t>
            </a:r>
            <a:r>
              <a:rPr dirty="0" sz="2600" lang="en-US" smtClean="0">
                <a:latin typeface="Times New Roman" pitchFamily="18" charset="0"/>
                <a:cs typeface="Times New Roman" pitchFamily="18" charset="0"/>
              </a:rPr>
              <a:t>he </a:t>
            </a:r>
            <a:r>
              <a:rPr dirty="0" sz="2600" lang="en-US">
                <a:latin typeface="Times New Roman" pitchFamily="18" charset="0"/>
                <a:cs typeface="Times New Roman" pitchFamily="18" charset="0"/>
              </a:rPr>
              <a:t>purpose of interaction diagram is </a:t>
            </a:r>
            <a:r>
              <a:rPr dirty="0" sz="2600" lang="en-US" smtClean="0">
                <a:latin typeface="Times New Roman" pitchFamily="18" charset="0"/>
                <a:cs typeface="Times New Roman" pitchFamily="18" charset="0"/>
              </a:rPr>
              <a:t>:</a:t>
            </a:r>
          </a:p>
          <a:p>
            <a:r>
              <a:rPr dirty="0" sz="2600" lang="en-US">
                <a:latin typeface="Times New Roman" pitchFamily="18" charset="0"/>
                <a:cs typeface="Times New Roman" pitchFamily="18" charset="0"/>
              </a:rPr>
              <a:t>Interaction diagrams are used to observe the dynamic behavior of a system.</a:t>
            </a:r>
          </a:p>
          <a:p>
            <a:r>
              <a:rPr dirty="0" sz="2600" lang="en-US">
                <a:latin typeface="Times New Roman" pitchFamily="18" charset="0"/>
                <a:cs typeface="Times New Roman" pitchFamily="18" charset="0"/>
              </a:rPr>
              <a:t>Interaction diagram visualizes the communication and sequence of message passing in the system.</a:t>
            </a:r>
          </a:p>
          <a:p>
            <a:r>
              <a:rPr dirty="0" sz="2600" lang="en-US">
                <a:latin typeface="Times New Roman" pitchFamily="18" charset="0"/>
                <a:cs typeface="Times New Roman" pitchFamily="18" charset="0"/>
              </a:rPr>
              <a:t>Interaction diagram represents the structural aspects of various objects in the system.</a:t>
            </a:r>
          </a:p>
          <a:p>
            <a:r>
              <a:rPr dirty="0" sz="2600" lang="en-US">
                <a:latin typeface="Times New Roman" pitchFamily="18" charset="0"/>
                <a:cs typeface="Times New Roman" pitchFamily="18" charset="0"/>
              </a:rPr>
              <a:t>Interaction diagram represents the ordered sequence of interactions within a system.</a:t>
            </a:r>
          </a:p>
          <a:p>
            <a:r>
              <a:rPr dirty="0" sz="2600" lang="en-US">
                <a:latin typeface="Times New Roman" pitchFamily="18" charset="0"/>
                <a:cs typeface="Times New Roman" pitchFamily="18" charset="0"/>
              </a:rPr>
              <a:t>Interaction diagram provides the means of visualizing the real time data via UML.</a:t>
            </a:r>
          </a:p>
          <a:p>
            <a:pPr>
              <a:buNone/>
            </a:pPr>
            <a:endParaRPr dirty="0" lang="en-US"/>
          </a:p>
        </p:txBody>
      </p:sp>
    </p:spTree>
  </p:cSld>
  <p:clrMapOvr>
    <a:masterClrMapping/>
  </p:clrMapOvr>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72" name=""/>
        <p:cNvGrpSpPr/>
        <p:nvPr/>
      </p:nvGrpSpPr>
      <p:grpSpPr>
        <a:xfrm>
          <a:off x="0" y="0"/>
          <a:ext cx="0" cy="0"/>
          <a:chOff x="0" y="0"/>
          <a:chExt cx="0" cy="0"/>
        </a:xfrm>
      </p:grpSpPr>
      <p:sp>
        <p:nvSpPr>
          <p:cNvPr id="1048694" name="Content Placeholder 2"/>
          <p:cNvSpPr>
            <a:spLocks noGrp="1"/>
          </p:cNvSpPr>
          <p:nvPr>
            <p:ph idx="1"/>
          </p:nvPr>
        </p:nvSpPr>
        <p:spPr>
          <a:xfrm>
            <a:off x="457200" y="457200"/>
            <a:ext cx="8229600" cy="6019800"/>
          </a:xfrm>
        </p:spPr>
        <p:txBody>
          <a:bodyPr>
            <a:normAutofit/>
          </a:bodyPr>
          <a:p>
            <a:r>
              <a:rPr dirty="0" sz="2800" lang="en-US">
                <a:latin typeface="Times New Roman" pitchFamily="18" charset="0"/>
                <a:cs typeface="Times New Roman" pitchFamily="18" charset="0"/>
              </a:rPr>
              <a:t>This interactive behavior is represented in UML by two diagrams known as </a:t>
            </a:r>
            <a:endParaRPr dirty="0" sz="2800" lang="en-US" smtClean="0">
              <a:latin typeface="Times New Roman" pitchFamily="18" charset="0"/>
              <a:cs typeface="Times New Roman" pitchFamily="18" charset="0"/>
            </a:endParaRPr>
          </a:p>
          <a:p>
            <a:pPr lvl="2">
              <a:buFont typeface="Wingdings" pitchFamily="2" charset="2"/>
              <a:buChar char="Ø"/>
            </a:pPr>
            <a:r>
              <a:rPr b="1" dirty="0" lang="en-US" smtClean="0">
                <a:latin typeface="Times New Roman" pitchFamily="18" charset="0"/>
                <a:cs typeface="Times New Roman" pitchFamily="18" charset="0"/>
              </a:rPr>
              <a:t>Sequence </a:t>
            </a:r>
            <a:r>
              <a:rPr b="1" dirty="0" lang="en-US">
                <a:latin typeface="Times New Roman" pitchFamily="18" charset="0"/>
                <a:cs typeface="Times New Roman" pitchFamily="18" charset="0"/>
              </a:rPr>
              <a:t>diagram</a:t>
            </a:r>
            <a:r>
              <a:rPr dirty="0" lang="en-US">
                <a:latin typeface="Times New Roman" pitchFamily="18" charset="0"/>
                <a:cs typeface="Times New Roman" pitchFamily="18" charset="0"/>
              </a:rPr>
              <a:t> </a:t>
            </a:r>
            <a:endParaRPr dirty="0" lang="en-US" smtClean="0">
              <a:latin typeface="Times New Roman" pitchFamily="18" charset="0"/>
              <a:cs typeface="Times New Roman" pitchFamily="18" charset="0"/>
            </a:endParaRPr>
          </a:p>
          <a:p>
            <a:pPr lvl="2">
              <a:buFont typeface="Wingdings" pitchFamily="2" charset="2"/>
              <a:buChar char="Ø"/>
            </a:pPr>
            <a:r>
              <a:rPr b="1" dirty="0" lang="en-US" smtClean="0">
                <a:latin typeface="Times New Roman" pitchFamily="18" charset="0"/>
                <a:cs typeface="Times New Roman" pitchFamily="18" charset="0"/>
              </a:rPr>
              <a:t>Collaboration </a:t>
            </a:r>
            <a:r>
              <a:rPr b="1" dirty="0" lang="en-US">
                <a:latin typeface="Times New Roman" pitchFamily="18" charset="0"/>
                <a:cs typeface="Times New Roman" pitchFamily="18" charset="0"/>
              </a:rPr>
              <a:t>diagram</a:t>
            </a:r>
            <a:r>
              <a:rPr dirty="0" lang="en-US">
                <a:latin typeface="Times New Roman" pitchFamily="18" charset="0"/>
                <a:cs typeface="Times New Roman" pitchFamily="18" charset="0"/>
              </a:rPr>
              <a:t>. </a:t>
            </a:r>
            <a:endParaRPr dirty="0" lang="en-US" smtClean="0">
              <a:latin typeface="Times New Roman" pitchFamily="18" charset="0"/>
              <a:cs typeface="Times New Roman" pitchFamily="18" charset="0"/>
            </a:endParaRPr>
          </a:p>
          <a:p>
            <a:pPr lvl="2">
              <a:buFont typeface="Wingdings" pitchFamily="2" charset="2"/>
              <a:buChar char="Ø"/>
            </a:pPr>
            <a:endParaRPr dirty="0" lang="en-US">
              <a:latin typeface="Times New Roman" pitchFamily="18" charset="0"/>
              <a:cs typeface="Times New Roman" pitchFamily="18" charset="0"/>
            </a:endParaRPr>
          </a:p>
          <a:p>
            <a:r>
              <a:rPr dirty="0" sz="2800" lang="en-US">
                <a:latin typeface="Times New Roman" pitchFamily="18" charset="0"/>
                <a:cs typeface="Times New Roman" pitchFamily="18" charset="0"/>
              </a:rPr>
              <a:t>Sequence diagram emphasizes on time sequence of </a:t>
            </a:r>
            <a:r>
              <a:rPr dirty="0" sz="2800" lang="en-US" smtClean="0">
                <a:latin typeface="Times New Roman" pitchFamily="18" charset="0"/>
                <a:cs typeface="Times New Roman" pitchFamily="18" charset="0"/>
              </a:rPr>
              <a:t>messages from one object to another.</a:t>
            </a:r>
          </a:p>
          <a:p>
            <a:pPr>
              <a:buNone/>
            </a:pPr>
            <a:endParaRPr dirty="0" sz="2800" lang="en-US" smtClean="0">
              <a:latin typeface="Times New Roman" pitchFamily="18" charset="0"/>
              <a:cs typeface="Times New Roman" pitchFamily="18" charset="0"/>
            </a:endParaRPr>
          </a:p>
          <a:p>
            <a:r>
              <a:rPr dirty="0" sz="2800" lang="en-US">
                <a:latin typeface="Times New Roman" pitchFamily="18" charset="0"/>
                <a:cs typeface="Times New Roman" pitchFamily="18" charset="0"/>
              </a:rPr>
              <a:t>C</a:t>
            </a:r>
            <a:r>
              <a:rPr dirty="0" sz="2800" lang="en-US" smtClean="0">
                <a:latin typeface="Times New Roman" pitchFamily="18" charset="0"/>
                <a:cs typeface="Times New Roman" pitchFamily="18" charset="0"/>
              </a:rPr>
              <a:t>ollaboration </a:t>
            </a:r>
            <a:r>
              <a:rPr dirty="0" sz="2800" lang="en-US">
                <a:latin typeface="Times New Roman" pitchFamily="18" charset="0"/>
                <a:cs typeface="Times New Roman" pitchFamily="18" charset="0"/>
              </a:rPr>
              <a:t>diagram emphasizes on the structural organization of the objects that send and receive messages.</a:t>
            </a:r>
          </a:p>
          <a:p>
            <a:endParaRPr dirty="0" lang="en-US"/>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8" name=""/>
        <p:cNvGrpSpPr/>
        <p:nvPr/>
      </p:nvGrpSpPr>
      <p:grpSpPr>
        <a:xfrm>
          <a:off x="0" y="0"/>
          <a:ext cx="0" cy="0"/>
          <a:chOff x="0" y="0"/>
          <a:chExt cx="0" cy="0"/>
        </a:xfrm>
      </p:grpSpPr>
      <p:sp>
        <p:nvSpPr>
          <p:cNvPr id="1048606" name="Title 2"/>
          <p:cNvSpPr>
            <a:spLocks noGrp="1"/>
          </p:cNvSpPr>
          <p:nvPr>
            <p:ph type="title"/>
          </p:nvPr>
        </p:nvSpPr>
        <p:spPr>
          <a:xfrm>
            <a:off x="457200" y="152400"/>
            <a:ext cx="8229600" cy="762000"/>
          </a:xfrm>
        </p:spPr>
        <p:txBody>
          <a:bodyPr>
            <a:normAutofit/>
          </a:bodyPr>
          <a:p>
            <a:pPr algn="ctr"/>
            <a:r>
              <a:rPr b="1" dirty="0" sz="2800" lang="en-US" smtClean="0"/>
              <a:t>CONSTRUCTORS</a:t>
            </a:r>
            <a:endParaRPr b="1" dirty="0" sz="2800" lang="en-US"/>
          </a:p>
        </p:txBody>
      </p:sp>
      <p:sp>
        <p:nvSpPr>
          <p:cNvPr id="1048607" name="Content Placeholder 1"/>
          <p:cNvSpPr>
            <a:spLocks noGrp="1"/>
          </p:cNvSpPr>
          <p:nvPr>
            <p:ph sz="quarter" idx="1"/>
          </p:nvPr>
        </p:nvSpPr>
        <p:spPr>
          <a:xfrm>
            <a:off x="457200" y="1143000"/>
            <a:ext cx="8229600" cy="5181600"/>
          </a:xfrm>
        </p:spPr>
        <p:txBody>
          <a:bodyPr>
            <a:normAutofit/>
          </a:bodyPr>
          <a:p>
            <a:pPr algn="just"/>
            <a:r>
              <a:rPr dirty="0" sz="2400" lang="en-US"/>
              <a:t>Constructors can be defined either inside the class definition or outside class definition using class name and scope resolution :: operator</a:t>
            </a:r>
            <a:r>
              <a:rPr dirty="0" sz="2400" lang="en-US" smtClean="0"/>
              <a:t>.</a:t>
            </a:r>
          </a:p>
          <a:p>
            <a:pPr algn="just"/>
            <a:endParaRPr dirty="0" sz="2400" lang="en-US"/>
          </a:p>
        </p:txBody>
      </p:sp>
      <p:pic>
        <p:nvPicPr>
          <p:cNvPr id="2097153" name="Picture 3"/>
          <p:cNvPicPr>
            <a:picLocks noChangeAspect="1"/>
          </p:cNvPicPr>
          <p:nvPr/>
        </p:nvPicPr>
        <p:blipFill>
          <a:blip xmlns:r="http://schemas.openxmlformats.org/officeDocument/2006/relationships" r:embed="rId1"/>
          <a:stretch>
            <a:fillRect/>
          </a:stretch>
        </p:blipFill>
        <p:spPr>
          <a:xfrm>
            <a:off x="2790825" y="2819400"/>
            <a:ext cx="3562350" cy="2914650"/>
          </a:xfrm>
          <a:prstGeom prst="rect"/>
          <a:ln>
            <a:noFill/>
          </a:ln>
          <a:effectLst>
            <a:outerShdw algn="tl" blurRad="292100" dir="2700000" dist="139700" rotWithShape="0">
              <a:srgbClr val="333333">
                <a:alpha val="65000"/>
              </a:srgbClr>
            </a:outerShdw>
          </a:effectLst>
        </p:spPr>
      </p:pic>
    </p:spTree>
  </p:cSld>
  <p:clrMapOvr>
    <a:masterClrMapping/>
  </p:clrMapOvr>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73" name=""/>
        <p:cNvGrpSpPr/>
        <p:nvPr/>
      </p:nvGrpSpPr>
      <p:grpSpPr>
        <a:xfrm>
          <a:off x="0" y="0"/>
          <a:ext cx="0" cy="0"/>
          <a:chOff x="0" y="0"/>
          <a:chExt cx="0" cy="0"/>
        </a:xfrm>
      </p:grpSpPr>
      <p:sp>
        <p:nvSpPr>
          <p:cNvPr id="1048695" name="Title 1"/>
          <p:cNvSpPr>
            <a:spLocks noGrp="1"/>
          </p:cNvSpPr>
          <p:nvPr>
            <p:ph type="title"/>
          </p:nvPr>
        </p:nvSpPr>
        <p:spPr/>
        <p:txBody>
          <a:bodyPr>
            <a:normAutofit fontScale="90000"/>
          </a:bodyPr>
          <a:p>
            <a:r>
              <a:rPr dirty="0" lang="en-US"/>
              <a:t>How to Draw an Interaction Diagram?</a:t>
            </a:r>
            <a:br>
              <a:rPr dirty="0" lang="en-US"/>
            </a:br>
            <a:endParaRPr dirty="0" lang="en-US"/>
          </a:p>
        </p:txBody>
      </p:sp>
      <p:sp>
        <p:nvSpPr>
          <p:cNvPr id="1048696" name="Content Placeholder 2"/>
          <p:cNvSpPr>
            <a:spLocks noGrp="1"/>
          </p:cNvSpPr>
          <p:nvPr>
            <p:ph idx="1"/>
          </p:nvPr>
        </p:nvSpPr>
        <p:spPr>
          <a:xfrm>
            <a:off x="457200" y="990600"/>
            <a:ext cx="8229600" cy="5562600"/>
          </a:xfrm>
        </p:spPr>
        <p:txBody>
          <a:bodyPr>
            <a:normAutofit/>
          </a:bodyPr>
          <a:p>
            <a:r>
              <a:rPr dirty="0" sz="2600" lang="en-US" smtClean="0">
                <a:latin typeface="Times New Roman" pitchFamily="18" charset="0"/>
                <a:cs typeface="Times New Roman" pitchFamily="18" charset="0"/>
              </a:rPr>
              <a:t>The </a:t>
            </a:r>
            <a:r>
              <a:rPr dirty="0" sz="2600" lang="en-US">
                <a:latin typeface="Times New Roman" pitchFamily="18" charset="0"/>
                <a:cs typeface="Times New Roman" pitchFamily="18" charset="0"/>
              </a:rPr>
              <a:t>purpose of interaction diagrams is to capture the dynamic aspect of a system. So to capture the dynamic aspect, we need to understand what a dynamic aspect is and how it is visualized. Dynamic aspect can be defined as the snapshot of the running system at a particular </a:t>
            </a:r>
            <a:r>
              <a:rPr dirty="0" sz="2600" lang="en-US" smtClean="0">
                <a:latin typeface="Times New Roman" pitchFamily="18" charset="0"/>
                <a:cs typeface="Times New Roman" pitchFamily="18" charset="0"/>
              </a:rPr>
              <a:t>moment.</a:t>
            </a:r>
          </a:p>
          <a:p>
            <a:r>
              <a:rPr dirty="0" sz="2600" lang="en-US">
                <a:latin typeface="Times New Roman" pitchFamily="18" charset="0"/>
                <a:cs typeface="Times New Roman" pitchFamily="18" charset="0"/>
              </a:rPr>
              <a:t>Following things are to be identified clearly before drawing the interaction diagram</a:t>
            </a:r>
          </a:p>
          <a:p>
            <a:pPr lvl="1"/>
            <a:r>
              <a:rPr dirty="0" sz="2600" lang="en-US">
                <a:latin typeface="Times New Roman" pitchFamily="18" charset="0"/>
                <a:cs typeface="Times New Roman" pitchFamily="18" charset="0"/>
              </a:rPr>
              <a:t>Objects taking part in the interaction.</a:t>
            </a:r>
          </a:p>
          <a:p>
            <a:pPr lvl="1"/>
            <a:r>
              <a:rPr dirty="0" sz="2600" lang="en-US">
                <a:latin typeface="Times New Roman" pitchFamily="18" charset="0"/>
                <a:cs typeface="Times New Roman" pitchFamily="18" charset="0"/>
              </a:rPr>
              <a:t>Message flows among the objects.</a:t>
            </a:r>
          </a:p>
          <a:p>
            <a:pPr lvl="1"/>
            <a:r>
              <a:rPr dirty="0" sz="2600" lang="en-US">
                <a:latin typeface="Times New Roman" pitchFamily="18" charset="0"/>
                <a:cs typeface="Times New Roman" pitchFamily="18" charset="0"/>
              </a:rPr>
              <a:t>The sequence in which the messages are flowing.</a:t>
            </a:r>
          </a:p>
          <a:p>
            <a:pPr lvl="1"/>
            <a:r>
              <a:rPr dirty="0" sz="2600" lang="en-US">
                <a:latin typeface="Times New Roman" pitchFamily="18" charset="0"/>
                <a:cs typeface="Times New Roman" pitchFamily="18" charset="0"/>
              </a:rPr>
              <a:t>Object organization.</a:t>
            </a:r>
          </a:p>
          <a:p>
            <a:pPr>
              <a:buNone/>
            </a:pPr>
            <a:endParaRPr dirty="0" lang="en-US"/>
          </a:p>
        </p:txBody>
      </p:sp>
    </p:spTree>
  </p:cSld>
  <p:clrMapOvr>
    <a:masterClrMapping/>
  </p:clrMapOvr>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74" name=""/>
        <p:cNvGrpSpPr/>
        <p:nvPr/>
      </p:nvGrpSpPr>
      <p:grpSpPr>
        <a:xfrm>
          <a:off x="0" y="0"/>
          <a:ext cx="0" cy="0"/>
          <a:chOff x="0" y="0"/>
          <a:chExt cx="0" cy="0"/>
        </a:xfrm>
      </p:grpSpPr>
      <p:sp>
        <p:nvSpPr>
          <p:cNvPr id="1048697" name="Title 1"/>
          <p:cNvSpPr>
            <a:spLocks noGrp="1"/>
          </p:cNvSpPr>
          <p:nvPr>
            <p:ph type="title"/>
          </p:nvPr>
        </p:nvSpPr>
        <p:spPr>
          <a:xfrm>
            <a:off x="457200" y="274638"/>
            <a:ext cx="8229600" cy="868362"/>
          </a:xfrm>
        </p:spPr>
        <p:txBody>
          <a:bodyPr/>
          <a:p>
            <a:r>
              <a:rPr dirty="0" lang="en-US" smtClean="0"/>
              <a:t>Sequence Diagram:</a:t>
            </a:r>
            <a:endParaRPr dirty="0" lang="en-US"/>
          </a:p>
        </p:txBody>
      </p:sp>
      <p:sp>
        <p:nvSpPr>
          <p:cNvPr id="1048698" name="Content Placeholder 2"/>
          <p:cNvSpPr>
            <a:spLocks noGrp="1"/>
          </p:cNvSpPr>
          <p:nvPr>
            <p:ph idx="1"/>
          </p:nvPr>
        </p:nvSpPr>
        <p:spPr>
          <a:xfrm>
            <a:off x="457200" y="1143000"/>
            <a:ext cx="8229600" cy="5486400"/>
          </a:xfrm>
        </p:spPr>
        <p:txBody>
          <a:bodyPr/>
          <a:p>
            <a:endParaRPr dirty="0" lang="en-US" smtClean="0"/>
          </a:p>
          <a:p>
            <a:r>
              <a:rPr dirty="0" lang="en-US" smtClean="0">
                <a:latin typeface="Times New Roman" pitchFamily="18" charset="0"/>
                <a:cs typeface="Times New Roman" pitchFamily="18" charset="0"/>
              </a:rPr>
              <a:t>A </a:t>
            </a:r>
            <a:r>
              <a:rPr dirty="0" lang="en-US">
                <a:latin typeface="Times New Roman" pitchFamily="18" charset="0"/>
                <a:cs typeface="Times New Roman" pitchFamily="18" charset="0"/>
              </a:rPr>
              <a:t>sequence diagram simply depicts interaction between objects in a sequential order i.e. the order in which these interactions take place.</a:t>
            </a:r>
          </a:p>
        </p:txBody>
      </p:sp>
    </p:spTree>
  </p:cSld>
  <p:clrMapOvr>
    <a:masterClrMapping/>
  </p:clrMapOvr>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75" name=""/>
        <p:cNvGrpSpPr/>
        <p:nvPr/>
      </p:nvGrpSpPr>
      <p:grpSpPr>
        <a:xfrm>
          <a:off x="0" y="0"/>
          <a:ext cx="0" cy="0"/>
          <a:chOff x="0" y="0"/>
          <a:chExt cx="0" cy="0"/>
        </a:xfrm>
      </p:grpSpPr>
      <p:sp>
        <p:nvSpPr>
          <p:cNvPr id="1048699" name="Title 1"/>
          <p:cNvSpPr>
            <a:spLocks noGrp="1"/>
          </p:cNvSpPr>
          <p:nvPr>
            <p:ph type="title"/>
          </p:nvPr>
        </p:nvSpPr>
        <p:spPr>
          <a:xfrm>
            <a:off x="457200" y="274638"/>
            <a:ext cx="8229600" cy="563562"/>
          </a:xfrm>
        </p:spPr>
        <p:txBody>
          <a:bodyPr>
            <a:normAutofit/>
          </a:bodyPr>
          <a:p>
            <a:r>
              <a:rPr b="1" dirty="0" lang="en-US" smtClean="0"/>
              <a:t>Sequence Diagram Notations</a:t>
            </a:r>
            <a:endParaRPr dirty="0" lang="en-US"/>
          </a:p>
        </p:txBody>
      </p:sp>
      <p:sp>
        <p:nvSpPr>
          <p:cNvPr id="1048700" name="Content Placeholder 2"/>
          <p:cNvSpPr>
            <a:spLocks noGrp="1"/>
          </p:cNvSpPr>
          <p:nvPr>
            <p:ph idx="1"/>
          </p:nvPr>
        </p:nvSpPr>
        <p:spPr>
          <a:xfrm>
            <a:off x="457200" y="990600"/>
            <a:ext cx="8229600" cy="5562600"/>
          </a:xfrm>
        </p:spPr>
        <p:txBody>
          <a:bodyPr/>
          <a:p>
            <a:pPr>
              <a:buNone/>
            </a:pPr>
            <a:r>
              <a:rPr b="1" dirty="0" sz="2800" lang="en-US" smtClean="0">
                <a:latin typeface="Times New Roman" pitchFamily="18" charset="0"/>
                <a:cs typeface="Times New Roman" pitchFamily="18" charset="0"/>
              </a:rPr>
              <a:t>1. Actors :</a:t>
            </a:r>
          </a:p>
          <a:p>
            <a:pPr>
              <a:buNone/>
            </a:pPr>
            <a:r>
              <a:rPr b="1" dirty="0" sz="2800" lang="en-US">
                <a:latin typeface="Times New Roman" pitchFamily="18" charset="0"/>
                <a:cs typeface="Times New Roman" pitchFamily="18" charset="0"/>
              </a:rPr>
              <a:t>	</a:t>
            </a:r>
            <a:r>
              <a:rPr dirty="0" sz="2800" lang="en-US" smtClean="0">
                <a:latin typeface="Times New Roman" pitchFamily="18" charset="0"/>
                <a:cs typeface="Times New Roman" pitchFamily="18" charset="0"/>
              </a:rPr>
              <a:t>An </a:t>
            </a:r>
            <a:r>
              <a:rPr dirty="0" sz="2800" lang="en-US">
                <a:latin typeface="Times New Roman" pitchFamily="18" charset="0"/>
                <a:cs typeface="Times New Roman" pitchFamily="18" charset="0"/>
              </a:rPr>
              <a:t>actor in a UML diagram represents a type of role where it interacts with the system and its objects. </a:t>
            </a:r>
            <a:endParaRPr dirty="0" sz="2800" lang="en-US" smtClean="0">
              <a:latin typeface="Times New Roman" pitchFamily="18" charset="0"/>
              <a:cs typeface="Times New Roman" pitchFamily="18" charset="0"/>
            </a:endParaRPr>
          </a:p>
          <a:p>
            <a:pPr>
              <a:buNone/>
            </a:pPr>
            <a:endParaRPr dirty="0" lang="en-US" smtClean="0"/>
          </a:p>
          <a:p>
            <a:pPr>
              <a:buNone/>
            </a:pPr>
            <a:endParaRPr dirty="0" lang="en-US"/>
          </a:p>
        </p:txBody>
      </p:sp>
      <p:pic>
        <p:nvPicPr>
          <p:cNvPr id="2097168" name="Picture 2"/>
          <p:cNvPicPr>
            <a:picLocks noChangeAspect="1" noChangeArrowheads="1"/>
          </p:cNvPicPr>
          <p:nvPr/>
        </p:nvPicPr>
        <p:blipFill>
          <a:blip xmlns:r="http://schemas.openxmlformats.org/officeDocument/2006/relationships" r:embed="rId1"/>
          <a:srcRect/>
          <a:stretch>
            <a:fillRect/>
          </a:stretch>
        </p:blipFill>
        <p:spPr bwMode="auto">
          <a:xfrm>
            <a:off x="3200400" y="2895600"/>
            <a:ext cx="1676400" cy="2971800"/>
          </a:xfrm>
          <a:prstGeom prst="rect"/>
          <a:noFill/>
          <a:ln w="9525">
            <a:noFill/>
            <a:miter lim="800000"/>
            <a:headEnd/>
            <a:tailEnd/>
          </a:ln>
          <a:effectLst/>
        </p:spPr>
      </p:pic>
    </p:spTree>
  </p:cSld>
  <p:clrMapOvr>
    <a:masterClrMapping/>
  </p:clrMapOvr>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76" name=""/>
        <p:cNvGrpSpPr/>
        <p:nvPr/>
      </p:nvGrpSpPr>
      <p:grpSpPr>
        <a:xfrm>
          <a:off x="0" y="0"/>
          <a:ext cx="0" cy="0"/>
          <a:chOff x="0" y="0"/>
          <a:chExt cx="0" cy="0"/>
        </a:xfrm>
      </p:grpSpPr>
      <p:sp>
        <p:nvSpPr>
          <p:cNvPr id="1048701" name="Content Placeholder 2"/>
          <p:cNvSpPr>
            <a:spLocks noGrp="1"/>
          </p:cNvSpPr>
          <p:nvPr>
            <p:ph idx="1"/>
          </p:nvPr>
        </p:nvSpPr>
        <p:spPr>
          <a:xfrm>
            <a:off x="457200" y="1143000"/>
            <a:ext cx="8229600" cy="4983163"/>
          </a:xfrm>
        </p:spPr>
        <p:txBody>
          <a:bodyPr>
            <a:normAutofit/>
          </a:bodyPr>
          <a:p>
            <a:pPr>
              <a:buNone/>
            </a:pPr>
            <a:r>
              <a:rPr b="1" dirty="0" sz="2400" lang="en-US" smtClean="0">
                <a:latin typeface="Times New Roman" pitchFamily="18" charset="0"/>
                <a:cs typeface="Times New Roman" pitchFamily="18" charset="0"/>
              </a:rPr>
              <a:t>2.Lifelines :</a:t>
            </a:r>
          </a:p>
          <a:p>
            <a:pPr lvl="1">
              <a:buFont typeface="Wingdings" pitchFamily="2" charset="2"/>
              <a:buChar char="Ø"/>
            </a:pPr>
            <a:r>
              <a:rPr dirty="0" sz="1800" lang="en-US" smtClean="0">
                <a:latin typeface="Times New Roman" pitchFamily="18" charset="0"/>
                <a:cs typeface="Times New Roman" pitchFamily="18" charset="0"/>
              </a:rPr>
              <a:t>A </a:t>
            </a:r>
            <a:r>
              <a:rPr dirty="0" sz="1800" lang="en-US">
                <a:latin typeface="Times New Roman" pitchFamily="18" charset="0"/>
                <a:cs typeface="Times New Roman" pitchFamily="18" charset="0"/>
              </a:rPr>
              <a:t>lifeline is a named element which depicts an individual participant in a sequence diagram. So basically each instance in a sequence diagram is represented by a lifeline. </a:t>
            </a:r>
            <a:endParaRPr dirty="0" sz="1800" lang="en-US" smtClean="0">
              <a:latin typeface="Times New Roman" pitchFamily="18" charset="0"/>
              <a:cs typeface="Times New Roman" pitchFamily="18" charset="0"/>
            </a:endParaRPr>
          </a:p>
          <a:p>
            <a:pPr lvl="1">
              <a:buFont typeface="Wingdings" pitchFamily="2" charset="2"/>
              <a:buChar char="Ø"/>
            </a:pPr>
            <a:r>
              <a:rPr dirty="0" sz="1800" lang="en-US">
                <a:latin typeface="Times New Roman" pitchFamily="18" charset="0"/>
                <a:cs typeface="Times New Roman" pitchFamily="18" charset="0"/>
              </a:rPr>
              <a:t> </a:t>
            </a:r>
            <a:r>
              <a:rPr dirty="0" sz="1800" lang="en-US" smtClean="0">
                <a:latin typeface="Times New Roman" pitchFamily="18" charset="0"/>
                <a:cs typeface="Times New Roman" pitchFamily="18" charset="0"/>
              </a:rPr>
              <a:t> Lifeline </a:t>
            </a:r>
            <a:r>
              <a:rPr dirty="0" sz="1800" lang="en-US">
                <a:latin typeface="Times New Roman" pitchFamily="18" charset="0"/>
                <a:cs typeface="Times New Roman" pitchFamily="18" charset="0"/>
              </a:rPr>
              <a:t>elements are located at the top in a sequence diagram. </a:t>
            </a:r>
            <a:endParaRPr dirty="0" sz="1800" lang="en-US" smtClean="0">
              <a:latin typeface="Times New Roman" pitchFamily="18" charset="0"/>
              <a:cs typeface="Times New Roman" pitchFamily="18" charset="0"/>
            </a:endParaRPr>
          </a:p>
          <a:p>
            <a:pPr lvl="1">
              <a:buFont typeface="Wingdings" pitchFamily="2" charset="2"/>
              <a:buChar char="Ø"/>
            </a:pPr>
            <a:r>
              <a:rPr dirty="0" sz="1800" lang="en-US">
                <a:latin typeface="Times New Roman" pitchFamily="18" charset="0"/>
                <a:cs typeface="Times New Roman" pitchFamily="18" charset="0"/>
              </a:rPr>
              <a:t> </a:t>
            </a:r>
            <a:r>
              <a:rPr dirty="0" sz="1800" lang="en-US" smtClean="0">
                <a:latin typeface="Times New Roman" pitchFamily="18" charset="0"/>
                <a:cs typeface="Times New Roman" pitchFamily="18" charset="0"/>
              </a:rPr>
              <a:t> lifeline </a:t>
            </a:r>
            <a:r>
              <a:rPr dirty="0" sz="1800" lang="en-US">
                <a:latin typeface="Times New Roman" pitchFamily="18" charset="0"/>
                <a:cs typeface="Times New Roman" pitchFamily="18" charset="0"/>
              </a:rPr>
              <a:t>follows the following format </a:t>
            </a:r>
            <a:r>
              <a:rPr dirty="0" sz="1800" lang="en-US" smtClean="0">
                <a:latin typeface="Times New Roman" pitchFamily="18" charset="0"/>
                <a:cs typeface="Times New Roman" pitchFamily="18" charset="0"/>
              </a:rPr>
              <a:t>:</a:t>
            </a:r>
          </a:p>
          <a:p>
            <a:pPr>
              <a:buNone/>
            </a:pPr>
            <a:r>
              <a:rPr dirty="0" sz="2400" lang="en-US">
                <a:latin typeface="Times New Roman" pitchFamily="18" charset="0"/>
                <a:cs typeface="Times New Roman" pitchFamily="18" charset="0"/>
              </a:rPr>
              <a:t> </a:t>
            </a:r>
            <a:r>
              <a:rPr dirty="0" sz="2400" lang="en-US" smtClean="0">
                <a:latin typeface="Times New Roman" pitchFamily="18" charset="0"/>
                <a:cs typeface="Times New Roman" pitchFamily="18" charset="0"/>
              </a:rPr>
              <a:t>    		</a:t>
            </a:r>
            <a:r>
              <a:rPr dirty="0" sz="2000" lang="en-US" smtClean="0">
                <a:latin typeface="Times New Roman" pitchFamily="18" charset="0"/>
                <a:cs typeface="Times New Roman" pitchFamily="18" charset="0"/>
              </a:rPr>
              <a:t>	 </a:t>
            </a:r>
            <a:r>
              <a:rPr dirty="0" sz="2000" lang="en-US">
                <a:latin typeface="Times New Roman" pitchFamily="18" charset="0"/>
                <a:cs typeface="Times New Roman" pitchFamily="18" charset="0"/>
              </a:rPr>
              <a:t>Instance Name : Class </a:t>
            </a:r>
            <a:r>
              <a:rPr dirty="0" sz="2000" lang="en-US" smtClean="0">
                <a:latin typeface="Times New Roman" pitchFamily="18" charset="0"/>
                <a:cs typeface="Times New Roman" pitchFamily="18" charset="0"/>
              </a:rPr>
              <a:t>Name</a:t>
            </a:r>
          </a:p>
          <a:p>
            <a:pPr>
              <a:buNone/>
            </a:pPr>
            <a:endParaRPr dirty="0" sz="2000" lang="en-US">
              <a:latin typeface="Times New Roman" pitchFamily="18" charset="0"/>
              <a:cs typeface="Times New Roman" pitchFamily="18" charset="0"/>
            </a:endParaRPr>
          </a:p>
        </p:txBody>
      </p:sp>
      <p:pic>
        <p:nvPicPr>
          <p:cNvPr id="2097169" name="Picture 3"/>
          <p:cNvPicPr>
            <a:picLocks noChangeAspect="1" noChangeArrowheads="1"/>
          </p:cNvPicPr>
          <p:nvPr/>
        </p:nvPicPr>
        <p:blipFill>
          <a:blip xmlns:r="http://schemas.openxmlformats.org/officeDocument/2006/relationships" r:embed="rId1"/>
          <a:srcRect/>
          <a:stretch>
            <a:fillRect/>
          </a:stretch>
        </p:blipFill>
        <p:spPr bwMode="auto">
          <a:xfrm>
            <a:off x="2514600" y="3581400"/>
            <a:ext cx="3581400" cy="3048000"/>
          </a:xfrm>
          <a:prstGeom prst="rect"/>
          <a:noFill/>
          <a:ln w="9525">
            <a:noFill/>
            <a:miter lim="800000"/>
            <a:headEnd/>
            <a:tailEnd/>
          </a:ln>
          <a:effectLst/>
        </p:spPr>
      </p:pic>
    </p:spTree>
  </p:cSld>
  <p:clrMapOvr>
    <a:masterClrMapping/>
  </p:clrMapOvr>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77" name=""/>
        <p:cNvGrpSpPr/>
        <p:nvPr/>
      </p:nvGrpSpPr>
      <p:grpSpPr>
        <a:xfrm>
          <a:off x="0" y="0"/>
          <a:ext cx="0" cy="0"/>
          <a:chOff x="0" y="0"/>
          <a:chExt cx="0" cy="0"/>
        </a:xfrm>
      </p:grpSpPr>
      <p:sp>
        <p:nvSpPr>
          <p:cNvPr id="1048702" name="Content Placeholder 2"/>
          <p:cNvSpPr>
            <a:spLocks noGrp="1"/>
          </p:cNvSpPr>
          <p:nvPr>
            <p:ph idx="1"/>
          </p:nvPr>
        </p:nvSpPr>
        <p:spPr/>
        <p:txBody>
          <a:bodyPr>
            <a:normAutofit/>
          </a:bodyPr>
          <a:p>
            <a:pPr>
              <a:buNone/>
            </a:pPr>
            <a:r>
              <a:rPr b="1" dirty="0" sz="2800" lang="en-US" smtClean="0">
                <a:latin typeface="Times New Roman" pitchFamily="18" charset="0"/>
                <a:cs typeface="Times New Roman" pitchFamily="18" charset="0"/>
              </a:rPr>
              <a:t>3.Messages :</a:t>
            </a:r>
          </a:p>
          <a:p>
            <a:pPr>
              <a:buNone/>
            </a:pPr>
            <a:endParaRPr b="1" dirty="0" sz="2800" lang="en-US" smtClean="0">
              <a:latin typeface="Times New Roman" pitchFamily="18" charset="0"/>
              <a:cs typeface="Times New Roman" pitchFamily="18" charset="0"/>
            </a:endParaRPr>
          </a:p>
          <a:p>
            <a:pPr>
              <a:buFont typeface="Wingdings" pitchFamily="2" charset="2"/>
              <a:buChar char="Ø"/>
            </a:pPr>
            <a:r>
              <a:rPr b="1" dirty="0" sz="2800" lang="en-US">
                <a:latin typeface="Times New Roman" pitchFamily="18" charset="0"/>
                <a:cs typeface="Times New Roman" pitchFamily="18" charset="0"/>
              </a:rPr>
              <a:t> </a:t>
            </a:r>
            <a:r>
              <a:rPr dirty="0" sz="2800" lang="en-US" smtClean="0">
                <a:latin typeface="Times New Roman" pitchFamily="18" charset="0"/>
                <a:cs typeface="Times New Roman" pitchFamily="18" charset="0"/>
              </a:rPr>
              <a:t>Communication </a:t>
            </a:r>
            <a:r>
              <a:rPr dirty="0" sz="2800" lang="en-US">
                <a:latin typeface="Times New Roman" pitchFamily="18" charset="0"/>
                <a:cs typeface="Times New Roman" pitchFamily="18" charset="0"/>
              </a:rPr>
              <a:t>between objects is depicted using messages. The messages appear in a sequential order on the lifeline. </a:t>
            </a:r>
            <a:endParaRPr dirty="0" sz="2800" lang="en-US" smtClean="0">
              <a:latin typeface="Times New Roman" pitchFamily="18" charset="0"/>
              <a:cs typeface="Times New Roman" pitchFamily="18" charset="0"/>
            </a:endParaRPr>
          </a:p>
          <a:p>
            <a:pPr>
              <a:buNone/>
            </a:pPr>
            <a:endParaRPr dirty="0" sz="2800" lang="en-US" smtClean="0">
              <a:latin typeface="Times New Roman" pitchFamily="18" charset="0"/>
              <a:cs typeface="Times New Roman" pitchFamily="18" charset="0"/>
            </a:endParaRPr>
          </a:p>
          <a:p>
            <a:pPr>
              <a:buFont typeface="Wingdings" pitchFamily="2" charset="2"/>
              <a:buChar char="Ø"/>
            </a:pPr>
            <a:r>
              <a:rPr dirty="0" sz="2800" lang="en-US" smtClean="0">
                <a:latin typeface="Times New Roman" pitchFamily="18" charset="0"/>
                <a:cs typeface="Times New Roman" pitchFamily="18" charset="0"/>
              </a:rPr>
              <a:t>We </a:t>
            </a:r>
            <a:r>
              <a:rPr dirty="0" sz="2800" lang="en-US">
                <a:latin typeface="Times New Roman" pitchFamily="18" charset="0"/>
                <a:cs typeface="Times New Roman" pitchFamily="18" charset="0"/>
              </a:rPr>
              <a:t>represent messages using arrows. Lifelines and messages form the core of a sequence diagram.</a:t>
            </a:r>
          </a:p>
        </p:txBody>
      </p:sp>
    </p:spTree>
  </p:cSld>
  <p:clrMapOvr>
    <a:masterClrMapping/>
  </p:clrMapOvr>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78" name=""/>
        <p:cNvGrpSpPr/>
        <p:nvPr/>
      </p:nvGrpSpPr>
      <p:grpSpPr>
        <a:xfrm>
          <a:off x="0" y="0"/>
          <a:ext cx="0" cy="0"/>
          <a:chOff x="0" y="0"/>
          <a:chExt cx="0" cy="0"/>
        </a:xfrm>
      </p:grpSpPr>
      <p:sp>
        <p:nvSpPr>
          <p:cNvPr id="1048703" name="Title 1"/>
          <p:cNvSpPr>
            <a:spLocks noGrp="1"/>
          </p:cNvSpPr>
          <p:nvPr>
            <p:ph type="title"/>
          </p:nvPr>
        </p:nvSpPr>
        <p:spPr>
          <a:xfrm>
            <a:off x="457200" y="274638"/>
            <a:ext cx="8229600" cy="487362"/>
          </a:xfrm>
        </p:spPr>
        <p:txBody>
          <a:bodyPr>
            <a:normAutofit fontScale="90000"/>
          </a:bodyPr>
          <a:p>
            <a:r>
              <a:rPr b="1" dirty="0" lang="en-US" smtClean="0">
                <a:latin typeface="Times New Roman" pitchFamily="18" charset="0"/>
                <a:cs typeface="Times New Roman" pitchFamily="18" charset="0"/>
              </a:rPr>
              <a:t>(</a:t>
            </a:r>
            <a:r>
              <a:rPr b="1" dirty="0" lang="en-US" err="1" smtClean="0">
                <a:latin typeface="Times New Roman" pitchFamily="18" charset="0"/>
                <a:cs typeface="Times New Roman" pitchFamily="18" charset="0"/>
              </a:rPr>
              <a:t>i</a:t>
            </a:r>
            <a:r>
              <a:rPr b="1" dirty="0" lang="en-US" smtClean="0">
                <a:latin typeface="Times New Roman" pitchFamily="18" charset="0"/>
                <a:cs typeface="Times New Roman" pitchFamily="18" charset="0"/>
              </a:rPr>
              <a:t>)Synchronous messages </a:t>
            </a:r>
            <a:endParaRPr dirty="0" lang="en-US"/>
          </a:p>
        </p:txBody>
      </p:sp>
      <p:sp>
        <p:nvSpPr>
          <p:cNvPr id="1048704" name="Content Placeholder 2"/>
          <p:cNvSpPr>
            <a:spLocks noGrp="1"/>
          </p:cNvSpPr>
          <p:nvPr>
            <p:ph idx="1"/>
          </p:nvPr>
        </p:nvSpPr>
        <p:spPr>
          <a:xfrm>
            <a:off x="457200" y="990600"/>
            <a:ext cx="8229600" cy="5867400"/>
          </a:xfrm>
        </p:spPr>
        <p:txBody>
          <a:bodyPr>
            <a:normAutofit/>
          </a:bodyPr>
          <a:p>
            <a:pPr>
              <a:buFont typeface="Wingdings" pitchFamily="2" charset="2"/>
              <a:buChar char="Ø"/>
            </a:pPr>
            <a:r>
              <a:rPr dirty="0" sz="2000" lang="en-US" smtClean="0">
                <a:latin typeface="Times New Roman" pitchFamily="18" charset="0"/>
                <a:cs typeface="Times New Roman" pitchFamily="18" charset="0"/>
              </a:rPr>
              <a:t>A </a:t>
            </a:r>
            <a:r>
              <a:rPr dirty="0" sz="2000" lang="en-US">
                <a:latin typeface="Times New Roman" pitchFamily="18" charset="0"/>
                <a:cs typeface="Times New Roman" pitchFamily="18" charset="0"/>
              </a:rPr>
              <a:t>synchronous message waits for a reply before the interaction can move forward. </a:t>
            </a:r>
            <a:endParaRPr dirty="0" sz="2000" lang="en-US" smtClean="0">
              <a:latin typeface="Times New Roman" pitchFamily="18" charset="0"/>
              <a:cs typeface="Times New Roman" pitchFamily="18" charset="0"/>
            </a:endParaRPr>
          </a:p>
          <a:p>
            <a:pPr>
              <a:buFont typeface="Wingdings" pitchFamily="2" charset="2"/>
              <a:buChar char="Ø"/>
            </a:pPr>
            <a:r>
              <a:rPr dirty="0" sz="2000" lang="en-US">
                <a:latin typeface="Times New Roman" pitchFamily="18" charset="0"/>
                <a:cs typeface="Times New Roman" pitchFamily="18" charset="0"/>
              </a:rPr>
              <a:t> </a:t>
            </a:r>
            <a:r>
              <a:rPr dirty="0" sz="2000" lang="en-US" smtClean="0">
                <a:latin typeface="Times New Roman" pitchFamily="18" charset="0"/>
                <a:cs typeface="Times New Roman" pitchFamily="18" charset="0"/>
              </a:rPr>
              <a:t>The </a:t>
            </a:r>
            <a:r>
              <a:rPr dirty="0" sz="2000" lang="en-US">
                <a:latin typeface="Times New Roman" pitchFamily="18" charset="0"/>
                <a:cs typeface="Times New Roman" pitchFamily="18" charset="0"/>
              </a:rPr>
              <a:t>sender waits until the receiver has completed the processing of the message. </a:t>
            </a:r>
            <a:endParaRPr dirty="0" sz="2000" lang="en-US" smtClean="0">
              <a:latin typeface="Times New Roman" pitchFamily="18" charset="0"/>
              <a:cs typeface="Times New Roman" pitchFamily="18" charset="0"/>
            </a:endParaRPr>
          </a:p>
          <a:p>
            <a:pPr>
              <a:buFont typeface="Wingdings" pitchFamily="2" charset="2"/>
              <a:buChar char="Ø"/>
            </a:pPr>
            <a:r>
              <a:rPr dirty="0" sz="2000" lang="en-US">
                <a:latin typeface="Times New Roman" pitchFamily="18" charset="0"/>
                <a:cs typeface="Times New Roman" pitchFamily="18" charset="0"/>
              </a:rPr>
              <a:t> </a:t>
            </a:r>
            <a:r>
              <a:rPr dirty="0" sz="2000" lang="en-US" smtClean="0">
                <a:latin typeface="Times New Roman" pitchFamily="18" charset="0"/>
                <a:cs typeface="Times New Roman" pitchFamily="18" charset="0"/>
              </a:rPr>
              <a:t>The </a:t>
            </a:r>
            <a:r>
              <a:rPr dirty="0" sz="2000" lang="en-US">
                <a:latin typeface="Times New Roman" pitchFamily="18" charset="0"/>
                <a:cs typeface="Times New Roman" pitchFamily="18" charset="0"/>
              </a:rPr>
              <a:t>caller continues only when it knows that the receiver has processed the previous message i.e. it receives a reply message. </a:t>
            </a:r>
            <a:endParaRPr dirty="0" sz="2000" lang="en-US" smtClean="0">
              <a:latin typeface="Times New Roman" pitchFamily="18" charset="0"/>
              <a:cs typeface="Times New Roman" pitchFamily="18" charset="0"/>
            </a:endParaRPr>
          </a:p>
          <a:p>
            <a:pPr>
              <a:buFont typeface="Wingdings" pitchFamily="2" charset="2"/>
              <a:buChar char="Ø"/>
            </a:pPr>
            <a:r>
              <a:rPr dirty="0" sz="2000" lang="en-US">
                <a:latin typeface="Times New Roman" pitchFamily="18" charset="0"/>
                <a:cs typeface="Times New Roman" pitchFamily="18" charset="0"/>
              </a:rPr>
              <a:t> </a:t>
            </a:r>
            <a:r>
              <a:rPr dirty="0" sz="2000" lang="en-US" smtClean="0">
                <a:latin typeface="Times New Roman" pitchFamily="18" charset="0"/>
                <a:cs typeface="Times New Roman" pitchFamily="18" charset="0"/>
              </a:rPr>
              <a:t>A </a:t>
            </a:r>
            <a:r>
              <a:rPr dirty="0" sz="2000" lang="en-US">
                <a:latin typeface="Times New Roman" pitchFamily="18" charset="0"/>
                <a:cs typeface="Times New Roman" pitchFamily="18" charset="0"/>
              </a:rPr>
              <a:t>large number of calls in object oriented programming are synchronous. We use a solid arrow head to represent a synchronous message</a:t>
            </a:r>
            <a:r>
              <a:rPr dirty="0" sz="2000" lang="en-US" smtClean="0">
                <a:latin typeface="Times New Roman" pitchFamily="18" charset="0"/>
                <a:cs typeface="Times New Roman" pitchFamily="18" charset="0"/>
              </a:rPr>
              <a:t>.</a:t>
            </a:r>
          </a:p>
          <a:p>
            <a:pPr>
              <a:buNone/>
            </a:pPr>
            <a:endParaRPr dirty="0" sz="2000" lang="en-US">
              <a:latin typeface="Times New Roman" pitchFamily="18" charset="0"/>
              <a:cs typeface="Times New Roman" pitchFamily="18" charset="0"/>
            </a:endParaRPr>
          </a:p>
        </p:txBody>
      </p:sp>
      <p:pic>
        <p:nvPicPr>
          <p:cNvPr id="2097170" name="Picture 4"/>
          <p:cNvPicPr>
            <a:picLocks noChangeAspect="1" noChangeArrowheads="1"/>
          </p:cNvPicPr>
          <p:nvPr/>
        </p:nvPicPr>
        <p:blipFill>
          <a:blip xmlns:r="http://schemas.openxmlformats.org/officeDocument/2006/relationships" r:embed="rId1"/>
          <a:srcRect/>
          <a:stretch>
            <a:fillRect/>
          </a:stretch>
        </p:blipFill>
        <p:spPr bwMode="auto">
          <a:xfrm>
            <a:off x="1905000" y="3733800"/>
            <a:ext cx="4495800" cy="2971800"/>
          </a:xfrm>
          <a:prstGeom prst="rect"/>
          <a:noFill/>
          <a:ln w="9525">
            <a:noFill/>
            <a:miter lim="800000"/>
            <a:headEnd/>
            <a:tailEnd/>
          </a:ln>
          <a:effectLst/>
        </p:spPr>
      </p:pic>
    </p:spTree>
  </p:cSld>
  <p:clrMapOvr>
    <a:masterClrMapping/>
  </p:clrMapOvr>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79" name=""/>
        <p:cNvGrpSpPr/>
        <p:nvPr/>
      </p:nvGrpSpPr>
      <p:grpSpPr>
        <a:xfrm>
          <a:off x="0" y="0"/>
          <a:ext cx="0" cy="0"/>
          <a:chOff x="0" y="0"/>
          <a:chExt cx="0" cy="0"/>
        </a:xfrm>
      </p:grpSpPr>
      <p:sp>
        <p:nvSpPr>
          <p:cNvPr id="1048705" name="Title 1"/>
          <p:cNvSpPr>
            <a:spLocks noGrp="1"/>
          </p:cNvSpPr>
          <p:nvPr>
            <p:ph type="title"/>
          </p:nvPr>
        </p:nvSpPr>
        <p:spPr/>
        <p:txBody>
          <a:bodyPr/>
          <a:p>
            <a:r>
              <a:rPr b="1" dirty="0" lang="en-US" smtClean="0"/>
              <a:t>(ii)Asynchronous Messages</a:t>
            </a:r>
            <a:endParaRPr dirty="0" lang="en-US"/>
          </a:p>
        </p:txBody>
      </p:sp>
      <p:sp>
        <p:nvSpPr>
          <p:cNvPr id="1048706" name="Content Placeholder 2"/>
          <p:cNvSpPr>
            <a:spLocks noGrp="1"/>
          </p:cNvSpPr>
          <p:nvPr>
            <p:ph idx="1"/>
          </p:nvPr>
        </p:nvSpPr>
        <p:spPr>
          <a:xfrm>
            <a:off x="457200" y="1600200"/>
            <a:ext cx="8229600" cy="4876800"/>
          </a:xfrm>
        </p:spPr>
        <p:txBody>
          <a:bodyPr>
            <a:normAutofit/>
          </a:bodyPr>
          <a:p>
            <a:pPr>
              <a:buFont typeface="Wingdings" pitchFamily="2" charset="2"/>
              <a:buChar char="Ø"/>
            </a:pPr>
            <a:r>
              <a:rPr b="1" dirty="0" sz="2400" lang="en-US">
                <a:latin typeface="Times New Roman" pitchFamily="18" charset="0"/>
                <a:cs typeface="Times New Roman" pitchFamily="18" charset="0"/>
              </a:rPr>
              <a:t> </a:t>
            </a:r>
            <a:r>
              <a:rPr b="1" dirty="0" sz="2400" lang="en-US" smtClean="0">
                <a:latin typeface="Times New Roman" pitchFamily="18" charset="0"/>
                <a:cs typeface="Times New Roman" pitchFamily="18" charset="0"/>
              </a:rPr>
              <a:t> </a:t>
            </a:r>
            <a:r>
              <a:rPr dirty="0" sz="2400" lang="en-US" smtClean="0">
                <a:latin typeface="Times New Roman" pitchFamily="18" charset="0"/>
                <a:cs typeface="Times New Roman" pitchFamily="18" charset="0"/>
              </a:rPr>
              <a:t>An </a:t>
            </a:r>
            <a:r>
              <a:rPr dirty="0" sz="2400" lang="en-US">
                <a:latin typeface="Times New Roman" pitchFamily="18" charset="0"/>
                <a:cs typeface="Times New Roman" pitchFamily="18" charset="0"/>
              </a:rPr>
              <a:t>asynchronous message does not wait for a reply from the receiver</a:t>
            </a:r>
            <a:r>
              <a:rPr dirty="0" sz="2400" lang="en-US" smtClean="0">
                <a:latin typeface="Times New Roman" pitchFamily="18" charset="0"/>
                <a:cs typeface="Times New Roman" pitchFamily="18" charset="0"/>
              </a:rPr>
              <a:t>.</a:t>
            </a:r>
          </a:p>
          <a:p>
            <a:pPr>
              <a:buFont typeface="Wingdings" pitchFamily="2" charset="2"/>
              <a:buChar char="Ø"/>
            </a:pPr>
            <a:r>
              <a:rPr dirty="0" sz="2400" lang="en-US" smtClean="0">
                <a:latin typeface="Times New Roman" pitchFamily="18" charset="0"/>
                <a:cs typeface="Times New Roman" pitchFamily="18" charset="0"/>
              </a:rPr>
              <a:t>  The </a:t>
            </a:r>
            <a:r>
              <a:rPr dirty="0" sz="2400" lang="en-US">
                <a:latin typeface="Times New Roman" pitchFamily="18" charset="0"/>
                <a:cs typeface="Times New Roman" pitchFamily="18" charset="0"/>
              </a:rPr>
              <a:t>interaction moves forward irrespective of </a:t>
            </a:r>
            <a:r>
              <a:rPr dirty="0" sz="2400" lang="en-US" smtClean="0">
                <a:latin typeface="Times New Roman" pitchFamily="18" charset="0"/>
                <a:cs typeface="Times New Roman" pitchFamily="18" charset="0"/>
              </a:rPr>
              <a:t>the </a:t>
            </a:r>
            <a:r>
              <a:rPr dirty="0" sz="2400" lang="en-US">
                <a:latin typeface="Times New Roman" pitchFamily="18" charset="0"/>
                <a:cs typeface="Times New Roman" pitchFamily="18" charset="0"/>
              </a:rPr>
              <a:t>receiver processing the previous message or not. </a:t>
            </a:r>
            <a:endParaRPr dirty="0" sz="2400" lang="en-US" smtClean="0">
              <a:latin typeface="Times New Roman" pitchFamily="18" charset="0"/>
              <a:cs typeface="Times New Roman" pitchFamily="18" charset="0"/>
            </a:endParaRPr>
          </a:p>
          <a:p>
            <a:pPr>
              <a:buFont typeface="Wingdings" pitchFamily="2" charset="2"/>
              <a:buChar char="Ø"/>
            </a:pPr>
            <a:r>
              <a:rPr dirty="0" sz="2400" lang="en-US">
                <a:latin typeface="Times New Roman" pitchFamily="18" charset="0"/>
                <a:cs typeface="Times New Roman" pitchFamily="18" charset="0"/>
              </a:rPr>
              <a:t> </a:t>
            </a:r>
            <a:r>
              <a:rPr dirty="0" sz="2400" lang="en-US" smtClean="0">
                <a:latin typeface="Times New Roman" pitchFamily="18" charset="0"/>
                <a:cs typeface="Times New Roman" pitchFamily="18" charset="0"/>
              </a:rPr>
              <a:t> We </a:t>
            </a:r>
            <a:r>
              <a:rPr dirty="0" sz="2400" lang="en-US">
                <a:latin typeface="Times New Roman" pitchFamily="18" charset="0"/>
                <a:cs typeface="Times New Roman" pitchFamily="18" charset="0"/>
              </a:rPr>
              <a:t>use a lined arrow head to represent an asynchronous </a:t>
            </a:r>
            <a:r>
              <a:rPr dirty="0" sz="2400" lang="en-US" smtClean="0">
                <a:latin typeface="Times New Roman" pitchFamily="18" charset="0"/>
                <a:cs typeface="Times New Roman" pitchFamily="18" charset="0"/>
              </a:rPr>
              <a:t> message.</a:t>
            </a:r>
          </a:p>
          <a:p>
            <a:pPr>
              <a:buFont typeface="Wingdings" pitchFamily="2" charset="2"/>
              <a:buChar char="Ø"/>
            </a:pPr>
            <a:endParaRPr dirty="0" sz="2400" lang="en-US" smtClean="0">
              <a:latin typeface="Times New Roman" pitchFamily="18" charset="0"/>
              <a:cs typeface="Times New Roman" pitchFamily="18" charset="0"/>
            </a:endParaRPr>
          </a:p>
          <a:p>
            <a:pPr>
              <a:buNone/>
            </a:pPr>
            <a:endParaRPr dirty="0" sz="2400" lang="en-US">
              <a:latin typeface="Times New Roman" pitchFamily="18" charset="0"/>
              <a:cs typeface="Times New Roman" pitchFamily="18" charset="0"/>
            </a:endParaRPr>
          </a:p>
        </p:txBody>
      </p:sp>
      <p:pic>
        <p:nvPicPr>
          <p:cNvPr id="2097171" name="Picture 5"/>
          <p:cNvPicPr>
            <a:picLocks noChangeAspect="1" noChangeArrowheads="1"/>
          </p:cNvPicPr>
          <p:nvPr/>
        </p:nvPicPr>
        <p:blipFill>
          <a:blip xmlns:r="http://schemas.openxmlformats.org/officeDocument/2006/relationships" r:embed="rId1"/>
          <a:srcRect/>
          <a:stretch>
            <a:fillRect/>
          </a:stretch>
        </p:blipFill>
        <p:spPr bwMode="auto">
          <a:xfrm>
            <a:off x="1676400" y="3733800"/>
            <a:ext cx="4172533" cy="2562583"/>
          </a:xfrm>
          <a:prstGeom prst="rect"/>
          <a:noFill/>
          <a:ln w="9525">
            <a:noFill/>
            <a:miter lim="800000"/>
            <a:headEnd/>
            <a:tailEnd/>
          </a:ln>
          <a:effectLst/>
        </p:spPr>
      </p:pic>
    </p:spTree>
  </p:cSld>
  <p:clrMapOvr>
    <a:masterClrMapping/>
  </p:clrMapOvr>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80" name=""/>
        <p:cNvGrpSpPr/>
        <p:nvPr/>
      </p:nvGrpSpPr>
      <p:grpSpPr>
        <a:xfrm>
          <a:off x="0" y="0"/>
          <a:ext cx="0" cy="0"/>
          <a:chOff x="0" y="0"/>
          <a:chExt cx="0" cy="0"/>
        </a:xfrm>
      </p:grpSpPr>
      <p:sp>
        <p:nvSpPr>
          <p:cNvPr id="1048707" name="Title 1"/>
          <p:cNvSpPr>
            <a:spLocks noGrp="1"/>
          </p:cNvSpPr>
          <p:nvPr>
            <p:ph type="title"/>
          </p:nvPr>
        </p:nvSpPr>
        <p:spPr>
          <a:xfrm>
            <a:off x="457200" y="274638"/>
            <a:ext cx="8229600" cy="868362"/>
          </a:xfrm>
        </p:spPr>
        <p:txBody>
          <a:bodyPr/>
          <a:p>
            <a:r>
              <a:rPr dirty="0" lang="en-US" smtClean="0"/>
              <a:t>(iii) </a:t>
            </a:r>
            <a:r>
              <a:rPr b="1" dirty="0" lang="en-US" smtClean="0"/>
              <a:t>Create message </a:t>
            </a:r>
            <a:endParaRPr dirty="0" lang="en-US"/>
          </a:p>
        </p:txBody>
      </p:sp>
      <p:sp>
        <p:nvSpPr>
          <p:cNvPr id="1048708" name="Content Placeholder 2"/>
          <p:cNvSpPr>
            <a:spLocks noGrp="1"/>
          </p:cNvSpPr>
          <p:nvPr>
            <p:ph idx="1"/>
          </p:nvPr>
        </p:nvSpPr>
        <p:spPr>
          <a:xfrm>
            <a:off x="457200" y="1143000"/>
            <a:ext cx="8229600" cy="4983163"/>
          </a:xfrm>
        </p:spPr>
        <p:txBody>
          <a:bodyPr>
            <a:normAutofit/>
          </a:bodyPr>
          <a:p>
            <a:pPr>
              <a:buFont typeface="Wingdings" pitchFamily="2" charset="2"/>
              <a:buChar char="Ø"/>
            </a:pPr>
            <a:r>
              <a:rPr dirty="0" sz="2400" lang="en-US" smtClean="0">
                <a:latin typeface="Times New Roman" pitchFamily="18" charset="0"/>
                <a:cs typeface="Times New Roman" pitchFamily="18" charset="0"/>
              </a:rPr>
              <a:t>We </a:t>
            </a:r>
            <a:r>
              <a:rPr dirty="0" sz="2400" lang="en-US">
                <a:latin typeface="Times New Roman" pitchFamily="18" charset="0"/>
                <a:cs typeface="Times New Roman" pitchFamily="18" charset="0"/>
              </a:rPr>
              <a:t>use a Create message to instantiate a new object in the sequence diagram. </a:t>
            </a:r>
            <a:endParaRPr dirty="0" sz="2400" lang="en-US" smtClean="0">
              <a:latin typeface="Times New Roman" pitchFamily="18" charset="0"/>
              <a:cs typeface="Times New Roman" pitchFamily="18" charset="0"/>
            </a:endParaRPr>
          </a:p>
          <a:p>
            <a:pPr>
              <a:buFont typeface="Wingdings" pitchFamily="2" charset="2"/>
              <a:buChar char="Ø"/>
            </a:pPr>
            <a:r>
              <a:rPr dirty="0" sz="2400" lang="en-US" smtClean="0">
                <a:latin typeface="Times New Roman" pitchFamily="18" charset="0"/>
                <a:cs typeface="Times New Roman" pitchFamily="18" charset="0"/>
              </a:rPr>
              <a:t>It </a:t>
            </a:r>
            <a:r>
              <a:rPr dirty="0" sz="2400" lang="en-US">
                <a:latin typeface="Times New Roman" pitchFamily="18" charset="0"/>
                <a:cs typeface="Times New Roman" pitchFamily="18" charset="0"/>
              </a:rPr>
              <a:t>is represented with a dotted arrow and create word </a:t>
            </a:r>
            <a:r>
              <a:rPr dirty="0" sz="2400" lang="en-US" smtClean="0">
                <a:latin typeface="Times New Roman" pitchFamily="18" charset="0"/>
                <a:cs typeface="Times New Roman" pitchFamily="18" charset="0"/>
              </a:rPr>
              <a:t>labeled </a:t>
            </a:r>
            <a:r>
              <a:rPr dirty="0" sz="2400" lang="en-US">
                <a:latin typeface="Times New Roman" pitchFamily="18" charset="0"/>
                <a:cs typeface="Times New Roman" pitchFamily="18" charset="0"/>
              </a:rPr>
              <a:t>on it to specify that it is the create Message symbol.</a:t>
            </a:r>
            <a:r>
              <a:rPr dirty="0" sz="2400" lang="en-US" smtClean="0">
                <a:latin typeface="Times New Roman" pitchFamily="18" charset="0"/>
                <a:cs typeface="Times New Roman" pitchFamily="18" charset="0"/>
              </a:rPr>
              <a:t/>
            </a:r>
            <a:br>
              <a:rPr dirty="0" sz="2400" lang="en-US" smtClean="0">
                <a:latin typeface="Times New Roman" pitchFamily="18" charset="0"/>
                <a:cs typeface="Times New Roman" pitchFamily="18" charset="0"/>
              </a:rPr>
            </a:br>
            <a:r>
              <a:rPr dirty="0" sz="2400" lang="en-US" smtClean="0">
                <a:latin typeface="Times New Roman" pitchFamily="18" charset="0"/>
                <a:cs typeface="Times New Roman" pitchFamily="18" charset="0"/>
              </a:rPr>
              <a:t>For </a:t>
            </a:r>
            <a:r>
              <a:rPr dirty="0" sz="2400" lang="en-US">
                <a:latin typeface="Times New Roman" pitchFamily="18" charset="0"/>
                <a:cs typeface="Times New Roman" pitchFamily="18" charset="0"/>
              </a:rPr>
              <a:t>example </a:t>
            </a:r>
            <a:r>
              <a:rPr dirty="0" sz="2400" lang="en-US" smtClean="0">
                <a:latin typeface="Times New Roman" pitchFamily="18" charset="0"/>
                <a:cs typeface="Times New Roman" pitchFamily="18" charset="0"/>
              </a:rPr>
              <a:t>:</a:t>
            </a:r>
          </a:p>
          <a:p>
            <a:pPr lvl="1"/>
            <a:r>
              <a:rPr dirty="0" sz="2000" lang="en-US" smtClean="0">
                <a:latin typeface="Times New Roman" pitchFamily="18" charset="0"/>
                <a:cs typeface="Times New Roman" pitchFamily="18" charset="0"/>
              </a:rPr>
              <a:t>The </a:t>
            </a:r>
            <a:r>
              <a:rPr dirty="0" sz="2000" lang="en-US">
                <a:latin typeface="Times New Roman" pitchFamily="18" charset="0"/>
                <a:cs typeface="Times New Roman" pitchFamily="18" charset="0"/>
              </a:rPr>
              <a:t>creation of a new order on </a:t>
            </a:r>
            <a:r>
              <a:rPr dirty="0" sz="2000" lang="en-US" smtClean="0">
                <a:latin typeface="Times New Roman" pitchFamily="18" charset="0"/>
                <a:cs typeface="Times New Roman" pitchFamily="18" charset="0"/>
              </a:rPr>
              <a:t>a e-commerce </a:t>
            </a:r>
            <a:r>
              <a:rPr dirty="0" sz="2000" lang="en-US">
                <a:latin typeface="Times New Roman" pitchFamily="18" charset="0"/>
                <a:cs typeface="Times New Roman" pitchFamily="18" charset="0"/>
              </a:rPr>
              <a:t>website would require a new object of Order class to be created</a:t>
            </a:r>
            <a:r>
              <a:rPr dirty="0" sz="2000" lang="en-US" smtClean="0">
                <a:latin typeface="Times New Roman" pitchFamily="18" charset="0"/>
                <a:cs typeface="Times New Roman" pitchFamily="18" charset="0"/>
              </a:rPr>
              <a:t>.</a:t>
            </a:r>
          </a:p>
          <a:p>
            <a:pPr>
              <a:buFont typeface="Wingdings" pitchFamily="2" charset="2"/>
              <a:buChar char="Ø"/>
            </a:pPr>
            <a:endParaRPr dirty="0" sz="2400" lang="en-US">
              <a:latin typeface="Times New Roman" pitchFamily="18" charset="0"/>
              <a:cs typeface="Times New Roman" pitchFamily="18" charset="0"/>
            </a:endParaRPr>
          </a:p>
        </p:txBody>
      </p:sp>
      <p:pic>
        <p:nvPicPr>
          <p:cNvPr id="2097172" name="Picture 6"/>
          <p:cNvPicPr>
            <a:picLocks noChangeAspect="1" noChangeArrowheads="1"/>
          </p:cNvPicPr>
          <p:nvPr/>
        </p:nvPicPr>
        <p:blipFill>
          <a:blip xmlns:r="http://schemas.openxmlformats.org/officeDocument/2006/relationships" r:embed="rId1"/>
          <a:srcRect/>
          <a:stretch>
            <a:fillRect/>
          </a:stretch>
        </p:blipFill>
        <p:spPr bwMode="auto">
          <a:xfrm>
            <a:off x="2286000" y="3962400"/>
            <a:ext cx="4038762" cy="2743200"/>
          </a:xfrm>
          <a:prstGeom prst="rect"/>
          <a:noFill/>
          <a:ln w="9525">
            <a:noFill/>
            <a:miter lim="800000"/>
            <a:headEnd/>
            <a:tailEnd/>
          </a:ln>
          <a:effectLst/>
        </p:spPr>
      </p:pic>
    </p:spTree>
  </p:cSld>
  <p:clrMapOvr>
    <a:masterClrMapping/>
  </p:clrMapOvr>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81" name=""/>
        <p:cNvGrpSpPr/>
        <p:nvPr/>
      </p:nvGrpSpPr>
      <p:grpSpPr>
        <a:xfrm>
          <a:off x="0" y="0"/>
          <a:ext cx="0" cy="0"/>
          <a:chOff x="0" y="0"/>
          <a:chExt cx="0" cy="0"/>
        </a:xfrm>
      </p:grpSpPr>
      <p:sp>
        <p:nvSpPr>
          <p:cNvPr id="1048709" name="Title 1"/>
          <p:cNvSpPr>
            <a:spLocks noGrp="1"/>
          </p:cNvSpPr>
          <p:nvPr>
            <p:ph type="title"/>
          </p:nvPr>
        </p:nvSpPr>
        <p:spPr>
          <a:xfrm>
            <a:off x="457200" y="274638"/>
            <a:ext cx="8229600" cy="868362"/>
          </a:xfrm>
        </p:spPr>
        <p:txBody>
          <a:bodyPr/>
          <a:p>
            <a:r>
              <a:rPr dirty="0" lang="en-US" smtClean="0"/>
              <a:t>(iv) </a:t>
            </a:r>
            <a:r>
              <a:rPr b="1" dirty="0" lang="en-US" smtClean="0"/>
              <a:t>Delete Message </a:t>
            </a:r>
            <a:endParaRPr dirty="0" lang="en-US"/>
          </a:p>
        </p:txBody>
      </p:sp>
      <p:sp>
        <p:nvSpPr>
          <p:cNvPr id="1048710" name="Content Placeholder 2"/>
          <p:cNvSpPr>
            <a:spLocks noGrp="1"/>
          </p:cNvSpPr>
          <p:nvPr>
            <p:ph idx="1"/>
          </p:nvPr>
        </p:nvSpPr>
        <p:spPr>
          <a:xfrm>
            <a:off x="457200" y="1143000"/>
            <a:ext cx="8229600" cy="4983163"/>
          </a:xfrm>
        </p:spPr>
        <p:txBody>
          <a:bodyPr>
            <a:normAutofit/>
          </a:bodyPr>
          <a:p>
            <a:r>
              <a:rPr dirty="0" sz="2400" lang="en-US" smtClean="0">
                <a:latin typeface="Times New Roman" pitchFamily="18" charset="0"/>
                <a:cs typeface="Times New Roman" pitchFamily="18" charset="0"/>
              </a:rPr>
              <a:t>We </a:t>
            </a:r>
            <a:r>
              <a:rPr dirty="0" sz="2400" lang="en-US">
                <a:latin typeface="Times New Roman" pitchFamily="18" charset="0"/>
                <a:cs typeface="Times New Roman" pitchFamily="18" charset="0"/>
              </a:rPr>
              <a:t>use a Delete Message to delete an object. </a:t>
            </a:r>
            <a:endParaRPr dirty="0" sz="2400" lang="en-US" smtClean="0">
              <a:latin typeface="Times New Roman" pitchFamily="18" charset="0"/>
              <a:cs typeface="Times New Roman" pitchFamily="18" charset="0"/>
            </a:endParaRPr>
          </a:p>
          <a:p>
            <a:r>
              <a:rPr dirty="0" sz="2400" lang="en-US" smtClean="0">
                <a:latin typeface="Times New Roman" pitchFamily="18" charset="0"/>
                <a:cs typeface="Times New Roman" pitchFamily="18" charset="0"/>
              </a:rPr>
              <a:t> </a:t>
            </a:r>
            <a:r>
              <a:rPr dirty="0" sz="2400" lang="en-US">
                <a:latin typeface="Times New Roman" pitchFamily="18" charset="0"/>
                <a:cs typeface="Times New Roman" pitchFamily="18" charset="0"/>
              </a:rPr>
              <a:t>It destroys the occurrence of the object in the system</a:t>
            </a:r>
            <a:r>
              <a:rPr dirty="0" sz="2400" lang="en-US" smtClean="0">
                <a:latin typeface="Times New Roman" pitchFamily="18" charset="0"/>
                <a:cs typeface="Times New Roman" pitchFamily="18" charset="0"/>
              </a:rPr>
              <a:t>.</a:t>
            </a:r>
          </a:p>
          <a:p>
            <a:r>
              <a:rPr dirty="0" sz="2400" lang="en-US" smtClean="0">
                <a:latin typeface="Times New Roman" pitchFamily="18" charset="0"/>
                <a:cs typeface="Times New Roman" pitchFamily="18" charset="0"/>
              </a:rPr>
              <a:t>It </a:t>
            </a:r>
            <a:r>
              <a:rPr dirty="0" sz="2400" lang="en-US">
                <a:latin typeface="Times New Roman" pitchFamily="18" charset="0"/>
                <a:cs typeface="Times New Roman" pitchFamily="18" charset="0"/>
              </a:rPr>
              <a:t>is represented by an arrow terminating with a x.</a:t>
            </a:r>
            <a:r>
              <a:rPr dirty="0" sz="2400" lang="en-US" smtClean="0">
                <a:latin typeface="Times New Roman" pitchFamily="18" charset="0"/>
                <a:cs typeface="Times New Roman" pitchFamily="18" charset="0"/>
              </a:rPr>
              <a:t/>
            </a:r>
            <a:br>
              <a:rPr dirty="0" sz="2400" lang="en-US" smtClean="0">
                <a:latin typeface="Times New Roman" pitchFamily="18" charset="0"/>
                <a:cs typeface="Times New Roman" pitchFamily="18" charset="0"/>
              </a:rPr>
            </a:br>
            <a:r>
              <a:rPr dirty="0" sz="2400" lang="en-US">
                <a:latin typeface="Times New Roman" pitchFamily="18" charset="0"/>
                <a:cs typeface="Times New Roman" pitchFamily="18" charset="0"/>
              </a:rPr>
              <a:t>For example – In the scenario below when the order is received by the user, the object of order class can be </a:t>
            </a:r>
            <a:r>
              <a:rPr dirty="0" sz="2400" lang="en-US" smtClean="0">
                <a:latin typeface="Times New Roman" pitchFamily="18" charset="0"/>
                <a:cs typeface="Times New Roman" pitchFamily="18" charset="0"/>
              </a:rPr>
              <a:t>destroyed</a:t>
            </a:r>
          </a:p>
          <a:p>
            <a:pPr>
              <a:buNone/>
            </a:pPr>
            <a:endParaRPr dirty="0" sz="2400" lang="en-US" smtClean="0">
              <a:latin typeface="Times New Roman" pitchFamily="18" charset="0"/>
              <a:cs typeface="Times New Roman" pitchFamily="18" charset="0"/>
            </a:endParaRPr>
          </a:p>
          <a:p>
            <a:pPr>
              <a:buNone/>
            </a:pPr>
            <a:endParaRPr dirty="0" sz="2400" lang="en-US" smtClean="0">
              <a:latin typeface="Times New Roman" pitchFamily="18" charset="0"/>
              <a:cs typeface="Times New Roman" pitchFamily="18" charset="0"/>
            </a:endParaRPr>
          </a:p>
          <a:p>
            <a:pPr>
              <a:buNone/>
            </a:pPr>
            <a:endParaRPr dirty="0" sz="2400" lang="en-US">
              <a:latin typeface="Times New Roman" pitchFamily="18" charset="0"/>
              <a:cs typeface="Times New Roman" pitchFamily="18" charset="0"/>
            </a:endParaRPr>
          </a:p>
        </p:txBody>
      </p:sp>
      <p:pic>
        <p:nvPicPr>
          <p:cNvPr id="2097173" name="Picture 2"/>
          <p:cNvPicPr>
            <a:picLocks noChangeAspect="1" noChangeArrowheads="1"/>
          </p:cNvPicPr>
          <p:nvPr/>
        </p:nvPicPr>
        <p:blipFill>
          <a:blip xmlns:r="http://schemas.openxmlformats.org/officeDocument/2006/relationships" r:embed="rId1"/>
          <a:srcRect/>
          <a:stretch>
            <a:fillRect/>
          </a:stretch>
        </p:blipFill>
        <p:spPr bwMode="auto">
          <a:xfrm>
            <a:off x="2667000" y="3352800"/>
            <a:ext cx="3867690" cy="2867425"/>
          </a:xfrm>
          <a:prstGeom prst="rect"/>
          <a:noFill/>
          <a:ln w="9525">
            <a:noFill/>
            <a:miter lim="800000"/>
            <a:headEnd/>
            <a:tailEnd/>
          </a:ln>
          <a:effectLst/>
        </p:spPr>
      </p:pic>
    </p:spTree>
  </p:cSld>
  <p:clrMapOvr>
    <a:masterClrMapping/>
  </p:clrMapOvr>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82" name=""/>
        <p:cNvGrpSpPr/>
        <p:nvPr/>
      </p:nvGrpSpPr>
      <p:grpSpPr>
        <a:xfrm>
          <a:off x="0" y="0"/>
          <a:ext cx="0" cy="0"/>
          <a:chOff x="0" y="0"/>
          <a:chExt cx="0" cy="0"/>
        </a:xfrm>
      </p:grpSpPr>
      <p:sp>
        <p:nvSpPr>
          <p:cNvPr id="1048711" name="Title 1"/>
          <p:cNvSpPr>
            <a:spLocks noGrp="1"/>
          </p:cNvSpPr>
          <p:nvPr>
            <p:ph type="title"/>
          </p:nvPr>
        </p:nvSpPr>
        <p:spPr/>
        <p:txBody>
          <a:bodyPr/>
          <a:p>
            <a:r>
              <a:rPr dirty="0" lang="en-US" smtClean="0"/>
              <a:t>(v)</a:t>
            </a:r>
            <a:r>
              <a:rPr b="1" dirty="0" lang="en-US" smtClean="0"/>
              <a:t> Self Message </a:t>
            </a:r>
            <a:endParaRPr dirty="0" lang="en-US"/>
          </a:p>
        </p:txBody>
      </p:sp>
      <p:sp>
        <p:nvSpPr>
          <p:cNvPr id="1048712" name="Content Placeholder 4"/>
          <p:cNvSpPr>
            <a:spLocks noGrp="1"/>
          </p:cNvSpPr>
          <p:nvPr>
            <p:ph idx="1"/>
          </p:nvPr>
        </p:nvSpPr>
        <p:spPr/>
        <p:txBody>
          <a:bodyPr/>
          <a:p>
            <a:r>
              <a:rPr dirty="0" sz="2800" lang="en-US" smtClean="0">
                <a:latin typeface="Times New Roman" pitchFamily="18" charset="0"/>
                <a:cs typeface="Times New Roman" pitchFamily="18" charset="0"/>
              </a:rPr>
              <a:t>A </a:t>
            </a:r>
            <a:r>
              <a:rPr dirty="0" sz="2800" lang="en-US">
                <a:latin typeface="Times New Roman" pitchFamily="18" charset="0"/>
                <a:cs typeface="Times New Roman" pitchFamily="18" charset="0"/>
              </a:rPr>
              <a:t>message an object sends to itself, usually shown as a U shaped arrow pointing back to itself</a:t>
            </a:r>
            <a:r>
              <a:rPr dirty="0" sz="2800" lang="en-US" smtClean="0">
                <a:latin typeface="Times New Roman" pitchFamily="18" charset="0"/>
                <a:cs typeface="Times New Roman" pitchFamily="18" charset="0"/>
              </a:rPr>
              <a:t>.</a:t>
            </a:r>
          </a:p>
          <a:p>
            <a:pPr>
              <a:buNone/>
            </a:pPr>
            <a:r>
              <a:rPr dirty="0" lang="en-US"/>
              <a:t> </a:t>
            </a:r>
            <a:r>
              <a:rPr dirty="0" lang="en-US" smtClean="0"/>
              <a:t> </a:t>
            </a:r>
          </a:p>
          <a:p>
            <a:pPr>
              <a:buNone/>
            </a:pPr>
            <a:endParaRPr dirty="0" lang="en-US"/>
          </a:p>
        </p:txBody>
      </p:sp>
      <p:pic>
        <p:nvPicPr>
          <p:cNvPr id="2097174" name="Picture 2"/>
          <p:cNvPicPr>
            <a:picLocks noChangeAspect="1" noChangeArrowheads="1"/>
          </p:cNvPicPr>
          <p:nvPr/>
        </p:nvPicPr>
        <p:blipFill>
          <a:blip xmlns:r="http://schemas.openxmlformats.org/officeDocument/2006/relationships" r:embed="rId1"/>
          <a:srcRect/>
          <a:stretch>
            <a:fillRect/>
          </a:stretch>
        </p:blipFill>
        <p:spPr bwMode="auto">
          <a:xfrm>
            <a:off x="3429000" y="3200400"/>
            <a:ext cx="1914792" cy="2905499"/>
          </a:xfrm>
          <a:prstGeom prst="rect"/>
          <a:noFill/>
          <a:ln w="9525">
            <a:noFill/>
            <a:miter lim="800000"/>
            <a:headEnd/>
            <a:tailEnd/>
          </a:ln>
          <a:effectLst/>
        </p:spPr>
      </p:pic>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9" name=""/>
        <p:cNvGrpSpPr/>
        <p:nvPr/>
      </p:nvGrpSpPr>
      <p:grpSpPr>
        <a:xfrm>
          <a:off x="0" y="0"/>
          <a:ext cx="0" cy="0"/>
          <a:chOff x="0" y="0"/>
          <a:chExt cx="0" cy="0"/>
        </a:xfrm>
      </p:grpSpPr>
      <p:sp>
        <p:nvSpPr>
          <p:cNvPr id="1048608" name="Title 2"/>
          <p:cNvSpPr>
            <a:spLocks noGrp="1"/>
          </p:cNvSpPr>
          <p:nvPr>
            <p:ph type="title"/>
          </p:nvPr>
        </p:nvSpPr>
        <p:spPr>
          <a:xfrm>
            <a:off x="457200" y="152400"/>
            <a:ext cx="8229600" cy="762000"/>
          </a:xfrm>
        </p:spPr>
        <p:txBody>
          <a:bodyPr>
            <a:normAutofit/>
          </a:bodyPr>
          <a:p>
            <a:pPr algn="ctr"/>
            <a:r>
              <a:rPr b="1" dirty="0" sz="2800" lang="en-US" smtClean="0"/>
              <a:t>CONSTRUCTOR CHARACTERS</a:t>
            </a:r>
            <a:endParaRPr b="1" dirty="0" sz="2800" lang="en-US"/>
          </a:p>
        </p:txBody>
      </p:sp>
      <p:sp>
        <p:nvSpPr>
          <p:cNvPr id="1048609" name="Content Placeholder 1"/>
          <p:cNvSpPr>
            <a:spLocks noGrp="1"/>
          </p:cNvSpPr>
          <p:nvPr>
            <p:ph sz="quarter" idx="1"/>
          </p:nvPr>
        </p:nvSpPr>
        <p:spPr>
          <a:xfrm>
            <a:off x="457200" y="1143000"/>
            <a:ext cx="8229600" cy="5181600"/>
          </a:xfrm>
        </p:spPr>
        <p:txBody>
          <a:bodyPr>
            <a:normAutofit fontScale="95833" lnSpcReduction="20000"/>
          </a:bodyPr>
          <a:p>
            <a:pPr algn="just"/>
            <a:r>
              <a:rPr dirty="0" sz="2400" lang="en-US"/>
              <a:t>They must be declared in the public scope</a:t>
            </a:r>
            <a:r>
              <a:rPr dirty="0" sz="2400" lang="en-US" smtClean="0"/>
              <a:t>.</a:t>
            </a:r>
          </a:p>
          <a:p>
            <a:pPr algn="just"/>
            <a:endParaRPr dirty="0" sz="2400" lang="en-US"/>
          </a:p>
          <a:p>
            <a:pPr algn="just"/>
            <a:r>
              <a:rPr dirty="0" sz="2400" lang="en-US"/>
              <a:t>They are invoked automatically when the objects are created</a:t>
            </a:r>
            <a:r>
              <a:rPr dirty="0" sz="2400" lang="en-US" smtClean="0"/>
              <a:t>.</a:t>
            </a:r>
          </a:p>
          <a:p>
            <a:pPr algn="just"/>
            <a:endParaRPr dirty="0" sz="2400" lang="en-US"/>
          </a:p>
          <a:p>
            <a:pPr algn="just"/>
            <a:r>
              <a:rPr dirty="0" sz="2400" lang="en-US"/>
              <a:t>They do not have return types, not even void and they cannot return values</a:t>
            </a:r>
            <a:r>
              <a:rPr dirty="0" sz="2400" lang="en-US" smtClean="0"/>
              <a:t>.</a:t>
            </a:r>
          </a:p>
          <a:p>
            <a:pPr algn="just"/>
            <a:endParaRPr dirty="0" sz="2400" lang="en-US"/>
          </a:p>
          <a:p>
            <a:pPr algn="just"/>
            <a:r>
              <a:rPr dirty="0" sz="2400" lang="en-US"/>
              <a:t>They cannot be inherited, though a derived class can call the base class constructor</a:t>
            </a:r>
            <a:r>
              <a:rPr dirty="0" sz="2400" lang="en-US" smtClean="0"/>
              <a:t>.</a:t>
            </a:r>
          </a:p>
          <a:p>
            <a:pPr algn="just"/>
            <a:endParaRPr dirty="0" sz="2400" lang="en-US"/>
          </a:p>
          <a:p>
            <a:pPr algn="just"/>
            <a:r>
              <a:rPr dirty="0" sz="2400" lang="en-US"/>
              <a:t>Like other C++ functions, Constructors can have default arguments</a:t>
            </a:r>
            <a:r>
              <a:rPr dirty="0" sz="2400" lang="en-US" smtClean="0"/>
              <a:t>.</a:t>
            </a:r>
            <a:endParaRPr dirty="0" sz="2400" lang="en-US"/>
          </a:p>
        </p:txBody>
      </p:sp>
    </p:spTree>
  </p:cSld>
  <p:clrMapOvr>
    <a:masterClrMapping/>
  </p:clrMapOvr>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83" name=""/>
        <p:cNvGrpSpPr/>
        <p:nvPr/>
      </p:nvGrpSpPr>
      <p:grpSpPr>
        <a:xfrm>
          <a:off x="0" y="0"/>
          <a:ext cx="0" cy="0"/>
          <a:chOff x="0" y="0"/>
          <a:chExt cx="0" cy="0"/>
        </a:xfrm>
      </p:grpSpPr>
      <p:sp>
        <p:nvSpPr>
          <p:cNvPr id="1048713" name="Title 1"/>
          <p:cNvSpPr>
            <a:spLocks noGrp="1"/>
          </p:cNvSpPr>
          <p:nvPr>
            <p:ph type="title"/>
          </p:nvPr>
        </p:nvSpPr>
        <p:spPr/>
        <p:txBody>
          <a:bodyPr/>
          <a:p>
            <a:r>
              <a:rPr b="1" dirty="0" lang="en-US" smtClean="0"/>
              <a:t>(vi) Reply Message</a:t>
            </a:r>
            <a:endParaRPr dirty="0" lang="en-US"/>
          </a:p>
        </p:txBody>
      </p:sp>
      <p:sp>
        <p:nvSpPr>
          <p:cNvPr id="1048714" name="Content Placeholder 4"/>
          <p:cNvSpPr>
            <a:spLocks noGrp="1"/>
          </p:cNvSpPr>
          <p:nvPr>
            <p:ph idx="1"/>
          </p:nvPr>
        </p:nvSpPr>
        <p:spPr>
          <a:xfrm>
            <a:off x="457200" y="1600200"/>
            <a:ext cx="8229600" cy="4876800"/>
          </a:xfrm>
        </p:spPr>
        <p:txBody>
          <a:bodyPr/>
          <a:p>
            <a:r>
              <a:rPr dirty="0" sz="2800" lang="en-US" smtClean="0">
                <a:latin typeface="Times New Roman" pitchFamily="18" charset="0"/>
                <a:cs typeface="Times New Roman" pitchFamily="18" charset="0"/>
              </a:rPr>
              <a:t>Reply </a:t>
            </a:r>
            <a:r>
              <a:rPr dirty="0" sz="2800" lang="en-US">
                <a:latin typeface="Times New Roman" pitchFamily="18" charset="0"/>
                <a:cs typeface="Times New Roman" pitchFamily="18" charset="0"/>
              </a:rPr>
              <a:t>messages are used to show the message being sent from the receiver to the sender. </a:t>
            </a:r>
            <a:endParaRPr dirty="0" sz="2800" lang="en-US" smtClean="0">
              <a:latin typeface="Times New Roman" pitchFamily="18" charset="0"/>
              <a:cs typeface="Times New Roman" pitchFamily="18" charset="0"/>
            </a:endParaRPr>
          </a:p>
          <a:p>
            <a:r>
              <a:rPr dirty="0" sz="2800" lang="en-US">
                <a:latin typeface="Times New Roman" pitchFamily="18" charset="0"/>
                <a:cs typeface="Times New Roman" pitchFamily="18" charset="0"/>
              </a:rPr>
              <a:t> </a:t>
            </a:r>
            <a:r>
              <a:rPr dirty="0" sz="2800" lang="en-US" smtClean="0">
                <a:latin typeface="Times New Roman" pitchFamily="18" charset="0"/>
                <a:cs typeface="Times New Roman" pitchFamily="18" charset="0"/>
              </a:rPr>
              <a:t>We </a:t>
            </a:r>
            <a:r>
              <a:rPr dirty="0" sz="2800" lang="en-US">
                <a:latin typeface="Times New Roman" pitchFamily="18" charset="0"/>
                <a:cs typeface="Times New Roman" pitchFamily="18" charset="0"/>
              </a:rPr>
              <a:t>represent a return/reply message using an open arrowhead with a dotted line</a:t>
            </a:r>
            <a:r>
              <a:rPr dirty="0" sz="2800" lang="en-US" smtClean="0">
                <a:latin typeface="Times New Roman" pitchFamily="18" charset="0"/>
                <a:cs typeface="Times New Roman" pitchFamily="18" charset="0"/>
              </a:rPr>
              <a:t>.</a:t>
            </a:r>
          </a:p>
          <a:p>
            <a:r>
              <a:rPr dirty="0" sz="2800" lang="en-US" smtClean="0">
                <a:latin typeface="Times New Roman" pitchFamily="18" charset="0"/>
                <a:cs typeface="Times New Roman" pitchFamily="18" charset="0"/>
              </a:rPr>
              <a:t> </a:t>
            </a:r>
            <a:r>
              <a:rPr dirty="0" sz="2800" lang="en-US">
                <a:latin typeface="Times New Roman" pitchFamily="18" charset="0"/>
                <a:cs typeface="Times New Roman" pitchFamily="18" charset="0"/>
              </a:rPr>
              <a:t>The interaction moves forward only when a reply message is sent by the receiver</a:t>
            </a:r>
            <a:r>
              <a:rPr dirty="0" sz="2800" lang="en-US" smtClean="0">
                <a:latin typeface="Times New Roman" pitchFamily="18" charset="0"/>
                <a:cs typeface="Times New Roman" pitchFamily="18" charset="0"/>
              </a:rPr>
              <a:t>.</a:t>
            </a:r>
          </a:p>
          <a:p>
            <a:pPr>
              <a:buNone/>
            </a:pPr>
            <a:endParaRPr dirty="0" lang="en-US"/>
          </a:p>
        </p:txBody>
      </p:sp>
      <p:pic>
        <p:nvPicPr>
          <p:cNvPr id="2097175" name="Picture 2"/>
          <p:cNvPicPr>
            <a:picLocks noChangeAspect="1" noChangeArrowheads="1"/>
          </p:cNvPicPr>
          <p:nvPr/>
        </p:nvPicPr>
        <p:blipFill>
          <a:blip xmlns:r="http://schemas.openxmlformats.org/officeDocument/2006/relationships" r:embed="rId1"/>
          <a:srcRect/>
          <a:stretch>
            <a:fillRect/>
          </a:stretch>
        </p:blipFill>
        <p:spPr bwMode="auto">
          <a:xfrm>
            <a:off x="2743200" y="5181600"/>
            <a:ext cx="3057952" cy="666843"/>
          </a:xfrm>
          <a:prstGeom prst="rect"/>
          <a:noFill/>
          <a:ln w="9525">
            <a:noFill/>
            <a:miter lim="800000"/>
            <a:headEnd/>
            <a:tailEnd/>
          </a:ln>
          <a:effectLst/>
        </p:spPr>
      </p:pic>
    </p:spTree>
  </p:cSld>
  <p:clrMapOvr>
    <a:masterClrMapping/>
  </p:clrMapOvr>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84" name=""/>
        <p:cNvGrpSpPr/>
        <p:nvPr/>
      </p:nvGrpSpPr>
      <p:grpSpPr>
        <a:xfrm>
          <a:off x="0" y="0"/>
          <a:ext cx="0" cy="0"/>
          <a:chOff x="0" y="0"/>
          <a:chExt cx="0" cy="0"/>
        </a:xfrm>
      </p:grpSpPr>
      <p:sp>
        <p:nvSpPr>
          <p:cNvPr id="1048715" name="Title 1"/>
          <p:cNvSpPr>
            <a:spLocks noGrp="1"/>
          </p:cNvSpPr>
          <p:nvPr>
            <p:ph type="title"/>
          </p:nvPr>
        </p:nvSpPr>
        <p:spPr/>
        <p:txBody>
          <a:bodyPr/>
          <a:p>
            <a:r>
              <a:rPr b="1" dirty="0" lang="en-US" smtClean="0"/>
              <a:t>(vii) Found Message</a:t>
            </a:r>
            <a:endParaRPr dirty="0" lang="en-US"/>
          </a:p>
        </p:txBody>
      </p:sp>
      <p:sp>
        <p:nvSpPr>
          <p:cNvPr id="1048716" name="Content Placeholder 4"/>
          <p:cNvSpPr>
            <a:spLocks noGrp="1"/>
          </p:cNvSpPr>
          <p:nvPr>
            <p:ph idx="1"/>
          </p:nvPr>
        </p:nvSpPr>
        <p:spPr>
          <a:xfrm>
            <a:off x="457200" y="1219200"/>
            <a:ext cx="8229600" cy="5638800"/>
          </a:xfrm>
        </p:spPr>
        <p:txBody>
          <a:bodyPr>
            <a:normAutofit/>
          </a:bodyPr>
          <a:p>
            <a:pPr>
              <a:buNone/>
            </a:pPr>
            <a:endParaRPr dirty="0" sz="2400" lang="en-US" smtClean="0">
              <a:latin typeface="Times New Roman" pitchFamily="18" charset="0"/>
              <a:cs typeface="Times New Roman" pitchFamily="18" charset="0"/>
            </a:endParaRPr>
          </a:p>
          <a:p>
            <a:r>
              <a:rPr dirty="0" sz="2400" lang="en-US" smtClean="0">
                <a:latin typeface="Times New Roman" pitchFamily="18" charset="0"/>
                <a:cs typeface="Times New Roman" pitchFamily="18" charset="0"/>
              </a:rPr>
              <a:t>A </a:t>
            </a:r>
            <a:r>
              <a:rPr dirty="0" sz="2400" lang="en-US">
                <a:latin typeface="Times New Roman" pitchFamily="18" charset="0"/>
                <a:cs typeface="Times New Roman" pitchFamily="18" charset="0"/>
              </a:rPr>
              <a:t>Found message is used to represent a scenario where an unknown source sends the message. </a:t>
            </a:r>
            <a:endParaRPr dirty="0" sz="2400" lang="en-US" smtClean="0">
              <a:latin typeface="Times New Roman" pitchFamily="18" charset="0"/>
              <a:cs typeface="Times New Roman" pitchFamily="18" charset="0"/>
            </a:endParaRPr>
          </a:p>
          <a:p>
            <a:r>
              <a:rPr dirty="0" sz="2400" lang="en-US" smtClean="0">
                <a:latin typeface="Times New Roman" pitchFamily="18" charset="0"/>
                <a:cs typeface="Times New Roman" pitchFamily="18" charset="0"/>
              </a:rPr>
              <a:t>It </a:t>
            </a:r>
            <a:r>
              <a:rPr dirty="0" sz="2400" lang="en-US">
                <a:latin typeface="Times New Roman" pitchFamily="18" charset="0"/>
                <a:cs typeface="Times New Roman" pitchFamily="18" charset="0"/>
              </a:rPr>
              <a:t>is represented using an arrow directed towards a lifeline from an end point. </a:t>
            </a:r>
          </a:p>
        </p:txBody>
      </p:sp>
      <p:pic>
        <p:nvPicPr>
          <p:cNvPr id="2097176" name="Picture 2"/>
          <p:cNvPicPr>
            <a:picLocks noChangeAspect="1" noChangeArrowheads="1"/>
          </p:cNvPicPr>
          <p:nvPr/>
        </p:nvPicPr>
        <p:blipFill>
          <a:blip xmlns:r="http://schemas.openxmlformats.org/officeDocument/2006/relationships" r:embed="rId1"/>
          <a:srcRect/>
          <a:stretch>
            <a:fillRect/>
          </a:stretch>
        </p:blipFill>
        <p:spPr bwMode="auto">
          <a:xfrm>
            <a:off x="3276600" y="3048000"/>
            <a:ext cx="2172003" cy="3296110"/>
          </a:xfrm>
          <a:prstGeom prst="rect"/>
          <a:noFill/>
          <a:ln w="9525">
            <a:noFill/>
            <a:miter lim="800000"/>
            <a:headEnd/>
            <a:tailEnd/>
          </a:ln>
          <a:effectLst/>
        </p:spPr>
      </p:pic>
    </p:spTree>
  </p:cSld>
  <p:clrMapOvr>
    <a:masterClrMapping/>
  </p:clrMapOvr>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85" name=""/>
        <p:cNvGrpSpPr/>
        <p:nvPr/>
      </p:nvGrpSpPr>
      <p:grpSpPr>
        <a:xfrm>
          <a:off x="0" y="0"/>
          <a:ext cx="0" cy="0"/>
          <a:chOff x="0" y="0"/>
          <a:chExt cx="0" cy="0"/>
        </a:xfrm>
      </p:grpSpPr>
      <p:sp>
        <p:nvSpPr>
          <p:cNvPr id="1048717" name="Title 1"/>
          <p:cNvSpPr>
            <a:spLocks noGrp="1"/>
          </p:cNvSpPr>
          <p:nvPr>
            <p:ph type="title"/>
          </p:nvPr>
        </p:nvSpPr>
        <p:spPr>
          <a:xfrm>
            <a:off x="457200" y="274638"/>
            <a:ext cx="8229600" cy="792162"/>
          </a:xfrm>
        </p:spPr>
        <p:txBody>
          <a:bodyPr/>
          <a:p>
            <a:r>
              <a:rPr b="1" dirty="0" lang="en-US" smtClean="0"/>
              <a:t>(viii) Lost Message</a:t>
            </a:r>
            <a:endParaRPr dirty="0" lang="en-US"/>
          </a:p>
        </p:txBody>
      </p:sp>
      <p:sp>
        <p:nvSpPr>
          <p:cNvPr id="1048718" name="Content Placeholder 4"/>
          <p:cNvSpPr>
            <a:spLocks noGrp="1"/>
          </p:cNvSpPr>
          <p:nvPr>
            <p:ph idx="1"/>
          </p:nvPr>
        </p:nvSpPr>
        <p:spPr>
          <a:xfrm>
            <a:off x="457200" y="1066800"/>
            <a:ext cx="8229600" cy="5059363"/>
          </a:xfrm>
        </p:spPr>
        <p:txBody>
          <a:bodyPr/>
          <a:p>
            <a:endParaRPr dirty="0" sz="2800" lang="en-US" smtClean="0">
              <a:latin typeface="Times New Roman" pitchFamily="18" charset="0"/>
              <a:cs typeface="Times New Roman" pitchFamily="18" charset="0"/>
            </a:endParaRPr>
          </a:p>
          <a:p>
            <a:r>
              <a:rPr dirty="0" sz="2800" lang="en-US">
                <a:latin typeface="Times New Roman" pitchFamily="18" charset="0"/>
                <a:cs typeface="Times New Roman" pitchFamily="18" charset="0"/>
              </a:rPr>
              <a:t> A Lost message is used to represent a scenario where the recipient is not known to the system. </a:t>
            </a:r>
            <a:endParaRPr dirty="0" sz="2800" lang="en-US" smtClean="0">
              <a:latin typeface="Times New Roman" pitchFamily="18" charset="0"/>
              <a:cs typeface="Times New Roman" pitchFamily="18" charset="0"/>
            </a:endParaRPr>
          </a:p>
          <a:p>
            <a:r>
              <a:rPr dirty="0" sz="2800" lang="en-US" smtClean="0">
                <a:latin typeface="Times New Roman" pitchFamily="18" charset="0"/>
                <a:cs typeface="Times New Roman" pitchFamily="18" charset="0"/>
              </a:rPr>
              <a:t>It </a:t>
            </a:r>
            <a:r>
              <a:rPr dirty="0" sz="2800" lang="en-US">
                <a:latin typeface="Times New Roman" pitchFamily="18" charset="0"/>
                <a:cs typeface="Times New Roman" pitchFamily="18" charset="0"/>
              </a:rPr>
              <a:t>is represented using an arrow directed towards an end point from a lifeline</a:t>
            </a:r>
            <a:r>
              <a:rPr dirty="0" sz="2800" lang="en-US" smtClean="0">
                <a:latin typeface="Times New Roman" pitchFamily="18" charset="0"/>
                <a:cs typeface="Times New Roman" pitchFamily="18" charset="0"/>
              </a:rPr>
              <a:t>. </a:t>
            </a:r>
          </a:p>
          <a:p>
            <a:pPr>
              <a:buNone/>
            </a:pPr>
            <a:r>
              <a:rPr dirty="0" sz="2800" lang="en-US">
                <a:latin typeface="Times New Roman" pitchFamily="18" charset="0"/>
                <a:cs typeface="Times New Roman" pitchFamily="18" charset="0"/>
              </a:rPr>
              <a:t> </a:t>
            </a:r>
            <a:r>
              <a:rPr dirty="0" sz="2800" lang="en-US" smtClean="0">
                <a:latin typeface="Times New Roman" pitchFamily="18" charset="0"/>
                <a:cs typeface="Times New Roman" pitchFamily="18" charset="0"/>
              </a:rPr>
              <a:t>       </a:t>
            </a:r>
            <a:r>
              <a:rPr dirty="0" lang="en-US" smtClean="0"/>
              <a:t>For </a:t>
            </a:r>
            <a:r>
              <a:rPr dirty="0" lang="en-US"/>
              <a:t>example</a:t>
            </a:r>
            <a:r>
              <a:rPr dirty="0" lang="en-US" smtClean="0"/>
              <a:t>:</a:t>
            </a:r>
            <a:endParaRPr dirty="0" lang="en-US"/>
          </a:p>
        </p:txBody>
      </p:sp>
      <p:pic>
        <p:nvPicPr>
          <p:cNvPr id="2097177" name="Picture 2"/>
          <p:cNvPicPr>
            <a:picLocks noChangeAspect="1" noChangeArrowheads="1"/>
          </p:cNvPicPr>
          <p:nvPr/>
        </p:nvPicPr>
        <p:blipFill>
          <a:blip xmlns:r="http://schemas.openxmlformats.org/officeDocument/2006/relationships" r:embed="rId1"/>
          <a:srcRect/>
          <a:stretch>
            <a:fillRect/>
          </a:stretch>
        </p:blipFill>
        <p:spPr bwMode="auto">
          <a:xfrm>
            <a:off x="2667000" y="4572000"/>
            <a:ext cx="2419688" cy="1095528"/>
          </a:xfrm>
          <a:prstGeom prst="rect"/>
          <a:noFill/>
          <a:ln w="9525">
            <a:noFill/>
            <a:miter lim="800000"/>
            <a:headEnd/>
            <a:tailEnd/>
          </a:ln>
          <a:effectLst/>
        </p:spPr>
      </p:pic>
    </p:spTree>
  </p:cSld>
  <p:clrMapOvr>
    <a:masterClrMapping/>
  </p:clrMapOvr>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86" name=""/>
        <p:cNvGrpSpPr/>
        <p:nvPr/>
      </p:nvGrpSpPr>
      <p:grpSpPr>
        <a:xfrm>
          <a:off x="0" y="0"/>
          <a:ext cx="0" cy="0"/>
          <a:chOff x="0" y="0"/>
          <a:chExt cx="0" cy="0"/>
        </a:xfrm>
      </p:grpSpPr>
      <p:sp>
        <p:nvSpPr>
          <p:cNvPr id="1048719" name="Title 1"/>
          <p:cNvSpPr>
            <a:spLocks noGrp="1"/>
          </p:cNvSpPr>
          <p:nvPr>
            <p:ph type="title"/>
          </p:nvPr>
        </p:nvSpPr>
        <p:spPr>
          <a:xfrm>
            <a:off x="457200" y="274638"/>
            <a:ext cx="8229600" cy="639762"/>
          </a:xfrm>
        </p:spPr>
        <p:txBody>
          <a:bodyPr>
            <a:normAutofit/>
          </a:bodyPr>
          <a:p>
            <a:r>
              <a:rPr dirty="0" lang="en-US" smtClean="0"/>
              <a:t>Sample example:</a:t>
            </a:r>
            <a:endParaRPr dirty="0" lang="en-US"/>
          </a:p>
        </p:txBody>
      </p:sp>
      <p:pic>
        <p:nvPicPr>
          <p:cNvPr id="2097178" name="Picture 3"/>
          <p:cNvPicPr>
            <a:picLocks noChangeAspect="1" noGrp="1" noChangeArrowheads="1"/>
          </p:cNvPicPr>
          <p:nvPr>
            <p:ph idx="1"/>
          </p:nvPr>
        </p:nvPicPr>
        <p:blipFill>
          <a:blip xmlns:r="http://schemas.openxmlformats.org/officeDocument/2006/relationships" r:embed="rId1"/>
          <a:srcRect/>
          <a:stretch>
            <a:fillRect/>
          </a:stretch>
        </p:blipFill>
        <p:spPr bwMode="auto">
          <a:xfrm>
            <a:off x="838200" y="838200"/>
            <a:ext cx="7467600" cy="4724400"/>
          </a:xfrm>
          <a:prstGeom prst="rect"/>
          <a:noFill/>
          <a:ln w="9525">
            <a:noFill/>
            <a:miter lim="800000"/>
            <a:headEnd/>
            <a:tailEnd/>
          </a:ln>
          <a:effectLst/>
        </p:spPr>
      </p:pic>
      <p:sp>
        <p:nvSpPr>
          <p:cNvPr id="1048720" name="Rectangle 6"/>
          <p:cNvSpPr/>
          <p:nvPr/>
        </p:nvSpPr>
        <p:spPr>
          <a:xfrm>
            <a:off x="1219200" y="5715000"/>
            <a:ext cx="6781800" cy="923330"/>
          </a:xfrm>
          <a:prstGeom prst="rect"/>
        </p:spPr>
        <p:txBody>
          <a:bodyPr wrap="square">
            <a:spAutoFit/>
          </a:bodyPr>
          <a:p>
            <a:r>
              <a:rPr dirty="0" lang="en-US"/>
              <a:t>The above sequence diagram contains lifeline notations and notation of various messages used in a sequence diagram such as a create, reply, asynchronous message, etc.</a:t>
            </a:r>
          </a:p>
        </p:txBody>
      </p:sp>
    </p:spTree>
  </p:cSld>
  <p:clrMapOvr>
    <a:masterClrMapping/>
  </p:clrMapOvr>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87" name=""/>
        <p:cNvGrpSpPr/>
        <p:nvPr/>
      </p:nvGrpSpPr>
      <p:grpSpPr>
        <a:xfrm>
          <a:off x="0" y="0"/>
          <a:ext cx="0" cy="0"/>
          <a:chOff x="0" y="0"/>
          <a:chExt cx="0" cy="0"/>
        </a:xfrm>
      </p:grpSpPr>
      <p:sp>
        <p:nvSpPr>
          <p:cNvPr id="1048721" name="Title 1"/>
          <p:cNvSpPr>
            <a:spLocks noGrp="1"/>
          </p:cNvSpPr>
          <p:nvPr>
            <p:ph type="title"/>
          </p:nvPr>
        </p:nvSpPr>
        <p:spPr/>
        <p:txBody>
          <a:bodyPr/>
          <a:p>
            <a:r>
              <a:rPr dirty="0" lang="en-US" smtClean="0"/>
              <a:t>Example:</a:t>
            </a:r>
            <a:endParaRPr dirty="0" lang="en-US"/>
          </a:p>
        </p:txBody>
      </p:sp>
      <p:sp>
        <p:nvSpPr>
          <p:cNvPr id="1048722" name="Content Placeholder 2"/>
          <p:cNvSpPr>
            <a:spLocks noGrp="1"/>
          </p:cNvSpPr>
          <p:nvPr>
            <p:ph idx="1"/>
          </p:nvPr>
        </p:nvSpPr>
        <p:spPr/>
        <p:txBody>
          <a:bodyPr/>
          <a:p>
            <a:r>
              <a:rPr dirty="0" lang="en-US"/>
              <a:t>The ordered sequence of events in a given sequence diagram is as follows:</a:t>
            </a:r>
          </a:p>
          <a:p>
            <a:pPr lvl="1"/>
            <a:r>
              <a:rPr dirty="0" lang="en-US"/>
              <a:t>Place an order.</a:t>
            </a:r>
          </a:p>
          <a:p>
            <a:pPr lvl="1"/>
            <a:r>
              <a:rPr dirty="0" lang="en-US"/>
              <a:t>Pay money to the cash counter.</a:t>
            </a:r>
          </a:p>
          <a:p>
            <a:pPr lvl="1"/>
            <a:r>
              <a:rPr dirty="0" lang="en-US"/>
              <a:t>Order Confirmation.</a:t>
            </a:r>
          </a:p>
          <a:p>
            <a:pPr lvl="1"/>
            <a:r>
              <a:rPr dirty="0" lang="en-US"/>
              <a:t>Order preparation.</a:t>
            </a:r>
          </a:p>
          <a:p>
            <a:pPr lvl="1"/>
            <a:r>
              <a:rPr dirty="0" lang="en-US"/>
              <a:t>Order serving.</a:t>
            </a:r>
          </a:p>
        </p:txBody>
      </p:sp>
    </p:spTree>
  </p:cSld>
  <p:clrMapOvr>
    <a:masterClrMapping/>
  </p:clrMapOvr>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88" name=""/>
        <p:cNvGrpSpPr/>
        <p:nvPr/>
      </p:nvGrpSpPr>
      <p:grpSpPr>
        <a:xfrm>
          <a:off x="0" y="0"/>
          <a:ext cx="0" cy="0"/>
          <a:chOff x="0" y="0"/>
          <a:chExt cx="0" cy="0"/>
        </a:xfrm>
      </p:grpSpPr>
      <p:sp>
        <p:nvSpPr>
          <p:cNvPr id="1048723" name="Title 1"/>
          <p:cNvSpPr>
            <a:spLocks noGrp="1"/>
          </p:cNvSpPr>
          <p:nvPr>
            <p:ph type="title"/>
          </p:nvPr>
        </p:nvSpPr>
        <p:spPr>
          <a:xfrm>
            <a:off x="457200" y="152400"/>
            <a:ext cx="8229600" cy="685800"/>
          </a:xfrm>
        </p:spPr>
        <p:txBody>
          <a:bodyPr>
            <a:normAutofit fontScale="90000"/>
          </a:bodyPr>
          <a:p>
            <a:r>
              <a:rPr b="1" dirty="0" lang="en-US" smtClean="0"/>
              <a:t/>
            </a:r>
            <a:br>
              <a:rPr b="1" dirty="0" lang="en-US" smtClean="0"/>
            </a:br>
            <a:r>
              <a:rPr b="1" dirty="0" lang="en-US" smtClean="0"/>
              <a:t>Sequence </a:t>
            </a:r>
            <a:r>
              <a:rPr b="1" dirty="0" lang="en-US"/>
              <a:t>diagram </a:t>
            </a:r>
            <a:r>
              <a:rPr b="1" dirty="0" lang="en-US" smtClean="0"/>
              <a:t>example(1)</a:t>
            </a:r>
            <a:r>
              <a:rPr b="1" dirty="0" lang="en-US"/>
              <a:t/>
            </a:r>
            <a:br>
              <a:rPr b="1" dirty="0" lang="en-US"/>
            </a:br>
            <a:endParaRPr dirty="0" lang="en-US"/>
          </a:p>
        </p:txBody>
      </p:sp>
      <p:sp>
        <p:nvSpPr>
          <p:cNvPr id="1048724" name="Content Placeholder 2"/>
          <p:cNvSpPr>
            <a:spLocks noGrp="1"/>
          </p:cNvSpPr>
          <p:nvPr>
            <p:ph idx="1"/>
          </p:nvPr>
        </p:nvSpPr>
        <p:spPr>
          <a:xfrm>
            <a:off x="304800" y="838200"/>
            <a:ext cx="8382000" cy="5791200"/>
          </a:xfrm>
        </p:spPr>
        <p:txBody>
          <a:bodyPr>
            <a:normAutofit/>
          </a:bodyPr>
          <a:p>
            <a:pPr>
              <a:buNone/>
            </a:pPr>
            <a:r>
              <a:rPr dirty="0" sz="1800" lang="en-US">
                <a:latin typeface="Times New Roman" pitchFamily="18" charset="0"/>
                <a:cs typeface="Times New Roman" pitchFamily="18" charset="0"/>
              </a:rPr>
              <a:t>The following sequence diagram example represents McDonald's ordering system</a:t>
            </a:r>
            <a:r>
              <a:rPr dirty="0" sz="1800" lang="en-US" smtClean="0">
                <a:latin typeface="Times New Roman" pitchFamily="18" charset="0"/>
                <a:cs typeface="Times New Roman" pitchFamily="18" charset="0"/>
              </a:rPr>
              <a:t>:</a:t>
            </a:r>
          </a:p>
          <a:p>
            <a:pPr>
              <a:buNone/>
            </a:pPr>
            <a:endParaRPr dirty="0" sz="1800" lang="en-US">
              <a:latin typeface="Times New Roman" pitchFamily="18" charset="0"/>
              <a:cs typeface="Times New Roman" pitchFamily="18" charset="0"/>
            </a:endParaRPr>
          </a:p>
        </p:txBody>
      </p:sp>
      <p:pic>
        <p:nvPicPr>
          <p:cNvPr id="2097179" name="Picture 2"/>
          <p:cNvPicPr>
            <a:picLocks noChangeAspect="1" noChangeArrowheads="1"/>
          </p:cNvPicPr>
          <p:nvPr/>
        </p:nvPicPr>
        <p:blipFill>
          <a:blip xmlns:r="http://schemas.openxmlformats.org/officeDocument/2006/relationships" r:embed="rId1"/>
          <a:srcRect/>
          <a:stretch>
            <a:fillRect/>
          </a:stretch>
        </p:blipFill>
        <p:spPr bwMode="auto">
          <a:xfrm>
            <a:off x="685800" y="1371600"/>
            <a:ext cx="7772400" cy="5181600"/>
          </a:xfrm>
          <a:prstGeom prst="rect"/>
          <a:noFill/>
          <a:ln w="9525">
            <a:noFill/>
            <a:miter lim="800000"/>
            <a:headEnd/>
            <a:tailEnd/>
          </a:ln>
          <a:effectLst/>
        </p:spPr>
      </p:pic>
    </p:spTree>
  </p:cSld>
  <p:clrMapOvr>
    <a:masterClrMapping/>
  </p:clrMapOvr>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89" name=""/>
        <p:cNvGrpSpPr/>
        <p:nvPr/>
      </p:nvGrpSpPr>
      <p:grpSpPr>
        <a:xfrm>
          <a:off x="0" y="0"/>
          <a:ext cx="0" cy="0"/>
          <a:chOff x="0" y="0"/>
          <a:chExt cx="0" cy="0"/>
        </a:xfrm>
      </p:grpSpPr>
      <p:sp>
        <p:nvSpPr>
          <p:cNvPr id="1048725" name="Title 1"/>
          <p:cNvSpPr>
            <a:spLocks noGrp="1"/>
          </p:cNvSpPr>
          <p:nvPr>
            <p:ph type="title"/>
          </p:nvPr>
        </p:nvSpPr>
        <p:spPr>
          <a:xfrm>
            <a:off x="457200" y="274638"/>
            <a:ext cx="8229600" cy="715962"/>
          </a:xfrm>
        </p:spPr>
        <p:txBody>
          <a:bodyPr>
            <a:normAutofit/>
          </a:bodyPr>
          <a:p>
            <a:r>
              <a:rPr dirty="0" lang="en-US" smtClean="0"/>
              <a:t>Example(2)</a:t>
            </a:r>
            <a:endParaRPr dirty="0" lang="en-US"/>
          </a:p>
        </p:txBody>
      </p:sp>
      <p:pic>
        <p:nvPicPr>
          <p:cNvPr id="2097180"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457200" y="1524001"/>
            <a:ext cx="7848600" cy="5029200"/>
          </a:xfrm>
          <a:prstGeom prst="rect"/>
          <a:noFill/>
          <a:ln w="9525">
            <a:noFill/>
            <a:miter lim="800000"/>
            <a:headEnd/>
            <a:tailEnd/>
          </a:ln>
          <a:effectLst/>
        </p:spPr>
      </p:pic>
      <p:sp>
        <p:nvSpPr>
          <p:cNvPr id="1048726" name="Rectangle 3"/>
          <p:cNvSpPr/>
          <p:nvPr/>
        </p:nvSpPr>
        <p:spPr>
          <a:xfrm>
            <a:off x="1219200" y="990600"/>
            <a:ext cx="6324600" cy="400110"/>
          </a:xfrm>
          <a:prstGeom prst="rect"/>
        </p:spPr>
        <p:txBody>
          <a:bodyPr wrap="square">
            <a:spAutoFit/>
          </a:bodyPr>
          <a:p>
            <a:pPr>
              <a:buNone/>
            </a:pPr>
            <a:r>
              <a:rPr dirty="0" sz="2000" lang="en-US" smtClean="0"/>
              <a:t>A sequence diagram for an emotion based music player</a:t>
            </a:r>
            <a:endParaRPr dirty="0" sz="2000" lang="en-US"/>
          </a:p>
        </p:txBody>
      </p:sp>
    </p:spTree>
  </p:cSld>
  <p:clrMapOvr>
    <a:masterClrMapping/>
  </p:clrMapOvr>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90" name=""/>
        <p:cNvGrpSpPr/>
        <p:nvPr/>
      </p:nvGrpSpPr>
      <p:grpSpPr>
        <a:xfrm>
          <a:off x="0" y="0"/>
          <a:ext cx="0" cy="0"/>
          <a:chOff x="0" y="0"/>
          <a:chExt cx="0" cy="0"/>
        </a:xfrm>
      </p:grpSpPr>
      <p:sp>
        <p:nvSpPr>
          <p:cNvPr id="1048727" name="Content Placeholder 2"/>
          <p:cNvSpPr>
            <a:spLocks noGrp="1"/>
          </p:cNvSpPr>
          <p:nvPr>
            <p:ph idx="1"/>
          </p:nvPr>
        </p:nvSpPr>
        <p:spPr>
          <a:xfrm>
            <a:off x="457200" y="1066800"/>
            <a:ext cx="8229600" cy="5562600"/>
          </a:xfrm>
        </p:spPr>
        <p:txBody>
          <a:bodyPr>
            <a:normAutofit/>
          </a:bodyPr>
          <a:p>
            <a:pPr fontAlgn="base"/>
            <a:r>
              <a:rPr dirty="0" sz="2600" lang="en-US">
                <a:latin typeface="Times New Roman" pitchFamily="18" charset="0"/>
                <a:cs typeface="Times New Roman" pitchFamily="18" charset="0"/>
              </a:rPr>
              <a:t>Firstly the application is opened by the user.</a:t>
            </a:r>
          </a:p>
          <a:p>
            <a:pPr fontAlgn="base"/>
            <a:r>
              <a:rPr dirty="0" sz="2600" lang="en-US">
                <a:latin typeface="Times New Roman" pitchFamily="18" charset="0"/>
                <a:cs typeface="Times New Roman" pitchFamily="18" charset="0"/>
              </a:rPr>
              <a:t>The device then gets access to the web cam.</a:t>
            </a:r>
          </a:p>
          <a:p>
            <a:pPr fontAlgn="base"/>
            <a:r>
              <a:rPr dirty="0" sz="2600" lang="en-US">
                <a:latin typeface="Times New Roman" pitchFamily="18" charset="0"/>
                <a:cs typeface="Times New Roman" pitchFamily="18" charset="0"/>
              </a:rPr>
              <a:t>The webcam captures the image of the user.</a:t>
            </a:r>
          </a:p>
          <a:p>
            <a:pPr fontAlgn="base"/>
            <a:r>
              <a:rPr dirty="0" sz="2600" lang="en-US">
                <a:latin typeface="Times New Roman" pitchFamily="18" charset="0"/>
                <a:cs typeface="Times New Roman" pitchFamily="18" charset="0"/>
              </a:rPr>
              <a:t>The device uses algorithms to detect the face and predict the mood.</a:t>
            </a:r>
          </a:p>
          <a:p>
            <a:pPr fontAlgn="base"/>
            <a:r>
              <a:rPr dirty="0" sz="2600" lang="en-US">
                <a:latin typeface="Times New Roman" pitchFamily="18" charset="0"/>
                <a:cs typeface="Times New Roman" pitchFamily="18" charset="0"/>
              </a:rPr>
              <a:t>It then requests database for dictionary of possible moods.</a:t>
            </a:r>
          </a:p>
          <a:p>
            <a:pPr fontAlgn="base"/>
            <a:r>
              <a:rPr dirty="0" sz="2600" lang="en-US">
                <a:latin typeface="Times New Roman" pitchFamily="18" charset="0"/>
                <a:cs typeface="Times New Roman" pitchFamily="18" charset="0"/>
              </a:rPr>
              <a:t>The mood is retrieved from the database.</a:t>
            </a:r>
          </a:p>
          <a:p>
            <a:pPr fontAlgn="base"/>
            <a:r>
              <a:rPr dirty="0" sz="2600" lang="en-US">
                <a:latin typeface="Times New Roman" pitchFamily="18" charset="0"/>
                <a:cs typeface="Times New Roman" pitchFamily="18" charset="0"/>
              </a:rPr>
              <a:t>The mood is displayed to the user.</a:t>
            </a:r>
          </a:p>
          <a:p>
            <a:pPr fontAlgn="base"/>
            <a:r>
              <a:rPr dirty="0" sz="2600" lang="en-US">
                <a:latin typeface="Times New Roman" pitchFamily="18" charset="0"/>
                <a:cs typeface="Times New Roman" pitchFamily="18" charset="0"/>
              </a:rPr>
              <a:t>The music is requested from the database.</a:t>
            </a:r>
          </a:p>
          <a:p>
            <a:pPr fontAlgn="base"/>
            <a:r>
              <a:rPr dirty="0" sz="2600" lang="en-US">
                <a:latin typeface="Times New Roman" pitchFamily="18" charset="0"/>
                <a:cs typeface="Times New Roman" pitchFamily="18" charset="0"/>
              </a:rPr>
              <a:t>The playlist is generated and finally shown to the user.</a:t>
            </a:r>
          </a:p>
          <a:p>
            <a:pPr>
              <a:buNone/>
            </a:pPr>
            <a:endParaRPr dirty="0" lang="en-US"/>
          </a:p>
        </p:txBody>
      </p:sp>
    </p:spTree>
  </p:cSld>
  <p:clrMapOvr>
    <a:masterClrMapping/>
  </p:clrMapOvr>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91" name=""/>
        <p:cNvGrpSpPr/>
        <p:nvPr/>
      </p:nvGrpSpPr>
      <p:grpSpPr>
        <a:xfrm>
          <a:off x="0" y="0"/>
          <a:ext cx="0" cy="0"/>
          <a:chOff x="0" y="0"/>
          <a:chExt cx="0" cy="0"/>
        </a:xfrm>
      </p:grpSpPr>
      <p:pic>
        <p:nvPicPr>
          <p:cNvPr id="2097181" name="Content Placeholder 3"/>
          <p:cNvPicPr>
            <a:picLocks noChangeAspect="1" noGrp="1"/>
          </p:cNvPicPr>
          <p:nvPr>
            <p:ph idx="1"/>
          </p:nvPr>
        </p:nvPicPr>
        <p:blipFill>
          <a:blip xmlns:r="http://schemas.openxmlformats.org/officeDocument/2006/relationships" r:embed="rId1"/>
          <a:stretch>
            <a:fillRect/>
          </a:stretch>
        </p:blipFill>
        <p:spPr>
          <a:xfrm>
            <a:off x="1066800" y="846931"/>
            <a:ext cx="7210425" cy="4715669"/>
          </a:xfrm>
          <a:prstGeom prst="rec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92" name=""/>
        <p:cNvGrpSpPr/>
        <p:nvPr/>
      </p:nvGrpSpPr>
      <p:grpSpPr>
        <a:xfrm>
          <a:off x="0" y="0"/>
          <a:ext cx="0" cy="0"/>
          <a:chOff x="0" y="0"/>
          <a:chExt cx="0" cy="0"/>
        </a:xfrm>
      </p:grpSpPr>
      <p:sp>
        <p:nvSpPr>
          <p:cNvPr id="1048728" name="Title 1"/>
          <p:cNvSpPr>
            <a:spLocks noGrp="1"/>
          </p:cNvSpPr>
          <p:nvPr>
            <p:ph type="title"/>
          </p:nvPr>
        </p:nvSpPr>
        <p:spPr>
          <a:xfrm>
            <a:off x="457200" y="0"/>
            <a:ext cx="8229600" cy="990600"/>
          </a:xfrm>
        </p:spPr>
        <p:txBody>
          <a:bodyPr>
            <a:normAutofit fontScale="90000"/>
          </a:bodyPr>
          <a:p>
            <a:r>
              <a:rPr b="1" dirty="0" lang="en-US" smtClean="0"/>
              <a:t/>
            </a:r>
            <a:br>
              <a:rPr b="1" dirty="0" lang="en-US" smtClean="0"/>
            </a:br>
            <a:r>
              <a:rPr b="1" dirty="0" lang="en-US" smtClean="0"/>
              <a:t/>
            </a:r>
            <a:br>
              <a:rPr b="1" dirty="0" lang="en-US" smtClean="0"/>
            </a:br>
            <a:r>
              <a:rPr b="1" dirty="0" lang="en-US" smtClean="0"/>
              <a:t>Benefits </a:t>
            </a:r>
            <a:r>
              <a:rPr b="1" dirty="0" lang="en-US"/>
              <a:t>of a Sequence Diagram</a:t>
            </a:r>
            <a:br>
              <a:rPr b="1" dirty="0" lang="en-US"/>
            </a:br>
            <a:r>
              <a:rPr dirty="0" lang="en-US"/>
              <a:t/>
            </a:r>
            <a:br>
              <a:rPr dirty="0" lang="en-US"/>
            </a:br>
            <a:endParaRPr dirty="0" lang="en-US"/>
          </a:p>
        </p:txBody>
      </p:sp>
      <p:sp>
        <p:nvSpPr>
          <p:cNvPr id="1048729" name="Content Placeholder 2"/>
          <p:cNvSpPr>
            <a:spLocks noGrp="1"/>
          </p:cNvSpPr>
          <p:nvPr>
            <p:ph idx="1"/>
          </p:nvPr>
        </p:nvSpPr>
        <p:spPr>
          <a:xfrm>
            <a:off x="457200" y="990600"/>
            <a:ext cx="8229600" cy="5562600"/>
          </a:xfrm>
        </p:spPr>
        <p:txBody>
          <a:bodyPr>
            <a:normAutofit/>
          </a:bodyPr>
          <a:p>
            <a:r>
              <a:rPr dirty="0" sz="2400" lang="en-US">
                <a:latin typeface="Times New Roman" pitchFamily="18" charset="0"/>
                <a:cs typeface="Times New Roman" pitchFamily="18" charset="0"/>
              </a:rPr>
              <a:t>Sequence diagrams are used to explore any real application or a system.</a:t>
            </a:r>
          </a:p>
          <a:p>
            <a:r>
              <a:rPr dirty="0" sz="2400" lang="en-US">
                <a:latin typeface="Times New Roman" pitchFamily="18" charset="0"/>
                <a:cs typeface="Times New Roman" pitchFamily="18" charset="0"/>
              </a:rPr>
              <a:t>Sequence diagrams are used to represent message flow from one object to another object.</a:t>
            </a:r>
          </a:p>
          <a:p>
            <a:r>
              <a:rPr dirty="0" sz="2400" lang="en-US">
                <a:latin typeface="Times New Roman" pitchFamily="18" charset="0"/>
                <a:cs typeface="Times New Roman" pitchFamily="18" charset="0"/>
              </a:rPr>
              <a:t>Sequence diagrams are easier to maintain.</a:t>
            </a:r>
          </a:p>
          <a:p>
            <a:r>
              <a:rPr dirty="0" sz="2400" lang="en-US">
                <a:latin typeface="Times New Roman" pitchFamily="18" charset="0"/>
                <a:cs typeface="Times New Roman" pitchFamily="18" charset="0"/>
              </a:rPr>
              <a:t>Sequence diagrams are easier to generate.</a:t>
            </a:r>
          </a:p>
          <a:p>
            <a:r>
              <a:rPr dirty="0" sz="2400" lang="en-US">
                <a:latin typeface="Times New Roman" pitchFamily="18" charset="0"/>
                <a:cs typeface="Times New Roman" pitchFamily="18" charset="0"/>
              </a:rPr>
              <a:t>Sequence diagrams can be easily updated according to the changes within a system.</a:t>
            </a:r>
          </a:p>
          <a:p>
            <a:r>
              <a:rPr dirty="0" sz="2400" lang="en-US">
                <a:latin typeface="Times New Roman" pitchFamily="18" charset="0"/>
                <a:cs typeface="Times New Roman" pitchFamily="18" charset="0"/>
              </a:rPr>
              <a:t>Sequence diagram allows reverse as well as forward engineering.</a:t>
            </a:r>
          </a:p>
          <a:p>
            <a:pPr>
              <a:buNone/>
            </a:pPr>
            <a:endParaRPr dirty="0" lang="en-US"/>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0" name=""/>
        <p:cNvGrpSpPr/>
        <p:nvPr/>
      </p:nvGrpSpPr>
      <p:grpSpPr>
        <a:xfrm>
          <a:off x="0" y="0"/>
          <a:ext cx="0" cy="0"/>
          <a:chOff x="0" y="0"/>
          <a:chExt cx="0" cy="0"/>
        </a:xfrm>
      </p:grpSpPr>
      <p:sp>
        <p:nvSpPr>
          <p:cNvPr id="1048610" name="Title 2"/>
          <p:cNvSpPr>
            <a:spLocks noGrp="1"/>
          </p:cNvSpPr>
          <p:nvPr>
            <p:ph type="title"/>
          </p:nvPr>
        </p:nvSpPr>
        <p:spPr>
          <a:xfrm>
            <a:off x="457200" y="152400"/>
            <a:ext cx="8229600" cy="762000"/>
          </a:xfrm>
        </p:spPr>
        <p:txBody>
          <a:bodyPr>
            <a:normAutofit/>
          </a:bodyPr>
          <a:p>
            <a:pPr algn="ctr"/>
            <a:r>
              <a:rPr b="1" dirty="0" sz="2800" lang="en-US" smtClean="0"/>
              <a:t>CONSTRUCTOR CHARACTERS</a:t>
            </a:r>
            <a:endParaRPr b="1" dirty="0" sz="2800" lang="en-US"/>
          </a:p>
        </p:txBody>
      </p:sp>
      <p:sp>
        <p:nvSpPr>
          <p:cNvPr id="1048611" name="Content Placeholder 1"/>
          <p:cNvSpPr>
            <a:spLocks noGrp="1"/>
          </p:cNvSpPr>
          <p:nvPr>
            <p:ph sz="quarter" idx="1"/>
          </p:nvPr>
        </p:nvSpPr>
        <p:spPr>
          <a:xfrm>
            <a:off x="457200" y="1143000"/>
            <a:ext cx="8229600" cy="5181600"/>
          </a:xfrm>
        </p:spPr>
        <p:txBody>
          <a:bodyPr>
            <a:normAutofit/>
          </a:bodyPr>
          <a:p>
            <a:pPr algn="just"/>
            <a:r>
              <a:rPr dirty="0" sz="2400" lang="en-US" smtClean="0"/>
              <a:t>Constructors cannot </a:t>
            </a:r>
            <a:r>
              <a:rPr dirty="0" sz="2400" lang="en-US"/>
              <a:t>be virtual</a:t>
            </a:r>
            <a:r>
              <a:rPr dirty="0" sz="2400" lang="en-US" smtClean="0"/>
              <a:t>.</a:t>
            </a:r>
          </a:p>
          <a:p>
            <a:pPr algn="just"/>
            <a:endParaRPr dirty="0" sz="2400" lang="en-US" smtClean="0"/>
          </a:p>
          <a:p>
            <a:pPr algn="just"/>
            <a:r>
              <a:rPr dirty="0" sz="2400" lang="en-US"/>
              <a:t> We can not refer to their addresses</a:t>
            </a:r>
            <a:r>
              <a:rPr dirty="0" sz="2400" lang="en-US" smtClean="0"/>
              <a:t>.</a:t>
            </a:r>
          </a:p>
          <a:p>
            <a:pPr algn="just"/>
            <a:endParaRPr dirty="0" sz="2400" lang="en-US"/>
          </a:p>
          <a:p>
            <a:pPr algn="just"/>
            <a:r>
              <a:rPr dirty="0" sz="2400" lang="en-US"/>
              <a:t>An object with a constructor (or destructor) can not be used as a member of a union</a:t>
            </a:r>
            <a:r>
              <a:rPr dirty="0" sz="2400" lang="en-US" smtClean="0"/>
              <a:t>.</a:t>
            </a:r>
          </a:p>
          <a:p>
            <a:pPr algn="just"/>
            <a:endParaRPr dirty="0" sz="2400" lang="en-US"/>
          </a:p>
          <a:p>
            <a:pPr algn="just"/>
            <a:r>
              <a:rPr dirty="0" sz="2400" lang="en-US"/>
              <a:t>They make ‘implicit calls’ to the operators new and delete when memory allocation is required.</a:t>
            </a:r>
          </a:p>
        </p:txBody>
      </p:sp>
    </p:spTree>
  </p:cSld>
  <p:clrMapOvr>
    <a:masterClrMapping/>
  </p:clrMapOvr>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93" name=""/>
        <p:cNvGrpSpPr/>
        <p:nvPr/>
      </p:nvGrpSpPr>
      <p:grpSpPr>
        <a:xfrm>
          <a:off x="0" y="0"/>
          <a:ext cx="0" cy="0"/>
          <a:chOff x="0" y="0"/>
          <a:chExt cx="0" cy="0"/>
        </a:xfrm>
      </p:grpSpPr>
      <p:sp>
        <p:nvSpPr>
          <p:cNvPr id="1048730" name="Title 1"/>
          <p:cNvSpPr>
            <a:spLocks noGrp="1"/>
          </p:cNvSpPr>
          <p:nvPr>
            <p:ph type="title"/>
          </p:nvPr>
        </p:nvSpPr>
        <p:spPr>
          <a:xfrm>
            <a:off x="457200" y="274638"/>
            <a:ext cx="8229600" cy="792162"/>
          </a:xfrm>
        </p:spPr>
        <p:txBody>
          <a:bodyPr>
            <a:normAutofit fontScale="90000"/>
          </a:bodyPr>
          <a:p>
            <a:r>
              <a:rPr b="1" dirty="0" lang="en-US"/>
              <a:t>Drawbacks of a sequence diagram</a:t>
            </a:r>
            <a:br>
              <a:rPr b="1" dirty="0" lang="en-US"/>
            </a:br>
            <a:endParaRPr dirty="0" lang="en-US"/>
          </a:p>
        </p:txBody>
      </p:sp>
      <p:sp>
        <p:nvSpPr>
          <p:cNvPr id="1048731" name="Content Placeholder 2"/>
          <p:cNvSpPr>
            <a:spLocks noGrp="1"/>
          </p:cNvSpPr>
          <p:nvPr>
            <p:ph idx="1"/>
          </p:nvPr>
        </p:nvSpPr>
        <p:spPr>
          <a:xfrm>
            <a:off x="457200" y="914400"/>
            <a:ext cx="8229600" cy="5211763"/>
          </a:xfrm>
        </p:spPr>
        <p:txBody>
          <a:bodyPr>
            <a:normAutofit/>
          </a:bodyPr>
          <a:p>
            <a:r>
              <a:rPr dirty="0" sz="2400" lang="en-US">
                <a:latin typeface="Times New Roman" pitchFamily="18" charset="0"/>
                <a:cs typeface="Times New Roman" pitchFamily="18" charset="0"/>
              </a:rPr>
              <a:t>Sequence diagrams can become complex when too many lifelines are involved in the system.</a:t>
            </a:r>
          </a:p>
          <a:p>
            <a:r>
              <a:rPr dirty="0" sz="2400" lang="en-US">
                <a:latin typeface="Times New Roman" pitchFamily="18" charset="0"/>
                <a:cs typeface="Times New Roman" pitchFamily="18" charset="0"/>
              </a:rPr>
              <a:t>If the order of message sequence is changed, then incorrect results are produced.</a:t>
            </a:r>
          </a:p>
          <a:p>
            <a:r>
              <a:rPr dirty="0" sz="2400" lang="en-US">
                <a:latin typeface="Times New Roman" pitchFamily="18" charset="0"/>
                <a:cs typeface="Times New Roman" pitchFamily="18" charset="0"/>
              </a:rPr>
              <a:t>Each sequence needs to be represented using different message notation, which can be a little complex.</a:t>
            </a:r>
          </a:p>
          <a:p>
            <a:r>
              <a:rPr dirty="0" sz="2400" lang="en-US">
                <a:latin typeface="Times New Roman" pitchFamily="18" charset="0"/>
                <a:cs typeface="Times New Roman" pitchFamily="18" charset="0"/>
              </a:rPr>
              <a:t>The type of message decides the type of sequence inside the diagram.</a:t>
            </a:r>
          </a:p>
          <a:p>
            <a:pPr>
              <a:buNone/>
            </a:pPr>
            <a:endParaRPr b="1" dirty="0" lang="en-US"/>
          </a:p>
        </p:txBody>
      </p:sp>
    </p:spTree>
  </p:cSld>
  <p:clrMapOvr>
    <a:masterClrMapping/>
  </p:clrMapOvr>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94" name=""/>
        <p:cNvGrpSpPr/>
        <p:nvPr/>
      </p:nvGrpSpPr>
      <p:grpSpPr>
        <a:xfrm>
          <a:off x="0" y="0"/>
          <a:ext cx="0" cy="0"/>
          <a:chOff x="0" y="0"/>
          <a:chExt cx="0" cy="0"/>
        </a:xfrm>
      </p:grpSpPr>
      <p:sp>
        <p:nvSpPr>
          <p:cNvPr id="1048732" name="Title 1"/>
          <p:cNvSpPr>
            <a:spLocks noGrp="1"/>
          </p:cNvSpPr>
          <p:nvPr>
            <p:ph type="title"/>
          </p:nvPr>
        </p:nvSpPr>
        <p:spPr/>
        <p:txBody>
          <a:bodyPr/>
          <a:p>
            <a:endParaRPr lang="en-US"/>
          </a:p>
        </p:txBody>
      </p:sp>
      <p:sp>
        <p:nvSpPr>
          <p:cNvPr id="1048733" name="Content Placeholder 2"/>
          <p:cNvSpPr>
            <a:spLocks noGrp="1"/>
          </p:cNvSpPr>
          <p:nvPr>
            <p:ph idx="1"/>
          </p:nvPr>
        </p:nvSpPr>
        <p:spPr/>
        <p:txBody>
          <a:bodyPr/>
          <a:p>
            <a:r>
              <a:rPr dirty="0" i="1" lang="en-IN" smtClean="0"/>
              <a:t>Draw Sequence </a:t>
            </a:r>
            <a:r>
              <a:rPr dirty="0" i="1" lang="en-IN"/>
              <a:t>Diagram of an Online Exam </a:t>
            </a:r>
            <a:r>
              <a:rPr dirty="0" i="1" lang="en-IN" smtClean="0"/>
              <a:t>System with following lifelines admin,examiner,student,test,response, result</a:t>
            </a:r>
            <a:endParaRPr dirty="0"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95" name=""/>
        <p:cNvGrpSpPr/>
        <p:nvPr/>
      </p:nvGrpSpPr>
      <p:grpSpPr>
        <a:xfrm>
          <a:off x="0" y="0"/>
          <a:ext cx="0" cy="0"/>
          <a:chOff x="0" y="0"/>
          <a:chExt cx="0" cy="0"/>
        </a:xfrm>
      </p:grpSpPr>
      <p:sp>
        <p:nvSpPr>
          <p:cNvPr id="1048734" name="Title 1"/>
          <p:cNvSpPr>
            <a:spLocks noGrp="1"/>
          </p:cNvSpPr>
          <p:nvPr>
            <p:ph type="title"/>
          </p:nvPr>
        </p:nvSpPr>
        <p:spPr>
          <a:xfrm>
            <a:off x="457200" y="274638"/>
            <a:ext cx="8229600" cy="715962"/>
          </a:xfrm>
        </p:spPr>
        <p:txBody>
          <a:bodyPr>
            <a:normAutofit fontScale="90000"/>
          </a:bodyPr>
          <a:p>
            <a:r>
              <a:rPr b="1" dirty="0" lang="en-US" smtClean="0"/>
              <a:t/>
            </a:r>
            <a:br>
              <a:rPr b="1" dirty="0" lang="en-US" smtClean="0"/>
            </a:br>
            <a:r>
              <a:rPr b="1" dirty="0" lang="en-US" smtClean="0"/>
              <a:t>Collaboration </a:t>
            </a:r>
            <a:r>
              <a:rPr b="1" dirty="0" lang="en-US"/>
              <a:t>diagram</a:t>
            </a:r>
            <a:br>
              <a:rPr b="1" dirty="0" lang="en-US"/>
            </a:br>
            <a:endParaRPr dirty="0" lang="en-US"/>
          </a:p>
        </p:txBody>
      </p:sp>
      <p:sp>
        <p:nvSpPr>
          <p:cNvPr id="1048735" name="Content Placeholder 2"/>
          <p:cNvSpPr>
            <a:spLocks noGrp="1"/>
          </p:cNvSpPr>
          <p:nvPr>
            <p:ph idx="1"/>
          </p:nvPr>
        </p:nvSpPr>
        <p:spPr>
          <a:xfrm>
            <a:off x="457200" y="1143000"/>
            <a:ext cx="8229600" cy="5334000"/>
          </a:xfrm>
        </p:spPr>
        <p:txBody>
          <a:bodyPr>
            <a:normAutofit/>
          </a:bodyPr>
          <a:p>
            <a:pPr algn="just">
              <a:buFont typeface="Wingdings" pitchFamily="2" charset="2"/>
              <a:buChar char="Ø"/>
            </a:pPr>
            <a:r>
              <a:rPr b="1" dirty="0" sz="2800" lang="en-US" smtClean="0">
                <a:latin typeface="Times New Roman" pitchFamily="18" charset="0"/>
                <a:cs typeface="Times New Roman" pitchFamily="18" charset="0"/>
              </a:rPr>
              <a:t> </a:t>
            </a:r>
            <a:r>
              <a:rPr b="1" dirty="0" sz="2000" lang="en-US" smtClean="0">
                <a:latin typeface="Times New Roman" pitchFamily="18" charset="0"/>
                <a:cs typeface="Times New Roman" pitchFamily="18" charset="0"/>
              </a:rPr>
              <a:t>COLLABORATION </a:t>
            </a:r>
            <a:r>
              <a:rPr b="1" dirty="0" sz="2000" lang="en-US">
                <a:latin typeface="Times New Roman" pitchFamily="18" charset="0"/>
                <a:cs typeface="Times New Roman" pitchFamily="18" charset="0"/>
              </a:rPr>
              <a:t>DIAGRAM</a:t>
            </a:r>
            <a:r>
              <a:rPr dirty="0" sz="2800" lang="en-US">
                <a:latin typeface="Times New Roman" pitchFamily="18" charset="0"/>
                <a:cs typeface="Times New Roman" pitchFamily="18" charset="0"/>
              </a:rPr>
              <a:t> depicts the relationships and interactions among software objects. They are used to understand the object architecture within a system rather than the flow of a message as in a sequence diagram. They are also known as “Communication Diagrams</a:t>
            </a:r>
            <a:r>
              <a:rPr dirty="0" sz="2800" lang="en-US" smtClean="0">
                <a:latin typeface="Times New Roman" pitchFamily="18" charset="0"/>
                <a:cs typeface="Times New Roman" pitchFamily="18" charset="0"/>
              </a:rPr>
              <a:t>.”</a:t>
            </a:r>
          </a:p>
          <a:p>
            <a:pPr>
              <a:buNone/>
            </a:pPr>
            <a:endParaRPr dirty="0" sz="2800" lang="en-US" smtClean="0">
              <a:latin typeface="Times New Roman" pitchFamily="18" charset="0"/>
              <a:cs typeface="Times New Roman" pitchFamily="18" charset="0"/>
            </a:endParaRPr>
          </a:p>
          <a:p>
            <a:pPr algn="just">
              <a:buFont typeface="Wingdings" pitchFamily="2" charset="2"/>
              <a:buChar char="Ø"/>
            </a:pPr>
            <a:r>
              <a:rPr dirty="0" sz="2800" lang="en-US" smtClean="0">
                <a:latin typeface="Times New Roman" pitchFamily="18" charset="0"/>
                <a:cs typeface="Times New Roman" pitchFamily="18" charset="0"/>
              </a:rPr>
              <a:t>   In </a:t>
            </a:r>
            <a:r>
              <a:rPr dirty="0" sz="2800" lang="en-US">
                <a:latin typeface="Times New Roman" pitchFamily="18" charset="0"/>
                <a:cs typeface="Times New Roman" pitchFamily="18" charset="0"/>
              </a:rPr>
              <a:t>the collaboration diagram, the method call sequence is indicated by some numbering technique. The number indicates how the methods are called one after another.</a:t>
            </a:r>
          </a:p>
        </p:txBody>
      </p:sp>
    </p:spTree>
  </p:cSld>
  <p:clrMapOvr>
    <a:masterClrMapping/>
  </p:clrMapOvr>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96" name=""/>
        <p:cNvGrpSpPr/>
        <p:nvPr/>
      </p:nvGrpSpPr>
      <p:grpSpPr>
        <a:xfrm>
          <a:off x="0" y="0"/>
          <a:ext cx="0" cy="0"/>
          <a:chOff x="0" y="0"/>
          <a:chExt cx="0" cy="0"/>
        </a:xfrm>
      </p:grpSpPr>
      <p:sp>
        <p:nvSpPr>
          <p:cNvPr id="1048736" name="Title 1"/>
          <p:cNvSpPr>
            <a:spLocks noGrp="1"/>
          </p:cNvSpPr>
          <p:nvPr>
            <p:ph type="title"/>
          </p:nvPr>
        </p:nvSpPr>
        <p:spPr>
          <a:xfrm>
            <a:off x="457200" y="274638"/>
            <a:ext cx="8229600" cy="715962"/>
          </a:xfrm>
        </p:spPr>
        <p:txBody>
          <a:bodyPr>
            <a:normAutofit fontScale="90000"/>
          </a:bodyPr>
          <a:p>
            <a:r>
              <a:rPr b="1" dirty="0" lang="en-US"/>
              <a:t>Benefits of Collaboration Diagram</a:t>
            </a:r>
            <a:br>
              <a:rPr b="1" dirty="0" lang="en-US"/>
            </a:br>
            <a:endParaRPr dirty="0" lang="en-US"/>
          </a:p>
        </p:txBody>
      </p:sp>
      <p:sp>
        <p:nvSpPr>
          <p:cNvPr id="1048737" name="Content Placeholder 2"/>
          <p:cNvSpPr>
            <a:spLocks noGrp="1"/>
          </p:cNvSpPr>
          <p:nvPr>
            <p:ph idx="1"/>
          </p:nvPr>
        </p:nvSpPr>
        <p:spPr>
          <a:xfrm>
            <a:off x="457200" y="838200"/>
            <a:ext cx="8229600" cy="5638800"/>
          </a:xfrm>
        </p:spPr>
        <p:txBody>
          <a:bodyPr>
            <a:normAutofit fontScale="77500" lnSpcReduction="20000"/>
          </a:bodyPr>
          <a:p>
            <a:pPr algn="just"/>
            <a:r>
              <a:rPr dirty="0" sz="3100" lang="en-US">
                <a:latin typeface="Times New Roman" pitchFamily="18" charset="0"/>
                <a:cs typeface="Times New Roman" pitchFamily="18" charset="0"/>
              </a:rPr>
              <a:t>It is also called as a communication diagram.</a:t>
            </a:r>
          </a:p>
          <a:p>
            <a:pPr algn="just"/>
            <a:r>
              <a:rPr dirty="0" sz="3100" lang="en-US">
                <a:latin typeface="Times New Roman" pitchFamily="18" charset="0"/>
                <a:cs typeface="Times New Roman" pitchFamily="18" charset="0"/>
              </a:rPr>
              <a:t>It emphasizes the structural aspects of an interaction diagram - how lifeline connects.</a:t>
            </a:r>
          </a:p>
          <a:p>
            <a:pPr algn="just"/>
            <a:r>
              <a:rPr dirty="0" sz="3100" lang="en-US">
                <a:latin typeface="Times New Roman" pitchFamily="18" charset="0"/>
                <a:cs typeface="Times New Roman" pitchFamily="18" charset="0"/>
              </a:rPr>
              <a:t>Its syntax is similar to that of sequence diagram except that lifeline don't have tails.</a:t>
            </a:r>
          </a:p>
          <a:p>
            <a:pPr algn="just"/>
            <a:r>
              <a:rPr dirty="0" sz="3100" lang="en-US">
                <a:latin typeface="Times New Roman" pitchFamily="18" charset="0"/>
                <a:cs typeface="Times New Roman" pitchFamily="18" charset="0"/>
              </a:rPr>
              <a:t>Messages passed over sequencing is indicated by numbering each message hierarchically.</a:t>
            </a:r>
          </a:p>
          <a:p>
            <a:pPr algn="just"/>
            <a:r>
              <a:rPr dirty="0" sz="3100" lang="en-US">
                <a:latin typeface="Times New Roman" pitchFamily="18" charset="0"/>
                <a:cs typeface="Times New Roman" pitchFamily="18" charset="0"/>
              </a:rPr>
              <a:t>Compared to the sequence diagram communication diagram is semantically weak.</a:t>
            </a:r>
          </a:p>
          <a:p>
            <a:pPr algn="just"/>
            <a:r>
              <a:rPr dirty="0" sz="3100" lang="en-US">
                <a:latin typeface="Times New Roman" pitchFamily="18" charset="0"/>
                <a:cs typeface="Times New Roman" pitchFamily="18" charset="0"/>
              </a:rPr>
              <a:t>Object diagrams are special case of communication diagram.</a:t>
            </a:r>
          </a:p>
          <a:p>
            <a:pPr algn="just"/>
            <a:r>
              <a:rPr dirty="0" sz="3100" lang="en-US">
                <a:latin typeface="Times New Roman" pitchFamily="18" charset="0"/>
                <a:cs typeface="Times New Roman" pitchFamily="18" charset="0"/>
              </a:rPr>
              <a:t>It allows you to focus on the elements rather than focusing on the message flow as described in the sequence diagram.</a:t>
            </a:r>
          </a:p>
          <a:p>
            <a:pPr algn="just"/>
            <a:r>
              <a:rPr dirty="0" sz="3100" lang="en-US">
                <a:latin typeface="Times New Roman" pitchFamily="18" charset="0"/>
                <a:cs typeface="Times New Roman" pitchFamily="18" charset="0"/>
              </a:rPr>
              <a:t>Sequence diagrams can be easily converted into a collaboration diagram as collaboration diagrams are not very expressive.</a:t>
            </a:r>
          </a:p>
          <a:p>
            <a:pPr>
              <a:buNone/>
            </a:pPr>
            <a:endParaRPr dirty="0" lang="en-US"/>
          </a:p>
        </p:txBody>
      </p:sp>
    </p:spTree>
  </p:cSld>
  <p:clrMapOvr>
    <a:masterClrMapping/>
  </p:clrMapOvr>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97" name=""/>
        <p:cNvGrpSpPr/>
        <p:nvPr/>
      </p:nvGrpSpPr>
      <p:grpSpPr>
        <a:xfrm>
          <a:off x="0" y="0"/>
          <a:ext cx="0" cy="0"/>
          <a:chOff x="0" y="0"/>
          <a:chExt cx="0" cy="0"/>
        </a:xfrm>
      </p:grpSpPr>
      <p:sp>
        <p:nvSpPr>
          <p:cNvPr id="1048738" name="Title 1"/>
          <p:cNvSpPr>
            <a:spLocks noGrp="1"/>
          </p:cNvSpPr>
          <p:nvPr>
            <p:ph type="title"/>
          </p:nvPr>
        </p:nvSpPr>
        <p:spPr>
          <a:xfrm>
            <a:off x="457200" y="274638"/>
            <a:ext cx="8229600" cy="563562"/>
          </a:xfrm>
        </p:spPr>
        <p:txBody>
          <a:bodyPr>
            <a:normAutofit fontScale="90000"/>
          </a:bodyPr>
          <a:p>
            <a:r>
              <a:rPr dirty="0" lang="en-US" smtClean="0"/>
              <a:t>Example</a:t>
            </a:r>
            <a:endParaRPr dirty="0" lang="en-US"/>
          </a:p>
        </p:txBody>
      </p:sp>
      <p:pic>
        <p:nvPicPr>
          <p:cNvPr id="2097182"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762000" y="1299831"/>
            <a:ext cx="7467600" cy="5334000"/>
          </a:xfrm>
          <a:prstGeom prst="rect"/>
          <a:noFill/>
          <a:ln w="9525">
            <a:noFill/>
            <a:miter lim="800000"/>
            <a:headEnd/>
            <a:tailEnd/>
          </a:ln>
          <a:effectLst/>
        </p:spPr>
      </p:pic>
      <p:sp>
        <p:nvSpPr>
          <p:cNvPr id="1048739" name="Rectangle 4"/>
          <p:cNvSpPr/>
          <p:nvPr/>
        </p:nvSpPr>
        <p:spPr>
          <a:xfrm>
            <a:off x="838200" y="914400"/>
            <a:ext cx="8077200" cy="369332"/>
          </a:xfrm>
          <a:prstGeom prst="rect"/>
        </p:spPr>
        <p:txBody>
          <a:bodyPr wrap="square">
            <a:spAutoFit/>
          </a:bodyPr>
          <a:p>
            <a:r>
              <a:rPr dirty="0" lang="en-US"/>
              <a:t>Following diagram represents the sequencing over student management system:</a:t>
            </a:r>
          </a:p>
        </p:txBody>
      </p:sp>
    </p:spTree>
  </p:cSld>
  <p:clrMapOvr>
    <a:masterClrMapping/>
  </p:clrMapOvr>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98" name=""/>
        <p:cNvGrpSpPr/>
        <p:nvPr/>
      </p:nvGrpSpPr>
      <p:grpSpPr>
        <a:xfrm>
          <a:off x="0" y="0"/>
          <a:ext cx="0" cy="0"/>
          <a:chOff x="0" y="0"/>
          <a:chExt cx="0" cy="0"/>
        </a:xfrm>
      </p:grpSpPr>
      <p:sp>
        <p:nvSpPr>
          <p:cNvPr id="1048740" name="Title 1"/>
          <p:cNvSpPr>
            <a:spLocks noGrp="1"/>
          </p:cNvSpPr>
          <p:nvPr>
            <p:ph type="title"/>
          </p:nvPr>
        </p:nvSpPr>
        <p:spPr>
          <a:xfrm>
            <a:off x="457200" y="274638"/>
            <a:ext cx="8229600" cy="639762"/>
          </a:xfrm>
        </p:spPr>
        <p:txBody>
          <a:bodyPr>
            <a:normAutofit/>
          </a:bodyPr>
          <a:p>
            <a:endParaRPr dirty="0" lang="en-US"/>
          </a:p>
        </p:txBody>
      </p:sp>
      <p:sp>
        <p:nvSpPr>
          <p:cNvPr id="1048741" name="Content Placeholder 2"/>
          <p:cNvSpPr>
            <a:spLocks noGrp="1"/>
          </p:cNvSpPr>
          <p:nvPr>
            <p:ph idx="1"/>
          </p:nvPr>
        </p:nvSpPr>
        <p:spPr>
          <a:xfrm>
            <a:off x="457200" y="1143000"/>
            <a:ext cx="8229600" cy="5334000"/>
          </a:xfrm>
        </p:spPr>
        <p:txBody>
          <a:bodyPr>
            <a:normAutofit/>
          </a:bodyPr>
          <a:p>
            <a:endParaRPr sz="2400" lang="en-US" smtClean="0">
              <a:latin typeface="Times New Roman" pitchFamily="18" charset="0"/>
              <a:cs typeface="Times New Roman" pitchFamily="18" charset="0"/>
            </a:endParaRPr>
          </a:p>
          <a:p>
            <a:r>
              <a:rPr sz="2400" lang="en-US" smtClean="0">
                <a:latin typeface="Times New Roman" pitchFamily="18" charset="0"/>
                <a:cs typeface="Times New Roman" pitchFamily="18" charset="0"/>
              </a:rPr>
              <a:t>The </a:t>
            </a:r>
            <a:r>
              <a:rPr dirty="0" sz="2400" lang="en-US">
                <a:latin typeface="Times New Roman" pitchFamily="18" charset="0"/>
                <a:cs typeface="Times New Roman" pitchFamily="18" charset="0"/>
              </a:rPr>
              <a:t>above collaboration diagram represents a student information management system. The flow of communication in the above diagram is given by,</a:t>
            </a:r>
          </a:p>
          <a:p>
            <a:pPr lvl="1"/>
            <a:r>
              <a:rPr dirty="0" sz="2400" lang="en-US">
                <a:latin typeface="Times New Roman" pitchFamily="18" charset="0"/>
                <a:cs typeface="Times New Roman" pitchFamily="18" charset="0"/>
              </a:rPr>
              <a:t>A student requests a login through the login system.</a:t>
            </a:r>
          </a:p>
          <a:p>
            <a:pPr lvl="1"/>
            <a:r>
              <a:rPr dirty="0" sz="2400" lang="en-US">
                <a:latin typeface="Times New Roman" pitchFamily="18" charset="0"/>
                <a:cs typeface="Times New Roman" pitchFamily="18" charset="0"/>
              </a:rPr>
              <a:t>An authentication mechanism of software checks the request.</a:t>
            </a:r>
          </a:p>
          <a:p>
            <a:pPr lvl="1"/>
            <a:r>
              <a:rPr dirty="0" sz="2400" lang="en-US">
                <a:latin typeface="Times New Roman" pitchFamily="18" charset="0"/>
                <a:cs typeface="Times New Roman" pitchFamily="18" charset="0"/>
              </a:rPr>
              <a:t>If a student entry exists in the database, then the access is allowed; otherwise, an error is returned</a:t>
            </a:r>
            <a:r>
              <a:rPr dirty="0" lang="en-US"/>
              <a:t>.</a:t>
            </a:r>
          </a:p>
          <a:p>
            <a:endParaRPr dirty="0" lang="en-US"/>
          </a:p>
        </p:txBody>
      </p:sp>
    </p:spTree>
  </p:cSld>
  <p:clrMapOvr>
    <a:masterClrMapping/>
  </p:clrMapOvr>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99" name=""/>
        <p:cNvGrpSpPr/>
        <p:nvPr/>
      </p:nvGrpSpPr>
      <p:grpSpPr>
        <a:xfrm>
          <a:off x="0" y="0"/>
          <a:ext cx="0" cy="0"/>
          <a:chOff x="0" y="0"/>
          <a:chExt cx="0" cy="0"/>
        </a:xfrm>
      </p:grpSpPr>
      <p:sp>
        <p:nvSpPr>
          <p:cNvPr id="1048742" name="Title 1"/>
          <p:cNvSpPr>
            <a:spLocks noGrp="1"/>
          </p:cNvSpPr>
          <p:nvPr>
            <p:ph type="title"/>
          </p:nvPr>
        </p:nvSpPr>
        <p:spPr/>
        <p:txBody>
          <a:bodyPr>
            <a:normAutofit fontScale="90000"/>
          </a:bodyPr>
          <a:p>
            <a:r>
              <a:rPr dirty="0" lang="en-US"/>
              <a:t>Inheritance in C++</a:t>
            </a:r>
            <a:br>
              <a:rPr dirty="0" lang="en-US"/>
            </a:br>
            <a:endParaRPr dirty="0" lang="en-US"/>
          </a:p>
        </p:txBody>
      </p:sp>
      <p:sp>
        <p:nvSpPr>
          <p:cNvPr id="1048743" name="Content Placeholder 2"/>
          <p:cNvSpPr>
            <a:spLocks noGrp="1"/>
          </p:cNvSpPr>
          <p:nvPr>
            <p:ph idx="1"/>
          </p:nvPr>
        </p:nvSpPr>
        <p:spPr/>
        <p:txBody>
          <a:bodyPr>
            <a:normAutofit/>
          </a:bodyPr>
          <a:p>
            <a:pPr algn="just"/>
            <a:r>
              <a:rPr dirty="0" lang="en-IN"/>
              <a:t>The capability of a class to derive properties and characteristics from another class is called </a:t>
            </a:r>
            <a:r>
              <a:rPr b="1" dirty="0" lang="en-IN"/>
              <a:t>Inheritance</a:t>
            </a:r>
            <a:r>
              <a:rPr dirty="0" lang="en-IN"/>
              <a:t>. Inheritance is one of the most </a:t>
            </a:r>
            <a:r>
              <a:rPr dirty="0" lang="en-IN" smtClean="0"/>
              <a:t>important featureofObjectOrientedProgramming</a:t>
            </a:r>
            <a:r>
              <a:rPr dirty="0" lang="en-IN"/>
              <a:t>.</a:t>
            </a:r>
            <a:br>
              <a:rPr dirty="0" lang="en-IN"/>
            </a:br>
            <a:endParaRPr dirty="0" lang="en-IN" smtClean="0"/>
          </a:p>
          <a:p>
            <a:pPr algn="just"/>
            <a:r>
              <a:rPr b="1" dirty="0" lang="en-IN" smtClean="0"/>
              <a:t>Sub </a:t>
            </a:r>
            <a:r>
              <a:rPr b="1" dirty="0" lang="en-IN"/>
              <a:t>Class:</a:t>
            </a:r>
            <a:r>
              <a:rPr dirty="0" lang="en-IN"/>
              <a:t> The class that inherits properties from another class is called Sub class or Derived Class.</a:t>
            </a:r>
            <a:br>
              <a:rPr dirty="0" lang="en-IN"/>
            </a:br>
            <a:endParaRPr dirty="0" lang="en-IN" smtClean="0"/>
          </a:p>
          <a:p>
            <a:pPr algn="just"/>
            <a:r>
              <a:rPr b="1" dirty="0" lang="en-IN" smtClean="0"/>
              <a:t>Super Class: The</a:t>
            </a:r>
            <a:r>
              <a:rPr dirty="0" lang="en-IN" smtClean="0"/>
              <a:t> </a:t>
            </a:r>
            <a:r>
              <a:rPr dirty="0" lang="en-IN"/>
              <a:t>class whose properties are inherited by sub class is called Base Class or Super class.</a:t>
            </a:r>
            <a:endParaRPr dirty="0"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200" name=""/>
        <p:cNvGrpSpPr/>
        <p:nvPr/>
      </p:nvGrpSpPr>
      <p:grpSpPr>
        <a:xfrm>
          <a:off x="0" y="0"/>
          <a:ext cx="0" cy="0"/>
          <a:chOff x="0" y="0"/>
          <a:chExt cx="0" cy="0"/>
        </a:xfrm>
      </p:grpSpPr>
      <p:sp>
        <p:nvSpPr>
          <p:cNvPr id="1048744" name="Title 1"/>
          <p:cNvSpPr>
            <a:spLocks noGrp="1"/>
          </p:cNvSpPr>
          <p:nvPr>
            <p:ph type="title"/>
          </p:nvPr>
        </p:nvSpPr>
        <p:spPr/>
        <p:txBody>
          <a:bodyPr>
            <a:normAutofit/>
          </a:bodyPr>
          <a:p>
            <a:r>
              <a:rPr b="1" dirty="0" lang="en-IN"/>
              <a:t>Why and when to use inheritance?</a:t>
            </a:r>
            <a:endParaRPr dirty="0" lang="en-US"/>
          </a:p>
        </p:txBody>
      </p:sp>
      <p:sp>
        <p:nvSpPr>
          <p:cNvPr id="1048745" name="Content Placeholder 2"/>
          <p:cNvSpPr>
            <a:spLocks noGrp="1"/>
          </p:cNvSpPr>
          <p:nvPr>
            <p:ph idx="1"/>
          </p:nvPr>
        </p:nvSpPr>
        <p:spPr/>
        <p:txBody>
          <a:bodyPr>
            <a:normAutofit/>
          </a:bodyPr>
          <a:p>
            <a:pPr algn="just"/>
            <a:r>
              <a:rPr dirty="0" sz="1400" lang="en-IN"/>
              <a:t>Consider a group of vehicles. You need to create classes for Bus, Car and Truck. The methods </a:t>
            </a:r>
            <a:r>
              <a:rPr dirty="0" sz="1400" lang="en-IN" err="1"/>
              <a:t>fuelAmount</a:t>
            </a:r>
            <a:r>
              <a:rPr dirty="0" sz="1400" lang="en-IN"/>
              <a:t>(), capacity(), </a:t>
            </a:r>
            <a:r>
              <a:rPr dirty="0" sz="1400" lang="en-IN" err="1"/>
              <a:t>applyBrakes</a:t>
            </a:r>
            <a:r>
              <a:rPr dirty="0" sz="1400" lang="en-IN"/>
              <a:t>() will be same for all of the three classes. If we create these classes avoiding inheritance then we have to write all of these functions in each of the three classes as shown in below figure</a:t>
            </a:r>
            <a:r>
              <a:rPr dirty="0" sz="1400" lang="en-IN" smtClean="0"/>
              <a:t>:</a:t>
            </a:r>
          </a:p>
          <a:p>
            <a:pPr algn="just"/>
            <a:endParaRPr dirty="0" sz="1400" lang="en-US"/>
          </a:p>
        </p:txBody>
      </p:sp>
      <p:pic>
        <p:nvPicPr>
          <p:cNvPr id="2097183" name="Picture 3"/>
          <p:cNvPicPr>
            <a:picLocks noChangeAspect="1"/>
          </p:cNvPicPr>
          <p:nvPr/>
        </p:nvPicPr>
        <p:blipFill>
          <a:blip xmlns:r="http://schemas.openxmlformats.org/officeDocument/2006/relationships" r:embed="rId1"/>
          <a:stretch>
            <a:fillRect/>
          </a:stretch>
        </p:blipFill>
        <p:spPr>
          <a:xfrm>
            <a:off x="1443037" y="3657600"/>
            <a:ext cx="6257925" cy="2057400"/>
          </a:xfrm>
          <a:prstGeom prst="rec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201" name=""/>
        <p:cNvGrpSpPr/>
        <p:nvPr/>
      </p:nvGrpSpPr>
      <p:grpSpPr>
        <a:xfrm>
          <a:off x="0" y="0"/>
          <a:ext cx="0" cy="0"/>
          <a:chOff x="0" y="0"/>
          <a:chExt cx="0" cy="0"/>
        </a:xfrm>
      </p:grpSpPr>
      <p:sp>
        <p:nvSpPr>
          <p:cNvPr id="1048746" name="Title 1"/>
          <p:cNvSpPr>
            <a:spLocks noGrp="1"/>
          </p:cNvSpPr>
          <p:nvPr>
            <p:ph type="title"/>
          </p:nvPr>
        </p:nvSpPr>
        <p:spPr/>
        <p:txBody>
          <a:bodyPr/>
          <a:p>
            <a:r>
              <a:rPr dirty="0" lang="en-IN"/>
              <a:t>D</a:t>
            </a:r>
            <a:r>
              <a:rPr dirty="0" lang="en-IN" smtClean="0"/>
              <a:t>rawbacks</a:t>
            </a:r>
            <a:endParaRPr dirty="0" lang="en-US"/>
          </a:p>
        </p:txBody>
      </p:sp>
      <p:sp>
        <p:nvSpPr>
          <p:cNvPr id="1048747" name="Content Placeholder 2"/>
          <p:cNvSpPr>
            <a:spLocks noGrp="1"/>
          </p:cNvSpPr>
          <p:nvPr>
            <p:ph idx="1"/>
          </p:nvPr>
        </p:nvSpPr>
        <p:spPr/>
        <p:txBody>
          <a:bodyPr/>
          <a:p>
            <a:r>
              <a:rPr dirty="0" lang="en-IN"/>
              <a:t>You can clearly see that above process results in duplication of same code 3 times. </a:t>
            </a:r>
            <a:endParaRPr dirty="0" lang="en-IN" smtClean="0"/>
          </a:p>
          <a:p>
            <a:r>
              <a:rPr dirty="0" lang="en-IN"/>
              <a:t>This increases the chances of error and data redundancy</a:t>
            </a:r>
            <a:endParaRPr dirty="0"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202" name=""/>
        <p:cNvGrpSpPr/>
        <p:nvPr/>
      </p:nvGrpSpPr>
      <p:grpSpPr>
        <a:xfrm>
          <a:off x="0" y="0"/>
          <a:ext cx="0" cy="0"/>
          <a:chOff x="0" y="0"/>
          <a:chExt cx="0" cy="0"/>
        </a:xfrm>
      </p:grpSpPr>
      <p:sp>
        <p:nvSpPr>
          <p:cNvPr id="1048748" name="Title 1"/>
          <p:cNvSpPr>
            <a:spLocks noGrp="1"/>
          </p:cNvSpPr>
          <p:nvPr>
            <p:ph type="title"/>
          </p:nvPr>
        </p:nvSpPr>
        <p:spPr/>
        <p:txBody>
          <a:bodyPr/>
          <a:p>
            <a:r>
              <a:rPr dirty="0" lang="en-IN" smtClean="0"/>
              <a:t>Why inheritance</a:t>
            </a:r>
            <a:endParaRPr dirty="0" lang="en-US"/>
          </a:p>
        </p:txBody>
      </p:sp>
      <p:sp>
        <p:nvSpPr>
          <p:cNvPr id="1048749" name="Content Placeholder 2"/>
          <p:cNvSpPr>
            <a:spLocks noGrp="1"/>
          </p:cNvSpPr>
          <p:nvPr>
            <p:ph idx="1"/>
          </p:nvPr>
        </p:nvSpPr>
        <p:spPr>
          <a:xfrm>
            <a:off x="457200" y="1295400"/>
            <a:ext cx="8229600" cy="4830763"/>
          </a:xfrm>
        </p:spPr>
        <p:txBody>
          <a:bodyPr>
            <a:normAutofit/>
          </a:bodyPr>
          <a:p>
            <a:pPr algn="just"/>
            <a:r>
              <a:rPr dirty="0" sz="1400" lang="en-IN"/>
              <a:t>To avoid this type of situation, inheritance is used. If we create a class Vehicle and write these three functions in it and inherit the rest of the classes from the vehicle class, then we can simply avoid the duplication of data and increase re-usability. Look at the below diagram in which the three classes are inherited from vehicle class:</a:t>
            </a:r>
            <a:endParaRPr dirty="0" sz="1400" lang="en-US"/>
          </a:p>
        </p:txBody>
      </p:sp>
      <p:pic>
        <p:nvPicPr>
          <p:cNvPr id="2097184" name="Picture 3"/>
          <p:cNvPicPr>
            <a:picLocks noChangeAspect="1"/>
          </p:cNvPicPr>
          <p:nvPr/>
        </p:nvPicPr>
        <p:blipFill>
          <a:blip xmlns:r="http://schemas.openxmlformats.org/officeDocument/2006/relationships" r:embed="rId1"/>
          <a:stretch>
            <a:fillRect/>
          </a:stretch>
        </p:blipFill>
        <p:spPr>
          <a:xfrm>
            <a:off x="1600200" y="2514600"/>
            <a:ext cx="6248400" cy="3962400"/>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1" name=""/>
        <p:cNvGrpSpPr/>
        <p:nvPr/>
      </p:nvGrpSpPr>
      <p:grpSpPr>
        <a:xfrm>
          <a:off x="0" y="0"/>
          <a:ext cx="0" cy="0"/>
          <a:chOff x="0" y="0"/>
          <a:chExt cx="0" cy="0"/>
        </a:xfrm>
      </p:grpSpPr>
      <p:sp>
        <p:nvSpPr>
          <p:cNvPr id="1048612" name="Title 2"/>
          <p:cNvSpPr>
            <a:spLocks noGrp="1"/>
          </p:cNvSpPr>
          <p:nvPr>
            <p:ph type="title"/>
          </p:nvPr>
        </p:nvSpPr>
        <p:spPr>
          <a:xfrm>
            <a:off x="457200" y="152400"/>
            <a:ext cx="8229600" cy="762000"/>
          </a:xfrm>
        </p:spPr>
        <p:txBody>
          <a:bodyPr>
            <a:normAutofit/>
          </a:bodyPr>
          <a:p>
            <a:pPr algn="ctr"/>
            <a:r>
              <a:rPr b="1" dirty="0" sz="2800" lang="en-US" smtClean="0"/>
              <a:t>CONSTRUCTOR TYPES</a:t>
            </a:r>
            <a:endParaRPr b="1" dirty="0" sz="2800" lang="en-US"/>
          </a:p>
        </p:txBody>
      </p:sp>
      <p:sp>
        <p:nvSpPr>
          <p:cNvPr id="1048613" name="Content Placeholder 1"/>
          <p:cNvSpPr>
            <a:spLocks noGrp="1"/>
          </p:cNvSpPr>
          <p:nvPr>
            <p:ph sz="quarter" idx="1"/>
          </p:nvPr>
        </p:nvSpPr>
        <p:spPr>
          <a:xfrm>
            <a:off x="457200" y="1143000"/>
            <a:ext cx="8229600" cy="5181600"/>
          </a:xfrm>
        </p:spPr>
        <p:txBody>
          <a:bodyPr>
            <a:normAutofit/>
          </a:bodyPr>
          <a:p>
            <a:r>
              <a:rPr dirty="0" sz="2400" lang="en-US"/>
              <a:t>Constructors are of three types:</a:t>
            </a:r>
          </a:p>
          <a:p>
            <a:pPr lvl="1"/>
            <a:r>
              <a:rPr dirty="0" sz="2400" lang="en-US"/>
              <a:t>Default Constructor</a:t>
            </a:r>
          </a:p>
          <a:p>
            <a:pPr lvl="1"/>
            <a:r>
              <a:rPr dirty="0" sz="2400" lang="en-US" smtClean="0"/>
              <a:t>Parameterized </a:t>
            </a:r>
            <a:r>
              <a:rPr dirty="0" sz="2400" lang="en-US"/>
              <a:t>Constructor</a:t>
            </a:r>
          </a:p>
          <a:p>
            <a:pPr lvl="1"/>
            <a:r>
              <a:rPr dirty="0" sz="2400" lang="en-US"/>
              <a:t>Copy </a:t>
            </a:r>
            <a:r>
              <a:rPr dirty="0" sz="2400" lang="en-US" smtClean="0"/>
              <a:t>Constructor</a:t>
            </a:r>
            <a:endParaRPr dirty="0" sz="2400" lang="en-US"/>
          </a:p>
          <a:p>
            <a:pPr indent="0" marL="0">
              <a:buNone/>
            </a:pPr>
            <a:endParaRPr dirty="0" sz="2400" lang="en-US"/>
          </a:p>
        </p:txBody>
      </p:sp>
    </p:spTree>
  </p:cSld>
  <p:clrMapOvr>
    <a:masterClrMapping/>
  </p:clrMapOvr>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203" name=""/>
        <p:cNvGrpSpPr/>
        <p:nvPr/>
      </p:nvGrpSpPr>
      <p:grpSpPr>
        <a:xfrm>
          <a:off x="0" y="0"/>
          <a:ext cx="0" cy="0"/>
          <a:chOff x="0" y="0"/>
          <a:chExt cx="0" cy="0"/>
        </a:xfrm>
      </p:grpSpPr>
      <p:sp>
        <p:nvSpPr>
          <p:cNvPr id="1048750" name="Title 1"/>
          <p:cNvSpPr>
            <a:spLocks noGrp="1"/>
          </p:cNvSpPr>
          <p:nvPr>
            <p:ph type="title"/>
          </p:nvPr>
        </p:nvSpPr>
        <p:spPr/>
        <p:txBody>
          <a:bodyPr/>
          <a:p>
            <a:r>
              <a:rPr dirty="0" lang="en-US"/>
              <a:t>syntax.</a:t>
            </a:r>
          </a:p>
        </p:txBody>
      </p:sp>
      <p:sp>
        <p:nvSpPr>
          <p:cNvPr id="1048751" name="Content Placeholder 2"/>
          <p:cNvSpPr>
            <a:spLocks noGrp="1"/>
          </p:cNvSpPr>
          <p:nvPr>
            <p:ph idx="1"/>
          </p:nvPr>
        </p:nvSpPr>
        <p:spPr/>
        <p:txBody>
          <a:bodyPr/>
          <a:p>
            <a:r>
              <a:rPr dirty="0" lang="en-IN"/>
              <a:t>For creating a sub-class which is inherited from the base class we have to follow the below syntax.</a:t>
            </a:r>
            <a:endParaRPr dirty="0" lang="en-US"/>
          </a:p>
        </p:txBody>
      </p:sp>
      <p:pic>
        <p:nvPicPr>
          <p:cNvPr id="2097185" name="Picture 3"/>
          <p:cNvPicPr>
            <a:picLocks noChangeAspect="1"/>
          </p:cNvPicPr>
          <p:nvPr/>
        </p:nvPicPr>
        <p:blipFill>
          <a:blip xmlns:r="http://schemas.openxmlformats.org/officeDocument/2006/relationships" r:embed="rId1"/>
          <a:stretch>
            <a:fillRect/>
          </a:stretch>
        </p:blipFill>
        <p:spPr>
          <a:xfrm>
            <a:off x="1676400" y="3352800"/>
            <a:ext cx="6162675" cy="2773363"/>
          </a:xfrm>
          <a:prstGeom prst="rec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204" name=""/>
        <p:cNvGrpSpPr/>
        <p:nvPr/>
      </p:nvGrpSpPr>
      <p:grpSpPr>
        <a:xfrm>
          <a:off x="0" y="0"/>
          <a:ext cx="0" cy="0"/>
          <a:chOff x="0" y="0"/>
          <a:chExt cx="0" cy="0"/>
        </a:xfrm>
      </p:grpSpPr>
      <p:sp>
        <p:nvSpPr>
          <p:cNvPr id="1048752" name="Title 1"/>
          <p:cNvSpPr>
            <a:spLocks noGrp="1"/>
          </p:cNvSpPr>
          <p:nvPr>
            <p:ph type="title"/>
          </p:nvPr>
        </p:nvSpPr>
        <p:spPr/>
        <p:txBody>
          <a:bodyPr/>
          <a:p>
            <a:r>
              <a:rPr b="1" dirty="0" lang="en-US"/>
              <a:t>Modes of Inheritance</a:t>
            </a:r>
            <a:endParaRPr dirty="0" lang="en-US"/>
          </a:p>
        </p:txBody>
      </p:sp>
      <p:sp>
        <p:nvSpPr>
          <p:cNvPr id="1048753" name="Content Placeholder 2"/>
          <p:cNvSpPr>
            <a:spLocks noGrp="1"/>
          </p:cNvSpPr>
          <p:nvPr>
            <p:ph idx="1"/>
          </p:nvPr>
        </p:nvSpPr>
        <p:spPr/>
        <p:txBody>
          <a:bodyPr>
            <a:normAutofit lnSpcReduction="10000"/>
          </a:bodyPr>
          <a:p>
            <a:pPr algn="just" fontAlgn="base"/>
            <a:r>
              <a:rPr b="1" dirty="0" lang="en-IN"/>
              <a:t>Public mode</a:t>
            </a:r>
            <a:r>
              <a:rPr dirty="0" lang="en-IN"/>
              <a:t>: If we derive a sub class from a public base class. Then the public member of the base class will become public in the derived class and protected members of the base class will become protected in derived class.</a:t>
            </a:r>
          </a:p>
          <a:p>
            <a:pPr algn="just" fontAlgn="base"/>
            <a:r>
              <a:rPr b="1" dirty="0" lang="en-IN"/>
              <a:t>Protected mode</a:t>
            </a:r>
            <a:r>
              <a:rPr dirty="0" lang="en-IN"/>
              <a:t>: If we derive a sub class from a Protected base class. Then both public member and protected members of the base class will become protected in derived class.</a:t>
            </a:r>
          </a:p>
          <a:p>
            <a:pPr algn="just" fontAlgn="base"/>
            <a:r>
              <a:rPr b="1" dirty="0" lang="en-IN"/>
              <a:t>Private mode</a:t>
            </a:r>
            <a:r>
              <a:rPr dirty="0" lang="en-IN"/>
              <a:t>: If we derive a sub class from a Private base class. Then both public member and protected members of the base class will become Private in derived class.</a:t>
            </a:r>
          </a:p>
          <a:p>
            <a:pPr algn="just"/>
            <a:endParaRPr dirty="0"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205" name=""/>
        <p:cNvGrpSpPr/>
        <p:nvPr/>
      </p:nvGrpSpPr>
      <p:grpSpPr>
        <a:xfrm>
          <a:off x="0" y="0"/>
          <a:ext cx="0" cy="0"/>
          <a:chOff x="0" y="0"/>
          <a:chExt cx="0" cy="0"/>
        </a:xfrm>
      </p:grpSpPr>
      <p:sp>
        <p:nvSpPr>
          <p:cNvPr id="1048754" name="Title 1"/>
          <p:cNvSpPr>
            <a:spLocks noGrp="1"/>
          </p:cNvSpPr>
          <p:nvPr>
            <p:ph type="title"/>
          </p:nvPr>
        </p:nvSpPr>
        <p:spPr>
          <a:xfrm>
            <a:off x="1143000" y="914400"/>
            <a:ext cx="3657600" cy="228600"/>
          </a:xfrm>
        </p:spPr>
        <p:txBody>
          <a:bodyPr>
            <a:normAutofit fontScale="90000"/>
          </a:bodyPr>
          <a:p>
            <a:r>
              <a:rPr dirty="0" lang="en-IN" smtClean="0"/>
              <a:t>Simple inheritance program</a:t>
            </a:r>
            <a:br>
              <a:rPr dirty="0" lang="en-IN" smtClean="0"/>
            </a:br>
            <a:endParaRPr dirty="0" lang="en-US"/>
          </a:p>
        </p:txBody>
      </p:sp>
      <p:graphicFrame>
        <p:nvGraphicFramePr>
          <p:cNvPr id="4194306" name="Content Placeholder 4"/>
          <p:cNvGraphicFramePr>
            <a:graphicFrameLocks noGrp="1"/>
          </p:cNvGraphicFramePr>
          <p:nvPr>
            <p:ph idx="1"/>
          </p:nvPr>
        </p:nvGraphicFramePr>
        <p:xfrm>
          <a:off x="990600" y="1600200"/>
          <a:ext cx="4760036" cy="5486400"/>
        </p:xfrm>
        <a:graphic>
          <a:graphicData uri="http://schemas.openxmlformats.org/drawingml/2006/table">
            <a:tbl>
              <a:tblPr/>
              <a:tblGrid>
                <a:gridCol w="4760036"/>
              </a:tblGrid>
              <a:tr h="5486400">
                <a:tc>
                  <a:txBody>
                    <a:bodyPr/>
                    <a:p>
                      <a:pPr algn="l" fontAlgn="base" rtl="0"/>
                      <a:r>
                        <a:rPr b="0" dirty="0" sz="700" i="0" lang="en-IN">
                          <a:effectLst/>
                          <a:latin typeface="Consolas" panose="020B0609020204030204" pitchFamily="49" charset="0"/>
                        </a:rPr>
                        <a:t>// C++ program to demonstrate implementation </a:t>
                      </a:r>
                    </a:p>
                    <a:p>
                      <a:pPr algn="l" fontAlgn="base" rtl="0"/>
                      <a:r>
                        <a:rPr b="0" dirty="0" sz="700" i="0" lang="en-IN">
                          <a:effectLst/>
                          <a:latin typeface="Consolas" panose="020B0609020204030204" pitchFamily="49" charset="0"/>
                        </a:rPr>
                        <a:t>// of Inheritance </a:t>
                      </a:r>
                    </a:p>
                    <a:p>
                      <a:pPr algn="l" fontAlgn="base" rtl="0"/>
                      <a:r>
                        <a:rPr b="0" dirty="0" sz="700" i="0" lang="en-IN">
                          <a:effectLst/>
                          <a:latin typeface="Consolas" panose="020B0609020204030204" pitchFamily="49" charset="0"/>
                        </a:rPr>
                        <a:t>   </a:t>
                      </a:r>
                    </a:p>
                    <a:p>
                      <a:pPr algn="l" fontAlgn="base" rtl="0"/>
                      <a:r>
                        <a:rPr b="0" dirty="0" sz="700" i="0" lang="en-IN">
                          <a:effectLst/>
                          <a:latin typeface="Consolas" panose="020B0609020204030204" pitchFamily="49" charset="0"/>
                        </a:rPr>
                        <a:t>#include &lt;bits/</a:t>
                      </a:r>
                      <a:r>
                        <a:rPr b="0" dirty="0" sz="700" i="0" lang="en-IN" err="1">
                          <a:effectLst/>
                          <a:latin typeface="Consolas" panose="020B0609020204030204" pitchFamily="49" charset="0"/>
                        </a:rPr>
                        <a:t>stdc</a:t>
                      </a:r>
                      <a:r>
                        <a:rPr b="0" dirty="0" sz="700" i="0" lang="en-IN">
                          <a:effectLst/>
                          <a:latin typeface="Consolas" panose="020B0609020204030204" pitchFamily="49" charset="0"/>
                        </a:rPr>
                        <a:t>++.h&gt; </a:t>
                      </a:r>
                    </a:p>
                    <a:p>
                      <a:pPr algn="l" fontAlgn="base" rtl="0"/>
                      <a:r>
                        <a:rPr b="0" dirty="0" sz="700" i="0" lang="en-IN">
                          <a:effectLst/>
                          <a:latin typeface="Consolas" panose="020B0609020204030204" pitchFamily="49" charset="0"/>
                        </a:rPr>
                        <a:t>using namespace </a:t>
                      </a:r>
                      <a:r>
                        <a:rPr b="0" dirty="0" sz="700" i="0" lang="en-IN" err="1">
                          <a:effectLst/>
                          <a:latin typeface="Consolas" panose="020B0609020204030204" pitchFamily="49" charset="0"/>
                        </a:rPr>
                        <a:t>std</a:t>
                      </a:r>
                      <a:r>
                        <a:rPr b="0" dirty="0" sz="700" i="0" lang="en-IN">
                          <a:effectLst/>
                          <a:latin typeface="Consolas" panose="020B0609020204030204" pitchFamily="49" charset="0"/>
                        </a:rPr>
                        <a:t>; </a:t>
                      </a:r>
                    </a:p>
                    <a:p>
                      <a:pPr algn="l" fontAlgn="base" rtl="0"/>
                      <a:r>
                        <a:rPr b="0" dirty="0" sz="700" i="0" lang="en-IN">
                          <a:effectLst/>
                          <a:latin typeface="Consolas" panose="020B0609020204030204" pitchFamily="49" charset="0"/>
                        </a:rPr>
                        <a:t>  </a:t>
                      </a:r>
                    </a:p>
                    <a:p>
                      <a:pPr algn="l" fontAlgn="base" rtl="0"/>
                      <a:r>
                        <a:rPr b="0" dirty="0" sz="700" i="0" lang="en-IN">
                          <a:effectLst/>
                          <a:latin typeface="Consolas" panose="020B0609020204030204" pitchFamily="49" charset="0"/>
                        </a:rPr>
                        <a:t>//Base class </a:t>
                      </a:r>
                    </a:p>
                    <a:p>
                      <a:pPr algn="l" fontAlgn="base" rtl="0"/>
                      <a:r>
                        <a:rPr b="0" dirty="0" sz="700" i="0" lang="en-IN">
                          <a:effectLst/>
                          <a:latin typeface="Consolas" panose="020B0609020204030204" pitchFamily="49" charset="0"/>
                        </a:rPr>
                        <a:t>class Parent </a:t>
                      </a:r>
                    </a:p>
                    <a:p>
                      <a:pPr algn="l" fontAlgn="base" rtl="0"/>
                      <a:r>
                        <a:rPr b="0" dirty="0" sz="700" i="0" lang="en-IN">
                          <a:effectLst/>
                          <a:latin typeface="Consolas" panose="020B0609020204030204" pitchFamily="49" charset="0"/>
                        </a:rPr>
                        <a:t>{ </a:t>
                      </a:r>
                    </a:p>
                    <a:p>
                      <a:pPr algn="l" fontAlgn="base" rtl="0"/>
                      <a:r>
                        <a:rPr b="0" dirty="0" sz="700" i="0" lang="en-IN">
                          <a:effectLst/>
                          <a:latin typeface="Consolas" panose="020B0609020204030204" pitchFamily="49" charset="0"/>
                        </a:rPr>
                        <a:t>    public: </a:t>
                      </a:r>
                    </a:p>
                    <a:p>
                      <a:pPr algn="l" fontAlgn="base" rtl="0"/>
                      <a:r>
                        <a:rPr b="0" dirty="0" sz="700" i="0" lang="en-IN">
                          <a:effectLst/>
                          <a:latin typeface="Consolas" panose="020B0609020204030204" pitchFamily="49" charset="0"/>
                        </a:rPr>
                        <a:t>      </a:t>
                      </a:r>
                      <a:r>
                        <a:rPr b="0" dirty="0" sz="700" i="0" lang="en-IN" err="1">
                          <a:effectLst/>
                          <a:latin typeface="Consolas" panose="020B0609020204030204" pitchFamily="49" charset="0"/>
                        </a:rPr>
                        <a:t>int</a:t>
                      </a:r>
                      <a:r>
                        <a:rPr b="0" dirty="0" sz="700" i="0" lang="en-IN">
                          <a:effectLst/>
                          <a:latin typeface="Consolas" panose="020B0609020204030204" pitchFamily="49" charset="0"/>
                        </a:rPr>
                        <a:t> </a:t>
                      </a:r>
                      <a:r>
                        <a:rPr b="0" dirty="0" sz="700" i="0" lang="en-IN" err="1">
                          <a:effectLst/>
                          <a:latin typeface="Consolas" panose="020B0609020204030204" pitchFamily="49" charset="0"/>
                        </a:rPr>
                        <a:t>id_p</a:t>
                      </a:r>
                      <a:r>
                        <a:rPr b="0" dirty="0" sz="700" i="0" lang="en-IN">
                          <a:effectLst/>
                          <a:latin typeface="Consolas" panose="020B0609020204030204" pitchFamily="49" charset="0"/>
                        </a:rPr>
                        <a:t>; </a:t>
                      </a:r>
                    </a:p>
                    <a:p>
                      <a:pPr algn="l" fontAlgn="base" rtl="0"/>
                      <a:r>
                        <a:rPr b="0" dirty="0" sz="700" i="0" lang="en-IN">
                          <a:effectLst/>
                          <a:latin typeface="Consolas" panose="020B0609020204030204" pitchFamily="49" charset="0"/>
                        </a:rPr>
                        <a:t>}; </a:t>
                      </a:r>
                    </a:p>
                    <a:p>
                      <a:pPr algn="l" fontAlgn="base" rtl="0"/>
                      <a:r>
                        <a:rPr b="0" dirty="0" sz="700" i="0" lang="en-IN">
                          <a:effectLst/>
                          <a:latin typeface="Consolas" panose="020B0609020204030204" pitchFamily="49" charset="0"/>
                        </a:rPr>
                        <a:t>   </a:t>
                      </a:r>
                    </a:p>
                    <a:p>
                      <a:pPr algn="l" fontAlgn="base" rtl="0"/>
                      <a:r>
                        <a:rPr b="0" dirty="0" sz="700" i="0" lang="en-IN">
                          <a:effectLst/>
                          <a:latin typeface="Consolas" panose="020B0609020204030204" pitchFamily="49" charset="0"/>
                        </a:rPr>
                        <a:t>// Sub class inheriting from Base Class(Parent) </a:t>
                      </a:r>
                    </a:p>
                    <a:p>
                      <a:pPr algn="l" fontAlgn="base" rtl="0"/>
                      <a:r>
                        <a:rPr b="0" dirty="0" sz="700" i="0" lang="en-IN">
                          <a:effectLst/>
                          <a:latin typeface="Consolas" panose="020B0609020204030204" pitchFamily="49" charset="0"/>
                        </a:rPr>
                        <a:t>class Child : public Parent </a:t>
                      </a:r>
                    </a:p>
                    <a:p>
                      <a:pPr algn="l" fontAlgn="base" rtl="0"/>
                      <a:r>
                        <a:rPr b="0" dirty="0" sz="700" i="0" lang="en-IN">
                          <a:effectLst/>
                          <a:latin typeface="Consolas" panose="020B0609020204030204" pitchFamily="49" charset="0"/>
                        </a:rPr>
                        <a:t>{ </a:t>
                      </a:r>
                    </a:p>
                    <a:p>
                      <a:pPr algn="l" fontAlgn="base" rtl="0"/>
                      <a:r>
                        <a:rPr b="0" dirty="0" sz="700" i="0" lang="en-IN">
                          <a:effectLst/>
                          <a:latin typeface="Consolas" panose="020B0609020204030204" pitchFamily="49" charset="0"/>
                        </a:rPr>
                        <a:t>    public: </a:t>
                      </a:r>
                    </a:p>
                    <a:p>
                      <a:pPr algn="l" fontAlgn="base" rtl="0"/>
                      <a:r>
                        <a:rPr b="0" dirty="0" sz="700" i="0" lang="en-IN">
                          <a:effectLst/>
                          <a:latin typeface="Consolas" panose="020B0609020204030204" pitchFamily="49" charset="0"/>
                        </a:rPr>
                        <a:t>      </a:t>
                      </a:r>
                      <a:r>
                        <a:rPr b="0" dirty="0" sz="700" i="0" lang="en-IN" err="1">
                          <a:effectLst/>
                          <a:latin typeface="Consolas" panose="020B0609020204030204" pitchFamily="49" charset="0"/>
                        </a:rPr>
                        <a:t>int</a:t>
                      </a:r>
                      <a:r>
                        <a:rPr b="0" dirty="0" sz="700" i="0" lang="en-IN">
                          <a:effectLst/>
                          <a:latin typeface="Consolas" panose="020B0609020204030204" pitchFamily="49" charset="0"/>
                        </a:rPr>
                        <a:t> </a:t>
                      </a:r>
                      <a:r>
                        <a:rPr b="0" dirty="0" sz="700" i="0" lang="en-IN" err="1">
                          <a:effectLst/>
                          <a:latin typeface="Consolas" panose="020B0609020204030204" pitchFamily="49" charset="0"/>
                        </a:rPr>
                        <a:t>id_c</a:t>
                      </a:r>
                      <a:r>
                        <a:rPr b="0" dirty="0" sz="700" i="0" lang="en-IN">
                          <a:effectLst/>
                          <a:latin typeface="Consolas" panose="020B0609020204030204" pitchFamily="49" charset="0"/>
                        </a:rPr>
                        <a:t>; </a:t>
                      </a:r>
                    </a:p>
                    <a:p>
                      <a:pPr algn="l" fontAlgn="base" rtl="0"/>
                      <a:r>
                        <a:rPr b="0" dirty="0" sz="700" i="0" lang="en-IN">
                          <a:effectLst/>
                          <a:latin typeface="Consolas" panose="020B0609020204030204" pitchFamily="49" charset="0"/>
                        </a:rPr>
                        <a:t>}; </a:t>
                      </a:r>
                    </a:p>
                    <a:p>
                      <a:pPr algn="l" fontAlgn="base" rtl="0"/>
                      <a:r>
                        <a:rPr b="0" dirty="0" sz="700" i="0" lang="en-IN">
                          <a:effectLst/>
                          <a:latin typeface="Consolas" panose="020B0609020204030204" pitchFamily="49" charset="0"/>
                        </a:rPr>
                        <a:t>  </a:t>
                      </a:r>
                    </a:p>
                    <a:p>
                      <a:pPr algn="l" fontAlgn="base" rtl="0"/>
                      <a:r>
                        <a:rPr b="0" dirty="0" sz="700" i="0" lang="en-IN">
                          <a:effectLst/>
                          <a:latin typeface="Consolas" panose="020B0609020204030204" pitchFamily="49" charset="0"/>
                        </a:rPr>
                        <a:t>//main function </a:t>
                      </a:r>
                    </a:p>
                    <a:p>
                      <a:pPr algn="l" fontAlgn="base" rtl="0"/>
                      <a:r>
                        <a:rPr b="0" dirty="0" sz="700" i="0" lang="en-IN" err="1">
                          <a:effectLst/>
                          <a:latin typeface="Consolas" panose="020B0609020204030204" pitchFamily="49" charset="0"/>
                        </a:rPr>
                        <a:t>int</a:t>
                      </a:r>
                      <a:r>
                        <a:rPr b="0" dirty="0" sz="700" i="0" lang="en-IN">
                          <a:effectLst/>
                          <a:latin typeface="Consolas" panose="020B0609020204030204" pitchFamily="49" charset="0"/>
                        </a:rPr>
                        <a:t> main()  </a:t>
                      </a:r>
                    </a:p>
                    <a:p>
                      <a:pPr algn="l" fontAlgn="base" rtl="0"/>
                      <a:r>
                        <a:rPr b="0" dirty="0" sz="700" i="0" lang="en-IN">
                          <a:effectLst/>
                          <a:latin typeface="Consolas" panose="020B0609020204030204" pitchFamily="49" charset="0"/>
                        </a:rPr>
                        <a:t>   { </a:t>
                      </a:r>
                    </a:p>
                    <a:p>
                      <a:pPr algn="l" fontAlgn="base" rtl="0"/>
                      <a:r>
                        <a:rPr b="0" dirty="0" sz="700" i="0" lang="en-IN">
                          <a:effectLst/>
                          <a:latin typeface="Consolas" panose="020B0609020204030204" pitchFamily="49" charset="0"/>
                        </a:rPr>
                        <a:t>       </a:t>
                      </a:r>
                    </a:p>
                    <a:p>
                      <a:pPr algn="l" fontAlgn="base" rtl="0"/>
                      <a:r>
                        <a:rPr b="0" dirty="0" sz="700" i="0" lang="en-IN">
                          <a:effectLst/>
                          <a:latin typeface="Consolas" panose="020B0609020204030204" pitchFamily="49" charset="0"/>
                        </a:rPr>
                        <a:t>        Child obj1; </a:t>
                      </a:r>
                    </a:p>
                    <a:p>
                      <a:pPr algn="l" fontAlgn="base" rtl="0"/>
                      <a:r>
                        <a:rPr b="0" dirty="0" sz="700" i="0" lang="en-IN">
                          <a:effectLst/>
                          <a:latin typeface="Consolas" panose="020B0609020204030204" pitchFamily="49" charset="0"/>
                        </a:rPr>
                        <a:t>           </a:t>
                      </a:r>
                    </a:p>
                    <a:p>
                      <a:pPr algn="l" fontAlgn="base" rtl="0"/>
                      <a:r>
                        <a:rPr b="0" dirty="0" sz="700" i="0" lang="en-IN">
                          <a:effectLst/>
                          <a:latin typeface="Consolas" panose="020B0609020204030204" pitchFamily="49" charset="0"/>
                        </a:rPr>
                        <a:t>        // An object of class child has all data members </a:t>
                      </a:r>
                    </a:p>
                    <a:p>
                      <a:pPr algn="l" fontAlgn="base" rtl="0"/>
                      <a:r>
                        <a:rPr b="0" dirty="0" sz="700" i="0" lang="en-IN">
                          <a:effectLst/>
                          <a:latin typeface="Consolas" panose="020B0609020204030204" pitchFamily="49" charset="0"/>
                        </a:rPr>
                        <a:t>        // and member functions of class parent </a:t>
                      </a:r>
                    </a:p>
                    <a:p>
                      <a:pPr algn="l" fontAlgn="base" rtl="0"/>
                      <a:r>
                        <a:rPr b="0" dirty="0" sz="700" i="0" lang="en-IN">
                          <a:effectLst/>
                          <a:latin typeface="Consolas" panose="020B0609020204030204" pitchFamily="49" charset="0"/>
                        </a:rPr>
                        <a:t>        obj1.id_c = 7; </a:t>
                      </a:r>
                    </a:p>
                    <a:p>
                      <a:pPr algn="l" fontAlgn="base" rtl="0"/>
                      <a:r>
                        <a:rPr b="0" dirty="0" sz="700" i="0" lang="en-IN">
                          <a:effectLst/>
                          <a:latin typeface="Consolas" panose="020B0609020204030204" pitchFamily="49" charset="0"/>
                        </a:rPr>
                        <a:t>        obj1.id_p = 91; </a:t>
                      </a:r>
                    </a:p>
                    <a:p>
                      <a:pPr algn="l" fontAlgn="base" rtl="0"/>
                      <a:r>
                        <a:rPr b="0" dirty="0" sz="700" i="0" lang="en-IN">
                          <a:effectLst/>
                          <a:latin typeface="Consolas" panose="020B0609020204030204" pitchFamily="49" charset="0"/>
                        </a:rPr>
                        <a:t>        </a:t>
                      </a:r>
                      <a:r>
                        <a:rPr b="0" dirty="0" sz="700" i="0" lang="en-IN" err="1">
                          <a:effectLst/>
                          <a:latin typeface="Consolas" panose="020B0609020204030204" pitchFamily="49" charset="0"/>
                        </a:rPr>
                        <a:t>cout</a:t>
                      </a:r>
                      <a:r>
                        <a:rPr b="0" dirty="0" sz="700" i="0" lang="en-IN">
                          <a:effectLst/>
                          <a:latin typeface="Consolas" panose="020B0609020204030204" pitchFamily="49" charset="0"/>
                        </a:rPr>
                        <a:t> &lt;&lt; "Child id is " &lt;&lt;  obj1.id_c &lt;&lt; </a:t>
                      </a:r>
                      <a:r>
                        <a:rPr b="0" dirty="0" sz="700" i="0" lang="en-IN" err="1">
                          <a:effectLst/>
                          <a:latin typeface="Consolas" panose="020B0609020204030204" pitchFamily="49" charset="0"/>
                        </a:rPr>
                        <a:t>endl</a:t>
                      </a:r>
                      <a:r>
                        <a:rPr b="0" dirty="0" sz="700" i="0" lang="en-IN">
                          <a:effectLst/>
                          <a:latin typeface="Consolas" panose="020B0609020204030204" pitchFamily="49" charset="0"/>
                        </a:rPr>
                        <a:t>; </a:t>
                      </a:r>
                    </a:p>
                    <a:p>
                      <a:pPr algn="l" fontAlgn="base" rtl="0"/>
                      <a:r>
                        <a:rPr b="0" dirty="0" sz="700" i="0" lang="en-IN">
                          <a:effectLst/>
                          <a:latin typeface="Consolas" panose="020B0609020204030204" pitchFamily="49" charset="0"/>
                        </a:rPr>
                        <a:t>        </a:t>
                      </a:r>
                      <a:r>
                        <a:rPr b="0" dirty="0" sz="700" i="0" lang="en-IN" err="1">
                          <a:effectLst/>
                          <a:latin typeface="Consolas" panose="020B0609020204030204" pitchFamily="49" charset="0"/>
                        </a:rPr>
                        <a:t>cout</a:t>
                      </a:r>
                      <a:r>
                        <a:rPr b="0" dirty="0" sz="700" i="0" lang="en-IN">
                          <a:effectLst/>
                          <a:latin typeface="Consolas" panose="020B0609020204030204" pitchFamily="49" charset="0"/>
                        </a:rPr>
                        <a:t> &lt;&lt; "Parent id is " &lt;&lt;  obj1.id_p &lt;&lt; </a:t>
                      </a:r>
                      <a:r>
                        <a:rPr b="0" dirty="0" sz="700" i="0" lang="en-IN" err="1">
                          <a:effectLst/>
                          <a:latin typeface="Consolas" panose="020B0609020204030204" pitchFamily="49" charset="0"/>
                        </a:rPr>
                        <a:t>endl</a:t>
                      </a:r>
                      <a:r>
                        <a:rPr b="0" dirty="0" sz="700" i="0" lang="en-IN">
                          <a:effectLst/>
                          <a:latin typeface="Consolas" panose="020B0609020204030204" pitchFamily="49" charset="0"/>
                        </a:rPr>
                        <a:t>; </a:t>
                      </a:r>
                    </a:p>
                    <a:p>
                      <a:pPr algn="l" fontAlgn="base" rtl="0"/>
                      <a:r>
                        <a:rPr b="0" dirty="0" sz="700" i="0" lang="en-IN">
                          <a:effectLst/>
                          <a:latin typeface="Consolas" panose="020B0609020204030204" pitchFamily="49" charset="0"/>
                        </a:rPr>
                        <a:t>          </a:t>
                      </a:r>
                    </a:p>
                    <a:p>
                      <a:pPr algn="l" fontAlgn="base" rtl="0"/>
                      <a:r>
                        <a:rPr b="0" dirty="0" sz="700" i="0" lang="en-IN">
                          <a:effectLst/>
                          <a:latin typeface="Consolas" panose="020B0609020204030204" pitchFamily="49" charset="0"/>
                        </a:rPr>
                        <a:t>        return 0; </a:t>
                      </a:r>
                    </a:p>
                    <a:p>
                      <a:pPr algn="l" fontAlgn="base" rtl="0"/>
                      <a:r>
                        <a:rPr b="0" dirty="0" sz="700" i="0" lang="en-IN">
                          <a:effectLst/>
                          <a:latin typeface="Consolas" panose="020B0609020204030204" pitchFamily="49" charset="0"/>
                        </a:rPr>
                        <a:t>   } </a:t>
                      </a:r>
                    </a:p>
                  </a:txBody>
                  <a:tcPr marL="0" marR="0" marT="0" marB="0" anchor="ctr">
                    <a:lnL>
                      <a:noFill/>
                    </a:lnL>
                    <a:lnR>
                      <a:noFill/>
                    </a:lnR>
                    <a:lnT>
                      <a:noFill/>
                    </a:lnT>
                    <a:lnB>
                      <a:noFill/>
                    </a:lnB>
                  </a:tcPr>
                </a:tc>
              </a:tr>
            </a:tbl>
          </a:graphicData>
        </a:graphic>
      </p:graphicFrame>
      <p:sp>
        <p:nvSpPr>
          <p:cNvPr id="1048755" name="Rectangle 3"/>
          <p:cNvSpPr>
            <a:spLocks noChangeArrowheads="1"/>
          </p:cNvSpPr>
          <p:nvPr/>
        </p:nvSpPr>
        <p:spPr bwMode="auto">
          <a:xfrm>
            <a:off x="-10820400" y="-276999"/>
            <a:ext cx="16395375" cy="553998"/>
          </a:xfrm>
          <a:prstGeom prst="rect"/>
          <a:noFill/>
          <a:ln>
            <a:noFill/>
          </a:ln>
          <a:effectLst/>
        </p:spPr>
        <p:txBody>
          <a:bodyPr anchor="ctr" anchorCtr="0" bIns="0" compatLnSpc="1" lIns="0" numCol="1" rIns="0" tIns="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sz="1800" i="0" kumimoji="0" lang="en-US" normalizeH="0" strike="noStrike" u="none" smtClean="0">
                <a:ln>
                  <a:noFill/>
                </a:ln>
                <a:solidFill>
                  <a:schemeClr val="tx1"/>
                </a:solidFill>
                <a:effectLst/>
                <a:latin typeface="Arial" panose="020B0604020202020204" pitchFamily="34" charset="0"/>
              </a:rPr>
              <a:t/>
            </a:r>
            <a:br>
              <a:rPr baseline="0" b="0" cap="none" sz="1800" i="0" kumimoji="0" lang="en-US" normalizeH="0" strike="noStrike" u="none" smtClean="0">
                <a:ln>
                  <a:noFill/>
                </a:ln>
                <a:solidFill>
                  <a:schemeClr val="tx1"/>
                </a:solidFill>
                <a:effectLst/>
                <a:latin typeface="Arial" panose="020B0604020202020204" pitchFamily="34" charset="0"/>
              </a:rPr>
            </a:br>
            <a:endParaRPr baseline="0" b="0" cap="none" sz="1800" i="0" kumimoji="0" lang="en-US" normalizeH="0" strike="noStrike" u="none" smtClean="0">
              <a:ln>
                <a:noFill/>
              </a:ln>
              <a:solidFill>
                <a:schemeClr val="tx1"/>
              </a:solidFill>
              <a:effectLst/>
              <a:latin typeface="Arial" panose="020B0604020202020204" pitchFamily="34"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206" name=""/>
        <p:cNvGrpSpPr/>
        <p:nvPr/>
      </p:nvGrpSpPr>
      <p:grpSpPr>
        <a:xfrm>
          <a:off x="0" y="0"/>
          <a:ext cx="0" cy="0"/>
          <a:chOff x="0" y="0"/>
          <a:chExt cx="0" cy="0"/>
        </a:xfrm>
      </p:grpSpPr>
      <p:sp>
        <p:nvSpPr>
          <p:cNvPr id="1048756" name="Content Placeholder 2"/>
          <p:cNvSpPr>
            <a:spLocks noGrp="1"/>
          </p:cNvSpPr>
          <p:nvPr>
            <p:ph idx="1"/>
          </p:nvPr>
        </p:nvSpPr>
        <p:spPr/>
        <p:txBody>
          <a:bodyPr/>
          <a:p>
            <a:r>
              <a:rPr b="0" dirty="0" i="0" lang="en-US">
                <a:solidFill>
                  <a:srgbClr val="000000"/>
                </a:solidFill>
                <a:effectLst/>
                <a:latin typeface="Times New Roman" panose="02020603050405020304" pitchFamily="18" charset="0"/>
                <a:cs typeface="Times New Roman" panose="02020603050405020304" pitchFamily="18" charset="0"/>
              </a:rPr>
              <a:t>Put into a diagram, the relationship between </a:t>
            </a:r>
            <a:r>
              <a:rPr b="0" dirty="0" i="0" lang="en-US" err="1">
                <a:solidFill>
                  <a:srgbClr val="000000"/>
                </a:solidFill>
                <a:effectLst/>
                <a:latin typeface="Times New Roman" panose="02020603050405020304" pitchFamily="18" charset="0"/>
                <a:cs typeface="Times New Roman" panose="02020603050405020304" pitchFamily="18" charset="0"/>
              </a:rPr>
              <a:t>peachs</a:t>
            </a:r>
            <a:r>
              <a:rPr b="0" dirty="0" i="0" lang="en-US">
                <a:solidFill>
                  <a:srgbClr val="000000"/>
                </a:solidFill>
                <a:effectLst/>
                <a:latin typeface="Times New Roman" panose="02020603050405020304" pitchFamily="18" charset="0"/>
                <a:cs typeface="Times New Roman" panose="02020603050405020304" pitchFamily="18" charset="0"/>
              </a:rPr>
              <a:t>, Guavas, and fruit might look something like this:</a:t>
            </a:r>
            <a:endParaRPr dirty="0" lang="en-IN">
              <a:latin typeface="Times New Roman" panose="02020603050405020304" pitchFamily="18" charset="0"/>
              <a:cs typeface="Times New Roman" panose="02020603050405020304" pitchFamily="18" charset="0"/>
            </a:endParaRPr>
          </a:p>
        </p:txBody>
      </p:sp>
      <p:sp>
        <p:nvSpPr>
          <p:cNvPr id="1048757" name="Title 1"/>
          <p:cNvSpPr>
            <a:spLocks noGrp="1"/>
          </p:cNvSpPr>
          <p:nvPr>
            <p:ph type="title"/>
          </p:nvPr>
        </p:nvSpPr>
        <p:spPr>
          <a:xfrm>
            <a:off x="628650" y="1131094"/>
            <a:ext cx="7886700" cy="994172"/>
          </a:xfrm>
        </p:spPr>
        <p:txBody>
          <a:bodyPr/>
          <a:p>
            <a:r>
              <a:rPr b="1" dirty="0" lang="en-US">
                <a:solidFill>
                  <a:srgbClr val="A90000"/>
                </a:solidFill>
                <a:latin typeface="Work Sans"/>
              </a:rPr>
              <a:t>Cont.</a:t>
            </a:r>
            <a:endParaRPr b="1" dirty="0" lang="en-IN">
              <a:solidFill>
                <a:srgbClr val="A90000"/>
              </a:solidFill>
              <a:latin typeface="Work Sans"/>
            </a:endParaRPr>
          </a:p>
        </p:txBody>
      </p:sp>
      <p:sp>
        <p:nvSpPr>
          <p:cNvPr id="1048758" name="Rectangle: Rounded Corners 4"/>
          <p:cNvSpPr/>
          <p:nvPr/>
        </p:nvSpPr>
        <p:spPr>
          <a:xfrm>
            <a:off x="3904862" y="3334528"/>
            <a:ext cx="1497563" cy="559837"/>
          </a:xfrm>
          <a:prstGeom prst="roundRect"/>
        </p:spPr>
        <p:style>
          <a:lnRef idx="2">
            <a:schemeClr val="accent2">
              <a:shade val="50000"/>
            </a:schemeClr>
          </a:lnRef>
          <a:fillRef idx="1">
            <a:schemeClr val="accent2"/>
          </a:fillRef>
          <a:effectRef idx="0">
            <a:schemeClr val="accent2"/>
          </a:effectRef>
          <a:fontRef idx="minor">
            <a:schemeClr val="lt1"/>
          </a:fontRef>
        </p:style>
        <p:txBody>
          <a:bodyPr anchor="ctr" rtlCol="0"/>
          <a:p>
            <a:pPr algn="ctr"/>
            <a:r>
              <a:rPr b="1" dirty="0" sz="2100" lang="en-US"/>
              <a:t>Fruit</a:t>
            </a:r>
            <a:endParaRPr b="1" dirty="0" sz="2100" lang="en-IN"/>
          </a:p>
        </p:txBody>
      </p:sp>
      <p:sp>
        <p:nvSpPr>
          <p:cNvPr id="1048759" name="Rectangle: Rounded Corners 6"/>
          <p:cNvSpPr/>
          <p:nvPr/>
        </p:nvSpPr>
        <p:spPr>
          <a:xfrm>
            <a:off x="5348775" y="4441409"/>
            <a:ext cx="1497563" cy="559837"/>
          </a:xfrm>
          <a:prstGeom prst="roundRect"/>
        </p:spPr>
        <p:style>
          <a:lnRef idx="2">
            <a:schemeClr val="accent2">
              <a:shade val="50000"/>
            </a:schemeClr>
          </a:lnRef>
          <a:fillRef idx="1">
            <a:schemeClr val="accent2"/>
          </a:fillRef>
          <a:effectRef idx="0">
            <a:schemeClr val="accent2"/>
          </a:effectRef>
          <a:fontRef idx="minor">
            <a:schemeClr val="lt1"/>
          </a:fontRef>
        </p:style>
        <p:txBody>
          <a:bodyPr anchor="ctr" rtlCol="0"/>
          <a:p>
            <a:pPr algn="ctr"/>
            <a:r>
              <a:rPr b="1" dirty="0" lang="en-US"/>
              <a:t>Guava</a:t>
            </a:r>
            <a:endParaRPr b="1" dirty="0" lang="en-IN"/>
          </a:p>
        </p:txBody>
      </p:sp>
      <p:sp>
        <p:nvSpPr>
          <p:cNvPr id="1048760" name="Rectangle: Rounded Corners 8"/>
          <p:cNvSpPr/>
          <p:nvPr/>
        </p:nvSpPr>
        <p:spPr>
          <a:xfrm>
            <a:off x="2500605" y="4441409"/>
            <a:ext cx="1497563" cy="559837"/>
          </a:xfrm>
          <a:prstGeom prst="roundRect"/>
        </p:spPr>
        <p:style>
          <a:lnRef idx="2">
            <a:schemeClr val="accent2">
              <a:shade val="50000"/>
            </a:schemeClr>
          </a:lnRef>
          <a:fillRef idx="1">
            <a:schemeClr val="accent2"/>
          </a:fillRef>
          <a:effectRef idx="0">
            <a:schemeClr val="accent2"/>
          </a:effectRef>
          <a:fontRef idx="minor">
            <a:schemeClr val="lt1"/>
          </a:fontRef>
        </p:style>
        <p:txBody>
          <a:bodyPr anchor="ctr" rtlCol="0"/>
          <a:p>
            <a:pPr algn="ctr"/>
            <a:r>
              <a:rPr b="1" dirty="0" lang="en-US"/>
              <a:t>Peach</a:t>
            </a:r>
            <a:endParaRPr b="1" dirty="0" lang="en-IN"/>
          </a:p>
        </p:txBody>
      </p:sp>
      <p:cxnSp>
        <p:nvCxnSpPr>
          <p:cNvPr id="3145728" name="Straight Arrow Connector 10"/>
          <p:cNvCxnSpPr>
            <a:cxnSpLocks/>
          </p:cNvCxnSpPr>
          <p:nvPr/>
        </p:nvCxnSpPr>
        <p:spPr>
          <a:xfrm flipV="1">
            <a:off x="3743909" y="3894365"/>
            <a:ext cx="615820" cy="547044"/>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729" name="Straight Arrow Connector 12"/>
          <p:cNvCxnSpPr>
            <a:cxnSpLocks/>
          </p:cNvCxnSpPr>
          <p:nvPr/>
        </p:nvCxnSpPr>
        <p:spPr>
          <a:xfrm flipH="1" flipV="1">
            <a:off x="4982547" y="3894365"/>
            <a:ext cx="632150" cy="547044"/>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207" name=""/>
        <p:cNvGrpSpPr/>
        <p:nvPr/>
      </p:nvGrpSpPr>
      <p:grpSpPr>
        <a:xfrm>
          <a:off x="0" y="0"/>
          <a:ext cx="0" cy="0"/>
          <a:chOff x="0" y="0"/>
          <a:chExt cx="0" cy="0"/>
        </a:xfrm>
      </p:grpSpPr>
      <p:sp>
        <p:nvSpPr>
          <p:cNvPr id="1048761" name="Title 1"/>
          <p:cNvSpPr>
            <a:spLocks noGrp="1"/>
          </p:cNvSpPr>
          <p:nvPr>
            <p:ph type="title"/>
          </p:nvPr>
        </p:nvSpPr>
        <p:spPr/>
        <p:txBody>
          <a:bodyPr/>
          <a:p>
            <a:r>
              <a:rPr b="1" dirty="0" lang="en-US">
                <a:solidFill>
                  <a:srgbClr val="A90000"/>
                </a:solidFill>
                <a:latin typeface="Times New Roman" panose="02020603050405020304" pitchFamily="18" charset="0"/>
                <a:cs typeface="Times New Roman" panose="02020603050405020304" pitchFamily="18" charset="0"/>
              </a:rPr>
              <a:t>Types of Inheritance</a:t>
            </a:r>
            <a:endParaRPr b="1" dirty="0" lang="en-IN">
              <a:solidFill>
                <a:srgbClr val="A90000"/>
              </a:solidFill>
              <a:latin typeface="Times New Roman" panose="02020603050405020304" pitchFamily="18" charset="0"/>
              <a:cs typeface="Times New Roman" panose="02020603050405020304" pitchFamily="18" charset="0"/>
            </a:endParaRPr>
          </a:p>
        </p:txBody>
      </p:sp>
      <p:sp>
        <p:nvSpPr>
          <p:cNvPr id="1048762" name="Content Placeholder 2"/>
          <p:cNvSpPr>
            <a:spLocks noGrp="1"/>
          </p:cNvSpPr>
          <p:nvPr>
            <p:ph idx="1"/>
          </p:nvPr>
        </p:nvSpPr>
        <p:spPr/>
        <p:txBody>
          <a:bodyPr/>
          <a:p>
            <a:pPr algn="l">
              <a:buFont typeface="Arial" panose="020B0604020202020204" pitchFamily="34" charset="0"/>
              <a:buChar char="•"/>
            </a:pPr>
            <a:r>
              <a:rPr b="0" dirty="0" i="0" lang="en-US">
                <a:solidFill>
                  <a:srgbClr val="3A3A3A"/>
                </a:solidFill>
                <a:effectLst/>
                <a:latin typeface="Times New Roman" panose="02020603050405020304" pitchFamily="18" charset="0"/>
                <a:cs typeface="Times New Roman" panose="02020603050405020304" pitchFamily="18" charset="0"/>
              </a:rPr>
              <a:t>Single Inheritance</a:t>
            </a:r>
          </a:p>
          <a:p>
            <a:pPr algn="l">
              <a:buFont typeface="Arial" panose="020B0604020202020204" pitchFamily="34" charset="0"/>
              <a:buChar char="•"/>
            </a:pPr>
            <a:r>
              <a:rPr b="0" dirty="0" i="0" lang="en-US">
                <a:solidFill>
                  <a:srgbClr val="3A3A3A"/>
                </a:solidFill>
                <a:effectLst/>
                <a:latin typeface="Times New Roman" panose="02020603050405020304" pitchFamily="18" charset="0"/>
                <a:cs typeface="Times New Roman" panose="02020603050405020304" pitchFamily="18" charset="0"/>
              </a:rPr>
              <a:t>Multiple Inheritance</a:t>
            </a:r>
          </a:p>
          <a:p>
            <a:pPr algn="l">
              <a:buFont typeface="Arial" panose="020B0604020202020204" pitchFamily="34" charset="0"/>
              <a:buChar char="•"/>
            </a:pPr>
            <a:r>
              <a:rPr b="0" dirty="0" i="0" lang="en-US">
                <a:solidFill>
                  <a:srgbClr val="3A3A3A"/>
                </a:solidFill>
                <a:effectLst/>
                <a:latin typeface="Times New Roman" panose="02020603050405020304" pitchFamily="18" charset="0"/>
                <a:cs typeface="Times New Roman" panose="02020603050405020304" pitchFamily="18" charset="0"/>
              </a:rPr>
              <a:t>Multilevel Inheritance</a:t>
            </a:r>
          </a:p>
          <a:p>
            <a:pPr algn="l">
              <a:buFont typeface="Arial" panose="020B0604020202020204" pitchFamily="34" charset="0"/>
              <a:buChar char="•"/>
            </a:pPr>
            <a:r>
              <a:rPr b="0" dirty="0" i="0" lang="en-US">
                <a:solidFill>
                  <a:srgbClr val="3A3A3A"/>
                </a:solidFill>
                <a:effectLst/>
                <a:latin typeface="Times New Roman" panose="02020603050405020304" pitchFamily="18" charset="0"/>
                <a:cs typeface="Times New Roman" panose="02020603050405020304" pitchFamily="18" charset="0"/>
              </a:rPr>
              <a:t>Hierarchical Inheritance</a:t>
            </a:r>
          </a:p>
          <a:p>
            <a:pPr algn="l">
              <a:buFont typeface="Arial" panose="020B0604020202020204" pitchFamily="34" charset="0"/>
              <a:buChar char="•"/>
            </a:pPr>
            <a:r>
              <a:rPr b="0" dirty="0" i="0" lang="en-US">
                <a:solidFill>
                  <a:srgbClr val="3A3A3A"/>
                </a:solidFill>
                <a:effectLst/>
                <a:latin typeface="Times New Roman" panose="02020603050405020304" pitchFamily="18" charset="0"/>
                <a:cs typeface="Times New Roman" panose="02020603050405020304" pitchFamily="18" charset="0"/>
              </a:rPr>
              <a:t>Hybrid Inheritance</a:t>
            </a:r>
          </a:p>
          <a:p>
            <a:pPr indent="0" marL="0">
              <a:buNone/>
            </a:pPr>
            <a:endParaRPr dirty="0" lang="en-IN"/>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208" name=""/>
        <p:cNvGrpSpPr/>
        <p:nvPr/>
      </p:nvGrpSpPr>
      <p:grpSpPr>
        <a:xfrm>
          <a:off x="0" y="0"/>
          <a:ext cx="0" cy="0"/>
          <a:chOff x="0" y="0"/>
          <a:chExt cx="0" cy="0"/>
        </a:xfrm>
      </p:grpSpPr>
      <p:sp>
        <p:nvSpPr>
          <p:cNvPr id="1048763" name="Title 1"/>
          <p:cNvSpPr>
            <a:spLocks noGrp="1"/>
          </p:cNvSpPr>
          <p:nvPr>
            <p:ph type="title"/>
          </p:nvPr>
        </p:nvSpPr>
        <p:spPr/>
        <p:txBody>
          <a:bodyPr>
            <a:normAutofit fontScale="90000"/>
          </a:bodyPr>
          <a:p>
            <a:r>
              <a:rPr b="1" dirty="0" lang="en-US">
                <a:solidFill>
                  <a:srgbClr val="A90000"/>
                </a:solidFill>
                <a:latin typeface="Times New Roman" panose="02020603050405020304" pitchFamily="18" charset="0"/>
                <a:cs typeface="Times New Roman" panose="02020603050405020304" pitchFamily="18" charset="0"/>
              </a:rPr>
              <a:t>Single Inheritance</a:t>
            </a:r>
            <a:r>
              <a:rPr b="0" dirty="0" i="0" lang="en-US">
                <a:solidFill>
                  <a:srgbClr val="3A3A3A"/>
                </a:solidFill>
                <a:effectLst/>
                <a:latin typeface="Times New Roman" panose="02020603050405020304" pitchFamily="18" charset="0"/>
                <a:cs typeface="Times New Roman" panose="02020603050405020304" pitchFamily="18" charset="0"/>
              </a:rPr>
              <a:t/>
            </a:r>
            <a:br>
              <a:rPr b="0" dirty="0" i="0" lang="en-US">
                <a:solidFill>
                  <a:srgbClr val="3A3A3A"/>
                </a:solidFill>
                <a:effectLst/>
                <a:latin typeface="Times New Roman" panose="02020603050405020304" pitchFamily="18" charset="0"/>
                <a:cs typeface="Times New Roman" panose="02020603050405020304" pitchFamily="18" charset="0"/>
              </a:rPr>
            </a:br>
            <a:endParaRPr dirty="0" lang="en-IN"/>
          </a:p>
        </p:txBody>
      </p:sp>
      <p:sp>
        <p:nvSpPr>
          <p:cNvPr id="1048764" name="Content Placeholder 2"/>
          <p:cNvSpPr>
            <a:spLocks noGrp="1"/>
          </p:cNvSpPr>
          <p:nvPr>
            <p:ph idx="1"/>
          </p:nvPr>
        </p:nvSpPr>
        <p:spPr>
          <a:xfrm>
            <a:off x="572666" y="1701622"/>
            <a:ext cx="7886700" cy="4851578"/>
          </a:xfrm>
        </p:spPr>
        <p:txBody>
          <a:bodyPr/>
          <a:p>
            <a:pPr algn="just"/>
            <a:r>
              <a:rPr b="0" dirty="0" i="0" lang="en-US">
                <a:solidFill>
                  <a:srgbClr val="3A3A3A"/>
                </a:solidFill>
                <a:effectLst/>
                <a:latin typeface="Times New Roman" panose="02020603050405020304" pitchFamily="18" charset="0"/>
                <a:cs typeface="Times New Roman" panose="02020603050405020304" pitchFamily="18" charset="0"/>
              </a:rPr>
              <a:t>In single inheritance, a class derives from one base class only. This means that there is only one subclass that is derived from one superclass.</a:t>
            </a:r>
          </a:p>
          <a:p>
            <a:pPr algn="just"/>
            <a:endParaRPr b="1" dirty="0" lang="en-US" u="sng" smtClean="0">
              <a:solidFill>
                <a:srgbClr val="3A3A3A"/>
              </a:solidFill>
              <a:latin typeface="Times New Roman" panose="02020603050405020304" pitchFamily="18" charset="0"/>
              <a:cs typeface="Times New Roman" panose="02020603050405020304" pitchFamily="18" charset="0"/>
            </a:endParaRPr>
          </a:p>
          <a:p>
            <a:pPr algn="just"/>
            <a:r>
              <a:rPr b="1" dirty="0" lang="en-US" u="sng" smtClean="0">
                <a:solidFill>
                  <a:srgbClr val="3A3A3A"/>
                </a:solidFill>
                <a:latin typeface="Times New Roman" panose="02020603050405020304" pitchFamily="18" charset="0"/>
                <a:cs typeface="Times New Roman" panose="02020603050405020304" pitchFamily="18" charset="0"/>
              </a:rPr>
              <a:t>Syntax</a:t>
            </a:r>
            <a:r>
              <a:rPr b="1" dirty="0" lang="en-US" u="sng">
                <a:solidFill>
                  <a:srgbClr val="3A3A3A"/>
                </a:solidFill>
                <a:latin typeface="Times New Roman" panose="02020603050405020304" pitchFamily="18" charset="0"/>
                <a:cs typeface="Times New Roman" panose="02020603050405020304" pitchFamily="18" charset="0"/>
              </a:rPr>
              <a:t>:</a:t>
            </a:r>
          </a:p>
          <a:p>
            <a:pPr algn="just" lvl="1"/>
            <a:endParaRPr b="1" dirty="0" lang="en-IN" u="sng">
              <a:latin typeface="Times New Roman" panose="02020603050405020304" pitchFamily="18" charset="0"/>
              <a:cs typeface="Times New Roman" panose="02020603050405020304" pitchFamily="18" charset="0"/>
            </a:endParaRPr>
          </a:p>
          <a:p>
            <a:pPr algn="just" lvl="1"/>
            <a:endParaRPr b="1" dirty="0" lang="en-IN" u="sng">
              <a:latin typeface="Times New Roman" panose="02020603050405020304" pitchFamily="18" charset="0"/>
              <a:cs typeface="Times New Roman" panose="02020603050405020304" pitchFamily="18" charset="0"/>
            </a:endParaRPr>
          </a:p>
          <a:p>
            <a:pPr algn="just" lvl="1"/>
            <a:endParaRPr b="1" dirty="0" lang="en-IN" u="sng">
              <a:latin typeface="Times New Roman" panose="02020603050405020304" pitchFamily="18" charset="0"/>
              <a:cs typeface="Times New Roman" panose="02020603050405020304" pitchFamily="18" charset="0"/>
            </a:endParaRPr>
          </a:p>
          <a:p>
            <a:pPr algn="just" lvl="1"/>
            <a:endParaRPr b="1" dirty="0" lang="en-IN" u="sng">
              <a:latin typeface="Times New Roman" panose="02020603050405020304" pitchFamily="18" charset="0"/>
              <a:cs typeface="Times New Roman" panose="02020603050405020304" pitchFamily="18" charset="0"/>
            </a:endParaRPr>
          </a:p>
          <a:p>
            <a:pPr algn="just" lvl="1"/>
            <a:endParaRPr b="1" dirty="0" lang="en-IN" u="sng">
              <a:latin typeface="Times New Roman" panose="02020603050405020304" pitchFamily="18" charset="0"/>
              <a:cs typeface="Times New Roman" panose="02020603050405020304" pitchFamily="18" charset="0"/>
            </a:endParaRPr>
          </a:p>
        </p:txBody>
      </p:sp>
      <p:sp>
        <p:nvSpPr>
          <p:cNvPr id="1048765" name="Rectangle: Rounded Corners 4"/>
          <p:cNvSpPr/>
          <p:nvPr/>
        </p:nvSpPr>
        <p:spPr>
          <a:xfrm>
            <a:off x="3652352" y="3976782"/>
            <a:ext cx="1497563" cy="511914"/>
          </a:xfrm>
          <a:prstGeom prst="roundRect"/>
        </p:spPr>
        <p:style>
          <a:lnRef idx="2">
            <a:schemeClr val="accent4">
              <a:shade val="50000"/>
            </a:schemeClr>
          </a:lnRef>
          <a:fillRef idx="1">
            <a:schemeClr val="accent4"/>
          </a:fillRef>
          <a:effectRef idx="0">
            <a:schemeClr val="accent4"/>
          </a:effectRef>
          <a:fontRef idx="minor">
            <a:schemeClr val="lt1"/>
          </a:fontRef>
        </p:style>
        <p:txBody>
          <a:bodyPr anchor="ctr" rtlCol="0"/>
          <a:p>
            <a:pPr algn="ctr"/>
            <a:r>
              <a:rPr dirty="0" sz="1350" lang="en-US"/>
              <a:t>Class A</a:t>
            </a:r>
            <a:endParaRPr dirty="0" sz="1350" lang="en-IN"/>
          </a:p>
        </p:txBody>
      </p:sp>
      <p:sp>
        <p:nvSpPr>
          <p:cNvPr id="1048766" name="Rectangle: Rounded Corners 6"/>
          <p:cNvSpPr/>
          <p:nvPr/>
        </p:nvSpPr>
        <p:spPr>
          <a:xfrm>
            <a:off x="3703670" y="5055980"/>
            <a:ext cx="1497563" cy="511914"/>
          </a:xfrm>
          <a:prstGeom prst="roundRect"/>
        </p:spPr>
        <p:style>
          <a:lnRef idx="2">
            <a:schemeClr val="accent5">
              <a:shade val="50000"/>
            </a:schemeClr>
          </a:lnRef>
          <a:fillRef idx="1">
            <a:schemeClr val="accent5"/>
          </a:fillRef>
          <a:effectRef idx="0">
            <a:schemeClr val="accent5"/>
          </a:effectRef>
          <a:fontRef idx="minor">
            <a:schemeClr val="lt1"/>
          </a:fontRef>
        </p:style>
        <p:txBody>
          <a:bodyPr anchor="ctr" rtlCol="0"/>
          <a:p>
            <a:pPr algn="ctr"/>
            <a:r>
              <a:rPr dirty="0" sz="1350" lang="en-US"/>
              <a:t>Class B</a:t>
            </a:r>
            <a:endParaRPr dirty="0" sz="1350" lang="en-IN"/>
          </a:p>
        </p:txBody>
      </p:sp>
      <p:cxnSp>
        <p:nvCxnSpPr>
          <p:cNvPr id="3145730" name="Straight Arrow Connector 8"/>
          <p:cNvCxnSpPr>
            <a:cxnSpLocks/>
            <a:stCxn id="1048766" idx="0"/>
            <a:endCxn id="1048765" idx="2"/>
          </p:cNvCxnSpPr>
          <p:nvPr/>
        </p:nvCxnSpPr>
        <p:spPr>
          <a:xfrm flipH="1" flipV="1">
            <a:off x="4401134" y="4488696"/>
            <a:ext cx="51318" cy="567284"/>
          </a:xfrm>
          <a:prstGeom prst="straightConnector1"/>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209" name=""/>
        <p:cNvGrpSpPr/>
        <p:nvPr/>
      </p:nvGrpSpPr>
      <p:grpSpPr>
        <a:xfrm>
          <a:off x="0" y="0"/>
          <a:ext cx="0" cy="0"/>
          <a:chOff x="0" y="0"/>
          <a:chExt cx="0" cy="0"/>
        </a:xfrm>
      </p:grpSpPr>
      <p:sp>
        <p:nvSpPr>
          <p:cNvPr id="1048767" name="Title 1"/>
          <p:cNvSpPr>
            <a:spLocks noGrp="1"/>
          </p:cNvSpPr>
          <p:nvPr>
            <p:ph type="title"/>
          </p:nvPr>
        </p:nvSpPr>
        <p:spPr>
          <a:xfrm>
            <a:off x="446703" y="1124096"/>
            <a:ext cx="7886700" cy="994172"/>
          </a:xfrm>
        </p:spPr>
        <p:txBody>
          <a:bodyPr>
            <a:normAutofit fontScale="90000"/>
          </a:bodyPr>
          <a:p>
            <a:r>
              <a:rPr b="1" dirty="0" lang="en-US">
                <a:solidFill>
                  <a:srgbClr val="A90000"/>
                </a:solidFill>
                <a:latin typeface="Times New Roman" panose="02020603050405020304" pitchFamily="18" charset="0"/>
                <a:cs typeface="Times New Roman" panose="02020603050405020304" pitchFamily="18" charset="0"/>
              </a:rPr>
              <a:t>Multiple Inheritance</a:t>
            </a:r>
            <a:r>
              <a:rPr b="0" dirty="0" i="0" lang="en-US">
                <a:solidFill>
                  <a:srgbClr val="3A3A3A"/>
                </a:solidFill>
                <a:effectLst/>
                <a:latin typeface="Times New Roman" panose="02020603050405020304" pitchFamily="18" charset="0"/>
                <a:cs typeface="Times New Roman" panose="02020603050405020304" pitchFamily="18" charset="0"/>
              </a:rPr>
              <a:t/>
            </a:r>
            <a:br>
              <a:rPr b="0" dirty="0" i="0" lang="en-US">
                <a:solidFill>
                  <a:srgbClr val="3A3A3A"/>
                </a:solidFill>
                <a:effectLst/>
                <a:latin typeface="Times New Roman" panose="02020603050405020304" pitchFamily="18" charset="0"/>
                <a:cs typeface="Times New Roman" panose="02020603050405020304" pitchFamily="18" charset="0"/>
              </a:rPr>
            </a:br>
            <a:endParaRPr dirty="0" lang="en-IN"/>
          </a:p>
        </p:txBody>
      </p:sp>
      <p:sp>
        <p:nvSpPr>
          <p:cNvPr id="1048768" name="Content Placeholder 2"/>
          <p:cNvSpPr>
            <a:spLocks noGrp="1"/>
          </p:cNvSpPr>
          <p:nvPr>
            <p:ph idx="1"/>
          </p:nvPr>
        </p:nvSpPr>
        <p:spPr>
          <a:xfrm>
            <a:off x="628650" y="1688950"/>
            <a:ext cx="7886700" cy="3263504"/>
          </a:xfrm>
        </p:spPr>
        <p:txBody>
          <a:bodyPr/>
          <a:p>
            <a:r>
              <a:rPr dirty="0" lang="en-US">
                <a:latin typeface="Times New Roman" panose="02020603050405020304" pitchFamily="18" charset="0"/>
                <a:cs typeface="Times New Roman" panose="02020603050405020304" pitchFamily="18" charset="0"/>
              </a:rPr>
              <a:t>A class can inherit properties from more than one class which is known as multiple inheritances.</a:t>
            </a:r>
          </a:p>
          <a:p>
            <a:r>
              <a:rPr b="1" dirty="0" lang="en-US" u="sng">
                <a:solidFill>
                  <a:srgbClr val="3A3A3A"/>
                </a:solidFill>
                <a:latin typeface="Times New Roman" panose="02020603050405020304" pitchFamily="18" charset="0"/>
                <a:cs typeface="Times New Roman" panose="02020603050405020304" pitchFamily="18" charset="0"/>
              </a:rPr>
              <a:t>Syntax:</a:t>
            </a:r>
          </a:p>
          <a:p>
            <a:endParaRPr dirty="0" lang="en-US">
              <a:latin typeface="Times New Roman" panose="02020603050405020304" pitchFamily="18" charset="0"/>
              <a:cs typeface="Times New Roman" panose="02020603050405020304" pitchFamily="18" charset="0"/>
            </a:endParaRPr>
          </a:p>
          <a:p>
            <a:endParaRPr dirty="0" lang="en-IN">
              <a:latin typeface="Times New Roman" panose="02020603050405020304" pitchFamily="18" charset="0"/>
              <a:cs typeface="Times New Roman" panose="02020603050405020304" pitchFamily="18" charset="0"/>
            </a:endParaRPr>
          </a:p>
        </p:txBody>
      </p:sp>
      <p:sp>
        <p:nvSpPr>
          <p:cNvPr id="1048769" name="Rectangle: Rounded Corners 6"/>
          <p:cNvSpPr/>
          <p:nvPr/>
        </p:nvSpPr>
        <p:spPr>
          <a:xfrm>
            <a:off x="2535594" y="3733984"/>
            <a:ext cx="1532553" cy="685800"/>
          </a:xfrm>
          <a:prstGeom prst="roundRect"/>
        </p:spPr>
        <p:style>
          <a:lnRef idx="2">
            <a:schemeClr val="accent4">
              <a:shade val="50000"/>
            </a:schemeClr>
          </a:lnRef>
          <a:fillRef idx="1">
            <a:schemeClr val="accent4"/>
          </a:fillRef>
          <a:effectRef idx="0">
            <a:schemeClr val="accent4"/>
          </a:effectRef>
          <a:fontRef idx="minor">
            <a:schemeClr val="lt1"/>
          </a:fontRef>
        </p:style>
        <p:txBody>
          <a:bodyPr anchor="ctr" rtlCol="0"/>
          <a:p>
            <a:pPr algn="ctr"/>
            <a:r>
              <a:rPr b="1" dirty="0" sz="1350" lang="en-US"/>
              <a:t>Class B</a:t>
            </a:r>
            <a:endParaRPr b="1" dirty="0" sz="1350" lang="en-IN"/>
          </a:p>
        </p:txBody>
      </p:sp>
      <p:sp>
        <p:nvSpPr>
          <p:cNvPr id="1048770" name="Rectangle: Rounded Corners 8"/>
          <p:cNvSpPr/>
          <p:nvPr/>
        </p:nvSpPr>
        <p:spPr>
          <a:xfrm>
            <a:off x="4823926" y="3775400"/>
            <a:ext cx="1532553" cy="685800"/>
          </a:xfrm>
          <a:prstGeom prst="roundRect"/>
        </p:spPr>
        <p:style>
          <a:lnRef idx="2">
            <a:schemeClr val="accent4">
              <a:shade val="50000"/>
            </a:schemeClr>
          </a:lnRef>
          <a:fillRef idx="1">
            <a:schemeClr val="accent4"/>
          </a:fillRef>
          <a:effectRef idx="0">
            <a:schemeClr val="accent4"/>
          </a:effectRef>
          <a:fontRef idx="minor">
            <a:schemeClr val="lt1"/>
          </a:fontRef>
        </p:style>
        <p:txBody>
          <a:bodyPr anchor="ctr" rtlCol="0"/>
          <a:p>
            <a:pPr algn="ctr"/>
            <a:r>
              <a:rPr b="1" dirty="0" sz="1350" lang="en-US"/>
              <a:t>Class C</a:t>
            </a:r>
            <a:endParaRPr b="1" dirty="0" sz="1350" lang="en-IN"/>
          </a:p>
        </p:txBody>
      </p:sp>
      <p:sp>
        <p:nvSpPr>
          <p:cNvPr id="1048771" name="Rectangle: Rounded Corners 10"/>
          <p:cNvSpPr/>
          <p:nvPr/>
        </p:nvSpPr>
        <p:spPr>
          <a:xfrm>
            <a:off x="3672763" y="4930244"/>
            <a:ext cx="1532553" cy="685800"/>
          </a:xfrm>
          <a:prstGeom prst="roundRect"/>
        </p:spPr>
        <p:style>
          <a:lnRef idx="2">
            <a:schemeClr val="accent5">
              <a:shade val="50000"/>
            </a:schemeClr>
          </a:lnRef>
          <a:fillRef idx="1">
            <a:schemeClr val="accent5"/>
          </a:fillRef>
          <a:effectRef idx="0">
            <a:schemeClr val="accent5"/>
          </a:effectRef>
          <a:fontRef idx="minor">
            <a:schemeClr val="lt1"/>
          </a:fontRef>
        </p:style>
        <p:txBody>
          <a:bodyPr anchor="ctr" rtlCol="0"/>
          <a:p>
            <a:pPr algn="ctr"/>
            <a:r>
              <a:rPr b="1" dirty="0" sz="1350" lang="en-US"/>
              <a:t>Class A</a:t>
            </a:r>
            <a:endParaRPr b="1" dirty="0" sz="1350" lang="en-IN"/>
          </a:p>
          <a:p>
            <a:pPr algn="ctr"/>
            <a:endParaRPr dirty="0" sz="1350" lang="en-IN"/>
          </a:p>
        </p:txBody>
      </p:sp>
      <p:cxnSp>
        <p:nvCxnSpPr>
          <p:cNvPr id="3145731" name="Straight Arrow Connector 12"/>
          <p:cNvCxnSpPr>
            <a:cxnSpLocks/>
          </p:cNvCxnSpPr>
          <p:nvPr/>
        </p:nvCxnSpPr>
        <p:spPr>
          <a:xfrm>
            <a:off x="3746241" y="4454201"/>
            <a:ext cx="643812" cy="476043"/>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732" name="Straight Arrow Connector 14"/>
          <p:cNvCxnSpPr>
            <a:cxnSpLocks/>
          </p:cNvCxnSpPr>
          <p:nvPr/>
        </p:nvCxnSpPr>
        <p:spPr>
          <a:xfrm flipH="1">
            <a:off x="4572000" y="4461200"/>
            <a:ext cx="706794" cy="469045"/>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210" name=""/>
        <p:cNvGrpSpPr/>
        <p:nvPr/>
      </p:nvGrpSpPr>
      <p:grpSpPr>
        <a:xfrm>
          <a:off x="0" y="0"/>
          <a:ext cx="0" cy="0"/>
          <a:chOff x="0" y="0"/>
          <a:chExt cx="0" cy="0"/>
        </a:xfrm>
      </p:grpSpPr>
      <p:sp>
        <p:nvSpPr>
          <p:cNvPr id="1048772" name="Title 1"/>
          <p:cNvSpPr>
            <a:spLocks noGrp="1"/>
          </p:cNvSpPr>
          <p:nvPr>
            <p:ph type="title"/>
          </p:nvPr>
        </p:nvSpPr>
        <p:spPr/>
        <p:txBody>
          <a:bodyPr>
            <a:normAutofit fontScale="90000"/>
          </a:bodyPr>
          <a:p>
            <a:r>
              <a:rPr b="1" dirty="0" lang="en-US">
                <a:solidFill>
                  <a:srgbClr val="A90000"/>
                </a:solidFill>
                <a:latin typeface="Times New Roman" panose="02020603050405020304" pitchFamily="18" charset="0"/>
                <a:cs typeface="Times New Roman" panose="02020603050405020304" pitchFamily="18" charset="0"/>
              </a:rPr>
              <a:t>Multilevel Inheritance</a:t>
            </a:r>
            <a:r>
              <a:rPr b="0" dirty="0" i="0" lang="en-US">
                <a:solidFill>
                  <a:srgbClr val="3A3A3A"/>
                </a:solidFill>
                <a:effectLst/>
                <a:latin typeface="Times New Roman" panose="02020603050405020304" pitchFamily="18" charset="0"/>
                <a:cs typeface="Times New Roman" panose="02020603050405020304" pitchFamily="18" charset="0"/>
              </a:rPr>
              <a:t/>
            </a:r>
            <a:br>
              <a:rPr b="0" dirty="0" i="0" lang="en-US">
                <a:solidFill>
                  <a:srgbClr val="3A3A3A"/>
                </a:solidFill>
                <a:effectLst/>
                <a:latin typeface="Times New Roman" panose="02020603050405020304" pitchFamily="18" charset="0"/>
                <a:cs typeface="Times New Roman" panose="02020603050405020304" pitchFamily="18" charset="0"/>
              </a:rPr>
            </a:br>
            <a:endParaRPr dirty="0" lang="en-IN"/>
          </a:p>
        </p:txBody>
      </p:sp>
      <p:sp>
        <p:nvSpPr>
          <p:cNvPr id="1048773" name="Content Placeholder 2"/>
          <p:cNvSpPr>
            <a:spLocks noGrp="1"/>
          </p:cNvSpPr>
          <p:nvPr>
            <p:ph idx="1"/>
          </p:nvPr>
        </p:nvSpPr>
        <p:spPr>
          <a:xfrm>
            <a:off x="628650" y="1628178"/>
            <a:ext cx="7886700" cy="4467821"/>
          </a:xfrm>
        </p:spPr>
        <p:txBody>
          <a:bodyPr/>
          <a:p>
            <a:r>
              <a:rPr dirty="0" lang="en-US">
                <a:latin typeface="Times New Roman" panose="02020603050405020304" pitchFamily="18" charset="0"/>
                <a:cs typeface="Times New Roman" panose="02020603050405020304" pitchFamily="18" charset="0"/>
              </a:rPr>
              <a:t>A class can be derived from another derived class which is known as multilevel inheritance</a:t>
            </a:r>
            <a:r>
              <a:rPr dirty="0" lang="en-US" smtClean="0">
                <a:latin typeface="Times New Roman" panose="02020603050405020304" pitchFamily="18" charset="0"/>
                <a:cs typeface="Times New Roman" panose="02020603050405020304" pitchFamily="18" charset="0"/>
              </a:rPr>
              <a:t>.</a:t>
            </a:r>
          </a:p>
          <a:p>
            <a:endParaRPr dirty="0" lang="en-US">
              <a:latin typeface="Times New Roman" panose="02020603050405020304" pitchFamily="18" charset="0"/>
              <a:cs typeface="Times New Roman" panose="02020603050405020304" pitchFamily="18" charset="0"/>
            </a:endParaRPr>
          </a:p>
          <a:p>
            <a:endParaRPr dirty="0" lang="en-IN">
              <a:latin typeface="Times New Roman" panose="02020603050405020304" pitchFamily="18" charset="0"/>
              <a:cs typeface="Times New Roman" panose="02020603050405020304" pitchFamily="18" charset="0"/>
            </a:endParaRPr>
          </a:p>
        </p:txBody>
      </p:sp>
      <p:sp>
        <p:nvSpPr>
          <p:cNvPr id="1048774" name="Rectangle: Rounded Corners 7"/>
          <p:cNvSpPr/>
          <p:nvPr/>
        </p:nvSpPr>
        <p:spPr>
          <a:xfrm>
            <a:off x="3805724" y="3708797"/>
            <a:ext cx="1532553" cy="685800"/>
          </a:xfrm>
          <a:prstGeom prst="roundRect"/>
        </p:spPr>
        <p:style>
          <a:lnRef idx="2">
            <a:schemeClr val="accent4">
              <a:shade val="50000"/>
            </a:schemeClr>
          </a:lnRef>
          <a:fillRef idx="1">
            <a:schemeClr val="accent4"/>
          </a:fillRef>
          <a:effectRef idx="0">
            <a:schemeClr val="accent4"/>
          </a:effectRef>
          <a:fontRef idx="minor">
            <a:schemeClr val="lt1"/>
          </a:fontRef>
        </p:style>
        <p:txBody>
          <a:bodyPr anchor="ctr" rtlCol="0"/>
          <a:p>
            <a:pPr algn="ctr"/>
            <a:r>
              <a:rPr b="1" dirty="0" sz="1350" lang="en-US"/>
              <a:t>Class B</a:t>
            </a:r>
            <a:endParaRPr b="1" dirty="0" sz="1350" lang="en-IN"/>
          </a:p>
        </p:txBody>
      </p:sp>
      <p:sp>
        <p:nvSpPr>
          <p:cNvPr id="1048775" name="Rectangle: Rounded Corners 9"/>
          <p:cNvSpPr/>
          <p:nvPr/>
        </p:nvSpPr>
        <p:spPr>
          <a:xfrm>
            <a:off x="3805724" y="2574131"/>
            <a:ext cx="1532553" cy="685800"/>
          </a:xfrm>
          <a:prstGeom prst="roundRect"/>
        </p:spPr>
        <p:style>
          <a:lnRef idx="2">
            <a:schemeClr val="accent4">
              <a:shade val="50000"/>
            </a:schemeClr>
          </a:lnRef>
          <a:fillRef idx="1">
            <a:schemeClr val="accent4"/>
          </a:fillRef>
          <a:effectRef idx="0">
            <a:schemeClr val="accent4"/>
          </a:effectRef>
          <a:fontRef idx="minor">
            <a:schemeClr val="lt1"/>
          </a:fontRef>
        </p:style>
        <p:txBody>
          <a:bodyPr anchor="ctr" rtlCol="0"/>
          <a:p>
            <a:pPr algn="ctr"/>
            <a:r>
              <a:rPr b="1" dirty="0" sz="1350" lang="en-US"/>
              <a:t>Class C</a:t>
            </a:r>
            <a:endParaRPr b="1" dirty="0" sz="1350" lang="en-IN"/>
          </a:p>
        </p:txBody>
      </p:sp>
      <p:sp>
        <p:nvSpPr>
          <p:cNvPr id="1048776" name="Rectangle: Rounded Corners 11"/>
          <p:cNvSpPr/>
          <p:nvPr/>
        </p:nvSpPr>
        <p:spPr>
          <a:xfrm>
            <a:off x="3805724" y="4815652"/>
            <a:ext cx="1532553" cy="685800"/>
          </a:xfrm>
          <a:prstGeom prst="roundRect"/>
        </p:spPr>
        <p:style>
          <a:lnRef idx="2">
            <a:schemeClr val="accent5">
              <a:shade val="50000"/>
            </a:schemeClr>
          </a:lnRef>
          <a:fillRef idx="1">
            <a:schemeClr val="accent5"/>
          </a:fillRef>
          <a:effectRef idx="0">
            <a:schemeClr val="accent5"/>
          </a:effectRef>
          <a:fontRef idx="minor">
            <a:schemeClr val="lt1"/>
          </a:fontRef>
        </p:style>
        <p:txBody>
          <a:bodyPr anchor="ctr" rtlCol="0"/>
          <a:p>
            <a:pPr algn="ctr"/>
            <a:r>
              <a:rPr b="1" dirty="0" sz="1350" lang="en-US"/>
              <a:t>Class A</a:t>
            </a:r>
            <a:endParaRPr b="1" dirty="0" sz="1350" lang="en-IN"/>
          </a:p>
          <a:p>
            <a:pPr algn="ctr"/>
            <a:endParaRPr dirty="0" sz="1350" lang="en-IN"/>
          </a:p>
        </p:txBody>
      </p:sp>
      <p:cxnSp>
        <p:nvCxnSpPr>
          <p:cNvPr id="3145733" name="Straight Arrow Connector 13"/>
          <p:cNvCxnSpPr>
            <a:cxnSpLocks/>
            <a:stCxn id="1048775" idx="2"/>
            <a:endCxn id="1048774" idx="0"/>
          </p:cNvCxnSpPr>
          <p:nvPr/>
        </p:nvCxnSpPr>
        <p:spPr>
          <a:xfrm>
            <a:off x="4572000" y="3259932"/>
            <a:ext cx="0" cy="448865"/>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734" name="Straight Arrow Connector 17"/>
          <p:cNvCxnSpPr>
            <a:cxnSpLocks/>
            <a:stCxn id="1048774" idx="2"/>
            <a:endCxn id="1048776" idx="0"/>
          </p:cNvCxnSpPr>
          <p:nvPr/>
        </p:nvCxnSpPr>
        <p:spPr>
          <a:xfrm>
            <a:off x="4572000" y="4394597"/>
            <a:ext cx="0" cy="421055"/>
          </a:xfrm>
          <a:prstGeom prst="straightConnector1"/>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211" name=""/>
        <p:cNvGrpSpPr/>
        <p:nvPr/>
      </p:nvGrpSpPr>
      <p:grpSpPr>
        <a:xfrm>
          <a:off x="0" y="0"/>
          <a:ext cx="0" cy="0"/>
          <a:chOff x="0" y="0"/>
          <a:chExt cx="0" cy="0"/>
        </a:xfrm>
      </p:grpSpPr>
      <p:sp>
        <p:nvSpPr>
          <p:cNvPr id="1048777" name="Title 1"/>
          <p:cNvSpPr>
            <a:spLocks noGrp="1"/>
          </p:cNvSpPr>
          <p:nvPr>
            <p:ph type="title"/>
          </p:nvPr>
        </p:nvSpPr>
        <p:spPr/>
        <p:txBody>
          <a:bodyPr>
            <a:normAutofit fontScale="90000"/>
          </a:bodyPr>
          <a:p>
            <a:r>
              <a:rPr b="1" dirty="0" lang="en-US">
                <a:solidFill>
                  <a:srgbClr val="A90000"/>
                </a:solidFill>
                <a:latin typeface="Times New Roman" panose="02020603050405020304" pitchFamily="18" charset="0"/>
                <a:cs typeface="Times New Roman" panose="02020603050405020304" pitchFamily="18" charset="0"/>
              </a:rPr>
              <a:t>Hierarchical Inheritance</a:t>
            </a:r>
            <a:r>
              <a:rPr b="0" dirty="0" i="0" lang="en-US">
                <a:solidFill>
                  <a:srgbClr val="3A3A3A"/>
                </a:solidFill>
                <a:effectLst/>
                <a:latin typeface="Times New Roman" panose="02020603050405020304" pitchFamily="18" charset="0"/>
                <a:cs typeface="Times New Roman" panose="02020603050405020304" pitchFamily="18" charset="0"/>
              </a:rPr>
              <a:t/>
            </a:r>
            <a:br>
              <a:rPr b="0" dirty="0" i="0" lang="en-US">
                <a:solidFill>
                  <a:srgbClr val="3A3A3A"/>
                </a:solidFill>
                <a:effectLst/>
                <a:latin typeface="Times New Roman" panose="02020603050405020304" pitchFamily="18" charset="0"/>
                <a:cs typeface="Times New Roman" panose="02020603050405020304" pitchFamily="18" charset="0"/>
              </a:rPr>
            </a:br>
            <a:endParaRPr dirty="0" lang="en-IN"/>
          </a:p>
        </p:txBody>
      </p:sp>
      <p:sp>
        <p:nvSpPr>
          <p:cNvPr id="1048778" name="Content Placeholder 2"/>
          <p:cNvSpPr>
            <a:spLocks noGrp="1"/>
          </p:cNvSpPr>
          <p:nvPr>
            <p:ph idx="1"/>
          </p:nvPr>
        </p:nvSpPr>
        <p:spPr>
          <a:xfrm>
            <a:off x="565669" y="1687626"/>
            <a:ext cx="7886700" cy="3263504"/>
          </a:xfrm>
        </p:spPr>
        <p:txBody>
          <a:bodyPr/>
          <a:p>
            <a:r>
              <a:rPr b="0" dirty="0" i="0" lang="en-US">
                <a:solidFill>
                  <a:srgbClr val="222426"/>
                </a:solidFill>
                <a:effectLst/>
                <a:latin typeface="Times New Roman" panose="02020603050405020304" pitchFamily="18" charset="0"/>
                <a:cs typeface="Times New Roman" panose="02020603050405020304" pitchFamily="18" charset="0"/>
              </a:rPr>
              <a:t>In this type of inheritance, one parent class has more than one child </a:t>
            </a:r>
            <a:r>
              <a:rPr b="0" dirty="0" i="0" lang="en-US" smtClean="0">
                <a:solidFill>
                  <a:srgbClr val="222426"/>
                </a:solidFill>
                <a:effectLst/>
                <a:latin typeface="Times New Roman" panose="02020603050405020304" pitchFamily="18" charset="0"/>
                <a:cs typeface="Times New Roman" panose="02020603050405020304" pitchFamily="18" charset="0"/>
              </a:rPr>
              <a:t>class</a:t>
            </a:r>
          </a:p>
          <a:p>
            <a:endParaRPr dirty="0" lang="en-IN">
              <a:latin typeface="Times New Roman" panose="02020603050405020304" pitchFamily="18" charset="0"/>
              <a:cs typeface="Times New Roman" panose="02020603050405020304" pitchFamily="18" charset="0"/>
            </a:endParaRPr>
          </a:p>
        </p:txBody>
      </p:sp>
      <p:sp>
        <p:nvSpPr>
          <p:cNvPr id="1048779" name="Rectangle: Rounded Corners 8"/>
          <p:cNvSpPr/>
          <p:nvPr/>
        </p:nvSpPr>
        <p:spPr>
          <a:xfrm>
            <a:off x="5814138" y="3561998"/>
            <a:ext cx="1532553" cy="685800"/>
          </a:xfrm>
          <a:prstGeom prst="roundRect"/>
        </p:spPr>
        <p:style>
          <a:lnRef idx="2">
            <a:schemeClr val="accent4">
              <a:shade val="50000"/>
            </a:schemeClr>
          </a:lnRef>
          <a:fillRef idx="1">
            <a:schemeClr val="accent4"/>
          </a:fillRef>
          <a:effectRef idx="0">
            <a:schemeClr val="accent4"/>
          </a:effectRef>
          <a:fontRef idx="minor">
            <a:schemeClr val="lt1"/>
          </a:fontRef>
        </p:style>
        <p:txBody>
          <a:bodyPr anchor="ctr" rtlCol="0"/>
          <a:p>
            <a:pPr algn="ctr"/>
            <a:r>
              <a:rPr b="1" dirty="0" sz="1350" lang="en-US"/>
              <a:t>Class C</a:t>
            </a:r>
            <a:endParaRPr b="1" dirty="0" sz="1350" lang="en-IN"/>
          </a:p>
        </p:txBody>
      </p:sp>
      <p:sp>
        <p:nvSpPr>
          <p:cNvPr id="1048780" name="Rectangle: Rounded Corners 10"/>
          <p:cNvSpPr/>
          <p:nvPr/>
        </p:nvSpPr>
        <p:spPr>
          <a:xfrm>
            <a:off x="3824468" y="2623668"/>
            <a:ext cx="1532553" cy="685800"/>
          </a:xfrm>
          <a:prstGeom prst="roundRect"/>
        </p:spPr>
        <p:style>
          <a:lnRef idx="2">
            <a:schemeClr val="accent4">
              <a:shade val="50000"/>
            </a:schemeClr>
          </a:lnRef>
          <a:fillRef idx="1">
            <a:schemeClr val="accent4"/>
          </a:fillRef>
          <a:effectRef idx="0">
            <a:schemeClr val="accent4"/>
          </a:effectRef>
          <a:fontRef idx="minor">
            <a:schemeClr val="lt1"/>
          </a:fontRef>
        </p:style>
        <p:txBody>
          <a:bodyPr anchor="ctr" rtlCol="0"/>
          <a:p>
            <a:pPr algn="ctr"/>
            <a:r>
              <a:rPr b="1" dirty="0" sz="1350" lang="en-US"/>
              <a:t>Class A</a:t>
            </a:r>
            <a:endParaRPr b="1" dirty="0" sz="1350" lang="en-IN"/>
          </a:p>
        </p:txBody>
      </p:sp>
      <p:sp>
        <p:nvSpPr>
          <p:cNvPr id="1048781" name="Rectangle: Rounded Corners 12"/>
          <p:cNvSpPr/>
          <p:nvPr/>
        </p:nvSpPr>
        <p:spPr>
          <a:xfrm>
            <a:off x="2100554" y="3561998"/>
            <a:ext cx="1532553" cy="685800"/>
          </a:xfrm>
          <a:prstGeom prst="roundRect"/>
        </p:spPr>
        <p:style>
          <a:lnRef idx="2">
            <a:schemeClr val="accent4">
              <a:shade val="50000"/>
            </a:schemeClr>
          </a:lnRef>
          <a:fillRef idx="1">
            <a:schemeClr val="accent4"/>
          </a:fillRef>
          <a:effectRef idx="0">
            <a:schemeClr val="accent4"/>
          </a:effectRef>
          <a:fontRef idx="minor">
            <a:schemeClr val="lt1"/>
          </a:fontRef>
        </p:style>
        <p:txBody>
          <a:bodyPr anchor="ctr" rtlCol="0"/>
          <a:p>
            <a:pPr algn="ctr"/>
            <a:r>
              <a:rPr b="1" dirty="0" sz="1350" lang="en-US"/>
              <a:t>Class B</a:t>
            </a:r>
            <a:endParaRPr b="1" dirty="0" sz="1350" lang="en-IN"/>
          </a:p>
        </p:txBody>
      </p:sp>
      <p:sp>
        <p:nvSpPr>
          <p:cNvPr id="1048782" name="Rectangle: Rounded Corners 16"/>
          <p:cNvSpPr/>
          <p:nvPr/>
        </p:nvSpPr>
        <p:spPr>
          <a:xfrm>
            <a:off x="691631" y="4821862"/>
            <a:ext cx="1532553" cy="685800"/>
          </a:xfrm>
          <a:prstGeom prst="roundRect"/>
        </p:spPr>
        <p:style>
          <a:lnRef idx="2">
            <a:schemeClr val="accent5">
              <a:shade val="50000"/>
            </a:schemeClr>
          </a:lnRef>
          <a:fillRef idx="1">
            <a:schemeClr val="accent5"/>
          </a:fillRef>
          <a:effectRef idx="0">
            <a:schemeClr val="accent5"/>
          </a:effectRef>
          <a:fontRef idx="minor">
            <a:schemeClr val="lt1"/>
          </a:fontRef>
        </p:style>
        <p:txBody>
          <a:bodyPr anchor="ctr" rtlCol="0"/>
          <a:p>
            <a:pPr algn="ctr"/>
            <a:r>
              <a:rPr b="1" dirty="0" sz="1350" lang="en-US"/>
              <a:t>Class b1</a:t>
            </a:r>
            <a:endParaRPr b="1" dirty="0" sz="1350" lang="en-IN"/>
          </a:p>
          <a:p>
            <a:pPr algn="ctr"/>
            <a:endParaRPr dirty="0" sz="1350" lang="en-IN"/>
          </a:p>
        </p:txBody>
      </p:sp>
      <p:sp>
        <p:nvSpPr>
          <p:cNvPr id="1048783" name="Rectangle: Rounded Corners 18"/>
          <p:cNvSpPr/>
          <p:nvPr/>
        </p:nvSpPr>
        <p:spPr>
          <a:xfrm>
            <a:off x="3294873" y="4821862"/>
            <a:ext cx="1532553" cy="685800"/>
          </a:xfrm>
          <a:prstGeom prst="roundRect"/>
        </p:spPr>
        <p:style>
          <a:lnRef idx="2">
            <a:schemeClr val="accent5">
              <a:shade val="50000"/>
            </a:schemeClr>
          </a:lnRef>
          <a:fillRef idx="1">
            <a:schemeClr val="accent5"/>
          </a:fillRef>
          <a:effectRef idx="0">
            <a:schemeClr val="accent5"/>
          </a:effectRef>
          <a:fontRef idx="minor">
            <a:schemeClr val="lt1"/>
          </a:fontRef>
        </p:style>
        <p:txBody>
          <a:bodyPr anchor="ctr" rtlCol="0"/>
          <a:p>
            <a:pPr algn="ctr"/>
            <a:r>
              <a:rPr b="1" dirty="0" sz="1350" lang="en-US"/>
              <a:t>Class b2</a:t>
            </a:r>
            <a:endParaRPr b="1" dirty="0" sz="1350" lang="en-IN"/>
          </a:p>
          <a:p>
            <a:pPr algn="ctr"/>
            <a:endParaRPr dirty="0" sz="1350" lang="en-IN"/>
          </a:p>
        </p:txBody>
      </p:sp>
      <p:sp>
        <p:nvSpPr>
          <p:cNvPr id="1048784" name="Rectangle: Rounded Corners 20"/>
          <p:cNvSpPr/>
          <p:nvPr/>
        </p:nvSpPr>
        <p:spPr>
          <a:xfrm>
            <a:off x="5338277" y="4768028"/>
            <a:ext cx="1532553" cy="685800"/>
          </a:xfrm>
          <a:prstGeom prst="roundRect"/>
        </p:spPr>
        <p:style>
          <a:lnRef idx="2">
            <a:schemeClr val="accent5">
              <a:shade val="50000"/>
            </a:schemeClr>
          </a:lnRef>
          <a:fillRef idx="1">
            <a:schemeClr val="accent5"/>
          </a:fillRef>
          <a:effectRef idx="0">
            <a:schemeClr val="accent5"/>
          </a:effectRef>
          <a:fontRef idx="minor">
            <a:schemeClr val="lt1"/>
          </a:fontRef>
        </p:style>
        <p:txBody>
          <a:bodyPr anchor="ctr" rtlCol="0"/>
          <a:p>
            <a:pPr algn="ctr"/>
            <a:r>
              <a:rPr b="1" dirty="0" sz="1350" lang="en-US"/>
              <a:t>Class c1</a:t>
            </a:r>
            <a:endParaRPr b="1" dirty="0" sz="1350" lang="en-IN"/>
          </a:p>
          <a:p>
            <a:pPr algn="ctr"/>
            <a:endParaRPr dirty="0" sz="1350" lang="en-IN"/>
          </a:p>
        </p:txBody>
      </p:sp>
      <p:sp>
        <p:nvSpPr>
          <p:cNvPr id="1048785" name="Rectangle: Rounded Corners 22"/>
          <p:cNvSpPr/>
          <p:nvPr/>
        </p:nvSpPr>
        <p:spPr>
          <a:xfrm>
            <a:off x="7455161" y="4821935"/>
            <a:ext cx="1532553" cy="685800"/>
          </a:xfrm>
          <a:prstGeom prst="roundRect"/>
        </p:spPr>
        <p:style>
          <a:lnRef idx="2">
            <a:schemeClr val="accent5">
              <a:shade val="50000"/>
            </a:schemeClr>
          </a:lnRef>
          <a:fillRef idx="1">
            <a:schemeClr val="accent5"/>
          </a:fillRef>
          <a:effectRef idx="0">
            <a:schemeClr val="accent5"/>
          </a:effectRef>
          <a:fontRef idx="minor">
            <a:schemeClr val="lt1"/>
          </a:fontRef>
        </p:style>
        <p:txBody>
          <a:bodyPr anchor="ctr" rtlCol="0"/>
          <a:p>
            <a:pPr algn="ctr"/>
            <a:r>
              <a:rPr b="1" dirty="0" sz="1350" lang="en-US"/>
              <a:t>Class c2</a:t>
            </a:r>
            <a:endParaRPr b="1" dirty="0" sz="1350" lang="en-IN"/>
          </a:p>
          <a:p>
            <a:pPr algn="ctr"/>
            <a:endParaRPr dirty="0" sz="1350" lang="en-IN"/>
          </a:p>
        </p:txBody>
      </p:sp>
      <p:cxnSp>
        <p:nvCxnSpPr>
          <p:cNvPr id="3145735" name="Straight Arrow Connector 24"/>
          <p:cNvCxnSpPr>
            <a:cxnSpLocks/>
          </p:cNvCxnSpPr>
          <p:nvPr/>
        </p:nvCxnSpPr>
        <p:spPr>
          <a:xfrm flipH="1">
            <a:off x="3582955" y="3259931"/>
            <a:ext cx="608823" cy="302067"/>
          </a:xfrm>
          <a:prstGeom prst="straightConnector1"/>
          <a:ln>
            <a:tailEnd type="triangle"/>
          </a:ln>
        </p:spPr>
        <p:style>
          <a:lnRef idx="1">
            <a:schemeClr val="accent1"/>
          </a:lnRef>
          <a:fillRef idx="0">
            <a:schemeClr val="accent1"/>
          </a:fillRef>
          <a:effectRef idx="0">
            <a:schemeClr val="accent1"/>
          </a:effectRef>
          <a:fontRef idx="minor">
            <a:schemeClr val="tx1"/>
          </a:fontRef>
        </p:style>
      </p:cxnSp>
      <p:cxnSp>
        <p:nvCxnSpPr>
          <p:cNvPr id="3145736" name="Straight Arrow Connector 26"/>
          <p:cNvCxnSpPr>
            <a:cxnSpLocks/>
          </p:cNvCxnSpPr>
          <p:nvPr/>
        </p:nvCxnSpPr>
        <p:spPr>
          <a:xfrm>
            <a:off x="5278794" y="3259931"/>
            <a:ext cx="641480" cy="302067"/>
          </a:xfrm>
          <a:prstGeom prst="straightConnector1"/>
          <a:ln>
            <a:tailEnd type="triangle"/>
          </a:ln>
        </p:spPr>
        <p:style>
          <a:lnRef idx="1">
            <a:schemeClr val="accent1"/>
          </a:lnRef>
          <a:fillRef idx="0">
            <a:schemeClr val="accent1"/>
          </a:fillRef>
          <a:effectRef idx="0">
            <a:schemeClr val="accent1"/>
          </a:effectRef>
          <a:fontRef idx="minor">
            <a:schemeClr val="tx1"/>
          </a:fontRef>
        </p:style>
      </p:cxnSp>
      <p:cxnSp>
        <p:nvCxnSpPr>
          <p:cNvPr id="3145737" name="Straight Arrow Connector 28"/>
          <p:cNvCxnSpPr>
            <a:cxnSpLocks/>
          </p:cNvCxnSpPr>
          <p:nvPr/>
        </p:nvCxnSpPr>
        <p:spPr>
          <a:xfrm flipH="1">
            <a:off x="2224184" y="4247798"/>
            <a:ext cx="296831" cy="574064"/>
          </a:xfrm>
          <a:prstGeom prst="straightConnector1"/>
          <a:ln>
            <a:tailEnd type="triangle"/>
          </a:ln>
        </p:spPr>
        <p:style>
          <a:lnRef idx="1">
            <a:schemeClr val="accent1"/>
          </a:lnRef>
          <a:fillRef idx="0">
            <a:schemeClr val="accent1"/>
          </a:fillRef>
          <a:effectRef idx="0">
            <a:schemeClr val="accent1"/>
          </a:effectRef>
          <a:fontRef idx="minor">
            <a:schemeClr val="tx1"/>
          </a:fontRef>
        </p:style>
      </p:cxnSp>
      <p:cxnSp>
        <p:nvCxnSpPr>
          <p:cNvPr id="3145738" name="Straight Arrow Connector 30"/>
          <p:cNvCxnSpPr>
            <a:cxnSpLocks/>
          </p:cNvCxnSpPr>
          <p:nvPr/>
        </p:nvCxnSpPr>
        <p:spPr>
          <a:xfrm>
            <a:off x="3329863" y="4247798"/>
            <a:ext cx="546131" cy="574064"/>
          </a:xfrm>
          <a:prstGeom prst="straightConnector1"/>
          <a:ln>
            <a:tailEnd type="triangle"/>
          </a:ln>
        </p:spPr>
        <p:style>
          <a:lnRef idx="1">
            <a:schemeClr val="accent1"/>
          </a:lnRef>
          <a:fillRef idx="0">
            <a:schemeClr val="accent1"/>
          </a:fillRef>
          <a:effectRef idx="0">
            <a:schemeClr val="accent1"/>
          </a:effectRef>
          <a:fontRef idx="minor">
            <a:schemeClr val="tx1"/>
          </a:fontRef>
        </p:style>
      </p:cxnSp>
      <p:cxnSp>
        <p:nvCxnSpPr>
          <p:cNvPr id="3145739" name="Straight Arrow Connector 32"/>
          <p:cNvCxnSpPr>
            <a:cxnSpLocks/>
            <a:endCxn id="1048784" idx="0"/>
          </p:cNvCxnSpPr>
          <p:nvPr/>
        </p:nvCxnSpPr>
        <p:spPr>
          <a:xfrm flipH="1">
            <a:off x="6104554" y="4247798"/>
            <a:ext cx="345233" cy="520230"/>
          </a:xfrm>
          <a:prstGeom prst="straightConnector1"/>
          <a:ln>
            <a:tailEnd type="triangle"/>
          </a:ln>
        </p:spPr>
        <p:style>
          <a:lnRef idx="1">
            <a:schemeClr val="accent1"/>
          </a:lnRef>
          <a:fillRef idx="0">
            <a:schemeClr val="accent1"/>
          </a:fillRef>
          <a:effectRef idx="0">
            <a:schemeClr val="accent1"/>
          </a:effectRef>
          <a:fontRef idx="minor">
            <a:schemeClr val="tx1"/>
          </a:fontRef>
        </p:style>
      </p:cxnSp>
      <p:cxnSp>
        <p:nvCxnSpPr>
          <p:cNvPr id="3145740" name="Straight Arrow Connector 34"/>
          <p:cNvCxnSpPr>
            <a:cxnSpLocks/>
          </p:cNvCxnSpPr>
          <p:nvPr/>
        </p:nvCxnSpPr>
        <p:spPr>
          <a:xfrm>
            <a:off x="7251052" y="4265949"/>
            <a:ext cx="551673" cy="555913"/>
          </a:xfrm>
          <a:prstGeom prst="straightConnector1"/>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212" name=""/>
        <p:cNvGrpSpPr/>
        <p:nvPr/>
      </p:nvGrpSpPr>
      <p:grpSpPr>
        <a:xfrm>
          <a:off x="0" y="0"/>
          <a:ext cx="0" cy="0"/>
          <a:chOff x="0" y="0"/>
          <a:chExt cx="0" cy="0"/>
        </a:xfrm>
      </p:grpSpPr>
      <p:sp>
        <p:nvSpPr>
          <p:cNvPr id="1048786" name="Title 1"/>
          <p:cNvSpPr>
            <a:spLocks noGrp="1"/>
          </p:cNvSpPr>
          <p:nvPr>
            <p:ph type="title"/>
          </p:nvPr>
        </p:nvSpPr>
        <p:spPr>
          <a:xfrm>
            <a:off x="551672" y="1159086"/>
            <a:ext cx="7886700" cy="994172"/>
          </a:xfrm>
        </p:spPr>
        <p:txBody>
          <a:bodyPr>
            <a:normAutofit fontScale="90000"/>
          </a:bodyPr>
          <a:p>
            <a:r>
              <a:rPr b="1" dirty="0" lang="en-US">
                <a:solidFill>
                  <a:srgbClr val="A90000"/>
                </a:solidFill>
                <a:latin typeface="Times New Roman" panose="02020603050405020304" pitchFamily="18" charset="0"/>
                <a:cs typeface="Times New Roman" panose="02020603050405020304" pitchFamily="18" charset="0"/>
              </a:rPr>
              <a:t>Hybrid Inheritance</a:t>
            </a:r>
            <a:r>
              <a:rPr b="0" dirty="0" i="0" lang="en-US">
                <a:solidFill>
                  <a:srgbClr val="3A3A3A"/>
                </a:solidFill>
                <a:effectLst/>
                <a:latin typeface="Times New Roman" panose="02020603050405020304" pitchFamily="18" charset="0"/>
                <a:cs typeface="Times New Roman" panose="02020603050405020304" pitchFamily="18" charset="0"/>
              </a:rPr>
              <a:t/>
            </a:r>
            <a:br>
              <a:rPr b="0" dirty="0" i="0" lang="en-US">
                <a:solidFill>
                  <a:srgbClr val="3A3A3A"/>
                </a:solidFill>
                <a:effectLst/>
                <a:latin typeface="Times New Roman" panose="02020603050405020304" pitchFamily="18" charset="0"/>
                <a:cs typeface="Times New Roman" panose="02020603050405020304" pitchFamily="18" charset="0"/>
              </a:rPr>
            </a:br>
            <a:endParaRPr dirty="0" lang="en-IN"/>
          </a:p>
        </p:txBody>
      </p:sp>
      <p:sp>
        <p:nvSpPr>
          <p:cNvPr id="1048787" name="Content Placeholder 2"/>
          <p:cNvSpPr>
            <a:spLocks noGrp="1"/>
          </p:cNvSpPr>
          <p:nvPr>
            <p:ph idx="1"/>
          </p:nvPr>
        </p:nvSpPr>
        <p:spPr>
          <a:xfrm>
            <a:off x="628650" y="1656171"/>
            <a:ext cx="7886700" cy="3263504"/>
          </a:xfrm>
        </p:spPr>
        <p:txBody>
          <a:bodyPr/>
          <a:p>
            <a:r>
              <a:rPr dirty="0" lang="en-US">
                <a:latin typeface="Times New Roman" panose="02020603050405020304" pitchFamily="18" charset="0"/>
                <a:cs typeface="Times New Roman" panose="02020603050405020304" pitchFamily="18" charset="0"/>
              </a:rPr>
              <a:t>There could be situations where we need to apply two or more types of inheritance to design one inheritance called hybrid inheritance.</a:t>
            </a:r>
            <a:endParaRPr dirty="0" lang="en-IN">
              <a:latin typeface="Times New Roman" panose="02020603050405020304" pitchFamily="18" charset="0"/>
              <a:cs typeface="Times New Roman" panose="02020603050405020304" pitchFamily="18" charset="0"/>
            </a:endParaRPr>
          </a:p>
        </p:txBody>
      </p:sp>
      <p:sp>
        <p:nvSpPr>
          <p:cNvPr id="1048788" name="Rectangle: Rounded Corners 6"/>
          <p:cNvSpPr/>
          <p:nvPr/>
        </p:nvSpPr>
        <p:spPr>
          <a:xfrm>
            <a:off x="3834586" y="2760458"/>
            <a:ext cx="1532553" cy="685800"/>
          </a:xfrm>
          <a:prstGeom prst="roundRect"/>
        </p:spPr>
        <p:style>
          <a:lnRef idx="2">
            <a:schemeClr val="accent4">
              <a:shade val="50000"/>
            </a:schemeClr>
          </a:lnRef>
          <a:fillRef idx="1">
            <a:schemeClr val="accent4"/>
          </a:fillRef>
          <a:effectRef idx="0">
            <a:schemeClr val="accent4"/>
          </a:effectRef>
          <a:fontRef idx="minor">
            <a:schemeClr val="lt1"/>
          </a:fontRef>
        </p:style>
        <p:txBody>
          <a:bodyPr anchor="ctr" rtlCol="0"/>
          <a:p>
            <a:pPr algn="ctr"/>
            <a:r>
              <a:rPr b="1" dirty="0" sz="1350" lang="en-US"/>
              <a:t>Class C</a:t>
            </a:r>
            <a:endParaRPr b="1" dirty="0" sz="1350" lang="en-IN"/>
          </a:p>
        </p:txBody>
      </p:sp>
      <p:sp>
        <p:nvSpPr>
          <p:cNvPr id="1048789" name="Rectangle: Rounded Corners 8"/>
          <p:cNvSpPr/>
          <p:nvPr/>
        </p:nvSpPr>
        <p:spPr>
          <a:xfrm>
            <a:off x="3805724" y="3708797"/>
            <a:ext cx="1532553" cy="685800"/>
          </a:xfrm>
          <a:prstGeom prst="roundRect"/>
        </p:spPr>
        <p:style>
          <a:lnRef idx="2">
            <a:schemeClr val="accent4">
              <a:shade val="50000"/>
            </a:schemeClr>
          </a:lnRef>
          <a:fillRef idx="1">
            <a:schemeClr val="accent4"/>
          </a:fillRef>
          <a:effectRef idx="0">
            <a:schemeClr val="accent4"/>
          </a:effectRef>
          <a:fontRef idx="minor">
            <a:schemeClr val="lt1"/>
          </a:fontRef>
        </p:style>
        <p:txBody>
          <a:bodyPr anchor="ctr" rtlCol="0"/>
          <a:p>
            <a:pPr algn="ctr"/>
            <a:r>
              <a:rPr b="1" dirty="0" sz="1350" lang="en-US"/>
              <a:t>Class B</a:t>
            </a:r>
            <a:endParaRPr b="1" dirty="0" sz="1350" lang="en-IN"/>
          </a:p>
        </p:txBody>
      </p:sp>
      <p:sp>
        <p:nvSpPr>
          <p:cNvPr id="1048790" name="Rectangle: Rounded Corners 10"/>
          <p:cNvSpPr/>
          <p:nvPr/>
        </p:nvSpPr>
        <p:spPr>
          <a:xfrm>
            <a:off x="4952223" y="4839314"/>
            <a:ext cx="1532553" cy="685800"/>
          </a:xfrm>
          <a:prstGeom prst="roundRect"/>
        </p:spPr>
        <p:style>
          <a:lnRef idx="2">
            <a:schemeClr val="accent5">
              <a:shade val="50000"/>
            </a:schemeClr>
          </a:lnRef>
          <a:fillRef idx="1">
            <a:schemeClr val="accent5"/>
          </a:fillRef>
          <a:effectRef idx="0">
            <a:schemeClr val="accent5"/>
          </a:effectRef>
          <a:fontRef idx="minor">
            <a:schemeClr val="lt1"/>
          </a:fontRef>
        </p:style>
        <p:txBody>
          <a:bodyPr anchor="ctr" rtlCol="0"/>
          <a:p>
            <a:pPr algn="ctr"/>
            <a:r>
              <a:rPr b="1" dirty="0" sz="1350" lang="en-US"/>
              <a:t>Class A</a:t>
            </a:r>
            <a:endParaRPr b="1" dirty="0" sz="1350" lang="en-IN"/>
          </a:p>
          <a:p>
            <a:pPr algn="ctr"/>
            <a:endParaRPr dirty="0" sz="1350" lang="en-IN"/>
          </a:p>
        </p:txBody>
      </p:sp>
      <p:cxnSp>
        <p:nvCxnSpPr>
          <p:cNvPr id="3145741" name="Straight Arrow Connector 12"/>
          <p:cNvCxnSpPr>
            <a:cxnSpLocks/>
            <a:stCxn id="1048788" idx="2"/>
            <a:endCxn id="1048789" idx="0"/>
          </p:cNvCxnSpPr>
          <p:nvPr/>
        </p:nvCxnSpPr>
        <p:spPr>
          <a:xfrm flipH="1">
            <a:off x="4572001" y="3446258"/>
            <a:ext cx="28862" cy="262539"/>
          </a:xfrm>
          <a:prstGeom prst="straightConnector1"/>
          <a:ln>
            <a:tailEnd type="triangle"/>
          </a:ln>
        </p:spPr>
        <p:style>
          <a:lnRef idx="1">
            <a:schemeClr val="accent1"/>
          </a:lnRef>
          <a:fillRef idx="0">
            <a:schemeClr val="accent1"/>
          </a:fillRef>
          <a:effectRef idx="0">
            <a:schemeClr val="accent1"/>
          </a:effectRef>
          <a:fontRef idx="minor">
            <a:schemeClr val="tx1"/>
          </a:fontRef>
        </p:style>
      </p:cxnSp>
      <p:sp>
        <p:nvSpPr>
          <p:cNvPr id="1048791" name="Rectangle: Rounded Corners 16"/>
          <p:cNvSpPr/>
          <p:nvPr/>
        </p:nvSpPr>
        <p:spPr>
          <a:xfrm>
            <a:off x="5718500" y="3708797"/>
            <a:ext cx="1532553" cy="685800"/>
          </a:xfrm>
          <a:prstGeom prst="roundRect"/>
        </p:spPr>
        <p:style>
          <a:lnRef idx="2">
            <a:schemeClr val="accent4">
              <a:shade val="50000"/>
            </a:schemeClr>
          </a:lnRef>
          <a:fillRef idx="1">
            <a:schemeClr val="accent4"/>
          </a:fillRef>
          <a:effectRef idx="0">
            <a:schemeClr val="accent4"/>
          </a:effectRef>
          <a:fontRef idx="minor">
            <a:schemeClr val="lt1"/>
          </a:fontRef>
        </p:style>
        <p:txBody>
          <a:bodyPr anchor="ctr" rtlCol="0"/>
          <a:p>
            <a:pPr algn="ctr"/>
            <a:r>
              <a:rPr b="1" dirty="0" sz="1350" lang="en-US"/>
              <a:t>Class D</a:t>
            </a:r>
            <a:endParaRPr b="1" dirty="0" sz="1350" lang="en-IN"/>
          </a:p>
        </p:txBody>
      </p:sp>
      <p:cxnSp>
        <p:nvCxnSpPr>
          <p:cNvPr id="3145742" name="Straight Arrow Connector 18"/>
          <p:cNvCxnSpPr>
            <a:cxnSpLocks/>
          </p:cNvCxnSpPr>
          <p:nvPr/>
        </p:nvCxnSpPr>
        <p:spPr>
          <a:xfrm>
            <a:off x="4870579" y="4394597"/>
            <a:ext cx="573833" cy="444717"/>
          </a:xfrm>
          <a:prstGeom prst="straightConnector1"/>
          <a:ln>
            <a:tailEnd type="triangle"/>
          </a:ln>
        </p:spPr>
        <p:style>
          <a:lnRef idx="1">
            <a:schemeClr val="accent1"/>
          </a:lnRef>
          <a:fillRef idx="0">
            <a:schemeClr val="accent1"/>
          </a:fillRef>
          <a:effectRef idx="0">
            <a:schemeClr val="accent1"/>
          </a:effectRef>
          <a:fontRef idx="minor">
            <a:schemeClr val="tx1"/>
          </a:fontRef>
        </p:style>
      </p:cxnSp>
      <p:cxnSp>
        <p:nvCxnSpPr>
          <p:cNvPr id="3145743" name="Straight Arrow Connector 20"/>
          <p:cNvCxnSpPr>
            <a:cxnSpLocks/>
            <a:endCxn id="1048790" idx="0"/>
          </p:cNvCxnSpPr>
          <p:nvPr/>
        </p:nvCxnSpPr>
        <p:spPr>
          <a:xfrm flipH="1">
            <a:off x="5718499" y="4394597"/>
            <a:ext cx="495689" cy="444717"/>
          </a:xfrm>
          <a:prstGeom prst="straightConnector1"/>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2" name=""/>
        <p:cNvGrpSpPr/>
        <p:nvPr/>
      </p:nvGrpSpPr>
      <p:grpSpPr>
        <a:xfrm>
          <a:off x="0" y="0"/>
          <a:ext cx="0" cy="0"/>
          <a:chOff x="0" y="0"/>
          <a:chExt cx="0" cy="0"/>
        </a:xfrm>
      </p:grpSpPr>
      <p:sp>
        <p:nvSpPr>
          <p:cNvPr id="1048614" name="Title 2"/>
          <p:cNvSpPr>
            <a:spLocks noGrp="1"/>
          </p:cNvSpPr>
          <p:nvPr>
            <p:ph type="title"/>
          </p:nvPr>
        </p:nvSpPr>
        <p:spPr>
          <a:xfrm>
            <a:off x="457200" y="152400"/>
            <a:ext cx="8229600" cy="762000"/>
          </a:xfrm>
        </p:spPr>
        <p:txBody>
          <a:bodyPr>
            <a:normAutofit/>
          </a:bodyPr>
          <a:p>
            <a:pPr algn="ctr"/>
            <a:r>
              <a:rPr b="1" dirty="0" sz="2800" lang="en-US" smtClean="0"/>
              <a:t>DEFAULT CONSTRUCTOR</a:t>
            </a:r>
            <a:endParaRPr b="1" dirty="0" sz="2800" lang="en-US"/>
          </a:p>
        </p:txBody>
      </p:sp>
      <p:sp>
        <p:nvSpPr>
          <p:cNvPr id="1048615" name="Content Placeholder 1"/>
          <p:cNvSpPr>
            <a:spLocks noGrp="1"/>
          </p:cNvSpPr>
          <p:nvPr>
            <p:ph sz="quarter" idx="1"/>
          </p:nvPr>
        </p:nvSpPr>
        <p:spPr>
          <a:xfrm>
            <a:off x="457200" y="1143000"/>
            <a:ext cx="8229600" cy="5181600"/>
          </a:xfrm>
        </p:spPr>
        <p:txBody>
          <a:bodyPr>
            <a:normAutofit/>
          </a:bodyPr>
          <a:p>
            <a:r>
              <a:rPr dirty="0" sz="2400" lang="en-US"/>
              <a:t>Default constructor is the constructor which doesn't take any argument. It has no parameter</a:t>
            </a:r>
            <a:r>
              <a:rPr dirty="0" sz="2400" lang="en-US" smtClean="0"/>
              <a:t>.</a:t>
            </a:r>
          </a:p>
          <a:p>
            <a:pPr lvl="1"/>
            <a:r>
              <a:rPr dirty="0" sz="2100" lang="en-US" smtClean="0"/>
              <a:t>Syntax :</a:t>
            </a:r>
            <a:endParaRPr dirty="0" sz="2100" lang="en-US"/>
          </a:p>
        </p:txBody>
      </p:sp>
      <p:pic>
        <p:nvPicPr>
          <p:cNvPr id="2097154" name="Picture 3"/>
          <p:cNvPicPr>
            <a:picLocks noChangeAspect="1"/>
          </p:cNvPicPr>
          <p:nvPr/>
        </p:nvPicPr>
        <p:blipFill>
          <a:blip xmlns:r="http://schemas.openxmlformats.org/officeDocument/2006/relationships" r:embed="rId1"/>
          <a:stretch>
            <a:fillRect/>
          </a:stretch>
        </p:blipFill>
        <p:spPr>
          <a:xfrm>
            <a:off x="2514600" y="2667000"/>
            <a:ext cx="4139331" cy="1330902"/>
          </a:xfrm>
          <a:prstGeom prst="rect"/>
          <a:ln>
            <a:noFill/>
          </a:ln>
          <a:effectLst>
            <a:outerShdw algn="tl" blurRad="292100" dir="2700000" dist="139700" rotWithShape="0">
              <a:srgbClr val="333333">
                <a:alpha val="65000"/>
              </a:srgbClr>
            </a:outerShdw>
          </a:effectLst>
        </p:spPr>
      </p:pic>
    </p:spTree>
  </p:cSld>
  <p:clrMapOvr>
    <a:masterClrMapping/>
  </p:clrMapOvr>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213" name=""/>
        <p:cNvGrpSpPr/>
        <p:nvPr/>
      </p:nvGrpSpPr>
      <p:grpSpPr>
        <a:xfrm>
          <a:off x="0" y="0"/>
          <a:ext cx="0" cy="0"/>
          <a:chOff x="0" y="0"/>
          <a:chExt cx="0" cy="0"/>
        </a:xfrm>
      </p:grpSpPr>
      <p:sp>
        <p:nvSpPr>
          <p:cNvPr id="1048792" name="Title 3"/>
          <p:cNvSpPr>
            <a:spLocks noGrp="1"/>
          </p:cNvSpPr>
          <p:nvPr>
            <p:ph type="ctrTitle"/>
          </p:nvPr>
        </p:nvSpPr>
        <p:spPr/>
        <p:txBody>
          <a:bodyPr/>
          <a:p>
            <a:r>
              <a:rPr dirty="0" lang="en-IN" smtClean="0"/>
              <a:t>Unit 3 </a:t>
            </a:r>
            <a:endParaRPr dirty="0" lang="en-US"/>
          </a:p>
        </p:txBody>
      </p:sp>
      <p:sp>
        <p:nvSpPr>
          <p:cNvPr id="1048793" name="Subtitle 4"/>
          <p:cNvSpPr>
            <a:spLocks noGrp="1"/>
          </p:cNvSpPr>
          <p:nvPr>
            <p:ph type="subTitle" idx="1"/>
          </p:nvPr>
        </p:nvSpPr>
        <p:spPr/>
        <p:txBody>
          <a:bodyPr/>
          <a:p>
            <a:endParaRPr dirty="0"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214" name=""/>
        <p:cNvGrpSpPr/>
        <p:nvPr/>
      </p:nvGrpSpPr>
      <p:grpSpPr>
        <a:xfrm>
          <a:off x="0" y="0"/>
          <a:ext cx="0" cy="0"/>
          <a:chOff x="0" y="0"/>
          <a:chExt cx="0" cy="0"/>
        </a:xfrm>
      </p:grpSpPr>
      <p:sp>
        <p:nvSpPr>
          <p:cNvPr id="1048794" name="Title 1"/>
          <p:cNvSpPr>
            <a:spLocks noGrp="1"/>
          </p:cNvSpPr>
          <p:nvPr>
            <p:ph type="title"/>
          </p:nvPr>
        </p:nvSpPr>
        <p:spPr/>
        <p:txBody>
          <a:bodyPr>
            <a:normAutofit fontScale="90000"/>
          </a:bodyPr>
          <a:p>
            <a:r>
              <a:rPr dirty="0" lang="en-US"/>
              <a:t>C++ Single Inheritance</a:t>
            </a:r>
            <a:br>
              <a:rPr dirty="0" lang="en-US"/>
            </a:br>
            <a:endParaRPr dirty="0" lang="en-US"/>
          </a:p>
        </p:txBody>
      </p:sp>
      <p:sp>
        <p:nvSpPr>
          <p:cNvPr id="1048795" name="Content Placeholder 2"/>
          <p:cNvSpPr>
            <a:spLocks noGrp="1"/>
          </p:cNvSpPr>
          <p:nvPr>
            <p:ph idx="1"/>
          </p:nvPr>
        </p:nvSpPr>
        <p:spPr/>
        <p:txBody>
          <a:bodyPr/>
          <a:p>
            <a:r>
              <a:rPr dirty="0" lang="en-IN"/>
              <a:t>If a single class is derived from one base class then it is called </a:t>
            </a:r>
            <a:r>
              <a:rPr b="1" dirty="0" lang="en-IN"/>
              <a:t>single inheritance</a:t>
            </a:r>
            <a:r>
              <a:rPr dirty="0" lang="en-IN"/>
              <a:t>. In C++ single inheritance base and derived class exhibit one to one relation.</a:t>
            </a:r>
            <a:endParaRPr dirty="0"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215" name=""/>
        <p:cNvGrpSpPr/>
        <p:nvPr/>
      </p:nvGrpSpPr>
      <p:grpSpPr>
        <a:xfrm>
          <a:off x="0" y="0"/>
          <a:ext cx="0" cy="0"/>
          <a:chOff x="0" y="0"/>
          <a:chExt cx="0" cy="0"/>
        </a:xfrm>
      </p:grpSpPr>
      <p:sp>
        <p:nvSpPr>
          <p:cNvPr id="1048796" name="Title 1"/>
          <p:cNvSpPr>
            <a:spLocks noGrp="1"/>
          </p:cNvSpPr>
          <p:nvPr>
            <p:ph type="title"/>
          </p:nvPr>
        </p:nvSpPr>
        <p:spPr/>
        <p:txBody>
          <a:bodyPr/>
          <a:p>
            <a:r>
              <a:rPr dirty="0" lang="en-IN" smtClean="0"/>
              <a:t>BLOCK DIAGRAM</a:t>
            </a:r>
            <a:endParaRPr dirty="0" lang="en-US"/>
          </a:p>
        </p:txBody>
      </p:sp>
      <p:pic>
        <p:nvPicPr>
          <p:cNvPr id="2097186" name="Content Placeholder 3"/>
          <p:cNvPicPr>
            <a:picLocks noChangeAspect="1" noGrp="1"/>
          </p:cNvPicPr>
          <p:nvPr>
            <p:ph idx="1"/>
          </p:nvPr>
        </p:nvPicPr>
        <p:blipFill>
          <a:blip xmlns:r="http://schemas.openxmlformats.org/officeDocument/2006/relationships" r:embed="rId1"/>
          <a:stretch>
            <a:fillRect/>
          </a:stretch>
        </p:blipFill>
        <p:spPr>
          <a:xfrm>
            <a:off x="657225" y="2486819"/>
            <a:ext cx="7829550" cy="2752725"/>
          </a:xfrm>
          <a:prstGeom prst="rec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216" name=""/>
        <p:cNvGrpSpPr/>
        <p:nvPr/>
      </p:nvGrpSpPr>
      <p:grpSpPr>
        <a:xfrm>
          <a:off x="0" y="0"/>
          <a:ext cx="0" cy="0"/>
          <a:chOff x="0" y="0"/>
          <a:chExt cx="0" cy="0"/>
        </a:xfrm>
      </p:grpSpPr>
      <p:sp>
        <p:nvSpPr>
          <p:cNvPr id="1048797" name="Title 1"/>
          <p:cNvSpPr>
            <a:spLocks noGrp="1"/>
          </p:cNvSpPr>
          <p:nvPr>
            <p:ph type="title"/>
          </p:nvPr>
        </p:nvSpPr>
        <p:spPr/>
        <p:txBody>
          <a:bodyPr>
            <a:normAutofit fontScale="90000"/>
          </a:bodyPr>
          <a:p>
            <a:r>
              <a:rPr dirty="0" lang="en-IN"/>
              <a:t>C++ Programming Single Inheritance Syntax</a:t>
            </a:r>
            <a:br>
              <a:rPr dirty="0" lang="en-IN"/>
            </a:br>
            <a:endParaRPr dirty="0" lang="en-US"/>
          </a:p>
        </p:txBody>
      </p:sp>
      <p:pic>
        <p:nvPicPr>
          <p:cNvPr id="2097187" name="Content Placeholder 3"/>
          <p:cNvPicPr>
            <a:picLocks noChangeAspect="1" noGrp="1"/>
          </p:cNvPicPr>
          <p:nvPr>
            <p:ph idx="1"/>
          </p:nvPr>
        </p:nvPicPr>
        <p:blipFill>
          <a:blip xmlns:r="http://schemas.openxmlformats.org/officeDocument/2006/relationships" r:embed="rId1"/>
          <a:stretch>
            <a:fillRect/>
          </a:stretch>
        </p:blipFill>
        <p:spPr>
          <a:xfrm>
            <a:off x="1227960" y="1219200"/>
            <a:ext cx="7039387" cy="3801269"/>
          </a:xfrm>
          <a:prstGeom prst="rec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217" name=""/>
        <p:cNvGrpSpPr/>
        <p:nvPr/>
      </p:nvGrpSpPr>
      <p:grpSpPr>
        <a:xfrm>
          <a:off x="0" y="0"/>
          <a:ext cx="0" cy="0"/>
          <a:chOff x="0" y="0"/>
          <a:chExt cx="0" cy="0"/>
        </a:xfrm>
      </p:grpSpPr>
      <p:sp>
        <p:nvSpPr>
          <p:cNvPr id="1048798" name="Title 1"/>
          <p:cNvSpPr>
            <a:spLocks noGrp="1"/>
          </p:cNvSpPr>
          <p:nvPr>
            <p:ph type="title"/>
          </p:nvPr>
        </p:nvSpPr>
        <p:spPr/>
        <p:txBody>
          <a:bodyPr>
            <a:normAutofit fontScale="90000"/>
          </a:bodyPr>
          <a:p>
            <a:r>
              <a:rPr dirty="0" lang="en-US"/>
              <a:t>C++ Single Inheritance Example</a:t>
            </a:r>
            <a:br>
              <a:rPr dirty="0" lang="en-US"/>
            </a:br>
            <a:endParaRPr dirty="0" lang="en-US"/>
          </a:p>
        </p:txBody>
      </p:sp>
      <p:pic>
        <p:nvPicPr>
          <p:cNvPr id="2097188" name="Content Placeholder 5"/>
          <p:cNvPicPr>
            <a:picLocks noChangeAspect="1" noGrp="1"/>
          </p:cNvPicPr>
          <p:nvPr>
            <p:ph idx="1"/>
          </p:nvPr>
        </p:nvPicPr>
        <p:blipFill>
          <a:blip xmlns:r="http://schemas.openxmlformats.org/officeDocument/2006/relationships" r:embed="rId1"/>
          <a:stretch>
            <a:fillRect/>
          </a:stretch>
        </p:blipFill>
        <p:spPr>
          <a:xfrm>
            <a:off x="1600200" y="846138"/>
            <a:ext cx="4896359" cy="6358466"/>
          </a:xfrm>
          <a:prstGeom prst="rec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218" name=""/>
        <p:cNvGrpSpPr/>
        <p:nvPr/>
      </p:nvGrpSpPr>
      <p:grpSpPr>
        <a:xfrm>
          <a:off x="0" y="0"/>
          <a:ext cx="0" cy="0"/>
          <a:chOff x="0" y="0"/>
          <a:chExt cx="0" cy="0"/>
        </a:xfrm>
      </p:grpSpPr>
      <p:sp>
        <p:nvSpPr>
          <p:cNvPr id="1048799" name="Title 1"/>
          <p:cNvSpPr>
            <a:spLocks noGrp="1"/>
          </p:cNvSpPr>
          <p:nvPr>
            <p:ph type="title"/>
          </p:nvPr>
        </p:nvSpPr>
        <p:spPr/>
        <p:txBody>
          <a:bodyPr>
            <a:normAutofit fontScale="90000"/>
          </a:bodyPr>
          <a:p>
            <a:r>
              <a:rPr dirty="0" lang="en-US"/>
              <a:t>C++ Multiple Inheritance</a:t>
            </a:r>
            <a:br>
              <a:rPr dirty="0" lang="en-US"/>
            </a:br>
            <a:endParaRPr dirty="0" lang="en-US"/>
          </a:p>
        </p:txBody>
      </p:sp>
      <p:sp>
        <p:nvSpPr>
          <p:cNvPr id="1048800" name="Content Placeholder 2"/>
          <p:cNvSpPr>
            <a:spLocks noGrp="1"/>
          </p:cNvSpPr>
          <p:nvPr>
            <p:ph idx="1"/>
          </p:nvPr>
        </p:nvSpPr>
        <p:spPr/>
        <p:txBody>
          <a:bodyPr/>
          <a:p>
            <a:r>
              <a:rPr dirty="0" lang="en-IN"/>
              <a:t>If a class is derived from two or more base classes then it is called multiple inheritance. In </a:t>
            </a:r>
            <a:r>
              <a:rPr b="1" dirty="0" lang="en-IN"/>
              <a:t>C++ multiple inheritance</a:t>
            </a:r>
            <a:r>
              <a:rPr dirty="0" lang="en-IN"/>
              <a:t> a derived class has more than one base class.</a:t>
            </a:r>
            <a:endParaRPr dirty="0"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219" name=""/>
        <p:cNvGrpSpPr/>
        <p:nvPr/>
      </p:nvGrpSpPr>
      <p:grpSpPr>
        <a:xfrm>
          <a:off x="0" y="0"/>
          <a:ext cx="0" cy="0"/>
          <a:chOff x="0" y="0"/>
          <a:chExt cx="0" cy="0"/>
        </a:xfrm>
      </p:grpSpPr>
      <p:sp>
        <p:nvSpPr>
          <p:cNvPr id="1048801" name="Title 1"/>
          <p:cNvSpPr>
            <a:spLocks noGrp="1"/>
          </p:cNvSpPr>
          <p:nvPr>
            <p:ph type="title"/>
          </p:nvPr>
        </p:nvSpPr>
        <p:spPr/>
        <p:txBody>
          <a:bodyPr>
            <a:normAutofit fontScale="90000"/>
          </a:bodyPr>
          <a:p>
            <a:r>
              <a:rPr dirty="0" lang="en-US"/>
              <a:t>C++ Multiple Inheritance Block Diagram</a:t>
            </a:r>
            <a:br>
              <a:rPr dirty="0" lang="en-US"/>
            </a:br>
            <a:endParaRPr dirty="0" lang="en-US"/>
          </a:p>
        </p:txBody>
      </p:sp>
      <p:pic>
        <p:nvPicPr>
          <p:cNvPr id="2097189" name="Content Placeholder 3"/>
          <p:cNvPicPr>
            <a:picLocks noChangeAspect="1" noGrp="1"/>
          </p:cNvPicPr>
          <p:nvPr>
            <p:ph idx="1"/>
          </p:nvPr>
        </p:nvPicPr>
        <p:blipFill>
          <a:blip xmlns:r="http://schemas.openxmlformats.org/officeDocument/2006/relationships" r:embed="rId1"/>
          <a:stretch>
            <a:fillRect/>
          </a:stretch>
        </p:blipFill>
        <p:spPr>
          <a:xfrm>
            <a:off x="490971" y="2209801"/>
            <a:ext cx="6490854" cy="2629694"/>
          </a:xfrm>
          <a:prstGeom prst="rec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220" name=""/>
        <p:cNvGrpSpPr/>
        <p:nvPr/>
      </p:nvGrpSpPr>
      <p:grpSpPr>
        <a:xfrm>
          <a:off x="0" y="0"/>
          <a:ext cx="0" cy="0"/>
          <a:chOff x="0" y="0"/>
          <a:chExt cx="0" cy="0"/>
        </a:xfrm>
      </p:grpSpPr>
      <p:sp>
        <p:nvSpPr>
          <p:cNvPr id="1048802" name="Title 1"/>
          <p:cNvSpPr>
            <a:spLocks noGrp="1"/>
          </p:cNvSpPr>
          <p:nvPr>
            <p:ph type="title"/>
          </p:nvPr>
        </p:nvSpPr>
        <p:spPr/>
        <p:txBody>
          <a:bodyPr>
            <a:normAutofit fontScale="90000"/>
          </a:bodyPr>
          <a:p>
            <a:r>
              <a:rPr dirty="0" lang="en-US"/>
              <a:t>C++ Multiple Inheritance Syntax</a:t>
            </a:r>
            <a:br>
              <a:rPr dirty="0" lang="en-US"/>
            </a:br>
            <a:endParaRPr dirty="0" lang="en-US"/>
          </a:p>
        </p:txBody>
      </p:sp>
      <p:pic>
        <p:nvPicPr>
          <p:cNvPr id="2097190" name="Content Placeholder 4"/>
          <p:cNvPicPr>
            <a:picLocks noChangeAspect="1" noGrp="1"/>
          </p:cNvPicPr>
          <p:nvPr>
            <p:ph idx="1"/>
          </p:nvPr>
        </p:nvPicPr>
        <p:blipFill>
          <a:blip xmlns:r="http://schemas.openxmlformats.org/officeDocument/2006/relationships" r:embed="rId1"/>
          <a:stretch>
            <a:fillRect/>
          </a:stretch>
        </p:blipFill>
        <p:spPr>
          <a:xfrm>
            <a:off x="2200275" y="1417638"/>
            <a:ext cx="4743450" cy="3521868"/>
          </a:xfrm>
          <a:prstGeom prst="rec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221" name=""/>
        <p:cNvGrpSpPr/>
        <p:nvPr/>
      </p:nvGrpSpPr>
      <p:grpSpPr>
        <a:xfrm>
          <a:off x="0" y="0"/>
          <a:ext cx="0" cy="0"/>
          <a:chOff x="0" y="0"/>
          <a:chExt cx="0" cy="0"/>
        </a:xfrm>
      </p:grpSpPr>
      <p:pic>
        <p:nvPicPr>
          <p:cNvPr id="2097191" name="Content Placeholder 3"/>
          <p:cNvPicPr>
            <a:picLocks noChangeAspect="1" noGrp="1"/>
          </p:cNvPicPr>
          <p:nvPr>
            <p:ph idx="1"/>
          </p:nvPr>
        </p:nvPicPr>
        <p:blipFill>
          <a:blip xmlns:r="http://schemas.openxmlformats.org/officeDocument/2006/relationships" r:embed="rId1"/>
          <a:stretch>
            <a:fillRect/>
          </a:stretch>
        </p:blipFill>
        <p:spPr>
          <a:xfrm>
            <a:off x="838200" y="-99108"/>
            <a:ext cx="6705600" cy="7951526"/>
          </a:xfrm>
          <a:prstGeom prst="rect"/>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222" name=""/>
        <p:cNvGrpSpPr/>
        <p:nvPr/>
      </p:nvGrpSpPr>
      <p:grpSpPr>
        <a:xfrm>
          <a:off x="0" y="0"/>
          <a:ext cx="0" cy="0"/>
          <a:chOff x="0" y="0"/>
          <a:chExt cx="0" cy="0"/>
        </a:xfrm>
      </p:grpSpPr>
      <p:sp>
        <p:nvSpPr>
          <p:cNvPr id="1048803" name="Title 1"/>
          <p:cNvSpPr>
            <a:spLocks noGrp="1"/>
          </p:cNvSpPr>
          <p:nvPr>
            <p:ph type="title"/>
          </p:nvPr>
        </p:nvSpPr>
        <p:spPr/>
        <p:txBody>
          <a:bodyPr>
            <a:normAutofit fontScale="90000"/>
          </a:bodyPr>
          <a:p>
            <a:r>
              <a:rPr dirty="0" lang="en-IN"/>
              <a:t>How does multiple inheritance differ from multilevel inheritance?</a:t>
            </a:r>
            <a:br>
              <a:rPr dirty="0" lang="en-IN"/>
            </a:br>
            <a:endParaRPr dirty="0" lang="en-US"/>
          </a:p>
        </p:txBody>
      </p:sp>
      <p:sp>
        <p:nvSpPr>
          <p:cNvPr id="1048804" name="Content Placeholder 2"/>
          <p:cNvSpPr>
            <a:spLocks noGrp="1"/>
          </p:cNvSpPr>
          <p:nvPr>
            <p:ph idx="1"/>
          </p:nvPr>
        </p:nvSpPr>
        <p:spPr/>
        <p:txBody>
          <a:bodyPr>
            <a:normAutofit fontScale="92500" lnSpcReduction="10000"/>
          </a:bodyPr>
          <a:p>
            <a:pPr algn="just"/>
            <a:r>
              <a:rPr dirty="0" lang="en-IN" smtClean="0"/>
              <a:t>Though </a:t>
            </a:r>
            <a:r>
              <a:rPr dirty="0" lang="en-IN"/>
              <a:t>but multiple and multilevel sounds like same but they differ hugely in meaning. </a:t>
            </a:r>
            <a:endParaRPr dirty="0" lang="en-IN" smtClean="0"/>
          </a:p>
          <a:p>
            <a:pPr algn="just"/>
            <a:r>
              <a:rPr dirty="0" lang="en-IN" smtClean="0"/>
              <a:t>To </a:t>
            </a:r>
            <a:r>
              <a:rPr dirty="0" lang="en-IN"/>
              <a:t>put it in simple words, in multilevel inheritance, a class is derived from a class which is also derived from another base class. And these levels of inheritance can be extended. On the contrary, in multiple inheritance, a class is derived from two different base classes.</a:t>
            </a:r>
          </a:p>
          <a:p>
            <a:pPr algn="just"/>
            <a:r>
              <a:rPr dirty="0" lang="en-IN"/>
              <a:t>For example</a:t>
            </a:r>
          </a:p>
          <a:p>
            <a:pPr algn="just"/>
            <a:r>
              <a:rPr b="1" dirty="0" lang="en-IN"/>
              <a:t>Multilevel inheritance</a:t>
            </a:r>
            <a:r>
              <a:rPr dirty="0" lang="en-IN"/>
              <a:t> : Inheritance of characters by a child from father and father inheriting characters from his father (grandfather)</a:t>
            </a:r>
          </a:p>
          <a:p>
            <a:pPr algn="just"/>
            <a:r>
              <a:rPr b="1" dirty="0" lang="en-IN"/>
              <a:t>Multiple inheritance</a:t>
            </a:r>
            <a:r>
              <a:rPr dirty="0" lang="en-IN"/>
              <a:t> : Inheritance of characters by a child from mother and father</a:t>
            </a:r>
          </a:p>
          <a:p>
            <a:pPr algn="just"/>
            <a:endParaRPr dirty="0"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lastClr="000000" val="windowText"/>
      </a:dk1>
      <a:lt1>
        <a:sysClr lastClr="FFFFFF" val="window"/>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r="5400000" dist="25400" rotWithShape="0">
              <a:srgbClr val="000000">
                <a:alpha val="40000"/>
              </a:srgbClr>
            </a:outerShdw>
          </a:effectLst>
        </a:effectStyle>
        <a:effectStyle>
          <a:effectLst>
            <a:outerShdw blurRad="50800" dir="5400000" dist="43000" rotWithShape="0">
              <a:srgbClr val="000000">
                <a:alpha val="40000"/>
              </a:srgbClr>
            </a:outerShdw>
          </a:effectLst>
          <a:scene3d>
            <a:camera prst="orthographicFront" fov="0">
              <a:rot lat="0" lon="0" rev="0"/>
            </a:camera>
            <a:lightRig dir="t" rig="balanced">
              <a:rot lat="0" lon="0" rev="0"/>
            </a:lightRig>
          </a:scene3d>
          <a:sp3d prstMaterial="matte">
            <a:bevelT w="0" h="0"/>
            <a:contourClr>
              <a:schemeClr val="phClr">
                <a:tint val="100000"/>
                <a:shade val="100000"/>
                <a:hueMod val="100000"/>
                <a:satMod val="100000"/>
              </a:schemeClr>
            </a:contourClr>
          </a:sp3d>
        </a:effectStyle>
        <a:effectStyle>
          <a:effectLst>
            <a:outerShdw blurRad="50800" dir="5400000" dist="25400" rotWithShape="0">
              <a:srgbClr val="000000">
                <a:alpha val="50000"/>
              </a:srgbClr>
            </a:outerShdw>
          </a:effectLst>
          <a:scene3d>
            <a:camera prst="orthographicFront" fov="0">
              <a:rot lat="0" lon="0" rev="0"/>
            </a:camera>
            <a:lightRig dir="t" rig="sof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algn="tl" flip="x" sx="35000" sy="40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CONSTRUCTORS</dc:title>
  <dc:creator>gsm</dc:creator>
  <cp:lastModifiedBy>jothi b</cp:lastModifiedBy>
  <dcterms:created xsi:type="dcterms:W3CDTF">2006-08-15T13:00:00Z</dcterms:created>
  <dcterms:modified xsi:type="dcterms:W3CDTF">2020-09-16T04:47:17Z</dcterms:modified>
</cp:coreProperties>
</file>