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1F871D-15E1-49DA-98D9-775E2F19FD1D}">
  <a:tblStyle styleId="{021F871D-15E1-49DA-98D9-775E2F19F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4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491dcea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491dcea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6b632e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6b632e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6b632ef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6b632ef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6b632ef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6b632e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6b632ef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c6b632ef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6b632ef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6b632ef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6b632e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6b632e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6b632e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c6b632e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c6b632ef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c6b632ef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c6b632ef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c6b632ef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6b632ef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6b632ef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b4c1686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b4c1686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cleaning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36b7932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36b7932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c6b632e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c6b632e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c6b632ef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c6b632ef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6b632ef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6b632ef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c6b632ef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c6b632ef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6b632ef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6b632ef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d384a9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d384a9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b4c1686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b4c1686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cae022966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cae022966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c36b7932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c36b7932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36b7932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36b7932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36b7932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36b7932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cleaning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cb4c16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cb4c16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cleaning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user IDs serve as identifiers with no numerical or ordinal meaning, meaning they are </a:t>
            </a:r>
            <a:r>
              <a:rPr b="1" lang="en">
                <a:solidFill>
                  <a:schemeClr val="dk1"/>
                </a:solidFill>
              </a:rPr>
              <a:t>nominal data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cleaning, the dataset became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well-structured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clear text content and meaningful labels, ready for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mining models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identify patterns in suicide-related behavior.\\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b4c1686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b4c1686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b632ef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b632ef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022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022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cleaning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the unprocessed text data collected from user conversations.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 like "Supportive," "Behavior," and "Indicator" are mixed with critical labels such as "Attempt" and "Ideation," diluting the dataset’s focus.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6b632ef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6b632ef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hedevastator/c-ssrs-labeled-suicidality-in-500-anonymized-red" TargetMode="External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2597150" y="0"/>
            <a:ext cx="3531000" cy="8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Saving Reddit</a:t>
            </a:r>
            <a:endParaRPr b="1" u="sng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idx="4294967295" type="subTitle"/>
          </p:nvPr>
        </p:nvSpPr>
        <p:spPr>
          <a:xfrm>
            <a:off x="22950" y="800100"/>
            <a:ext cx="9098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Kush Patel   | Amisha Aggarwal   | Raj Thakkar   | Sai Kiran Reddy   | Gaurav Borad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600" y="1540201"/>
            <a:ext cx="5714801" cy="3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Diagram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59072"/>
            <a:ext cx="8651925" cy="334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465275" y="3259550"/>
            <a:ext cx="328800" cy="5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473500" y="3703525"/>
            <a:ext cx="548700" cy="72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Exact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302650" y="3703525"/>
            <a:ext cx="652200" cy="5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 # of Docs: 100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51800" y="1386675"/>
            <a:ext cx="32946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Best Model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(IDF)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Misclassification Rate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0.63 = 63%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0.37 = 37%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800" y="812825"/>
            <a:ext cx="2273350" cy="2719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704500"/>
            <a:ext cx="6705600" cy="1295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446300" y="2153100"/>
            <a:ext cx="31257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825" y="1102301"/>
            <a:ext cx="2938875" cy="29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0" y="275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Adjustments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3884216" y="2159987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Attempt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710000" y="1811950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Attempt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1710000" y="2476633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710000" y="3805971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Ideation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710000" y="3141302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Indicator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1710000" y="4471193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Supportive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884216" y="3486269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Ideation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3884216" y="4469405"/>
            <a:ext cx="1490700" cy="517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Supportive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6117992" y="3141300"/>
            <a:ext cx="1695300" cy="6174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Data Set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" name="Google Shape;178;p25"/>
          <p:cNvCxnSpPr>
            <a:stCxn id="170" idx="3"/>
            <a:endCxn id="169" idx="1"/>
          </p:cNvCxnSpPr>
          <p:nvPr/>
        </p:nvCxnSpPr>
        <p:spPr>
          <a:xfrm>
            <a:off x="3200700" y="2070700"/>
            <a:ext cx="683400" cy="3480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>
            <a:stCxn id="171" idx="3"/>
            <a:endCxn id="169" idx="1"/>
          </p:cNvCxnSpPr>
          <p:nvPr/>
        </p:nvCxnSpPr>
        <p:spPr>
          <a:xfrm flipH="1" rot="10800000">
            <a:off x="3200700" y="2418883"/>
            <a:ext cx="683400" cy="3165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>
            <a:stCxn id="173" idx="3"/>
            <a:endCxn id="175" idx="1"/>
          </p:cNvCxnSpPr>
          <p:nvPr/>
        </p:nvCxnSpPr>
        <p:spPr>
          <a:xfrm>
            <a:off x="3200700" y="3400052"/>
            <a:ext cx="683400" cy="3450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>
            <a:stCxn id="172" idx="3"/>
            <a:endCxn id="175" idx="1"/>
          </p:cNvCxnSpPr>
          <p:nvPr/>
        </p:nvCxnSpPr>
        <p:spPr>
          <a:xfrm flipH="1" rot="10800000">
            <a:off x="3200700" y="3744921"/>
            <a:ext cx="683400" cy="319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>
            <a:stCxn id="174" idx="3"/>
            <a:endCxn id="176" idx="1"/>
          </p:cNvCxnSpPr>
          <p:nvPr/>
        </p:nvCxnSpPr>
        <p:spPr>
          <a:xfrm flipH="1" rot="10800000">
            <a:off x="3200700" y="4728143"/>
            <a:ext cx="683400" cy="1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>
            <a:stCxn id="176" idx="3"/>
            <a:endCxn id="177" idx="1"/>
          </p:cNvCxnSpPr>
          <p:nvPr/>
        </p:nvCxnSpPr>
        <p:spPr>
          <a:xfrm flipH="1" rot="10800000">
            <a:off x="5374916" y="3449855"/>
            <a:ext cx="743100" cy="1278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>
            <a:stCxn id="175" idx="3"/>
            <a:endCxn id="177" idx="1"/>
          </p:cNvCxnSpPr>
          <p:nvPr/>
        </p:nvCxnSpPr>
        <p:spPr>
          <a:xfrm flipH="1" rot="10800000">
            <a:off x="5374916" y="3450119"/>
            <a:ext cx="743100" cy="2949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>
            <a:stCxn id="169" idx="3"/>
            <a:endCxn id="177" idx="1"/>
          </p:cNvCxnSpPr>
          <p:nvPr/>
        </p:nvCxnSpPr>
        <p:spPr>
          <a:xfrm>
            <a:off x="5374916" y="2418737"/>
            <a:ext cx="743100" cy="10314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5"/>
          <p:cNvSpPr txBox="1"/>
          <p:nvPr/>
        </p:nvSpPr>
        <p:spPr>
          <a:xfrm>
            <a:off x="1822500" y="1220650"/>
            <a:ext cx="126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Original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Data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Roboto"/>
                <a:ea typeface="Roboto"/>
                <a:cs typeface="Roboto"/>
                <a:sym typeface="Roboto"/>
              </a:rPr>
              <a:t>Classifications</a:t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996725" y="1584400"/>
            <a:ext cx="126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Combined </a:t>
            </a:r>
            <a:r>
              <a:rPr lang="en" sz="1300" u="sng">
                <a:latin typeface="Roboto"/>
                <a:ea typeface="Roboto"/>
                <a:cs typeface="Roboto"/>
                <a:sym typeface="Roboto"/>
              </a:rPr>
              <a:t>Classifications</a:t>
            </a:r>
            <a:endParaRPr sz="13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332800" y="1325650"/>
            <a:ext cx="126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31800" y="2153088"/>
            <a:ext cx="4294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Experimenting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625" y="1271800"/>
            <a:ext cx="3813200" cy="25999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387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r>
              <a:rPr lang="en"/>
              <a:t>import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08275" y="1732325"/>
            <a:ext cx="2434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Editing Variables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138" y="2982000"/>
            <a:ext cx="6012075" cy="2013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145" y="1388812"/>
            <a:ext cx="2626800" cy="1182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7"/>
          <p:cNvSpPr txBox="1"/>
          <p:nvPr/>
        </p:nvSpPr>
        <p:spPr>
          <a:xfrm>
            <a:off x="235850" y="3761275"/>
            <a:ext cx="2427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Variable Distribution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620" y="1542125"/>
            <a:ext cx="2209800" cy="87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398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Partition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882450" y="1411525"/>
            <a:ext cx="73791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Partitioning the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Small data = small allocations for test and validation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00" y="2366500"/>
            <a:ext cx="6359600" cy="1341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4">
            <a:alphaModFix/>
          </a:blip>
          <a:srcRect b="9282" l="2856" r="8143" t="10486"/>
          <a:stretch/>
        </p:blipFill>
        <p:spPr>
          <a:xfrm>
            <a:off x="3437000" y="3917425"/>
            <a:ext cx="2026000" cy="687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501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Filtering 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28150" l="0" r="0" t="0"/>
          <a:stretch/>
        </p:blipFill>
        <p:spPr>
          <a:xfrm>
            <a:off x="4059325" y="1312425"/>
            <a:ext cx="4454350" cy="36851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29"/>
          <p:cNvSpPr/>
          <p:nvPr/>
        </p:nvSpPr>
        <p:spPr>
          <a:xfrm>
            <a:off x="4255314" y="2190819"/>
            <a:ext cx="724200" cy="1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4255314" y="2402649"/>
            <a:ext cx="724200" cy="1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4255314" y="2614478"/>
            <a:ext cx="724200" cy="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4255314" y="3034502"/>
            <a:ext cx="724200" cy="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4255314" y="3534458"/>
            <a:ext cx="724200" cy="1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4255314" y="4257126"/>
            <a:ext cx="724200" cy="1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255314" y="4480539"/>
            <a:ext cx="724200" cy="11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4255314" y="4590726"/>
            <a:ext cx="724200" cy="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4255314" y="4790494"/>
            <a:ext cx="724200" cy="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4255314" y="4690617"/>
            <a:ext cx="724200" cy="8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8198" l="1516" r="4876" t="11429"/>
          <a:stretch/>
        </p:blipFill>
        <p:spPr>
          <a:xfrm>
            <a:off x="311700" y="1503025"/>
            <a:ext cx="1988625" cy="687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5">
            <a:alphaModFix/>
          </a:blip>
          <a:srcRect b="0" l="0" r="39759" t="0"/>
          <a:stretch/>
        </p:blipFill>
        <p:spPr>
          <a:xfrm>
            <a:off x="311700" y="2457952"/>
            <a:ext cx="3206725" cy="12370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5" name="Google Shape;235;p29"/>
          <p:cNvSpPr txBox="1"/>
          <p:nvPr/>
        </p:nvSpPr>
        <p:spPr>
          <a:xfrm>
            <a:off x="311700" y="3903700"/>
            <a:ext cx="24471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Keep or Delete?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Parsing - Stop List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192775" y="1491125"/>
            <a:ext cx="8639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stop lists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Derived from existing stop list based on filter viewer and our knowledge of the dataset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diagram variations to check which stop list worked the best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4992" l="0" r="2619" t="4073"/>
          <a:stretch/>
        </p:blipFill>
        <p:spPr>
          <a:xfrm>
            <a:off x="311725" y="2670375"/>
            <a:ext cx="2912450" cy="2200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28371" l="0" r="0" t="0"/>
          <a:stretch/>
        </p:blipFill>
        <p:spPr>
          <a:xfrm>
            <a:off x="3747625" y="2834825"/>
            <a:ext cx="5084700" cy="17689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</a:t>
            </a:r>
            <a:r>
              <a:rPr lang="en"/>
              <a:t>clustering</a:t>
            </a:r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675" y="2754875"/>
            <a:ext cx="4841634" cy="20681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51867" l="31410" r="33011" t="3457"/>
          <a:stretch/>
        </p:blipFill>
        <p:spPr>
          <a:xfrm>
            <a:off x="678950" y="2754875"/>
            <a:ext cx="2468407" cy="20681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31"/>
          <p:cNvSpPr txBox="1"/>
          <p:nvPr/>
        </p:nvSpPr>
        <p:spPr>
          <a:xfrm>
            <a:off x="681450" y="1507750"/>
            <a:ext cx="77811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Resolution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Dimension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Number of Clusters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5">
            <a:alphaModFix/>
          </a:blip>
          <a:srcRect b="9075" l="3889" r="5440" t="16046"/>
          <a:stretch/>
        </p:blipFill>
        <p:spPr>
          <a:xfrm>
            <a:off x="6153725" y="1556650"/>
            <a:ext cx="2391575" cy="766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525" y="1596525"/>
            <a:ext cx="2557700" cy="31394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30900" y="1950350"/>
            <a:ext cx="49326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Posts regarding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Suicidality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500 anonymized posts from Reddit users with labels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Dataset helps identify those at highest risk for self-harm or suicide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Proper data analysis can help with saving lives!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731800" y="2153088"/>
            <a:ext cx="4294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</a:t>
            </a:r>
            <a:endParaRPr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50" y="967150"/>
            <a:ext cx="3016475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 (MI)</a:t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800" y="1634375"/>
            <a:ext cx="2374900" cy="31158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33"/>
          <p:cNvSpPr txBox="1"/>
          <p:nvPr/>
        </p:nvSpPr>
        <p:spPr>
          <a:xfrm>
            <a:off x="754050" y="1848300"/>
            <a:ext cx="40653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Frequency Weighting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Term Weight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Mutual Information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Memory Based Reasoning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Document Frequency (IDF)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75" y="1662388"/>
            <a:ext cx="2353600" cy="3000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34"/>
          <p:cNvSpPr txBox="1"/>
          <p:nvPr/>
        </p:nvSpPr>
        <p:spPr>
          <a:xfrm>
            <a:off x="754050" y="1848300"/>
            <a:ext cx="43203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Frequency Weighting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Term Weight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Inverse Document Frequency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(25 leafs)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Memory Based Reasoning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250" y="1687125"/>
            <a:ext cx="2353650" cy="2976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35"/>
          <p:cNvSpPr txBox="1"/>
          <p:nvPr/>
        </p:nvSpPr>
        <p:spPr>
          <a:xfrm>
            <a:off x="754050" y="1848300"/>
            <a:ext cx="40653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Frequency Weighting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Term Weight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Memory Based Reasoning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731800" y="2153088"/>
            <a:ext cx="4294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Comparison</a:t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50" y="944725"/>
            <a:ext cx="3016475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150" y="1499700"/>
            <a:ext cx="3980075" cy="33591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37"/>
          <p:cNvSpPr txBox="1"/>
          <p:nvPr/>
        </p:nvSpPr>
        <p:spPr>
          <a:xfrm>
            <a:off x="506700" y="2069425"/>
            <a:ext cx="36321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Best Model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Decision Tree (Entropy)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Misclassification Rate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0.36 = 36%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0.64 = 64%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751475" y="1784150"/>
            <a:ext cx="4187700" cy="121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chemeClr val="dk1"/>
                </a:solidFill>
              </a:rPr>
              <a:t>So Why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chemeClr val="dk1"/>
                </a:solidFill>
              </a:rPr>
              <a:t>Low </a:t>
            </a:r>
            <a:r>
              <a:rPr lang="en" sz="5000">
                <a:solidFill>
                  <a:schemeClr val="dk1"/>
                </a:solidFill>
              </a:rPr>
              <a:t>Accuracy</a:t>
            </a:r>
            <a:r>
              <a:rPr lang="en" sz="5000">
                <a:solidFill>
                  <a:schemeClr val="dk1"/>
                </a:solidFill>
              </a:rPr>
              <a:t> 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25" y="1653225"/>
            <a:ext cx="1752557" cy="29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311725" y="1589425"/>
            <a:ext cx="4517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mprovements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Multi-word 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Possibility more defined Stop List</a:t>
            </a: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data </a:t>
            </a:r>
            <a:endParaRPr sz="2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25" y="1425000"/>
            <a:ext cx="3113799" cy="344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Diagram </a:t>
            </a:r>
            <a:endParaRPr/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000"/>
            <a:ext cx="9143999" cy="3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1"/>
          <p:cNvSpPr txBox="1"/>
          <p:nvPr>
            <p:ph type="title"/>
          </p:nvPr>
        </p:nvSpPr>
        <p:spPr>
          <a:xfrm>
            <a:off x="108450" y="1865025"/>
            <a:ext cx="85206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    Thank you!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Questions?</a:t>
            </a:r>
            <a:endParaRPr sz="200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351" y="1770213"/>
            <a:ext cx="4068998" cy="24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07850" y="2196475"/>
            <a:ext cx="42783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425" y="1063513"/>
            <a:ext cx="3016475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74900" y="1805601"/>
            <a:ext cx="33762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Roboto"/>
                <a:ea typeface="Roboto"/>
                <a:cs typeface="Roboto"/>
                <a:sym typeface="Roboto"/>
              </a:rPr>
              <a:t>Steps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Data Importation (SAS)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Initial Observation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Clean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433350" y="3237125"/>
            <a:ext cx="558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https://www.kaggle.com/datasets/thedevastator/c-ssrs-labeled-suicidality-in-500-anonymized-red</a:t>
            </a:r>
            <a:r>
              <a:rPr lang="en"/>
              <a:t>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738" y="2081325"/>
            <a:ext cx="2705669" cy="10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 (The Data Set)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14975" y="1515763"/>
            <a:ext cx="3376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" y="1385725"/>
            <a:ext cx="3105150" cy="34480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0" name="Google Shape;100;p17"/>
          <p:cNvGraphicFramePr/>
          <p:nvPr/>
        </p:nvGraphicFramePr>
        <p:xfrm>
          <a:off x="3989325" y="138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{021F871D-15E1-49DA-98D9-775E2F19FD1D}</a:tableStyleId>
              </a:tblPr>
              <a:tblGrid>
                <a:gridCol w="1687250"/>
                <a:gridCol w="1687250"/>
                <a:gridCol w="1687250"/>
              </a:tblGrid>
              <a:tr h="52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89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Unique identifier (ID) for each user / post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written within the reddit post (Text)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Assigned label for the post (Target)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7"/>
          <p:cNvSpPr/>
          <p:nvPr/>
        </p:nvSpPr>
        <p:spPr>
          <a:xfrm>
            <a:off x="2818450" y="1786775"/>
            <a:ext cx="6726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818450" y="2335400"/>
            <a:ext cx="6726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818450" y="3108325"/>
            <a:ext cx="6726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818450" y="3686850"/>
            <a:ext cx="6726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818450" y="4071000"/>
            <a:ext cx="672600" cy="1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074425" y="3252075"/>
            <a:ext cx="47100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Categorical Labels: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Each message is associated with a label and can falling five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categories (Supportive, Attempt, Ideation, Indicator, Behavior)</a:t>
            </a:r>
            <a:b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These labels are 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and used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to classify the content into relevant categories.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Analysis (ZIPF &amp; Doc Freq.)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50" y="1371635"/>
            <a:ext cx="6473100" cy="177568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475" y="3215901"/>
            <a:ext cx="6473099" cy="178512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Analysis (</a:t>
            </a:r>
            <a:r>
              <a:rPr lang="en"/>
              <a:t>Distribution</a:t>
            </a:r>
            <a:r>
              <a:rPr lang="en"/>
              <a:t>)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1" y="1383075"/>
            <a:ext cx="7186251" cy="3673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of Data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6068" t="0"/>
          <a:stretch/>
        </p:blipFill>
        <p:spPr>
          <a:xfrm>
            <a:off x="112450" y="1633875"/>
            <a:ext cx="6032851" cy="2295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 txBox="1"/>
          <p:nvPr/>
        </p:nvSpPr>
        <p:spPr>
          <a:xfrm>
            <a:off x="170025" y="3929150"/>
            <a:ext cx="85935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structural inconsistency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complicates the analysis, as both the label and the message are intertwined rather than clearly segmented.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6777" r="0" t="0"/>
          <a:stretch/>
        </p:blipFill>
        <p:spPr>
          <a:xfrm>
            <a:off x="6281800" y="1813758"/>
            <a:ext cx="2739350" cy="193551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of Data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50" y="1487350"/>
            <a:ext cx="7927149" cy="33029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