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6">
  <p:sldMasterIdLst>
    <p:sldMasterId id="2147483648" r:id="rId1"/>
  </p:sldMasterIdLst>
  <p:sldIdLst>
    <p:sldId id="258" r:id="rId2"/>
    <p:sldId id="257" r:id="rId3"/>
    <p:sldId id="288" r:id="rId4"/>
    <p:sldId id="289" r:id="rId5"/>
    <p:sldId id="259" r:id="rId6"/>
    <p:sldId id="260" r:id="rId7"/>
    <p:sldId id="261" r:id="rId8"/>
    <p:sldId id="262" r:id="rId9"/>
    <p:sldId id="263" r:id="rId10"/>
    <p:sldId id="286" r:id="rId11"/>
    <p:sldId id="266" r:id="rId12"/>
    <p:sldId id="267" r:id="rId13"/>
    <p:sldId id="268" r:id="rId14"/>
    <p:sldId id="269" r:id="rId15"/>
    <p:sldId id="287" r:id="rId16"/>
    <p:sldId id="270" r:id="rId17"/>
    <p:sldId id="271" r:id="rId18"/>
    <p:sldId id="272" r:id="rId19"/>
    <p:sldId id="273" r:id="rId20"/>
    <p:sldId id="274" r:id="rId21"/>
    <p:sldId id="275" r:id="rId22"/>
    <p:sldId id="278" r:id="rId23"/>
    <p:sldId id="276" r:id="rId24"/>
    <p:sldId id="277" r:id="rId25"/>
    <p:sldId id="279" r:id="rId26"/>
    <p:sldId id="285" r:id="rId27"/>
    <p:sldId id="280" r:id="rId28"/>
    <p:sldId id="281" r:id="rId29"/>
    <p:sldId id="282" r:id="rId30"/>
    <p:sldId id="283" r:id="rId31"/>
    <p:sldId id="284" r:id="rId32"/>
    <p:sldId id="290" r:id="rId33"/>
    <p:sldId id="26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7" autoAdjust="0"/>
    <p:restoredTop sz="94660"/>
  </p:normalViewPr>
  <p:slideViewPr>
    <p:cSldViewPr snapToGrid="0">
      <p:cViewPr varScale="1">
        <p:scale>
          <a:sx n="85" d="100"/>
          <a:sy n="85" d="100"/>
        </p:scale>
        <p:origin x="2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722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stretch>
            <a:fillRect/>
          </a:stretch>
        </p:blipFill>
        <p:spPr>
          <a:xfrm>
            <a:off x="0" y="14287"/>
            <a:ext cx="6692900" cy="2309814"/>
          </a:xfrm>
          <a:prstGeom prst="rect">
            <a:avLst/>
          </a:prstGeom>
        </p:spPr>
      </p:pic>
      <p:sp>
        <p:nvSpPr>
          <p:cNvPr id="8" name="Rectangle 7"/>
          <p:cNvSpPr/>
          <p:nvPr/>
        </p:nvSpPr>
        <p:spPr>
          <a:xfrm>
            <a:off x="0" y="2413001"/>
            <a:ext cx="12192000" cy="3785652"/>
          </a:xfrm>
          <a:prstGeom prst="rect">
            <a:avLst/>
          </a:prstGeom>
        </p:spPr>
        <p:txBody>
          <a:bodyPr wrap="square">
            <a:spAutoFit/>
          </a:bodyPr>
          <a:lstStyle/>
          <a:p>
            <a:r>
              <a:rPr lang="en-US" sz="1600" i="1" dirty="0">
                <a:solidFill>
                  <a:schemeClr val="dk1"/>
                </a:solidFill>
              </a:rPr>
              <a:t>Note : -                                                            (Input can be either Datatable / Existing Sheet)</a:t>
            </a:r>
          </a:p>
          <a:p>
            <a:r>
              <a:rPr lang="en-US" sz="1600" i="1" dirty="0">
                <a:solidFill>
                  <a:schemeClr val="dk1"/>
                </a:solidFill>
              </a:rPr>
              <a:t>Sheet : -                                                          Provide the Sheet name</a:t>
            </a:r>
          </a:p>
          <a:p>
            <a:r>
              <a:rPr lang="en-US" sz="1600" i="1" dirty="0">
                <a:solidFill>
                  <a:schemeClr val="dk1"/>
                </a:solidFill>
              </a:rPr>
              <a:t>Datatable : -                                                    Provide the Datatable name</a:t>
            </a:r>
          </a:p>
          <a:p>
            <a:r>
              <a:rPr lang="en-US" sz="1600" i="1" dirty="0">
                <a:solidFill>
                  <a:schemeClr val="dk1"/>
                </a:solidFill>
              </a:rPr>
              <a:t>Output Datatable : -                                       Output as Datatable</a:t>
            </a:r>
          </a:p>
          <a:p>
            <a:r>
              <a:rPr lang="en-US" sz="1600" i="1" dirty="0">
                <a:solidFill>
                  <a:schemeClr val="dk1"/>
                </a:solidFill>
              </a:rPr>
              <a:t>Output Sheet : -                                              Output as Sheet</a:t>
            </a:r>
          </a:p>
          <a:p>
            <a:r>
              <a:rPr lang="en-US" sz="1600" i="1" dirty="0">
                <a:solidFill>
                  <a:schemeClr val="dk1"/>
                </a:solidFill>
              </a:rPr>
              <a:t>Additional Features : -                                    Checkbox: If you want the pivot data needs to be pasted as Values</a:t>
            </a:r>
          </a:p>
          <a:p>
            <a:r>
              <a:rPr lang="en-US" sz="1600" i="1" dirty="0">
                <a:solidFill>
                  <a:schemeClr val="dk1"/>
                </a:solidFill>
              </a:rPr>
              <a:t>Checkbox: Repeat Labels &amp; Show Subtotals</a:t>
            </a:r>
          </a:p>
          <a:p>
            <a:r>
              <a:rPr lang="en-US" sz="1600" i="1" dirty="0">
                <a:solidFill>
                  <a:schemeClr val="dk1"/>
                </a:solidFill>
              </a:rPr>
              <a:t>Note : By default pivot table will get generated in Tabular layout. In case if you want to change the layout to</a:t>
            </a:r>
          </a:p>
          <a:p>
            <a:r>
              <a:rPr lang="en-US" sz="1600" i="1" dirty="0">
                <a:solidFill>
                  <a:schemeClr val="dk1"/>
                </a:solidFill>
              </a:rPr>
              <a:t>compact or any then use the Pivot Table Layout changer function.</a:t>
            </a:r>
          </a:p>
          <a:p>
            <a:r>
              <a:rPr lang="en-US" sz="1600" i="1" dirty="0">
                <a:solidFill>
                  <a:schemeClr val="dk1"/>
                </a:solidFill>
              </a:rPr>
              <a:t>-------------------------------TO DO IN PIVOT TABLE GRID---------------------------</a:t>
            </a:r>
          </a:p>
          <a:p>
            <a:r>
              <a:rPr lang="en-US" sz="1600" i="1" dirty="0">
                <a:solidFill>
                  <a:schemeClr val="dk1"/>
                </a:solidFill>
              </a:rPr>
              <a:t>Header Name : -                                              Provide the Header Name (Ex. “US Employees”) or Row(2).ToString</a:t>
            </a:r>
          </a:p>
          <a:p>
            <a:r>
              <a:rPr lang="en-US" sz="1600" i="1" dirty="0">
                <a:solidFill>
                  <a:schemeClr val="dk1"/>
                </a:solidFill>
              </a:rPr>
              <a:t>Header Areas :                                                 Dropdown list (As rows, columns, filters, values)</a:t>
            </a:r>
          </a:p>
          <a:p>
            <a:r>
              <a:rPr lang="en-US" sz="1600" i="1" dirty="0">
                <a:solidFill>
                  <a:schemeClr val="dk1"/>
                </a:solidFill>
              </a:rPr>
              <a:t> </a:t>
            </a:r>
          </a:p>
          <a:p>
            <a:r>
              <a:rPr lang="en-US" sz="1600" i="1" dirty="0">
                <a:solidFill>
                  <a:schemeClr val="dk1"/>
                </a:solidFill>
              </a:rPr>
              <a:t>Function : Dropdown list (Sum, Count, Minimum, Maximum, Average)</a:t>
            </a:r>
          </a:p>
          <a:p>
            <a:r>
              <a:rPr lang="en-US" sz="1600" i="1" dirty="0">
                <a:solidFill>
                  <a:schemeClr val="dk1"/>
                </a:solidFill>
              </a:rPr>
              <a:t>Note : - For Header Areas apart from “Values” - Please select “None” in Function Column.</a:t>
            </a:r>
          </a:p>
        </p:txBody>
      </p:sp>
      <p:pic>
        <p:nvPicPr>
          <p:cNvPr id="2" name="Picture 1"/>
          <p:cNvPicPr>
            <a:picLocks noChangeAspect="1"/>
          </p:cNvPicPr>
          <p:nvPr/>
        </p:nvPicPr>
        <p:blipFill>
          <a:blip r:embed="rId3"/>
          <a:stretch>
            <a:fillRect/>
          </a:stretch>
        </p:blipFill>
        <p:spPr>
          <a:xfrm>
            <a:off x="6692900" y="26988"/>
            <a:ext cx="5499100" cy="2297114"/>
          </a:xfrm>
          <a:prstGeom prst="rect">
            <a:avLst/>
          </a:prstGeom>
        </p:spPr>
      </p:pic>
    </p:spTree>
    <p:extLst>
      <p:ext uri="{BB962C8B-B14F-4D97-AF65-F5344CB8AC3E}">
        <p14:creationId xmlns:p14="http://schemas.microsoft.com/office/powerpoint/2010/main" val="180577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buFont typeface="Wingdings" panose="05000000000000000000" pitchFamily="2" charset="2"/>
              <a:buChar char="v"/>
            </a:pPr>
            <a:r>
              <a:rPr lang="en-US" sz="3200" u="sng" dirty="0"/>
              <a:t>FILTER RANGE  GRID INTEGRATION </a:t>
            </a:r>
            <a:r>
              <a:rPr lang="en-US" sz="3200" u="sng" dirty="0" smtClean="0"/>
              <a:t>– With or without Excel </a:t>
            </a:r>
            <a:r>
              <a:rPr lang="en-US" sz="3200" u="sng" dirty="0"/>
              <a:t>Application </a:t>
            </a:r>
            <a:r>
              <a:rPr lang="en-US" sz="3200" u="sng" dirty="0" smtClean="0"/>
              <a:t>Scope</a:t>
            </a:r>
            <a:endParaRPr lang="en-US" sz="2400" u="sng" dirty="0" smtClean="0"/>
          </a:p>
          <a:p>
            <a:pPr>
              <a:buFont typeface="Wingdings" panose="05000000000000000000" pitchFamily="2" charset="2"/>
              <a:buChar char="v"/>
            </a:pPr>
            <a:endParaRPr lang="en-US" dirty="0"/>
          </a:p>
          <a:p>
            <a:pPr>
              <a:buFont typeface="Wingdings" panose="05000000000000000000" pitchFamily="2" charset="2"/>
              <a:buChar char="Ø"/>
            </a:pPr>
            <a:r>
              <a:rPr lang="en-US" sz="2200" i="1" dirty="0">
                <a:solidFill>
                  <a:schemeClr val="dk1"/>
                </a:solidFill>
              </a:rPr>
              <a:t>AutoFilter is an easy way to turn the values in Excel column into specific filters based on the cell contents.</a:t>
            </a:r>
          </a:p>
          <a:p>
            <a:pPr marL="0" indent="0">
              <a:buNone/>
            </a:pPr>
            <a:endParaRPr lang="en-US" sz="2200" i="1" dirty="0">
              <a:solidFill>
                <a:schemeClr val="dk1"/>
              </a:solidFill>
            </a:endParaRPr>
          </a:p>
          <a:p>
            <a:pPr>
              <a:buFont typeface="Wingdings" panose="05000000000000000000" pitchFamily="2" charset="2"/>
              <a:buChar char="Ø"/>
            </a:pPr>
            <a:r>
              <a:rPr lang="en-US" sz="2200" i="1" dirty="0">
                <a:solidFill>
                  <a:schemeClr val="dk1"/>
                </a:solidFill>
              </a:rPr>
              <a:t>You can filter based on choices you make from a list, or you can create specific filters to focus on exactly the data that you want to see.</a:t>
            </a:r>
          </a:p>
          <a:p>
            <a:pPr marL="0" indent="0">
              <a:buNone/>
            </a:pPr>
            <a:endParaRPr lang="en-US" sz="2200" i="1" dirty="0">
              <a:solidFill>
                <a:schemeClr val="dk1"/>
              </a:solidFill>
            </a:endParaRPr>
          </a:p>
          <a:p>
            <a:pPr>
              <a:buFont typeface="Wingdings" panose="05000000000000000000" pitchFamily="2" charset="2"/>
              <a:buChar char="Ø"/>
            </a:pPr>
            <a:r>
              <a:rPr lang="en-US" sz="2200" i="1" dirty="0">
                <a:solidFill>
                  <a:schemeClr val="dk1"/>
                </a:solidFill>
              </a:rPr>
              <a:t>By filtering information in a worksheet, you can find values quickly. </a:t>
            </a:r>
          </a:p>
          <a:p>
            <a:pPr marL="0" indent="0">
              <a:buNone/>
            </a:pPr>
            <a:endParaRPr lang="en-US" sz="2200" i="1" dirty="0">
              <a:solidFill>
                <a:schemeClr val="dk1"/>
              </a:solidFill>
            </a:endParaRPr>
          </a:p>
          <a:p>
            <a:pPr>
              <a:buFont typeface="Wingdings" panose="05000000000000000000" pitchFamily="2" charset="2"/>
              <a:buChar char="Ø"/>
            </a:pPr>
            <a:r>
              <a:rPr lang="en-US" sz="2200" i="1" dirty="0">
                <a:solidFill>
                  <a:schemeClr val="dk1"/>
                </a:solidFill>
              </a:rPr>
              <a:t>You can filter on one or more columns of data. With filtering, you can control not only what you want to see, but what you want to exclude.</a:t>
            </a:r>
          </a:p>
          <a:p>
            <a:pPr>
              <a:buFont typeface="Wingdings" panose="05000000000000000000" pitchFamily="2" charset="2"/>
              <a:buChar char="Ø"/>
            </a:pPr>
            <a:endParaRPr lang="en-US" dirty="0" smtClean="0"/>
          </a:p>
          <a:p>
            <a:endParaRPr lang="en-US" dirty="0"/>
          </a:p>
        </p:txBody>
      </p:sp>
    </p:spTree>
    <p:extLst>
      <p:ext uri="{BB962C8B-B14F-4D97-AF65-F5344CB8AC3E}">
        <p14:creationId xmlns:p14="http://schemas.microsoft.com/office/powerpoint/2010/main" val="374814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642100"/>
          </a:xfrm>
        </p:spPr>
        <p:txBody>
          <a:bodyPr>
            <a:normAutofit fontScale="85000" lnSpcReduction="20000"/>
          </a:bodyPr>
          <a:lstStyle/>
          <a:p>
            <a:pPr>
              <a:buFont typeface="Wingdings" panose="05000000000000000000" pitchFamily="2" charset="2"/>
              <a:buChar char="v"/>
            </a:pPr>
            <a:r>
              <a:rPr lang="en-US" sz="3200" u="sng" dirty="0"/>
              <a:t>FILTER RANGE  GRID INTEGRATION – </a:t>
            </a:r>
            <a:r>
              <a:rPr lang="en-US" sz="3200" u="sng" dirty="0" smtClean="0"/>
              <a:t> With or without Excel </a:t>
            </a:r>
            <a:r>
              <a:rPr lang="en-US" sz="3200" u="sng" dirty="0"/>
              <a:t>Application </a:t>
            </a:r>
            <a:r>
              <a:rPr lang="en-US" sz="3200" u="sng" dirty="0" smtClean="0"/>
              <a:t>Scope</a:t>
            </a:r>
            <a:endParaRPr lang="en-US" sz="2400" u="sng" dirty="0" smtClean="0"/>
          </a:p>
          <a:p>
            <a:pPr>
              <a:buFont typeface="Wingdings" panose="05000000000000000000" pitchFamily="2" charset="2"/>
              <a:buChar char="v"/>
            </a:pPr>
            <a:endParaRPr lang="en-US" dirty="0"/>
          </a:p>
          <a:p>
            <a:pPr>
              <a:buFont typeface="Wingdings" panose="05000000000000000000" pitchFamily="2" charset="2"/>
              <a:buChar char="Ø"/>
            </a:pPr>
            <a:r>
              <a:rPr lang="en-US" i="1" dirty="0">
                <a:solidFill>
                  <a:schemeClr val="dk1"/>
                </a:solidFill>
              </a:rPr>
              <a:t>Excel is versatile in the filter settings. You’re not limited to just items containing a specific value.</a:t>
            </a:r>
          </a:p>
          <a:p>
            <a:pPr marL="0" indent="0">
              <a:buNone/>
            </a:pPr>
            <a:endParaRPr lang="en-US" i="1" dirty="0">
              <a:solidFill>
                <a:schemeClr val="dk1"/>
              </a:solidFill>
            </a:endParaRPr>
          </a:p>
          <a:p>
            <a:pPr lvl="0"/>
            <a:r>
              <a:rPr lang="en-US" i="1" dirty="0">
                <a:solidFill>
                  <a:schemeClr val="dk1"/>
                </a:solidFill>
              </a:rPr>
              <a:t>Equals</a:t>
            </a:r>
          </a:p>
          <a:p>
            <a:pPr lvl="0"/>
            <a:r>
              <a:rPr lang="en-US" i="1" dirty="0">
                <a:solidFill>
                  <a:schemeClr val="dk1"/>
                </a:solidFill>
              </a:rPr>
              <a:t>Does not equal</a:t>
            </a:r>
          </a:p>
          <a:p>
            <a:pPr lvl="0"/>
            <a:r>
              <a:rPr lang="en-US" i="1" dirty="0">
                <a:solidFill>
                  <a:schemeClr val="dk1"/>
                </a:solidFill>
              </a:rPr>
              <a:t>Is greater than</a:t>
            </a:r>
          </a:p>
          <a:p>
            <a:pPr lvl="0"/>
            <a:r>
              <a:rPr lang="en-US" i="1" dirty="0">
                <a:solidFill>
                  <a:schemeClr val="dk1"/>
                </a:solidFill>
              </a:rPr>
              <a:t>Is greater than or equal to</a:t>
            </a:r>
          </a:p>
          <a:p>
            <a:pPr lvl="0"/>
            <a:r>
              <a:rPr lang="en-US" i="1" dirty="0">
                <a:solidFill>
                  <a:schemeClr val="dk1"/>
                </a:solidFill>
              </a:rPr>
              <a:t>Is less than</a:t>
            </a:r>
          </a:p>
          <a:p>
            <a:pPr lvl="0"/>
            <a:r>
              <a:rPr lang="en-US" i="1" dirty="0">
                <a:solidFill>
                  <a:schemeClr val="dk1"/>
                </a:solidFill>
              </a:rPr>
              <a:t>Is less than or equal to</a:t>
            </a:r>
          </a:p>
          <a:p>
            <a:pPr lvl="0"/>
            <a:r>
              <a:rPr lang="en-US" i="1" dirty="0">
                <a:solidFill>
                  <a:schemeClr val="dk1"/>
                </a:solidFill>
              </a:rPr>
              <a:t>Begins with</a:t>
            </a:r>
          </a:p>
          <a:p>
            <a:pPr lvl="0"/>
            <a:r>
              <a:rPr lang="en-US" i="1" dirty="0">
                <a:solidFill>
                  <a:schemeClr val="dk1"/>
                </a:solidFill>
              </a:rPr>
              <a:t>Does not begins with</a:t>
            </a:r>
          </a:p>
          <a:p>
            <a:pPr lvl="0"/>
            <a:r>
              <a:rPr lang="en-US" i="1" dirty="0">
                <a:solidFill>
                  <a:schemeClr val="dk1"/>
                </a:solidFill>
              </a:rPr>
              <a:t>Ends with</a:t>
            </a:r>
          </a:p>
          <a:p>
            <a:pPr lvl="0"/>
            <a:r>
              <a:rPr lang="en-US" i="1" dirty="0">
                <a:solidFill>
                  <a:schemeClr val="dk1"/>
                </a:solidFill>
              </a:rPr>
              <a:t>Does not ends with</a:t>
            </a:r>
          </a:p>
          <a:p>
            <a:pPr lvl="0"/>
            <a:r>
              <a:rPr lang="en-US" i="1" dirty="0">
                <a:solidFill>
                  <a:schemeClr val="dk1"/>
                </a:solidFill>
              </a:rPr>
              <a:t>Contains</a:t>
            </a:r>
          </a:p>
          <a:p>
            <a:r>
              <a:rPr lang="en-US" i="1" dirty="0">
                <a:solidFill>
                  <a:schemeClr val="dk1"/>
                </a:solidFill>
              </a:rPr>
              <a:t>Does not contains</a:t>
            </a:r>
          </a:p>
          <a:p>
            <a:endParaRPr lang="en-US" dirty="0"/>
          </a:p>
        </p:txBody>
      </p:sp>
    </p:spTree>
    <p:extLst>
      <p:ext uri="{BB962C8B-B14F-4D97-AF65-F5344CB8AC3E}">
        <p14:creationId xmlns:p14="http://schemas.microsoft.com/office/powerpoint/2010/main" val="252017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65200"/>
          </a:xfrm>
        </p:spPr>
        <p:txBody>
          <a:bodyPr>
            <a:noAutofit/>
          </a:bodyPr>
          <a:lstStyle/>
          <a:p>
            <a:pPr algn="ctr"/>
            <a:r>
              <a:rPr lang="en-US" sz="2400" b="1" i="1" dirty="0">
                <a:solidFill>
                  <a:schemeClr val="dk1"/>
                </a:solidFill>
                <a:latin typeface="+mn-lt"/>
                <a:ea typeface="+mn-ea"/>
                <a:cs typeface="+mn-cs"/>
              </a:rPr>
              <a:t>The following diagram shows where each </a:t>
            </a:r>
            <a:r>
              <a:rPr lang="en-US" sz="2400" b="1" i="1" dirty="0" smtClean="0">
                <a:solidFill>
                  <a:schemeClr val="dk1"/>
                </a:solidFill>
                <a:latin typeface="+mn-lt"/>
                <a:ea typeface="+mn-ea"/>
                <a:cs typeface="+mn-cs"/>
              </a:rPr>
              <a:t>operators </a:t>
            </a:r>
            <a:r>
              <a:rPr lang="en-US" sz="2400" b="1" i="1" dirty="0">
                <a:solidFill>
                  <a:schemeClr val="dk1"/>
                </a:solidFill>
                <a:latin typeface="+mn-lt"/>
                <a:ea typeface="+mn-ea"/>
                <a:cs typeface="+mn-cs"/>
              </a:rPr>
              <a:t>of the </a:t>
            </a:r>
            <a:r>
              <a:rPr lang="en-US" sz="2400" b="1" i="1" dirty="0" smtClean="0">
                <a:solidFill>
                  <a:schemeClr val="dk1"/>
                </a:solidFill>
                <a:latin typeface="+mn-lt"/>
                <a:ea typeface="+mn-ea"/>
                <a:cs typeface="+mn-cs"/>
              </a:rPr>
              <a:t>filter data is located. </a:t>
            </a:r>
            <a:r>
              <a:rPr lang="en-US" sz="2400" b="1" i="1" dirty="0">
                <a:solidFill>
                  <a:schemeClr val="dk1"/>
                </a:solidFill>
                <a:latin typeface="+mn-lt"/>
                <a:ea typeface="+mn-ea"/>
                <a:cs typeface="+mn-cs"/>
              </a:rPr>
              <a:t> </a:t>
            </a:r>
            <a:r>
              <a:rPr lang="en-US" sz="2400" b="1" i="1" dirty="0" smtClean="0">
                <a:solidFill>
                  <a:schemeClr val="dk1"/>
                </a:solidFill>
                <a:latin typeface="+mn-lt"/>
                <a:ea typeface="+mn-ea"/>
                <a:cs typeface="+mn-cs"/>
              </a:rPr>
              <a:t/>
            </a:r>
            <a:br>
              <a:rPr lang="en-US" sz="2400" b="1" i="1" dirty="0" smtClean="0">
                <a:solidFill>
                  <a:schemeClr val="dk1"/>
                </a:solidFill>
                <a:latin typeface="+mn-lt"/>
                <a:ea typeface="+mn-ea"/>
                <a:cs typeface="+mn-cs"/>
              </a:rPr>
            </a:br>
            <a:r>
              <a:rPr lang="en-US" sz="2400" b="1" i="1" dirty="0" smtClean="0">
                <a:solidFill>
                  <a:schemeClr val="dk1"/>
                </a:solidFill>
                <a:latin typeface="+mn-lt"/>
                <a:ea typeface="+mn-ea"/>
                <a:cs typeface="+mn-cs"/>
              </a:rPr>
              <a:t>This </a:t>
            </a:r>
            <a:r>
              <a:rPr lang="en-US" sz="2400" b="1" i="1" dirty="0">
                <a:solidFill>
                  <a:schemeClr val="dk1"/>
                </a:solidFill>
                <a:latin typeface="+mn-lt"/>
                <a:ea typeface="+mn-ea"/>
                <a:cs typeface="+mn-cs"/>
              </a:rPr>
              <a:t>can be used as a guide to familiarize yourself with the different </a:t>
            </a:r>
            <a:r>
              <a:rPr lang="en-US" sz="2400" b="1" i="1" dirty="0" smtClean="0">
                <a:solidFill>
                  <a:schemeClr val="dk1"/>
                </a:solidFill>
                <a:latin typeface="+mn-lt"/>
                <a:ea typeface="+mn-ea"/>
                <a:cs typeface="+mn-cs"/>
              </a:rPr>
              <a:t>operators.</a:t>
            </a:r>
            <a:endParaRPr lang="en-US" sz="2400" b="1" i="1" dirty="0">
              <a:solidFill>
                <a:schemeClr val="dk1"/>
              </a:solidFill>
              <a:latin typeface="+mn-lt"/>
              <a:ea typeface="+mn-ea"/>
              <a:cs typeface="+mn-cs"/>
            </a:endParaRPr>
          </a:p>
        </p:txBody>
      </p:sp>
      <p:pic>
        <p:nvPicPr>
          <p:cNvPr id="6" name="Content Placeholder 5"/>
          <p:cNvPicPr>
            <a:picLocks noGrp="1"/>
          </p:cNvPicPr>
          <p:nvPr>
            <p:ph idx="1"/>
          </p:nvPr>
        </p:nvPicPr>
        <p:blipFill>
          <a:blip r:embed="rId2"/>
          <a:stretch>
            <a:fillRect/>
          </a:stretch>
        </p:blipFill>
        <p:spPr>
          <a:xfrm>
            <a:off x="1031966" y="1619794"/>
            <a:ext cx="10202091" cy="4519749"/>
          </a:xfrm>
          <a:prstGeom prst="rect">
            <a:avLst/>
          </a:prstGeom>
        </p:spPr>
      </p:pic>
    </p:spTree>
    <p:extLst>
      <p:ext uri="{BB962C8B-B14F-4D97-AF65-F5344CB8AC3E}">
        <p14:creationId xmlns:p14="http://schemas.microsoft.com/office/powerpoint/2010/main" val="44730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91441" y="1"/>
            <a:ext cx="6436360" cy="2489200"/>
          </a:xfrm>
          <a:prstGeom prst="rect">
            <a:avLst/>
          </a:prstGeom>
        </p:spPr>
      </p:pic>
      <p:sp>
        <p:nvSpPr>
          <p:cNvPr id="21" name="Rectangle 20"/>
          <p:cNvSpPr/>
          <p:nvPr/>
        </p:nvSpPr>
        <p:spPr>
          <a:xfrm>
            <a:off x="0" y="2530496"/>
            <a:ext cx="12100559" cy="3970318"/>
          </a:xfrm>
          <a:prstGeom prst="rect">
            <a:avLst/>
          </a:prstGeom>
        </p:spPr>
        <p:txBody>
          <a:bodyPr wrap="square">
            <a:spAutoFit/>
          </a:bodyPr>
          <a:lstStyle/>
          <a:p>
            <a:r>
              <a:rPr lang="en-US" i="1" dirty="0">
                <a:solidFill>
                  <a:schemeClr val="dk1"/>
                </a:solidFill>
              </a:rPr>
              <a:t>----------------------------------------TO DO IN FILTER GRID-</a:t>
            </a:r>
            <a:r>
              <a:rPr lang="en-US" i="1" dirty="0" smtClean="0">
                <a:solidFill>
                  <a:schemeClr val="dk1"/>
                </a:solidFill>
              </a:rPr>
              <a:t>----------------------------------------------------</a:t>
            </a:r>
            <a:endParaRPr lang="en-US" i="1" dirty="0">
              <a:solidFill>
                <a:schemeClr val="dk1"/>
              </a:solidFill>
            </a:endParaRPr>
          </a:p>
          <a:p>
            <a:r>
              <a:rPr lang="en-US" i="1" dirty="0">
                <a:solidFill>
                  <a:schemeClr val="dk1"/>
                </a:solidFill>
              </a:rPr>
              <a:t>Header Name : -               Provide the Header Name (Ex. “US Employees”) and you can pass the header name also as Variable. </a:t>
            </a:r>
          </a:p>
          <a:p>
            <a:r>
              <a:rPr lang="en-US" i="1" dirty="0">
                <a:solidFill>
                  <a:schemeClr val="dk1"/>
                </a:solidFill>
              </a:rPr>
              <a:t>Operators : -                     Dropdown list (Equal, contains, begins with, etc.)</a:t>
            </a:r>
          </a:p>
          <a:p>
            <a:r>
              <a:rPr lang="en-US" i="1" dirty="0">
                <a:solidFill>
                  <a:schemeClr val="dk1"/>
                </a:solidFill>
              </a:rPr>
              <a:t>Values to filter : -              Pass the values / variables which you want to be filtered (Array</a:t>
            </a:r>
            <a:r>
              <a:rPr lang="en-US" i="1" dirty="0" smtClean="0">
                <a:solidFill>
                  <a:schemeClr val="dk1"/>
                </a:solidFill>
              </a:rPr>
              <a:t>)</a:t>
            </a:r>
          </a:p>
          <a:p>
            <a:endParaRPr lang="en-US" i="1" dirty="0">
              <a:solidFill>
                <a:schemeClr val="dk1"/>
              </a:solidFill>
            </a:endParaRPr>
          </a:p>
          <a:p>
            <a:r>
              <a:rPr lang="en-US" i="1" dirty="0">
                <a:solidFill>
                  <a:schemeClr val="dk1"/>
                </a:solidFill>
              </a:rPr>
              <a:t>Note : -                                               (Input can be either Datatable / Existing Sheet)    </a:t>
            </a:r>
            <a:endParaRPr lang="en-US" i="1" dirty="0" smtClean="0">
              <a:solidFill>
                <a:schemeClr val="dk1"/>
              </a:solidFill>
            </a:endParaRPr>
          </a:p>
          <a:p>
            <a:endParaRPr lang="en-US" i="1" dirty="0">
              <a:solidFill>
                <a:schemeClr val="dk1"/>
              </a:solidFill>
            </a:endParaRPr>
          </a:p>
          <a:p>
            <a:r>
              <a:rPr lang="en-US" i="1" dirty="0" smtClean="0">
                <a:solidFill>
                  <a:schemeClr val="dk1"/>
                </a:solidFill>
              </a:rPr>
              <a:t>Sheet </a:t>
            </a:r>
            <a:r>
              <a:rPr lang="en-US" i="1" dirty="0">
                <a:solidFill>
                  <a:schemeClr val="dk1"/>
                </a:solidFill>
              </a:rPr>
              <a:t>Name : -                                   Sheet name                                       </a:t>
            </a:r>
          </a:p>
          <a:p>
            <a:r>
              <a:rPr lang="en-US" i="1" dirty="0">
                <a:solidFill>
                  <a:schemeClr val="dk1"/>
                </a:solidFill>
              </a:rPr>
              <a:t>Input Datatable 				</a:t>
            </a:r>
            <a:r>
              <a:rPr lang="en-US" i="1" dirty="0" smtClean="0">
                <a:solidFill>
                  <a:schemeClr val="dk1"/>
                </a:solidFill>
              </a:rPr>
              <a:t> Datatable                                                                                                                                                                       </a:t>
            </a:r>
            <a:r>
              <a:rPr lang="en-US" i="1" dirty="0">
                <a:solidFill>
                  <a:schemeClr val="dk1"/>
                </a:solidFill>
              </a:rPr>
              <a:t>Output Datatable : -                          Datatable                                                                                                                                                                                  Output Sheet : -                                  Sheet Name                                                                                                                                                                         **Paste Range : -                                Range as (“A1”)                                                                                                                                                                                        *Paste Type Formats : -                      Dropdown (xlPasteAll, xlPasteValues, etc.)                                        </a:t>
            </a:r>
          </a:p>
          <a:p>
            <a:r>
              <a:rPr lang="en-US" i="1" dirty="0">
                <a:solidFill>
                  <a:schemeClr val="dk1"/>
                </a:solidFill>
              </a:rPr>
              <a:t>Note : Highlighted with  **symbol is valid only if you want the output in sheet. </a:t>
            </a:r>
          </a:p>
        </p:txBody>
      </p:sp>
      <p:pic>
        <p:nvPicPr>
          <p:cNvPr id="2" name="Picture 1"/>
          <p:cNvPicPr>
            <a:picLocks noChangeAspect="1"/>
          </p:cNvPicPr>
          <p:nvPr/>
        </p:nvPicPr>
        <p:blipFill>
          <a:blip r:embed="rId3"/>
          <a:stretch>
            <a:fillRect/>
          </a:stretch>
        </p:blipFill>
        <p:spPr>
          <a:xfrm>
            <a:off x="6527800" y="41296"/>
            <a:ext cx="5664199" cy="2447905"/>
          </a:xfrm>
          <a:prstGeom prst="rect">
            <a:avLst/>
          </a:prstGeom>
        </p:spPr>
      </p:pic>
    </p:spTree>
    <p:extLst>
      <p:ext uri="{BB962C8B-B14F-4D97-AF65-F5344CB8AC3E}">
        <p14:creationId xmlns:p14="http://schemas.microsoft.com/office/powerpoint/2010/main" val="99479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91441" y="1"/>
            <a:ext cx="6436360" cy="2489200"/>
          </a:xfrm>
          <a:prstGeom prst="rect">
            <a:avLst/>
          </a:prstGeom>
        </p:spPr>
      </p:pic>
      <p:sp>
        <p:nvSpPr>
          <p:cNvPr id="21" name="Rectangle 20"/>
          <p:cNvSpPr/>
          <p:nvPr/>
        </p:nvSpPr>
        <p:spPr>
          <a:xfrm>
            <a:off x="0" y="2787690"/>
            <a:ext cx="12100559" cy="3139321"/>
          </a:xfrm>
          <a:prstGeom prst="rect">
            <a:avLst/>
          </a:prstGeom>
        </p:spPr>
        <p:txBody>
          <a:bodyPr wrap="square">
            <a:spAutoFit/>
          </a:bodyPr>
          <a:lstStyle/>
          <a:p>
            <a:pPr>
              <a:spcAft>
                <a:spcPts val="600"/>
              </a:spcAft>
            </a:pPr>
            <a:r>
              <a:rPr lang="en-US" i="1" dirty="0">
                <a:solidFill>
                  <a:schemeClr val="dk1"/>
                </a:solidFill>
              </a:rPr>
              <a:t>----------------------------------------TO DO IN FILTER GRID-----------------------------------------------------</a:t>
            </a:r>
          </a:p>
          <a:p>
            <a:pPr>
              <a:spcAft>
                <a:spcPts val="600"/>
              </a:spcAft>
            </a:pPr>
            <a:endParaRPr lang="en-US" i="1" dirty="0">
              <a:solidFill>
                <a:schemeClr val="dk1"/>
              </a:solidFill>
            </a:endParaRPr>
          </a:p>
          <a:p>
            <a:pPr>
              <a:spcAft>
                <a:spcPts val="600"/>
              </a:spcAft>
            </a:pPr>
            <a:r>
              <a:rPr lang="en-US" i="1" dirty="0">
                <a:solidFill>
                  <a:schemeClr val="dk1"/>
                </a:solidFill>
              </a:rPr>
              <a:t>Header Name : -               Provide the Header Name (Ex. “US Employees”) and you can pass the header name also as Variable. </a:t>
            </a:r>
          </a:p>
          <a:p>
            <a:pPr>
              <a:spcAft>
                <a:spcPts val="600"/>
              </a:spcAft>
            </a:pPr>
            <a:r>
              <a:rPr lang="en-US" i="1" dirty="0">
                <a:solidFill>
                  <a:schemeClr val="dk1"/>
                </a:solidFill>
              </a:rPr>
              <a:t>Operators : -                     Dropdown list (Equal, contains, begins with, etc.)</a:t>
            </a:r>
          </a:p>
          <a:p>
            <a:pPr>
              <a:spcAft>
                <a:spcPts val="600"/>
              </a:spcAft>
            </a:pPr>
            <a:endParaRPr lang="en-US" i="1" dirty="0">
              <a:solidFill>
                <a:schemeClr val="dk1"/>
              </a:solidFill>
            </a:endParaRPr>
          </a:p>
          <a:p>
            <a:pPr>
              <a:spcAft>
                <a:spcPts val="600"/>
              </a:spcAft>
            </a:pPr>
            <a:r>
              <a:rPr lang="en-US" i="1" dirty="0">
                <a:solidFill>
                  <a:schemeClr val="dk1"/>
                </a:solidFill>
              </a:rPr>
              <a:t>Values to filter : -              Pass the values / variables which you want to be filtered (Array)</a:t>
            </a:r>
          </a:p>
          <a:p>
            <a:pPr>
              <a:spcAft>
                <a:spcPts val="600"/>
              </a:spcAft>
            </a:pPr>
            <a:r>
              <a:rPr lang="en-US" i="1" dirty="0">
                <a:solidFill>
                  <a:schemeClr val="dk1"/>
                </a:solidFill>
              </a:rPr>
              <a:t>Datatable name               Input Datatable Name                                                                                                           </a:t>
            </a:r>
          </a:p>
          <a:p>
            <a:pPr>
              <a:spcAft>
                <a:spcPts val="600"/>
              </a:spcAft>
            </a:pPr>
            <a:r>
              <a:rPr lang="en-US" i="1" dirty="0">
                <a:solidFill>
                  <a:schemeClr val="dk1"/>
                </a:solidFill>
              </a:rPr>
              <a:t>Output Datatable : -        Output Datatable</a:t>
            </a:r>
          </a:p>
          <a:p>
            <a:pPr>
              <a:spcAft>
                <a:spcPts val="600"/>
              </a:spcAft>
            </a:pPr>
            <a:endParaRPr lang="en-US" sz="1400" spc="25" dirty="0">
              <a:latin typeface="Arial Narrow" panose="020B0606020202030204" pitchFamily="34" charset="0"/>
              <a:ea typeface="Times"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667896" y="0"/>
            <a:ext cx="4432663" cy="2489201"/>
          </a:xfrm>
          <a:prstGeom prst="rect">
            <a:avLst/>
          </a:prstGeom>
        </p:spPr>
      </p:pic>
    </p:spTree>
    <p:extLst>
      <p:ext uri="{BB962C8B-B14F-4D97-AF65-F5344CB8AC3E}">
        <p14:creationId xmlns:p14="http://schemas.microsoft.com/office/powerpoint/2010/main" val="104852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a:t>
            </a:r>
            <a:r>
              <a:rPr lang="en-US" b="1" u="sng" dirty="0" smtClean="0"/>
              <a:t>TEXT </a:t>
            </a:r>
            <a:r>
              <a:rPr lang="en-US" b="1" u="sng" dirty="0"/>
              <a:t>TO COLUMNS – DELIMITER </a:t>
            </a:r>
            <a:endParaRPr lang="en-US" b="1" u="sng" dirty="0" smtClean="0"/>
          </a:p>
          <a:p>
            <a:pPr marL="0" indent="0" algn="ctr">
              <a:buNone/>
            </a:pPr>
            <a:endParaRPr lang="en-US" sz="2600" i="1" dirty="0">
              <a:solidFill>
                <a:schemeClr val="dk1"/>
              </a:solidFill>
            </a:endParaRPr>
          </a:p>
          <a:p>
            <a:pPr>
              <a:buFont typeface="Wingdings" panose="05000000000000000000" pitchFamily="2" charset="2"/>
              <a:buChar char="Ø"/>
            </a:pPr>
            <a:r>
              <a:rPr lang="en-US" sz="2000" i="1" dirty="0">
                <a:solidFill>
                  <a:schemeClr val="dk1"/>
                </a:solidFill>
              </a:rPr>
              <a:t>Split text into different columns with the Convert Text to Columns </a:t>
            </a:r>
            <a:r>
              <a:rPr lang="en-US" sz="2000" i="1" dirty="0" smtClean="0">
                <a:solidFill>
                  <a:schemeClr val="dk1"/>
                </a:solidFill>
              </a:rPr>
              <a:t>Wizard.</a:t>
            </a:r>
          </a:p>
          <a:p>
            <a:pPr>
              <a:buFont typeface="Wingdings" panose="05000000000000000000" pitchFamily="2" charset="2"/>
              <a:buChar char="Ø"/>
            </a:pPr>
            <a:r>
              <a:rPr lang="en-US" sz="2000" i="1" dirty="0" smtClean="0">
                <a:solidFill>
                  <a:schemeClr val="dk1"/>
                </a:solidFill>
              </a:rPr>
              <a:t>You </a:t>
            </a:r>
            <a:r>
              <a:rPr lang="en-US" sz="2000" i="1" dirty="0">
                <a:solidFill>
                  <a:schemeClr val="dk1"/>
                </a:solidFill>
              </a:rPr>
              <a:t>can take the text in one or more cells, and spread it out across multiple cells. This is called parsing, and is the opposite of concatenating, where you can combine text from two or more cells into one cell.</a:t>
            </a:r>
          </a:p>
          <a:p>
            <a:pPr>
              <a:buFont typeface="Wingdings" panose="05000000000000000000" pitchFamily="2" charset="2"/>
              <a:buChar char="Ø"/>
            </a:pPr>
            <a:endParaRPr lang="en-US" sz="2600" i="1" dirty="0">
              <a:solidFill>
                <a:schemeClr val="dk1"/>
              </a:solidFill>
            </a:endParaRPr>
          </a:p>
          <a:p>
            <a:pPr marL="0" indent="0">
              <a:buNone/>
            </a:pPr>
            <a:endParaRPr lang="en-US" sz="2600" i="1" dirty="0">
              <a:solidFill>
                <a:schemeClr val="dk1"/>
              </a:solidFill>
            </a:endParaRPr>
          </a:p>
          <a:p>
            <a:pPr marL="0" indent="0">
              <a:buNone/>
            </a:pPr>
            <a:r>
              <a:rPr lang="en-US" dirty="0" smtClean="0"/>
              <a:t> </a:t>
            </a:r>
          </a:p>
          <a:p>
            <a:endParaRPr lang="en-US" dirty="0"/>
          </a:p>
        </p:txBody>
      </p:sp>
      <p:pic>
        <p:nvPicPr>
          <p:cNvPr id="4" name="Picture 3"/>
          <p:cNvPicPr/>
          <p:nvPr/>
        </p:nvPicPr>
        <p:blipFill>
          <a:blip r:embed="rId2"/>
          <a:stretch>
            <a:fillRect/>
          </a:stretch>
        </p:blipFill>
        <p:spPr>
          <a:xfrm>
            <a:off x="241391" y="2625498"/>
            <a:ext cx="6655798" cy="3343275"/>
          </a:xfrm>
          <a:prstGeom prst="rect">
            <a:avLst/>
          </a:prstGeom>
        </p:spPr>
      </p:pic>
      <p:pic>
        <p:nvPicPr>
          <p:cNvPr id="5" name="Picture 4"/>
          <p:cNvPicPr/>
          <p:nvPr/>
        </p:nvPicPr>
        <p:blipFill>
          <a:blip r:embed="rId3"/>
          <a:stretch>
            <a:fillRect/>
          </a:stretch>
        </p:blipFill>
        <p:spPr>
          <a:xfrm>
            <a:off x="6897189" y="2625498"/>
            <a:ext cx="5294811" cy="3343275"/>
          </a:xfrm>
          <a:prstGeom prst="rect">
            <a:avLst/>
          </a:prstGeom>
        </p:spPr>
      </p:pic>
    </p:spTree>
    <p:extLst>
      <p:ext uri="{BB962C8B-B14F-4D97-AF65-F5344CB8AC3E}">
        <p14:creationId xmlns:p14="http://schemas.microsoft.com/office/powerpoint/2010/main" val="189690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315200" y="966656"/>
            <a:ext cx="4876800" cy="43434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153650945"/>
              </p:ext>
            </p:extLst>
          </p:nvPr>
        </p:nvGraphicFramePr>
        <p:xfrm>
          <a:off x="39188" y="1005839"/>
          <a:ext cx="7276011" cy="4907280"/>
        </p:xfrm>
        <a:graphic>
          <a:graphicData uri="http://schemas.openxmlformats.org/drawingml/2006/table">
            <a:tbl>
              <a:tblPr firstRow="1" firstCol="1" bandRow="1">
                <a:tableStyleId>{5C22544A-7EE6-4342-B048-85BDC9FD1C3A}</a:tableStyleId>
              </a:tblPr>
              <a:tblGrid>
                <a:gridCol w="7276011">
                  <a:extLst>
                    <a:ext uri="{9D8B030D-6E8A-4147-A177-3AD203B41FA5}">
                      <a16:colId xmlns:a16="http://schemas.microsoft.com/office/drawing/2014/main" val="2455762395"/>
                    </a:ext>
                  </a:extLst>
                </a:gridCol>
              </a:tblGrid>
              <a:tr h="4343400">
                <a:tc>
                  <a:txBody>
                    <a:bodyPr/>
                    <a:lstStyle/>
                    <a:p>
                      <a:pPr marL="0" marR="0">
                        <a:spcBef>
                          <a:spcPts val="0"/>
                        </a:spcBef>
                        <a:spcAft>
                          <a:spcPts val="600"/>
                        </a:spcAft>
                      </a:pPr>
                      <a:r>
                        <a:rPr lang="en-US" sz="1600" b="1" i="1" kern="1200" dirty="0">
                          <a:solidFill>
                            <a:schemeClr val="dk1"/>
                          </a:solidFill>
                          <a:latin typeface="+mn-lt"/>
                          <a:ea typeface="+mn-ea"/>
                          <a:cs typeface="+mn-cs"/>
                        </a:rPr>
                        <a:t>Note:  Select as many rows as you want, but no more than one column. Make sure there’s enough empty columns to the right so nothing over there gets overwritten. If you don’t have enough empty columns, add them</a:t>
                      </a:r>
                      <a:r>
                        <a:rPr lang="en-US" sz="1600" b="1" i="1" kern="1200" dirty="0" smtClean="0">
                          <a:solidFill>
                            <a:schemeClr val="dk1"/>
                          </a:solidFill>
                          <a:latin typeface="+mn-lt"/>
                          <a:ea typeface="+mn-ea"/>
                          <a:cs typeface="+mn-cs"/>
                        </a:rPr>
                        <a:t>.</a:t>
                      </a:r>
                    </a:p>
                    <a:p>
                      <a:pPr marL="0" marR="0">
                        <a:spcBef>
                          <a:spcPts val="0"/>
                        </a:spcBef>
                        <a:spcAft>
                          <a:spcPts val="600"/>
                        </a:spcAft>
                      </a:pPr>
                      <a:endParaRPr lang="en-US" sz="1600" b="1" i="1" kern="1200" dirty="0">
                        <a:solidFill>
                          <a:schemeClr val="dk1"/>
                        </a:solidFill>
                        <a:latin typeface="+mn-lt"/>
                        <a:ea typeface="+mn-ea"/>
                        <a:cs typeface="+mn-cs"/>
                      </a:endParaRPr>
                    </a:p>
                    <a:p>
                      <a:pPr marL="0" marR="0">
                        <a:spcBef>
                          <a:spcPts val="0"/>
                        </a:spcBef>
                        <a:spcAft>
                          <a:spcPts val="600"/>
                        </a:spcAft>
                      </a:pPr>
                      <a:r>
                        <a:rPr lang="en-US" sz="1600" b="0" i="1" kern="1200" dirty="0">
                          <a:solidFill>
                            <a:schemeClr val="dk1"/>
                          </a:solidFill>
                          <a:latin typeface="+mn-lt"/>
                          <a:ea typeface="+mn-ea"/>
                          <a:cs typeface="+mn-cs"/>
                        </a:rPr>
                        <a:t>Sheet Name : -                Provide the Sheet name                                                                                                              Column Title : -                (“A:A” or “E:E”)                                                                                                                   </a:t>
                      </a:r>
                      <a:r>
                        <a:rPr lang="en-US" sz="1600" b="0" i="1" kern="1200" dirty="0" smtClean="0">
                          <a:solidFill>
                            <a:schemeClr val="dk1"/>
                          </a:solidFill>
                          <a:latin typeface="+mn-lt"/>
                          <a:ea typeface="+mn-ea"/>
                          <a:cs typeface="+mn-cs"/>
                        </a:rPr>
                        <a:t>                                     Column </a:t>
                      </a:r>
                      <a:r>
                        <a:rPr lang="en-US" sz="1600" b="0" i="1" kern="1200" dirty="0">
                          <a:solidFill>
                            <a:schemeClr val="dk1"/>
                          </a:solidFill>
                          <a:latin typeface="+mn-lt"/>
                          <a:ea typeface="+mn-ea"/>
                          <a:cs typeface="+mn-cs"/>
                        </a:rPr>
                        <a:t>Format : -            Dropdown (General / Text)    </a:t>
                      </a:r>
                      <a:endParaRPr lang="en-US" sz="1600" b="0" i="1" kern="1200" dirty="0" smtClean="0">
                        <a:solidFill>
                          <a:schemeClr val="dk1"/>
                        </a:solidFill>
                        <a:latin typeface="+mn-lt"/>
                        <a:ea typeface="+mn-ea"/>
                        <a:cs typeface="+mn-cs"/>
                      </a:endParaRPr>
                    </a:p>
                    <a:p>
                      <a:pPr marL="0" marR="0">
                        <a:spcBef>
                          <a:spcPts val="0"/>
                        </a:spcBef>
                        <a:spcAft>
                          <a:spcPts val="600"/>
                        </a:spcAft>
                      </a:pPr>
                      <a:r>
                        <a:rPr lang="en-US" sz="1600" b="0" i="1" kern="1200" dirty="0" smtClean="0">
                          <a:solidFill>
                            <a:schemeClr val="dk1"/>
                          </a:solidFill>
                          <a:latin typeface="+mn-lt"/>
                          <a:ea typeface="+mn-ea"/>
                          <a:cs typeface="+mn-cs"/>
                        </a:rPr>
                        <a:t>[</a:t>
                      </a:r>
                      <a:r>
                        <a:rPr lang="en-US" sz="1600" b="0" i="1" kern="1200" dirty="0">
                          <a:solidFill>
                            <a:schemeClr val="dk1"/>
                          </a:solidFill>
                          <a:latin typeface="+mn-lt"/>
                          <a:ea typeface="+mn-ea"/>
                          <a:cs typeface="+mn-cs"/>
                        </a:rPr>
                        <a:t>Note : By default all columns will be in Text / General)</a:t>
                      </a:r>
                    </a:p>
                    <a:p>
                      <a:pPr marL="0" marR="0">
                        <a:spcBef>
                          <a:spcPts val="0"/>
                        </a:spcBef>
                        <a:spcAft>
                          <a:spcPts val="600"/>
                        </a:spcAft>
                      </a:pPr>
                      <a:endParaRPr lang="en-US" sz="1600" b="0" i="1" kern="1200" dirty="0">
                        <a:solidFill>
                          <a:schemeClr val="dk1"/>
                        </a:solidFill>
                        <a:latin typeface="+mn-lt"/>
                        <a:ea typeface="+mn-ea"/>
                        <a:cs typeface="+mn-cs"/>
                      </a:endParaRPr>
                    </a:p>
                    <a:p>
                      <a:pPr marL="0" marR="0">
                        <a:spcBef>
                          <a:spcPts val="0"/>
                        </a:spcBef>
                        <a:spcAft>
                          <a:spcPts val="600"/>
                        </a:spcAft>
                      </a:pPr>
                      <a:r>
                        <a:rPr lang="en-US" sz="1600" b="0" i="1" kern="1200" dirty="0" smtClean="0">
                          <a:solidFill>
                            <a:schemeClr val="dk1"/>
                          </a:solidFill>
                          <a:latin typeface="+mn-lt"/>
                          <a:ea typeface="+mn-ea"/>
                          <a:cs typeface="+mn-cs"/>
                        </a:rPr>
                        <a:t>Datatable</a:t>
                      </a:r>
                      <a:r>
                        <a:rPr lang="en-US" sz="1600" b="0" i="1" kern="1200" dirty="0">
                          <a:solidFill>
                            <a:schemeClr val="dk1"/>
                          </a:solidFill>
                          <a:latin typeface="+mn-lt"/>
                          <a:ea typeface="+mn-ea"/>
                          <a:cs typeface="+mn-cs"/>
                        </a:rPr>
                        <a:t>: -          </a:t>
                      </a:r>
                      <a:r>
                        <a:rPr lang="en-US" sz="1600" b="0" i="1" kern="1200" dirty="0" smtClean="0">
                          <a:solidFill>
                            <a:schemeClr val="dk1"/>
                          </a:solidFill>
                          <a:latin typeface="+mn-lt"/>
                          <a:ea typeface="+mn-ea"/>
                          <a:cs typeface="+mn-cs"/>
                        </a:rPr>
                        <a:t>             Optional </a:t>
                      </a:r>
                      <a:r>
                        <a:rPr lang="en-US" sz="1600" b="0" i="1" kern="1200" dirty="0">
                          <a:solidFill>
                            <a:schemeClr val="dk1"/>
                          </a:solidFill>
                          <a:latin typeface="+mn-lt"/>
                          <a:ea typeface="+mn-ea"/>
                          <a:cs typeface="+mn-cs"/>
                        </a:rPr>
                        <a:t>- Provide the Datatable name to get the output in DT</a:t>
                      </a:r>
                    </a:p>
                    <a:p>
                      <a:pPr marL="0" marR="0">
                        <a:spcBef>
                          <a:spcPts val="0"/>
                        </a:spcBef>
                        <a:spcAft>
                          <a:spcPts val="600"/>
                        </a:spcAft>
                      </a:pPr>
                      <a:r>
                        <a:rPr lang="en-US" sz="1600" b="0" i="1" kern="1200" dirty="0">
                          <a:solidFill>
                            <a:schemeClr val="dk1"/>
                          </a:solidFill>
                          <a:latin typeface="+mn-lt"/>
                          <a:ea typeface="+mn-ea"/>
                          <a:cs typeface="+mn-cs"/>
                        </a:rPr>
                        <a:t>Additional Features : -     </a:t>
                      </a:r>
                      <a:r>
                        <a:rPr lang="en-US" sz="1600" b="0" i="1" kern="1200" dirty="0" smtClean="0">
                          <a:solidFill>
                            <a:schemeClr val="dk1"/>
                          </a:solidFill>
                          <a:latin typeface="+mn-lt"/>
                          <a:ea typeface="+mn-ea"/>
                          <a:cs typeface="+mn-cs"/>
                        </a:rPr>
                        <a:t>Checkbox</a:t>
                      </a:r>
                      <a:r>
                        <a:rPr lang="en-US" sz="1600" b="0" i="1" kern="1200" dirty="0">
                          <a:solidFill>
                            <a:schemeClr val="dk1"/>
                          </a:solidFill>
                          <a:latin typeface="+mn-lt"/>
                          <a:ea typeface="+mn-ea"/>
                          <a:cs typeface="+mn-cs"/>
                        </a:rPr>
                        <a:t>: If you want to split based on Comma symbol </a:t>
                      </a:r>
                    </a:p>
                    <a:p>
                      <a:pPr marL="0" marR="0">
                        <a:spcBef>
                          <a:spcPts val="0"/>
                        </a:spcBef>
                        <a:spcAft>
                          <a:spcPts val="600"/>
                        </a:spcAft>
                      </a:pPr>
                      <a:r>
                        <a:rPr lang="en-US" sz="1600" b="0" i="1" kern="1200" dirty="0">
                          <a:solidFill>
                            <a:schemeClr val="dk1"/>
                          </a:solidFill>
                          <a:latin typeface="+mn-lt"/>
                          <a:ea typeface="+mn-ea"/>
                          <a:cs typeface="+mn-cs"/>
                        </a:rPr>
                        <a:t>                                         </a:t>
                      </a:r>
                      <a:r>
                        <a:rPr lang="en-US" sz="1600" b="0" i="1" kern="1200" dirty="0" smtClean="0">
                          <a:solidFill>
                            <a:schemeClr val="dk1"/>
                          </a:solidFill>
                          <a:latin typeface="+mn-lt"/>
                          <a:ea typeface="+mn-ea"/>
                          <a:cs typeface="+mn-cs"/>
                        </a:rPr>
                        <a:t>   Checkbox</a:t>
                      </a:r>
                      <a:r>
                        <a:rPr lang="en-US" sz="1600" b="0" i="1" kern="1200" dirty="0">
                          <a:solidFill>
                            <a:schemeClr val="dk1"/>
                          </a:solidFill>
                          <a:latin typeface="+mn-lt"/>
                          <a:ea typeface="+mn-ea"/>
                          <a:cs typeface="+mn-cs"/>
                        </a:rPr>
                        <a:t>: If you want to split based on Space symbol </a:t>
                      </a:r>
                    </a:p>
                    <a:p>
                      <a:pPr marL="0" marR="0">
                        <a:spcBef>
                          <a:spcPts val="0"/>
                        </a:spcBef>
                        <a:spcAft>
                          <a:spcPts val="600"/>
                        </a:spcAft>
                      </a:pPr>
                      <a:r>
                        <a:rPr lang="en-US" sz="1600" b="0" i="1" kern="1200" dirty="0">
                          <a:solidFill>
                            <a:schemeClr val="dk1"/>
                          </a:solidFill>
                          <a:latin typeface="+mn-lt"/>
                          <a:ea typeface="+mn-ea"/>
                          <a:cs typeface="+mn-cs"/>
                        </a:rPr>
                        <a:t>                                         </a:t>
                      </a:r>
                      <a:r>
                        <a:rPr lang="en-US" sz="1600" b="0" i="1" kern="1200" dirty="0" smtClean="0">
                          <a:solidFill>
                            <a:schemeClr val="dk1"/>
                          </a:solidFill>
                          <a:latin typeface="+mn-lt"/>
                          <a:ea typeface="+mn-ea"/>
                          <a:cs typeface="+mn-cs"/>
                        </a:rPr>
                        <a:t>  Checkbox</a:t>
                      </a:r>
                      <a:r>
                        <a:rPr lang="en-US" sz="1600" b="0" i="1" kern="1200" dirty="0">
                          <a:solidFill>
                            <a:schemeClr val="dk1"/>
                          </a:solidFill>
                          <a:latin typeface="+mn-lt"/>
                          <a:ea typeface="+mn-ea"/>
                          <a:cs typeface="+mn-cs"/>
                        </a:rPr>
                        <a:t>: If you want to split based on Semicolon symbol </a:t>
                      </a:r>
                    </a:p>
                    <a:p>
                      <a:pPr marL="0" marR="0">
                        <a:spcBef>
                          <a:spcPts val="0"/>
                        </a:spcBef>
                        <a:spcAft>
                          <a:spcPts val="600"/>
                        </a:spcAft>
                      </a:pPr>
                      <a:r>
                        <a:rPr lang="en-US" sz="1600" b="0" i="1" kern="1200" dirty="0">
                          <a:solidFill>
                            <a:schemeClr val="dk1"/>
                          </a:solidFill>
                          <a:latin typeface="+mn-lt"/>
                          <a:ea typeface="+mn-ea"/>
                          <a:cs typeface="+mn-cs"/>
                        </a:rPr>
                        <a:t>Other : -                            Checkbox: If you want to split based on Other (user specific) symbol. </a:t>
                      </a:r>
                      <a:r>
                        <a:rPr lang="en-US" sz="1600" b="0" i="1" kern="1200" baseline="0" dirty="0" smtClean="0">
                          <a:solidFill>
                            <a:schemeClr val="dk1"/>
                          </a:solidFill>
                          <a:latin typeface="+mn-lt"/>
                          <a:ea typeface="+mn-ea"/>
                          <a:cs typeface="+mn-cs"/>
                        </a:rPr>
                        <a:t> </a:t>
                      </a:r>
                      <a:r>
                        <a:rPr lang="en-US" sz="1600" b="0" i="1" kern="1200" dirty="0" smtClean="0">
                          <a:solidFill>
                            <a:schemeClr val="dk1"/>
                          </a:solidFill>
                          <a:latin typeface="+mn-lt"/>
                          <a:ea typeface="+mn-ea"/>
                          <a:cs typeface="+mn-cs"/>
                        </a:rPr>
                        <a:t>Enable </a:t>
                      </a:r>
                      <a:r>
                        <a:rPr lang="en-US" sz="1600" b="0" i="1" kern="1200" dirty="0">
                          <a:solidFill>
                            <a:schemeClr val="dk1"/>
                          </a:solidFill>
                          <a:latin typeface="+mn-lt"/>
                          <a:ea typeface="+mn-ea"/>
                          <a:cs typeface="+mn-cs"/>
                        </a:rPr>
                        <a:t>checkbox and provide the values in Symbol field (Ex. @, $, %, #)</a:t>
                      </a:r>
                    </a:p>
                    <a:p>
                      <a:pPr marL="0" marR="0">
                        <a:spcBef>
                          <a:spcPts val="0"/>
                        </a:spcBef>
                        <a:spcAft>
                          <a:spcPts val="600"/>
                        </a:spcAft>
                      </a:pPr>
                      <a:r>
                        <a:rPr lang="en-US" sz="1600" b="0" i="1" kern="1200" dirty="0">
                          <a:solidFill>
                            <a:schemeClr val="dk1"/>
                          </a:solidFill>
                          <a:latin typeface="+mn-lt"/>
                          <a:ea typeface="+mn-ea"/>
                          <a:cs typeface="+mn-cs"/>
                        </a:rPr>
                        <a:t>Treat as Consecutive Delimiter : Checkbox : Enable it if you want to consider consecutive symbol as single symbol.</a:t>
                      </a:r>
                    </a:p>
                  </a:txBody>
                  <a:tcPr marL="68580" marR="68580" marT="0" marB="0">
                    <a:noFill/>
                  </a:tcPr>
                </a:tc>
                <a:extLst>
                  <a:ext uri="{0D108BD9-81ED-4DB2-BD59-A6C34878D82A}">
                    <a16:rowId xmlns:a16="http://schemas.microsoft.com/office/drawing/2014/main" val="8719201"/>
                  </a:ext>
                </a:extLst>
              </a:tr>
            </a:tbl>
          </a:graphicData>
        </a:graphic>
      </p:graphicFrame>
    </p:spTree>
    <p:extLst>
      <p:ext uri="{BB962C8B-B14F-4D97-AF65-F5344CB8AC3E}">
        <p14:creationId xmlns:p14="http://schemas.microsoft.com/office/powerpoint/2010/main" val="316544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a:t>
            </a:r>
            <a:r>
              <a:rPr lang="en-US" b="1" u="sng" dirty="0" smtClean="0"/>
              <a:t>TEXT </a:t>
            </a:r>
            <a:r>
              <a:rPr lang="en-US" b="1" u="sng" dirty="0"/>
              <a:t>TO COLUMNS – FIXED WIDTH  </a:t>
            </a:r>
            <a:endParaRPr lang="en-US" b="1" u="sng" dirty="0" smtClean="0"/>
          </a:p>
          <a:p>
            <a:pPr marL="0" indent="0" algn="ctr">
              <a:buNone/>
            </a:pPr>
            <a:endParaRPr lang="en-US" b="1" u="sng" dirty="0"/>
          </a:p>
          <a:p>
            <a:pPr>
              <a:buFont typeface="Wingdings" panose="05000000000000000000" pitchFamily="2" charset="2"/>
              <a:buChar char="Ø"/>
            </a:pPr>
            <a:r>
              <a:rPr lang="en-US" sz="2000" i="1" dirty="0">
                <a:solidFill>
                  <a:schemeClr val="dk1"/>
                </a:solidFill>
              </a:rPr>
              <a:t>Split text into different columns with the Convert Text to Columns </a:t>
            </a:r>
            <a:r>
              <a:rPr lang="en-US" sz="2000" i="1" dirty="0" smtClean="0">
                <a:solidFill>
                  <a:schemeClr val="dk1"/>
                </a:solidFill>
              </a:rPr>
              <a:t>Wizard.</a:t>
            </a:r>
          </a:p>
          <a:p>
            <a:pPr>
              <a:buFont typeface="Wingdings" panose="05000000000000000000" pitchFamily="2" charset="2"/>
              <a:buChar char="Ø"/>
            </a:pPr>
            <a:r>
              <a:rPr lang="en-US" sz="2000" i="1" dirty="0" smtClean="0">
                <a:solidFill>
                  <a:schemeClr val="dk1"/>
                </a:solidFill>
              </a:rPr>
              <a:t>You </a:t>
            </a:r>
            <a:r>
              <a:rPr lang="en-US" sz="2000" i="1" dirty="0">
                <a:solidFill>
                  <a:schemeClr val="dk1"/>
                </a:solidFill>
              </a:rPr>
              <a:t>can take the text in one or more cells, and spread it out across multiple cells. This is called parsing, and is the opposite of concatenating, where you can combine text from two or more cells into one cell.</a:t>
            </a:r>
          </a:p>
          <a:p>
            <a:pPr>
              <a:buFont typeface="Wingdings" panose="05000000000000000000" pitchFamily="2" charset="2"/>
              <a:buChar char="Ø"/>
            </a:pPr>
            <a:endParaRPr lang="en-US" sz="2600" i="1" dirty="0">
              <a:solidFill>
                <a:schemeClr val="dk1"/>
              </a:solidFill>
            </a:endParaRPr>
          </a:p>
          <a:p>
            <a:pPr marL="0" indent="0">
              <a:buNone/>
            </a:pPr>
            <a:endParaRPr lang="en-US" sz="2600" i="1" dirty="0">
              <a:solidFill>
                <a:schemeClr val="dk1"/>
              </a:solidFill>
            </a:endParaRPr>
          </a:p>
          <a:p>
            <a:pPr marL="0" indent="0">
              <a:buNone/>
            </a:pPr>
            <a:r>
              <a:rPr lang="en-US" dirty="0" smtClean="0"/>
              <a:t> </a:t>
            </a:r>
          </a:p>
          <a:p>
            <a:endParaRPr lang="en-US" dirty="0"/>
          </a:p>
        </p:txBody>
      </p:sp>
      <p:pic>
        <p:nvPicPr>
          <p:cNvPr id="6" name="Picture 5"/>
          <p:cNvPicPr/>
          <p:nvPr/>
        </p:nvPicPr>
        <p:blipFill>
          <a:blip r:embed="rId2"/>
          <a:stretch>
            <a:fillRect/>
          </a:stretch>
        </p:blipFill>
        <p:spPr>
          <a:xfrm>
            <a:off x="245200" y="2543175"/>
            <a:ext cx="6155600" cy="3600450"/>
          </a:xfrm>
          <a:prstGeom prst="rect">
            <a:avLst/>
          </a:prstGeom>
        </p:spPr>
      </p:pic>
      <p:pic>
        <p:nvPicPr>
          <p:cNvPr id="7" name="Picture 6"/>
          <p:cNvPicPr/>
          <p:nvPr/>
        </p:nvPicPr>
        <p:blipFill>
          <a:blip r:embed="rId3"/>
          <a:stretch>
            <a:fillRect/>
          </a:stretch>
        </p:blipFill>
        <p:spPr>
          <a:xfrm>
            <a:off x="6400801" y="2543175"/>
            <a:ext cx="5791200" cy="3600450"/>
          </a:xfrm>
          <a:prstGeom prst="rect">
            <a:avLst/>
          </a:prstGeom>
        </p:spPr>
      </p:pic>
    </p:spTree>
    <p:extLst>
      <p:ext uri="{BB962C8B-B14F-4D97-AF65-F5344CB8AC3E}">
        <p14:creationId xmlns:p14="http://schemas.microsoft.com/office/powerpoint/2010/main" val="157253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0635" y="1005838"/>
            <a:ext cx="10515600" cy="5277395"/>
          </a:xfrm>
        </p:spPr>
        <p:txBody>
          <a:bodyPr>
            <a:normAutofit/>
          </a:bodyPr>
          <a:lstStyle/>
          <a:p>
            <a:r>
              <a:rPr lang="en-US" sz="1600" b="1" i="1" dirty="0">
                <a:solidFill>
                  <a:schemeClr val="dk1"/>
                </a:solidFill>
              </a:rPr>
              <a:t>Note:  Select as many rows as you want, but no more than one column. Make sure there’s enough empty columns to the right so nothing over there gets overwritten. If you don’t have enough empty columns, add them.</a:t>
            </a:r>
          </a:p>
          <a:p>
            <a:r>
              <a:rPr lang="en-US" sz="1600" i="1" dirty="0">
                <a:solidFill>
                  <a:schemeClr val="dk1"/>
                </a:solidFill>
              </a:rPr>
              <a:t>Sheet Name : -                Provide the Sheet name                                                                                                              </a:t>
            </a:r>
          </a:p>
          <a:p>
            <a:r>
              <a:rPr lang="en-US" sz="1600" i="1" dirty="0">
                <a:solidFill>
                  <a:schemeClr val="dk1"/>
                </a:solidFill>
              </a:rPr>
              <a:t>Column Title : -                (“A:A” or “E:E”)                                                                                                                   </a:t>
            </a:r>
          </a:p>
          <a:p>
            <a:r>
              <a:rPr lang="en-US" sz="1600" i="1" dirty="0">
                <a:solidFill>
                  <a:schemeClr val="dk1"/>
                </a:solidFill>
              </a:rPr>
              <a:t>Column Format : -            Dropdown (General / Text)                                                                                       </a:t>
            </a:r>
          </a:p>
          <a:p>
            <a:r>
              <a:rPr lang="en-US" sz="1600" i="1" dirty="0">
                <a:solidFill>
                  <a:schemeClr val="dk1"/>
                </a:solidFill>
              </a:rPr>
              <a:t>[Note : By default all columns will be in Text / General</a:t>
            </a:r>
          </a:p>
          <a:p>
            <a:r>
              <a:rPr lang="en-US" sz="1600" i="1" dirty="0">
                <a:solidFill>
                  <a:schemeClr val="dk1"/>
                </a:solidFill>
              </a:rPr>
              <a:t>Column Split Position : - For ex. {4,9,14,18,29,35,47,53,57,65,70</a:t>
            </a:r>
            <a:r>
              <a:rPr lang="en-US" sz="1600" i="1" dirty="0" smtClean="0">
                <a:solidFill>
                  <a:schemeClr val="dk1"/>
                </a:solidFill>
              </a:rPr>
              <a:t>}</a:t>
            </a:r>
            <a:endParaRPr lang="en-US" sz="1600" i="1" dirty="0">
              <a:solidFill>
                <a:schemeClr val="dk1"/>
              </a:solidFill>
            </a:endParaRPr>
          </a:p>
          <a:p>
            <a:r>
              <a:rPr lang="en-US" sz="1600" i="1" dirty="0">
                <a:solidFill>
                  <a:schemeClr val="dk1"/>
                </a:solidFill>
              </a:rPr>
              <a:t>Output Datatable: -          Optional - Provide the Datatable name to get the output in DT</a:t>
            </a:r>
          </a:p>
        </p:txBody>
      </p:sp>
      <p:pic>
        <p:nvPicPr>
          <p:cNvPr id="7" name="Picture 6"/>
          <p:cNvPicPr/>
          <p:nvPr/>
        </p:nvPicPr>
        <p:blipFill>
          <a:blip r:embed="rId2"/>
          <a:stretch>
            <a:fillRect/>
          </a:stretch>
        </p:blipFill>
        <p:spPr>
          <a:xfrm>
            <a:off x="720635" y="3808411"/>
            <a:ext cx="3886200" cy="2371725"/>
          </a:xfrm>
          <a:prstGeom prst="rect">
            <a:avLst/>
          </a:prstGeom>
        </p:spPr>
      </p:pic>
    </p:spTree>
    <p:extLst>
      <p:ext uri="{BB962C8B-B14F-4D97-AF65-F5344CB8AC3E}">
        <p14:creationId xmlns:p14="http://schemas.microsoft.com/office/powerpoint/2010/main" val="39579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ln/>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endParaRPr lang="en-GB" sz="2400" b="1" dirty="0" smtClean="0"/>
          </a:p>
          <a:p>
            <a:pPr>
              <a:buFont typeface="Wingdings" panose="05000000000000000000" pitchFamily="2" charset="2"/>
              <a:buChar char="v"/>
            </a:pPr>
            <a:r>
              <a:rPr lang="en-GB" sz="2400" b="1" dirty="0" smtClean="0"/>
              <a:t>Objective</a:t>
            </a:r>
            <a:r>
              <a:rPr lang="en-US" sz="2400" dirty="0" smtClean="0"/>
              <a:t> </a:t>
            </a:r>
          </a:p>
          <a:p>
            <a:pPr marL="0" indent="0">
              <a:buNone/>
            </a:pPr>
            <a:r>
              <a:rPr lang="en-IN" sz="2600" i="1" dirty="0"/>
              <a:t>This document should be useful to anyone who wishes to use Filter Range &amp; Pivot Table, Text to columns, Find &amp; Replace, Copy Paste, etc. </a:t>
            </a:r>
            <a:endParaRPr lang="en-IN" sz="2600" i="1" dirty="0" smtClean="0"/>
          </a:p>
          <a:p>
            <a:pPr marL="0" indent="0">
              <a:buNone/>
            </a:pPr>
            <a:r>
              <a:rPr lang="en-IN" sz="2600" i="1" dirty="0" smtClean="0"/>
              <a:t>This </a:t>
            </a:r>
            <a:r>
              <a:rPr lang="en-IN" sz="2600" i="1" dirty="0"/>
              <a:t>document provides step by step instructions on how to use this functions to perform various operations with below listed functions using UiPath Tool without requirement to code it from the scratch.</a:t>
            </a:r>
          </a:p>
          <a:p>
            <a:endParaRPr lang="en-IN" sz="2300" i="1" dirty="0"/>
          </a:p>
          <a:p>
            <a:pPr>
              <a:buFont typeface="Wingdings" panose="05000000000000000000" pitchFamily="2" charset="2"/>
              <a:buChar char="v"/>
            </a:pPr>
            <a:r>
              <a:rPr lang="en-GB" sz="2400" b="1" dirty="0"/>
              <a:t>Applications Involved</a:t>
            </a:r>
            <a:endParaRPr lang="en-US" sz="2400" b="1" dirty="0"/>
          </a:p>
          <a:p>
            <a:pPr marL="0" indent="0">
              <a:buNone/>
            </a:pPr>
            <a:r>
              <a:rPr lang="en-GB" sz="2300" i="1" dirty="0"/>
              <a:t> </a:t>
            </a:r>
            <a:r>
              <a:rPr lang="en-IN" sz="2300" i="1" dirty="0"/>
              <a:t>The functions explained in this document involve the following applications:</a:t>
            </a:r>
            <a:endParaRPr lang="en-US" sz="2300" i="1" dirty="0"/>
          </a:p>
          <a:p>
            <a:pPr>
              <a:buFont typeface="Wingdings" panose="05000000000000000000" pitchFamily="2" charset="2"/>
              <a:buChar char="Ø"/>
            </a:pPr>
            <a:r>
              <a:rPr lang="en-IN" sz="2300" i="1" dirty="0"/>
              <a:t>UiPath</a:t>
            </a:r>
            <a:endParaRPr lang="en-US" sz="2300" i="1" dirty="0"/>
          </a:p>
          <a:p>
            <a:pPr>
              <a:buFont typeface="Wingdings" panose="05000000000000000000" pitchFamily="2" charset="2"/>
              <a:buChar char="Ø"/>
            </a:pPr>
            <a:r>
              <a:rPr lang="en-IN" sz="2300" i="1" dirty="0"/>
              <a:t>Microsoft Excel </a:t>
            </a:r>
          </a:p>
          <a:p>
            <a:pPr>
              <a:buFont typeface="Wingdings" panose="05000000000000000000" pitchFamily="2" charset="2"/>
              <a:buChar char="Ø"/>
            </a:pPr>
            <a:r>
              <a:rPr lang="en-IN" sz="2300" i="1" dirty="0"/>
              <a:t>Notepad</a:t>
            </a:r>
          </a:p>
          <a:p>
            <a:pPr marL="0" indent="0">
              <a:buNone/>
            </a:pPr>
            <a:endParaRPr lang="en-US" sz="2300" i="1" dirty="0"/>
          </a:p>
          <a:p>
            <a:pPr marL="0" indent="0">
              <a:buNone/>
            </a:pPr>
            <a:endParaRPr lang="en-IN" sz="2300" i="1" dirty="0"/>
          </a:p>
          <a:p>
            <a:pPr marL="0" indent="0">
              <a:buNone/>
            </a:pPr>
            <a:r>
              <a:rPr lang="en-US" sz="2400" b="1" dirty="0" smtClean="0"/>
              <a:t>Note </a:t>
            </a:r>
            <a:r>
              <a:rPr lang="en-US" sz="2400" b="1" dirty="0"/>
              <a:t>: - </a:t>
            </a:r>
          </a:p>
          <a:p>
            <a:pPr>
              <a:buFont typeface="Wingdings" panose="05000000000000000000" pitchFamily="2" charset="2"/>
              <a:buChar char="v"/>
            </a:pPr>
            <a:r>
              <a:rPr lang="en-US" sz="2300" i="1" dirty="0"/>
              <a:t> </a:t>
            </a:r>
            <a:r>
              <a:rPr lang="en-US" sz="2300" i="1" dirty="0" smtClean="0"/>
              <a:t>In </a:t>
            </a:r>
            <a:r>
              <a:rPr lang="en-US" sz="2300" i="1" dirty="0"/>
              <a:t>most of the functions you will be able to see the watermark for each fields. By looking at that you will come to know that what exactly you have to mention in that field.</a:t>
            </a:r>
          </a:p>
          <a:p>
            <a:pPr>
              <a:buFont typeface="Wingdings" panose="05000000000000000000" pitchFamily="2" charset="2"/>
              <a:buChar char="v"/>
            </a:pPr>
            <a:r>
              <a:rPr lang="en-US" sz="2300" i="1" dirty="0" smtClean="0"/>
              <a:t>In </a:t>
            </a:r>
            <a:r>
              <a:rPr lang="en-US" sz="2300" i="1" dirty="0"/>
              <a:t>most of the functions you need not to add a activity to create a worksheet, functions itself checks the sheet, if the sheet is  not exist then it creates an worksheet.</a:t>
            </a:r>
          </a:p>
          <a:p>
            <a:pPr>
              <a:buFont typeface="Wingdings" panose="05000000000000000000" pitchFamily="2" charset="2"/>
              <a:buChar char="v"/>
            </a:pPr>
            <a:endParaRPr lang="en-US" sz="2300" i="1" dirty="0"/>
          </a:p>
          <a:p>
            <a:pPr marL="0" indent="0">
              <a:buNone/>
            </a:pPr>
            <a:r>
              <a:rPr lang="en-US" sz="2300" i="1" dirty="0"/>
              <a:t> There are two different functions with similar look : -     </a:t>
            </a:r>
          </a:p>
          <a:p>
            <a:pPr>
              <a:buFont typeface="Wingdings" panose="05000000000000000000" pitchFamily="2" charset="2"/>
              <a:buChar char="Ø"/>
            </a:pPr>
            <a:r>
              <a:rPr lang="en-US" sz="2300" i="1" dirty="0" smtClean="0">
                <a:solidFill>
                  <a:srgbClr val="FF0000"/>
                </a:solidFill>
              </a:rPr>
              <a:t>Pivot </a:t>
            </a:r>
            <a:r>
              <a:rPr lang="en-US" sz="2300" i="1" dirty="0">
                <a:solidFill>
                  <a:srgbClr val="FF0000"/>
                </a:solidFill>
              </a:rPr>
              <a:t>Table which works with Excel Application scope – Input / Output can be Datatable &amp; </a:t>
            </a:r>
            <a:r>
              <a:rPr lang="en-US" sz="2300" i="1" dirty="0" smtClean="0">
                <a:solidFill>
                  <a:srgbClr val="FF0000"/>
                </a:solidFill>
              </a:rPr>
              <a:t>Sheet.</a:t>
            </a:r>
          </a:p>
          <a:p>
            <a:pPr>
              <a:buFont typeface="Wingdings" panose="05000000000000000000" pitchFamily="2" charset="2"/>
              <a:buChar char="Ø"/>
            </a:pPr>
            <a:r>
              <a:rPr lang="en-US" sz="2300" i="1" dirty="0" smtClean="0">
                <a:solidFill>
                  <a:srgbClr val="FF0000"/>
                </a:solidFill>
              </a:rPr>
              <a:t>Pivot </a:t>
            </a:r>
            <a:r>
              <a:rPr lang="en-US" sz="2300" i="1" dirty="0">
                <a:solidFill>
                  <a:srgbClr val="FF0000"/>
                </a:solidFill>
              </a:rPr>
              <a:t>Table which works without Excel Application scope – Input / </a:t>
            </a:r>
            <a:r>
              <a:rPr lang="en-US" sz="2300" i="1" dirty="0" smtClean="0">
                <a:solidFill>
                  <a:srgbClr val="FF0000"/>
                </a:solidFill>
              </a:rPr>
              <a:t>Output </a:t>
            </a:r>
            <a:r>
              <a:rPr lang="en-US" sz="2300" i="1" dirty="0">
                <a:solidFill>
                  <a:srgbClr val="FF0000"/>
                </a:solidFill>
              </a:rPr>
              <a:t>is only </a:t>
            </a:r>
            <a:r>
              <a:rPr lang="en-US" sz="2300" i="1" dirty="0" smtClean="0">
                <a:solidFill>
                  <a:srgbClr val="FF0000"/>
                </a:solidFill>
              </a:rPr>
              <a:t>Datatable.</a:t>
            </a:r>
          </a:p>
          <a:p>
            <a:pPr>
              <a:buFont typeface="Wingdings" panose="05000000000000000000" pitchFamily="2" charset="2"/>
              <a:buChar char="Ø"/>
            </a:pPr>
            <a:r>
              <a:rPr lang="en-US" sz="2300" i="1" dirty="0" smtClean="0">
                <a:solidFill>
                  <a:srgbClr val="0070C0"/>
                </a:solidFill>
              </a:rPr>
              <a:t>Filter </a:t>
            </a:r>
            <a:r>
              <a:rPr lang="en-US" sz="2300" i="1" dirty="0">
                <a:solidFill>
                  <a:srgbClr val="0070C0"/>
                </a:solidFill>
              </a:rPr>
              <a:t>Range Data which works with Excel Application scope – Input / Output can be Datatable &amp; </a:t>
            </a:r>
            <a:r>
              <a:rPr lang="en-US" sz="2300" i="1" dirty="0" smtClean="0">
                <a:solidFill>
                  <a:srgbClr val="0070C0"/>
                </a:solidFill>
              </a:rPr>
              <a:t>Sheet.</a:t>
            </a:r>
          </a:p>
          <a:p>
            <a:pPr>
              <a:buFont typeface="Wingdings" panose="05000000000000000000" pitchFamily="2" charset="2"/>
              <a:buChar char="Ø"/>
            </a:pPr>
            <a:r>
              <a:rPr lang="en-US" sz="2300" i="1" dirty="0" smtClean="0">
                <a:solidFill>
                  <a:srgbClr val="0070C0"/>
                </a:solidFill>
              </a:rPr>
              <a:t>Filter </a:t>
            </a:r>
            <a:r>
              <a:rPr lang="en-US" sz="2300" i="1" dirty="0">
                <a:solidFill>
                  <a:srgbClr val="0070C0"/>
                </a:solidFill>
              </a:rPr>
              <a:t>Range Data which works without Excel Application scope – Input / </a:t>
            </a:r>
            <a:r>
              <a:rPr lang="en-US" sz="2300" i="1" dirty="0" smtClean="0">
                <a:solidFill>
                  <a:srgbClr val="0070C0"/>
                </a:solidFill>
              </a:rPr>
              <a:t>Output </a:t>
            </a:r>
            <a:r>
              <a:rPr lang="en-US" sz="2300" i="1" dirty="0">
                <a:solidFill>
                  <a:srgbClr val="0070C0"/>
                </a:solidFill>
              </a:rPr>
              <a:t>is only Datatable.</a:t>
            </a:r>
          </a:p>
          <a:p>
            <a:endParaRPr lang="en-US" sz="2400" dirty="0"/>
          </a:p>
        </p:txBody>
      </p:sp>
    </p:spTree>
    <p:extLst>
      <p:ext uri="{BB962C8B-B14F-4D97-AF65-F5344CB8AC3E}">
        <p14:creationId xmlns:p14="http://schemas.microsoft.com/office/powerpoint/2010/main" val="237998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a:t>
            </a:r>
            <a:r>
              <a:rPr lang="en-US" b="1" u="sng" dirty="0"/>
              <a:t>FIND &amp; REPLACE – ADVANCED </a:t>
            </a:r>
            <a:r>
              <a:rPr lang="en-US" b="1" u="sng" dirty="0" smtClean="0"/>
              <a:t>TECHNOLOGY</a:t>
            </a:r>
          </a:p>
          <a:p>
            <a:pPr marL="0" indent="0" algn="ctr">
              <a:buNone/>
            </a:pPr>
            <a:endParaRPr lang="en-US" b="1" u="sng" dirty="0"/>
          </a:p>
          <a:p>
            <a:pPr>
              <a:buFont typeface="Wingdings" panose="05000000000000000000" pitchFamily="2" charset="2"/>
              <a:buChar char="Ø"/>
            </a:pPr>
            <a:r>
              <a:rPr lang="en-US" sz="2000" i="1" dirty="0">
                <a:solidFill>
                  <a:schemeClr val="dk1"/>
                </a:solidFill>
              </a:rPr>
              <a:t>Excel Find and Replace feature can be a powerful tool. </a:t>
            </a:r>
            <a:endParaRPr lang="en-US" sz="2000" i="1" dirty="0" smtClean="0">
              <a:solidFill>
                <a:schemeClr val="dk1"/>
              </a:solidFill>
            </a:endParaRPr>
          </a:p>
          <a:p>
            <a:pPr>
              <a:buFont typeface="Wingdings" panose="05000000000000000000" pitchFamily="2" charset="2"/>
              <a:buChar char="Ø"/>
            </a:pPr>
            <a:r>
              <a:rPr lang="en-US" sz="2000" i="1" dirty="0" smtClean="0">
                <a:solidFill>
                  <a:schemeClr val="dk1"/>
                </a:solidFill>
              </a:rPr>
              <a:t>Use </a:t>
            </a:r>
            <a:r>
              <a:rPr lang="en-US" sz="2000" i="1" dirty="0">
                <a:solidFill>
                  <a:schemeClr val="dk1"/>
                </a:solidFill>
              </a:rPr>
              <a:t>Find and Replace to search for — and optionally replace — text or values in a worksheet. </a:t>
            </a:r>
            <a:endParaRPr lang="en-US" sz="2000" i="1" dirty="0" smtClean="0">
              <a:solidFill>
                <a:schemeClr val="dk1"/>
              </a:solidFill>
            </a:endParaRPr>
          </a:p>
          <a:p>
            <a:pPr>
              <a:buFont typeface="Wingdings" panose="05000000000000000000" pitchFamily="2" charset="2"/>
              <a:buChar char="Ø"/>
            </a:pPr>
            <a:r>
              <a:rPr lang="en-US" sz="2000" i="1" dirty="0" smtClean="0">
                <a:solidFill>
                  <a:schemeClr val="dk1"/>
                </a:solidFill>
              </a:rPr>
              <a:t>You </a:t>
            </a:r>
            <a:r>
              <a:rPr lang="en-US" sz="2000" i="1" dirty="0">
                <a:solidFill>
                  <a:schemeClr val="dk1"/>
                </a:solidFill>
              </a:rPr>
              <a:t>can narrow the search results by specifying formatting to look for as well as search options, including Match Case.</a:t>
            </a:r>
          </a:p>
          <a:p>
            <a:pPr marL="0" indent="0">
              <a:buNone/>
            </a:pPr>
            <a:endParaRPr lang="en-US" sz="2600" i="1" dirty="0">
              <a:solidFill>
                <a:schemeClr val="dk1"/>
              </a:solidFill>
            </a:endParaRPr>
          </a:p>
          <a:p>
            <a:pPr marL="0" indent="0">
              <a:buNone/>
            </a:pPr>
            <a:r>
              <a:rPr lang="en-US" dirty="0" smtClean="0"/>
              <a:t> </a:t>
            </a:r>
          </a:p>
          <a:p>
            <a:endParaRPr lang="en-US" dirty="0"/>
          </a:p>
        </p:txBody>
      </p:sp>
      <p:pic>
        <p:nvPicPr>
          <p:cNvPr id="5" name="Picture 4"/>
          <p:cNvPicPr/>
          <p:nvPr/>
        </p:nvPicPr>
        <p:blipFill>
          <a:blip r:embed="rId2"/>
          <a:stretch>
            <a:fillRect/>
          </a:stretch>
        </p:blipFill>
        <p:spPr>
          <a:xfrm>
            <a:off x="161365" y="2859461"/>
            <a:ext cx="5802125" cy="3667125"/>
          </a:xfrm>
          <a:prstGeom prst="rect">
            <a:avLst/>
          </a:prstGeom>
        </p:spPr>
      </p:pic>
    </p:spTree>
    <p:extLst>
      <p:ext uri="{BB962C8B-B14F-4D97-AF65-F5344CB8AC3E}">
        <p14:creationId xmlns:p14="http://schemas.microsoft.com/office/powerpoint/2010/main" val="42530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12192000" cy="6750424"/>
          </a:xfrm>
        </p:spPr>
        <p:txBody>
          <a:bodyPr>
            <a:normAutofit/>
          </a:bodyPr>
          <a:lstStyle/>
          <a:p>
            <a:endParaRPr lang="en-US" sz="1600" i="1" dirty="0" smtClean="0">
              <a:solidFill>
                <a:schemeClr val="dk1"/>
              </a:solidFill>
            </a:endParaRPr>
          </a:p>
          <a:p>
            <a:r>
              <a:rPr lang="en-US" sz="1600" i="1" dirty="0" smtClean="0">
                <a:solidFill>
                  <a:schemeClr val="dk1"/>
                </a:solidFill>
              </a:rPr>
              <a:t>Purpose </a:t>
            </a:r>
            <a:r>
              <a:rPr lang="en-US" sz="1600" i="1" dirty="0">
                <a:solidFill>
                  <a:schemeClr val="dk1"/>
                </a:solidFill>
              </a:rPr>
              <a:t>: -    1. It will Find the given word and replace with given word(Find what: “India” &amp; Replace with :“China”</a:t>
            </a:r>
          </a:p>
          <a:p>
            <a:pPr marL="0" indent="0">
              <a:buNone/>
            </a:pPr>
            <a:r>
              <a:rPr lang="en-US" sz="1600" i="1" dirty="0">
                <a:solidFill>
                  <a:schemeClr val="dk1"/>
                </a:solidFill>
              </a:rPr>
              <a:t>                           2. It will Find the given word and return the cell address and corresponding value of that cell.</a:t>
            </a:r>
          </a:p>
          <a:p>
            <a:pPr marL="0" indent="0">
              <a:buNone/>
            </a:pPr>
            <a:r>
              <a:rPr lang="en-US" sz="1600" i="1" dirty="0" smtClean="0">
                <a:solidFill>
                  <a:schemeClr val="dk1"/>
                </a:solidFill>
              </a:rPr>
              <a:t>______________________________________________________________________________________________________________________</a:t>
            </a:r>
            <a:endParaRPr lang="en-US" sz="1600" i="1" dirty="0">
              <a:solidFill>
                <a:schemeClr val="dk1"/>
              </a:solidFill>
            </a:endParaRPr>
          </a:p>
          <a:p>
            <a:r>
              <a:rPr lang="en-US" sz="1600" i="1" dirty="0">
                <a:solidFill>
                  <a:schemeClr val="dk1"/>
                </a:solidFill>
              </a:rPr>
              <a:t>Input : -         Provide the Sheet name                                                                                                                  </a:t>
            </a:r>
          </a:p>
          <a:p>
            <a:r>
              <a:rPr lang="en-US" sz="1600" i="1" dirty="0">
                <a:solidFill>
                  <a:schemeClr val="dk1"/>
                </a:solidFill>
              </a:rPr>
              <a:t>Range : -        Ex. “A1:A500”</a:t>
            </a:r>
          </a:p>
          <a:p>
            <a:r>
              <a:rPr lang="en-US" sz="1600" i="1" dirty="0">
                <a:solidFill>
                  <a:schemeClr val="dk1"/>
                </a:solidFill>
              </a:rPr>
              <a:t>Find what : - “India”</a:t>
            </a:r>
          </a:p>
          <a:p>
            <a:r>
              <a:rPr lang="en-US" sz="1600" i="1" dirty="0">
                <a:solidFill>
                  <a:schemeClr val="dk1"/>
                </a:solidFill>
              </a:rPr>
              <a:t>Replace with (Optional) : -  “China”</a:t>
            </a:r>
          </a:p>
          <a:p>
            <a:r>
              <a:rPr lang="en-US" sz="1600" i="1" dirty="0">
                <a:solidFill>
                  <a:schemeClr val="dk1"/>
                </a:solidFill>
              </a:rPr>
              <a:t>Output : -          Datatable (Not applicable in case of Replace)                                                                                                                                  </a:t>
            </a:r>
            <a:r>
              <a:rPr lang="en-US" sz="1600" i="1" dirty="0" smtClean="0">
                <a:solidFill>
                  <a:schemeClr val="dk1"/>
                </a:solidFill>
              </a:rPr>
              <a:t>                           Output </a:t>
            </a:r>
            <a:r>
              <a:rPr lang="en-US" sz="1600" i="1" dirty="0">
                <a:solidFill>
                  <a:schemeClr val="dk1"/>
                </a:solidFill>
              </a:rPr>
              <a:t>: -          Sheet      (Not applicable in case of Replace)</a:t>
            </a:r>
          </a:p>
          <a:p>
            <a:r>
              <a:rPr lang="en-US" sz="1600" i="1" dirty="0">
                <a:solidFill>
                  <a:schemeClr val="dk1"/>
                </a:solidFill>
              </a:rPr>
              <a:t>Search Options : -                Dropdown (By Row , By Column)</a:t>
            </a:r>
          </a:p>
          <a:p>
            <a:r>
              <a:rPr lang="en-US" sz="1600" i="1" dirty="0">
                <a:solidFill>
                  <a:schemeClr val="dk1"/>
                </a:solidFill>
              </a:rPr>
              <a:t>Function : -                           Dropdown (Find Next, Find All, Replace Single, Replace All )</a:t>
            </a:r>
          </a:p>
          <a:p>
            <a:r>
              <a:rPr lang="en-US" sz="1600" i="1" dirty="0">
                <a:solidFill>
                  <a:schemeClr val="dk1"/>
                </a:solidFill>
              </a:rPr>
              <a:t>Shift Focus : -                       Dropdown (None, One, Two, Three and so on.)</a:t>
            </a:r>
          </a:p>
          <a:p>
            <a:r>
              <a:rPr lang="en-US" sz="1600" i="1" dirty="0">
                <a:solidFill>
                  <a:schemeClr val="dk1"/>
                </a:solidFill>
              </a:rPr>
              <a:t>Purpose of Shift Focus : -     If you are searching for word as (“--------------------------------“ – Find what criteria)  but you want to pull the values which is one cell below of that "find what criteria" then you can mention shift focus as “One” / “Two” etc.</a:t>
            </a:r>
          </a:p>
          <a:p>
            <a:pPr lvl="0"/>
            <a:r>
              <a:rPr lang="en-US" sz="1600" i="1" dirty="0" smtClean="0">
                <a:solidFill>
                  <a:schemeClr val="dk1"/>
                </a:solidFill>
              </a:rPr>
              <a:t>Select </a:t>
            </a:r>
            <a:r>
              <a:rPr lang="en-US" sz="1600" b="1" i="1" dirty="0" smtClean="0">
                <a:solidFill>
                  <a:schemeClr val="dk1"/>
                </a:solidFill>
              </a:rPr>
              <a:t>Find Next</a:t>
            </a:r>
            <a:r>
              <a:rPr lang="en-US" sz="1600" i="1" dirty="0" smtClean="0">
                <a:solidFill>
                  <a:schemeClr val="dk1"/>
                </a:solidFill>
              </a:rPr>
              <a:t> to find further instances or </a:t>
            </a:r>
            <a:r>
              <a:rPr lang="en-US" sz="1600" b="1" i="1" dirty="0" smtClean="0">
                <a:solidFill>
                  <a:schemeClr val="dk1"/>
                </a:solidFill>
              </a:rPr>
              <a:t>Find All</a:t>
            </a:r>
            <a:r>
              <a:rPr lang="en-US" sz="1600" i="1" dirty="0" smtClean="0">
                <a:solidFill>
                  <a:schemeClr val="dk1"/>
                </a:solidFill>
              </a:rPr>
              <a:t> to see every instance of the search term.</a:t>
            </a:r>
          </a:p>
          <a:p>
            <a:pPr lvl="0"/>
            <a:r>
              <a:rPr lang="en-US" sz="1600" i="1" dirty="0" smtClean="0">
                <a:solidFill>
                  <a:schemeClr val="dk1"/>
                </a:solidFill>
              </a:rPr>
              <a:t>Select</a:t>
            </a:r>
            <a:r>
              <a:rPr lang="en-US" sz="1600" i="1" dirty="0">
                <a:solidFill>
                  <a:schemeClr val="dk1"/>
                </a:solidFill>
              </a:rPr>
              <a:t> </a:t>
            </a:r>
            <a:r>
              <a:rPr lang="en-US" sz="1600" b="1" i="1" dirty="0">
                <a:solidFill>
                  <a:schemeClr val="dk1"/>
                </a:solidFill>
              </a:rPr>
              <a:t>Replace</a:t>
            </a:r>
            <a:r>
              <a:rPr lang="en-US" sz="1600" i="1" dirty="0">
                <a:solidFill>
                  <a:schemeClr val="dk1"/>
                </a:solidFill>
              </a:rPr>
              <a:t> will replace individual instances, while </a:t>
            </a:r>
            <a:r>
              <a:rPr lang="en-US" sz="1600" b="1" i="1" dirty="0">
                <a:solidFill>
                  <a:schemeClr val="dk1"/>
                </a:solidFill>
              </a:rPr>
              <a:t>Replace All</a:t>
            </a:r>
            <a:r>
              <a:rPr lang="en-US" sz="1600" i="1" dirty="0">
                <a:solidFill>
                  <a:schemeClr val="dk1"/>
                </a:solidFill>
              </a:rPr>
              <a:t> will replace every instance of the text throughout the sheet</a:t>
            </a:r>
          </a:p>
          <a:p>
            <a:pPr lvl="0"/>
            <a:r>
              <a:rPr lang="en-US" sz="1600" i="1" dirty="0">
                <a:solidFill>
                  <a:schemeClr val="dk1"/>
                </a:solidFill>
              </a:rPr>
              <a:t>Match Case: Check this box if you want your search to be case-specific.</a:t>
            </a:r>
          </a:p>
          <a:p>
            <a:pPr lvl="0"/>
            <a:r>
              <a:rPr lang="en-US" sz="1600" i="1" dirty="0">
                <a:solidFill>
                  <a:schemeClr val="dk1"/>
                </a:solidFill>
              </a:rPr>
              <a:t>Match Entire Cell Contents: Check this box if you want your search results to list only the items that exactly match your search criteria.</a:t>
            </a:r>
          </a:p>
          <a:p>
            <a:endParaRPr lang="en-US" sz="700" b="1" spc="25" dirty="0"/>
          </a:p>
        </p:txBody>
      </p:sp>
    </p:spTree>
    <p:extLst>
      <p:ext uri="{BB962C8B-B14F-4D97-AF65-F5344CB8AC3E}">
        <p14:creationId xmlns:p14="http://schemas.microsoft.com/office/powerpoint/2010/main" val="284288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a:t>
            </a:r>
            <a:r>
              <a:rPr lang="en-US" b="1" u="sng" dirty="0" smtClean="0"/>
              <a:t>CHANGE PIVOT TABLE LAYOUT</a:t>
            </a:r>
          </a:p>
          <a:p>
            <a:pPr marL="0" indent="0" algn="ctr">
              <a:buNone/>
            </a:pPr>
            <a:endParaRPr lang="en-US" b="1" u="sng" dirty="0"/>
          </a:p>
          <a:p>
            <a:pPr>
              <a:buFont typeface="Wingdings" panose="05000000000000000000" pitchFamily="2" charset="2"/>
              <a:buChar char="Ø"/>
            </a:pPr>
            <a:r>
              <a:rPr lang="en-US" sz="2600" i="1" dirty="0">
                <a:solidFill>
                  <a:schemeClr val="dk1"/>
                </a:solidFill>
              </a:rPr>
              <a:t>To change the pivot table layout in different format or refresh the pivot table data</a:t>
            </a:r>
          </a:p>
          <a:p>
            <a:pPr marL="0" indent="0">
              <a:buNone/>
            </a:pPr>
            <a:r>
              <a:rPr lang="en-US" sz="2000" i="1" dirty="0">
                <a:solidFill>
                  <a:schemeClr val="dk1"/>
                </a:solidFill>
              </a:rPr>
              <a:t>Sheet Name : -               Provide the Sheet name                                                                                                       </a:t>
            </a:r>
            <a:r>
              <a:rPr lang="en-US" sz="2000" i="1" dirty="0" smtClean="0">
                <a:solidFill>
                  <a:schemeClr val="dk1"/>
                </a:solidFill>
              </a:rPr>
              <a:t>                                           Pivot </a:t>
            </a:r>
            <a:r>
              <a:rPr lang="en-US" sz="2000" i="1" dirty="0">
                <a:solidFill>
                  <a:schemeClr val="dk1"/>
                </a:solidFill>
              </a:rPr>
              <a:t>Table Name : -      Provide the name (Ex. “PivotTable1”)                                                                           </a:t>
            </a:r>
            <a:r>
              <a:rPr lang="en-US" sz="2000" i="1" dirty="0" smtClean="0">
                <a:solidFill>
                  <a:schemeClr val="dk1"/>
                </a:solidFill>
              </a:rPr>
              <a:t>                                         Format </a:t>
            </a:r>
            <a:r>
              <a:rPr lang="en-US" sz="2000" i="1" dirty="0">
                <a:solidFill>
                  <a:schemeClr val="dk1"/>
                </a:solidFill>
              </a:rPr>
              <a:t>: -                        Dropdown (Compact, Outline, Tabular)                                                                                                                                           Refresh : -                       Checkbox (Enable it to refresh the pivot)</a:t>
            </a:r>
          </a:p>
        </p:txBody>
      </p:sp>
      <p:pic>
        <p:nvPicPr>
          <p:cNvPr id="2" name="Picture 1"/>
          <p:cNvPicPr>
            <a:picLocks noChangeAspect="1"/>
          </p:cNvPicPr>
          <p:nvPr/>
        </p:nvPicPr>
        <p:blipFill>
          <a:blip r:embed="rId2"/>
          <a:stretch>
            <a:fillRect/>
          </a:stretch>
        </p:blipFill>
        <p:spPr>
          <a:xfrm>
            <a:off x="7180729" y="3832225"/>
            <a:ext cx="4682097" cy="2847975"/>
          </a:xfrm>
          <a:prstGeom prst="rect">
            <a:avLst/>
          </a:prstGeom>
        </p:spPr>
      </p:pic>
      <p:pic>
        <p:nvPicPr>
          <p:cNvPr id="5" name="Picture 4"/>
          <p:cNvPicPr>
            <a:picLocks noChangeAspect="1"/>
          </p:cNvPicPr>
          <p:nvPr/>
        </p:nvPicPr>
        <p:blipFill>
          <a:blip r:embed="rId3"/>
          <a:stretch>
            <a:fillRect/>
          </a:stretch>
        </p:blipFill>
        <p:spPr>
          <a:xfrm>
            <a:off x="150719" y="4022725"/>
            <a:ext cx="4629150" cy="2657475"/>
          </a:xfrm>
          <a:prstGeom prst="rect">
            <a:avLst/>
          </a:prstGeom>
        </p:spPr>
      </p:pic>
    </p:spTree>
    <p:extLst>
      <p:ext uri="{BB962C8B-B14F-4D97-AF65-F5344CB8AC3E}">
        <p14:creationId xmlns:p14="http://schemas.microsoft.com/office/powerpoint/2010/main" val="22435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a:t>
            </a:r>
            <a:r>
              <a:rPr lang="en-US" b="1" u="sng" dirty="0" smtClean="0"/>
              <a:t>EXCEL SHEET – RANGE FORMATTING</a:t>
            </a:r>
          </a:p>
          <a:p>
            <a:pPr marL="0" indent="0" algn="ctr">
              <a:buNone/>
            </a:pPr>
            <a:endParaRPr lang="en-US" b="1" u="sng" dirty="0"/>
          </a:p>
          <a:p>
            <a:pPr>
              <a:buFont typeface="Wingdings" panose="05000000000000000000" pitchFamily="2" charset="2"/>
              <a:buChar char="Ø"/>
            </a:pPr>
            <a:r>
              <a:rPr lang="en-US" sz="2600" i="1" dirty="0">
                <a:solidFill>
                  <a:schemeClr val="dk1"/>
                </a:solidFill>
              </a:rPr>
              <a:t>To change the formatting of a column into several formats.</a:t>
            </a:r>
          </a:p>
          <a:p>
            <a:pPr marL="0" indent="0">
              <a:buNone/>
            </a:pPr>
            <a:endParaRPr lang="en-US" sz="2600" i="1" dirty="0">
              <a:solidFill>
                <a:schemeClr val="dk1"/>
              </a:solidFill>
            </a:endParaRPr>
          </a:p>
          <a:p>
            <a:pPr marL="0" indent="0">
              <a:buNone/>
            </a:pPr>
            <a:r>
              <a:rPr lang="en-US" dirty="0" smtClean="0"/>
              <a:t> </a:t>
            </a:r>
            <a:r>
              <a:rPr lang="en-US" sz="2000" i="1" dirty="0">
                <a:solidFill>
                  <a:schemeClr val="dk1"/>
                </a:solidFill>
              </a:rPr>
              <a:t>Sheet : -                               </a:t>
            </a:r>
            <a:r>
              <a:rPr lang="en-US" sz="2000" i="1" dirty="0" smtClean="0">
                <a:solidFill>
                  <a:schemeClr val="dk1"/>
                </a:solidFill>
              </a:rPr>
              <a:t>Provide </a:t>
            </a:r>
            <a:r>
              <a:rPr lang="en-US" sz="2000" i="1" dirty="0">
                <a:solidFill>
                  <a:schemeClr val="dk1"/>
                </a:solidFill>
              </a:rPr>
              <a:t>the sheet name                                                                                    </a:t>
            </a:r>
            <a:r>
              <a:rPr lang="en-US" sz="2000" i="1" dirty="0" smtClean="0">
                <a:solidFill>
                  <a:schemeClr val="dk1"/>
                </a:solidFill>
              </a:rPr>
              <a:t>                                                 Input </a:t>
            </a:r>
            <a:r>
              <a:rPr lang="en-US" sz="2000" i="1" dirty="0">
                <a:solidFill>
                  <a:schemeClr val="dk1"/>
                </a:solidFill>
              </a:rPr>
              <a:t>Range : -                    </a:t>
            </a:r>
            <a:r>
              <a:rPr lang="en-US" sz="2000" i="1" dirty="0" smtClean="0">
                <a:solidFill>
                  <a:schemeClr val="dk1"/>
                </a:solidFill>
              </a:rPr>
              <a:t>For </a:t>
            </a:r>
            <a:r>
              <a:rPr lang="en-US" sz="2000" i="1" dirty="0">
                <a:solidFill>
                  <a:schemeClr val="dk1"/>
                </a:solidFill>
              </a:rPr>
              <a:t>ex. “A:A”                                                                                     </a:t>
            </a:r>
            <a:r>
              <a:rPr lang="en-US" sz="2000" i="1" dirty="0" smtClean="0">
                <a:solidFill>
                  <a:schemeClr val="dk1"/>
                </a:solidFill>
              </a:rPr>
              <a:t>                                                                     Format </a:t>
            </a:r>
            <a:r>
              <a:rPr lang="en-US" sz="2000" i="1" dirty="0">
                <a:solidFill>
                  <a:schemeClr val="dk1"/>
                </a:solidFill>
              </a:rPr>
              <a:t>: -                             </a:t>
            </a:r>
            <a:r>
              <a:rPr lang="en-US" sz="2000" i="1" dirty="0" smtClean="0">
                <a:solidFill>
                  <a:schemeClr val="dk1"/>
                </a:solidFill>
              </a:rPr>
              <a:t>General</a:t>
            </a:r>
            <a:r>
              <a:rPr lang="en-US" sz="2000" i="1" dirty="0">
                <a:solidFill>
                  <a:schemeClr val="dk1"/>
                </a:solidFill>
              </a:rPr>
              <a:t>, text, number, custom.                                                          </a:t>
            </a:r>
            <a:r>
              <a:rPr lang="en-US" sz="2000" i="1" dirty="0" smtClean="0">
                <a:solidFill>
                  <a:schemeClr val="dk1"/>
                </a:solidFill>
              </a:rPr>
              <a:t>                                                               Custom </a:t>
            </a:r>
            <a:r>
              <a:rPr lang="en-US" sz="2000" i="1" dirty="0">
                <a:solidFill>
                  <a:schemeClr val="dk1"/>
                </a:solidFill>
              </a:rPr>
              <a:t>format : -               </a:t>
            </a:r>
            <a:r>
              <a:rPr lang="en-US" sz="2000" i="1" dirty="0" smtClean="0">
                <a:solidFill>
                  <a:schemeClr val="dk1"/>
                </a:solidFill>
              </a:rPr>
              <a:t>Applicable </a:t>
            </a:r>
            <a:r>
              <a:rPr lang="en-US" sz="2000" i="1" dirty="0">
                <a:solidFill>
                  <a:schemeClr val="dk1"/>
                </a:solidFill>
              </a:rPr>
              <a:t>only if dropdown selected as “Custom”                      </a:t>
            </a:r>
            <a:r>
              <a:rPr lang="en-US" sz="2000" i="1" dirty="0" smtClean="0">
                <a:solidFill>
                  <a:schemeClr val="dk1"/>
                </a:solidFill>
              </a:rPr>
              <a:t>                                                             Example </a:t>
            </a:r>
            <a:r>
              <a:rPr lang="en-US" sz="2000" i="1" dirty="0">
                <a:solidFill>
                  <a:schemeClr val="dk1"/>
                </a:solidFill>
              </a:rPr>
              <a:t>: -                           </a:t>
            </a:r>
            <a:r>
              <a:rPr lang="en-US" sz="2000" i="1" dirty="0" smtClean="0">
                <a:solidFill>
                  <a:schemeClr val="dk1"/>
                </a:solidFill>
              </a:rPr>
              <a:t>dd-mmmm-yyyy </a:t>
            </a:r>
            <a:r>
              <a:rPr lang="en-US" sz="2000" i="1" dirty="0">
                <a:solidFill>
                  <a:schemeClr val="dk1"/>
                </a:solidFill>
              </a:rPr>
              <a:t>or #,##0.00</a:t>
            </a:r>
            <a:r>
              <a:rPr lang="en-US" sz="2000" i="1" dirty="0" smtClean="0">
                <a:solidFill>
                  <a:schemeClr val="dk1"/>
                </a:solidFill>
              </a:rPr>
              <a:t>_);[Red</a:t>
            </a:r>
            <a:r>
              <a:rPr lang="en-US" sz="2000" i="1" dirty="0">
                <a:solidFill>
                  <a:schemeClr val="dk1"/>
                </a:solidFill>
              </a:rPr>
              <a:t>](#,##0.00</a:t>
            </a:r>
            <a:r>
              <a:rPr lang="en-US" sz="2000" i="1" dirty="0" smtClean="0">
                <a:solidFill>
                  <a:schemeClr val="dk1"/>
                </a:solidFill>
              </a:rPr>
              <a:t>)</a:t>
            </a:r>
            <a:endParaRPr lang="en-US" sz="2000" i="1" dirty="0">
              <a:solidFill>
                <a:schemeClr val="dk1"/>
              </a:solidFill>
            </a:endParaRPr>
          </a:p>
          <a:p>
            <a:pPr marL="0" indent="0">
              <a:buNone/>
            </a:pPr>
            <a:endParaRPr lang="en-US" dirty="0"/>
          </a:p>
        </p:txBody>
      </p:sp>
      <p:pic>
        <p:nvPicPr>
          <p:cNvPr id="2" name="Picture 1"/>
          <p:cNvPicPr>
            <a:picLocks noChangeAspect="1"/>
          </p:cNvPicPr>
          <p:nvPr/>
        </p:nvPicPr>
        <p:blipFill>
          <a:blip r:embed="rId2"/>
          <a:stretch>
            <a:fillRect/>
          </a:stretch>
        </p:blipFill>
        <p:spPr>
          <a:xfrm>
            <a:off x="108857" y="4184650"/>
            <a:ext cx="4267200" cy="2495550"/>
          </a:xfrm>
          <a:prstGeom prst="rect">
            <a:avLst/>
          </a:prstGeom>
        </p:spPr>
      </p:pic>
    </p:spTree>
    <p:extLst>
      <p:ext uri="{BB962C8B-B14F-4D97-AF65-F5344CB8AC3E}">
        <p14:creationId xmlns:p14="http://schemas.microsoft.com/office/powerpoint/2010/main" val="50889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a:t>
            </a:r>
            <a:r>
              <a:rPr lang="en-US" b="1" u="sng" dirty="0" smtClean="0"/>
              <a:t>EXCEL SHEET – CLEAR CONTENTS</a:t>
            </a:r>
          </a:p>
          <a:p>
            <a:pPr marL="0" indent="0" algn="ctr">
              <a:buNone/>
            </a:pPr>
            <a:endParaRPr lang="en-US" b="1" u="sng" dirty="0"/>
          </a:p>
          <a:p>
            <a:pPr>
              <a:buFont typeface="Wingdings" panose="05000000000000000000" pitchFamily="2" charset="2"/>
              <a:buChar char="Ø"/>
            </a:pPr>
            <a:r>
              <a:rPr lang="en-US" sz="2600" i="1" dirty="0">
                <a:solidFill>
                  <a:schemeClr val="dk1"/>
                </a:solidFill>
              </a:rPr>
              <a:t>To Clear the contents, formats, etc.</a:t>
            </a:r>
          </a:p>
          <a:p>
            <a:pPr marL="0" indent="0">
              <a:buNone/>
            </a:pPr>
            <a:r>
              <a:rPr lang="en-US" sz="2000" i="1" dirty="0" smtClean="0">
                <a:solidFill>
                  <a:schemeClr val="dk1"/>
                </a:solidFill>
              </a:rPr>
              <a:t>Sheet  </a:t>
            </a:r>
            <a:r>
              <a:rPr lang="en-US" sz="2000" i="1" dirty="0">
                <a:solidFill>
                  <a:schemeClr val="dk1"/>
                </a:solidFill>
              </a:rPr>
              <a:t>: -                     Provide the Sheet name                                                                                                 </a:t>
            </a:r>
            <a:r>
              <a:rPr lang="en-US" sz="2000" i="1" dirty="0" smtClean="0">
                <a:solidFill>
                  <a:schemeClr val="dk1"/>
                </a:solidFill>
              </a:rPr>
              <a:t>                                                Range </a:t>
            </a:r>
            <a:r>
              <a:rPr lang="en-US" sz="2000" i="1" dirty="0">
                <a:solidFill>
                  <a:schemeClr val="dk1"/>
                </a:solidFill>
              </a:rPr>
              <a:t>:-                      </a:t>
            </a:r>
            <a:r>
              <a:rPr lang="en-US" sz="2000" i="1" dirty="0" smtClean="0">
                <a:solidFill>
                  <a:schemeClr val="dk1"/>
                </a:solidFill>
              </a:rPr>
              <a:t>Input </a:t>
            </a:r>
            <a:r>
              <a:rPr lang="en-US" sz="2000" i="1" dirty="0">
                <a:solidFill>
                  <a:schemeClr val="dk1"/>
                </a:solidFill>
              </a:rPr>
              <a:t>as (Ex. "A2:M500")                                                                                           </a:t>
            </a:r>
            <a:r>
              <a:rPr lang="en-US" sz="2000" i="1" dirty="0" smtClean="0">
                <a:solidFill>
                  <a:schemeClr val="dk1"/>
                </a:solidFill>
              </a:rPr>
              <a:t>                                                    Select </a:t>
            </a:r>
            <a:r>
              <a:rPr lang="en-US" sz="2000" i="1" dirty="0">
                <a:solidFill>
                  <a:schemeClr val="dk1"/>
                </a:solidFill>
              </a:rPr>
              <a:t>: -                     </a:t>
            </a:r>
            <a:r>
              <a:rPr lang="en-US" sz="2000" i="1" dirty="0" smtClean="0">
                <a:solidFill>
                  <a:schemeClr val="dk1"/>
                </a:solidFill>
              </a:rPr>
              <a:t>Dropdown </a:t>
            </a:r>
            <a:r>
              <a:rPr lang="en-US" sz="2000" i="1" dirty="0">
                <a:solidFill>
                  <a:schemeClr val="dk1"/>
                </a:solidFill>
              </a:rPr>
              <a:t>list (Clear All, Formats, etc.)</a:t>
            </a:r>
          </a:p>
        </p:txBody>
      </p:sp>
      <p:pic>
        <p:nvPicPr>
          <p:cNvPr id="4" name="Picture 3"/>
          <p:cNvPicPr>
            <a:picLocks noChangeAspect="1"/>
          </p:cNvPicPr>
          <p:nvPr/>
        </p:nvPicPr>
        <p:blipFill>
          <a:blip r:embed="rId2"/>
          <a:stretch>
            <a:fillRect/>
          </a:stretch>
        </p:blipFill>
        <p:spPr>
          <a:xfrm>
            <a:off x="268661" y="3240742"/>
            <a:ext cx="4639515" cy="2823882"/>
          </a:xfrm>
          <a:prstGeom prst="rect">
            <a:avLst/>
          </a:prstGeom>
        </p:spPr>
      </p:pic>
    </p:spTree>
    <p:extLst>
      <p:ext uri="{BB962C8B-B14F-4D97-AF65-F5344CB8AC3E}">
        <p14:creationId xmlns:p14="http://schemas.microsoft.com/office/powerpoint/2010/main" val="186821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a:t>
            </a:r>
            <a:r>
              <a:rPr lang="en-US" b="1" dirty="0" smtClean="0"/>
              <a:t>SAVE EXCEL IN DIFFERENT FORMAT</a:t>
            </a:r>
            <a:endParaRPr lang="en-US" b="1" u="sng" dirty="0"/>
          </a:p>
          <a:p>
            <a:pPr>
              <a:buFont typeface="Wingdings" panose="05000000000000000000" pitchFamily="2" charset="2"/>
              <a:buChar char="Ø"/>
            </a:pPr>
            <a:r>
              <a:rPr lang="en-US" sz="2600" i="1" dirty="0">
                <a:solidFill>
                  <a:schemeClr val="dk1"/>
                </a:solidFill>
              </a:rPr>
              <a:t>To save excel file in different format.  </a:t>
            </a:r>
            <a:r>
              <a:rPr lang="en-US" sz="2600" i="1" dirty="0" smtClean="0">
                <a:solidFill>
                  <a:schemeClr val="dk1"/>
                </a:solidFill>
              </a:rPr>
              <a:t>Ex </a:t>
            </a:r>
            <a:r>
              <a:rPr lang="en-US" sz="2600" i="1" dirty="0">
                <a:solidFill>
                  <a:schemeClr val="dk1"/>
                </a:solidFill>
              </a:rPr>
              <a:t>: - .</a:t>
            </a:r>
            <a:r>
              <a:rPr lang="en-US" sz="2600" i="1" dirty="0" err="1">
                <a:solidFill>
                  <a:schemeClr val="dk1"/>
                </a:solidFill>
              </a:rPr>
              <a:t>xls</a:t>
            </a:r>
            <a:r>
              <a:rPr lang="en-US" sz="2600" i="1" dirty="0">
                <a:solidFill>
                  <a:schemeClr val="dk1"/>
                </a:solidFill>
              </a:rPr>
              <a:t> to .</a:t>
            </a:r>
            <a:r>
              <a:rPr lang="en-US" sz="2600" i="1" dirty="0" err="1" smtClean="0">
                <a:solidFill>
                  <a:schemeClr val="dk1"/>
                </a:solidFill>
              </a:rPr>
              <a:t>xlsb</a:t>
            </a:r>
            <a:endParaRPr lang="en-US" sz="2600" i="1" dirty="0" smtClean="0">
              <a:solidFill>
                <a:schemeClr val="dk1"/>
              </a:solidFill>
            </a:endParaRPr>
          </a:p>
          <a:p>
            <a:pPr>
              <a:buFont typeface="Wingdings" panose="05000000000000000000" pitchFamily="2" charset="2"/>
              <a:buChar char="Ø"/>
            </a:pPr>
            <a:endParaRPr lang="en-US" sz="2600" i="1" spc="25" dirty="0">
              <a:solidFill>
                <a:schemeClr val="dk1"/>
              </a:solidFill>
              <a:latin typeface="Arial Narrow" panose="020B0606020202030204" pitchFamily="34" charset="0"/>
              <a:ea typeface="Times New Roman" panose="02020603050405020304" pitchFamily="18" charset="0"/>
              <a:cs typeface="Times New Roman" panose="02020603050405020304" pitchFamily="18" charset="0"/>
            </a:endParaRPr>
          </a:p>
          <a:p>
            <a:pPr marL="0" indent="0">
              <a:buNone/>
            </a:pPr>
            <a:r>
              <a:rPr lang="en-US" sz="2000" i="1" dirty="0">
                <a:solidFill>
                  <a:schemeClr val="dk1"/>
                </a:solidFill>
              </a:rPr>
              <a:t>Input File : -                   </a:t>
            </a:r>
            <a:r>
              <a:rPr lang="en-US" sz="2000" i="1" dirty="0" smtClean="0">
                <a:solidFill>
                  <a:schemeClr val="dk1"/>
                </a:solidFill>
              </a:rPr>
              <a:t> Provide </a:t>
            </a:r>
            <a:r>
              <a:rPr lang="en-US" sz="2000" i="1" dirty="0">
                <a:solidFill>
                  <a:schemeClr val="dk1"/>
                </a:solidFill>
              </a:rPr>
              <a:t>the Excel File Name                                        </a:t>
            </a:r>
          </a:p>
          <a:p>
            <a:pPr marL="0" indent="0">
              <a:buNone/>
            </a:pPr>
            <a:r>
              <a:rPr lang="en-US" sz="2000" i="1" dirty="0" smtClean="0">
                <a:solidFill>
                  <a:schemeClr val="dk1"/>
                </a:solidFill>
              </a:rPr>
              <a:t>Output </a:t>
            </a:r>
            <a:r>
              <a:rPr lang="en-US" sz="2000" i="1" dirty="0">
                <a:solidFill>
                  <a:schemeClr val="dk1"/>
                </a:solidFill>
              </a:rPr>
              <a:t>File :-                 </a:t>
            </a:r>
            <a:r>
              <a:rPr lang="en-US" sz="2000" i="1" dirty="0" smtClean="0">
                <a:solidFill>
                  <a:schemeClr val="dk1"/>
                </a:solidFill>
              </a:rPr>
              <a:t> File </a:t>
            </a:r>
            <a:r>
              <a:rPr lang="en-US" sz="2000" i="1" dirty="0">
                <a:solidFill>
                  <a:schemeClr val="dk1"/>
                </a:solidFill>
              </a:rPr>
              <a:t>Name without file extension      </a:t>
            </a:r>
            <a:endParaRPr lang="en-US" sz="2000" i="1" dirty="0" smtClean="0">
              <a:solidFill>
                <a:schemeClr val="dk1"/>
              </a:solidFill>
            </a:endParaRPr>
          </a:p>
          <a:p>
            <a:pPr marL="0" indent="0">
              <a:buNone/>
            </a:pPr>
            <a:r>
              <a:rPr lang="en-US" sz="2000" i="1" dirty="0" smtClean="0">
                <a:solidFill>
                  <a:schemeClr val="dk1"/>
                </a:solidFill>
              </a:rPr>
              <a:t>Select </a:t>
            </a:r>
            <a:r>
              <a:rPr lang="en-US" sz="2000" i="1" dirty="0">
                <a:solidFill>
                  <a:schemeClr val="dk1"/>
                </a:solidFill>
              </a:rPr>
              <a:t>:-                           </a:t>
            </a:r>
            <a:r>
              <a:rPr lang="en-US" sz="2000" i="1" dirty="0" smtClean="0">
                <a:solidFill>
                  <a:schemeClr val="dk1"/>
                </a:solidFill>
              </a:rPr>
              <a:t>Dropdown </a:t>
            </a:r>
            <a:r>
              <a:rPr lang="en-US" sz="2000" i="1" dirty="0">
                <a:solidFill>
                  <a:schemeClr val="dk1"/>
                </a:solidFill>
              </a:rPr>
              <a:t>(xlExcel12 - .</a:t>
            </a:r>
            <a:r>
              <a:rPr lang="en-US" sz="2000" i="1" dirty="0" err="1" smtClean="0">
                <a:solidFill>
                  <a:schemeClr val="dk1"/>
                </a:solidFill>
              </a:rPr>
              <a:t>xlsb</a:t>
            </a:r>
            <a:r>
              <a:rPr lang="en-US" sz="2000" i="1" dirty="0">
                <a:solidFill>
                  <a:schemeClr val="dk1"/>
                </a:solidFill>
              </a:rPr>
              <a:t>) </a:t>
            </a:r>
            <a:endParaRPr lang="en-US" sz="2000" i="1" dirty="0" smtClean="0">
              <a:solidFill>
                <a:schemeClr val="dk1"/>
              </a:solidFill>
            </a:endParaRPr>
          </a:p>
          <a:p>
            <a:pPr marL="0" indent="0">
              <a:buNone/>
            </a:pPr>
            <a:r>
              <a:rPr lang="en-US" sz="2000" i="1" dirty="0" smtClean="0">
                <a:solidFill>
                  <a:schemeClr val="dk1"/>
                </a:solidFill>
              </a:rPr>
              <a:t>Delete </a:t>
            </a:r>
            <a:r>
              <a:rPr lang="en-US" sz="2000" i="1" dirty="0">
                <a:solidFill>
                  <a:schemeClr val="dk1"/>
                </a:solidFill>
              </a:rPr>
              <a:t>Source File :       </a:t>
            </a:r>
            <a:r>
              <a:rPr lang="en-US" sz="2000" i="1" dirty="0" smtClean="0">
                <a:solidFill>
                  <a:schemeClr val="dk1"/>
                </a:solidFill>
              </a:rPr>
              <a:t>Checkbox</a:t>
            </a:r>
            <a:endParaRPr lang="en-US" sz="2000" i="1" dirty="0">
              <a:solidFill>
                <a:schemeClr val="dk1"/>
              </a:solidFill>
            </a:endParaRPr>
          </a:p>
          <a:p>
            <a:pPr>
              <a:buFont typeface="Wingdings" panose="05000000000000000000" pitchFamily="2" charset="2"/>
              <a:buChar char="Ø"/>
            </a:pPr>
            <a:endParaRPr lang="en-US" sz="2600" i="1" dirty="0" smtClean="0">
              <a:solidFill>
                <a:schemeClr val="dk1"/>
              </a:solidFill>
            </a:endParaRPr>
          </a:p>
        </p:txBody>
      </p:sp>
      <p:pic>
        <p:nvPicPr>
          <p:cNvPr id="7" name="Picture 6"/>
          <p:cNvPicPr>
            <a:picLocks noChangeAspect="1"/>
          </p:cNvPicPr>
          <p:nvPr/>
        </p:nvPicPr>
        <p:blipFill>
          <a:blip r:embed="rId2"/>
          <a:stretch>
            <a:fillRect/>
          </a:stretch>
        </p:blipFill>
        <p:spPr>
          <a:xfrm>
            <a:off x="368953" y="4226018"/>
            <a:ext cx="4219575" cy="2009775"/>
          </a:xfrm>
          <a:prstGeom prst="rect">
            <a:avLst/>
          </a:prstGeom>
        </p:spPr>
      </p:pic>
    </p:spTree>
    <p:extLst>
      <p:ext uri="{BB962C8B-B14F-4D97-AF65-F5344CB8AC3E}">
        <p14:creationId xmlns:p14="http://schemas.microsoft.com/office/powerpoint/2010/main" val="286116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a:t>
            </a:r>
            <a:r>
              <a:rPr lang="en-US" b="1" dirty="0" smtClean="0"/>
              <a:t>REMOVE DUPLICATES</a:t>
            </a:r>
            <a:endParaRPr lang="en-US" b="1" u="sng" dirty="0" smtClean="0"/>
          </a:p>
          <a:p>
            <a:pPr>
              <a:buFont typeface="Wingdings" panose="05000000000000000000" pitchFamily="2" charset="2"/>
              <a:buChar char="v"/>
            </a:pPr>
            <a:r>
              <a:rPr lang="en-US" sz="2000" i="1" dirty="0">
                <a:solidFill>
                  <a:schemeClr val="dk1"/>
                </a:solidFill>
              </a:rPr>
              <a:t>To remove the duplicates from Datatable or worksheet</a:t>
            </a:r>
            <a:r>
              <a:rPr lang="en-US" sz="2000" i="1" dirty="0" smtClean="0">
                <a:solidFill>
                  <a:schemeClr val="dk1"/>
                </a:solidFill>
              </a:rPr>
              <a:t>	</a:t>
            </a:r>
          </a:p>
          <a:p>
            <a:pPr marL="0" indent="0">
              <a:buNone/>
            </a:pPr>
            <a:r>
              <a:rPr lang="en-US" sz="1600" i="1" dirty="0">
                <a:solidFill>
                  <a:schemeClr val="dk1"/>
                </a:solidFill>
              </a:rPr>
              <a:t>Sheet Name : -                           </a:t>
            </a:r>
            <a:r>
              <a:rPr lang="en-US" sz="1600" i="1" dirty="0" smtClean="0">
                <a:solidFill>
                  <a:schemeClr val="dk1"/>
                </a:solidFill>
              </a:rPr>
              <a:t>Provide </a:t>
            </a:r>
            <a:r>
              <a:rPr lang="en-US" sz="1600" i="1" dirty="0">
                <a:solidFill>
                  <a:schemeClr val="dk1"/>
                </a:solidFill>
              </a:rPr>
              <a:t>the Sheet name                                                                                                </a:t>
            </a:r>
            <a:endParaRPr lang="en-US" sz="1600" i="1" dirty="0" smtClean="0">
              <a:solidFill>
                <a:schemeClr val="dk1"/>
              </a:solidFill>
            </a:endParaRPr>
          </a:p>
          <a:p>
            <a:pPr marL="0" indent="0">
              <a:buNone/>
            </a:pPr>
            <a:r>
              <a:rPr lang="en-US" sz="1600" i="1" dirty="0" smtClean="0">
                <a:solidFill>
                  <a:schemeClr val="dk1"/>
                </a:solidFill>
              </a:rPr>
              <a:t>Datatable </a:t>
            </a:r>
            <a:r>
              <a:rPr lang="en-US" sz="1600" i="1" dirty="0">
                <a:solidFill>
                  <a:schemeClr val="dk1"/>
                </a:solidFill>
              </a:rPr>
              <a:t>Name : -                    </a:t>
            </a:r>
            <a:r>
              <a:rPr lang="en-US" sz="1600" i="1" dirty="0" smtClean="0">
                <a:solidFill>
                  <a:schemeClr val="dk1"/>
                </a:solidFill>
              </a:rPr>
              <a:t>Provide </a:t>
            </a:r>
            <a:r>
              <a:rPr lang="en-US" sz="1600" i="1" dirty="0">
                <a:solidFill>
                  <a:schemeClr val="dk1"/>
                </a:solidFill>
              </a:rPr>
              <a:t>the Datatable name                                                                                                                                                                                                                     Header Name : -                         </a:t>
            </a:r>
            <a:r>
              <a:rPr lang="en-US" sz="1600" i="1" dirty="0" smtClean="0">
                <a:solidFill>
                  <a:schemeClr val="dk1"/>
                </a:solidFill>
              </a:rPr>
              <a:t>Provide </a:t>
            </a:r>
            <a:r>
              <a:rPr lang="en-US" sz="1600" i="1" dirty="0">
                <a:solidFill>
                  <a:schemeClr val="dk1"/>
                </a:solidFill>
              </a:rPr>
              <a:t>the Header Name (For ex. “US Employees”)                                                                                                            Note : - </a:t>
            </a:r>
            <a:r>
              <a:rPr lang="en-US" sz="1600" i="1" dirty="0" smtClean="0">
                <a:solidFill>
                  <a:schemeClr val="dk1"/>
                </a:solidFill>
              </a:rPr>
              <a:t>		              (</a:t>
            </a:r>
            <a:r>
              <a:rPr lang="en-US" sz="1600" i="1" dirty="0">
                <a:solidFill>
                  <a:schemeClr val="dk1"/>
                </a:solidFill>
              </a:rPr>
              <a:t>Input can be either Datatable / Existing Sheet)</a:t>
            </a:r>
            <a:endParaRPr lang="en-US" sz="1600" i="1" dirty="0" smtClean="0">
              <a:solidFill>
                <a:schemeClr val="dk1"/>
              </a:solidFill>
            </a:endParaRPr>
          </a:p>
        </p:txBody>
      </p:sp>
      <p:pic>
        <p:nvPicPr>
          <p:cNvPr id="4" name="Picture 3"/>
          <p:cNvPicPr>
            <a:picLocks noChangeAspect="1"/>
          </p:cNvPicPr>
          <p:nvPr/>
        </p:nvPicPr>
        <p:blipFill>
          <a:blip r:embed="rId2"/>
          <a:stretch>
            <a:fillRect/>
          </a:stretch>
        </p:blipFill>
        <p:spPr>
          <a:xfrm>
            <a:off x="494347" y="2651760"/>
            <a:ext cx="2836682" cy="2136457"/>
          </a:xfrm>
          <a:prstGeom prst="rect">
            <a:avLst/>
          </a:prstGeom>
        </p:spPr>
      </p:pic>
    </p:spTree>
    <p:extLst>
      <p:ext uri="{BB962C8B-B14F-4D97-AF65-F5344CB8AC3E}">
        <p14:creationId xmlns:p14="http://schemas.microsoft.com/office/powerpoint/2010/main" val="67048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a:t>
            </a:r>
            <a:r>
              <a:rPr lang="en-US" b="1" u="sng" dirty="0" smtClean="0"/>
              <a:t>UPDATE STATUS</a:t>
            </a:r>
          </a:p>
          <a:p>
            <a:pPr marL="0" indent="0">
              <a:buNone/>
            </a:pPr>
            <a:r>
              <a:rPr lang="en-US" sz="2000" i="1" dirty="0" smtClean="0">
                <a:solidFill>
                  <a:schemeClr val="dk1"/>
                </a:solidFill>
              </a:rPr>
              <a:t>As you know that we process large number of transaction / invoices so at each stage it’s better to update the status in our tracking worksheet stating so and so invoices is processed so that duplication can be removed or to track the status.</a:t>
            </a:r>
          </a:p>
          <a:p>
            <a:pPr marL="0" indent="0">
              <a:buNone/>
            </a:pPr>
            <a:r>
              <a:rPr lang="en-US" sz="2000" i="1" dirty="0" smtClean="0">
                <a:solidFill>
                  <a:schemeClr val="dk1"/>
                </a:solidFill>
              </a:rPr>
              <a:t>Input </a:t>
            </a:r>
            <a:r>
              <a:rPr lang="en-US" sz="2000" i="1" dirty="0">
                <a:solidFill>
                  <a:schemeClr val="dk1"/>
                </a:solidFill>
              </a:rPr>
              <a:t>Range : - </a:t>
            </a:r>
            <a:r>
              <a:rPr lang="en-US" sz="2000" i="1" dirty="0" smtClean="0">
                <a:solidFill>
                  <a:schemeClr val="dk1"/>
                </a:solidFill>
              </a:rPr>
              <a:t>                </a:t>
            </a:r>
            <a:r>
              <a:rPr lang="en-US" sz="2000" i="1" dirty="0" err="1" smtClean="0">
                <a:solidFill>
                  <a:schemeClr val="dk1"/>
                </a:solidFill>
              </a:rPr>
              <a:t>Ex.”A:A</a:t>
            </a:r>
            <a:r>
              <a:rPr lang="en-US" sz="2000" i="1" dirty="0" smtClean="0">
                <a:solidFill>
                  <a:schemeClr val="dk1"/>
                </a:solidFill>
              </a:rPr>
              <a:t>” : - Where </a:t>
            </a:r>
            <a:r>
              <a:rPr lang="en-US" sz="2000" i="1" dirty="0">
                <a:solidFill>
                  <a:schemeClr val="dk1"/>
                </a:solidFill>
              </a:rPr>
              <a:t>your search criteria word is available                                                        </a:t>
            </a:r>
            <a:r>
              <a:rPr lang="en-US" sz="2000" i="1" dirty="0" smtClean="0">
                <a:solidFill>
                  <a:schemeClr val="dk1"/>
                </a:solidFill>
              </a:rPr>
              <a:t>                          Sheet : </a:t>
            </a:r>
            <a:r>
              <a:rPr lang="en-US" sz="2000" i="1" dirty="0">
                <a:solidFill>
                  <a:schemeClr val="dk1"/>
                </a:solidFill>
              </a:rPr>
              <a:t>-       </a:t>
            </a:r>
            <a:r>
              <a:rPr lang="en-US" sz="2000" i="1" dirty="0" smtClean="0">
                <a:solidFill>
                  <a:schemeClr val="dk1"/>
                </a:solidFill>
              </a:rPr>
              <a:t>                      In </a:t>
            </a:r>
            <a:r>
              <a:rPr lang="en-US" sz="2000" i="1" dirty="0">
                <a:solidFill>
                  <a:schemeClr val="dk1"/>
                </a:solidFill>
              </a:rPr>
              <a:t>which sheet you want to search                                                                                </a:t>
            </a:r>
            <a:r>
              <a:rPr lang="en-US" sz="2000" i="1" dirty="0" smtClean="0">
                <a:solidFill>
                  <a:schemeClr val="dk1"/>
                </a:solidFill>
              </a:rPr>
              <a:t>                                           Find </a:t>
            </a:r>
            <a:r>
              <a:rPr lang="en-US" sz="2000" i="1" dirty="0">
                <a:solidFill>
                  <a:schemeClr val="dk1"/>
                </a:solidFill>
              </a:rPr>
              <a:t>what : -           </a:t>
            </a:r>
            <a:r>
              <a:rPr lang="en-US" sz="2000" i="1" dirty="0" smtClean="0">
                <a:solidFill>
                  <a:schemeClr val="dk1"/>
                </a:solidFill>
              </a:rPr>
              <a:t>         What </a:t>
            </a:r>
            <a:r>
              <a:rPr lang="en-US" sz="2000" i="1" dirty="0">
                <a:solidFill>
                  <a:schemeClr val="dk1"/>
                </a:solidFill>
              </a:rPr>
              <a:t>exactly you want to search. (Ex. “India” or row(1).ToString                                                    Single or Multiple : -  </a:t>
            </a:r>
            <a:r>
              <a:rPr lang="en-US" sz="2000" i="1" dirty="0" smtClean="0">
                <a:solidFill>
                  <a:schemeClr val="dk1"/>
                </a:solidFill>
              </a:rPr>
              <a:t>    Update </a:t>
            </a:r>
            <a:r>
              <a:rPr lang="en-US" sz="2000" i="1" dirty="0">
                <a:solidFill>
                  <a:schemeClr val="dk1"/>
                </a:solidFill>
              </a:rPr>
              <a:t>the status in immediate found word or in update it in multiple                     </a:t>
            </a:r>
            <a:r>
              <a:rPr lang="en-US" sz="2000" i="1" dirty="0" smtClean="0">
                <a:solidFill>
                  <a:schemeClr val="dk1"/>
                </a:solidFill>
              </a:rPr>
              <a:t>                                              Header </a:t>
            </a:r>
            <a:r>
              <a:rPr lang="en-US" sz="2000" i="1" dirty="0">
                <a:solidFill>
                  <a:schemeClr val="dk1"/>
                </a:solidFill>
              </a:rPr>
              <a:t>: -                         </a:t>
            </a:r>
            <a:r>
              <a:rPr lang="en-US" sz="2000" i="1" dirty="0" smtClean="0">
                <a:solidFill>
                  <a:schemeClr val="dk1"/>
                </a:solidFill>
              </a:rPr>
              <a:t>In </a:t>
            </a:r>
            <a:r>
              <a:rPr lang="en-US" sz="2000" i="1" dirty="0">
                <a:solidFill>
                  <a:schemeClr val="dk1"/>
                </a:solidFill>
              </a:rPr>
              <a:t>which you want to update the status                                                                     </a:t>
            </a:r>
            <a:r>
              <a:rPr lang="en-US" sz="2000" i="1" dirty="0" smtClean="0">
                <a:solidFill>
                  <a:schemeClr val="dk1"/>
                </a:solidFill>
              </a:rPr>
              <a:t>                                            Status </a:t>
            </a:r>
            <a:r>
              <a:rPr lang="en-US" sz="2000" i="1" dirty="0">
                <a:solidFill>
                  <a:schemeClr val="dk1"/>
                </a:solidFill>
              </a:rPr>
              <a:t>: -                           </a:t>
            </a:r>
            <a:r>
              <a:rPr lang="en-US" sz="2000" i="1" dirty="0" smtClean="0">
                <a:solidFill>
                  <a:schemeClr val="dk1"/>
                </a:solidFill>
              </a:rPr>
              <a:t>“</a:t>
            </a:r>
            <a:r>
              <a:rPr lang="en-US" sz="2000" i="1" dirty="0">
                <a:solidFill>
                  <a:schemeClr val="dk1"/>
                </a:solidFill>
              </a:rPr>
              <a:t>Completed” , “</a:t>
            </a:r>
            <a:r>
              <a:rPr lang="en-US" sz="2000" i="1" dirty="0" smtClean="0">
                <a:solidFill>
                  <a:schemeClr val="dk1"/>
                </a:solidFill>
              </a:rPr>
              <a:t>Closed”, “Success” or any</a:t>
            </a:r>
            <a:r>
              <a:rPr lang="en-US" sz="2000" i="1" dirty="0">
                <a:solidFill>
                  <a:schemeClr val="dk1"/>
                </a:solidFill>
              </a:rPr>
              <a:t>.</a:t>
            </a:r>
          </a:p>
        </p:txBody>
      </p:sp>
      <p:pic>
        <p:nvPicPr>
          <p:cNvPr id="2" name="Picture 1"/>
          <p:cNvPicPr>
            <a:picLocks noChangeAspect="1"/>
          </p:cNvPicPr>
          <p:nvPr/>
        </p:nvPicPr>
        <p:blipFill>
          <a:blip r:embed="rId2"/>
          <a:stretch>
            <a:fillRect/>
          </a:stretch>
        </p:blipFill>
        <p:spPr>
          <a:xfrm>
            <a:off x="119062" y="3644152"/>
            <a:ext cx="3724275" cy="3036047"/>
          </a:xfrm>
          <a:prstGeom prst="rect">
            <a:avLst/>
          </a:prstGeom>
        </p:spPr>
      </p:pic>
    </p:spTree>
    <p:extLst>
      <p:ext uri="{BB962C8B-B14F-4D97-AF65-F5344CB8AC3E}">
        <p14:creationId xmlns:p14="http://schemas.microsoft.com/office/powerpoint/2010/main" val="328623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a:t>
            </a:r>
            <a:r>
              <a:rPr lang="en-US" b="1" u="sng" dirty="0" smtClean="0"/>
              <a:t>EXPORT PDF TO EXCEL</a:t>
            </a:r>
          </a:p>
          <a:p>
            <a:pPr>
              <a:buFont typeface="Wingdings" panose="05000000000000000000" pitchFamily="2" charset="2"/>
              <a:buChar char="v"/>
            </a:pPr>
            <a:r>
              <a:rPr lang="en-US" sz="2000" i="1" dirty="0">
                <a:solidFill>
                  <a:schemeClr val="dk1"/>
                </a:solidFill>
              </a:rPr>
              <a:t>To export the entire pdf file data to an excel </a:t>
            </a:r>
            <a:r>
              <a:rPr lang="en-US" sz="2000" i="1" dirty="0" smtClean="0">
                <a:solidFill>
                  <a:schemeClr val="dk1"/>
                </a:solidFill>
              </a:rPr>
              <a:t>sheet.</a:t>
            </a:r>
          </a:p>
          <a:p>
            <a:pPr marL="0" indent="0">
              <a:buNone/>
            </a:pPr>
            <a:r>
              <a:rPr lang="en-US" sz="2000" i="1" dirty="0">
                <a:solidFill>
                  <a:schemeClr val="dk1"/>
                </a:solidFill>
              </a:rPr>
              <a:t>Input PDF File : -                                     Provide the pdf file name                                        </a:t>
            </a:r>
            <a:endParaRPr lang="en-US" sz="2000" i="1" dirty="0" smtClean="0">
              <a:solidFill>
                <a:schemeClr val="dk1"/>
              </a:solidFill>
            </a:endParaRPr>
          </a:p>
          <a:p>
            <a:pPr marL="0" indent="0">
              <a:buNone/>
            </a:pPr>
            <a:r>
              <a:rPr lang="en-US" sz="2000" i="1" dirty="0" smtClean="0">
                <a:solidFill>
                  <a:schemeClr val="dk1"/>
                </a:solidFill>
              </a:rPr>
              <a:t>Password </a:t>
            </a:r>
            <a:r>
              <a:rPr lang="en-US" sz="2000" i="1" dirty="0">
                <a:solidFill>
                  <a:schemeClr val="dk1"/>
                </a:solidFill>
              </a:rPr>
              <a:t>: -                                            Password if any of pdf file                                           </a:t>
            </a:r>
            <a:endParaRPr lang="en-US" sz="2000" i="1" dirty="0" smtClean="0">
              <a:solidFill>
                <a:schemeClr val="dk1"/>
              </a:solidFill>
            </a:endParaRPr>
          </a:p>
          <a:p>
            <a:pPr marL="0" indent="0">
              <a:buNone/>
            </a:pPr>
            <a:r>
              <a:rPr lang="en-US" sz="2000" i="1" dirty="0" smtClean="0">
                <a:solidFill>
                  <a:schemeClr val="dk1"/>
                </a:solidFill>
              </a:rPr>
              <a:t>Trim </a:t>
            </a:r>
            <a:r>
              <a:rPr lang="en-US" sz="2000" i="1" dirty="0">
                <a:solidFill>
                  <a:schemeClr val="dk1"/>
                </a:solidFill>
              </a:rPr>
              <a:t>spaces : -                                        Checkbox – Enable it if you want to trim it                              </a:t>
            </a:r>
            <a:endParaRPr lang="en-US" sz="2000" i="1" dirty="0" smtClean="0">
              <a:solidFill>
                <a:schemeClr val="dk1"/>
              </a:solidFill>
            </a:endParaRPr>
          </a:p>
          <a:p>
            <a:pPr marL="0" indent="0">
              <a:buNone/>
            </a:pPr>
            <a:r>
              <a:rPr lang="en-US" sz="2000" i="1" dirty="0" smtClean="0">
                <a:solidFill>
                  <a:schemeClr val="dk1"/>
                </a:solidFill>
              </a:rPr>
              <a:t>Output </a:t>
            </a:r>
            <a:r>
              <a:rPr lang="en-US" sz="2000" i="1" dirty="0">
                <a:solidFill>
                  <a:schemeClr val="dk1"/>
                </a:solidFill>
              </a:rPr>
              <a:t>sheet : -                                      </a:t>
            </a:r>
            <a:r>
              <a:rPr lang="en-US" sz="2000" i="1" dirty="0" smtClean="0">
                <a:solidFill>
                  <a:schemeClr val="dk1"/>
                </a:solidFill>
              </a:rPr>
              <a:t>Provide </a:t>
            </a:r>
            <a:r>
              <a:rPr lang="en-US" sz="2000" i="1" dirty="0">
                <a:solidFill>
                  <a:schemeClr val="dk1"/>
                </a:solidFill>
              </a:rPr>
              <a:t>the worksheet name</a:t>
            </a:r>
          </a:p>
          <a:p>
            <a:pPr marL="0" indent="0">
              <a:buNone/>
            </a:pPr>
            <a:endParaRPr lang="en-US" sz="2000" i="1" dirty="0" smtClean="0">
              <a:solidFill>
                <a:schemeClr val="dk1"/>
              </a:solidFill>
            </a:endParaRPr>
          </a:p>
        </p:txBody>
      </p:sp>
      <p:pic>
        <p:nvPicPr>
          <p:cNvPr id="4" name="Picture 3"/>
          <p:cNvPicPr>
            <a:picLocks noChangeAspect="1"/>
          </p:cNvPicPr>
          <p:nvPr/>
        </p:nvPicPr>
        <p:blipFill>
          <a:blip r:embed="rId2"/>
          <a:stretch>
            <a:fillRect/>
          </a:stretch>
        </p:blipFill>
        <p:spPr>
          <a:xfrm>
            <a:off x="345894" y="3448050"/>
            <a:ext cx="3714750" cy="2609850"/>
          </a:xfrm>
          <a:prstGeom prst="rect">
            <a:avLst/>
          </a:prstGeom>
        </p:spPr>
      </p:pic>
    </p:spTree>
    <p:extLst>
      <p:ext uri="{BB962C8B-B14F-4D97-AF65-F5344CB8AC3E}">
        <p14:creationId xmlns:p14="http://schemas.microsoft.com/office/powerpoint/2010/main" val="247052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a:t>
            </a:r>
            <a:r>
              <a:rPr lang="en-US" b="1" u="sng" dirty="0" smtClean="0"/>
              <a:t>EXPORT NOTEPAD TO EXCEL</a:t>
            </a:r>
          </a:p>
          <a:p>
            <a:pPr>
              <a:buFont typeface="Wingdings" panose="05000000000000000000" pitchFamily="2" charset="2"/>
              <a:buChar char="v"/>
            </a:pPr>
            <a:r>
              <a:rPr lang="en-US" sz="2000" i="1" dirty="0">
                <a:solidFill>
                  <a:schemeClr val="dk1"/>
                </a:solidFill>
              </a:rPr>
              <a:t>To export the entire notepad file data to an excel sheet</a:t>
            </a:r>
            <a:endParaRPr lang="en-US" sz="2000" i="1" dirty="0" smtClean="0">
              <a:solidFill>
                <a:schemeClr val="dk1"/>
              </a:solidFill>
            </a:endParaRPr>
          </a:p>
          <a:p>
            <a:pPr marL="0" indent="0">
              <a:buNone/>
            </a:pPr>
            <a:r>
              <a:rPr lang="en-US" sz="2000" i="1" dirty="0" smtClean="0">
                <a:solidFill>
                  <a:schemeClr val="dk1"/>
                </a:solidFill>
              </a:rPr>
              <a:t>Input </a:t>
            </a:r>
            <a:r>
              <a:rPr lang="en-US" sz="2000" i="1" dirty="0">
                <a:solidFill>
                  <a:schemeClr val="dk1"/>
                </a:solidFill>
              </a:rPr>
              <a:t>PDF File : -                              </a:t>
            </a:r>
            <a:r>
              <a:rPr lang="en-US" sz="2000" i="1" dirty="0" smtClean="0">
                <a:solidFill>
                  <a:schemeClr val="dk1"/>
                </a:solidFill>
              </a:rPr>
              <a:t> </a:t>
            </a:r>
            <a:r>
              <a:rPr lang="en-US" sz="2000" i="1" dirty="0">
                <a:solidFill>
                  <a:schemeClr val="dk1"/>
                </a:solidFill>
              </a:rPr>
              <a:t>Provide the notepad file name                                                            </a:t>
            </a:r>
            <a:endParaRPr lang="en-US" sz="2000" i="1" dirty="0" smtClean="0">
              <a:solidFill>
                <a:schemeClr val="dk1"/>
              </a:solidFill>
            </a:endParaRPr>
          </a:p>
          <a:p>
            <a:pPr marL="0" indent="0">
              <a:buNone/>
            </a:pPr>
            <a:r>
              <a:rPr lang="en-US" sz="2000" i="1" dirty="0" smtClean="0">
                <a:solidFill>
                  <a:schemeClr val="dk1"/>
                </a:solidFill>
              </a:rPr>
              <a:t>Trim </a:t>
            </a:r>
            <a:r>
              <a:rPr lang="en-US" sz="2000" i="1" dirty="0">
                <a:solidFill>
                  <a:schemeClr val="dk1"/>
                </a:solidFill>
              </a:rPr>
              <a:t>spaces : -                                   </a:t>
            </a:r>
            <a:r>
              <a:rPr lang="en-US" sz="2000" i="1" dirty="0" smtClean="0">
                <a:solidFill>
                  <a:schemeClr val="dk1"/>
                </a:solidFill>
              </a:rPr>
              <a:t>Checkbox </a:t>
            </a:r>
            <a:r>
              <a:rPr lang="en-US" sz="2000" i="1" dirty="0">
                <a:solidFill>
                  <a:schemeClr val="dk1"/>
                </a:solidFill>
              </a:rPr>
              <a:t>– Enable it if you want to trim it                                  </a:t>
            </a:r>
            <a:endParaRPr lang="en-US" sz="2000" i="1" dirty="0" smtClean="0">
              <a:solidFill>
                <a:schemeClr val="dk1"/>
              </a:solidFill>
            </a:endParaRPr>
          </a:p>
          <a:p>
            <a:pPr marL="0" indent="0">
              <a:buNone/>
            </a:pPr>
            <a:r>
              <a:rPr lang="en-US" sz="2000" i="1" dirty="0" smtClean="0">
                <a:solidFill>
                  <a:schemeClr val="dk1"/>
                </a:solidFill>
              </a:rPr>
              <a:t>Output </a:t>
            </a:r>
            <a:r>
              <a:rPr lang="en-US" sz="2000" i="1" dirty="0">
                <a:solidFill>
                  <a:schemeClr val="dk1"/>
                </a:solidFill>
              </a:rPr>
              <a:t>sheet : -                                  </a:t>
            </a:r>
            <a:r>
              <a:rPr lang="en-US" sz="2000" i="1" dirty="0" smtClean="0">
                <a:solidFill>
                  <a:schemeClr val="dk1"/>
                </a:solidFill>
              </a:rPr>
              <a:t>Provide </a:t>
            </a:r>
            <a:r>
              <a:rPr lang="en-US" sz="2000" i="1" dirty="0">
                <a:solidFill>
                  <a:schemeClr val="dk1"/>
                </a:solidFill>
              </a:rPr>
              <a:t>the worksheet name</a:t>
            </a:r>
          </a:p>
          <a:p>
            <a:pPr marL="0" indent="0">
              <a:buNone/>
            </a:pPr>
            <a:endParaRPr lang="en-US" sz="2000" i="1" dirty="0" smtClean="0">
              <a:solidFill>
                <a:schemeClr val="dk1"/>
              </a:solidFill>
            </a:endParaRPr>
          </a:p>
        </p:txBody>
      </p:sp>
      <p:pic>
        <p:nvPicPr>
          <p:cNvPr id="2" name="Picture 1"/>
          <p:cNvPicPr>
            <a:picLocks noChangeAspect="1"/>
          </p:cNvPicPr>
          <p:nvPr/>
        </p:nvPicPr>
        <p:blipFill>
          <a:blip r:embed="rId2"/>
          <a:stretch>
            <a:fillRect/>
          </a:stretch>
        </p:blipFill>
        <p:spPr>
          <a:xfrm>
            <a:off x="135662" y="3792855"/>
            <a:ext cx="3743325" cy="2381250"/>
          </a:xfrm>
          <a:prstGeom prst="rect">
            <a:avLst/>
          </a:prstGeom>
        </p:spPr>
      </p:pic>
    </p:spTree>
    <p:extLst>
      <p:ext uri="{BB962C8B-B14F-4D97-AF65-F5344CB8AC3E}">
        <p14:creationId xmlns:p14="http://schemas.microsoft.com/office/powerpoint/2010/main" val="390981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ln/>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endParaRPr lang="en-US" sz="1600" i="1" dirty="0"/>
          </a:p>
          <a:p>
            <a:pPr marL="0" indent="0">
              <a:buNone/>
            </a:pPr>
            <a:endParaRPr lang="en-US" sz="2400" dirty="0" smtClean="0"/>
          </a:p>
          <a:p>
            <a:pPr marL="0" indent="0">
              <a:buNone/>
            </a:pPr>
            <a:endParaRPr lang="en-US" sz="2400" dirty="0" smtClean="0"/>
          </a:p>
          <a:p>
            <a:endParaRPr lang="en-US" sz="2400" dirty="0"/>
          </a:p>
        </p:txBody>
      </p:sp>
      <p:pic>
        <p:nvPicPr>
          <p:cNvPr id="6" name="Picture 5"/>
          <p:cNvPicPr>
            <a:picLocks noChangeAspect="1"/>
          </p:cNvPicPr>
          <p:nvPr/>
        </p:nvPicPr>
        <p:blipFill>
          <a:blip r:embed="rId2"/>
          <a:stretch>
            <a:fillRect/>
          </a:stretch>
        </p:blipFill>
        <p:spPr>
          <a:xfrm>
            <a:off x="0" y="1891665"/>
            <a:ext cx="12192000" cy="3033032"/>
          </a:xfrm>
          <a:prstGeom prst="rect">
            <a:avLst/>
          </a:prstGeom>
        </p:spPr>
      </p:pic>
    </p:spTree>
    <p:extLst>
      <p:ext uri="{BB962C8B-B14F-4D97-AF65-F5344CB8AC3E}">
        <p14:creationId xmlns:p14="http://schemas.microsoft.com/office/powerpoint/2010/main" val="282200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a:t>
            </a:r>
            <a:r>
              <a:rPr lang="en-US" b="1" dirty="0" smtClean="0"/>
              <a:t>EXTRACT NOTEPAD FILE CONTENT</a:t>
            </a:r>
            <a:endParaRPr lang="en-US" b="1" u="sng" dirty="0" smtClean="0"/>
          </a:p>
          <a:p>
            <a:pPr>
              <a:buFont typeface="Wingdings" panose="05000000000000000000" pitchFamily="2" charset="2"/>
              <a:buChar char="v"/>
            </a:pPr>
            <a:r>
              <a:rPr lang="en-US" sz="2000" i="1" dirty="0">
                <a:solidFill>
                  <a:schemeClr val="dk1"/>
                </a:solidFill>
              </a:rPr>
              <a:t>To extract the required contents from </a:t>
            </a:r>
            <a:r>
              <a:rPr lang="en-US" sz="2000" i="1" dirty="0" smtClean="0">
                <a:solidFill>
                  <a:schemeClr val="dk1"/>
                </a:solidFill>
              </a:rPr>
              <a:t>an </a:t>
            </a:r>
            <a:r>
              <a:rPr lang="en-US" sz="2000" i="1" dirty="0">
                <a:solidFill>
                  <a:schemeClr val="dk1"/>
                </a:solidFill>
              </a:rPr>
              <a:t>notepad file</a:t>
            </a:r>
            <a:r>
              <a:rPr lang="en-US" sz="2000" i="1" dirty="0" smtClean="0">
                <a:solidFill>
                  <a:schemeClr val="dk1"/>
                </a:solidFill>
              </a:rPr>
              <a:t>	</a:t>
            </a:r>
          </a:p>
          <a:p>
            <a:pPr marL="0" indent="0">
              <a:buNone/>
            </a:pPr>
            <a:r>
              <a:rPr lang="en-US" sz="1400" i="1" dirty="0">
                <a:solidFill>
                  <a:schemeClr val="dk1"/>
                </a:solidFill>
              </a:rPr>
              <a:t>Input Text File : -                                 </a:t>
            </a:r>
            <a:r>
              <a:rPr lang="en-US" sz="1400" i="1" dirty="0" smtClean="0">
                <a:solidFill>
                  <a:schemeClr val="dk1"/>
                </a:solidFill>
              </a:rPr>
              <a:t>Provide </a:t>
            </a:r>
            <a:r>
              <a:rPr lang="en-US" sz="1400" i="1" dirty="0">
                <a:solidFill>
                  <a:schemeClr val="dk1"/>
                </a:solidFill>
              </a:rPr>
              <a:t>the Text file name                                                         </a:t>
            </a:r>
            <a:endParaRPr lang="en-US" sz="1400" i="1" dirty="0" smtClean="0">
              <a:solidFill>
                <a:schemeClr val="dk1"/>
              </a:solidFill>
            </a:endParaRPr>
          </a:p>
          <a:p>
            <a:pPr marL="0" indent="0">
              <a:buNone/>
            </a:pPr>
            <a:r>
              <a:rPr lang="en-US" sz="1400" i="1" dirty="0" smtClean="0">
                <a:solidFill>
                  <a:schemeClr val="dk1"/>
                </a:solidFill>
              </a:rPr>
              <a:t>Trim </a:t>
            </a:r>
            <a:r>
              <a:rPr lang="en-US" sz="1400" i="1" dirty="0">
                <a:solidFill>
                  <a:schemeClr val="dk1"/>
                </a:solidFill>
              </a:rPr>
              <a:t>spaces : -                                      </a:t>
            </a:r>
            <a:r>
              <a:rPr lang="en-US" sz="1400" i="1" dirty="0" smtClean="0">
                <a:solidFill>
                  <a:schemeClr val="dk1"/>
                </a:solidFill>
              </a:rPr>
              <a:t>Checkbox </a:t>
            </a:r>
            <a:r>
              <a:rPr lang="en-US" sz="1400" i="1" dirty="0">
                <a:solidFill>
                  <a:schemeClr val="dk1"/>
                </a:solidFill>
              </a:rPr>
              <a:t>Enable : - if you want to trim                                    </a:t>
            </a:r>
            <a:endParaRPr lang="en-US" sz="1400" i="1" dirty="0" smtClean="0">
              <a:solidFill>
                <a:schemeClr val="dk1"/>
              </a:solidFill>
            </a:endParaRPr>
          </a:p>
          <a:p>
            <a:pPr marL="0" indent="0">
              <a:buNone/>
            </a:pPr>
            <a:r>
              <a:rPr lang="en-US" sz="1400" i="1" dirty="0" smtClean="0">
                <a:solidFill>
                  <a:schemeClr val="dk1"/>
                </a:solidFill>
              </a:rPr>
              <a:t>Contains </a:t>
            </a:r>
            <a:r>
              <a:rPr lang="en-US" sz="1400" i="1" dirty="0">
                <a:solidFill>
                  <a:schemeClr val="dk1"/>
                </a:solidFill>
              </a:rPr>
              <a:t>: - </a:t>
            </a:r>
            <a:r>
              <a:rPr lang="en-US" sz="1400" i="1" dirty="0" smtClean="0">
                <a:solidFill>
                  <a:schemeClr val="dk1"/>
                </a:solidFill>
              </a:rPr>
              <a:t>                                           {“</a:t>
            </a:r>
            <a:r>
              <a:rPr lang="en-US" sz="1400" i="1" dirty="0">
                <a:solidFill>
                  <a:schemeClr val="dk1"/>
                </a:solidFill>
              </a:rPr>
              <a:t>Ending Balance”, “Total”}                                                                   </a:t>
            </a:r>
            <a:endParaRPr lang="en-US" sz="1400" i="1" dirty="0" smtClean="0">
              <a:solidFill>
                <a:schemeClr val="dk1"/>
              </a:solidFill>
            </a:endParaRPr>
          </a:p>
          <a:p>
            <a:pPr marL="0" indent="0">
              <a:buNone/>
            </a:pPr>
            <a:r>
              <a:rPr lang="en-US" sz="1400" i="1" dirty="0" smtClean="0">
                <a:solidFill>
                  <a:schemeClr val="dk1"/>
                </a:solidFill>
              </a:rPr>
              <a:t>Does </a:t>
            </a:r>
            <a:r>
              <a:rPr lang="en-US" sz="1400" i="1" dirty="0">
                <a:solidFill>
                  <a:schemeClr val="dk1"/>
                </a:solidFill>
              </a:rPr>
              <a:t>not contains : -                            </a:t>
            </a:r>
            <a:r>
              <a:rPr lang="en-US" sz="1400" i="1" dirty="0" smtClean="0">
                <a:solidFill>
                  <a:schemeClr val="dk1"/>
                </a:solidFill>
              </a:rPr>
              <a:t>{“</a:t>
            </a:r>
            <a:r>
              <a:rPr lang="en-US" sz="1400" i="1" dirty="0">
                <a:solidFill>
                  <a:schemeClr val="dk1"/>
                </a:solidFill>
              </a:rPr>
              <a:t>YTD”)                                                                                        </a:t>
            </a:r>
            <a:endParaRPr lang="en-US" sz="1400" i="1" dirty="0" smtClean="0">
              <a:solidFill>
                <a:schemeClr val="dk1"/>
              </a:solidFill>
            </a:endParaRPr>
          </a:p>
          <a:p>
            <a:pPr marL="0" indent="0">
              <a:buNone/>
            </a:pPr>
            <a:r>
              <a:rPr lang="en-US" sz="1400" i="1" dirty="0" smtClean="0">
                <a:solidFill>
                  <a:schemeClr val="dk1"/>
                </a:solidFill>
              </a:rPr>
              <a:t>Output </a:t>
            </a:r>
            <a:r>
              <a:rPr lang="en-US" sz="1400" i="1" dirty="0">
                <a:solidFill>
                  <a:schemeClr val="dk1"/>
                </a:solidFill>
              </a:rPr>
              <a:t>Sheet : -                                     </a:t>
            </a:r>
            <a:r>
              <a:rPr lang="en-US" sz="1400" i="1" dirty="0" smtClean="0">
                <a:solidFill>
                  <a:schemeClr val="dk1"/>
                </a:solidFill>
              </a:rPr>
              <a:t>Provide </a:t>
            </a:r>
            <a:r>
              <a:rPr lang="en-US" sz="1400" i="1" dirty="0">
                <a:solidFill>
                  <a:schemeClr val="dk1"/>
                </a:solidFill>
              </a:rPr>
              <a:t>the worksheet name                                                    </a:t>
            </a:r>
            <a:endParaRPr lang="en-US" sz="1400" i="1" dirty="0" smtClean="0">
              <a:solidFill>
                <a:schemeClr val="dk1"/>
              </a:solidFill>
            </a:endParaRPr>
          </a:p>
          <a:p>
            <a:pPr marL="0" indent="0">
              <a:buNone/>
            </a:pPr>
            <a:r>
              <a:rPr lang="en-US" sz="1400" i="1" dirty="0" smtClean="0">
                <a:solidFill>
                  <a:schemeClr val="dk1"/>
                </a:solidFill>
              </a:rPr>
              <a:t>Output </a:t>
            </a:r>
            <a:r>
              <a:rPr lang="en-US" sz="1400" i="1" dirty="0">
                <a:solidFill>
                  <a:schemeClr val="dk1"/>
                </a:solidFill>
              </a:rPr>
              <a:t>Datatable: -                               </a:t>
            </a:r>
            <a:r>
              <a:rPr lang="en-US" sz="1400" i="1" dirty="0" smtClean="0">
                <a:solidFill>
                  <a:schemeClr val="dk1"/>
                </a:solidFill>
              </a:rPr>
              <a:t>Provide </a:t>
            </a:r>
            <a:r>
              <a:rPr lang="en-US" sz="1400" i="1" dirty="0">
                <a:solidFill>
                  <a:schemeClr val="dk1"/>
                </a:solidFill>
              </a:rPr>
              <a:t>the Datatable name</a:t>
            </a:r>
            <a:endParaRPr lang="en-US" sz="1400" i="1" dirty="0" smtClean="0">
              <a:solidFill>
                <a:schemeClr val="dk1"/>
              </a:solidFill>
            </a:endParaRPr>
          </a:p>
        </p:txBody>
      </p:sp>
      <p:pic>
        <p:nvPicPr>
          <p:cNvPr id="4" name="Picture 3"/>
          <p:cNvPicPr>
            <a:picLocks noChangeAspect="1"/>
          </p:cNvPicPr>
          <p:nvPr/>
        </p:nvPicPr>
        <p:blipFill>
          <a:blip r:embed="rId2"/>
          <a:stretch>
            <a:fillRect/>
          </a:stretch>
        </p:blipFill>
        <p:spPr>
          <a:xfrm>
            <a:off x="147637" y="3527425"/>
            <a:ext cx="3667125" cy="3152775"/>
          </a:xfrm>
          <a:prstGeom prst="rect">
            <a:avLst/>
          </a:prstGeom>
        </p:spPr>
      </p:pic>
    </p:spTree>
    <p:extLst>
      <p:ext uri="{BB962C8B-B14F-4D97-AF65-F5344CB8AC3E}">
        <p14:creationId xmlns:p14="http://schemas.microsoft.com/office/powerpoint/2010/main" val="346308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a:t>
            </a:r>
            <a:r>
              <a:rPr lang="en-US" b="1" dirty="0" smtClean="0"/>
              <a:t>EXTRACT PDF FILE CONTENT</a:t>
            </a:r>
            <a:endParaRPr lang="en-US" b="1" u="sng" dirty="0" smtClean="0"/>
          </a:p>
          <a:p>
            <a:pPr>
              <a:buFont typeface="Wingdings" panose="05000000000000000000" pitchFamily="2" charset="2"/>
              <a:buChar char="v"/>
            </a:pPr>
            <a:r>
              <a:rPr lang="en-US" sz="2000" i="1" dirty="0">
                <a:solidFill>
                  <a:schemeClr val="dk1"/>
                </a:solidFill>
              </a:rPr>
              <a:t>To extract the required contents from </a:t>
            </a:r>
            <a:r>
              <a:rPr lang="en-US" sz="2000" i="1" dirty="0" smtClean="0">
                <a:solidFill>
                  <a:schemeClr val="dk1"/>
                </a:solidFill>
              </a:rPr>
              <a:t>an PDF file	</a:t>
            </a:r>
          </a:p>
          <a:p>
            <a:pPr marL="0" indent="0">
              <a:buNone/>
            </a:pPr>
            <a:r>
              <a:rPr lang="en-US" sz="1600" i="1" dirty="0">
                <a:solidFill>
                  <a:schemeClr val="dk1"/>
                </a:solidFill>
              </a:rPr>
              <a:t>Input PDF File : -                                     Provide the pdf file name                      </a:t>
            </a:r>
            <a:r>
              <a:rPr lang="en-US" sz="1600" i="1" dirty="0" smtClean="0">
                <a:solidFill>
                  <a:schemeClr val="dk1"/>
                </a:solidFill>
              </a:rPr>
              <a:t>                           				                          Password </a:t>
            </a:r>
            <a:r>
              <a:rPr lang="en-US" sz="1600" i="1" dirty="0">
                <a:solidFill>
                  <a:schemeClr val="dk1"/>
                </a:solidFill>
              </a:rPr>
              <a:t>: -                                            </a:t>
            </a:r>
            <a:r>
              <a:rPr lang="en-US" sz="1600" i="1" dirty="0" smtClean="0">
                <a:solidFill>
                  <a:schemeClr val="dk1"/>
                </a:solidFill>
              </a:rPr>
              <a:t> Password </a:t>
            </a:r>
            <a:r>
              <a:rPr lang="en-US" sz="1600" i="1" dirty="0">
                <a:solidFill>
                  <a:schemeClr val="dk1"/>
                </a:solidFill>
              </a:rPr>
              <a:t>if any of pdf file                             </a:t>
            </a:r>
            <a:r>
              <a:rPr lang="en-US" sz="1600" i="1" dirty="0" smtClean="0">
                <a:solidFill>
                  <a:schemeClr val="dk1"/>
                </a:solidFill>
              </a:rPr>
              <a:t>         				                                                       Trim </a:t>
            </a:r>
            <a:r>
              <a:rPr lang="en-US" sz="1600" i="1" dirty="0">
                <a:solidFill>
                  <a:schemeClr val="dk1"/>
                </a:solidFill>
              </a:rPr>
              <a:t>spaces : -                                        </a:t>
            </a:r>
            <a:r>
              <a:rPr lang="en-US" sz="1600" i="1" dirty="0" smtClean="0">
                <a:solidFill>
                  <a:schemeClr val="dk1"/>
                </a:solidFill>
              </a:rPr>
              <a:t> Checkbox </a:t>
            </a:r>
            <a:r>
              <a:rPr lang="en-US" sz="1600" i="1" dirty="0">
                <a:solidFill>
                  <a:schemeClr val="dk1"/>
                </a:solidFill>
              </a:rPr>
              <a:t>– Enable it if you want to trim 	</a:t>
            </a:r>
            <a:r>
              <a:rPr lang="en-US" sz="1600" i="1" dirty="0" smtClean="0">
                <a:solidFill>
                  <a:schemeClr val="dk1"/>
                </a:solidFill>
              </a:rPr>
              <a:t>				                                                Contains </a:t>
            </a:r>
            <a:r>
              <a:rPr lang="en-US" sz="1600" i="1" dirty="0">
                <a:solidFill>
                  <a:schemeClr val="dk1"/>
                </a:solidFill>
              </a:rPr>
              <a:t>: -                                              {“Ending Balance”, “Total”}                           </a:t>
            </a:r>
            <a:r>
              <a:rPr lang="en-US" sz="1600" i="1" dirty="0" smtClean="0">
                <a:solidFill>
                  <a:schemeClr val="dk1"/>
                </a:solidFill>
              </a:rPr>
              <a:t>				                                                      Does </a:t>
            </a:r>
            <a:r>
              <a:rPr lang="en-US" sz="1600" i="1" dirty="0">
                <a:solidFill>
                  <a:schemeClr val="dk1"/>
                </a:solidFill>
              </a:rPr>
              <a:t>not contains : -                              </a:t>
            </a:r>
            <a:r>
              <a:rPr lang="en-US" sz="1600" i="1" dirty="0" smtClean="0">
                <a:solidFill>
                  <a:schemeClr val="dk1"/>
                </a:solidFill>
              </a:rPr>
              <a:t>{“</a:t>
            </a:r>
            <a:r>
              <a:rPr lang="en-US" sz="1600" i="1" dirty="0">
                <a:solidFill>
                  <a:schemeClr val="dk1"/>
                </a:solidFill>
              </a:rPr>
              <a:t>YTD”)                                                                              	</a:t>
            </a:r>
            <a:r>
              <a:rPr lang="en-US" sz="1600" i="1" dirty="0" smtClean="0">
                <a:solidFill>
                  <a:schemeClr val="dk1"/>
                </a:solidFill>
              </a:rPr>
              <a:t>		                                                              Output </a:t>
            </a:r>
            <a:r>
              <a:rPr lang="en-US" sz="1600" i="1" dirty="0">
                <a:solidFill>
                  <a:schemeClr val="dk1"/>
                </a:solidFill>
              </a:rPr>
              <a:t>Sheet : -                                       </a:t>
            </a:r>
            <a:r>
              <a:rPr lang="en-US" sz="1600" i="1" dirty="0" smtClean="0">
                <a:solidFill>
                  <a:schemeClr val="dk1"/>
                </a:solidFill>
              </a:rPr>
              <a:t>Provide </a:t>
            </a:r>
            <a:r>
              <a:rPr lang="en-US" sz="1600" i="1" dirty="0">
                <a:solidFill>
                  <a:schemeClr val="dk1"/>
                </a:solidFill>
              </a:rPr>
              <a:t>the worksheet name                           </a:t>
            </a:r>
            <a:r>
              <a:rPr lang="en-US" sz="1600" i="1" dirty="0" smtClean="0">
                <a:solidFill>
                  <a:schemeClr val="dk1"/>
                </a:solidFill>
              </a:rPr>
              <a:t> 				                                                             Output </a:t>
            </a:r>
            <a:r>
              <a:rPr lang="en-US" sz="1600" i="1" dirty="0">
                <a:solidFill>
                  <a:schemeClr val="dk1"/>
                </a:solidFill>
              </a:rPr>
              <a:t>Datatable: -                                </a:t>
            </a:r>
            <a:r>
              <a:rPr lang="en-US" sz="1600" i="1" dirty="0" smtClean="0">
                <a:solidFill>
                  <a:schemeClr val="dk1"/>
                </a:solidFill>
              </a:rPr>
              <a:t>Provide </a:t>
            </a:r>
            <a:r>
              <a:rPr lang="en-US" sz="1600" i="1" dirty="0">
                <a:solidFill>
                  <a:schemeClr val="dk1"/>
                </a:solidFill>
              </a:rPr>
              <a:t>the Datatable name</a:t>
            </a:r>
            <a:endParaRPr lang="en-US" sz="1600" i="1" dirty="0" smtClean="0">
              <a:solidFill>
                <a:schemeClr val="dk1"/>
              </a:solidFill>
            </a:endParaRPr>
          </a:p>
        </p:txBody>
      </p:sp>
      <p:pic>
        <p:nvPicPr>
          <p:cNvPr id="2" name="Picture 1"/>
          <p:cNvPicPr>
            <a:picLocks noChangeAspect="1"/>
          </p:cNvPicPr>
          <p:nvPr/>
        </p:nvPicPr>
        <p:blipFill>
          <a:blip r:embed="rId2"/>
          <a:stretch>
            <a:fillRect/>
          </a:stretch>
        </p:blipFill>
        <p:spPr>
          <a:xfrm>
            <a:off x="247378" y="3346450"/>
            <a:ext cx="3676650" cy="3333750"/>
          </a:xfrm>
          <a:prstGeom prst="rect">
            <a:avLst/>
          </a:prstGeom>
        </p:spPr>
      </p:pic>
    </p:spTree>
    <p:extLst>
      <p:ext uri="{BB962C8B-B14F-4D97-AF65-F5344CB8AC3E}">
        <p14:creationId xmlns:p14="http://schemas.microsoft.com/office/powerpoint/2010/main" val="360136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a:bodyPr>
          <a:lstStyle/>
          <a:p>
            <a:pPr algn="ctr">
              <a:buFont typeface="Wingdings" panose="05000000000000000000" pitchFamily="2" charset="2"/>
              <a:buChar char="v"/>
            </a:pPr>
            <a:r>
              <a:rPr lang="en-US" dirty="0" smtClean="0"/>
              <a:t> COPY PASTE RANGE</a:t>
            </a:r>
            <a:endParaRPr lang="en-US" b="1" u="sng" dirty="0" smtClean="0"/>
          </a:p>
          <a:p>
            <a:pPr>
              <a:buFont typeface="Wingdings" panose="05000000000000000000" pitchFamily="2" charset="2"/>
              <a:buChar char="v"/>
            </a:pPr>
            <a:r>
              <a:rPr lang="en-US" sz="2000" i="1" dirty="0">
                <a:solidFill>
                  <a:schemeClr val="dk1"/>
                </a:solidFill>
              </a:rPr>
              <a:t>To copy paste the range from one sheet to another or in the same sheet or any other </a:t>
            </a:r>
            <a:r>
              <a:rPr lang="en-US" sz="2000" i="1" dirty="0" smtClean="0">
                <a:solidFill>
                  <a:schemeClr val="dk1"/>
                </a:solidFill>
              </a:rPr>
              <a:t>workbook.</a:t>
            </a:r>
          </a:p>
          <a:p>
            <a:pPr marL="0" indent="0">
              <a:buNone/>
            </a:pPr>
            <a:r>
              <a:rPr lang="en-US" sz="2000" i="1" dirty="0" smtClean="0">
                <a:solidFill>
                  <a:schemeClr val="dk1"/>
                </a:solidFill>
              </a:rPr>
              <a:t>	</a:t>
            </a:r>
          </a:p>
          <a:p>
            <a:pPr marL="0" indent="0">
              <a:buNone/>
            </a:pPr>
            <a:r>
              <a:rPr lang="en-US" sz="1600" i="1" dirty="0">
                <a:solidFill>
                  <a:schemeClr val="dk1"/>
                </a:solidFill>
              </a:rPr>
              <a:t>Source Sheet : -                 </a:t>
            </a:r>
            <a:r>
              <a:rPr lang="en-US" sz="1600" i="1" dirty="0" smtClean="0">
                <a:solidFill>
                  <a:schemeClr val="dk1"/>
                </a:solidFill>
              </a:rPr>
              <a:t>                                 Provide </a:t>
            </a:r>
            <a:r>
              <a:rPr lang="en-US" sz="1600" i="1" dirty="0">
                <a:solidFill>
                  <a:schemeClr val="dk1"/>
                </a:solidFill>
              </a:rPr>
              <a:t>the Sheet name                                                                                                              </a:t>
            </a:r>
            <a:r>
              <a:rPr lang="en-US" sz="1600" i="1" dirty="0" smtClean="0">
                <a:solidFill>
                  <a:schemeClr val="dk1"/>
                </a:solidFill>
              </a:rPr>
              <a:t>		 </a:t>
            </a:r>
            <a:r>
              <a:rPr lang="en-US" sz="1600" i="1" dirty="0">
                <a:solidFill>
                  <a:schemeClr val="dk1"/>
                </a:solidFill>
              </a:rPr>
              <a:t>Copy Range : -                                                    </a:t>
            </a:r>
            <a:r>
              <a:rPr lang="en-US" sz="1600" i="1" dirty="0" smtClean="0">
                <a:solidFill>
                  <a:schemeClr val="dk1"/>
                </a:solidFill>
              </a:rPr>
              <a:t>For </a:t>
            </a:r>
            <a:r>
              <a:rPr lang="en-US" sz="1600" i="1" dirty="0">
                <a:solidFill>
                  <a:schemeClr val="dk1"/>
                </a:solidFill>
              </a:rPr>
              <a:t>ex. “A:D” / “A2:K500” </a:t>
            </a:r>
            <a:r>
              <a:rPr lang="en-US" sz="1600" i="1" dirty="0" smtClean="0">
                <a:solidFill>
                  <a:schemeClr val="dk1"/>
                </a:solidFill>
              </a:rPr>
              <a:t>						                         Destination </a:t>
            </a:r>
            <a:r>
              <a:rPr lang="en-US" sz="1600" i="1" dirty="0">
                <a:solidFill>
                  <a:schemeClr val="dk1"/>
                </a:solidFill>
              </a:rPr>
              <a:t>Sheet : -                                          </a:t>
            </a:r>
            <a:r>
              <a:rPr lang="en-US" sz="1600" i="1" dirty="0" smtClean="0">
                <a:solidFill>
                  <a:schemeClr val="dk1"/>
                </a:solidFill>
              </a:rPr>
              <a:t>Provide </a:t>
            </a:r>
            <a:r>
              <a:rPr lang="en-US" sz="1600" i="1" dirty="0">
                <a:solidFill>
                  <a:schemeClr val="dk1"/>
                </a:solidFill>
              </a:rPr>
              <a:t>the Sheet name                                                                                                          </a:t>
            </a:r>
            <a:r>
              <a:rPr lang="en-US" sz="1600" i="1" dirty="0" smtClean="0">
                <a:solidFill>
                  <a:schemeClr val="dk1"/>
                </a:solidFill>
              </a:rPr>
              <a:t>	                                      Paste </a:t>
            </a:r>
            <a:r>
              <a:rPr lang="en-US" sz="1600" i="1" dirty="0">
                <a:solidFill>
                  <a:schemeClr val="dk1"/>
                </a:solidFill>
              </a:rPr>
              <a:t>cell address : -                                          </a:t>
            </a:r>
            <a:r>
              <a:rPr lang="en-US" sz="1600" i="1" dirty="0" smtClean="0">
                <a:solidFill>
                  <a:schemeClr val="dk1"/>
                </a:solidFill>
              </a:rPr>
              <a:t>For </a:t>
            </a:r>
            <a:r>
              <a:rPr lang="en-US" sz="1600" i="1" dirty="0">
                <a:solidFill>
                  <a:schemeClr val="dk1"/>
                </a:solidFill>
              </a:rPr>
              <a:t>ex. “A2                                                                                                                                               </a:t>
            </a:r>
            <a:r>
              <a:rPr lang="en-US" sz="1600" i="1" dirty="0" smtClean="0">
                <a:solidFill>
                  <a:schemeClr val="dk1"/>
                </a:solidFill>
              </a:rPr>
              <a:t>                             Workbook </a:t>
            </a:r>
            <a:r>
              <a:rPr lang="en-US" sz="1600" i="1" dirty="0">
                <a:solidFill>
                  <a:schemeClr val="dk1"/>
                </a:solidFill>
              </a:rPr>
              <a:t>variable : -                                       </a:t>
            </a:r>
            <a:r>
              <a:rPr lang="en-US" sz="1600" i="1" dirty="0" smtClean="0">
                <a:solidFill>
                  <a:schemeClr val="dk1"/>
                </a:solidFill>
              </a:rPr>
              <a:t> WB </a:t>
            </a:r>
            <a:r>
              <a:rPr lang="en-US" sz="1600" i="1" dirty="0">
                <a:solidFill>
                  <a:schemeClr val="dk1"/>
                </a:solidFill>
              </a:rPr>
              <a:t>Variable (Excel </a:t>
            </a:r>
            <a:r>
              <a:rPr lang="en-US" sz="1600" i="1" dirty="0" err="1">
                <a:solidFill>
                  <a:schemeClr val="dk1"/>
                </a:solidFill>
              </a:rPr>
              <a:t>appln</a:t>
            </a:r>
            <a:r>
              <a:rPr lang="en-US" sz="1600" i="1" dirty="0">
                <a:solidFill>
                  <a:schemeClr val="dk1"/>
                </a:solidFill>
              </a:rPr>
              <a:t> scope - Optional)                                                                                                               Paste Type : -                                                       </a:t>
            </a:r>
            <a:r>
              <a:rPr lang="en-US" sz="1600" i="1" dirty="0" smtClean="0">
                <a:solidFill>
                  <a:schemeClr val="dk1"/>
                </a:solidFill>
              </a:rPr>
              <a:t>Dropdown </a:t>
            </a:r>
            <a:r>
              <a:rPr lang="en-US" sz="1600" i="1" dirty="0">
                <a:solidFill>
                  <a:schemeClr val="dk1"/>
                </a:solidFill>
              </a:rPr>
              <a:t>(xlPasteAll, </a:t>
            </a:r>
            <a:r>
              <a:rPr lang="en-US" sz="1600" i="1" dirty="0" err="1">
                <a:solidFill>
                  <a:schemeClr val="dk1"/>
                </a:solidFill>
              </a:rPr>
              <a:t>etc</a:t>
            </a:r>
            <a:r>
              <a:rPr lang="en-US" sz="1600" i="1" dirty="0">
                <a:solidFill>
                  <a:schemeClr val="dk1"/>
                </a:solidFill>
              </a:rPr>
              <a:t>) </a:t>
            </a:r>
            <a:endParaRPr lang="en-US" sz="1600" i="1" dirty="0" smtClean="0">
              <a:solidFill>
                <a:schemeClr val="dk1"/>
              </a:solidFill>
            </a:endParaRPr>
          </a:p>
        </p:txBody>
      </p:sp>
      <p:pic>
        <p:nvPicPr>
          <p:cNvPr id="5" name="Picture 4"/>
          <p:cNvPicPr>
            <a:picLocks noChangeAspect="1"/>
          </p:cNvPicPr>
          <p:nvPr/>
        </p:nvPicPr>
        <p:blipFill>
          <a:blip r:embed="rId2"/>
          <a:stretch>
            <a:fillRect/>
          </a:stretch>
        </p:blipFill>
        <p:spPr>
          <a:xfrm>
            <a:off x="160690" y="3160889"/>
            <a:ext cx="3990975" cy="3288947"/>
          </a:xfrm>
          <a:prstGeom prst="rect">
            <a:avLst/>
          </a:prstGeom>
        </p:spPr>
      </p:pic>
    </p:spTree>
    <p:extLst>
      <p:ext uri="{BB962C8B-B14F-4D97-AF65-F5344CB8AC3E}">
        <p14:creationId xmlns:p14="http://schemas.microsoft.com/office/powerpoint/2010/main" val="330166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chor="ctr">
            <a:normAutofit fontScale="92500" lnSpcReduction="10000"/>
          </a:bodyPr>
          <a:lstStyle/>
          <a:p>
            <a:pPr marL="0" indent="0" algn="ctr">
              <a:lnSpc>
                <a:spcPct val="300000"/>
              </a:lnSpc>
              <a:buNone/>
            </a:pPr>
            <a:r>
              <a:rPr lang="en-US" sz="9600" u="sng" dirty="0" smtClean="0">
                <a:ln w="0"/>
                <a:solidFill>
                  <a:schemeClr val="accent1"/>
                </a:solidFill>
                <a:effectLst>
                  <a:outerShdw blurRad="38100" dist="25400" dir="5400000" algn="ctr" rotWithShape="0">
                    <a:srgbClr val="6E747A">
                      <a:alpha val="43000"/>
                    </a:srgbClr>
                  </a:outerShdw>
                </a:effectLst>
              </a:rPr>
              <a:t>THANK YOU</a:t>
            </a:r>
          </a:p>
          <a:p>
            <a:pPr marL="0" indent="0" algn="ctr">
              <a:lnSpc>
                <a:spcPct val="300000"/>
              </a:lnSpc>
              <a:buNone/>
            </a:pPr>
            <a:endParaRPr lang="en-US" sz="1800" u="sng" dirty="0" smtClean="0">
              <a:ln w="0"/>
              <a:solidFill>
                <a:schemeClr val="accent1"/>
              </a:solidFill>
              <a:effectLst>
                <a:outerShdw blurRad="38100" dist="25400" dir="5400000" algn="ctr" rotWithShape="0">
                  <a:srgbClr val="6E747A">
                    <a:alpha val="43000"/>
                  </a:srgbClr>
                </a:outerShdw>
              </a:effectLst>
            </a:endParaRPr>
          </a:p>
          <a:p>
            <a:pPr marL="0" indent="0" algn="ctr">
              <a:lnSpc>
                <a:spcPct val="300000"/>
              </a:lnSpc>
              <a:buNone/>
            </a:pPr>
            <a:endParaRPr lang="en-US" sz="1800" u="sng" dirty="0">
              <a:ln w="0"/>
              <a:solidFill>
                <a:schemeClr val="accent1"/>
              </a:solidFill>
              <a:effectLst>
                <a:outerShdw blurRad="38100" dist="25400" dir="5400000" algn="ctr" rotWithShape="0">
                  <a:srgbClr val="6E747A">
                    <a:alpha val="43000"/>
                  </a:srgbClr>
                </a:outerShdw>
              </a:effectLst>
            </a:endParaRPr>
          </a:p>
          <a:p>
            <a:pPr marL="0" indent="0" algn="ctr">
              <a:lnSpc>
                <a:spcPct val="300000"/>
              </a:lnSpc>
              <a:buNone/>
            </a:pPr>
            <a:r>
              <a:rPr lang="en-US" sz="1800" dirty="0" smtClean="0">
                <a:ln w="0"/>
                <a:solidFill>
                  <a:schemeClr val="accent1"/>
                </a:solidFill>
                <a:effectLst>
                  <a:outerShdw blurRad="38100" dist="25400" dir="5400000" algn="ctr" rotWithShape="0">
                    <a:srgbClr val="6E747A">
                      <a:alpha val="43000"/>
                    </a:srgbClr>
                  </a:outerShdw>
                </a:effectLst>
              </a:rPr>
              <a:t>									</a:t>
            </a:r>
            <a:r>
              <a:rPr lang="en-US" sz="1800" u="sng" dirty="0" smtClean="0">
                <a:ln w="0"/>
                <a:solidFill>
                  <a:schemeClr val="accent1"/>
                </a:solidFill>
                <a:effectLst>
                  <a:outerShdw blurRad="38100" dist="25400" dir="5400000" algn="ctr" rotWithShape="0">
                    <a:srgbClr val="6E747A">
                      <a:alpha val="43000"/>
                    </a:srgbClr>
                  </a:outerShdw>
                </a:effectLst>
              </a:rPr>
              <a:t>Developed by Rajan Thangavelu</a:t>
            </a:r>
            <a:endParaRPr lang="en-US" sz="1800" u="sng" dirty="0"/>
          </a:p>
        </p:txBody>
      </p:sp>
    </p:spTree>
    <p:extLst>
      <p:ext uri="{BB962C8B-B14F-4D97-AF65-F5344CB8AC3E}">
        <p14:creationId xmlns:p14="http://schemas.microsoft.com/office/powerpoint/2010/main" val="90188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0"/>
            <a:ext cx="12192000" cy="6858000"/>
          </a:xfrm>
          <a:ln/>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endParaRPr lang="en-US" sz="2900" i="1" dirty="0" smtClean="0"/>
          </a:p>
          <a:p>
            <a:pPr>
              <a:buFont typeface="Wingdings" panose="05000000000000000000" pitchFamily="2" charset="2"/>
              <a:buChar char="v"/>
            </a:pPr>
            <a:r>
              <a:rPr lang="en-US" sz="1600" b="1" i="1" dirty="0" smtClean="0"/>
              <a:t>Comprehensive </a:t>
            </a:r>
            <a:r>
              <a:rPr lang="en-US" sz="1600" b="1" i="1" dirty="0"/>
              <a:t>set of time-saving/ease of coding tools</a:t>
            </a:r>
          </a:p>
          <a:p>
            <a:pPr marL="0" indent="0">
              <a:buNone/>
            </a:pPr>
            <a:endParaRPr lang="en-US" sz="1600" i="1" dirty="0"/>
          </a:p>
          <a:p>
            <a:pPr marL="0" indent="0">
              <a:buNone/>
            </a:pPr>
            <a:r>
              <a:rPr lang="en-US" sz="1600" i="1" dirty="0"/>
              <a:t> </a:t>
            </a:r>
            <a:r>
              <a:rPr lang="en-IN" sz="1600" i="1" dirty="0"/>
              <a:t>With this collection of </a:t>
            </a:r>
            <a:r>
              <a:rPr lang="en-IN" sz="1600" i="1" dirty="0" smtClean="0"/>
              <a:t>professional </a:t>
            </a:r>
            <a:r>
              <a:rPr lang="en-IN" sz="1600" i="1" dirty="0"/>
              <a:t>tools, you can accomplish any task impeccably without errors or delays. Highly experienced with Office development embodied in the perfect code of solutions that work flawlessly on all Excel versions, </a:t>
            </a:r>
            <a:r>
              <a:rPr lang="en-IN" sz="1600" i="1" dirty="0" smtClean="0"/>
              <a:t>Datatable, </a:t>
            </a:r>
            <a:r>
              <a:rPr lang="en-IN" sz="1600" i="1" dirty="0"/>
              <a:t>PDF, Notepad, etc.</a:t>
            </a:r>
            <a:endParaRPr lang="en-US" sz="1600" i="1" dirty="0"/>
          </a:p>
          <a:p>
            <a:pPr marL="0" indent="0">
              <a:buNone/>
            </a:pPr>
            <a:endParaRPr lang="en-US" sz="1600" i="1" dirty="0"/>
          </a:p>
          <a:p>
            <a:r>
              <a:rPr lang="en-IN" sz="1600" i="1" dirty="0"/>
              <a:t>The Ultimate Suite was designed to address the needs of all users that work with Excel, PDF, Notepad on a daily basis. So, why don't we add a few more tools to make your life a little easier and your work a bit more comfortable? Just think of them as a nice add on tools to help you manage your </a:t>
            </a:r>
            <a:r>
              <a:rPr lang="en-IN" sz="1600" i="1" dirty="0" smtClean="0"/>
              <a:t>coding's </a:t>
            </a:r>
            <a:r>
              <a:rPr lang="en-IN" sz="1600" i="1" dirty="0"/>
              <a:t>with accuracy and perfection.</a:t>
            </a:r>
            <a:endParaRPr lang="en-US" sz="1600" i="1" dirty="0"/>
          </a:p>
          <a:p>
            <a:pPr marL="0" indent="0">
              <a:buNone/>
            </a:pPr>
            <a:endParaRPr lang="en-US" sz="1600" i="1" dirty="0"/>
          </a:p>
          <a:p>
            <a:r>
              <a:rPr lang="en-IN" sz="1600" i="1" dirty="0"/>
              <a:t>The Excel activities package aids users to automate all aspects of Microsoft Excel, as we know it is an application intensely used by many in all types of businesses. It contains activities that enable you to Create a Pivot Table, Filter range data, Find &amp; Replace, Text to columns and much more. You can </a:t>
            </a:r>
            <a:r>
              <a:rPr lang="en-IN" sz="1600" i="1" dirty="0" smtClean="0"/>
              <a:t>also remove </a:t>
            </a:r>
            <a:r>
              <a:rPr lang="en-IN" sz="1600" i="1" dirty="0"/>
              <a:t>duplicates, copy paste the data, etc. All the activities in the latter category have to be included in Excel Application Scope to work.      																		</a:t>
            </a:r>
            <a:endParaRPr lang="en-US" sz="1600" i="1" dirty="0"/>
          </a:p>
          <a:p>
            <a:pPr lvl="0"/>
            <a:r>
              <a:rPr lang="en-IN" sz="1600" i="1" dirty="0"/>
              <a:t>Notepad is a pretty popular tool among enterprise users, to say the least. As a result, automating this part of the office life is a </a:t>
            </a:r>
            <a:r>
              <a:rPr lang="en-IN" sz="1600" i="1" dirty="0" smtClean="0"/>
              <a:t>must.</a:t>
            </a:r>
            <a:r>
              <a:rPr lang="en-US" sz="1600" i="1" dirty="0"/>
              <a:t> </a:t>
            </a:r>
            <a:r>
              <a:rPr lang="en-US" sz="1600" i="1" dirty="0" smtClean="0"/>
              <a:t>Package </a:t>
            </a:r>
            <a:r>
              <a:rPr lang="en-US" sz="1600" i="1" dirty="0"/>
              <a:t>contains multiple activities that enable you to manipulate with .txt / .prn files. Use the functions to extract the  certain contents from notepad file, export them to </a:t>
            </a:r>
            <a:r>
              <a:rPr lang="en-US" sz="1600" i="1" dirty="0" smtClean="0"/>
              <a:t>excel.</a:t>
            </a:r>
            <a:endParaRPr lang="en-US" sz="1600" i="1" dirty="0"/>
          </a:p>
        </p:txBody>
      </p:sp>
    </p:spTree>
    <p:extLst>
      <p:ext uri="{BB962C8B-B14F-4D97-AF65-F5344CB8AC3E}">
        <p14:creationId xmlns:p14="http://schemas.microsoft.com/office/powerpoint/2010/main" val="25859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5900"/>
            <a:ext cx="12192000" cy="6464300"/>
          </a:xfrm>
        </p:spPr>
        <p:txBody>
          <a:bodyPr>
            <a:normAutofit lnSpcReduction="10000"/>
          </a:bodyPr>
          <a:lstStyle/>
          <a:p>
            <a:pPr>
              <a:buFont typeface="Wingdings" panose="05000000000000000000" pitchFamily="2" charset="2"/>
              <a:buChar char="v"/>
            </a:pPr>
            <a:r>
              <a:rPr lang="en-US" sz="3500" u="sng" dirty="0"/>
              <a:t>PIVOT TABLE GRID INTEGRATION </a:t>
            </a:r>
            <a:r>
              <a:rPr lang="en-US" sz="3500" u="sng" dirty="0" smtClean="0"/>
              <a:t>– With or without Excel </a:t>
            </a:r>
            <a:r>
              <a:rPr lang="en-US" sz="3500" u="sng" dirty="0"/>
              <a:t>Application </a:t>
            </a:r>
            <a:r>
              <a:rPr lang="en-US" sz="3500" u="sng" dirty="0" smtClean="0"/>
              <a:t>Scope</a:t>
            </a:r>
            <a:endParaRPr lang="en-US" u="sng" dirty="0" smtClean="0"/>
          </a:p>
          <a:p>
            <a:pPr>
              <a:buFont typeface="Wingdings" panose="05000000000000000000" pitchFamily="2" charset="2"/>
              <a:buChar char="v"/>
            </a:pPr>
            <a:endParaRPr lang="en-US" dirty="0"/>
          </a:p>
          <a:p>
            <a:pPr>
              <a:buFont typeface="Wingdings" panose="05000000000000000000" pitchFamily="2" charset="2"/>
              <a:buChar char="Ø"/>
            </a:pPr>
            <a:r>
              <a:rPr lang="en-US" sz="2200" i="1" dirty="0">
                <a:solidFill>
                  <a:schemeClr val="dk1"/>
                </a:solidFill>
              </a:rPr>
              <a:t>A PivotTable is an interactive way to quickly summarize large amounts of data.</a:t>
            </a:r>
          </a:p>
          <a:p>
            <a:pPr marL="0" indent="0">
              <a:buNone/>
            </a:pPr>
            <a:endParaRPr lang="en-US" sz="2200" i="1" dirty="0">
              <a:solidFill>
                <a:schemeClr val="dk1"/>
              </a:solidFill>
            </a:endParaRPr>
          </a:p>
          <a:p>
            <a:pPr>
              <a:buFont typeface="Wingdings" panose="05000000000000000000" pitchFamily="2" charset="2"/>
              <a:buChar char="Ø"/>
            </a:pPr>
            <a:r>
              <a:rPr lang="en-US" sz="2200" i="1" dirty="0">
                <a:solidFill>
                  <a:schemeClr val="dk1"/>
                </a:solidFill>
              </a:rPr>
              <a:t>You can use a PivotTable to analyze numerical data in detail, and answer unanticipated questions about your data. A PivotTable is especially designed for:</a:t>
            </a:r>
          </a:p>
          <a:p>
            <a:pPr>
              <a:buFont typeface="Wingdings" panose="05000000000000000000" pitchFamily="2" charset="2"/>
              <a:buChar char="Ø"/>
            </a:pPr>
            <a:endParaRPr lang="en-US" sz="2200" i="1" dirty="0">
              <a:solidFill>
                <a:schemeClr val="dk1"/>
              </a:solidFill>
            </a:endParaRPr>
          </a:p>
          <a:p>
            <a:pPr>
              <a:buFont typeface="Wingdings" panose="05000000000000000000" pitchFamily="2" charset="2"/>
              <a:buChar char="Ø"/>
            </a:pPr>
            <a:r>
              <a:rPr lang="en-US" sz="2200" i="1" dirty="0">
                <a:solidFill>
                  <a:schemeClr val="dk1"/>
                </a:solidFill>
              </a:rPr>
              <a:t>Querying large amounts of data in many user-friendly ways.</a:t>
            </a:r>
          </a:p>
          <a:p>
            <a:pPr marL="0" indent="0">
              <a:buNone/>
            </a:pPr>
            <a:endParaRPr lang="en-US" sz="2200" i="1" dirty="0">
              <a:solidFill>
                <a:schemeClr val="dk1"/>
              </a:solidFill>
            </a:endParaRPr>
          </a:p>
          <a:p>
            <a:pPr>
              <a:buFont typeface="Wingdings" panose="05000000000000000000" pitchFamily="2" charset="2"/>
              <a:buChar char="Ø"/>
            </a:pPr>
            <a:r>
              <a:rPr lang="en-US" sz="2200" i="1" dirty="0">
                <a:solidFill>
                  <a:schemeClr val="dk1"/>
                </a:solidFill>
              </a:rPr>
              <a:t>Subtotaling and aggregating numeric data, summarizing data by categories and subcategories, and creating custom calculations and formulas.</a:t>
            </a:r>
          </a:p>
          <a:p>
            <a:pPr marL="0" lvl="0" indent="0">
              <a:buNone/>
            </a:pPr>
            <a:endParaRPr lang="en-US" sz="2200" i="1" dirty="0">
              <a:solidFill>
                <a:schemeClr val="dk1"/>
              </a:solidFill>
            </a:endParaRPr>
          </a:p>
          <a:p>
            <a:pPr lvl="0">
              <a:buFont typeface="Wingdings" panose="05000000000000000000" pitchFamily="2" charset="2"/>
              <a:buChar char="Ø"/>
            </a:pPr>
            <a:r>
              <a:rPr lang="en-US" sz="2200" i="1" dirty="0" smtClean="0">
                <a:solidFill>
                  <a:schemeClr val="dk1"/>
                </a:solidFill>
              </a:rPr>
              <a:t>Expanding </a:t>
            </a:r>
            <a:r>
              <a:rPr lang="en-US" sz="2200" i="1" dirty="0">
                <a:solidFill>
                  <a:schemeClr val="dk1"/>
                </a:solidFill>
              </a:rPr>
              <a:t>and collapsing levels of data to focus your results, and drilling down to details from the summary data for areas of interest to you.</a:t>
            </a:r>
          </a:p>
          <a:p>
            <a:pPr marL="0" indent="0">
              <a:buNone/>
            </a:pPr>
            <a:r>
              <a:rPr lang="en-US" dirty="0" smtClean="0"/>
              <a:t> </a:t>
            </a:r>
          </a:p>
          <a:p>
            <a:endParaRPr lang="en-US" dirty="0"/>
          </a:p>
        </p:txBody>
      </p:sp>
    </p:spTree>
    <p:extLst>
      <p:ext uri="{BB962C8B-B14F-4D97-AF65-F5344CB8AC3E}">
        <p14:creationId xmlns:p14="http://schemas.microsoft.com/office/powerpoint/2010/main" val="161936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lvl="0" indent="0">
              <a:buNone/>
            </a:pPr>
            <a:endParaRPr lang="en-US" sz="2400" i="1" dirty="0" smtClean="0">
              <a:solidFill>
                <a:schemeClr val="dk1"/>
              </a:solidFill>
            </a:endParaRPr>
          </a:p>
          <a:p>
            <a:pPr>
              <a:buFont typeface="Wingdings" panose="05000000000000000000" pitchFamily="2" charset="2"/>
              <a:buChar char="v"/>
            </a:pPr>
            <a:r>
              <a:rPr lang="en-US" sz="3200" u="sng" dirty="0"/>
              <a:t>PIVOT TABLE GRID INTEGRATION </a:t>
            </a:r>
            <a:r>
              <a:rPr lang="en-US" sz="3200" u="sng" dirty="0" smtClean="0"/>
              <a:t>– With or without Excel </a:t>
            </a:r>
            <a:r>
              <a:rPr lang="en-US" sz="3200" u="sng" dirty="0"/>
              <a:t>Application Scope</a:t>
            </a:r>
          </a:p>
          <a:p>
            <a:pPr marL="0" lvl="0" indent="0">
              <a:buNone/>
            </a:pPr>
            <a:endParaRPr lang="en-US" sz="2400" i="1" dirty="0">
              <a:solidFill>
                <a:schemeClr val="dk1"/>
              </a:solidFill>
            </a:endParaRPr>
          </a:p>
          <a:p>
            <a:pPr marL="0" lvl="0" indent="0">
              <a:buNone/>
            </a:pPr>
            <a:endParaRPr lang="en-US" sz="2400" i="1" dirty="0" smtClean="0">
              <a:solidFill>
                <a:schemeClr val="dk1"/>
              </a:solidFill>
            </a:endParaRPr>
          </a:p>
          <a:p>
            <a:pPr lvl="0">
              <a:buFont typeface="Wingdings" panose="05000000000000000000" pitchFamily="2" charset="2"/>
              <a:buChar char="Ø"/>
            </a:pPr>
            <a:r>
              <a:rPr lang="en-US" sz="2200" i="1" dirty="0" smtClean="0">
                <a:solidFill>
                  <a:schemeClr val="dk1"/>
                </a:solidFill>
              </a:rPr>
              <a:t>Moving </a:t>
            </a:r>
            <a:r>
              <a:rPr lang="en-US" sz="2200" i="1" dirty="0">
                <a:solidFill>
                  <a:schemeClr val="dk1"/>
                </a:solidFill>
              </a:rPr>
              <a:t>rows to columns or columns to rows (or "pivoting") to see different summaries of the source data.</a:t>
            </a:r>
          </a:p>
          <a:p>
            <a:pPr marL="0" lvl="0" indent="0">
              <a:buNone/>
            </a:pPr>
            <a:r>
              <a:rPr lang="en-US" sz="2200" i="1" dirty="0">
                <a:solidFill>
                  <a:schemeClr val="dk1"/>
                </a:solidFill>
              </a:rPr>
              <a:t> </a:t>
            </a:r>
          </a:p>
          <a:p>
            <a:pPr lvl="0">
              <a:buFont typeface="Wingdings" panose="05000000000000000000" pitchFamily="2" charset="2"/>
              <a:buChar char="Ø"/>
            </a:pPr>
            <a:r>
              <a:rPr lang="en-US" sz="2200" i="1" dirty="0">
                <a:solidFill>
                  <a:schemeClr val="dk1"/>
                </a:solidFill>
              </a:rPr>
              <a:t>Filtering, sorting, grouping, and conditionally formatting the most useful and interesting subset of data enabling you to focus on just the information you want</a:t>
            </a:r>
            <a:r>
              <a:rPr lang="en-US" sz="2200" i="1" dirty="0" smtClean="0">
                <a:solidFill>
                  <a:schemeClr val="dk1"/>
                </a:solidFill>
              </a:rPr>
              <a:t>.</a:t>
            </a:r>
            <a:endParaRPr lang="en-US" sz="2200" i="1" dirty="0">
              <a:solidFill>
                <a:schemeClr val="dk1"/>
              </a:solidFill>
            </a:endParaRPr>
          </a:p>
          <a:p>
            <a:pPr marL="0" lvl="0" indent="0">
              <a:buNone/>
            </a:pPr>
            <a:r>
              <a:rPr lang="en-US" sz="2200" i="1" dirty="0">
                <a:solidFill>
                  <a:schemeClr val="dk1"/>
                </a:solidFill>
              </a:rPr>
              <a:t> </a:t>
            </a:r>
          </a:p>
          <a:p>
            <a:pPr>
              <a:buFont typeface="Wingdings" panose="05000000000000000000" pitchFamily="2" charset="2"/>
              <a:buChar char="Ø"/>
            </a:pPr>
            <a:r>
              <a:rPr lang="en-US" sz="2200" i="1" dirty="0">
                <a:solidFill>
                  <a:schemeClr val="dk1"/>
                </a:solidFill>
              </a:rPr>
              <a:t>Presenting concise, attractive, and annotated online or printed reports.</a:t>
            </a:r>
          </a:p>
        </p:txBody>
      </p:sp>
    </p:spTree>
    <p:extLst>
      <p:ext uri="{BB962C8B-B14F-4D97-AF65-F5344CB8AC3E}">
        <p14:creationId xmlns:p14="http://schemas.microsoft.com/office/powerpoint/2010/main" val="176215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65200"/>
          </a:xfrm>
        </p:spPr>
        <p:txBody>
          <a:bodyPr>
            <a:noAutofit/>
          </a:bodyPr>
          <a:lstStyle/>
          <a:p>
            <a:pPr algn="ctr"/>
            <a:r>
              <a:rPr lang="en-US" sz="2400" b="1" i="1" dirty="0">
                <a:solidFill>
                  <a:schemeClr val="dk1"/>
                </a:solidFill>
                <a:latin typeface="+mn-lt"/>
                <a:ea typeface="+mn-ea"/>
                <a:cs typeface="+mn-cs"/>
              </a:rPr>
              <a:t>The following diagram shows where each area of the pivot table is located on the report.  </a:t>
            </a:r>
            <a:r>
              <a:rPr lang="en-US" sz="2400" b="1" i="1" dirty="0" smtClean="0">
                <a:solidFill>
                  <a:schemeClr val="dk1"/>
                </a:solidFill>
                <a:latin typeface="+mn-lt"/>
                <a:ea typeface="+mn-ea"/>
                <a:cs typeface="+mn-cs"/>
              </a:rPr>
              <a:t/>
            </a:r>
            <a:br>
              <a:rPr lang="en-US" sz="2400" b="1" i="1" dirty="0" smtClean="0">
                <a:solidFill>
                  <a:schemeClr val="dk1"/>
                </a:solidFill>
                <a:latin typeface="+mn-lt"/>
                <a:ea typeface="+mn-ea"/>
                <a:cs typeface="+mn-cs"/>
              </a:rPr>
            </a:br>
            <a:r>
              <a:rPr lang="en-US" sz="2400" b="1" i="1" dirty="0" smtClean="0">
                <a:solidFill>
                  <a:schemeClr val="dk1"/>
                </a:solidFill>
                <a:latin typeface="+mn-lt"/>
                <a:ea typeface="+mn-ea"/>
                <a:cs typeface="+mn-cs"/>
              </a:rPr>
              <a:t>This </a:t>
            </a:r>
            <a:r>
              <a:rPr lang="en-US" sz="2400" b="1" i="1" dirty="0">
                <a:solidFill>
                  <a:schemeClr val="dk1"/>
                </a:solidFill>
                <a:latin typeface="+mn-lt"/>
                <a:ea typeface="+mn-ea"/>
                <a:cs typeface="+mn-cs"/>
              </a:rPr>
              <a:t>can be used as a guide to familiarize yourself with the different areas</a:t>
            </a:r>
            <a:r>
              <a:rPr lang="en-US" sz="2400" b="1" i="1" dirty="0" smtClean="0">
                <a:solidFill>
                  <a:schemeClr val="dk1"/>
                </a:solidFill>
                <a:latin typeface="+mn-lt"/>
                <a:ea typeface="+mn-ea"/>
                <a:cs typeface="+mn-cs"/>
              </a:rPr>
              <a:t>.</a:t>
            </a:r>
            <a:endParaRPr lang="en-US" sz="2400" b="1" i="1" dirty="0">
              <a:solidFill>
                <a:schemeClr val="dk1"/>
              </a:solidFill>
              <a:latin typeface="+mn-lt"/>
              <a:ea typeface="+mn-ea"/>
              <a:cs typeface="+mn-cs"/>
            </a:endParaRPr>
          </a:p>
        </p:txBody>
      </p:sp>
      <p:pic>
        <p:nvPicPr>
          <p:cNvPr id="4" name="Content Placeholder 3"/>
          <p:cNvPicPr>
            <a:picLocks noGrp="1"/>
          </p:cNvPicPr>
          <p:nvPr>
            <p:ph idx="1"/>
          </p:nvPr>
        </p:nvPicPr>
        <p:blipFill>
          <a:blip r:embed="rId2"/>
          <a:stretch>
            <a:fillRect/>
          </a:stretch>
        </p:blipFill>
        <p:spPr>
          <a:xfrm>
            <a:off x="1" y="966788"/>
            <a:ext cx="7023100" cy="5891212"/>
          </a:xfrm>
          <a:prstGeom prst="rect">
            <a:avLst/>
          </a:prstGeom>
        </p:spPr>
      </p:pic>
      <p:pic>
        <p:nvPicPr>
          <p:cNvPr id="5" name="Picture 4"/>
          <p:cNvPicPr/>
          <p:nvPr/>
        </p:nvPicPr>
        <p:blipFill>
          <a:blip r:embed="rId3"/>
          <a:stretch>
            <a:fillRect/>
          </a:stretch>
        </p:blipFill>
        <p:spPr>
          <a:xfrm>
            <a:off x="7023101" y="965200"/>
            <a:ext cx="5064124" cy="5892799"/>
          </a:xfrm>
          <a:prstGeom prst="rect">
            <a:avLst/>
          </a:prstGeom>
        </p:spPr>
      </p:pic>
    </p:spTree>
    <p:extLst>
      <p:ext uri="{BB962C8B-B14F-4D97-AF65-F5344CB8AC3E}">
        <p14:creationId xmlns:p14="http://schemas.microsoft.com/office/powerpoint/2010/main" val="397821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65200"/>
          </a:xfrm>
        </p:spPr>
        <p:txBody>
          <a:bodyPr>
            <a:noAutofit/>
          </a:bodyPr>
          <a:lstStyle/>
          <a:p>
            <a:pPr algn="ctr"/>
            <a:r>
              <a:rPr lang="en-GB" sz="2400" b="1" i="1" dirty="0">
                <a:solidFill>
                  <a:schemeClr val="dk1"/>
                </a:solidFill>
                <a:latin typeface="+mn-lt"/>
                <a:ea typeface="+mn-ea"/>
                <a:cs typeface="+mn-cs"/>
              </a:rPr>
              <a:t>The Pivot Table Areas</a:t>
            </a:r>
            <a:r>
              <a:rPr lang="en-US" sz="2400" i="1" dirty="0">
                <a:solidFill>
                  <a:schemeClr val="dk1"/>
                </a:solidFill>
                <a:latin typeface="+mn-lt"/>
                <a:ea typeface="+mn-ea"/>
                <a:cs typeface="+mn-cs"/>
              </a:rPr>
              <a:t/>
            </a:r>
            <a:br>
              <a:rPr lang="en-US" sz="2400" i="1" dirty="0">
                <a:solidFill>
                  <a:schemeClr val="dk1"/>
                </a:solidFill>
                <a:latin typeface="+mn-lt"/>
                <a:ea typeface="+mn-ea"/>
                <a:cs typeface="+mn-cs"/>
              </a:rPr>
            </a:br>
            <a:r>
              <a:rPr lang="en-US" sz="2400" i="1" dirty="0">
                <a:solidFill>
                  <a:schemeClr val="dk1"/>
                </a:solidFill>
                <a:latin typeface="+mn-lt"/>
                <a:ea typeface="+mn-ea"/>
                <a:cs typeface="+mn-cs"/>
              </a:rPr>
              <a:t>The pivot table contains four areas that you can drag the fields into to create a report.</a:t>
            </a:r>
            <a:br>
              <a:rPr lang="en-US" sz="2400" i="1" dirty="0">
                <a:solidFill>
                  <a:schemeClr val="dk1"/>
                </a:solidFill>
                <a:latin typeface="+mn-lt"/>
                <a:ea typeface="+mn-ea"/>
                <a:cs typeface="+mn-cs"/>
              </a:rPr>
            </a:br>
            <a:r>
              <a:rPr lang="en-US" sz="2400" i="1" dirty="0">
                <a:solidFill>
                  <a:schemeClr val="dk1"/>
                </a:solidFill>
                <a:latin typeface="+mn-lt"/>
                <a:ea typeface="+mn-ea"/>
                <a:cs typeface="+mn-cs"/>
              </a:rPr>
              <a:t>Filters area, Columns area, Rows area, Values area</a:t>
            </a:r>
          </a:p>
        </p:txBody>
      </p:sp>
      <p:pic>
        <p:nvPicPr>
          <p:cNvPr id="4" name="Content Placeholder 3"/>
          <p:cNvPicPr>
            <a:picLocks noGrp="1"/>
          </p:cNvPicPr>
          <p:nvPr>
            <p:ph idx="1"/>
          </p:nvPr>
        </p:nvPicPr>
        <p:blipFill>
          <a:blip r:embed="rId2"/>
          <a:stretch>
            <a:fillRect/>
          </a:stretch>
        </p:blipFill>
        <p:spPr>
          <a:xfrm>
            <a:off x="723900" y="2078037"/>
            <a:ext cx="4762500" cy="3636963"/>
          </a:xfrm>
          <a:prstGeom prst="rect">
            <a:avLst/>
          </a:prstGeom>
        </p:spPr>
      </p:pic>
      <p:pic>
        <p:nvPicPr>
          <p:cNvPr id="6" name="Picture 5"/>
          <p:cNvPicPr/>
          <p:nvPr/>
        </p:nvPicPr>
        <p:blipFill>
          <a:blip r:embed="rId3"/>
          <a:stretch>
            <a:fillRect/>
          </a:stretch>
        </p:blipFill>
        <p:spPr>
          <a:xfrm>
            <a:off x="6341110" y="2078038"/>
            <a:ext cx="4212590" cy="3636962"/>
          </a:xfrm>
          <a:prstGeom prst="rect">
            <a:avLst/>
          </a:prstGeom>
        </p:spPr>
      </p:pic>
    </p:spTree>
    <p:extLst>
      <p:ext uri="{BB962C8B-B14F-4D97-AF65-F5344CB8AC3E}">
        <p14:creationId xmlns:p14="http://schemas.microsoft.com/office/powerpoint/2010/main" val="27657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p:cNvPicPr>
          <p:nvPr>
            <p:ph idx="1"/>
          </p:nvPr>
        </p:nvPicPr>
        <p:blipFill>
          <a:blip r:embed="rId2"/>
          <a:stretch>
            <a:fillRect/>
          </a:stretch>
        </p:blipFill>
        <p:spPr>
          <a:xfrm>
            <a:off x="0" y="14287"/>
            <a:ext cx="6692900" cy="2309814"/>
          </a:xfrm>
          <a:prstGeom prst="rect">
            <a:avLst/>
          </a:prstGeom>
        </p:spPr>
      </p:pic>
      <p:sp>
        <p:nvSpPr>
          <p:cNvPr id="8" name="Rectangle 7"/>
          <p:cNvSpPr/>
          <p:nvPr/>
        </p:nvSpPr>
        <p:spPr>
          <a:xfrm>
            <a:off x="0" y="2413001"/>
            <a:ext cx="12192000" cy="3370153"/>
          </a:xfrm>
          <a:prstGeom prst="rect">
            <a:avLst/>
          </a:prstGeom>
        </p:spPr>
        <p:txBody>
          <a:bodyPr wrap="square">
            <a:spAutoFit/>
          </a:bodyPr>
          <a:lstStyle/>
          <a:p>
            <a:r>
              <a:rPr lang="en-US" sz="1600" i="1" dirty="0">
                <a:solidFill>
                  <a:schemeClr val="dk1"/>
                </a:solidFill>
              </a:rPr>
              <a:t>Datatable : -                                                    Provide the Datatable name</a:t>
            </a:r>
          </a:p>
          <a:p>
            <a:r>
              <a:rPr lang="en-US" sz="1600" i="1" dirty="0">
                <a:solidFill>
                  <a:schemeClr val="dk1"/>
                </a:solidFill>
              </a:rPr>
              <a:t>Output Datatable : -                                         Output as Datatable</a:t>
            </a:r>
          </a:p>
          <a:p>
            <a:r>
              <a:rPr lang="en-US" sz="1600" i="1" dirty="0">
                <a:solidFill>
                  <a:schemeClr val="dk1"/>
                </a:solidFill>
              </a:rPr>
              <a:t>Checkbox: Repeat Labels</a:t>
            </a:r>
          </a:p>
          <a:p>
            <a:r>
              <a:rPr lang="en-US" sz="1600" i="1" dirty="0">
                <a:solidFill>
                  <a:schemeClr val="dk1"/>
                </a:solidFill>
              </a:rPr>
              <a:t>Checkbox: Show Subtotals</a:t>
            </a:r>
          </a:p>
          <a:p>
            <a:endParaRPr lang="en-US" sz="1600" i="1" dirty="0">
              <a:solidFill>
                <a:schemeClr val="dk1"/>
              </a:solidFill>
            </a:endParaRPr>
          </a:p>
          <a:p>
            <a:r>
              <a:rPr lang="en-US" sz="1600" i="1" dirty="0">
                <a:solidFill>
                  <a:schemeClr val="dk1"/>
                </a:solidFill>
              </a:rPr>
              <a:t>Note : By default pivot table will get generated in Tabular layout. In case if you want to change the layout to</a:t>
            </a:r>
          </a:p>
          <a:p>
            <a:pPr>
              <a:spcAft>
                <a:spcPts val="600"/>
              </a:spcAft>
            </a:pPr>
            <a:r>
              <a:rPr lang="en-US" sz="1600" i="1" dirty="0">
                <a:solidFill>
                  <a:schemeClr val="dk1"/>
                </a:solidFill>
              </a:rPr>
              <a:t>compact or any then use the Pivot Table Layout changer function.</a:t>
            </a:r>
          </a:p>
          <a:p>
            <a:r>
              <a:rPr lang="en-US" sz="1600" i="1" dirty="0">
                <a:solidFill>
                  <a:schemeClr val="dk1"/>
                </a:solidFill>
              </a:rPr>
              <a:t>-------------------------------TO DO IN PIVOT TABLE GRID---------------------------</a:t>
            </a:r>
          </a:p>
          <a:p>
            <a:r>
              <a:rPr lang="en-US" sz="1600" i="1" dirty="0">
                <a:solidFill>
                  <a:schemeClr val="dk1"/>
                </a:solidFill>
              </a:rPr>
              <a:t>Header Name : -                                              Provide the Header Name (Ex. “US Employees”) or row(2).ToString</a:t>
            </a:r>
          </a:p>
          <a:p>
            <a:r>
              <a:rPr lang="en-US" sz="1600" i="1" dirty="0">
                <a:solidFill>
                  <a:schemeClr val="dk1"/>
                </a:solidFill>
              </a:rPr>
              <a:t>Header Areas :                                                Dropdown list (As rows, columns, filters, values)</a:t>
            </a:r>
          </a:p>
          <a:p>
            <a:endParaRPr lang="en-US" sz="1600" i="1" dirty="0">
              <a:solidFill>
                <a:schemeClr val="dk1"/>
              </a:solidFill>
            </a:endParaRPr>
          </a:p>
          <a:p>
            <a:r>
              <a:rPr lang="en-US" sz="1600" i="1" dirty="0">
                <a:solidFill>
                  <a:schemeClr val="dk1"/>
                </a:solidFill>
              </a:rPr>
              <a:t>Function : Dropdown list (Sum, Count, Minimum, Maximum, Average)</a:t>
            </a:r>
          </a:p>
          <a:p>
            <a:r>
              <a:rPr lang="en-US" sz="1600" i="1" dirty="0">
                <a:solidFill>
                  <a:schemeClr val="dk1"/>
                </a:solidFill>
              </a:rPr>
              <a:t>Note : - For Header Areas apart from “Values” - Please select “None” in Function Column</a:t>
            </a:r>
          </a:p>
        </p:txBody>
      </p:sp>
      <p:pic>
        <p:nvPicPr>
          <p:cNvPr id="6" name="Picture 5"/>
          <p:cNvPicPr>
            <a:picLocks noChangeAspect="1"/>
          </p:cNvPicPr>
          <p:nvPr/>
        </p:nvPicPr>
        <p:blipFill>
          <a:blip r:embed="rId3"/>
          <a:stretch>
            <a:fillRect/>
          </a:stretch>
        </p:blipFill>
        <p:spPr>
          <a:xfrm>
            <a:off x="6692900" y="14287"/>
            <a:ext cx="5499100" cy="2309814"/>
          </a:xfrm>
          <a:prstGeom prst="rect">
            <a:avLst/>
          </a:prstGeom>
        </p:spPr>
      </p:pic>
    </p:spTree>
    <p:extLst>
      <p:ext uri="{BB962C8B-B14F-4D97-AF65-F5344CB8AC3E}">
        <p14:creationId xmlns:p14="http://schemas.microsoft.com/office/powerpoint/2010/main" val="548941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382</TotalTime>
  <Words>2324</Words>
  <Application>Microsoft Office PowerPoint</Application>
  <PresentationFormat>Widescreen</PresentationFormat>
  <Paragraphs>240</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Narrow</vt:lpstr>
      <vt:lpstr>Calibri</vt:lpstr>
      <vt:lpstr>Calibri Light</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The following diagram shows where each area of the pivot table is located on the report.   This can be used as a guide to familiarize yourself with the different areas.</vt:lpstr>
      <vt:lpstr>The Pivot Table Areas The pivot table contains four areas that you can drag the fields into to create a report. Filters area, Columns area, Rows area, Values area</vt:lpstr>
      <vt:lpstr>PowerPoint Presentation</vt:lpstr>
      <vt:lpstr>PowerPoint Presentation</vt:lpstr>
      <vt:lpstr>PowerPoint Presentation</vt:lpstr>
      <vt:lpstr>PowerPoint Presentation</vt:lpstr>
      <vt:lpstr>The following diagram shows where each operators of the filter data is located.   This can be used as a guide to familiarize yourself with the different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Rajan, Thangavelu (T.)</dc:creator>
  <cp:lastModifiedBy>Rajan, Thangavelu (T.)</cp:lastModifiedBy>
  <cp:revision>93</cp:revision>
  <dcterms:created xsi:type="dcterms:W3CDTF">2018-08-19T07:00:21Z</dcterms:created>
  <dcterms:modified xsi:type="dcterms:W3CDTF">2018-08-19T17:29:42Z</dcterms:modified>
</cp:coreProperties>
</file>