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36" r:id="rId1"/>
  </p:sldMasterIdLst>
  <p:notesMasterIdLst>
    <p:notesMasterId r:id="rId22"/>
  </p:notesMasterIdLst>
  <p:sldIdLst>
    <p:sldId id="256" r:id="rId2"/>
    <p:sldId id="257" r:id="rId3"/>
    <p:sldId id="275" r:id="rId4"/>
    <p:sldId id="264" r:id="rId5"/>
    <p:sldId id="267" r:id="rId6"/>
    <p:sldId id="259" r:id="rId7"/>
    <p:sldId id="266" r:id="rId8"/>
    <p:sldId id="261" r:id="rId9"/>
    <p:sldId id="272" r:id="rId10"/>
    <p:sldId id="269" r:id="rId11"/>
    <p:sldId id="268" r:id="rId12"/>
    <p:sldId id="281" r:id="rId13"/>
    <p:sldId id="270" r:id="rId14"/>
    <p:sldId id="265" r:id="rId15"/>
    <p:sldId id="271" r:id="rId16"/>
    <p:sldId id="277" r:id="rId17"/>
    <p:sldId id="278" r:id="rId18"/>
    <p:sldId id="279" r:id="rId19"/>
    <p:sldId id="280" r:id="rId20"/>
    <p:sldId id="263" r:id="rId21"/>
  </p:sldIdLst>
  <p:sldSz cx="12192000" cy="6858000"/>
  <p:notesSz cx="6858000" cy="9144000"/>
  <p:embeddedFontLst>
    <p:embeddedFont>
      <p:font typeface="Calibri" pitchFamily="34" charset="0"/>
      <p:regular r:id="rId23"/>
      <p:bold r:id="rId24"/>
      <p:italic r:id="rId25"/>
      <p:boldItalic r:id="rId26"/>
    </p:embeddedFont>
    <p:embeddedFont>
      <p:font typeface="Georgia" pitchFamily="18" charset="0"/>
      <p:regular r:id="rId27"/>
      <p:bold r:id="rId28"/>
      <p:italic r:id="rId29"/>
      <p:boldItalic r:id="rId30"/>
    </p:embeddedFont>
    <p:embeddedFont>
      <p:font typeface="Calibri Light" pitchFamily="34" charset="0"/>
      <p:regular r:id="rId31"/>
      <p: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000000"/>
          </p15:clr>
        </p15:guide>
        <p15:guide id="2" pos="3840">
          <p15:clr>
            <a:srgbClr val="000000"/>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33" roundtripDataSignature="AMtx7miv/eOTJnjHbCS/9B1bUmXZqN6MH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mya panniru" initials="sp" lastIdx="1" clrIdx="0">
    <p:extLst>
      <p:ext uri="{19B8F6BF-5375-455C-9EA6-DF929625EA0E}">
        <p15:presenceInfo xmlns="" xmlns:p15="http://schemas.microsoft.com/office/powerpoint/2012/main" userId="d2830ce29a2d8ad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snapToGrid="0">
      <p:cViewPr varScale="1">
        <p:scale>
          <a:sx n="67" d="100"/>
          <a:sy n="67" d="100"/>
        </p:scale>
        <p:origin x="-840" y="-96"/>
      </p:cViewPr>
      <p:guideLst>
        <p:guide orient="horz" pos="2160"/>
        <p:guide pos="3840"/>
      </p:guideLst>
    </p:cSldViewPr>
  </p:slideViewPr>
  <p:outlineViewPr>
    <p:cViewPr>
      <p:scale>
        <a:sx n="33" d="100"/>
        <a:sy n="33" d="100"/>
      </p:scale>
      <p:origin x="0" y="996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customschemas.google.com/relationships/presentationmetadata" Target="meta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 xmlns:p14="http://schemas.microsoft.com/office/powerpoint/2010/main" val="23533463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099584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567376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728958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049823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009662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2A273E-D1D8-4E8E-9B65-052C6C771C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F78115B7-E04C-4BDC-8588-65068C38D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5DECD79B-621C-44BE-8690-9E9B6464696B}"/>
              </a:ext>
            </a:extLst>
          </p:cNvPr>
          <p:cNvSpPr>
            <a:spLocks noGrp="1"/>
          </p:cNvSpPr>
          <p:nvPr>
            <p:ph type="dt" sz="half" idx="10"/>
          </p:nvPr>
        </p:nvSpPr>
        <p:spPr/>
        <p:txBody>
          <a:bodyPr/>
          <a:lstStyle/>
          <a:p>
            <a:fld id="{C764DE79-268F-4C1A-8933-263129D2AF90}" type="datetimeFigureOut">
              <a:rPr lang="en-US" smtClean="0"/>
              <a:pPr/>
              <a:t>7/7/2022</a:t>
            </a:fld>
            <a:endParaRPr lang="en-US" dirty="0"/>
          </a:p>
        </p:txBody>
      </p:sp>
      <p:sp>
        <p:nvSpPr>
          <p:cNvPr id="5" name="Footer Placeholder 4">
            <a:extLst>
              <a:ext uri="{FF2B5EF4-FFF2-40B4-BE49-F238E27FC236}">
                <a16:creationId xmlns="" xmlns:a16="http://schemas.microsoft.com/office/drawing/2014/main" id="{65C06FE0-FDDE-4EAE-98FD-D4867BBEB6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A2157CE-1510-4E02-B5EF-D2747A41CEA3}"/>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1180368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622224-5C70-4902-B4C8-EBD38843FA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1C1F3539-0ACF-4829-918F-C2249F1409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FDB50EC-5B79-4F0D-AEE6-8C7ADFD82ABC}"/>
              </a:ext>
            </a:extLst>
          </p:cNvPr>
          <p:cNvSpPr>
            <a:spLocks noGrp="1"/>
          </p:cNvSpPr>
          <p:nvPr>
            <p:ph type="dt" sz="half" idx="10"/>
          </p:nvPr>
        </p:nvSpPr>
        <p:spPr/>
        <p:txBody>
          <a:bodyPr/>
          <a:lstStyle/>
          <a:p>
            <a:fld id="{C764DE79-268F-4C1A-8933-263129D2AF90}" type="datetimeFigureOut">
              <a:rPr lang="en-US" smtClean="0"/>
              <a:pPr/>
              <a:t>7/7/2022</a:t>
            </a:fld>
            <a:endParaRPr lang="en-US" dirty="0"/>
          </a:p>
        </p:txBody>
      </p:sp>
      <p:sp>
        <p:nvSpPr>
          <p:cNvPr id="5" name="Footer Placeholder 4">
            <a:extLst>
              <a:ext uri="{FF2B5EF4-FFF2-40B4-BE49-F238E27FC236}">
                <a16:creationId xmlns="" xmlns:a16="http://schemas.microsoft.com/office/drawing/2014/main" id="{DA2AFFE6-6720-4678-8E87-37C3C2C6D18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6EDB99D7-6460-4B57-8CF8-5D6DF0C88608}"/>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1064022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395DE20-C94E-4072-9A09-A0DBE733A5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BAAEC607-C37C-4D63-92CB-905FDA3C9E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A013CC3-6F9D-435E-8303-9897D518018A}"/>
              </a:ext>
            </a:extLst>
          </p:cNvPr>
          <p:cNvSpPr>
            <a:spLocks noGrp="1"/>
          </p:cNvSpPr>
          <p:nvPr>
            <p:ph type="dt" sz="half" idx="10"/>
          </p:nvPr>
        </p:nvSpPr>
        <p:spPr/>
        <p:txBody>
          <a:bodyPr/>
          <a:lstStyle/>
          <a:p>
            <a:fld id="{C764DE79-268F-4C1A-8933-263129D2AF90}" type="datetimeFigureOut">
              <a:rPr lang="en-US" smtClean="0"/>
              <a:pPr/>
              <a:t>7/7/2022</a:t>
            </a:fld>
            <a:endParaRPr lang="en-US" dirty="0"/>
          </a:p>
        </p:txBody>
      </p:sp>
      <p:sp>
        <p:nvSpPr>
          <p:cNvPr id="5" name="Footer Placeholder 4">
            <a:extLst>
              <a:ext uri="{FF2B5EF4-FFF2-40B4-BE49-F238E27FC236}">
                <a16:creationId xmlns="" xmlns:a16="http://schemas.microsoft.com/office/drawing/2014/main" id="{C0E1D3EE-2CB5-40D7-81E8-BAF381BDC8E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B8701B44-DC30-434F-81DC-E594D482F0D0}"/>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84894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A9B11F-FC91-46F3-BA17-10D517F9E5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0522E33-A46B-4D42-A7E0-8E805E97AD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A6451BC-AC0D-4EDD-879D-6F2D6DCF681B}"/>
              </a:ext>
            </a:extLst>
          </p:cNvPr>
          <p:cNvSpPr>
            <a:spLocks noGrp="1"/>
          </p:cNvSpPr>
          <p:nvPr>
            <p:ph type="dt" sz="half" idx="10"/>
          </p:nvPr>
        </p:nvSpPr>
        <p:spPr/>
        <p:txBody>
          <a:bodyPr/>
          <a:lstStyle/>
          <a:p>
            <a:fld id="{C764DE79-268F-4C1A-8933-263129D2AF90}" type="datetimeFigureOut">
              <a:rPr lang="en-US" smtClean="0"/>
              <a:pPr/>
              <a:t>7/7/2022</a:t>
            </a:fld>
            <a:endParaRPr lang="en-US" dirty="0"/>
          </a:p>
        </p:txBody>
      </p:sp>
      <p:sp>
        <p:nvSpPr>
          <p:cNvPr id="5" name="Footer Placeholder 4">
            <a:extLst>
              <a:ext uri="{FF2B5EF4-FFF2-40B4-BE49-F238E27FC236}">
                <a16:creationId xmlns="" xmlns:a16="http://schemas.microsoft.com/office/drawing/2014/main" id="{4FBC6E87-136F-4C4F-BA3D-006132F36B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B9B34547-D71B-4747-A37D-BD41839BEF0F}"/>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1504560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331794-C613-4FCC-B148-8CE1DE1083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3AD109A-F654-4FAD-B848-5AA4E2BB02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92457F6-71A8-4157-A7D9-EE6C1428E585}"/>
              </a:ext>
            </a:extLst>
          </p:cNvPr>
          <p:cNvSpPr>
            <a:spLocks noGrp="1"/>
          </p:cNvSpPr>
          <p:nvPr>
            <p:ph type="dt" sz="half" idx="10"/>
          </p:nvPr>
        </p:nvSpPr>
        <p:spPr/>
        <p:txBody>
          <a:bodyPr/>
          <a:lstStyle/>
          <a:p>
            <a:fld id="{C764DE79-268F-4C1A-8933-263129D2AF90}" type="datetimeFigureOut">
              <a:rPr lang="en-US" smtClean="0"/>
              <a:pPr/>
              <a:t>7/7/2022</a:t>
            </a:fld>
            <a:endParaRPr lang="en-US" dirty="0"/>
          </a:p>
        </p:txBody>
      </p:sp>
      <p:sp>
        <p:nvSpPr>
          <p:cNvPr id="5" name="Footer Placeholder 4">
            <a:extLst>
              <a:ext uri="{FF2B5EF4-FFF2-40B4-BE49-F238E27FC236}">
                <a16:creationId xmlns="" xmlns:a16="http://schemas.microsoft.com/office/drawing/2014/main" id="{7ECA576D-0620-425B-B9CE-BE15160978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3DA61CC-AEFD-4B6B-8631-9A5497C45A70}"/>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2851252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79342C-F96F-4CEB-88F2-D088876E42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5B3CF61-5D47-400F-9D6B-E0758B0718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DBAADDA8-2D41-4E01-B707-525D81003B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3B1DB1CB-134D-4521-8815-6DA76CEB63EA}"/>
              </a:ext>
            </a:extLst>
          </p:cNvPr>
          <p:cNvSpPr>
            <a:spLocks noGrp="1"/>
          </p:cNvSpPr>
          <p:nvPr>
            <p:ph type="dt" sz="half" idx="10"/>
          </p:nvPr>
        </p:nvSpPr>
        <p:spPr/>
        <p:txBody>
          <a:bodyPr/>
          <a:lstStyle/>
          <a:p>
            <a:fld id="{C764DE79-268F-4C1A-8933-263129D2AF90}" type="datetimeFigureOut">
              <a:rPr lang="en-US" smtClean="0"/>
              <a:pPr/>
              <a:t>7/7/2022</a:t>
            </a:fld>
            <a:endParaRPr lang="en-US" dirty="0"/>
          </a:p>
        </p:txBody>
      </p:sp>
      <p:sp>
        <p:nvSpPr>
          <p:cNvPr id="6" name="Footer Placeholder 5">
            <a:extLst>
              <a:ext uri="{FF2B5EF4-FFF2-40B4-BE49-F238E27FC236}">
                <a16:creationId xmlns="" xmlns:a16="http://schemas.microsoft.com/office/drawing/2014/main" id="{62DB0702-7699-458C-A7C4-EB4D43BE99C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8618B7EC-D4EF-4B73-B652-C9F9613243A1}"/>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1072806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F1324C-6576-44F6-AEE5-48CAC0FF7A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2D8F143-3F16-41D0-BB40-BF67055CBD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54C98F6F-EE15-4B80-B5ED-F947FCE230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828422DD-7EC7-4A4E-B975-22F0B509FD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DF42518-A892-4408-822C-41C7B46BF4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89023367-5656-4EAE-8BED-F2BA4AD41CBC}"/>
              </a:ext>
            </a:extLst>
          </p:cNvPr>
          <p:cNvSpPr>
            <a:spLocks noGrp="1"/>
          </p:cNvSpPr>
          <p:nvPr>
            <p:ph type="dt" sz="half" idx="10"/>
          </p:nvPr>
        </p:nvSpPr>
        <p:spPr/>
        <p:txBody>
          <a:bodyPr/>
          <a:lstStyle/>
          <a:p>
            <a:fld id="{C764DE79-268F-4C1A-8933-263129D2AF90}" type="datetimeFigureOut">
              <a:rPr lang="en-US" smtClean="0"/>
              <a:pPr/>
              <a:t>7/7/2022</a:t>
            </a:fld>
            <a:endParaRPr lang="en-US" dirty="0"/>
          </a:p>
        </p:txBody>
      </p:sp>
      <p:sp>
        <p:nvSpPr>
          <p:cNvPr id="8" name="Footer Placeholder 7">
            <a:extLst>
              <a:ext uri="{FF2B5EF4-FFF2-40B4-BE49-F238E27FC236}">
                <a16:creationId xmlns="" xmlns:a16="http://schemas.microsoft.com/office/drawing/2014/main" id="{E41E22FB-586E-448C-B6C9-34043AD5602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09BD3977-4700-4D0B-A8C8-E91D782D22C8}"/>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2677828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30994F-16FA-4DD5-9FC5-45D4CC4B28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3ED4A41D-0BD5-4E8C-8BC4-90D51DABDF87}"/>
              </a:ext>
            </a:extLst>
          </p:cNvPr>
          <p:cNvSpPr>
            <a:spLocks noGrp="1"/>
          </p:cNvSpPr>
          <p:nvPr>
            <p:ph type="dt" sz="half" idx="10"/>
          </p:nvPr>
        </p:nvSpPr>
        <p:spPr/>
        <p:txBody>
          <a:bodyPr/>
          <a:lstStyle/>
          <a:p>
            <a:fld id="{C764DE79-268F-4C1A-8933-263129D2AF90}" type="datetimeFigureOut">
              <a:rPr lang="en-US" smtClean="0"/>
              <a:pPr/>
              <a:t>7/7/2022</a:t>
            </a:fld>
            <a:endParaRPr lang="en-US" dirty="0"/>
          </a:p>
        </p:txBody>
      </p:sp>
      <p:sp>
        <p:nvSpPr>
          <p:cNvPr id="4" name="Footer Placeholder 3">
            <a:extLst>
              <a:ext uri="{FF2B5EF4-FFF2-40B4-BE49-F238E27FC236}">
                <a16:creationId xmlns="" xmlns:a16="http://schemas.microsoft.com/office/drawing/2014/main" id="{CF46414D-4BBC-4F81-B72B-312C0C8719B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070E2F50-63D5-45A5-97F0-4BAF0C389CC4}"/>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3645200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213E371-7ADB-4EE7-A88E-71681994DD79}"/>
              </a:ext>
            </a:extLst>
          </p:cNvPr>
          <p:cNvSpPr>
            <a:spLocks noGrp="1"/>
          </p:cNvSpPr>
          <p:nvPr>
            <p:ph type="dt" sz="half" idx="10"/>
          </p:nvPr>
        </p:nvSpPr>
        <p:spPr/>
        <p:txBody>
          <a:bodyPr/>
          <a:lstStyle/>
          <a:p>
            <a:fld id="{C764DE79-268F-4C1A-8933-263129D2AF90}" type="datetimeFigureOut">
              <a:rPr lang="en-US" smtClean="0"/>
              <a:pPr/>
              <a:t>7/7/2022</a:t>
            </a:fld>
            <a:endParaRPr lang="en-US" dirty="0"/>
          </a:p>
        </p:txBody>
      </p:sp>
      <p:sp>
        <p:nvSpPr>
          <p:cNvPr id="3" name="Footer Placeholder 2">
            <a:extLst>
              <a:ext uri="{FF2B5EF4-FFF2-40B4-BE49-F238E27FC236}">
                <a16:creationId xmlns="" xmlns:a16="http://schemas.microsoft.com/office/drawing/2014/main" id="{84F4A924-B109-4225-9192-E2E58EB9133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82F3315C-B8E0-41D4-9B6D-FDAAE3630DBD}"/>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3807245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D16D4F-63C7-4692-9F36-3117F3A0FE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02CABCE-BE46-4EC2-AEBE-7D92BAD2AB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034686B4-40FE-45D7-8908-789B756BD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BC41E31-377A-4B03-9FCF-2E26181E6F20}"/>
              </a:ext>
            </a:extLst>
          </p:cNvPr>
          <p:cNvSpPr>
            <a:spLocks noGrp="1"/>
          </p:cNvSpPr>
          <p:nvPr>
            <p:ph type="dt" sz="half" idx="10"/>
          </p:nvPr>
        </p:nvSpPr>
        <p:spPr/>
        <p:txBody>
          <a:bodyPr/>
          <a:lstStyle/>
          <a:p>
            <a:fld id="{C764DE79-268F-4C1A-8933-263129D2AF90}" type="datetimeFigureOut">
              <a:rPr lang="en-US" smtClean="0"/>
              <a:pPr/>
              <a:t>7/7/2022</a:t>
            </a:fld>
            <a:endParaRPr lang="en-US" dirty="0"/>
          </a:p>
        </p:txBody>
      </p:sp>
      <p:sp>
        <p:nvSpPr>
          <p:cNvPr id="6" name="Footer Placeholder 5">
            <a:extLst>
              <a:ext uri="{FF2B5EF4-FFF2-40B4-BE49-F238E27FC236}">
                <a16:creationId xmlns="" xmlns:a16="http://schemas.microsoft.com/office/drawing/2014/main" id="{C16B198C-35FD-493F-9413-9D7F5EA6F37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1EADFDDD-6F76-4112-8501-B00637039F48}"/>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298745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A13BE1-6CFB-43E9-9FDE-92814EAEBA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B9CF0DC1-DF65-4074-8BED-EDFB3748F7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D6E08358-802A-48C0-8B2C-4E2D71D31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3E7ABB2-6D80-49D2-AC88-5761C9FC6D2B}"/>
              </a:ext>
            </a:extLst>
          </p:cNvPr>
          <p:cNvSpPr>
            <a:spLocks noGrp="1"/>
          </p:cNvSpPr>
          <p:nvPr>
            <p:ph type="dt" sz="half" idx="10"/>
          </p:nvPr>
        </p:nvSpPr>
        <p:spPr/>
        <p:txBody>
          <a:bodyPr/>
          <a:lstStyle/>
          <a:p>
            <a:fld id="{C764DE79-268F-4C1A-8933-263129D2AF90}" type="datetimeFigureOut">
              <a:rPr lang="en-US" smtClean="0"/>
              <a:pPr/>
              <a:t>7/7/2022</a:t>
            </a:fld>
            <a:endParaRPr lang="en-US" dirty="0"/>
          </a:p>
        </p:txBody>
      </p:sp>
      <p:sp>
        <p:nvSpPr>
          <p:cNvPr id="6" name="Footer Placeholder 5">
            <a:extLst>
              <a:ext uri="{FF2B5EF4-FFF2-40B4-BE49-F238E27FC236}">
                <a16:creationId xmlns="" xmlns:a16="http://schemas.microsoft.com/office/drawing/2014/main" id="{EB97D90A-2CDA-4671-8623-2CEE42A06DD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DA4523D1-7597-4FBF-AD84-F0A292A48888}"/>
              </a:ext>
            </a:extLst>
          </p:cNvPr>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544156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7EBDCBD-48EB-4E0E-A0D0-BA6C21BD91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C7FC05E-2DA7-458B-A714-023F20BB3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EFE52A6-474B-43A1-8B82-6AB203E8A4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pPr/>
              <a:t>7/7/2022</a:t>
            </a:fld>
            <a:endParaRPr lang="en-US" dirty="0"/>
          </a:p>
        </p:txBody>
      </p:sp>
      <p:sp>
        <p:nvSpPr>
          <p:cNvPr id="5" name="Footer Placeholder 4">
            <a:extLst>
              <a:ext uri="{FF2B5EF4-FFF2-40B4-BE49-F238E27FC236}">
                <a16:creationId xmlns="" xmlns:a16="http://schemas.microsoft.com/office/drawing/2014/main" id="{F61591F6-6D59-40FB-B6BD-581DF25798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E6622C77-B4DD-483B-B59E-EEAA6A7EFE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 xmlns:p14="http://schemas.microsoft.com/office/powerpoint/2010/main" val="1863417472"/>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2347382" y="3134633"/>
            <a:ext cx="7706706" cy="954067"/>
          </a:xfrm>
          <a:prstGeom prst="rect">
            <a:avLst/>
          </a:prstGeom>
          <a:noFill/>
          <a:ln>
            <a:noFill/>
          </a:ln>
        </p:spPr>
        <p:txBody>
          <a:bodyPr spcFirstLastPara="1" wrap="square" lIns="91425" tIns="45700" rIns="91425" bIns="45700" anchor="t" anchorCtr="0">
            <a:spAutoFit/>
          </a:bodyPr>
          <a:lstStyle/>
          <a:p>
            <a:pPr algn="ctr"/>
            <a:r>
              <a:rPr lang="en-IN" sz="2800" b="1" dirty="0"/>
              <a:t>AUTOMATION OF RECONNAISSANCE: AN OPEN SOURCE TOOL </a:t>
            </a:r>
            <a:r>
              <a:rPr lang="en-IN" sz="2800" b="1"/>
              <a:t>FOR </a:t>
            </a:r>
            <a:r>
              <a:rPr lang="en-IN" sz="2800" b="1" smtClean="0"/>
              <a:t>PENTESTING</a:t>
            </a:r>
            <a:endParaRPr lang="en-US" sz="2800" b="1" dirty="0"/>
          </a:p>
        </p:txBody>
      </p:sp>
      <p:sp>
        <p:nvSpPr>
          <p:cNvPr id="85" name="Google Shape;85;p1"/>
          <p:cNvSpPr/>
          <p:nvPr/>
        </p:nvSpPr>
        <p:spPr>
          <a:xfrm>
            <a:off x="7234020" y="4614863"/>
            <a:ext cx="4510305" cy="1508065"/>
          </a:xfrm>
          <a:prstGeom prst="rect">
            <a:avLst/>
          </a:prstGeom>
          <a:noFill/>
          <a:ln>
            <a:noFill/>
          </a:ln>
        </p:spPr>
        <p:txBody>
          <a:bodyPr spcFirstLastPara="1" wrap="square" lIns="91425" tIns="45700" rIns="91425" bIns="45700" numCol="1" anchor="t" anchorCtr="0">
            <a:spAutoFit/>
          </a:bodyPr>
          <a:lstStyle/>
          <a:p>
            <a:pPr marL="0" marR="0" lvl="0" indent="0" algn="ctr" rtl="0">
              <a:spcBef>
                <a:spcPts val="0"/>
              </a:spcBef>
              <a:spcAft>
                <a:spcPts val="0"/>
              </a:spcAft>
              <a:buNone/>
            </a:pPr>
            <a:r>
              <a:rPr lang="en-US" sz="2000" b="0" i="0" u="none" strike="noStrike" cap="none" dirty="0">
                <a:solidFill>
                  <a:srgbClr val="974806"/>
                </a:solidFill>
                <a:latin typeface="Calibri"/>
                <a:ea typeface="Calibri"/>
                <a:cs typeface="Calibri"/>
                <a:sym typeface="Calibri"/>
              </a:rPr>
              <a:t>By:</a:t>
            </a:r>
            <a:endParaRPr dirty="0"/>
          </a:p>
          <a:p>
            <a:r>
              <a:rPr lang="en-US" sz="2400" dirty="0" err="1" smtClean="0">
                <a:solidFill>
                  <a:schemeClr val="dk1"/>
                </a:solidFill>
                <a:latin typeface="Calibri"/>
                <a:ea typeface="Calibri"/>
                <a:cs typeface="Calibri"/>
                <a:sym typeface="Calibri"/>
              </a:rPr>
              <a:t>N.Aryan</a:t>
            </a:r>
            <a:r>
              <a:rPr lang="en-US" sz="2400" dirty="0" smtClean="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Raj </a:t>
            </a:r>
            <a:r>
              <a:rPr lang="en-US" sz="2400" dirty="0" smtClean="0">
                <a:solidFill>
                  <a:schemeClr val="dk1"/>
                </a:solidFill>
                <a:latin typeface="Calibri"/>
                <a:ea typeface="Calibri"/>
                <a:cs typeface="Calibri"/>
                <a:sym typeface="Calibri"/>
              </a:rPr>
              <a:t>        (18C91A0561</a:t>
            </a:r>
            <a:r>
              <a:rPr lang="en-US" sz="2400" dirty="0">
                <a:solidFill>
                  <a:schemeClr val="dk1"/>
                </a:solidFill>
                <a:latin typeface="Calibri"/>
                <a:ea typeface="Calibri"/>
                <a:cs typeface="Calibri"/>
                <a:sym typeface="Calibri"/>
              </a:rPr>
              <a:t>)</a:t>
            </a:r>
            <a:endParaRPr sz="2400" b="0" i="0" u="none" strike="noStrike" cap="none" dirty="0">
              <a:solidFill>
                <a:schemeClr val="dk1"/>
              </a:solidFill>
              <a:latin typeface="Calibri"/>
              <a:ea typeface="Calibri"/>
              <a:cs typeface="Calibri"/>
            </a:endParaRPr>
          </a:p>
          <a:p>
            <a:r>
              <a:rPr lang="en-US" sz="2400" dirty="0" err="1" smtClean="0">
                <a:solidFill>
                  <a:schemeClr val="dk1"/>
                </a:solidFill>
                <a:latin typeface="Calibri"/>
                <a:ea typeface="Calibri"/>
                <a:cs typeface="Calibri"/>
                <a:sym typeface="Calibri"/>
              </a:rPr>
              <a:t>P.Sowmya</a:t>
            </a:r>
            <a:r>
              <a:rPr lang="en-US" sz="2400" dirty="0" smtClean="0">
                <a:solidFill>
                  <a:schemeClr val="dk1"/>
                </a:solidFill>
                <a:latin typeface="Calibri"/>
                <a:ea typeface="Calibri"/>
                <a:cs typeface="Calibri"/>
                <a:sym typeface="Calibri"/>
              </a:rPr>
              <a:t>            (18C91A069</a:t>
            </a:r>
            <a:r>
              <a:rPr lang="en-US" sz="2400" dirty="0">
                <a:solidFill>
                  <a:schemeClr val="dk1"/>
                </a:solidFill>
                <a:latin typeface="Calibri"/>
                <a:ea typeface="Calibri"/>
                <a:cs typeface="Calibri"/>
                <a:sym typeface="Calibri"/>
              </a:rPr>
              <a:t>)</a:t>
            </a:r>
            <a:endParaRPr lang="en-US" sz="2400" dirty="0">
              <a:solidFill>
                <a:schemeClr val="dk1"/>
              </a:solidFill>
              <a:latin typeface="Calibri"/>
              <a:ea typeface="Calibri"/>
              <a:cs typeface="Calibri"/>
            </a:endParaRPr>
          </a:p>
          <a:p>
            <a:r>
              <a:rPr lang="en-US" sz="2400" dirty="0" err="1" smtClean="0">
                <a:solidFill>
                  <a:schemeClr val="dk1"/>
                </a:solidFill>
                <a:latin typeface="Calibri"/>
                <a:ea typeface="Calibri"/>
                <a:cs typeface="Calibri"/>
                <a:sym typeface="Calibri"/>
              </a:rPr>
              <a:t>P.Rakesh</a:t>
            </a:r>
            <a:r>
              <a:rPr lang="en-US" sz="2400" dirty="0" smtClean="0">
                <a:solidFill>
                  <a:schemeClr val="dk1"/>
                </a:solidFill>
                <a:latin typeface="Calibri"/>
                <a:ea typeface="Calibri"/>
                <a:cs typeface="Calibri"/>
                <a:sym typeface="Calibri"/>
              </a:rPr>
              <a:t> Reddy  (18C91A0575</a:t>
            </a:r>
            <a:r>
              <a:rPr lang="en-US" sz="2400" dirty="0">
                <a:solidFill>
                  <a:schemeClr val="dk1"/>
                </a:solidFill>
                <a:latin typeface="Calibri"/>
                <a:ea typeface="Calibri"/>
                <a:cs typeface="Calibri"/>
                <a:sym typeface="Calibri"/>
              </a:rPr>
              <a:t>)</a:t>
            </a:r>
            <a:r>
              <a:rPr lang="en-US" sz="2000" dirty="0">
                <a:solidFill>
                  <a:srgbClr val="205867"/>
                </a:solidFill>
                <a:latin typeface="Calibri"/>
                <a:ea typeface="Calibri"/>
                <a:cs typeface="Calibri"/>
                <a:sym typeface="Calibri"/>
              </a:rPr>
              <a:t> </a:t>
            </a:r>
            <a:endParaRPr sz="2000" b="0" i="0" u="none" strike="noStrike" cap="none" dirty="0">
              <a:solidFill>
                <a:srgbClr val="205867"/>
              </a:solidFill>
              <a:latin typeface="Calibri"/>
              <a:ea typeface="Calibri"/>
              <a:cs typeface="Calibri"/>
            </a:endParaRPr>
          </a:p>
        </p:txBody>
      </p:sp>
      <p:sp>
        <p:nvSpPr>
          <p:cNvPr id="86" name="Google Shape;86;p1"/>
          <p:cNvSpPr/>
          <p:nvPr/>
        </p:nvSpPr>
        <p:spPr>
          <a:xfrm>
            <a:off x="1001486" y="4963886"/>
            <a:ext cx="4267200"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dirty="0">
                <a:solidFill>
                  <a:schemeClr val="accent2">
                    <a:lumMod val="75000"/>
                  </a:schemeClr>
                </a:solidFill>
                <a:latin typeface="Calibri"/>
                <a:ea typeface="Calibri"/>
                <a:cs typeface="Calibri"/>
                <a:sym typeface="Calibri"/>
              </a:rPr>
              <a:t>Under the guidance </a:t>
            </a:r>
            <a:r>
              <a:rPr lang="en-US" sz="2400" b="0" i="0" u="none" strike="noStrike" cap="none" dirty="0" smtClean="0">
                <a:solidFill>
                  <a:schemeClr val="accent2">
                    <a:lumMod val="75000"/>
                  </a:schemeClr>
                </a:solidFill>
                <a:latin typeface="Calibri"/>
                <a:ea typeface="Calibri"/>
                <a:cs typeface="Calibri"/>
                <a:sym typeface="Calibri"/>
              </a:rPr>
              <a:t>of</a:t>
            </a:r>
            <a:endParaRPr lang="en-US" sz="2400" b="0" i="0" u="none" strike="noStrike" cap="none" dirty="0">
              <a:solidFill>
                <a:schemeClr val="accent2">
                  <a:lumMod val="75000"/>
                </a:schemeClr>
              </a:solidFill>
              <a:latin typeface="Calibri"/>
              <a:ea typeface="Calibri"/>
              <a:cs typeface="Calibri"/>
              <a:sym typeface="Calibri"/>
            </a:endParaRPr>
          </a:p>
          <a:p>
            <a:pPr marL="0" marR="0" lvl="0" indent="0" algn="ctr" rtl="0">
              <a:spcBef>
                <a:spcPts val="0"/>
              </a:spcBef>
              <a:spcAft>
                <a:spcPts val="0"/>
              </a:spcAft>
              <a:buNone/>
            </a:pPr>
            <a:r>
              <a:rPr lang="en-US" sz="2400" b="0" i="0" u="none" strike="noStrike" cap="none" dirty="0" smtClean="0">
                <a:solidFill>
                  <a:schemeClr val="accent2">
                    <a:lumMod val="75000"/>
                  </a:schemeClr>
                </a:solidFill>
                <a:latin typeface="Calibri"/>
                <a:ea typeface="Calibri"/>
                <a:cs typeface="Calibri"/>
                <a:sym typeface="Calibri"/>
              </a:rPr>
              <a:t> </a:t>
            </a:r>
            <a:r>
              <a:rPr lang="en-US" sz="2400" dirty="0" smtClean="0">
                <a:solidFill>
                  <a:schemeClr val="accent2">
                    <a:lumMod val="75000"/>
                  </a:schemeClr>
                </a:solidFill>
                <a:ea typeface="Calibri"/>
                <a:cs typeface="Calibri"/>
                <a:sym typeface="Calibri"/>
              </a:rPr>
              <a:t>Dr. B. NARSIMHA </a:t>
            </a:r>
            <a:r>
              <a:rPr lang="en-US" sz="2400" dirty="0" err="1" smtClean="0">
                <a:solidFill>
                  <a:schemeClr val="accent2">
                    <a:lumMod val="75000"/>
                  </a:schemeClr>
                </a:solidFill>
                <a:ea typeface="Calibri"/>
                <a:cs typeface="Calibri"/>
                <a:sym typeface="Calibri"/>
              </a:rPr>
              <a:t>M.Tech</a:t>
            </a:r>
            <a:r>
              <a:rPr lang="en-US" sz="2400" dirty="0" smtClean="0">
                <a:solidFill>
                  <a:schemeClr val="accent2">
                    <a:lumMod val="75000"/>
                  </a:schemeClr>
                </a:solidFill>
                <a:ea typeface="Calibri"/>
                <a:cs typeface="Calibri"/>
                <a:sym typeface="Calibri"/>
              </a:rPr>
              <a:t>, </a:t>
            </a:r>
            <a:r>
              <a:rPr lang="en-US" sz="2400" dirty="0" err="1" smtClean="0">
                <a:solidFill>
                  <a:schemeClr val="accent2">
                    <a:lumMod val="75000"/>
                  </a:schemeClr>
                </a:solidFill>
                <a:ea typeface="Calibri"/>
                <a:cs typeface="Calibri"/>
                <a:sym typeface="Calibri"/>
              </a:rPr>
              <a:t>Ph.D</a:t>
            </a:r>
            <a:endParaRPr lang="en-US" sz="2400" dirty="0" smtClean="0">
              <a:solidFill>
                <a:schemeClr val="accent2">
                  <a:lumMod val="75000"/>
                </a:schemeClr>
              </a:solidFill>
              <a:ea typeface="Calibri"/>
              <a:cs typeface="Calibri"/>
              <a:sym typeface="Calibri"/>
            </a:endParaRPr>
          </a:p>
          <a:p>
            <a:pPr algn="ctr"/>
            <a:endParaRPr lang="en-US" sz="2400" b="1" i="0" u="none" strike="noStrike" cap="none" dirty="0">
              <a:solidFill>
                <a:schemeClr val="dk1"/>
              </a:solidFill>
              <a:latin typeface="Calibri"/>
              <a:ea typeface="Calibri"/>
              <a:cs typeface="Calibri"/>
            </a:endParaRPr>
          </a:p>
        </p:txBody>
      </p:sp>
      <p:pic>
        <p:nvPicPr>
          <p:cNvPr id="87" name="Google Shape;87;p1"/>
          <p:cNvPicPr preferRelativeResize="0"/>
          <p:nvPr/>
        </p:nvPicPr>
        <p:blipFill rotWithShape="1">
          <a:blip r:embed="rId3">
            <a:alphaModFix/>
          </a:blip>
          <a:srcRect/>
          <a:stretch/>
        </p:blipFill>
        <p:spPr>
          <a:xfrm>
            <a:off x="391886" y="451262"/>
            <a:ext cx="1004214" cy="976195"/>
          </a:xfrm>
          <a:prstGeom prst="rect">
            <a:avLst/>
          </a:prstGeom>
          <a:noFill/>
          <a:ln>
            <a:noFill/>
          </a:ln>
        </p:spPr>
      </p:pic>
      <p:sp>
        <p:nvSpPr>
          <p:cNvPr id="88" name="Google Shape;88;p1"/>
          <p:cNvSpPr txBox="1"/>
          <p:nvPr/>
        </p:nvSpPr>
        <p:spPr>
          <a:xfrm>
            <a:off x="1555668" y="275842"/>
            <a:ext cx="10078984"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dirty="0">
                <a:solidFill>
                  <a:srgbClr val="FF0000"/>
                </a:solidFill>
                <a:latin typeface="Georgia"/>
                <a:ea typeface="Georgia"/>
                <a:cs typeface="Georgia"/>
                <a:sym typeface="Georgia"/>
              </a:rPr>
              <a:t>HOLY MARY INSTITUTE OF TECHNOLOGY &amp; SCIENCE</a:t>
            </a:r>
            <a:r>
              <a:rPr lang="en-US" sz="1800" b="0" i="0" u="none" strike="noStrike" cap="none" dirty="0">
                <a:solidFill>
                  <a:schemeClr val="dk1"/>
                </a:solidFill>
                <a:latin typeface="Arial"/>
                <a:ea typeface="Arial"/>
                <a:cs typeface="Arial"/>
                <a:sym typeface="Arial"/>
              </a:rPr>
              <a:t>     (</a:t>
            </a:r>
            <a:r>
              <a:rPr lang="en-US" sz="1800" b="0" i="0" u="none" strike="noStrike" cap="none" dirty="0">
                <a:solidFill>
                  <a:schemeClr val="dk1"/>
                </a:solidFill>
                <a:latin typeface="Georgia"/>
                <a:ea typeface="Georgia"/>
                <a:cs typeface="Georgia"/>
                <a:sym typeface="Georgia"/>
              </a:rPr>
              <a:t>Approved by AICTE, New Delhi, Affiliated to JNTU, Hyderabad)</a:t>
            </a:r>
            <a:endParaRPr dirty="0"/>
          </a:p>
          <a:p>
            <a:pPr marL="0" marR="0" lvl="0" indent="0" algn="ctr" rtl="0">
              <a:spcBef>
                <a:spcPts val="0"/>
              </a:spcBef>
              <a:spcAft>
                <a:spcPts val="0"/>
              </a:spcAft>
              <a:buNone/>
            </a:pPr>
            <a:r>
              <a:rPr lang="en-US" sz="1600" b="0" i="0" u="none" strike="noStrike" cap="none" dirty="0">
                <a:solidFill>
                  <a:schemeClr val="dk1"/>
                </a:solidFill>
                <a:latin typeface="Georgia"/>
                <a:ea typeface="Georgia"/>
                <a:cs typeface="Georgia"/>
                <a:sym typeface="Georgia"/>
              </a:rPr>
              <a:t> </a:t>
            </a:r>
            <a:r>
              <a:rPr lang="en-US" sz="1600" b="0" i="0" u="none" strike="noStrike" cap="none" dirty="0">
                <a:solidFill>
                  <a:schemeClr val="dk1"/>
                </a:solidFill>
                <a:latin typeface="Times New Roman"/>
                <a:ea typeface="Times New Roman"/>
                <a:cs typeface="Times New Roman"/>
                <a:sym typeface="Times New Roman"/>
              </a:rPr>
              <a:t>BOGARAM(V),KEESARA(M),MEDCHAL DISTRICT-501301</a:t>
            </a:r>
            <a:endParaRPr dirty="0"/>
          </a:p>
          <a:p>
            <a:pPr marL="0" marR="0" lvl="0" indent="0" algn="l" rtl="0">
              <a:spcBef>
                <a:spcPts val="0"/>
              </a:spcBef>
              <a:spcAft>
                <a:spcPts val="0"/>
              </a:spcAft>
              <a:buNone/>
            </a:pPr>
            <a:r>
              <a:rPr lang="en-US" sz="1800" b="0" i="0" u="none" strike="noStrike" cap="none" dirty="0">
                <a:solidFill>
                  <a:schemeClr val="dk1"/>
                </a:solidFill>
                <a:latin typeface="Georgia"/>
                <a:ea typeface="Georgia"/>
                <a:cs typeface="Georgia"/>
                <a:sym typeface="Georgia"/>
              </a:rPr>
              <a:t>                                                                </a:t>
            </a:r>
            <a:r>
              <a:rPr lang="en-US" sz="1600" b="0" i="0" u="none" strike="noStrike" cap="none" dirty="0">
                <a:solidFill>
                  <a:schemeClr val="dk1"/>
                </a:solidFill>
                <a:latin typeface="Arial"/>
                <a:ea typeface="Arial"/>
                <a:cs typeface="Arial"/>
                <a:sym typeface="Arial"/>
              </a:rPr>
              <a:t>2021-2022</a:t>
            </a:r>
            <a:endParaRPr sz="1600" dirty="0">
              <a:solidFill>
                <a:schemeClr val="dk1"/>
              </a:solidFill>
              <a:latin typeface="Georgia"/>
              <a:ea typeface="Georgia"/>
              <a:cs typeface="Georgia"/>
              <a:sym typeface="Georgia"/>
            </a:endParaRPr>
          </a:p>
        </p:txBody>
      </p:sp>
      <p:sp>
        <p:nvSpPr>
          <p:cNvPr id="89" name="Google Shape;89;p1"/>
          <p:cNvSpPr txBox="1"/>
          <p:nvPr/>
        </p:nvSpPr>
        <p:spPr>
          <a:xfrm>
            <a:off x="2303813" y="1664575"/>
            <a:ext cx="6990472"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1">
                <a:solidFill>
                  <a:schemeClr val="dk1"/>
                </a:solidFill>
                <a:latin typeface="Times New Roman"/>
                <a:ea typeface="Times New Roman"/>
                <a:cs typeface="Times New Roman"/>
                <a:sym typeface="Times New Roman"/>
              </a:rPr>
              <a:t>DEPARTMENT OF COMPUTER SCIENCE  ENGINEERING</a:t>
            </a:r>
            <a:endParaRPr sz="2000" b="1" i="1">
              <a:solidFill>
                <a:schemeClr val="dk1"/>
              </a:solidFill>
              <a:latin typeface="Times New Roman"/>
              <a:ea typeface="Times New Roman"/>
              <a:cs typeface="Times New Roman"/>
              <a:sym typeface="Times New Roman"/>
            </a:endParaRPr>
          </a:p>
        </p:txBody>
      </p:sp>
      <p:sp>
        <p:nvSpPr>
          <p:cNvPr id="90" name="Google Shape;90;p1"/>
          <p:cNvSpPr txBox="1"/>
          <p:nvPr/>
        </p:nvSpPr>
        <p:spPr>
          <a:xfrm>
            <a:off x="7574250" y="3527475"/>
            <a:ext cx="978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30DB330-92C2-8094-9E1F-1BF6DF3A3B7A}"/>
              </a:ext>
            </a:extLst>
          </p:cNvPr>
          <p:cNvSpPr txBox="1"/>
          <p:nvPr/>
        </p:nvSpPr>
        <p:spPr>
          <a:xfrm>
            <a:off x="-1901922" y="470459"/>
            <a:ext cx="6097464" cy="523220"/>
          </a:xfrm>
          <a:prstGeom prst="rect">
            <a:avLst/>
          </a:prstGeom>
          <a:noFill/>
        </p:spPr>
        <p:txBody>
          <a:bodyPr wrap="square">
            <a:spAutoFit/>
          </a:bodyPr>
          <a:lstStyle/>
          <a:p>
            <a:pPr lvl="0" algn="r">
              <a:spcBef>
                <a:spcPts val="85"/>
              </a:spcBef>
              <a:tabLst>
                <a:tab pos="1539875" algn="l"/>
              </a:tabLst>
            </a:pPr>
            <a:r>
              <a:rPr lang="en-US" sz="2800" b="1" kern="0" dirty="0">
                <a:effectLst/>
                <a:latin typeface="Times New Roman" panose="02020603050405020304" pitchFamily="18" charset="0"/>
                <a:ea typeface="Times New Roman" panose="02020603050405020304" pitchFamily="18" charset="0"/>
              </a:rPr>
              <a:t>IMPLEMENTATION</a:t>
            </a:r>
            <a:endParaRPr lang="en-IN" sz="2800" b="1" kern="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 xmlns:a16="http://schemas.microsoft.com/office/drawing/2014/main" id="{32DF2C34-534B-F565-9431-12BA26DEA194}"/>
              </a:ext>
            </a:extLst>
          </p:cNvPr>
          <p:cNvSpPr txBox="1"/>
          <p:nvPr/>
        </p:nvSpPr>
        <p:spPr>
          <a:xfrm>
            <a:off x="416560" y="1257839"/>
            <a:ext cx="11602720" cy="5078313"/>
          </a:xfrm>
          <a:prstGeom prst="rect">
            <a:avLst/>
          </a:prstGeom>
          <a:noFill/>
        </p:spPr>
        <p:txBody>
          <a:bodyPr wrap="square">
            <a:spAutoFit/>
          </a:bodyPr>
          <a:lstStyle/>
          <a:p>
            <a:pPr marL="533400" marR="455930" indent="-342900" algn="just">
              <a:lnSpc>
                <a:spcPct val="150000"/>
              </a:lnSpc>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The implementation of the project is done with the help of </a:t>
            </a:r>
            <a:r>
              <a:rPr lang="en-US" sz="2400" dirty="0" smtClean="0">
                <a:effectLst/>
                <a:latin typeface="Times New Roman" panose="02020603050405020304" pitchFamily="18" charset="0"/>
                <a:ea typeface="Times New Roman" panose="02020603050405020304" pitchFamily="18" charset="0"/>
              </a:rPr>
              <a:t>GO language.</a:t>
            </a:r>
            <a:r>
              <a:rPr lang="en-IN" sz="2400" dirty="0" smtClean="0">
                <a:latin typeface="Times New Roman" panose="02020603050405020304" pitchFamily="18" charset="0"/>
                <a:ea typeface="Times New Roman" panose="02020603050405020304" pitchFamily="18" charset="0"/>
              </a:rPr>
              <a:t> </a:t>
            </a:r>
            <a:r>
              <a:rPr lang="en-IN" sz="2400" dirty="0" err="1" smtClean="0">
                <a:latin typeface="Times New Roman" panose="02020603050405020304" pitchFamily="18" charset="0"/>
                <a:ea typeface="Times New Roman" panose="02020603050405020304" pitchFamily="18" charset="0"/>
              </a:rPr>
              <a:t>Subfinder</a:t>
            </a:r>
            <a:r>
              <a:rPr lang="en-IN" sz="2400" dirty="0" smtClean="0">
                <a:latin typeface="Times New Roman" panose="02020603050405020304" pitchFamily="18" charset="0"/>
                <a:ea typeface="Times New Roman" panose="02020603050405020304" pitchFamily="18" charset="0"/>
              </a:rPr>
              <a:t> is a </a:t>
            </a:r>
            <a:r>
              <a:rPr lang="en-IN" sz="2400" dirty="0" err="1" smtClean="0">
                <a:latin typeface="Times New Roman" panose="02020603050405020304" pitchFamily="18" charset="0"/>
                <a:ea typeface="Times New Roman" panose="02020603050405020304" pitchFamily="18" charset="0"/>
              </a:rPr>
              <a:t>subdomain</a:t>
            </a:r>
            <a:r>
              <a:rPr lang="en-IN" sz="2400" dirty="0" smtClean="0">
                <a:latin typeface="Times New Roman" panose="02020603050405020304" pitchFamily="18" charset="0"/>
                <a:ea typeface="Times New Roman" panose="02020603050405020304" pitchFamily="18" charset="0"/>
              </a:rPr>
              <a:t> discovery tool that discovers valid </a:t>
            </a:r>
            <a:r>
              <a:rPr lang="en-IN" sz="2400" dirty="0" err="1" smtClean="0">
                <a:latin typeface="Times New Roman" panose="02020603050405020304" pitchFamily="18" charset="0"/>
                <a:ea typeface="Times New Roman" panose="02020603050405020304" pitchFamily="18" charset="0"/>
              </a:rPr>
              <a:t>subdomains</a:t>
            </a:r>
            <a:r>
              <a:rPr lang="en-IN" sz="2400" dirty="0" smtClean="0">
                <a:latin typeface="Times New Roman" panose="02020603050405020304" pitchFamily="18" charset="0"/>
                <a:ea typeface="Times New Roman" panose="02020603050405020304" pitchFamily="18" charset="0"/>
              </a:rPr>
              <a:t> for websites by using passive online sources. It has a simple modular architecture and is optimized for speed. </a:t>
            </a:r>
            <a:r>
              <a:rPr lang="en-IN" sz="2400" dirty="0" err="1" smtClean="0">
                <a:latin typeface="Times New Roman" panose="02020603050405020304" pitchFamily="18" charset="0"/>
                <a:ea typeface="Times New Roman" panose="02020603050405020304" pitchFamily="18" charset="0"/>
              </a:rPr>
              <a:t>subfinder</a:t>
            </a:r>
            <a:r>
              <a:rPr lang="en-IN" sz="2400" dirty="0" smtClean="0">
                <a:latin typeface="Times New Roman" panose="02020603050405020304" pitchFamily="18" charset="0"/>
                <a:ea typeface="Times New Roman" panose="02020603050405020304" pitchFamily="18" charset="0"/>
              </a:rPr>
              <a:t> is built for doing one thing only - passive </a:t>
            </a:r>
            <a:r>
              <a:rPr lang="en-IN" sz="2400" dirty="0" err="1" smtClean="0">
                <a:latin typeface="Times New Roman" panose="02020603050405020304" pitchFamily="18" charset="0"/>
                <a:ea typeface="Times New Roman" panose="02020603050405020304" pitchFamily="18" charset="0"/>
              </a:rPr>
              <a:t>subdomain</a:t>
            </a:r>
            <a:r>
              <a:rPr lang="en-IN" sz="2400" dirty="0" smtClean="0">
                <a:latin typeface="Times New Roman" panose="02020603050405020304" pitchFamily="18" charset="0"/>
                <a:ea typeface="Times New Roman" panose="02020603050405020304" pitchFamily="18" charset="0"/>
              </a:rPr>
              <a:t> enumeration, and it does that very well.</a:t>
            </a:r>
          </a:p>
          <a:p>
            <a:pPr marL="533400" marR="455930" indent="-342900" algn="just">
              <a:lnSpc>
                <a:spcPct val="150000"/>
              </a:lnSpc>
              <a:buFont typeface="Arial" panose="020B0604020202020204" pitchFamily="34" charset="0"/>
              <a:buChar char="•"/>
            </a:pPr>
            <a:r>
              <a:rPr lang="en-US" sz="2400" dirty="0" smtClean="0">
                <a:effectLst/>
                <a:latin typeface="Times New Roman" panose="02020603050405020304" pitchFamily="18" charset="0"/>
                <a:ea typeface="Times New Roman" panose="02020603050405020304" pitchFamily="18" charset="0"/>
              </a:rPr>
              <a:t> </a:t>
            </a:r>
            <a:r>
              <a:rPr lang="en-IN" sz="2400" dirty="0" err="1" smtClean="0">
                <a:latin typeface="Times New Roman" panose="02020603050405020304" pitchFamily="18" charset="0"/>
                <a:ea typeface="Times New Roman" panose="02020603050405020304" pitchFamily="18" charset="0"/>
              </a:rPr>
              <a:t>Httpx</a:t>
            </a:r>
            <a:r>
              <a:rPr lang="en-IN" sz="2400" dirty="0" smtClean="0">
                <a:latin typeface="Times New Roman" panose="02020603050405020304" pitchFamily="18" charset="0"/>
                <a:ea typeface="Times New Roman" panose="02020603050405020304" pitchFamily="18" charset="0"/>
              </a:rPr>
              <a:t> is a fast and multi-purpose HTTP toolkit allow to run multiple probers using library, it is designed to maintain the result reliability with increased threads.</a:t>
            </a:r>
          </a:p>
          <a:p>
            <a:pPr marL="533400" marR="455930" indent="-342900" algn="just">
              <a:lnSpc>
                <a:spcPct val="150000"/>
              </a:lnSpc>
              <a:buFont typeface="Arial" panose="020B0604020202020204" pitchFamily="34" charset="0"/>
              <a:buChar char="•"/>
            </a:pPr>
            <a:r>
              <a:rPr lang="en-IN" sz="2400" dirty="0" smtClean="0">
                <a:latin typeface="Times New Roman" panose="02020603050405020304" pitchFamily="18" charset="0"/>
                <a:ea typeface="Times New Roman" panose="02020603050405020304" pitchFamily="18" charset="0"/>
              </a:rPr>
              <a:t>This </a:t>
            </a:r>
            <a:r>
              <a:rPr lang="en-IN" sz="2400" dirty="0" smtClean="0">
                <a:latin typeface="Times New Roman" panose="02020603050405020304" pitchFamily="18" charset="0"/>
                <a:ea typeface="Times New Roman" panose="02020603050405020304" pitchFamily="18" charset="0"/>
              </a:rPr>
              <a:t>will run the tool against all the hosts and </a:t>
            </a:r>
            <a:r>
              <a:rPr lang="en-IN" sz="2400" dirty="0" err="1" smtClean="0">
                <a:latin typeface="Times New Roman" panose="02020603050405020304" pitchFamily="18" charset="0"/>
                <a:ea typeface="Times New Roman" panose="02020603050405020304" pitchFamily="18" charset="0"/>
              </a:rPr>
              <a:t>subdomains</a:t>
            </a:r>
            <a:r>
              <a:rPr lang="en-IN" sz="2400" dirty="0" smtClean="0">
                <a:latin typeface="Times New Roman" panose="02020603050405020304" pitchFamily="18" charset="0"/>
                <a:ea typeface="Times New Roman" panose="02020603050405020304" pitchFamily="18" charset="0"/>
              </a:rPr>
              <a:t> in hosts.txt and returns URLs running HTTP </a:t>
            </a:r>
            <a:r>
              <a:rPr lang="en-IN" sz="2400" dirty="0" err="1" smtClean="0">
                <a:latin typeface="Times New Roman" panose="02020603050405020304" pitchFamily="18" charset="0"/>
                <a:ea typeface="Times New Roman" panose="02020603050405020304" pitchFamily="18" charset="0"/>
              </a:rPr>
              <a:t>webserver</a:t>
            </a:r>
            <a:r>
              <a:rPr lang="en-IN" sz="2400" dirty="0" smtClean="0">
                <a:latin typeface="Times New Roman" panose="02020603050405020304" pitchFamily="18"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 xmlns:p14="http://schemas.microsoft.com/office/powerpoint/2010/main" val="935978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2DBE92A8-D2EE-A77E-9B41-7F1C0479B7C2}"/>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664558" y="2154701"/>
            <a:ext cx="6388100" cy="3779520"/>
          </a:xfrm>
          <a:prstGeom prst="rect">
            <a:avLst/>
          </a:prstGeom>
        </p:spPr>
      </p:pic>
      <p:sp>
        <p:nvSpPr>
          <p:cNvPr id="7" name="TextBox 6">
            <a:extLst>
              <a:ext uri="{FF2B5EF4-FFF2-40B4-BE49-F238E27FC236}">
                <a16:creationId xmlns="" xmlns:a16="http://schemas.microsoft.com/office/drawing/2014/main" id="{B58895F5-AB73-484C-6D75-1B90504A5F08}"/>
              </a:ext>
            </a:extLst>
          </p:cNvPr>
          <p:cNvSpPr txBox="1"/>
          <p:nvPr/>
        </p:nvSpPr>
        <p:spPr>
          <a:xfrm>
            <a:off x="1158388" y="739113"/>
            <a:ext cx="6097464" cy="523220"/>
          </a:xfrm>
          <a:prstGeom prst="rect">
            <a:avLst/>
          </a:prstGeom>
          <a:noFill/>
        </p:spPr>
        <p:txBody>
          <a:bodyPr wrap="square">
            <a:spAutoFit/>
          </a:bodyPr>
          <a:lstStyle/>
          <a:p>
            <a:pPr marL="0" indent="0" algn="just">
              <a:buNone/>
            </a:pPr>
            <a:r>
              <a:rPr lang="en-IN" sz="2800" b="1" dirty="0">
                <a:latin typeface="Times New Roman" panose="02020603050405020304" pitchFamily="18" charset="0"/>
                <a:ea typeface="+mn-lt"/>
                <a:cs typeface="Times New Roman" panose="02020603050405020304" pitchFamily="18" charset="0"/>
              </a:rPr>
              <a:t>Structure of reconnaissance</a:t>
            </a:r>
            <a:endParaRPr lang="en-US" sz="2800" b="1"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 xmlns:p14="http://schemas.microsoft.com/office/powerpoint/2010/main" val="2616516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05EE57C-FFA4-2503-711E-18CECEFB314A}"/>
              </a:ext>
            </a:extLst>
          </p:cNvPr>
          <p:cNvSpPr txBox="1"/>
          <p:nvPr/>
        </p:nvSpPr>
        <p:spPr>
          <a:xfrm>
            <a:off x="2239840" y="6282076"/>
            <a:ext cx="6097464" cy="461665"/>
          </a:xfrm>
          <a:prstGeom prst="rect">
            <a:avLst/>
          </a:prstGeom>
          <a:noFill/>
        </p:spPr>
        <p:txBody>
          <a:bodyPr wrap="square">
            <a:spAutoFit/>
          </a:bodyPr>
          <a:lstStyle/>
          <a:p>
            <a:pPr marL="1371600" indent="457200"/>
            <a:r>
              <a:rPr lang="en-US" sz="2400" spc="-10" dirty="0">
                <a:effectLst/>
                <a:latin typeface="Times New Roman" panose="02020603050405020304" pitchFamily="18" charset="0"/>
                <a:ea typeface="Times New Roman" panose="02020603050405020304" pitchFamily="18" charset="0"/>
              </a:rPr>
              <a:t>Flow chart </a:t>
            </a:r>
            <a:r>
              <a:rPr lang="en-US" sz="2400" dirty="0">
                <a:effectLst/>
                <a:latin typeface="Times New Roman" panose="02020603050405020304" pitchFamily="18" charset="0"/>
                <a:ea typeface="Times New Roman" panose="02020603050405020304" pitchFamily="18" charset="0"/>
              </a:rPr>
              <a:t>for recon method</a:t>
            </a:r>
            <a:endParaRPr lang="en-IN" sz="24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 xmlns:a16="http://schemas.microsoft.com/office/drawing/2014/main" id="{AB2A58A4-5CB0-0D69-D2A7-D5707A14F6DA}"/>
              </a:ext>
            </a:extLst>
          </p:cNvPr>
          <p:cNvPicPr>
            <a:picLocks noChangeAspect="1"/>
          </p:cNvPicPr>
          <p:nvPr/>
        </p:nvPicPr>
        <p:blipFill>
          <a:blip r:embed="rId2"/>
          <a:stretch>
            <a:fillRect/>
          </a:stretch>
        </p:blipFill>
        <p:spPr>
          <a:xfrm>
            <a:off x="61546" y="-129437"/>
            <a:ext cx="12130454" cy="65038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41713AE-AA1E-0C36-A4AA-D555B578E2A8}"/>
              </a:ext>
            </a:extLst>
          </p:cNvPr>
          <p:cNvSpPr txBox="1"/>
          <p:nvPr/>
        </p:nvSpPr>
        <p:spPr>
          <a:xfrm>
            <a:off x="975360" y="618979"/>
            <a:ext cx="10292080" cy="4862165"/>
          </a:xfrm>
          <a:prstGeom prst="rect">
            <a:avLst/>
          </a:prstGeom>
          <a:noFill/>
        </p:spPr>
        <p:txBody>
          <a:bodyPr wrap="square">
            <a:spAutoFit/>
          </a:bodyPr>
          <a:lstStyle/>
          <a:p>
            <a:pPr lvl="0" algn="just">
              <a:spcBef>
                <a:spcPts val="95"/>
              </a:spcBef>
              <a:spcAft>
                <a:spcPts val="0"/>
              </a:spcAft>
              <a:tabLst>
                <a:tab pos="2444750" algn="l"/>
              </a:tabLst>
            </a:pPr>
            <a:r>
              <a:rPr lang="en-US" sz="2800" b="1" kern="0" dirty="0">
                <a:effectLst/>
                <a:latin typeface="Times New Roman" panose="02020603050405020304" pitchFamily="18" charset="0"/>
                <a:ea typeface="Times New Roman" panose="02020603050405020304" pitchFamily="18" charset="0"/>
              </a:rPr>
              <a:t>SYSTEM</a:t>
            </a:r>
            <a:r>
              <a:rPr lang="en-US" sz="2800" b="1" kern="0" spc="-10" dirty="0">
                <a:effectLst/>
                <a:latin typeface="Times New Roman" panose="02020603050405020304" pitchFamily="18" charset="0"/>
                <a:ea typeface="Times New Roman" panose="02020603050405020304" pitchFamily="18" charset="0"/>
              </a:rPr>
              <a:t> </a:t>
            </a:r>
            <a:r>
              <a:rPr lang="en-US" sz="2800" b="1" kern="0" dirty="0">
                <a:effectLst/>
                <a:latin typeface="Times New Roman" panose="02020603050405020304" pitchFamily="18" charset="0"/>
                <a:ea typeface="Times New Roman" panose="02020603050405020304" pitchFamily="18" charset="0"/>
              </a:rPr>
              <a:t>TESTING</a:t>
            </a:r>
            <a:endParaRPr lang="en-IN" sz="2800" b="1" dirty="0">
              <a:effectLst/>
              <a:latin typeface="Times New Roman" panose="02020603050405020304" pitchFamily="18" charset="0"/>
              <a:ea typeface="Times New Roman" panose="02020603050405020304" pitchFamily="18" charset="0"/>
            </a:endParaRPr>
          </a:p>
          <a:p>
            <a:pPr marL="333375"/>
            <a:r>
              <a:rPr lang="en-US" sz="2000" b="1" dirty="0">
                <a:effectLst/>
                <a:latin typeface="Times New Roman" panose="02020603050405020304" pitchFamily="18" charset="0"/>
                <a:ea typeface="Times New Roman" panose="02020603050405020304" pitchFamily="18" charset="0"/>
              </a:rPr>
              <a:t> </a:t>
            </a:r>
            <a:endParaRPr lang="en-IN" sz="2000" b="1" dirty="0">
              <a:effectLst/>
              <a:latin typeface="Times New Roman" panose="02020603050405020304" pitchFamily="18" charset="0"/>
              <a:ea typeface="Times New Roman" panose="02020603050405020304" pitchFamily="18" charset="0"/>
            </a:endParaRPr>
          </a:p>
          <a:p>
            <a:pPr marL="409575" marR="200660" indent="-342900" algn="just">
              <a:lnSpc>
                <a:spcPct val="147000"/>
              </a:lnSpc>
              <a:spcBef>
                <a:spcPts val="590"/>
              </a:spcBef>
              <a:spcAft>
                <a:spcPts val="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The system provides secured and accurate record of data about gathering the information about an organization. </a:t>
            </a:r>
          </a:p>
          <a:p>
            <a:pPr marL="409575" marR="200660" indent="-342900" algn="just">
              <a:lnSpc>
                <a:spcPct val="147000"/>
              </a:lnSpc>
              <a:spcBef>
                <a:spcPts val="590"/>
              </a:spcBef>
              <a:spcAft>
                <a:spcPts val="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main pillar of reliability of the system is the backup of the database, which is continuously maintained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 updated to reflect the most recent changes. </a:t>
            </a:r>
          </a:p>
          <a:p>
            <a:pPr marL="409575" marR="200660" indent="-342900" algn="just">
              <a:lnSpc>
                <a:spcPct val="147000"/>
              </a:lnSpc>
              <a:spcBef>
                <a:spcPts val="590"/>
              </a:spcBef>
              <a:spcAft>
                <a:spcPts val="0"/>
              </a:spcAft>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The overall stability of the system depends on 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stability</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 the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application and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 databases</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 xmlns:p14="http://schemas.microsoft.com/office/powerpoint/2010/main" val="856186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F824BD-A6A4-4FB7-8094-8903712AC86D}"/>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 xmlns:a16="http://schemas.microsoft.com/office/drawing/2014/main" id="{E668DC52-DAEC-4540-B51A-5B3C08FE0EC9}"/>
              </a:ext>
            </a:extLst>
          </p:cNvPr>
          <p:cNvSpPr>
            <a:spLocks noGrp="1"/>
          </p:cNvSpPr>
          <p:nvPr>
            <p:ph idx="1"/>
          </p:nvPr>
        </p:nvSpPr>
        <p:spPr>
          <a:xfrm>
            <a:off x="838200" y="1589649"/>
            <a:ext cx="10515600" cy="4587314"/>
          </a:xfrm>
        </p:spPr>
        <p:txBody>
          <a:bodyPr vert="horz" lIns="91440" tIns="45720" rIns="91440" bIns="45720" rtlCol="0" anchor="t">
            <a:normAutofit/>
          </a:bodyPr>
          <a:lstStyle/>
          <a:p>
            <a:pPr marL="72390" marR="368300" indent="184150" algn="just">
              <a:lnSpc>
                <a:spcPct val="150000"/>
              </a:lnSpc>
              <a:spcAft>
                <a:spcPts val="0"/>
              </a:spcAft>
            </a:pPr>
            <a:r>
              <a:rPr lang="en-US" sz="2400" dirty="0" smtClean="0">
                <a:latin typeface="Times New Roman"/>
                <a:ea typeface="Times New Roman"/>
              </a:rPr>
              <a:t> Reconnaissance </a:t>
            </a:r>
            <a:r>
              <a:rPr lang="en-US" sz="2400" dirty="0" smtClean="0">
                <a:latin typeface="Times New Roman"/>
                <a:ea typeface="Times New Roman"/>
              </a:rPr>
              <a:t>is significant aspect of any hacking activity. Any data that a programmer can find out about the target can help in recognizable proof of potential assault vectors and focusing on endeavors to possible weaknesses. By utilizing a blend of latent and dynamic observation devices and producers, a programmer can augment the data gathered while limiting the likelihood of discovery</a:t>
            </a:r>
            <a:r>
              <a:rPr lang="en-US" sz="2400" dirty="0" smtClean="0">
                <a:latin typeface="Times New Roman"/>
                <a:ea typeface="Times New Roman"/>
              </a:rPr>
              <a:t>.</a:t>
            </a:r>
            <a:r>
              <a:rPr 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We will be looking to enumerate the infrastructure devices, networks, and systems in place in the </a:t>
            </a:r>
            <a:r>
              <a:rPr lang="en-IN" sz="2400" dirty="0" smtClean="0">
                <a:latin typeface="Times New Roman" panose="02020603050405020304" pitchFamily="18" charset="0"/>
                <a:cs typeface="Times New Roman" panose="02020603050405020304" pitchFamily="18" charset="0"/>
              </a:rPr>
              <a:t>environment, </a:t>
            </a:r>
            <a:r>
              <a:rPr lang="en-IN" sz="2400" dirty="0" smtClean="0">
                <a:latin typeface="Times New Roman" panose="02020603050405020304" pitchFamily="18" charset="0"/>
                <a:cs typeface="Times New Roman" panose="02020603050405020304" pitchFamily="18" charset="0"/>
              </a:rPr>
              <a:t>assess the ports open and services operating on those </a:t>
            </a:r>
            <a:r>
              <a:rPr lang="en-IN" sz="2400" dirty="0" smtClean="0">
                <a:latin typeface="Times New Roman" panose="02020603050405020304" pitchFamily="18" charset="0"/>
                <a:cs typeface="Times New Roman" panose="02020603050405020304" pitchFamily="18" charset="0"/>
              </a:rPr>
              <a:t>ports, </a:t>
            </a:r>
            <a:r>
              <a:rPr lang="en-IN" sz="2400" dirty="0" smtClean="0">
                <a:latin typeface="Times New Roman" panose="02020603050405020304" pitchFamily="18" charset="0"/>
                <a:cs typeface="Times New Roman" panose="02020603050405020304" pitchFamily="18" charset="0"/>
              </a:rPr>
              <a:t>fingerprint operating </a:t>
            </a:r>
            <a:r>
              <a:rPr lang="en-IN" sz="2400" dirty="0" smtClean="0">
                <a:latin typeface="Times New Roman" panose="02020603050405020304" pitchFamily="18" charset="0"/>
                <a:cs typeface="Times New Roman" panose="02020603050405020304" pitchFamily="18" charset="0"/>
              </a:rPr>
              <a:t>systems.</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88496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49A496-83B4-EDDE-9E33-AC0384FE1F31}"/>
              </a:ext>
            </a:extLst>
          </p:cNvPr>
          <p:cNvSpPr>
            <a:spLocks noGrp="1"/>
          </p:cNvSpPr>
          <p:nvPr>
            <p:ph type="title"/>
          </p:nvPr>
        </p:nvSpPr>
        <p:spPr>
          <a:xfrm>
            <a:off x="838200" y="1"/>
            <a:ext cx="2242625" cy="1012874"/>
          </a:xfrm>
        </p:spPr>
        <p:txBody>
          <a:bodyPr>
            <a:normAutofit/>
          </a:bodyPr>
          <a:lstStyle/>
          <a:p>
            <a:r>
              <a:rPr lang="en-IN" sz="2800" b="1" dirty="0">
                <a:latin typeface="Times New Roman" panose="02020603050405020304" pitchFamily="18" charset="0"/>
                <a:cs typeface="Times New Roman" panose="02020603050405020304" pitchFamily="18" charset="0"/>
              </a:rPr>
              <a:t>RESULT</a:t>
            </a:r>
          </a:p>
        </p:txBody>
      </p:sp>
      <p:pic>
        <p:nvPicPr>
          <p:cNvPr id="24" name="Content Placeholder 23" descr="Screenshot_2022-06-27_15_57_15.png"/>
          <p:cNvPicPr>
            <a:picLocks noGrp="1" noChangeAspect="1"/>
          </p:cNvPicPr>
          <p:nvPr>
            <p:ph idx="1"/>
          </p:nvPr>
        </p:nvPicPr>
        <p:blipFill>
          <a:blip r:embed="rId2"/>
          <a:stretch>
            <a:fillRect/>
          </a:stretch>
        </p:blipFill>
        <p:spPr>
          <a:xfrm>
            <a:off x="478301" y="777511"/>
            <a:ext cx="11352627" cy="6088260"/>
          </a:xfrm>
        </p:spPr>
      </p:pic>
    </p:spTree>
    <p:extLst>
      <p:ext uri="{BB962C8B-B14F-4D97-AF65-F5344CB8AC3E}">
        <p14:creationId xmlns="" xmlns:p14="http://schemas.microsoft.com/office/powerpoint/2010/main" val="2259146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07540"/>
          </a:xfrm>
        </p:spPr>
        <p:txBody>
          <a:bodyPr/>
          <a:lstStyle/>
          <a:p>
            <a:endParaRPr lang="en-IN" dirty="0"/>
          </a:p>
        </p:txBody>
      </p:sp>
      <p:pic>
        <p:nvPicPr>
          <p:cNvPr id="4" name="Picture 3" descr="Screenshot_2022-06-27_15_57_21.png"/>
          <p:cNvPicPr>
            <a:picLocks noChangeAspect="1"/>
          </p:cNvPicPr>
          <p:nvPr/>
        </p:nvPicPr>
        <p:blipFill>
          <a:blip r:embed="rId2"/>
          <a:stretch>
            <a:fillRect/>
          </a:stretch>
        </p:blipFill>
        <p:spPr>
          <a:xfrm>
            <a:off x="0" y="1673"/>
            <a:ext cx="12192000" cy="685465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_2022-06-27_15_57_24.png"/>
          <p:cNvPicPr>
            <a:picLocks noGrp="1" noChangeAspect="1"/>
          </p:cNvPicPr>
          <p:nvPr>
            <p:ph idx="1"/>
          </p:nvPr>
        </p:nvPicPr>
        <p:blipFill>
          <a:blip r:embed="rId2"/>
          <a:stretch>
            <a:fillRect/>
          </a:stretch>
        </p:blipFill>
        <p:spPr>
          <a:xfrm>
            <a:off x="0" y="0"/>
            <a:ext cx="12197953" cy="68580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_2022-06-27_15_57_28.png"/>
          <p:cNvPicPr>
            <a:picLocks noGrp="1" noChangeAspect="1"/>
          </p:cNvPicPr>
          <p:nvPr>
            <p:ph idx="1"/>
          </p:nvPr>
        </p:nvPicPr>
        <p:blipFill>
          <a:blip r:embed="rId2"/>
          <a:stretch>
            <a:fillRect/>
          </a:stretch>
        </p:blipFill>
        <p:spPr>
          <a:xfrm>
            <a:off x="0" y="1"/>
            <a:ext cx="12192000" cy="68580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_2022-06-27_15_58_01.png"/>
          <p:cNvPicPr>
            <a:picLocks noGrp="1" noChangeAspect="1"/>
          </p:cNvPicPr>
          <p:nvPr>
            <p:ph idx="1"/>
          </p:nvPr>
        </p:nvPicPr>
        <p:blipFill>
          <a:blip r:embed="rId2"/>
          <a:stretch>
            <a:fillRect/>
          </a:stretch>
        </p:blipFill>
        <p:spPr>
          <a:xfrm>
            <a:off x="0" y="-1"/>
            <a:ext cx="12192000" cy="685465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4"/>
        <p:cNvGrpSpPr/>
        <p:nvPr/>
      </p:nvGrpSpPr>
      <p:grpSpPr>
        <a:xfrm>
          <a:off x="0" y="0"/>
          <a:ext cx="0" cy="0"/>
          <a:chOff x="0" y="0"/>
          <a:chExt cx="0" cy="0"/>
        </a:xfrm>
      </p:grpSpPr>
      <p:sp>
        <p:nvSpPr>
          <p:cNvPr id="96" name="Google Shape;96;p2"/>
          <p:cNvSpPr/>
          <p:nvPr/>
        </p:nvSpPr>
        <p:spPr>
          <a:xfrm>
            <a:off x="1333502" y="600173"/>
            <a:ext cx="8596668" cy="475457"/>
          </a:xfrm>
          <a:prstGeom prst="rect">
            <a:avLst/>
          </a:prstGeom>
        </p:spPr>
        <p:txBody>
          <a:bodyPr spcFirstLastPara="1" vert="horz" lIns="91440" tIns="45720" rIns="91440" bIns="45720" rtlCol="0" anchor="t" anchorCtr="0">
            <a:noAutofit/>
          </a:bodyPr>
          <a:lstStyle/>
          <a:p>
            <a:pPr marL="0" marR="0" lvl="0" indent="0" defTabSz="457200">
              <a:spcBef>
                <a:spcPct val="0"/>
              </a:spcBef>
              <a:spcAft>
                <a:spcPts val="600"/>
              </a:spcAft>
            </a:pPr>
            <a:r>
              <a:rPr lang="en-US" sz="2800" b="1" kern="1200" dirty="0">
                <a:solidFill>
                  <a:schemeClr val="tx1"/>
                </a:solidFill>
                <a:latin typeface="Times New Roman" panose="02020603050405020304" pitchFamily="18" charset="0"/>
                <a:ea typeface="+mj-ea"/>
                <a:cs typeface="Times New Roman" panose="02020603050405020304" pitchFamily="18" charset="0"/>
                <a:sym typeface="Calibri"/>
              </a:rPr>
              <a:t>ABSTRACT</a:t>
            </a:r>
            <a:endParaRPr lang="en-US" sz="2800" b="1" kern="1200" dirty="0">
              <a:solidFill>
                <a:schemeClr val="tx1"/>
              </a:solidFill>
              <a:latin typeface="Times New Roman" panose="02020603050405020304" pitchFamily="18" charset="0"/>
              <a:ea typeface="+mj-ea"/>
              <a:cs typeface="Times New Roman" panose="02020603050405020304" pitchFamily="18" charset="0"/>
            </a:endParaRPr>
          </a:p>
          <a:p>
            <a:pPr defTabSz="457200">
              <a:spcBef>
                <a:spcPct val="0"/>
              </a:spcBef>
              <a:spcAft>
                <a:spcPts val="600"/>
              </a:spcAft>
            </a:pPr>
            <a:endParaRPr lang="en-US" sz="3600" b="1" kern="1200" dirty="0">
              <a:solidFill>
                <a:schemeClr val="tx1"/>
              </a:solidFill>
              <a:latin typeface="+mj-lt"/>
              <a:ea typeface="+mj-ea"/>
              <a:cs typeface="Calibri Light"/>
            </a:endParaRPr>
          </a:p>
          <a:p>
            <a:pPr defTabSz="457200">
              <a:spcBef>
                <a:spcPct val="0"/>
              </a:spcBef>
              <a:spcAft>
                <a:spcPts val="600"/>
              </a:spcAft>
            </a:pPr>
            <a:endParaRPr lang="en-US" sz="3600" b="1" kern="1200" dirty="0">
              <a:solidFill>
                <a:schemeClr val="tx1"/>
              </a:solidFill>
              <a:latin typeface="+mj-lt"/>
              <a:ea typeface="+mj-ea"/>
              <a:cs typeface="Calibri Light"/>
            </a:endParaRPr>
          </a:p>
          <a:p>
            <a:pPr defTabSz="457200">
              <a:spcBef>
                <a:spcPct val="0"/>
              </a:spcBef>
              <a:spcAft>
                <a:spcPts val="600"/>
              </a:spcAft>
            </a:pPr>
            <a:endParaRPr lang="en-US" sz="3600" kern="1200" dirty="0">
              <a:solidFill>
                <a:schemeClr val="accent1"/>
              </a:solidFill>
              <a:latin typeface="+mj-lt"/>
              <a:ea typeface="+mj-ea"/>
              <a:cs typeface="+mj-cs"/>
            </a:endParaRPr>
          </a:p>
          <a:p>
            <a:pPr defTabSz="457200">
              <a:spcBef>
                <a:spcPct val="0"/>
              </a:spcBef>
              <a:spcAft>
                <a:spcPts val="600"/>
              </a:spcAft>
            </a:pPr>
            <a:endParaRPr lang="en-US" sz="3600" kern="1200" dirty="0">
              <a:solidFill>
                <a:schemeClr val="accent1"/>
              </a:solidFill>
              <a:latin typeface="+mj-lt"/>
              <a:ea typeface="+mj-ea"/>
              <a:cs typeface="+mj-cs"/>
            </a:endParaRPr>
          </a:p>
          <a:p>
            <a:pPr defTabSz="457200">
              <a:spcBef>
                <a:spcPct val="0"/>
              </a:spcBef>
              <a:spcAft>
                <a:spcPts val="600"/>
              </a:spcAft>
            </a:pPr>
            <a:endParaRPr lang="en-US" sz="3600" kern="1200" dirty="0">
              <a:solidFill>
                <a:schemeClr val="accent1"/>
              </a:solidFill>
              <a:latin typeface="+mj-lt"/>
              <a:ea typeface="+mj-ea"/>
              <a:cs typeface="Calibri Light" panose="020F0302020204030204"/>
            </a:endParaRPr>
          </a:p>
          <a:p>
            <a:pPr defTabSz="457200">
              <a:spcBef>
                <a:spcPct val="0"/>
              </a:spcBef>
              <a:spcAft>
                <a:spcPts val="600"/>
              </a:spcAft>
            </a:pPr>
            <a:endParaRPr lang="en-US" sz="3600" kern="1200" dirty="0">
              <a:solidFill>
                <a:schemeClr val="accent1"/>
              </a:solidFill>
              <a:latin typeface="+mj-lt"/>
              <a:ea typeface="+mj-ea"/>
              <a:cs typeface="Calibri Light" panose="020F0302020204030204"/>
            </a:endParaRPr>
          </a:p>
        </p:txBody>
      </p:sp>
      <p:sp>
        <p:nvSpPr>
          <p:cNvPr id="95" name="Google Shape;95;p2"/>
          <p:cNvSpPr txBox="1">
            <a:spLocks noGrp="1"/>
          </p:cNvSpPr>
          <p:nvPr>
            <p:ph type="subTitle" idx="1"/>
          </p:nvPr>
        </p:nvSpPr>
        <p:spPr>
          <a:xfrm>
            <a:off x="584463" y="1086269"/>
            <a:ext cx="11085922" cy="5775768"/>
          </a:xfrm>
          <a:prstGeom prst="rect">
            <a:avLst/>
          </a:prstGeom>
          <a:noFill/>
          <a:ln>
            <a:noFill/>
          </a:ln>
        </p:spPr>
        <p:txBody>
          <a:bodyPr spcFirstLastPara="1" vert="horz" wrap="square" lIns="91425" tIns="45700" rIns="91425" bIns="45700" rtlCol="0" anchor="t" anchorCtr="0">
            <a:noAutofit/>
          </a:bodyPr>
          <a:lstStyle/>
          <a:p>
            <a:pPr algn="just">
              <a:spcBef>
                <a:spcPts val="400"/>
              </a:spcBef>
            </a:pPr>
            <a:endParaRPr lang="en-US" sz="2000" dirty="0"/>
          </a:p>
          <a:p>
            <a:pPr algn="just">
              <a:lnSpc>
                <a:spcPct val="100000"/>
              </a:lnSpc>
              <a:spcBef>
                <a:spcPts val="400"/>
              </a:spcBef>
            </a:pPr>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need for Recon automation is rapidly increasing as ethical hackers are being lazy in performing every little check manually. So as to make the Recon process (Info gathering phase) of penetration testing easy, fast and accurate, a Recon framework with highly sophisticated tools written in languages like bash, go and python needs to be developed and made open source to everyone. Manually doing this task can be very intimidating since a lot of time and efforts are needed in accomplishing this task. So, automation of this task can be very handy to the penetration testers and saves a lot of time as they can focus on other tasks of the further tasks of a penetration test. So, our project is automation to the tedious task of information gathering. This Recon Framework just takes the main top-level domain of the organization as the input, does the recon and stores the result in an organized manner in the corresponding directories. So, all a user needs to do is enter the top-level domain name of the organization on which he/she wants to perform penetration testing.</a:t>
            </a:r>
            <a:endParaRPr lang="en-US" dirty="0">
              <a:latin typeface="Times New Roman" pitchFamily="18" charset="0"/>
              <a:cs typeface="Times New Roman" pitchFamily="18"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0"/>
        <p:cNvGrpSpPr/>
        <p:nvPr/>
      </p:nvGrpSpPr>
      <p:grpSpPr>
        <a:xfrm>
          <a:off x="0" y="0"/>
          <a:ext cx="0" cy="0"/>
          <a:chOff x="0" y="0"/>
          <a:chExt cx="0" cy="0"/>
        </a:xfrm>
      </p:grpSpPr>
      <p:pic>
        <p:nvPicPr>
          <p:cNvPr id="131" name="Google Shape;131;p8"/>
          <p:cNvPicPr preferRelativeResize="0"/>
          <p:nvPr/>
        </p:nvPicPr>
        <p:blipFill rotWithShape="1">
          <a:blip r:embed="rId3"/>
          <a:stretch/>
        </p:blipFill>
        <p:spPr>
          <a:xfrm>
            <a:off x="2667652" y="643467"/>
            <a:ext cx="6856695" cy="5571065"/>
          </a:xfrm>
          <a:prstGeom prst="rect">
            <a:avLst/>
          </a:prstGeom>
          <a:noFill/>
          <a:ln>
            <a:noFill/>
          </a:ln>
        </p:spPr>
      </p:pic>
    </p:spTree>
  </p:cSld>
  <p:clrMapOvr>
    <a:masterClrMapping/>
  </p:clrMapOvr>
  <mc:AlternateContent xmlns:mc="http://schemas.openxmlformats.org/markup-compatibility/2006">
    <mc:Choice xmlns="" xmlns:p14="http://schemas.microsoft.com/office/powerpoint/2010/main" Requires="p14">
      <p:transition spd="slow" p14:dur="12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97A03B-60C9-3CF2-145B-3629FF1A622E}"/>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 xmlns:a16="http://schemas.microsoft.com/office/drawing/2014/main" id="{87E43652-AE20-E060-07B9-9B37B1C19695}"/>
              </a:ext>
            </a:extLst>
          </p:cNvPr>
          <p:cNvSpPr>
            <a:spLocks noGrp="1"/>
          </p:cNvSpPr>
          <p:nvPr>
            <p:ph idx="1"/>
          </p:nvPr>
        </p:nvSpPr>
        <p:spPr>
          <a:xfrm>
            <a:off x="838200" y="1441938"/>
            <a:ext cx="10515600" cy="4735025"/>
          </a:xfrm>
        </p:spPr>
        <p:txBody>
          <a:bodyPr>
            <a:normAutofit/>
          </a:bodyPr>
          <a:lstStyle/>
          <a:p>
            <a:r>
              <a:rPr lang="en-IN" sz="2400" dirty="0" smtClean="0">
                <a:latin typeface="Times New Roman" panose="02020603050405020304" pitchFamily="18" charset="0"/>
                <a:ea typeface="Times New Roman" panose="02020603050405020304" pitchFamily="18" charset="0"/>
              </a:rPr>
              <a:t>Reconnaissance, also known as information gathering, is classified as active and passive reconnaissance. Active reconnaissance includes interacting directly with the target. It is important to note that during this process, the target may record IP address and log activity. Passive reconnaissance makes use of the vast amount of information available on the web. When one is conducting passive reconnaissance, one is not interacting directly with the target and as such, the target has no way of knowing, recording, or logging activity. The reconnaissance is aimed at collecting as much information as possible on a target. </a:t>
            </a:r>
            <a:endParaRPr lang="en-IN" sz="2400" dirty="0" smtClean="0">
              <a:latin typeface="Times New Roman" panose="02020603050405020304" pitchFamily="18" charset="0"/>
              <a:ea typeface="Times New Roman" panose="02020603050405020304" pitchFamily="18" charset="0"/>
            </a:endParaRPr>
          </a:p>
          <a:p>
            <a:r>
              <a:rPr lang="en-US" sz="2400" dirty="0" smtClean="0">
                <a:latin typeface="Times New Roman" pitchFamily="18" charset="0"/>
                <a:cs typeface="Times New Roman" pitchFamily="18" charset="0"/>
              </a:rPr>
              <a:t>The objective of this project to collect as much information as possible. Collecting information and knowing deeply about the target system is known as “Reconnaissance”. This data is the main street for the programmer to hack the target system. It involves Foot printing, Enumeration, and Scanning.</a:t>
            </a:r>
            <a:endParaRPr lang="en-IN" sz="2400" dirty="0" smtClean="0">
              <a:latin typeface="Times New Roman" pitchFamily="18" charset="0"/>
              <a:cs typeface="Times New Roman" pitchFamily="18" charset="0"/>
            </a:endParaRPr>
          </a:p>
          <a:p>
            <a:endParaRPr lang="en-IN" dirty="0"/>
          </a:p>
        </p:txBody>
      </p:sp>
    </p:spTree>
    <p:extLst>
      <p:ext uri="{BB962C8B-B14F-4D97-AF65-F5344CB8AC3E}">
        <p14:creationId xmlns="" xmlns:p14="http://schemas.microsoft.com/office/powerpoint/2010/main" val="603679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A71ACE-4FFE-4054-9D49-B95608FEDCD1}"/>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EXISTED SYSTEM :</a:t>
            </a:r>
            <a:endParaRPr lang="en-US"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6AC32A22-1AEE-422A-A5D6-1683BCF20C19}"/>
              </a:ext>
            </a:extLst>
          </p:cNvPr>
          <p:cNvSpPr>
            <a:spLocks noGrp="1"/>
          </p:cNvSpPr>
          <p:nvPr>
            <p:ph idx="1"/>
          </p:nvPr>
        </p:nvSpPr>
        <p:spPr>
          <a:xfrm>
            <a:off x="838200" y="1302327"/>
            <a:ext cx="10515600" cy="5264728"/>
          </a:xfrm>
        </p:spPr>
        <p:txBody>
          <a:bodyPr>
            <a:normAutofit/>
          </a:bodyPr>
          <a:lstStyle/>
          <a:p>
            <a:r>
              <a:rPr lang="en-IN" sz="2400" dirty="0" smtClean="0">
                <a:solidFill>
                  <a:srgbClr val="000000"/>
                </a:solidFill>
                <a:latin typeface="Times New Roman" panose="02020603050405020304" pitchFamily="18" charset="0"/>
                <a:cs typeface="Times New Roman" panose="02020603050405020304" pitchFamily="18" charset="0"/>
              </a:rPr>
              <a:t>The </a:t>
            </a:r>
            <a:r>
              <a:rPr lang="en-IN" sz="2400" dirty="0" smtClean="0">
                <a:solidFill>
                  <a:srgbClr val="000000"/>
                </a:solidFill>
                <a:latin typeface="Times New Roman" panose="02020603050405020304" pitchFamily="18" charset="0"/>
                <a:cs typeface="Times New Roman" panose="02020603050405020304" pitchFamily="18" charset="0"/>
              </a:rPr>
              <a:t>existing models available today have very limited features and are not compatible with the modern web development frameworks like MEAN and MERN stacks, </a:t>
            </a:r>
            <a:r>
              <a:rPr lang="en-IN" sz="2400" dirty="0" err="1" smtClean="0">
                <a:solidFill>
                  <a:srgbClr val="000000"/>
                </a:solidFill>
                <a:latin typeface="Times New Roman" panose="02020603050405020304" pitchFamily="18" charset="0"/>
                <a:cs typeface="Times New Roman" panose="02020603050405020304" pitchFamily="18" charset="0"/>
              </a:rPr>
              <a:t>Django</a:t>
            </a:r>
            <a:r>
              <a:rPr lang="en-IN" sz="2400" dirty="0" smtClean="0">
                <a:solidFill>
                  <a:srgbClr val="000000"/>
                </a:solidFill>
                <a:latin typeface="Times New Roman" panose="02020603050405020304" pitchFamily="18" charset="0"/>
                <a:cs typeface="Times New Roman" panose="02020603050405020304" pitchFamily="18" charset="0"/>
              </a:rPr>
              <a:t>, Flask or Spring Framework. As these new technologies and tech stacks came into limelight, there are many things which are overlooked and often much vulnerability are missed when tried with the existing recon frameworks. Some of the important things missed by the existing recon frameworks are</a:t>
            </a:r>
            <a:r>
              <a:rPr lang="en-IN" sz="2400" dirty="0" smtClean="0">
                <a:solidFill>
                  <a:srgbClr val="000000"/>
                </a:solidFill>
                <a:latin typeface="Times New Roman" panose="02020603050405020304" pitchFamily="18" charset="0"/>
                <a:cs typeface="Times New Roman" panose="02020603050405020304" pitchFamily="18" charset="0"/>
              </a:rPr>
              <a:t>:</a:t>
            </a:r>
          </a:p>
          <a:p>
            <a:pPr lvl="2"/>
            <a:r>
              <a:rPr lang="en-US" sz="2400" dirty="0" smtClean="0">
                <a:latin typeface="Times New Roman" pitchFamily="18" charset="0"/>
                <a:cs typeface="Times New Roman" pitchFamily="18" charset="0"/>
              </a:rPr>
              <a:t>JavaScript file enumeration and analysis.</a:t>
            </a:r>
            <a:endParaRPr lang="en-IN" sz="2400" dirty="0" smtClean="0">
              <a:latin typeface="Times New Roman" pitchFamily="18" charset="0"/>
              <a:cs typeface="Times New Roman" pitchFamily="18" charset="0"/>
            </a:endParaRPr>
          </a:p>
          <a:p>
            <a:pPr lvl="2"/>
            <a:r>
              <a:rPr lang="en-US" sz="2400" dirty="0" smtClean="0">
                <a:latin typeface="Times New Roman" pitchFamily="18" charset="0"/>
                <a:cs typeface="Times New Roman" pitchFamily="18" charset="0"/>
              </a:rPr>
              <a:t>Automation of Google Dorking.</a:t>
            </a:r>
            <a:endParaRPr lang="en-IN" sz="2400" dirty="0" smtClean="0">
              <a:latin typeface="Times New Roman" pitchFamily="18" charset="0"/>
              <a:cs typeface="Times New Roman" pitchFamily="18" charset="0"/>
            </a:endParaRPr>
          </a:p>
          <a:p>
            <a:pPr lvl="2"/>
            <a:r>
              <a:rPr lang="en-US" sz="2400" dirty="0" smtClean="0">
                <a:latin typeface="Times New Roman" pitchFamily="18" charset="0"/>
                <a:cs typeface="Times New Roman" pitchFamily="18" charset="0"/>
              </a:rPr>
              <a:t>Automation of some known OWASP vulnerabilities like XSS, SSRF etc.</a:t>
            </a:r>
            <a:endParaRPr lang="en-IN" sz="2400" dirty="0" smtClean="0">
              <a:latin typeface="Times New Roman" pitchFamily="18" charset="0"/>
              <a:cs typeface="Times New Roman" pitchFamily="18" charset="0"/>
            </a:endParaRPr>
          </a:p>
          <a:p>
            <a:pPr lvl="2"/>
            <a:r>
              <a:rPr lang="en-US" sz="2400" dirty="0" smtClean="0">
                <a:latin typeface="Times New Roman" pitchFamily="18" charset="0"/>
                <a:cs typeface="Times New Roman" pitchFamily="18" charset="0"/>
              </a:rPr>
              <a:t>Absence of project discovery’s nuclei at the time of writing old recon frameworks.</a:t>
            </a:r>
            <a:endParaRPr lang="en-IN" sz="2400" dirty="0" smtClean="0">
              <a:latin typeface="Times New Roman" pitchFamily="18" charset="0"/>
              <a:cs typeface="Times New Roman" pitchFamily="18" charset="0"/>
            </a:endParaRPr>
          </a:p>
          <a:p>
            <a:pPr lvl="2"/>
            <a:r>
              <a:rPr lang="en-US" sz="2400" dirty="0" smtClean="0">
                <a:latin typeface="Times New Roman" pitchFamily="18" charset="0"/>
                <a:cs typeface="Times New Roman" pitchFamily="18" charset="0"/>
              </a:rPr>
              <a:t>Automation of </a:t>
            </a:r>
            <a:r>
              <a:rPr lang="en-US" sz="2400" dirty="0" err="1" smtClean="0">
                <a:latin typeface="Times New Roman" pitchFamily="18" charset="0"/>
                <a:cs typeface="Times New Roman" pitchFamily="18" charset="0"/>
              </a:rPr>
              <a:t>fuzzing</a:t>
            </a:r>
            <a:r>
              <a:rPr lang="en-US" sz="2400" dirty="0" smtClean="0">
                <a:latin typeface="Times New Roman" pitchFamily="18" charset="0"/>
                <a:cs typeface="Times New Roman" pitchFamily="18" charset="0"/>
              </a:rPr>
              <a:t> for endpoints on the target.     </a:t>
            </a:r>
            <a:endParaRPr lang="en-IN" sz="2400" dirty="0" smtClean="0">
              <a:latin typeface="Times New Roman" pitchFamily="18" charset="0"/>
              <a:cs typeface="Times New Roman" pitchFamily="18" charset="0"/>
            </a:endParaRPr>
          </a:p>
          <a:p>
            <a:pPr>
              <a:buNone/>
            </a:pPr>
            <a:endParaRPr lang="en-IN" sz="2400" dirty="0" smtClean="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753652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5C40F66-8D7E-22DF-E565-956EBB476421}"/>
              </a:ext>
            </a:extLst>
          </p:cNvPr>
          <p:cNvSpPr txBox="1"/>
          <p:nvPr/>
        </p:nvSpPr>
        <p:spPr>
          <a:xfrm>
            <a:off x="764930" y="958251"/>
            <a:ext cx="10322169" cy="5170646"/>
          </a:xfrm>
          <a:prstGeom prst="rect">
            <a:avLst/>
          </a:prstGeom>
          <a:noFill/>
        </p:spPr>
        <p:txBody>
          <a:bodyPr wrap="square">
            <a:spAutoFit/>
          </a:bodyPr>
          <a:lstStyle/>
          <a:p>
            <a:pPr marL="0" indent="0" algn="just">
              <a:buNone/>
            </a:pPr>
            <a:r>
              <a:rPr lang="en-US" sz="2400" b="1" dirty="0">
                <a:latin typeface="Times New Roman" panose="02020603050405020304" pitchFamily="18" charset="0"/>
                <a:ea typeface="+mn-lt"/>
                <a:cs typeface="Times New Roman" panose="02020603050405020304" pitchFamily="18" charset="0"/>
              </a:rPr>
              <a:t>DISADVANTAGES</a:t>
            </a:r>
          </a:p>
          <a:p>
            <a:pPr marL="0" indent="0" algn="just">
              <a:buNone/>
            </a:pPr>
            <a:endParaRPr lang="en-US" sz="1800" b="1" dirty="0">
              <a:latin typeface="Times New Roman" panose="02020603050405020304" pitchFamily="18" charset="0"/>
              <a:ea typeface="+mn-lt"/>
              <a:cs typeface="Times New Roman" panose="02020603050405020304" pitchFamily="18" charset="0"/>
            </a:endParaRP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Our </a:t>
            </a:r>
            <a:r>
              <a:rPr lang="en-US" sz="2400" dirty="0">
                <a:latin typeface="Times New Roman" panose="02020603050405020304" pitchFamily="18" charset="0"/>
                <a:cs typeface="Times New Roman" panose="02020603050405020304" pitchFamily="18" charset="0"/>
              </a:rPr>
              <a:t>machine must consist of internet connection otherwise we can not be able to use our machine.</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user must know the basic knowledge of using </a:t>
            </a:r>
            <a:r>
              <a:rPr lang="en-US" sz="2400" dirty="0" err="1">
                <a:latin typeface="Times New Roman" panose="02020603050405020304" pitchFamily="18" charset="0"/>
                <a:cs typeface="Times New Roman" panose="02020603050405020304" pitchFamily="18" charset="0"/>
              </a:rPr>
              <a:t>linux</a:t>
            </a:r>
            <a:r>
              <a:rPr lang="en-US" sz="2400" dirty="0">
                <a:latin typeface="Times New Roman" panose="02020603050405020304" pitchFamily="18" charset="0"/>
                <a:cs typeface="Times New Roman" panose="02020603050405020304" pitchFamily="18" charset="0"/>
              </a:rPr>
              <a:t> system and as well as basic </a:t>
            </a:r>
            <a:r>
              <a:rPr lang="en-US" sz="2400" dirty="0" err="1">
                <a:latin typeface="Times New Roman" panose="02020603050405020304" pitchFamily="18" charset="0"/>
                <a:cs typeface="Times New Roman" panose="02020603050405020304" pitchFamily="18" charset="0"/>
              </a:rPr>
              <a:t>linux</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commands.</a:t>
            </a:r>
          </a:p>
          <a:p>
            <a:pPr marL="285750" indent="-285750" algn="just">
              <a:buFont typeface="Arial" panose="020B0604020202020204" pitchFamily="34" charset="0"/>
              <a:buChar char="•"/>
            </a:pPr>
            <a:r>
              <a:rPr lang="en-IN" sz="2400" dirty="0" smtClean="0">
                <a:latin typeface="Times New Roman" pitchFamily="18" charset="0"/>
                <a:cs typeface="Times New Roman" pitchFamily="18" charset="0"/>
              </a:rPr>
              <a:t>Cases of Success and Remediation.</a:t>
            </a:r>
          </a:p>
          <a:p>
            <a:pPr marL="285750" indent="-285750" algn="just">
              <a:buFont typeface="Arial" panose="020B0604020202020204" pitchFamily="34" charset="0"/>
              <a:buChar char="•"/>
            </a:pPr>
            <a:r>
              <a:rPr lang="en-IN" sz="2400" dirty="0" smtClean="0">
                <a:latin typeface="Times New Roman" pitchFamily="18" charset="0"/>
                <a:cs typeface="Times New Roman" pitchFamily="18" charset="0"/>
              </a:rPr>
              <a:t>Large Number of Unhelpful Alerts.</a:t>
            </a:r>
          </a:p>
          <a:p>
            <a:pPr marL="285750" indent="-285750" algn="just">
              <a:buFont typeface="Arial" panose="020B0604020202020204" pitchFamily="34" charset="0"/>
              <a:buChar char="•"/>
            </a:pPr>
            <a:r>
              <a:rPr lang="en-IN" sz="2400" dirty="0" smtClean="0">
                <a:latin typeface="Times New Roman" pitchFamily="18" charset="0"/>
                <a:cs typeface="Times New Roman" pitchFamily="18" charset="0"/>
              </a:rPr>
              <a:t>Attracting Less or Wrong Talent.</a:t>
            </a:r>
          </a:p>
          <a:p>
            <a:pPr marL="285750" indent="-285750" algn="just">
              <a:buFont typeface="Arial" panose="020B0604020202020204" pitchFamily="34" charset="0"/>
              <a:buChar char="•"/>
            </a:pPr>
            <a:r>
              <a:rPr lang="en-IN" sz="2400" dirty="0" smtClean="0">
                <a:latin typeface="Times New Roman" pitchFamily="18" charset="0"/>
                <a:cs typeface="Times New Roman" pitchFamily="18" charset="0"/>
              </a:rPr>
              <a:t>Less Focus on OS Vulnerabilities.</a:t>
            </a:r>
          </a:p>
          <a:p>
            <a:pPr marL="285750" indent="-285750" algn="just">
              <a:buFont typeface="Arial" panose="020B0604020202020204" pitchFamily="34" charset="0"/>
              <a:buChar char="•"/>
            </a:pPr>
            <a:r>
              <a:rPr lang="en-IN" sz="2400" dirty="0" smtClean="0">
                <a:latin typeface="Times New Roman" pitchFamily="18" charset="0"/>
                <a:cs typeface="Times New Roman" pitchFamily="18" charset="0"/>
              </a:rPr>
              <a:t>Time Limit Issues.</a:t>
            </a:r>
          </a:p>
          <a:p>
            <a:pPr marL="285750" indent="-285750" algn="just">
              <a:buFont typeface="Arial" panose="020B0604020202020204" pitchFamily="34" charset="0"/>
              <a:buChar char="•"/>
            </a:pPr>
            <a:r>
              <a:rPr lang="en-IN" sz="2400" dirty="0" smtClean="0">
                <a:latin typeface="Times New Roman" pitchFamily="18" charset="0"/>
                <a:cs typeface="Times New Roman" pitchFamily="18" charset="0"/>
              </a:rPr>
              <a:t>Public Reputation At Stake</a:t>
            </a:r>
          </a:p>
          <a:p>
            <a:pPr marL="285750" indent="-285750" algn="just">
              <a:buFont typeface="Arial" panose="020B0604020202020204" pitchFamily="34" charset="0"/>
              <a:buChar char="•"/>
            </a:pPr>
            <a:r>
              <a:rPr lang="en-IN" sz="2400" dirty="0" smtClean="0">
                <a:latin typeface="Times New Roman" pitchFamily="18" charset="0"/>
                <a:cs typeface="Times New Roman" pitchFamily="18" charset="0"/>
              </a:rPr>
              <a:t>Low Possibility of Success and Income.</a:t>
            </a:r>
          </a:p>
          <a:p>
            <a:pPr marL="285750" indent="-285750" algn="just">
              <a:buFont typeface="Arial" panose="020B0604020202020204" pitchFamily="34" charset="0"/>
              <a:buChar char="•"/>
            </a:pPr>
            <a:endParaRPr lang="en-IN" sz="2400" dirty="0"/>
          </a:p>
        </p:txBody>
      </p:sp>
    </p:spTree>
    <p:extLst>
      <p:ext uri="{BB962C8B-B14F-4D97-AF65-F5344CB8AC3E}">
        <p14:creationId xmlns="" xmlns:p14="http://schemas.microsoft.com/office/powerpoint/2010/main" val="1042900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6"/>
        <p:cNvGrpSpPr/>
        <p:nvPr/>
      </p:nvGrpSpPr>
      <p:grpSpPr>
        <a:xfrm>
          <a:off x="0" y="0"/>
          <a:ext cx="0" cy="0"/>
          <a:chOff x="0" y="0"/>
          <a:chExt cx="0" cy="0"/>
        </a:xfrm>
      </p:grpSpPr>
      <p:sp>
        <p:nvSpPr>
          <p:cNvPr id="2" name="Title 1">
            <a:extLst>
              <a:ext uri="{FF2B5EF4-FFF2-40B4-BE49-F238E27FC236}">
                <a16:creationId xmlns="" xmlns:a16="http://schemas.microsoft.com/office/drawing/2014/main" id="{5755A9A4-86A8-4CAC-BB42-0574351EB9A4}"/>
              </a:ext>
            </a:extLst>
          </p:cNvPr>
          <p:cNvSpPr>
            <a:spLocks noGrp="1"/>
          </p:cNvSpPr>
          <p:nvPr>
            <p:ph type="title"/>
          </p:nvPr>
        </p:nvSpPr>
        <p:spPr/>
        <p:txBody>
          <a:bodyPr/>
          <a:lstStyle/>
          <a:p>
            <a:r>
              <a:rPr lang="en-US" sz="2800" b="1" dirty="0">
                <a:latin typeface="Times New Roman" panose="02020603050405020304" pitchFamily="18" charset="0"/>
                <a:ea typeface="+mj-lt"/>
                <a:cs typeface="Times New Roman" panose="02020603050405020304" pitchFamily="18" charset="0"/>
              </a:rPr>
              <a:t>PROPOSED SYSTEM </a:t>
            </a:r>
            <a:r>
              <a:rPr lang="en-US" sz="2800" b="1" dirty="0">
                <a:ea typeface="+mj-lt"/>
                <a:cs typeface="+mj-lt"/>
              </a:rPr>
              <a:t>:</a:t>
            </a:r>
            <a:endParaRPr lang="en-US" sz="2800" dirty="0">
              <a:ea typeface="+mj-lt"/>
              <a:cs typeface="+mj-lt"/>
            </a:endParaRPr>
          </a:p>
          <a:p>
            <a:endParaRPr lang="en-US" dirty="0">
              <a:cs typeface="Calibri Light"/>
            </a:endParaRPr>
          </a:p>
        </p:txBody>
      </p:sp>
      <p:sp>
        <p:nvSpPr>
          <p:cNvPr id="107" name="Google Shape;107;p4"/>
          <p:cNvSpPr txBox="1">
            <a:spLocks noGrp="1"/>
          </p:cNvSpPr>
          <p:nvPr>
            <p:ph idx="1"/>
          </p:nvPr>
        </p:nvSpPr>
        <p:spPr>
          <a:xfrm>
            <a:off x="838200" y="900332"/>
            <a:ext cx="10515600" cy="5276631"/>
          </a:xfrm>
          <a:prstGeom prst="rect">
            <a:avLst/>
          </a:prstGeom>
        </p:spPr>
        <p:txBody>
          <a:bodyPr spcFirstLastPara="1" vert="horz" lIns="91425" tIns="45700" rIns="91425" bIns="45700" rtlCol="0" anchor="t" anchorCtr="0">
            <a:normAutofit/>
          </a:bodyPr>
          <a:lstStyle/>
          <a:p>
            <a:pPr marL="0" indent="0">
              <a:spcBef>
                <a:spcPts val="360"/>
              </a:spcBef>
              <a:buNone/>
            </a:pPr>
            <a:endParaRPr lang="en-US" sz="2400" b="1" u="sng" dirty="0">
              <a:cs typeface="Calibri"/>
            </a:endParaRPr>
          </a:p>
          <a:p>
            <a:pPr algn="just">
              <a:buSzPts val="2700"/>
            </a:pPr>
            <a:r>
              <a:rPr lang="en-IN" sz="2400" dirty="0" smtClean="0">
                <a:latin typeface="Times New Roman" panose="02020603050405020304" pitchFamily="18" charset="0"/>
                <a:ea typeface="+mn-lt"/>
                <a:cs typeface="Times New Roman" panose="02020603050405020304" pitchFamily="18" charset="0"/>
              </a:rPr>
              <a:t>Keeping in view the existing models, this proposed model is an attempt to overcome the limitations of the existing models and having updated tools and techniques which are mostly based on fingerprints of various endpoints of the target web application</a:t>
            </a:r>
            <a:r>
              <a:rPr lang="en-IN" sz="2400" dirty="0" smtClean="0">
                <a:latin typeface="Times New Roman" panose="02020603050405020304" pitchFamily="18" charset="0"/>
                <a:ea typeface="+mn-lt"/>
                <a:cs typeface="Times New Roman" panose="02020603050405020304" pitchFamily="18" charset="0"/>
              </a:rPr>
              <a:t>.</a:t>
            </a:r>
          </a:p>
          <a:p>
            <a:pPr algn="just">
              <a:buSzPts val="2700"/>
            </a:pPr>
            <a:r>
              <a:rPr lang="en-IN" sz="2400" dirty="0" smtClean="0">
                <a:latin typeface="Times New Roman" panose="02020603050405020304" pitchFamily="18" charset="0"/>
                <a:ea typeface="+mn-lt"/>
                <a:cs typeface="Times New Roman" panose="02020603050405020304" pitchFamily="18" charset="0"/>
              </a:rPr>
              <a:t>The speed of the recon process is grater as the tools are written in Go and Python.</a:t>
            </a:r>
          </a:p>
          <a:p>
            <a:pPr algn="just">
              <a:buSzPts val="2700"/>
            </a:pPr>
            <a:r>
              <a:rPr lang="en-IN" sz="2400" dirty="0" smtClean="0">
                <a:latin typeface="Times New Roman" panose="02020603050405020304" pitchFamily="18" charset="0"/>
                <a:ea typeface="+mn-lt"/>
                <a:cs typeface="Times New Roman" panose="02020603050405020304" pitchFamily="18" charset="0"/>
              </a:rPr>
              <a:t>JavaScript </a:t>
            </a:r>
            <a:r>
              <a:rPr lang="en-IN" sz="2400" dirty="0" smtClean="0">
                <a:latin typeface="Times New Roman" panose="02020603050405020304" pitchFamily="18" charset="0"/>
                <a:ea typeface="+mn-lt"/>
                <a:cs typeface="Times New Roman" panose="02020603050405020304" pitchFamily="18" charset="0"/>
              </a:rPr>
              <a:t>enumeration is made simple than ever before.</a:t>
            </a:r>
          </a:p>
          <a:p>
            <a:pPr algn="just">
              <a:buSzPts val="2700"/>
            </a:pPr>
            <a:r>
              <a:rPr lang="en-US" sz="2400" dirty="0" smtClean="0">
                <a:latin typeface="Times New Roman" panose="02020603050405020304" pitchFamily="18" charset="0"/>
                <a:ea typeface="+mn-lt"/>
                <a:cs typeface="Times New Roman" panose="02020603050405020304" pitchFamily="18" charset="0"/>
              </a:rPr>
              <a:t>The </a:t>
            </a:r>
            <a:r>
              <a:rPr lang="en-US" sz="2400" dirty="0">
                <a:latin typeface="Times New Roman" panose="02020603050405020304" pitchFamily="18" charset="0"/>
                <a:ea typeface="+mn-lt"/>
                <a:cs typeface="Times New Roman" panose="02020603050405020304" pitchFamily="18" charset="0"/>
              </a:rPr>
              <a:t>proposed system is here we introduce a new machine(tool) that it will automate the recon(information gathering) process very easily. Here our tool is the combination of port scanning tool</a:t>
            </a:r>
            <a:r>
              <a:rPr lang="en-US" sz="2400" dirty="0" smtClean="0">
                <a:latin typeface="Times New Roman" panose="02020603050405020304" pitchFamily="18" charset="0"/>
                <a:ea typeface="+mn-lt"/>
                <a:cs typeface="Times New Roman" panose="02020603050405020304" pitchFamily="18" charset="0"/>
              </a:rPr>
              <a:t>, </a:t>
            </a:r>
            <a:r>
              <a:rPr lang="en-US" sz="2400" dirty="0" err="1" smtClean="0">
                <a:latin typeface="Times New Roman" panose="02020603050405020304" pitchFamily="18" charset="0"/>
                <a:ea typeface="+mn-lt"/>
                <a:cs typeface="Times New Roman" panose="02020603050405020304" pitchFamily="18" charset="0"/>
              </a:rPr>
              <a:t>dns</a:t>
            </a:r>
            <a:r>
              <a:rPr lang="en-US" sz="2400" dirty="0" smtClean="0">
                <a:latin typeface="Times New Roman" panose="02020603050405020304" pitchFamily="18" charset="0"/>
                <a:ea typeface="+mn-lt"/>
                <a:cs typeface="Times New Roman" panose="02020603050405020304" pitchFamily="18" charset="0"/>
              </a:rPr>
              <a:t> </a:t>
            </a:r>
            <a:r>
              <a:rPr lang="en-US" sz="2400" dirty="0" smtClean="0">
                <a:latin typeface="Times New Roman" panose="02020603050405020304" pitchFamily="18" charset="0"/>
                <a:ea typeface="+mn-lt"/>
                <a:cs typeface="Times New Roman" panose="02020603050405020304" pitchFamily="18" charset="0"/>
              </a:rPr>
              <a:t>scanning </a:t>
            </a:r>
            <a:r>
              <a:rPr lang="en-US" sz="2400" dirty="0">
                <a:latin typeface="Times New Roman" panose="02020603050405020304" pitchFamily="18" charset="0"/>
                <a:ea typeface="+mn-lt"/>
                <a:cs typeface="Times New Roman" panose="02020603050405020304" pitchFamily="18" charset="0"/>
              </a:rPr>
              <a:t>tool, subdomain finding </a:t>
            </a:r>
            <a:r>
              <a:rPr lang="en-US" sz="2400" dirty="0" err="1" smtClean="0">
                <a:latin typeface="Times New Roman" panose="02020603050405020304" pitchFamily="18" charset="0"/>
                <a:ea typeface="+mn-lt"/>
                <a:cs typeface="Times New Roman" panose="02020603050405020304" pitchFamily="18" charset="0"/>
              </a:rPr>
              <a:t>tool,screenshotting</a:t>
            </a:r>
            <a:r>
              <a:rPr lang="en-US" sz="2400" dirty="0" smtClean="0">
                <a:latin typeface="Times New Roman" panose="02020603050405020304" pitchFamily="18" charset="0"/>
                <a:ea typeface="+mn-lt"/>
                <a:cs typeface="Times New Roman" panose="02020603050405020304" pitchFamily="18" charset="0"/>
              </a:rPr>
              <a:t> tool, </a:t>
            </a:r>
            <a:r>
              <a:rPr lang="en-US" sz="2400" dirty="0" err="1" smtClean="0">
                <a:latin typeface="Times New Roman" panose="02020603050405020304" pitchFamily="18" charset="0"/>
                <a:ea typeface="+mn-lt"/>
                <a:cs typeface="Times New Roman" panose="02020603050405020304" pitchFamily="18" charset="0"/>
              </a:rPr>
              <a:t>spidering</a:t>
            </a:r>
            <a:r>
              <a:rPr lang="en-US" sz="2400" dirty="0" smtClean="0">
                <a:latin typeface="Times New Roman" panose="02020603050405020304" pitchFamily="18" charset="0"/>
                <a:ea typeface="+mn-lt"/>
                <a:cs typeface="Times New Roman" panose="02020603050405020304" pitchFamily="18" charset="0"/>
              </a:rPr>
              <a:t> tool </a:t>
            </a:r>
            <a:r>
              <a:rPr lang="en-US" sz="2400" dirty="0">
                <a:latin typeface="Times New Roman" panose="02020603050405020304" pitchFamily="18" charset="0"/>
                <a:ea typeface="+mn-lt"/>
                <a:cs typeface="Times New Roman" panose="02020603050405020304" pitchFamily="18" charset="0"/>
              </a:rPr>
              <a:t>and </a:t>
            </a:r>
            <a:r>
              <a:rPr lang="en-US" sz="2400" dirty="0" err="1">
                <a:latin typeface="Times New Roman" panose="02020603050405020304" pitchFamily="18" charset="0"/>
                <a:ea typeface="+mn-lt"/>
                <a:cs typeface="Times New Roman" panose="02020603050405020304" pitchFamily="18" charset="0"/>
              </a:rPr>
              <a:t>httpx</a:t>
            </a:r>
            <a:r>
              <a:rPr lang="en-US" sz="2400" dirty="0">
                <a:latin typeface="Times New Roman" panose="02020603050405020304" pitchFamily="18" charset="0"/>
                <a:ea typeface="+mn-lt"/>
                <a:cs typeface="Times New Roman" panose="02020603050405020304" pitchFamily="18" charset="0"/>
              </a:rPr>
              <a:t>.</a:t>
            </a:r>
            <a:endParaRPr lang="en-US" sz="2400" dirty="0">
              <a:cs typeface="Calibri"/>
            </a:endParaRPr>
          </a:p>
          <a:p>
            <a:pPr marL="457200" lvl="0" indent="-400050" algn="just" rtl="0">
              <a:spcBef>
                <a:spcPts val="0"/>
              </a:spcBef>
              <a:spcAft>
                <a:spcPts val="0"/>
              </a:spcAft>
              <a:buSzPts val="2700"/>
            </a:pPr>
            <a:endParaRPr lang="en-US" dirty="0">
              <a:cs typeface="Calibri"/>
            </a:endParaRPr>
          </a:p>
          <a:p>
            <a:pPr marL="0" indent="0" algn="just">
              <a:spcBef>
                <a:spcPts val="360"/>
              </a:spcBef>
              <a:buNone/>
            </a:pPr>
            <a:endParaRPr lang="en-US" b="1" dirty="0">
              <a:ea typeface="+mn-lt"/>
              <a:cs typeface="+mn-lt"/>
            </a:endParaRPr>
          </a:p>
          <a:p>
            <a:pPr marL="0" indent="0">
              <a:spcBef>
                <a:spcPts val="360"/>
              </a:spcBef>
              <a:buNone/>
            </a:pPr>
            <a:endParaRPr lang="en-US" sz="2400" b="1" u="sng" dirty="0">
              <a:ea typeface="+mn-lt"/>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4D8F11-3EC7-4ED6-978F-EE485F49396E}"/>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 xmlns:a16="http://schemas.microsoft.com/office/drawing/2014/main" id="{9921F830-3DD0-4B38-8971-B60B5F29778C}"/>
              </a:ext>
            </a:extLst>
          </p:cNvPr>
          <p:cNvSpPr>
            <a:spLocks noGrp="1"/>
          </p:cNvSpPr>
          <p:nvPr>
            <p:ph idx="1"/>
          </p:nvPr>
        </p:nvSpPr>
        <p:spPr>
          <a:xfrm>
            <a:off x="697523" y="1553064"/>
            <a:ext cx="10515600" cy="4351338"/>
          </a:xfrm>
        </p:spPr>
        <p:txBody>
          <a:bodyPr vert="horz" lIns="91440" tIns="45720" rIns="91440" bIns="45720" rtlCol="0" anchor="t">
            <a:normAutofit/>
          </a:bodyPr>
          <a:lstStyle/>
          <a:p>
            <a:pPr algn="just"/>
            <a:r>
              <a:rPr lang="en-IN" sz="2400" dirty="0" smtClean="0">
                <a:latin typeface="Times New Roman" pitchFamily="18" charset="0"/>
                <a:cs typeface="Times New Roman" pitchFamily="18" charset="0"/>
              </a:rPr>
              <a:t>Saves a lot of time.</a:t>
            </a:r>
          </a:p>
          <a:p>
            <a:pPr algn="just"/>
            <a:r>
              <a:rPr lang="en-IN" sz="2400" dirty="0" smtClean="0">
                <a:latin typeface="Times New Roman" pitchFamily="18" charset="0"/>
                <a:cs typeface="Times New Roman" pitchFamily="18" charset="0"/>
              </a:rPr>
              <a:t>You know what exactly to look for.</a:t>
            </a:r>
          </a:p>
          <a:p>
            <a:pPr algn="just"/>
            <a:r>
              <a:rPr lang="en-IN" sz="2400" dirty="0" smtClean="0">
                <a:latin typeface="Times New Roman" pitchFamily="18" charset="0"/>
                <a:cs typeface="Times New Roman" pitchFamily="18" charset="0"/>
              </a:rPr>
              <a:t>You can easily automate your recon workflow.</a:t>
            </a:r>
          </a:p>
          <a:p>
            <a:pPr algn="just"/>
            <a:r>
              <a:rPr lang="en-IN" sz="2400" dirty="0" smtClean="0">
                <a:latin typeface="Times New Roman" pitchFamily="18" charset="0"/>
                <a:cs typeface="Times New Roman" pitchFamily="18" charset="0"/>
              </a:rPr>
              <a:t>Less of a chance to submit Out-of-Scope Issues.</a:t>
            </a:r>
          </a:p>
          <a:p>
            <a:pPr algn="just"/>
            <a:r>
              <a:rPr lang="en-IN" sz="2400" dirty="0" smtClean="0">
                <a:latin typeface="Times New Roman" pitchFamily="18" charset="0"/>
                <a:cs typeface="Times New Roman" pitchFamily="18" charset="0"/>
              </a:rPr>
              <a:t>Just like other security methodologies, it enables you to perform better Recon.</a:t>
            </a:r>
          </a:p>
          <a:p>
            <a:pPr algn="just"/>
            <a:r>
              <a:rPr lang="en-IN" sz="2400" dirty="0" smtClean="0">
                <a:latin typeface="Times New Roman" pitchFamily="18" charset="0"/>
                <a:cs typeface="Times New Roman" pitchFamily="18" charset="0"/>
              </a:rPr>
              <a:t>Increased Vulnerability Detection.</a:t>
            </a:r>
          </a:p>
          <a:p>
            <a:pPr algn="just"/>
            <a:r>
              <a:rPr lang="en-IN" sz="2400" dirty="0" smtClean="0">
                <a:latin typeface="Times New Roman" pitchFamily="18" charset="0"/>
                <a:cs typeface="Times New Roman" pitchFamily="18" charset="0"/>
              </a:rPr>
              <a:t>Reduced Cost.</a:t>
            </a:r>
          </a:p>
          <a:p>
            <a:pPr algn="just"/>
            <a:r>
              <a:rPr lang="en-IN" sz="2400" dirty="0" smtClean="0">
                <a:latin typeface="Times New Roman" pitchFamily="18" charset="0"/>
                <a:cs typeface="Times New Roman" pitchFamily="18" charset="0"/>
              </a:rPr>
              <a:t>Realistic Threat Simulation.</a:t>
            </a:r>
          </a:p>
          <a:p>
            <a:pPr marL="0" indent="0" algn="just">
              <a:buNone/>
            </a:pPr>
            <a:r>
              <a:rPr lang="en-US" sz="2400" dirty="0" smtClean="0">
                <a:latin typeface="Times New Roman" panose="02020603050405020304" pitchFamily="18" charset="0"/>
                <a:ea typeface="+mn-lt"/>
                <a:cs typeface="Times New Roman" panose="02020603050405020304" pitchFamily="18" charset="0"/>
              </a:rPr>
              <a:t>   </a:t>
            </a:r>
            <a:endParaRPr lang="en-US" sz="2400" dirty="0">
              <a:latin typeface="Times New Roman" panose="02020603050405020304" pitchFamily="18" charset="0"/>
              <a:ea typeface="+mn-lt"/>
              <a:cs typeface="Times New Roman" panose="02020603050405020304" pitchFamily="18" charset="0"/>
            </a:endParaRPr>
          </a:p>
          <a:p>
            <a:pPr marL="0" indent="0" algn="just">
              <a:buNone/>
            </a:pPr>
            <a:endParaRPr lang="en-US" sz="2400" dirty="0">
              <a:latin typeface="Times New Roman" panose="02020603050405020304" pitchFamily="18" charset="0"/>
              <a:ea typeface="+mn-lt"/>
              <a:cs typeface="Times New Roman" panose="02020603050405020304" pitchFamily="18" charset="0"/>
            </a:endParaRPr>
          </a:p>
          <a:p>
            <a:pPr marL="0" indent="0" algn="just">
              <a:buNone/>
            </a:pPr>
            <a:endParaRPr lang="en-US" sz="2400" dirty="0">
              <a:latin typeface="Times New Roman" panose="02020603050405020304" pitchFamily="18" charset="0"/>
              <a:ea typeface="+mn-lt"/>
              <a:cs typeface="Times New Roman" panose="02020603050405020304" pitchFamily="18" charset="0"/>
            </a:endParaRPr>
          </a:p>
          <a:p>
            <a:pPr marL="0" indent="0" algn="just">
              <a:buNone/>
            </a:pPr>
            <a:endParaRPr lang="en-US" b="1"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 xmlns:p14="http://schemas.microsoft.com/office/powerpoint/2010/main" val="1285392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subTitle" idx="1"/>
          </p:nvPr>
        </p:nvSpPr>
        <p:spPr>
          <a:xfrm>
            <a:off x="763117" y="851648"/>
            <a:ext cx="11061692" cy="14928149"/>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rgbClr val="10503F"/>
              </a:buClr>
              <a:buSzPts val="1900"/>
              <a:buNone/>
            </a:pPr>
            <a:r>
              <a:rPr lang="en-US" b="1" dirty="0">
                <a:latin typeface="Times New Roman" panose="02020603050405020304" pitchFamily="18" charset="0"/>
                <a:ea typeface="Times New Roman"/>
                <a:cs typeface="Times New Roman" panose="02020603050405020304" pitchFamily="18" charset="0"/>
                <a:sym typeface="Times New Roman"/>
              </a:rPr>
              <a:t>SOFTWARE REQUIREMENTS :</a:t>
            </a:r>
            <a:endParaRPr b="1" dirty="0">
              <a:latin typeface="Times New Roman" panose="02020603050405020304" pitchFamily="18" charset="0"/>
              <a:ea typeface="Times New Roman"/>
              <a:cs typeface="Times New Roman" panose="02020603050405020304" pitchFamily="18" charset="0"/>
              <a:sym typeface="Times New Roman"/>
            </a:endParaRPr>
          </a:p>
          <a:p>
            <a:pPr marL="841375" algn="l">
              <a:spcBef>
                <a:spcPts val="1675"/>
              </a:spcBef>
              <a:buClr>
                <a:schemeClr val="dk1"/>
              </a:buClr>
              <a:buSzPts val="1800"/>
            </a:pPr>
            <a:endParaRPr lang="en-IN" sz="2000" dirty="0" smtClean="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841375" algn="l">
              <a:spcBef>
                <a:spcPts val="1675"/>
              </a:spcBef>
              <a:buClr>
                <a:schemeClr val="dk1"/>
              </a:buClr>
              <a:buSzPts val="1800"/>
            </a:pPr>
            <a:r>
              <a:rPr lang="en-IN"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Operating </a:t>
            </a:r>
            <a:r>
              <a:rPr lang="en-IN"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System: LINUX, UNIX.</a:t>
            </a:r>
          </a:p>
          <a:p>
            <a:pPr marL="841375" algn="l">
              <a:spcBef>
                <a:spcPts val="1675"/>
              </a:spcBef>
              <a:buClr>
                <a:schemeClr val="dk1"/>
              </a:buClr>
              <a:buSzPts val="1800"/>
            </a:pPr>
            <a:r>
              <a:rPr lang="en-IN"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Browser: Google Chrome, Mozilla Firefox.</a:t>
            </a:r>
          </a:p>
          <a:p>
            <a:pPr marL="841375" algn="l">
              <a:spcBef>
                <a:spcPts val="1675"/>
              </a:spcBef>
              <a:buClr>
                <a:schemeClr val="dk1"/>
              </a:buClr>
              <a:buSzPts val="1800"/>
            </a:pPr>
            <a:r>
              <a:rPr lang="en-IN"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Frontend: Terminal, Bash Script, GO Language.</a:t>
            </a:r>
          </a:p>
          <a:p>
            <a:pPr marL="841375" algn="l">
              <a:spcBef>
                <a:spcPts val="1675"/>
              </a:spcBef>
              <a:buClr>
                <a:schemeClr val="dk1"/>
              </a:buClr>
              <a:buSzPts val="1800"/>
            </a:pPr>
            <a:r>
              <a:rPr lang="en-IN"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Backend: Python(pip).</a:t>
            </a:r>
          </a:p>
          <a:p>
            <a:pPr marL="841375" algn="l">
              <a:spcBef>
                <a:spcPts val="720"/>
              </a:spcBef>
              <a:buClr>
                <a:schemeClr val="dk1"/>
              </a:buClr>
              <a:buSzPts val="1800"/>
            </a:pPr>
            <a:endParaRPr lang="en-US" sz="2000" dirty="0">
              <a:solidFill>
                <a:schemeClr val="dk1"/>
              </a:solidFill>
              <a:latin typeface="Times New Roman" panose="02020603050405020304" pitchFamily="18" charset="0"/>
              <a:ea typeface="Times New Roman"/>
              <a:cs typeface="Times New Roman" panose="02020603050405020304" pitchFamily="18" charset="0"/>
            </a:endParaRPr>
          </a:p>
          <a:p>
            <a:pPr algn="l"/>
            <a:r>
              <a:rPr lang="en-US" sz="2000" dirty="0">
                <a:latin typeface="Times New Roman" panose="02020603050405020304" pitchFamily="18" charset="0"/>
                <a:ea typeface="+mn-lt"/>
                <a:cs typeface="Times New Roman" panose="02020603050405020304" pitchFamily="18" charset="0"/>
              </a:rPr>
              <a:t>           </a:t>
            </a:r>
            <a:endParaRPr lang="en-US" sz="2000" dirty="0">
              <a:solidFill>
                <a:srgbClr val="000000"/>
              </a:solidFill>
              <a:latin typeface="Times New Roman" panose="02020603050405020304" pitchFamily="18" charset="0"/>
              <a:ea typeface="Times New Roman"/>
              <a:cs typeface="Times New Roman" panose="02020603050405020304" pitchFamily="18" charset="0"/>
            </a:endParaRPr>
          </a:p>
          <a:p>
            <a:pPr algn="l">
              <a:lnSpc>
                <a:spcPct val="115000"/>
              </a:lnSpc>
              <a:spcBef>
                <a:spcPts val="1380"/>
              </a:spcBef>
              <a:buClr>
                <a:srgbClr val="205867"/>
              </a:buClr>
              <a:buSzPts val="1900"/>
            </a:pPr>
            <a:endParaRPr lang="en-US" b="1" u="sng" dirty="0">
              <a:latin typeface="Times New Roman" panose="02020603050405020304" pitchFamily="18" charset="0"/>
              <a:ea typeface="Times New Roman"/>
              <a:cs typeface="Times New Roman" panose="02020603050405020304" pitchFamily="18" charset="0"/>
              <a:sym typeface="Times New Roman"/>
            </a:endParaRPr>
          </a:p>
          <a:p>
            <a:pPr algn="l">
              <a:lnSpc>
                <a:spcPct val="115000"/>
              </a:lnSpc>
              <a:spcBef>
                <a:spcPts val="1380"/>
              </a:spcBef>
              <a:buClr>
                <a:srgbClr val="205867"/>
              </a:buClr>
              <a:buSzPts val="1900"/>
            </a:pPr>
            <a:endParaRPr lang="en-US" b="1" u="sng" dirty="0">
              <a:latin typeface="Times New Roman" panose="02020603050405020304" pitchFamily="18" charset="0"/>
              <a:ea typeface="Times New Roman"/>
              <a:cs typeface="Times New Roman" panose="02020603050405020304" pitchFamily="18" charset="0"/>
              <a:sym typeface="Times New Roman"/>
            </a:endParaRPr>
          </a:p>
          <a:p>
            <a:pPr algn="l">
              <a:lnSpc>
                <a:spcPct val="115000"/>
              </a:lnSpc>
              <a:spcBef>
                <a:spcPts val="1380"/>
              </a:spcBef>
              <a:buClr>
                <a:srgbClr val="205867"/>
              </a:buClr>
              <a:buSzPts val="1900"/>
            </a:pPr>
            <a:endParaRPr lang="en-US" b="1" u="sng" dirty="0">
              <a:latin typeface="Times New Roman" panose="02020603050405020304" pitchFamily="18" charset="0"/>
              <a:ea typeface="Times New Roman"/>
              <a:cs typeface="Times New Roman" panose="02020603050405020304" pitchFamily="18" charset="0"/>
              <a:sym typeface="Times New Roman"/>
            </a:endParaRPr>
          </a:p>
          <a:p>
            <a:pPr algn="l">
              <a:lnSpc>
                <a:spcPct val="115000"/>
              </a:lnSpc>
              <a:spcBef>
                <a:spcPts val="1380"/>
              </a:spcBef>
              <a:buClr>
                <a:srgbClr val="205867"/>
              </a:buClr>
              <a:buSzPts val="1900"/>
            </a:pPr>
            <a:endParaRPr lang="en-US" b="1" u="sng" dirty="0">
              <a:latin typeface="Times New Roman" panose="02020603050405020304" pitchFamily="18" charset="0"/>
              <a:ea typeface="Times New Roman"/>
              <a:cs typeface="Times New Roman" panose="02020603050405020304" pitchFamily="18" charset="0"/>
              <a:sym typeface="Times New Roman"/>
            </a:endParaRPr>
          </a:p>
          <a:p>
            <a:pPr algn="l">
              <a:lnSpc>
                <a:spcPct val="115000"/>
              </a:lnSpc>
              <a:spcBef>
                <a:spcPts val="1380"/>
              </a:spcBef>
              <a:buClr>
                <a:srgbClr val="205867"/>
              </a:buClr>
              <a:buSzPts val="1900"/>
            </a:pPr>
            <a:endParaRPr lang="en-US" b="1" u="sng" dirty="0">
              <a:latin typeface="Times New Roman" panose="02020603050405020304" pitchFamily="18" charset="0"/>
              <a:ea typeface="Times New Roman"/>
              <a:cs typeface="Times New Roman" panose="02020603050405020304" pitchFamily="18" charset="0"/>
              <a:sym typeface="Times New Roman"/>
            </a:endParaRPr>
          </a:p>
          <a:p>
            <a:pPr algn="l">
              <a:lnSpc>
                <a:spcPct val="115000"/>
              </a:lnSpc>
              <a:spcBef>
                <a:spcPts val="1380"/>
              </a:spcBef>
              <a:buClr>
                <a:srgbClr val="205867"/>
              </a:buClr>
              <a:buSzPts val="1900"/>
            </a:pPr>
            <a:endParaRPr lang="en-US" b="1" u="sng" dirty="0">
              <a:latin typeface="Times New Roman" panose="02020603050405020304" pitchFamily="18" charset="0"/>
              <a:ea typeface="Times New Roman"/>
              <a:cs typeface="Times New Roman" panose="02020603050405020304" pitchFamily="18" charset="0"/>
              <a:sym typeface="Times New Roman"/>
            </a:endParaRPr>
          </a:p>
          <a:p>
            <a:pPr algn="l">
              <a:lnSpc>
                <a:spcPct val="115000"/>
              </a:lnSpc>
              <a:spcBef>
                <a:spcPts val="1380"/>
              </a:spcBef>
              <a:buClr>
                <a:srgbClr val="205867"/>
              </a:buClr>
              <a:buSzPts val="1900"/>
            </a:pPr>
            <a:endParaRPr lang="en-US" b="1" u="sng" dirty="0">
              <a:latin typeface="Times New Roman" panose="02020603050405020304" pitchFamily="18" charset="0"/>
              <a:ea typeface="Times New Roman"/>
              <a:cs typeface="Times New Roman" panose="02020603050405020304" pitchFamily="18" charset="0"/>
              <a:sym typeface="Times New Roman"/>
            </a:endParaRPr>
          </a:p>
          <a:p>
            <a:pPr algn="l">
              <a:lnSpc>
                <a:spcPct val="115000"/>
              </a:lnSpc>
              <a:spcBef>
                <a:spcPts val="1380"/>
              </a:spcBef>
              <a:buClr>
                <a:srgbClr val="205867"/>
              </a:buClr>
              <a:buSzPts val="1900"/>
            </a:pPr>
            <a:endParaRPr lang="en-US" b="1" u="sng" dirty="0">
              <a:latin typeface="Times New Roman" panose="02020603050405020304" pitchFamily="18" charset="0"/>
              <a:ea typeface="Times New Roman"/>
              <a:cs typeface="Times New Roman" panose="02020603050405020304" pitchFamily="18" charset="0"/>
              <a:sym typeface="Times New Roman"/>
            </a:endParaRPr>
          </a:p>
          <a:p>
            <a:pPr algn="l">
              <a:lnSpc>
                <a:spcPct val="115000"/>
              </a:lnSpc>
              <a:spcBef>
                <a:spcPts val="1380"/>
              </a:spcBef>
              <a:buClr>
                <a:srgbClr val="205867"/>
              </a:buClr>
              <a:buSzPts val="1900"/>
            </a:pPr>
            <a:endParaRPr lang="en-US" b="1" u="sng" dirty="0">
              <a:latin typeface="Times New Roman" panose="02020603050405020304" pitchFamily="18" charset="0"/>
              <a:ea typeface="Times New Roman"/>
              <a:cs typeface="Times New Roman" panose="02020603050405020304" pitchFamily="18" charset="0"/>
              <a:sym typeface="Times New Roman"/>
            </a:endParaRPr>
          </a:p>
          <a:p>
            <a:pPr algn="l">
              <a:lnSpc>
                <a:spcPct val="115000"/>
              </a:lnSpc>
              <a:spcBef>
                <a:spcPts val="1380"/>
              </a:spcBef>
              <a:buClr>
                <a:srgbClr val="205867"/>
              </a:buClr>
              <a:buSzPts val="1900"/>
            </a:pPr>
            <a:endParaRPr lang="en-US" b="1" u="sng" dirty="0">
              <a:latin typeface="Times New Roman" panose="02020603050405020304" pitchFamily="18" charset="0"/>
              <a:ea typeface="Times New Roman"/>
              <a:cs typeface="Times New Roman" panose="02020603050405020304" pitchFamily="18" charset="0"/>
              <a:sym typeface="Times New Roman"/>
            </a:endParaRPr>
          </a:p>
          <a:p>
            <a:pPr algn="l">
              <a:lnSpc>
                <a:spcPct val="115000"/>
              </a:lnSpc>
              <a:spcBef>
                <a:spcPts val="1380"/>
              </a:spcBef>
              <a:buClr>
                <a:srgbClr val="205867"/>
              </a:buClr>
              <a:buSzPts val="1900"/>
            </a:pPr>
            <a:endParaRPr lang="en-US" b="1" u="sng" dirty="0">
              <a:latin typeface="Times New Roman" panose="02020603050405020304" pitchFamily="18" charset="0"/>
              <a:ea typeface="Times New Roman"/>
              <a:cs typeface="Times New Roman" panose="02020603050405020304" pitchFamily="18" charset="0"/>
              <a:sym typeface="Times New Roman"/>
            </a:endParaRPr>
          </a:p>
          <a:p>
            <a:pPr algn="l">
              <a:lnSpc>
                <a:spcPct val="115000"/>
              </a:lnSpc>
              <a:spcBef>
                <a:spcPts val="1380"/>
              </a:spcBef>
              <a:buClr>
                <a:srgbClr val="205867"/>
              </a:buClr>
              <a:buSzPts val="1900"/>
            </a:pPr>
            <a:endParaRPr lang="en-US" b="1" u="sng" dirty="0">
              <a:latin typeface="Times New Roman" panose="02020603050405020304" pitchFamily="18" charset="0"/>
              <a:ea typeface="Times New Roman"/>
              <a:cs typeface="Times New Roman" panose="02020603050405020304" pitchFamily="18" charset="0"/>
              <a:sym typeface="Times New Roman"/>
            </a:endParaRPr>
          </a:p>
          <a:p>
            <a:pPr algn="l">
              <a:lnSpc>
                <a:spcPct val="115000"/>
              </a:lnSpc>
              <a:spcBef>
                <a:spcPts val="1380"/>
              </a:spcBef>
              <a:buClr>
                <a:srgbClr val="205867"/>
              </a:buClr>
              <a:buSzPts val="1900"/>
            </a:pPr>
            <a:endParaRPr lang="en-US" b="1" u="sng" dirty="0">
              <a:latin typeface="Times New Roman" panose="02020603050405020304" pitchFamily="18" charset="0"/>
              <a:ea typeface="Times New Roman"/>
              <a:cs typeface="Times New Roman" panose="02020603050405020304" pitchFamily="18" charset="0"/>
              <a:sym typeface="Times New Roman"/>
            </a:endParaRPr>
          </a:p>
          <a:p>
            <a:pPr algn="l">
              <a:lnSpc>
                <a:spcPct val="115000"/>
              </a:lnSpc>
              <a:spcBef>
                <a:spcPts val="1380"/>
              </a:spcBef>
              <a:buClr>
                <a:srgbClr val="205867"/>
              </a:buClr>
              <a:buSzPts val="1900"/>
            </a:pPr>
            <a:r>
              <a:rPr lang="en-US" b="1" u="sng" dirty="0">
                <a:latin typeface="Times New Roman" panose="02020603050405020304" pitchFamily="18" charset="0"/>
                <a:ea typeface="Times New Roman"/>
                <a:cs typeface="Times New Roman" panose="02020603050405020304" pitchFamily="18" charset="0"/>
                <a:sym typeface="Times New Roman"/>
              </a:rPr>
              <a:t>HARDWARE REQUIREMENTS :</a:t>
            </a:r>
            <a:endParaRPr dirty="0">
              <a:latin typeface="Times New Roman" panose="02020603050405020304" pitchFamily="18" charset="0"/>
              <a:cs typeface="Times New Roman" panose="02020603050405020304" pitchFamily="18" charset="0"/>
            </a:endParaRPr>
          </a:p>
          <a:p>
            <a:pPr marL="841375" algn="l">
              <a:spcBef>
                <a:spcPts val="1650"/>
              </a:spcBef>
              <a:buClr>
                <a:schemeClr val="dk1"/>
              </a:buClr>
              <a:buSzPts val="1800"/>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System                 :	     Intel i3Core.5th gen</a:t>
            </a:r>
            <a:endParaRPr sz="2000" dirty="0">
              <a:solidFill>
                <a:schemeClr val="dk1"/>
              </a:solidFill>
              <a:latin typeface="Times New Roman" panose="02020603050405020304" pitchFamily="18" charset="0"/>
              <a:ea typeface="Times New Roman"/>
              <a:cs typeface="Times New Roman" panose="02020603050405020304" pitchFamily="18" charset="0"/>
            </a:endParaRPr>
          </a:p>
          <a:p>
            <a:pPr algn="l"/>
            <a:r>
              <a:rPr lang="en-US" sz="2000" dirty="0">
                <a:latin typeface="Times New Roman" panose="02020603050405020304" pitchFamily="18" charset="0"/>
                <a:ea typeface="+mn-lt"/>
                <a:cs typeface="Times New Roman" panose="02020603050405020304" pitchFamily="18" charset="0"/>
              </a:rPr>
              <a:t>               RAM                  :     4 GB </a:t>
            </a:r>
          </a:p>
          <a:p>
            <a:pPr algn="l"/>
            <a:r>
              <a:rPr lang="en-US" sz="2000" dirty="0">
                <a:latin typeface="Times New Roman" panose="02020603050405020304" pitchFamily="18" charset="0"/>
                <a:ea typeface="+mn-lt"/>
                <a:cs typeface="Times New Roman" panose="02020603050405020304" pitchFamily="18" charset="0"/>
              </a:rPr>
              <a:t>               Storage               :     500 GB </a:t>
            </a:r>
          </a:p>
          <a:p>
            <a:pPr algn="l"/>
            <a:r>
              <a:rPr lang="en-US" sz="2000" dirty="0">
                <a:latin typeface="Times New Roman" panose="02020603050405020304" pitchFamily="18" charset="0"/>
                <a:ea typeface="+mn-lt"/>
                <a:cs typeface="Times New Roman" panose="02020603050405020304" pitchFamily="18" charset="0"/>
              </a:rPr>
              <a:t>               CPU                   :     2 GHz or faster </a:t>
            </a:r>
          </a:p>
          <a:p>
            <a:pPr algn="l"/>
            <a:r>
              <a:rPr lang="en-US" sz="2000" dirty="0">
                <a:latin typeface="Times New Roman" panose="02020603050405020304" pitchFamily="18" charset="0"/>
                <a:ea typeface="+mn-lt"/>
                <a:cs typeface="Times New Roman" panose="02020603050405020304" pitchFamily="18" charset="0"/>
              </a:rPr>
              <a:t>               Architecture       :     32-bit or 64-bit </a:t>
            </a:r>
          </a:p>
          <a:p>
            <a:pPr marL="841375" lvl="0" indent="0" algn="l">
              <a:spcBef>
                <a:spcPts val="710"/>
              </a:spcBef>
              <a:spcAft>
                <a:spcPts val="0"/>
              </a:spcAft>
              <a:buSzPts val="1800"/>
              <a:buNone/>
            </a:pPr>
            <a:endParaRPr lang="en-US" sz="2000" dirty="0">
              <a:solidFill>
                <a:schemeClr val="dk1"/>
              </a:solidFill>
              <a:latin typeface="Times New Roman"/>
              <a:ea typeface="Times New Roman"/>
              <a:cs typeface="Times New Roman"/>
            </a:endParaRPr>
          </a:p>
        </p:txBody>
      </p:sp>
    </p:spTree>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30642B8-0101-BF90-0C60-6A94188B35DD}"/>
              </a:ext>
            </a:extLst>
          </p:cNvPr>
          <p:cNvSpPr txBox="1"/>
          <p:nvPr/>
        </p:nvSpPr>
        <p:spPr>
          <a:xfrm>
            <a:off x="1061671" y="927365"/>
            <a:ext cx="6097464" cy="4041106"/>
          </a:xfrm>
          <a:prstGeom prst="rect">
            <a:avLst/>
          </a:prstGeom>
          <a:noFill/>
        </p:spPr>
        <p:txBody>
          <a:bodyPr wrap="square">
            <a:spAutoFit/>
          </a:bodyPr>
          <a:lstStyle/>
          <a:p>
            <a:pPr algn="l">
              <a:lnSpc>
                <a:spcPct val="115000"/>
              </a:lnSpc>
              <a:spcBef>
                <a:spcPts val="1380"/>
              </a:spcBef>
              <a:buClr>
                <a:srgbClr val="205867"/>
              </a:buClr>
              <a:buSzPts val="1900"/>
            </a:pPr>
            <a:r>
              <a:rPr lang="en-US" sz="2400" b="1" dirty="0">
                <a:latin typeface="Times New Roman" panose="02020603050405020304" pitchFamily="18" charset="0"/>
                <a:ea typeface="Times New Roman"/>
                <a:cs typeface="Times New Roman" panose="02020603050405020304" pitchFamily="18" charset="0"/>
                <a:sym typeface="Times New Roman"/>
              </a:rPr>
              <a:t>HARDWARE REQUIREMENTS :</a:t>
            </a:r>
            <a:endParaRPr lang="en-US" sz="2400" dirty="0">
              <a:latin typeface="Times New Roman" panose="02020603050405020304" pitchFamily="18" charset="0"/>
              <a:cs typeface="Times New Roman" panose="02020603050405020304" pitchFamily="18" charset="0"/>
            </a:endParaRPr>
          </a:p>
          <a:p>
            <a:pPr marL="841375">
              <a:spcBef>
                <a:spcPts val="1650"/>
              </a:spcBef>
              <a:buClr>
                <a:schemeClr val="dk1"/>
              </a:buClr>
              <a:buSzPts val="1800"/>
            </a:pPr>
            <a:endParaRPr lang="en-IN" sz="2400" dirty="0" smtClean="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841375">
              <a:spcBef>
                <a:spcPts val="1650"/>
              </a:spcBef>
              <a:buClr>
                <a:schemeClr val="dk1"/>
              </a:buClr>
              <a:buSzPts val="1800"/>
            </a:pPr>
            <a:r>
              <a:rPr lang="en-IN" sz="24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RAM </a:t>
            </a:r>
            <a:r>
              <a:rPr lang="en-IN" sz="24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up to 4GB.</a:t>
            </a:r>
          </a:p>
          <a:p>
            <a:pPr marL="841375">
              <a:spcBef>
                <a:spcPts val="1650"/>
              </a:spcBef>
              <a:buClr>
                <a:schemeClr val="dk1"/>
              </a:buClr>
              <a:buSzPts val="1800"/>
            </a:pPr>
            <a:r>
              <a:rPr lang="en-IN" sz="24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Hard disk up to 100GB</a:t>
            </a:r>
          </a:p>
          <a:p>
            <a:pPr marL="841375">
              <a:spcBef>
                <a:spcPts val="1650"/>
              </a:spcBef>
              <a:buClr>
                <a:schemeClr val="dk1"/>
              </a:buClr>
              <a:buSzPts val="1800"/>
            </a:pPr>
            <a:r>
              <a:rPr lang="en-IN" sz="24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Pentium IV Processor.</a:t>
            </a:r>
          </a:p>
          <a:p>
            <a:pPr marL="841375">
              <a:spcBef>
                <a:spcPts val="1650"/>
              </a:spcBef>
              <a:buClr>
                <a:schemeClr val="dk1"/>
              </a:buClr>
              <a:buSzPts val="1800"/>
            </a:pPr>
            <a:r>
              <a:rPr lang="en-IN" sz="24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Input device: Keyboard, Mouse.</a:t>
            </a:r>
          </a:p>
          <a:p>
            <a:pPr marL="841375">
              <a:spcBef>
                <a:spcPts val="1650"/>
              </a:spcBef>
              <a:buClr>
                <a:schemeClr val="dk1"/>
              </a:buClr>
              <a:buSzPts val="1800"/>
            </a:pPr>
            <a:r>
              <a:rPr lang="en-IN" sz="24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Output device: Monitor.</a:t>
            </a:r>
          </a:p>
        </p:txBody>
      </p:sp>
    </p:spTree>
    <p:extLst>
      <p:ext uri="{BB962C8B-B14F-4D97-AF65-F5344CB8AC3E}">
        <p14:creationId xmlns="" xmlns:p14="http://schemas.microsoft.com/office/powerpoint/2010/main" val="789415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400</TotalTime>
  <Words>1070</Words>
  <Application>Microsoft Office PowerPoint</Application>
  <PresentationFormat>Custom</PresentationFormat>
  <Paragraphs>105</Paragraphs>
  <Slides>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Georgia</vt:lpstr>
      <vt:lpstr>Times New Roman</vt:lpstr>
      <vt:lpstr>Calibri Light</vt:lpstr>
      <vt:lpstr>Office Theme</vt:lpstr>
      <vt:lpstr>Slide 1</vt:lpstr>
      <vt:lpstr>Slide 2</vt:lpstr>
      <vt:lpstr>INTRODUCTION </vt:lpstr>
      <vt:lpstr>EXISTED SYSTEM :</vt:lpstr>
      <vt:lpstr>Slide 5</vt:lpstr>
      <vt:lpstr>PROPOSED SYSTEM : </vt:lpstr>
      <vt:lpstr>ADVANTAGES</vt:lpstr>
      <vt:lpstr>Slide 8</vt:lpstr>
      <vt:lpstr>Slide 9</vt:lpstr>
      <vt:lpstr>Slide 10</vt:lpstr>
      <vt:lpstr>Slide 11</vt:lpstr>
      <vt:lpstr>Slide 12</vt:lpstr>
      <vt:lpstr>Slide 13</vt:lpstr>
      <vt:lpstr>CONCLUSION</vt:lpstr>
      <vt:lpstr>RESULT</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Ramya Divya</dc:creator>
  <cp:lastModifiedBy>shravan.neeradi414</cp:lastModifiedBy>
  <cp:revision>362</cp:revision>
  <dcterms:created xsi:type="dcterms:W3CDTF">2021-05-08T17:00:47Z</dcterms:created>
  <dcterms:modified xsi:type="dcterms:W3CDTF">2022-07-07T18:53:10Z</dcterms:modified>
</cp:coreProperties>
</file>