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6"/>
    <p:sldMasterId id="214748367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y="5143500" cx="9144000"/>
  <p:notesSz cx="6858000" cy="9144000"/>
  <p:embeddedFontLst>
    <p:embeddedFont>
      <p:font typeface="Roboto Mono Medium"/>
      <p:regular r:id="rId30"/>
      <p:bold r:id="rId31"/>
      <p:italic r:id="rId32"/>
      <p:boldItalic r:id="rId33"/>
    </p:embeddedFont>
    <p:embeddedFont>
      <p:font typeface="Old Standard TT"/>
      <p:regular r:id="rId34"/>
      <p:bold r:id="rId35"/>
      <p: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7" name="Stephane Aroca-ouellett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C87D76-C34D-49C1-ADD9-ACF7F4FC3732}">
  <a:tblStyle styleId="{88C87D76-C34D-49C1-ADD9-ACF7F4FC37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MonoMedium-bold.fntdata"/><Relationship Id="rId30" Type="http://schemas.openxmlformats.org/officeDocument/2006/relationships/font" Target="fonts/RobotoMonoMedium-regular.fntdata"/><Relationship Id="rId11" Type="http://schemas.openxmlformats.org/officeDocument/2006/relationships/slide" Target="slides/slide3.xml"/><Relationship Id="rId33" Type="http://schemas.openxmlformats.org/officeDocument/2006/relationships/font" Target="fonts/RobotoMonoMedium-boldItalic.fntdata"/><Relationship Id="rId10" Type="http://schemas.openxmlformats.org/officeDocument/2006/relationships/slide" Target="slides/slide2.xml"/><Relationship Id="rId32" Type="http://schemas.openxmlformats.org/officeDocument/2006/relationships/font" Target="fonts/RobotoMonoMedium-italic.fntdata"/><Relationship Id="rId13" Type="http://schemas.openxmlformats.org/officeDocument/2006/relationships/slide" Target="slides/slide5.xml"/><Relationship Id="rId35" Type="http://schemas.openxmlformats.org/officeDocument/2006/relationships/font" Target="fonts/OldStandardTT-bold.fntdata"/><Relationship Id="rId12" Type="http://schemas.openxmlformats.org/officeDocument/2006/relationships/slide" Target="slides/slide4.xml"/><Relationship Id="rId34" Type="http://schemas.openxmlformats.org/officeDocument/2006/relationships/font" Target="fonts/OldStandardTT-regular.fntdata"/><Relationship Id="rId15" Type="http://schemas.openxmlformats.org/officeDocument/2006/relationships/slide" Target="slides/slide7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6.xml"/><Relationship Id="rId36" Type="http://schemas.openxmlformats.org/officeDocument/2006/relationships/font" Target="fonts/OldStandardTT-italic.fntdata"/><Relationship Id="rId17" Type="http://schemas.openxmlformats.org/officeDocument/2006/relationships/slide" Target="slides/slide9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8.xml"/><Relationship Id="rId38" Type="http://schemas.openxmlformats.org/officeDocument/2006/relationships/font" Target="fonts/RobotoMono-bold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07T14:08:38.868">
    <p:pos x="1665" y="1190"/>
    <p:text>In this section, all you currently do is tell me why CLIP is great - instead, tell me the potential of CLIP that hasn't been explored yet.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1-07T14:34:11.840">
    <p:pos x="2382" y="1293"/>
    <p:text>To make things clear, you should probably have a separate clip encoder for each state (otherwise it looks like the encoder takes both images as input)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11-07T14:34:11.840">
    <p:pos x="2770" y="748"/>
    <p:text>To make things clear, you should probably have a separate clip encoder for each state (otherwise it looks like the encoder takes both images as input)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11-07T14:09:15.870">
    <p:pos x="823" y="1190"/>
    <p:text>By this point I should have a reasonable understanding of what you are planning to do, and from this presentation, I don't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11-07T14:37:14.854">
    <p:pos x="375" y="1064"/>
    <p:text>Make it clear that this still differs from our approach since our approach is zero shot and the above approach requires training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11-07T14:05:03.752">
    <p:pos x="6000" y="0"/>
    <p:text>you probably don't need this slide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2-11-07T14:36:15.191">
    <p:pos x="199" y="124"/>
    <p:text>Is the next step to look into just direction? or to explore where CLIP does well/poorly? It is currently a bit unclear exactly how this next step differs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penai.com/blog/clip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penai.com/blog/clip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a842f957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everyone,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Morning,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Gowri Shankar and today, I will be walking you through one of my research statements.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navigating in a 2D grid world to by using a Visual-Language Model called CLIP in zero shot and without using any training step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hence the title,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"Leveraging CLIP for zero-shot 2D navigation".</a:t>
            </a:r>
            <a:endParaRPr/>
          </a:p>
        </p:txBody>
      </p:sp>
      <p:sp>
        <p:nvSpPr>
          <p:cNvPr id="131" name="Google Shape;131;g15a842f9575_0_4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73d9c22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73d9c22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CLIP be used as a navigator?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topics of navigation does CLIP recognize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what topics, it doesn't?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4446e138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84446e1385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73d9c226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project, we are trying to leverage two 2D environments.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gSCAN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BabyAI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of them have customizable grid with different situations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has simple examples like </a:t>
            </a:r>
            <a:r>
              <a:rPr lang="en"/>
              <a:t>displayed</a:t>
            </a:r>
            <a:r>
              <a:rPr lang="en"/>
              <a:t> above.</a:t>
            </a:r>
            <a:endParaRPr/>
          </a:p>
        </p:txBody>
      </p:sp>
      <p:sp>
        <p:nvSpPr>
          <p:cNvPr id="274" name="Google Shape;274;g173d9c226e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6777c91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also looking at another environment called Baby AI, where the navigating object has to move to through several other objects.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sample of the environments are displayed on the slide.</a:t>
            </a:r>
            <a:endParaRPr/>
          </a:p>
        </p:txBody>
      </p:sp>
      <p:sp>
        <p:nvSpPr>
          <p:cNvPr id="285" name="Google Shape;285;g196777c910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84446e138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the best of our knowledge,, there are no models out there to make a comparison and that is why,  our baseline would be a simple LSTM/GRU model which takes in the image and text and predict the </a:t>
            </a:r>
            <a:r>
              <a:rPr lang="en"/>
              <a:t>probability</a:t>
            </a:r>
            <a:r>
              <a:rPr lang="en"/>
              <a:t> for next action of </a:t>
            </a:r>
            <a:r>
              <a:rPr lang="en"/>
              <a:t>whether</a:t>
            </a:r>
            <a:r>
              <a:rPr lang="en"/>
              <a:t> to move left/</a:t>
            </a:r>
            <a:r>
              <a:rPr lang="en"/>
              <a:t>down</a:t>
            </a:r>
            <a:r>
              <a:rPr lang="en"/>
              <a:t>/up/right.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our main approach doesn't require any training,  as we will be leveraging the CLIP as it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Evaluation metric would be the success rate of reaching the goal and this would be time-boxed based on number of steps taken.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84446e1385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777c910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777c910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extensions for this project that we are currently thinking of is the use of Monte-Carlo Search Algorithm or A* search algorithm for finding the optimal paths.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6777c91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96777c910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4446e138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https://openai.com/blog/clip/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 -trained on 400M image - caption pairs from varied sources from the internet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Embeddings from Image Encoder(ResNet50 BackBone or Vision Transformer Backbone) and Text Encoder (Transformer) , projected to a common latent space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Optimize a symmetric cross entropy loss over these similarity scores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Zero Shot on Image Classfication and even on unseen Objects</a:t>
            </a:r>
            <a:endParaRPr/>
          </a:p>
        </p:txBody>
      </p:sp>
      <p:sp>
        <p:nvSpPr>
          <p:cNvPr id="318" name="Google Shape;318;g184446e1385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84446e138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84446e138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5c7406a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5c7406a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4446e138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84446e1385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5a842f9575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Name is Gowri Shankar Raju and I am prospective student for </a:t>
            </a:r>
            <a:endParaRPr/>
          </a:p>
        </p:txBody>
      </p:sp>
      <p:sp>
        <p:nvSpPr>
          <p:cNvPr id="347" name="Google Shape;347;g15a842f9575_0_5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446e138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4446e138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4446e13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Firstly, Let us understand what CLIP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short form for " Contrastive Language-Image PreTraining".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it is evident from the name, it is </a:t>
            </a:r>
            <a:r>
              <a:rPr lang="en">
                <a:solidFill>
                  <a:schemeClr val="dk1"/>
                </a:solidFill>
              </a:rPr>
              <a:t>Language and Vision </a:t>
            </a:r>
            <a:r>
              <a:rPr lang="en"/>
              <a:t>pre-trained model on 400M image caption pairs.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short, it aligns the text and images by projecting them </a:t>
            </a:r>
            <a:r>
              <a:rPr lang="en">
                <a:solidFill>
                  <a:schemeClr val="dk1"/>
                </a:solidFill>
              </a:rPr>
              <a:t>to a common latent space and optim model is trained to optimize a Symmetric Cross Entropy Loss over the similarity scores.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One of the ways of utilizing CLIP is zero shot Image Classification,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can pass in any image , and compare the similarity scores against any texts like "A photo of a dog, A photo of a cat" etc ,and apply a softmax later to get the probability distribution over the given sentences.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//DONE, MOVE TO NEXT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//IGNORE FROM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</a:t>
            </a:r>
            <a:r>
              <a:rPr lang="en"/>
              <a:t>pre trained</a:t>
            </a:r>
            <a:r>
              <a:rPr lang="en"/>
              <a:t> on 400M Image-caption pairs from varied sources from the internet.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has two encoders, one for encoding an Image and another for text. Image Encoder has ResNet50 or Vision Transformer Backbone, while the Text Encoder is a Transformer.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pre-training step, we can see n images and their corresponding n captions are converted to embeddings.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scores are calculated for every image embedding against every other text embedding. These scores are maximized along </a:t>
            </a:r>
            <a:r>
              <a:rPr lang="en"/>
              <a:t>diagonal</a:t>
            </a:r>
            <a:r>
              <a:rPr lang="en"/>
              <a:t> and minimized on upper-</a:t>
            </a:r>
            <a:r>
              <a:rPr lang="en"/>
              <a:t>triangular</a:t>
            </a:r>
            <a:r>
              <a:rPr lang="en"/>
              <a:t> and lower </a:t>
            </a:r>
            <a:r>
              <a:rPr lang="en"/>
              <a:t>triangular</a:t>
            </a:r>
            <a:r>
              <a:rPr lang="en"/>
              <a:t> matrices.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encoders are trained from scratch without using any pre-trained weights.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https://openai.com/blog/clip/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CLIP is used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 -trained on 400M image - caption pairs from varied sources from the internet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Embeddings from Image Encoder(ResNet50 BackBone or Vision Transformer Backbone) and Text Encoder (Transformer) , projected to a common latent space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</a:t>
            </a:r>
            <a:r>
              <a:rPr lang="en"/>
              <a:t>ptimize a symmetric cross entropy loss over these similarity scores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Zero Shot on Image </a:t>
            </a:r>
            <a:r>
              <a:rPr lang="en"/>
              <a:t>Classification</a:t>
            </a:r>
            <a:r>
              <a:rPr lang="en"/>
              <a:t> and even on unseen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84446e138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4446e13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has a immense use of CLIP and its variants  for various </a:t>
            </a:r>
            <a:r>
              <a:rPr lang="en"/>
              <a:t>use cases</a:t>
            </a:r>
            <a:r>
              <a:rPr lang="en"/>
              <a:t> like,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Zero Shot Image </a:t>
            </a:r>
            <a:r>
              <a:rPr lang="en"/>
              <a:t>Classification</a:t>
            </a:r>
            <a:r>
              <a:rPr lang="en"/>
              <a:t>, as we have seen before.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context moderation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Image search using text prompts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Ranking of Images via similarity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even Image Generation.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Recently, CLIP is also leveraged in embodied AI tasks for Object Navigation in 3D simulators. Previous research was using the RGB channels along with the </a:t>
            </a:r>
            <a:r>
              <a:rPr lang="en"/>
              <a:t>Depth</a:t>
            </a:r>
            <a:r>
              <a:rPr lang="en"/>
              <a:t> dimension to encode the image while recently, they utilize CLIP Image Embeddings (without the Depth Dimension) and achieve SOTA results on various Object navigation challenges.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yet, no work has been done on leveraging CLIP for an end-to-end trajectory prediction for 2D navigation.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84446e138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3ae639d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3ae639d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people, navigate new places by assessing whether our steps are getting us closer to our goal.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models for 3D environments  do an extensive random exploration and train during exploration to navigate the concerned environment.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since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 Image Embeddings are powerful to understand the surface level Image semantics and correlate well on a given text.,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hypothesize that we can leverage CLIP for a "Language Conditioned Navigation in a 2D Grid world" in zero shot and bypassing the training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a842f9575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2D grid world and say, we are trying to move the green triangle to the blue circle.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5a842f9575_0_7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4446e13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illustrate,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consider three random states after a few time steps.,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 that by placing an arrow connecting the green triangle to the current state and in this example we are considering three such random states.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text is "The triangle is connected to the circle". We pass in each image on the left separately to the CLIP's pre-trained  Image Encoder and find the similarty scores of the those embeddings against the text embedding.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intuitively say, first image is expected to give you high similarity score and the last image to give the lowest score.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expectation is VERIFIED by actually passing the same images and text to the CLIP , and normalized scores are displayed.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88% for first image and 9 and 2 for second and last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little example is strengthening our initial hypothesis.</a:t>
            </a:r>
            <a:endParaRPr/>
          </a:p>
        </p:txBody>
      </p:sp>
      <p:sp>
        <p:nvSpPr>
          <p:cNvPr id="173" name="Google Shape;173;g184446e1385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b65e7541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consider another example,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the current state of our 2D grid world is to the extreme left.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say that, we are trying to move green triangle to the blue circle.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possible four states for the triangle are to move  to left, right up and down, and corresponding 2 D grid worlds after potential moves are displayed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then pass each of  these image images individually to the image encoder. (notice that we don't have any red line showing the trajectory as we had in the previous exercise)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 find the similarity scores for the image and the given text which is  " The triangle is connected to the circe". , We </a:t>
            </a:r>
            <a:r>
              <a:rPr lang="en"/>
              <a:t>expect</a:t>
            </a:r>
            <a:r>
              <a:rPr lang="en"/>
              <a:t> the very first image to give high score as the triangle is very near to the circle.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conducted this exercise on CLIP and actual scores correlate with what we expect.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this end, my research statement is </a:t>
            </a:r>
            <a:endParaRPr/>
          </a:p>
        </p:txBody>
      </p:sp>
      <p:sp>
        <p:nvSpPr>
          <p:cNvPr id="206" name="Google Shape;206;g18b65e75413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4446e138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name is Gowri Shankar.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</a:t>
            </a:r>
            <a:endParaRPr/>
          </a:p>
        </p:txBody>
      </p:sp>
      <p:sp>
        <p:nvSpPr>
          <p:cNvPr id="254" name="Google Shape;254;g184446e1385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">
            <a:alphaModFix/>
          </a:blip>
          <a:srcRect b="0" l="0" r="46695" t="0"/>
          <a:stretch/>
        </p:blipFill>
        <p:spPr>
          <a:xfrm>
            <a:off x="254669" y="4568590"/>
            <a:ext cx="2640132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68606" r="0" t="0"/>
          <a:stretch/>
        </p:blipFill>
        <p:spPr>
          <a:xfrm>
            <a:off x="7341670" y="4568590"/>
            <a:ext cx="1554890" cy="38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LauraRuis/groundedSCAN/tree/master/data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LauraRuis/groundedSCAN/tree/master/data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5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pdf/2111.09888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6.xml"/><Relationship Id="rId4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7.xml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pdf/2204.06125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14.jpg"/><Relationship Id="rId5" Type="http://schemas.openxmlformats.org/officeDocument/2006/relationships/image" Target="../media/image16.jpg"/><Relationship Id="rId6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Relationship Id="rId4" Type="http://schemas.openxmlformats.org/officeDocument/2006/relationships/image" Target="../media/image17.jpg"/><Relationship Id="rId5" Type="http://schemas.openxmlformats.org/officeDocument/2006/relationships/image" Target="../media/image8.jpg"/><Relationship Id="rId6" Type="http://schemas.openxmlformats.org/officeDocument/2006/relationships/image" Target="../media/image12.jpg"/><Relationship Id="rId7" Type="http://schemas.openxmlformats.org/officeDocument/2006/relationships/image" Target="../media/image20.jp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-32400" y="1497125"/>
            <a:ext cx="9208800" cy="993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Roboto Mono"/>
                <a:ea typeface="Roboto Mono"/>
                <a:cs typeface="Roboto Mono"/>
                <a:sym typeface="Roboto Mono"/>
              </a:rPr>
              <a:t>Leveraging CLIP for Zero-Shot 2D Navigation</a:t>
            </a:r>
            <a:endParaRPr b="1" sz="3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262300" y="3276550"/>
            <a:ext cx="7316400" cy="110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Gowri Shankar Raju Kurapati (</a:t>
            </a:r>
            <a:r>
              <a:rPr b="1" lang="en" sz="1500">
                <a:latin typeface="Old Standard TT"/>
                <a:ea typeface="Old Standard TT"/>
                <a:cs typeface="Old Standard TT"/>
                <a:sym typeface="Old Standard TT"/>
              </a:rPr>
              <a:t>gowri.kurapati@colorado.edu</a:t>
            </a: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b="1"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Research Statement Presentation </a:t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5" name="Google Shape;135;p25"/>
          <p:cNvCxnSpPr/>
          <p:nvPr/>
        </p:nvCxnSpPr>
        <p:spPr>
          <a:xfrm>
            <a:off x="173325" y="27083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ctrTitle"/>
          </p:nvPr>
        </p:nvSpPr>
        <p:spPr>
          <a:xfrm>
            <a:off x="126300" y="590700"/>
            <a:ext cx="57249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Research Statement</a:t>
            </a:r>
            <a:endParaRPr/>
          </a:p>
        </p:txBody>
      </p:sp>
      <p:sp>
        <p:nvSpPr>
          <p:cNvPr id="263" name="Google Shape;263;p34"/>
          <p:cNvSpPr txBox="1"/>
          <p:nvPr>
            <p:ph idx="1" type="subTitle"/>
          </p:nvPr>
        </p:nvSpPr>
        <p:spPr>
          <a:xfrm>
            <a:off x="519175" y="1905325"/>
            <a:ext cx="76647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714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250"/>
              <a:buFont typeface="Arial"/>
              <a:buAutoNum type="arabicPeriod"/>
            </a:pP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Can CLIP be used as a Navigator ?</a:t>
            </a:r>
            <a:endParaRPr sz="225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250"/>
              <a:buFont typeface="Arial"/>
              <a:buAutoNum type="arabicPeriod"/>
            </a:pP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What concepts of navigation does CLIP recognize ?</a:t>
            </a:r>
            <a:endParaRPr sz="225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250"/>
              <a:buFont typeface="Arial"/>
              <a:buAutoNum type="arabicPeriod"/>
            </a:pPr>
            <a:r>
              <a:rPr lang="en" sz="225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What concepts of navigation does CLIP not recognize ?</a:t>
            </a:r>
            <a:endParaRPr sz="225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>
            <a:off x="126300" y="11058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5" name="Google Shape;265;p34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3104900" y="1253775"/>
            <a:ext cx="3204701" cy="327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ctrTitle"/>
          </p:nvPr>
        </p:nvSpPr>
        <p:spPr>
          <a:xfrm>
            <a:off x="1307675" y="1889550"/>
            <a:ext cx="6832500" cy="682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 Mono Medium"/>
                <a:ea typeface="Roboto Mono Medium"/>
                <a:cs typeface="Roboto Mono Medium"/>
                <a:sym typeface="Roboto Mono Medium"/>
              </a:rPr>
              <a:t>ENVIRONMENT, BASELINE &amp; EVALUATION METRIC</a:t>
            </a:r>
            <a:endParaRPr b="1" sz="29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1" name="Google Shape;271;p35"/>
          <p:cNvCxnSpPr/>
          <p:nvPr/>
        </p:nvCxnSpPr>
        <p:spPr>
          <a:xfrm>
            <a:off x="173325" y="27083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ctrTitle"/>
          </p:nvPr>
        </p:nvSpPr>
        <p:spPr>
          <a:xfrm>
            <a:off x="468575" y="590700"/>
            <a:ext cx="36507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/>
              <a:t>Environment</a:t>
            </a:r>
            <a:endParaRPr/>
          </a:p>
        </p:txBody>
      </p:sp>
      <p:cxnSp>
        <p:nvCxnSpPr>
          <p:cNvPr id="277" name="Google Shape;277;p36"/>
          <p:cNvCxnSpPr/>
          <p:nvPr/>
        </p:nvCxnSpPr>
        <p:spPr>
          <a:xfrm>
            <a:off x="126300" y="11058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6"/>
          <p:cNvSpPr txBox="1"/>
          <p:nvPr/>
        </p:nvSpPr>
        <p:spPr>
          <a:xfrm>
            <a:off x="610250" y="1356800"/>
            <a:ext cx="310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gSCAN Dataset(</a:t>
            </a:r>
            <a:r>
              <a:rPr b="1" i="1"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807550" y="1849400"/>
            <a:ext cx="365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Has customizable grid with different situations like following.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700" y="1397050"/>
            <a:ext cx="2683175" cy="2349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02000"/>
            <a:ext cx="2956950" cy="25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0438" y="2521862"/>
            <a:ext cx="2683166" cy="23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ctrTitle"/>
          </p:nvPr>
        </p:nvSpPr>
        <p:spPr>
          <a:xfrm>
            <a:off x="468575" y="590700"/>
            <a:ext cx="36507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/>
              <a:t>Environment</a:t>
            </a:r>
            <a:endParaRPr/>
          </a:p>
        </p:txBody>
      </p:sp>
      <p:cxnSp>
        <p:nvCxnSpPr>
          <p:cNvPr id="288" name="Google Shape;288;p37"/>
          <p:cNvCxnSpPr/>
          <p:nvPr/>
        </p:nvCxnSpPr>
        <p:spPr>
          <a:xfrm>
            <a:off x="126300" y="11058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7"/>
          <p:cNvSpPr txBox="1"/>
          <p:nvPr/>
        </p:nvSpPr>
        <p:spPr>
          <a:xfrm>
            <a:off x="468575" y="1163950"/>
            <a:ext cx="22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BabyAI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Dataset(</a:t>
            </a:r>
            <a:r>
              <a:rPr b="1" i="1"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475" y="1705695"/>
            <a:ext cx="2154350" cy="2806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9825" y="1656543"/>
            <a:ext cx="2154350" cy="278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ctrTitle"/>
          </p:nvPr>
        </p:nvSpPr>
        <p:spPr>
          <a:xfrm>
            <a:off x="468575" y="590700"/>
            <a:ext cx="61659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/>
              <a:t>Baseline &amp; </a:t>
            </a:r>
            <a:r>
              <a:rPr b="1" lang="en" sz="3400"/>
              <a:t>Evaluation</a:t>
            </a:r>
            <a:r>
              <a:rPr b="1" lang="en" sz="3400"/>
              <a:t> Metric</a:t>
            </a:r>
            <a:endParaRPr/>
          </a:p>
        </p:txBody>
      </p:sp>
      <p:cxnSp>
        <p:nvCxnSpPr>
          <p:cNvPr id="297" name="Google Shape;297;p38"/>
          <p:cNvCxnSpPr/>
          <p:nvPr/>
        </p:nvCxnSpPr>
        <p:spPr>
          <a:xfrm>
            <a:off x="126300" y="11058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8"/>
          <p:cNvSpPr txBox="1"/>
          <p:nvPr/>
        </p:nvSpPr>
        <p:spPr>
          <a:xfrm>
            <a:off x="807550" y="1849400"/>
            <a:ext cx="36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596325" y="1689675"/>
            <a:ext cx="7889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Baseline would be a simple LSTM/GRU Model to predict the next action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. We will train the LSTM/GRU for the baseline while our approach requires no training at all.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596325" y="3168100"/>
            <a:ext cx="715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Limited by the time steps,  success rate would be the metric to evaluate.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ctrTitle"/>
          </p:nvPr>
        </p:nvSpPr>
        <p:spPr>
          <a:xfrm>
            <a:off x="468575" y="590700"/>
            <a:ext cx="61659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/>
              <a:t>Extensions</a:t>
            </a:r>
            <a:endParaRPr/>
          </a:p>
        </p:txBody>
      </p:sp>
      <p:cxnSp>
        <p:nvCxnSpPr>
          <p:cNvPr id="306" name="Google Shape;306;p39"/>
          <p:cNvCxnSpPr/>
          <p:nvPr/>
        </p:nvCxnSpPr>
        <p:spPr>
          <a:xfrm>
            <a:off x="126300" y="11058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9"/>
          <p:cNvSpPr txBox="1"/>
          <p:nvPr/>
        </p:nvSpPr>
        <p:spPr>
          <a:xfrm>
            <a:off x="807550" y="1849400"/>
            <a:ext cx="36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596325" y="1689675"/>
            <a:ext cx="7889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Use of Monte-Carlo Search Algorithm and A* Search for finding the optimal paths.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ctrTitle"/>
          </p:nvPr>
        </p:nvSpPr>
        <p:spPr>
          <a:xfrm>
            <a:off x="2323250" y="1431050"/>
            <a:ext cx="4384500" cy="787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THANK YOU</a:t>
            </a:r>
            <a:endParaRPr b="0" sz="19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314" name="Google Shape;314;p40"/>
          <p:cNvCxnSpPr/>
          <p:nvPr/>
        </p:nvCxnSpPr>
        <p:spPr>
          <a:xfrm>
            <a:off x="173325" y="27083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40"/>
          <p:cNvSpPr txBox="1"/>
          <p:nvPr>
            <p:ph idx="1" type="subTitle"/>
          </p:nvPr>
        </p:nvSpPr>
        <p:spPr>
          <a:xfrm>
            <a:off x="262300" y="3276550"/>
            <a:ext cx="5443200" cy="78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Gowri Shankar Raju Kurapati (110568555)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Research Statement Presentation </a:t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ctrTitle"/>
          </p:nvPr>
        </p:nvSpPr>
        <p:spPr>
          <a:xfrm>
            <a:off x="126300" y="530400"/>
            <a:ext cx="6423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/>
              <a:t>What more can CLIP do ?</a:t>
            </a:r>
            <a:endParaRPr b="1"/>
          </a:p>
        </p:txBody>
      </p:sp>
      <p:cxnSp>
        <p:nvCxnSpPr>
          <p:cNvPr id="321" name="Google Shape;321;p41"/>
          <p:cNvCxnSpPr/>
          <p:nvPr/>
        </p:nvCxnSpPr>
        <p:spPr>
          <a:xfrm>
            <a:off x="126300" y="11058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41"/>
          <p:cNvSpPr txBox="1"/>
          <p:nvPr/>
        </p:nvSpPr>
        <p:spPr>
          <a:xfrm>
            <a:off x="359625" y="1285875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CLIP Image Embeddings are POWERFUL!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446800" y="1686075"/>
            <a:ext cx="8571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Usually these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embodied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AI task used RGB-D to process the image of interest for navigation tasks.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But according to recent paper, </a:t>
            </a:r>
            <a:r>
              <a:rPr i="1"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Simple but Effective: CLIP Embeddings for Embodied AI</a:t>
            </a: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CLIP image embeddings can capture the below  (</a:t>
            </a:r>
            <a:r>
              <a:rPr b="1"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Depth Dimension! (Just RGB Image)) better than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Reachability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Object Presence on a Grid (Localized)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Object Presence in  a Image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Free Space 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To this end, we ask the following questions which forms my research statement</a:t>
            </a:r>
            <a:endParaRPr b="1" i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2"/>
          <p:cNvPicPr preferRelativeResize="0"/>
          <p:nvPr/>
        </p:nvPicPr>
        <p:blipFill rotWithShape="1">
          <a:blip r:embed="rId3">
            <a:alphaModFix/>
          </a:blip>
          <a:srcRect b="27917" l="2994" r="4865" t="22785"/>
          <a:stretch/>
        </p:blipFill>
        <p:spPr>
          <a:xfrm>
            <a:off x="0" y="664812"/>
            <a:ext cx="9144000" cy="2751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" name="Google Shape;333;p43"/>
          <p:cNvGraphicFramePr/>
          <p:nvPr/>
        </p:nvGraphicFramePr>
        <p:xfrm>
          <a:off x="1663500" y="12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{88C87D76-C34D-49C1-ADD9-ACF7F4FC3732}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334" name="Google Shape;334;p43"/>
          <p:cNvSpPr/>
          <p:nvPr/>
        </p:nvSpPr>
        <p:spPr>
          <a:xfrm>
            <a:off x="2887395" y="2030725"/>
            <a:ext cx="227400" cy="22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5" name="Google Shape;335;p43"/>
          <p:cNvGraphicFramePr/>
          <p:nvPr/>
        </p:nvGraphicFramePr>
        <p:xfrm>
          <a:off x="4077525" y="12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{88C87D76-C34D-49C1-ADD9-ACF7F4FC3732}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336" name="Google Shape;336;p43"/>
          <p:cNvSpPr/>
          <p:nvPr/>
        </p:nvSpPr>
        <p:spPr>
          <a:xfrm>
            <a:off x="5658975" y="2775975"/>
            <a:ext cx="261300" cy="261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43"/>
          <p:cNvCxnSpPr/>
          <p:nvPr/>
        </p:nvCxnSpPr>
        <p:spPr>
          <a:xfrm flipH="1" rot="10800000">
            <a:off x="4000437" y="4421125"/>
            <a:ext cx="1459500" cy="385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38" name="Google Shape;338;p43"/>
          <p:cNvGraphicFramePr/>
          <p:nvPr/>
        </p:nvGraphicFramePr>
        <p:xfrm>
          <a:off x="6491550" y="12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{88C87D76-C34D-49C1-ADD9-ACF7F4FC3732}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1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339" name="Google Shape;339;p43"/>
          <p:cNvSpPr/>
          <p:nvPr/>
        </p:nvSpPr>
        <p:spPr>
          <a:xfrm>
            <a:off x="6562928" y="2062629"/>
            <a:ext cx="261300" cy="2259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3"/>
          <p:cNvSpPr/>
          <p:nvPr/>
        </p:nvSpPr>
        <p:spPr>
          <a:xfrm>
            <a:off x="8073000" y="2775975"/>
            <a:ext cx="261300" cy="261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43"/>
          <p:cNvCxnSpPr/>
          <p:nvPr/>
        </p:nvCxnSpPr>
        <p:spPr>
          <a:xfrm>
            <a:off x="6313496" y="3945876"/>
            <a:ext cx="0" cy="28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43"/>
          <p:cNvSpPr/>
          <p:nvPr/>
        </p:nvSpPr>
        <p:spPr>
          <a:xfrm>
            <a:off x="5658975" y="1319550"/>
            <a:ext cx="261300" cy="2259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3"/>
          <p:cNvSpPr/>
          <p:nvPr/>
        </p:nvSpPr>
        <p:spPr>
          <a:xfrm>
            <a:off x="2117625" y="2013025"/>
            <a:ext cx="261300" cy="261300"/>
          </a:xfrm>
          <a:prstGeom prst="triangle">
            <a:avLst>
              <a:gd fmla="val 50361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" name="Google Shape;344;p43"/>
          <p:cNvCxnSpPr/>
          <p:nvPr/>
        </p:nvCxnSpPr>
        <p:spPr>
          <a:xfrm>
            <a:off x="1773195" y="4137631"/>
            <a:ext cx="1421700" cy="952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ctrTitle"/>
          </p:nvPr>
        </p:nvSpPr>
        <p:spPr>
          <a:xfrm>
            <a:off x="2643300" y="1889550"/>
            <a:ext cx="3857400" cy="682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 Mono Medium"/>
                <a:ea typeface="Roboto Mono Medium"/>
                <a:cs typeface="Roboto Mono Medium"/>
                <a:sym typeface="Roboto Mono Medium"/>
              </a:rPr>
              <a:t>MOTIVATION</a:t>
            </a:r>
            <a:endParaRPr b="1" sz="29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173325" y="27083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ctrTitle"/>
          </p:nvPr>
        </p:nvSpPr>
        <p:spPr>
          <a:xfrm>
            <a:off x="126300" y="530400"/>
            <a:ext cx="2478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/>
              <a:t>Contents</a:t>
            </a:r>
            <a:endParaRPr b="1"/>
          </a:p>
        </p:txBody>
      </p:sp>
      <p:sp>
        <p:nvSpPr>
          <p:cNvPr id="350" name="Google Shape;350;p44"/>
          <p:cNvSpPr txBox="1"/>
          <p:nvPr>
            <p:ph idx="1" type="subTitle"/>
          </p:nvPr>
        </p:nvSpPr>
        <p:spPr>
          <a:xfrm>
            <a:off x="649975" y="1339125"/>
            <a:ext cx="7697400" cy="3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Motivation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Research Statement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Environment, BaseLines and Evaluation Metrics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351" name="Google Shape;351;p44"/>
          <p:cNvCxnSpPr/>
          <p:nvPr/>
        </p:nvCxnSpPr>
        <p:spPr>
          <a:xfrm>
            <a:off x="126300" y="11058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2" name="Google Shape;35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0700" y="3085950"/>
            <a:ext cx="1812899" cy="135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ctrTitle"/>
          </p:nvPr>
        </p:nvSpPr>
        <p:spPr>
          <a:xfrm>
            <a:off x="316000" y="198400"/>
            <a:ext cx="87018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/>
              <a:t>Next Plausible Step - Conditioned on GOAL TEXT and DIRECTION AS WELL</a:t>
            </a:r>
            <a:endParaRPr b="1" sz="2100"/>
          </a:p>
        </p:txBody>
      </p:sp>
      <p:cxnSp>
        <p:nvCxnSpPr>
          <p:cNvPr id="358" name="Google Shape;358;p45"/>
          <p:cNvCxnSpPr/>
          <p:nvPr/>
        </p:nvCxnSpPr>
        <p:spPr>
          <a:xfrm>
            <a:off x="126300" y="7225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9" name="Google Shape;359;p45"/>
          <p:cNvPicPr preferRelativeResize="0"/>
          <p:nvPr/>
        </p:nvPicPr>
        <p:blipFill rotWithShape="1">
          <a:blip r:embed="rId4">
            <a:alphaModFix/>
          </a:blip>
          <a:srcRect b="54661" l="21129" r="64130" t="19701"/>
          <a:stretch/>
        </p:blipFill>
        <p:spPr>
          <a:xfrm>
            <a:off x="424975" y="2757000"/>
            <a:ext cx="1253198" cy="1220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5"/>
          <p:cNvSpPr txBox="1"/>
          <p:nvPr/>
        </p:nvSpPr>
        <p:spPr>
          <a:xfrm>
            <a:off x="4257375" y="842850"/>
            <a:ext cx="4370400" cy="4002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MOVE (</a:t>
            </a: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RIGHT/LEFT/UP/BOTTOM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Go to BLUE CIRCLE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5"/>
          <p:cNvSpPr/>
          <p:nvPr/>
        </p:nvSpPr>
        <p:spPr>
          <a:xfrm flipH="1">
            <a:off x="5448075" y="1624824"/>
            <a:ext cx="1989000" cy="655500"/>
          </a:xfrm>
          <a:prstGeom prst="trapezoid">
            <a:avLst>
              <a:gd fmla="val 52003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 TEXT ENCODER</a:t>
            </a:r>
            <a:endParaRPr/>
          </a:p>
        </p:txBody>
      </p:sp>
      <p:sp>
        <p:nvSpPr>
          <p:cNvPr id="362" name="Google Shape;362;p45"/>
          <p:cNvSpPr/>
          <p:nvPr/>
        </p:nvSpPr>
        <p:spPr>
          <a:xfrm flipH="1" rot="5400000">
            <a:off x="1965875" y="2811475"/>
            <a:ext cx="2323200" cy="1111500"/>
          </a:xfrm>
          <a:prstGeom prst="trapezoid">
            <a:avLst>
              <a:gd fmla="val 3757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 IMAGE ENCODER</a:t>
            </a:r>
            <a:endParaRPr/>
          </a:p>
        </p:txBody>
      </p:sp>
      <p:sp>
        <p:nvSpPr>
          <p:cNvPr id="363" name="Google Shape;363;p45"/>
          <p:cNvSpPr txBox="1"/>
          <p:nvPr/>
        </p:nvSpPr>
        <p:spPr>
          <a:xfrm>
            <a:off x="424975" y="2247850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Present State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45"/>
          <p:cNvCxnSpPr>
            <a:stCxn id="361" idx="2"/>
            <a:endCxn id="365" idx="0"/>
          </p:cNvCxnSpPr>
          <p:nvPr/>
        </p:nvCxnSpPr>
        <p:spPr>
          <a:xfrm flipH="1">
            <a:off x="5260275" y="2280324"/>
            <a:ext cx="11823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45"/>
          <p:cNvCxnSpPr>
            <a:stCxn id="360" idx="2"/>
            <a:endCxn id="361" idx="0"/>
          </p:cNvCxnSpPr>
          <p:nvPr/>
        </p:nvCxnSpPr>
        <p:spPr>
          <a:xfrm>
            <a:off x="6442575" y="1243050"/>
            <a:ext cx="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45"/>
          <p:cNvSpPr/>
          <p:nvPr/>
        </p:nvSpPr>
        <p:spPr>
          <a:xfrm>
            <a:off x="4294100" y="3178825"/>
            <a:ext cx="468600" cy="3378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025875" y="2520038"/>
            <a:ext cx="468600" cy="3378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</a:t>
            </a:r>
            <a:endParaRPr/>
          </a:p>
        </p:txBody>
      </p:sp>
      <p:graphicFrame>
        <p:nvGraphicFramePr>
          <p:cNvPr id="368" name="Google Shape;368;p45"/>
          <p:cNvGraphicFramePr/>
          <p:nvPr/>
        </p:nvGraphicFramePr>
        <p:xfrm>
          <a:off x="5025875" y="30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{88C87D76-C34D-49C1-ADD9-ACF7F4FC3732}</a:tableStyleId>
              </a:tblPr>
              <a:tblGrid>
                <a:gridCol w="708350"/>
                <a:gridCol w="708350"/>
                <a:gridCol w="708350"/>
                <a:gridCol w="708350"/>
              </a:tblGrid>
              <a:tr h="56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I1.T1</a:t>
                      </a:r>
                      <a:endParaRPr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I1.T2</a:t>
                      </a:r>
                      <a:endParaRPr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I1.T3</a:t>
                      </a:r>
                      <a:endParaRPr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I1.T4</a:t>
                      </a:r>
                      <a:endParaRPr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  <p:cxnSp>
        <p:nvCxnSpPr>
          <p:cNvPr id="369" name="Google Shape;369;p45"/>
          <p:cNvCxnSpPr>
            <a:stCxn id="359" idx="3"/>
            <a:endCxn id="362" idx="2"/>
          </p:cNvCxnSpPr>
          <p:nvPr/>
        </p:nvCxnSpPr>
        <p:spPr>
          <a:xfrm>
            <a:off x="1678173" y="3367238"/>
            <a:ext cx="8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stCxn id="362" idx="0"/>
            <a:endCxn id="367" idx="1"/>
          </p:cNvCxnSpPr>
          <p:nvPr/>
        </p:nvCxnSpPr>
        <p:spPr>
          <a:xfrm flipH="1" rot="10800000">
            <a:off x="3683225" y="3347725"/>
            <a:ext cx="6108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5"/>
          <p:cNvSpPr/>
          <p:nvPr/>
        </p:nvSpPr>
        <p:spPr>
          <a:xfrm>
            <a:off x="5784675" y="2520038"/>
            <a:ext cx="468600" cy="3378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endParaRPr/>
          </a:p>
        </p:txBody>
      </p:sp>
      <p:sp>
        <p:nvSpPr>
          <p:cNvPr id="372" name="Google Shape;372;p45"/>
          <p:cNvSpPr/>
          <p:nvPr/>
        </p:nvSpPr>
        <p:spPr>
          <a:xfrm>
            <a:off x="6543475" y="2520038"/>
            <a:ext cx="468600" cy="3378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</a:t>
            </a:r>
            <a:endParaRPr/>
          </a:p>
        </p:txBody>
      </p:sp>
      <p:sp>
        <p:nvSpPr>
          <p:cNvPr id="373" name="Google Shape;373;p45"/>
          <p:cNvSpPr/>
          <p:nvPr/>
        </p:nvSpPr>
        <p:spPr>
          <a:xfrm>
            <a:off x="7314050" y="2520038"/>
            <a:ext cx="468600" cy="3378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T4</a:t>
            </a:r>
            <a:endParaRPr/>
          </a:p>
        </p:txBody>
      </p:sp>
      <p:cxnSp>
        <p:nvCxnSpPr>
          <p:cNvPr id="374" name="Google Shape;374;p45"/>
          <p:cNvCxnSpPr>
            <a:stCxn id="361" idx="2"/>
            <a:endCxn id="371" idx="0"/>
          </p:cNvCxnSpPr>
          <p:nvPr/>
        </p:nvCxnSpPr>
        <p:spPr>
          <a:xfrm flipH="1">
            <a:off x="6018975" y="2280324"/>
            <a:ext cx="4236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45"/>
          <p:cNvCxnSpPr>
            <a:stCxn id="361" idx="2"/>
            <a:endCxn id="372" idx="0"/>
          </p:cNvCxnSpPr>
          <p:nvPr/>
        </p:nvCxnSpPr>
        <p:spPr>
          <a:xfrm>
            <a:off x="6442575" y="2280324"/>
            <a:ext cx="3351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45"/>
          <p:cNvCxnSpPr>
            <a:stCxn id="361" idx="2"/>
            <a:endCxn id="373" idx="0"/>
          </p:cNvCxnSpPr>
          <p:nvPr/>
        </p:nvCxnSpPr>
        <p:spPr>
          <a:xfrm>
            <a:off x="6442575" y="2280324"/>
            <a:ext cx="11058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ctrTitle"/>
          </p:nvPr>
        </p:nvSpPr>
        <p:spPr>
          <a:xfrm>
            <a:off x="126300" y="530400"/>
            <a:ext cx="1623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/>
              <a:t>CLIP</a:t>
            </a:r>
            <a:endParaRPr b="1"/>
          </a:p>
        </p:txBody>
      </p:sp>
      <p:cxnSp>
        <p:nvCxnSpPr>
          <p:cNvPr id="147" name="Google Shape;147;p27"/>
          <p:cNvCxnSpPr/>
          <p:nvPr/>
        </p:nvCxnSpPr>
        <p:spPr>
          <a:xfrm>
            <a:off x="126300" y="11058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18755" l="4112" r="6088" t="18748"/>
          <a:stretch/>
        </p:blipFill>
        <p:spPr>
          <a:xfrm>
            <a:off x="0" y="1340975"/>
            <a:ext cx="9144000" cy="3214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1750200" y="530400"/>
            <a:ext cx="507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1" i="1" lang="en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ontrastive </a:t>
            </a:r>
            <a:r>
              <a:rPr b="1" i="1" lang="en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anguage–</a:t>
            </a:r>
            <a:r>
              <a:rPr b="1" i="1" lang="en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mage </a:t>
            </a:r>
            <a:r>
              <a:rPr b="1" i="1" lang="en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re-training)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ctrTitle"/>
          </p:nvPr>
        </p:nvSpPr>
        <p:spPr>
          <a:xfrm>
            <a:off x="126300" y="530400"/>
            <a:ext cx="6423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/>
              <a:t>What more can </a:t>
            </a:r>
            <a:r>
              <a:rPr b="1" lang="en"/>
              <a:t>CLIP do ?</a:t>
            </a:r>
            <a:endParaRPr b="1"/>
          </a:p>
        </p:txBody>
      </p:sp>
      <p:cxnSp>
        <p:nvCxnSpPr>
          <p:cNvPr id="155" name="Google Shape;155;p28"/>
          <p:cNvCxnSpPr/>
          <p:nvPr/>
        </p:nvCxnSpPr>
        <p:spPr>
          <a:xfrm>
            <a:off x="126300" y="11058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8"/>
          <p:cNvSpPr txBox="1"/>
          <p:nvPr/>
        </p:nvSpPr>
        <p:spPr>
          <a:xfrm>
            <a:off x="671775" y="1262675"/>
            <a:ext cx="7740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Zero Shot Image Classification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/>
              <a:t>Content Moderation (</a:t>
            </a:r>
            <a:r>
              <a:rPr lang="en" sz="1600">
                <a:solidFill>
                  <a:srgbClr val="383838"/>
                </a:solidFill>
                <a:highlight>
                  <a:srgbClr val="FFFFFF"/>
                </a:highlight>
              </a:rPr>
              <a:t> </a:t>
            </a:r>
            <a:r>
              <a:rPr i="1" lang="en" sz="1600">
                <a:solidFill>
                  <a:srgbClr val="383838"/>
                </a:solidFill>
                <a:highlight>
                  <a:srgbClr val="FFFFFF"/>
                </a:highlight>
              </a:rPr>
              <a:t>CLIP can filter out graphic or NSFW images out of the box</a:t>
            </a:r>
            <a:r>
              <a:rPr lang="en" sz="1600">
                <a:solidFill>
                  <a:srgbClr val="383838"/>
                </a:solidFill>
                <a:highlight>
                  <a:srgbClr val="FFFFFF"/>
                </a:highlight>
              </a:rPr>
              <a:t>.)</a:t>
            </a:r>
            <a:endParaRPr sz="1600"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Image search using text prompts(</a:t>
            </a:r>
            <a:r>
              <a:rPr i="1" lang="en" sz="1600"/>
              <a:t>rclip</a:t>
            </a:r>
            <a:r>
              <a:rPr lang="en" sz="1600"/>
              <a:t>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Image Similarity and Ranking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/>
              <a:t>Image Generation</a:t>
            </a:r>
            <a:r>
              <a:rPr lang="en" sz="1600"/>
              <a:t>(</a:t>
            </a:r>
            <a:r>
              <a:rPr b="1" lang="en" sz="16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1600"/>
              <a:t>)</a:t>
            </a:r>
            <a:endParaRPr sz="1600"/>
          </a:p>
        </p:txBody>
      </p:sp>
      <p:sp>
        <p:nvSpPr>
          <p:cNvPr id="157" name="Google Shape;157;p28"/>
          <p:cNvSpPr txBox="1"/>
          <p:nvPr/>
        </p:nvSpPr>
        <p:spPr>
          <a:xfrm>
            <a:off x="525575" y="2924975"/>
            <a:ext cx="81774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CLIP  is recently being used in EMBODIED AI Tasks for Object Navigation in </a:t>
            </a:r>
            <a:r>
              <a:rPr lang="en" sz="1500">
                <a:solidFill>
                  <a:srgbClr val="171717"/>
                </a:solidFill>
                <a:highlight>
                  <a:srgbClr val="FFFFFF"/>
                </a:highlight>
              </a:rPr>
              <a:t>highly photorealistic &amp; efficient 3D simulators</a:t>
            </a:r>
            <a:r>
              <a:rPr lang="en" sz="1500"/>
              <a:t> such as RoboTHOR and HABITAT.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Though CLIP is used for embodied AI tasks,</a:t>
            </a:r>
            <a:r>
              <a:rPr b="1" i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work has been done on using CLIP for end - to - end TRAJECTORY prediction for 2D Navigation.</a:t>
            </a:r>
            <a:endParaRPr b="1"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ctrTitle"/>
          </p:nvPr>
        </p:nvSpPr>
        <p:spPr>
          <a:xfrm>
            <a:off x="501575" y="1291450"/>
            <a:ext cx="7987200" cy="2621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Humans can navigate new environments by observing if their movements get them closer or farther away from their objective.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Without extensive random exploration, current models cannot do this zero-shot navigation.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We hypothesize that CLIP can be used for "language conditioned navigation in a 2D grid world"</a:t>
            </a:r>
            <a:endParaRPr sz="19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 txBox="1"/>
          <p:nvPr>
            <p:ph type="ctrTitle"/>
          </p:nvPr>
        </p:nvSpPr>
        <p:spPr>
          <a:xfrm>
            <a:off x="547600" y="239800"/>
            <a:ext cx="2539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/>
              <a:t>Hypothesis</a:t>
            </a:r>
            <a:endParaRPr b="1" sz="5200"/>
          </a:p>
        </p:txBody>
      </p:sp>
      <p:cxnSp>
        <p:nvCxnSpPr>
          <p:cNvPr id="164" name="Google Shape;164;p29"/>
          <p:cNvCxnSpPr/>
          <p:nvPr/>
        </p:nvCxnSpPr>
        <p:spPr>
          <a:xfrm>
            <a:off x="205325" y="7549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230175" y="467600"/>
            <a:ext cx="8169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example,  let us assume a simple 2D grid world and say, we need to reach the BLUE CIRCLE from the present state (green </a:t>
            </a:r>
            <a:r>
              <a:rPr lang="en" sz="1600"/>
              <a:t>triangle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550" y="1199925"/>
            <a:ext cx="2978350" cy="27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ctrTitle"/>
          </p:nvPr>
        </p:nvSpPr>
        <p:spPr>
          <a:xfrm>
            <a:off x="49625" y="53100"/>
            <a:ext cx="19890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Example - 1</a:t>
            </a:r>
            <a:endParaRPr b="1" sz="2400"/>
          </a:p>
        </p:txBody>
      </p:sp>
      <p:cxnSp>
        <p:nvCxnSpPr>
          <p:cNvPr id="176" name="Google Shape;176;p31"/>
          <p:cNvCxnSpPr/>
          <p:nvPr/>
        </p:nvCxnSpPr>
        <p:spPr>
          <a:xfrm>
            <a:off x="126300" y="5682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31"/>
          <p:cNvSpPr txBox="1"/>
          <p:nvPr/>
        </p:nvSpPr>
        <p:spPr>
          <a:xfrm>
            <a:off x="4785500" y="827100"/>
            <a:ext cx="3533100" cy="3462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The triangle is connected to the circle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1"/>
          <p:cNvSpPr/>
          <p:nvPr/>
        </p:nvSpPr>
        <p:spPr>
          <a:xfrm flipH="1">
            <a:off x="5557550" y="1356274"/>
            <a:ext cx="1989000" cy="655500"/>
          </a:xfrm>
          <a:prstGeom prst="trapezoid">
            <a:avLst>
              <a:gd fmla="val 52003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 TEXT ENCODER</a:t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 flipH="1" rot="5400000">
            <a:off x="2869000" y="1140600"/>
            <a:ext cx="1260300" cy="565200"/>
          </a:xfrm>
          <a:prstGeom prst="trapezoid">
            <a:avLst>
              <a:gd fmla="val 3757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CLIP </a:t>
            </a:r>
            <a:r>
              <a:rPr lang="en" sz="1000"/>
              <a:t>IMAGE</a:t>
            </a:r>
            <a:r>
              <a:rPr lang="en" sz="1000"/>
              <a:t> ENCODER</a:t>
            </a:r>
            <a:endParaRPr sz="1000"/>
          </a:p>
        </p:txBody>
      </p:sp>
      <p:cxnSp>
        <p:nvCxnSpPr>
          <p:cNvPr id="180" name="Google Shape;180;p31"/>
          <p:cNvCxnSpPr>
            <a:stCxn id="178" idx="2"/>
            <a:endCxn id="181" idx="0"/>
          </p:cNvCxnSpPr>
          <p:nvPr/>
        </p:nvCxnSpPr>
        <p:spPr>
          <a:xfrm>
            <a:off x="6552050" y="2011774"/>
            <a:ext cx="0" cy="1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31"/>
          <p:cNvCxnSpPr>
            <a:stCxn id="177" idx="2"/>
            <a:endCxn id="178" idx="0"/>
          </p:cNvCxnSpPr>
          <p:nvPr/>
        </p:nvCxnSpPr>
        <p:spPr>
          <a:xfrm>
            <a:off x="6552050" y="1173300"/>
            <a:ext cx="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31"/>
          <p:cNvSpPr/>
          <p:nvPr/>
        </p:nvSpPr>
        <p:spPr>
          <a:xfrm>
            <a:off x="5088950" y="2730425"/>
            <a:ext cx="468600" cy="3378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5088950" y="3321200"/>
            <a:ext cx="468600" cy="3378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</a:t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6317750" y="2157388"/>
            <a:ext cx="468600" cy="3378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</a:t>
            </a:r>
            <a:endParaRPr/>
          </a:p>
        </p:txBody>
      </p:sp>
      <p:graphicFrame>
        <p:nvGraphicFramePr>
          <p:cNvPr id="185" name="Google Shape;185;p31"/>
          <p:cNvGraphicFramePr/>
          <p:nvPr/>
        </p:nvGraphicFramePr>
        <p:xfrm>
          <a:off x="6317750" y="257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{88C87D76-C34D-49C1-ADD9-ACF7F4FC3732}</a:tableStyleId>
              </a:tblPr>
              <a:tblGrid>
                <a:gridCol w="561225"/>
              </a:tblGrid>
              <a:tr h="52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I1.T1</a:t>
                      </a:r>
                      <a:endParaRPr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I2.T1</a:t>
                      </a:r>
                      <a:endParaRPr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I3.T1</a:t>
                      </a:r>
                      <a:endParaRPr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  <p:sp>
        <p:nvSpPr>
          <p:cNvPr id="186" name="Google Shape;186;p31"/>
          <p:cNvSpPr/>
          <p:nvPr/>
        </p:nvSpPr>
        <p:spPr>
          <a:xfrm flipH="1" rot="5400000">
            <a:off x="2869000" y="2616737"/>
            <a:ext cx="1260300" cy="565200"/>
          </a:xfrm>
          <a:prstGeom prst="trapezoid">
            <a:avLst>
              <a:gd fmla="val 3757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CLIP </a:t>
            </a:r>
            <a:r>
              <a:rPr lang="en" sz="1000"/>
              <a:t>IMAGE</a:t>
            </a:r>
            <a:r>
              <a:rPr lang="en" sz="1000"/>
              <a:t> ENCODER</a:t>
            </a:r>
            <a:endParaRPr sz="1000"/>
          </a:p>
        </p:txBody>
      </p:sp>
      <p:sp>
        <p:nvSpPr>
          <p:cNvPr id="187" name="Google Shape;187;p31"/>
          <p:cNvSpPr/>
          <p:nvPr/>
        </p:nvSpPr>
        <p:spPr>
          <a:xfrm flipH="1" rot="5400000">
            <a:off x="2869000" y="4092850"/>
            <a:ext cx="1260300" cy="565200"/>
          </a:xfrm>
          <a:prstGeom prst="trapezoid">
            <a:avLst>
              <a:gd fmla="val 3757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CLIP </a:t>
            </a:r>
            <a:r>
              <a:rPr lang="en" sz="1000"/>
              <a:t>IMAGE</a:t>
            </a:r>
            <a:r>
              <a:rPr lang="en" sz="1000"/>
              <a:t> ENCODER</a:t>
            </a:r>
            <a:endParaRPr sz="1000"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050" y="2269163"/>
            <a:ext cx="1320805" cy="126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/>
          <p:nvPr/>
        </p:nvSpPr>
        <p:spPr>
          <a:xfrm>
            <a:off x="231875" y="4468950"/>
            <a:ext cx="2529600" cy="5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2050" y="802934"/>
            <a:ext cx="1320800" cy="1240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31"/>
          <p:cNvCxnSpPr>
            <a:stCxn id="192" idx="3"/>
            <a:endCxn id="187" idx="2"/>
          </p:cNvCxnSpPr>
          <p:nvPr/>
        </p:nvCxnSpPr>
        <p:spPr>
          <a:xfrm>
            <a:off x="2552849" y="4375446"/>
            <a:ext cx="6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1"/>
          <p:cNvCxnSpPr>
            <a:stCxn id="188" idx="3"/>
            <a:endCxn id="186" idx="2"/>
          </p:cNvCxnSpPr>
          <p:nvPr/>
        </p:nvCxnSpPr>
        <p:spPr>
          <a:xfrm>
            <a:off x="2552855" y="2899314"/>
            <a:ext cx="6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1"/>
          <p:cNvCxnSpPr>
            <a:stCxn id="190" idx="3"/>
            <a:endCxn id="179" idx="2"/>
          </p:cNvCxnSpPr>
          <p:nvPr/>
        </p:nvCxnSpPr>
        <p:spPr>
          <a:xfrm>
            <a:off x="2552850" y="1423180"/>
            <a:ext cx="6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1"/>
          <p:cNvSpPr/>
          <p:nvPr/>
        </p:nvSpPr>
        <p:spPr>
          <a:xfrm>
            <a:off x="5088950" y="3911975"/>
            <a:ext cx="468600" cy="3378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I3</a:t>
            </a:r>
            <a:endParaRPr/>
          </a:p>
        </p:txBody>
      </p:sp>
      <p:cxnSp>
        <p:nvCxnSpPr>
          <p:cNvPr id="196" name="Google Shape;196;p31"/>
          <p:cNvCxnSpPr>
            <a:stCxn id="179" idx="0"/>
            <a:endCxn id="183" idx="1"/>
          </p:cNvCxnSpPr>
          <p:nvPr/>
        </p:nvCxnSpPr>
        <p:spPr>
          <a:xfrm>
            <a:off x="3781750" y="1423200"/>
            <a:ext cx="1307100" cy="14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1"/>
          <p:cNvCxnSpPr>
            <a:stCxn id="186" idx="0"/>
            <a:endCxn id="184" idx="1"/>
          </p:cNvCxnSpPr>
          <p:nvPr/>
        </p:nvCxnSpPr>
        <p:spPr>
          <a:xfrm>
            <a:off x="3781750" y="2899337"/>
            <a:ext cx="1307100" cy="5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31"/>
          <p:cNvCxnSpPr>
            <a:stCxn id="187" idx="0"/>
            <a:endCxn id="195" idx="1"/>
          </p:cNvCxnSpPr>
          <p:nvPr/>
        </p:nvCxnSpPr>
        <p:spPr>
          <a:xfrm flipH="1" rot="10800000">
            <a:off x="3781750" y="4080850"/>
            <a:ext cx="13071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1"/>
          <p:cNvCxnSpPr>
            <a:stCxn id="183" idx="3"/>
          </p:cNvCxnSpPr>
          <p:nvPr/>
        </p:nvCxnSpPr>
        <p:spPr>
          <a:xfrm flipH="1" rot="10800000">
            <a:off x="5557550" y="2898425"/>
            <a:ext cx="766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1"/>
          <p:cNvCxnSpPr/>
          <p:nvPr/>
        </p:nvCxnSpPr>
        <p:spPr>
          <a:xfrm flipH="1" rot="10800000">
            <a:off x="5557550" y="3489650"/>
            <a:ext cx="766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1"/>
          <p:cNvCxnSpPr/>
          <p:nvPr/>
        </p:nvCxnSpPr>
        <p:spPr>
          <a:xfrm flipH="1" rot="10800000">
            <a:off x="5551250" y="4080875"/>
            <a:ext cx="766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2" name="Google Shape;202;p31"/>
          <p:cNvGraphicFramePr/>
          <p:nvPr/>
        </p:nvGraphicFramePr>
        <p:xfrm>
          <a:off x="8107875" y="257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{88C87D76-C34D-49C1-ADD9-ACF7F4FC3732}</a:tableStyleId>
              </a:tblPr>
              <a:tblGrid>
                <a:gridCol w="697925"/>
              </a:tblGrid>
              <a:tr h="52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0.8819</a:t>
                      </a:r>
                      <a:endParaRPr b="1"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0.0952</a:t>
                      </a:r>
                      <a:endParaRPr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0.0229</a:t>
                      </a:r>
                      <a:endParaRPr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  <p:pic>
        <p:nvPicPr>
          <p:cNvPr id="192" name="Google Shape;19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2050" y="3745263"/>
            <a:ext cx="1320799" cy="126036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7853100" y="2126200"/>
            <a:ext cx="11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Actual Scores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/>
          <p:nvPr/>
        </p:nvSpPr>
        <p:spPr>
          <a:xfrm>
            <a:off x="7450750" y="4522875"/>
            <a:ext cx="1640400" cy="5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4785488" y="123425"/>
            <a:ext cx="3533100" cy="346200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The triangle is connected to the circle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2"/>
          <p:cNvSpPr/>
          <p:nvPr/>
        </p:nvSpPr>
        <p:spPr>
          <a:xfrm flipH="1">
            <a:off x="5557550" y="762199"/>
            <a:ext cx="1989000" cy="655500"/>
          </a:xfrm>
          <a:prstGeom prst="trapezoid">
            <a:avLst>
              <a:gd fmla="val 52003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 TEXT ENCODER</a:t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 flipH="1" rot="5400000">
            <a:off x="3685025" y="474500"/>
            <a:ext cx="1055400" cy="370800"/>
          </a:xfrm>
          <a:prstGeom prst="trapezoid">
            <a:avLst>
              <a:gd fmla="val 3757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CLIP </a:t>
            </a:r>
            <a:r>
              <a:rPr lang="en" sz="800"/>
              <a:t>IMAGE</a:t>
            </a:r>
            <a:r>
              <a:rPr lang="en" sz="800"/>
              <a:t> ENCODER</a:t>
            </a:r>
            <a:endParaRPr sz="800"/>
          </a:p>
        </p:txBody>
      </p:sp>
      <p:cxnSp>
        <p:nvCxnSpPr>
          <p:cNvPr id="212" name="Google Shape;212;p32"/>
          <p:cNvCxnSpPr>
            <a:stCxn id="210" idx="2"/>
            <a:endCxn id="213" idx="0"/>
          </p:cNvCxnSpPr>
          <p:nvPr/>
        </p:nvCxnSpPr>
        <p:spPr>
          <a:xfrm>
            <a:off x="6552050" y="1417699"/>
            <a:ext cx="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2"/>
          <p:cNvCxnSpPr>
            <a:stCxn id="209" idx="2"/>
            <a:endCxn id="210" idx="0"/>
          </p:cNvCxnSpPr>
          <p:nvPr/>
        </p:nvCxnSpPr>
        <p:spPr>
          <a:xfrm>
            <a:off x="6552038" y="469625"/>
            <a:ext cx="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2"/>
          <p:cNvSpPr/>
          <p:nvPr/>
        </p:nvSpPr>
        <p:spPr>
          <a:xfrm>
            <a:off x="5088950" y="2230013"/>
            <a:ext cx="468600" cy="3378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5088950" y="2820788"/>
            <a:ext cx="468600" cy="3378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</a:t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6317750" y="1607088"/>
            <a:ext cx="468600" cy="3378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</a:t>
            </a:r>
            <a:endParaRPr/>
          </a:p>
        </p:txBody>
      </p:sp>
      <p:graphicFrame>
        <p:nvGraphicFramePr>
          <p:cNvPr id="217" name="Google Shape;217;p32"/>
          <p:cNvGraphicFramePr/>
          <p:nvPr/>
        </p:nvGraphicFramePr>
        <p:xfrm>
          <a:off x="6317750" y="207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{88C87D76-C34D-49C1-ADD9-ACF7F4FC3732}</a:tableStyleId>
              </a:tblPr>
              <a:tblGrid>
                <a:gridCol w="561225"/>
              </a:tblGrid>
              <a:tr h="52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I1.T1</a:t>
                      </a:r>
                      <a:endParaRPr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I2.T1</a:t>
                      </a:r>
                      <a:endParaRPr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I3.T1</a:t>
                      </a:r>
                      <a:endParaRPr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I4.T1</a:t>
                      </a:r>
                      <a:endParaRPr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  <p:sp>
        <p:nvSpPr>
          <p:cNvPr id="218" name="Google Shape;218;p32"/>
          <p:cNvSpPr/>
          <p:nvPr/>
        </p:nvSpPr>
        <p:spPr>
          <a:xfrm>
            <a:off x="225475" y="4473850"/>
            <a:ext cx="2158800" cy="52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5088950" y="3411563"/>
            <a:ext cx="468600" cy="3378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I3</a:t>
            </a:r>
            <a:endParaRPr/>
          </a:p>
        </p:txBody>
      </p:sp>
      <p:cxnSp>
        <p:nvCxnSpPr>
          <p:cNvPr id="220" name="Google Shape;220;p32"/>
          <p:cNvCxnSpPr>
            <a:stCxn id="211" idx="0"/>
            <a:endCxn id="215" idx="1"/>
          </p:cNvCxnSpPr>
          <p:nvPr/>
        </p:nvCxnSpPr>
        <p:spPr>
          <a:xfrm>
            <a:off x="4398125" y="659900"/>
            <a:ext cx="690900" cy="17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2"/>
          <p:cNvCxnSpPr>
            <a:stCxn id="222" idx="0"/>
            <a:endCxn id="216" idx="1"/>
          </p:cNvCxnSpPr>
          <p:nvPr/>
        </p:nvCxnSpPr>
        <p:spPr>
          <a:xfrm>
            <a:off x="4398125" y="1974088"/>
            <a:ext cx="690900" cy="10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2"/>
          <p:cNvCxnSpPr>
            <a:stCxn id="215" idx="3"/>
          </p:cNvCxnSpPr>
          <p:nvPr/>
        </p:nvCxnSpPr>
        <p:spPr>
          <a:xfrm flipH="1" rot="10800000">
            <a:off x="5557550" y="2398013"/>
            <a:ext cx="766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2"/>
          <p:cNvCxnSpPr/>
          <p:nvPr/>
        </p:nvCxnSpPr>
        <p:spPr>
          <a:xfrm flipH="1" rot="10800000">
            <a:off x="5557550" y="2989238"/>
            <a:ext cx="766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2"/>
          <p:cNvCxnSpPr/>
          <p:nvPr/>
        </p:nvCxnSpPr>
        <p:spPr>
          <a:xfrm flipH="1" rot="10800000">
            <a:off x="5551250" y="3580463"/>
            <a:ext cx="766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6" name="Google Shape;226;p32"/>
          <p:cNvGraphicFramePr/>
          <p:nvPr/>
        </p:nvGraphicFramePr>
        <p:xfrm>
          <a:off x="8084425" y="212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{88C87D76-C34D-49C1-ADD9-ACF7F4FC3732}</a:tableStyleId>
              </a:tblPr>
              <a:tblGrid>
                <a:gridCol w="697925"/>
              </a:tblGrid>
              <a:tr h="52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0.</a:t>
                      </a:r>
                      <a:r>
                        <a:rPr b="1" lang="en" sz="1300"/>
                        <a:t>5948</a:t>
                      </a:r>
                      <a:endParaRPr b="1"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0.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1494</a:t>
                      </a:r>
                      <a:endParaRPr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0.1101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0.1457</a:t>
                      </a:r>
                      <a:endParaRPr sz="1300"/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FE9FB"/>
                        </a:gs>
                        <a:gs pos="100000">
                          <a:srgbClr val="6E9BE7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  <p:sp>
        <p:nvSpPr>
          <p:cNvPr id="227" name="Google Shape;227;p32"/>
          <p:cNvSpPr txBox="1"/>
          <p:nvPr/>
        </p:nvSpPr>
        <p:spPr>
          <a:xfrm>
            <a:off x="7829650" y="1672825"/>
            <a:ext cx="11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Actual Scores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2"/>
          <p:cNvSpPr/>
          <p:nvPr/>
        </p:nvSpPr>
        <p:spPr>
          <a:xfrm flipH="1" rot="5400000">
            <a:off x="3685025" y="1788688"/>
            <a:ext cx="1055400" cy="370800"/>
          </a:xfrm>
          <a:prstGeom prst="trapezoid">
            <a:avLst>
              <a:gd fmla="val 3757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CLIP </a:t>
            </a:r>
            <a:r>
              <a:rPr lang="en" sz="800"/>
              <a:t>IMAGE</a:t>
            </a:r>
            <a:r>
              <a:rPr lang="en" sz="800"/>
              <a:t> ENCODER</a:t>
            </a:r>
            <a:endParaRPr sz="800"/>
          </a:p>
        </p:txBody>
      </p:sp>
      <p:sp>
        <p:nvSpPr>
          <p:cNvPr id="228" name="Google Shape;228;p32"/>
          <p:cNvSpPr/>
          <p:nvPr/>
        </p:nvSpPr>
        <p:spPr>
          <a:xfrm flipH="1" rot="5400000">
            <a:off x="3685025" y="3081275"/>
            <a:ext cx="1055400" cy="370800"/>
          </a:xfrm>
          <a:prstGeom prst="trapezoid">
            <a:avLst>
              <a:gd fmla="val 3757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CLIP </a:t>
            </a:r>
            <a:r>
              <a:rPr lang="en" sz="800"/>
              <a:t>IMAGE</a:t>
            </a:r>
            <a:r>
              <a:rPr lang="en" sz="800"/>
              <a:t> ENCODER</a:t>
            </a:r>
            <a:endParaRPr sz="800"/>
          </a:p>
        </p:txBody>
      </p:sp>
      <p:sp>
        <p:nvSpPr>
          <p:cNvPr id="229" name="Google Shape;229;p32"/>
          <p:cNvSpPr/>
          <p:nvPr/>
        </p:nvSpPr>
        <p:spPr>
          <a:xfrm flipH="1" rot="5400000">
            <a:off x="3685025" y="4373875"/>
            <a:ext cx="1055400" cy="370800"/>
          </a:xfrm>
          <a:prstGeom prst="trapezoid">
            <a:avLst>
              <a:gd fmla="val 3757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CLIP </a:t>
            </a:r>
            <a:r>
              <a:rPr lang="en" sz="800"/>
              <a:t>IMAGE</a:t>
            </a:r>
            <a:r>
              <a:rPr lang="en" sz="800"/>
              <a:t> ENCODER</a:t>
            </a:r>
            <a:endParaRPr sz="800"/>
          </a:p>
        </p:txBody>
      </p:sp>
      <p:sp>
        <p:nvSpPr>
          <p:cNvPr id="230" name="Google Shape;230;p32"/>
          <p:cNvSpPr/>
          <p:nvPr/>
        </p:nvSpPr>
        <p:spPr>
          <a:xfrm>
            <a:off x="5088950" y="4061688"/>
            <a:ext cx="468600" cy="337800"/>
          </a:xfrm>
          <a:prstGeom prst="rect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I4</a:t>
            </a:r>
            <a:endParaRPr/>
          </a:p>
        </p:txBody>
      </p:sp>
      <p:cxnSp>
        <p:nvCxnSpPr>
          <p:cNvPr id="231" name="Google Shape;231;p32"/>
          <p:cNvCxnSpPr/>
          <p:nvPr/>
        </p:nvCxnSpPr>
        <p:spPr>
          <a:xfrm flipH="1" rot="10800000">
            <a:off x="5557550" y="4230138"/>
            <a:ext cx="766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2"/>
          <p:cNvCxnSpPr>
            <a:stCxn id="228" idx="0"/>
            <a:endCxn id="219" idx="1"/>
          </p:cNvCxnSpPr>
          <p:nvPr/>
        </p:nvCxnSpPr>
        <p:spPr>
          <a:xfrm>
            <a:off x="4398125" y="3266675"/>
            <a:ext cx="69090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2"/>
          <p:cNvCxnSpPr>
            <a:stCxn id="229" idx="0"/>
            <a:endCxn id="230" idx="1"/>
          </p:cNvCxnSpPr>
          <p:nvPr/>
        </p:nvCxnSpPr>
        <p:spPr>
          <a:xfrm flipH="1" rot="10800000">
            <a:off x="4398125" y="4230475"/>
            <a:ext cx="6909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4450" y="1375588"/>
            <a:ext cx="1238850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4449" y="3975044"/>
            <a:ext cx="1238849" cy="116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4450" y="2682389"/>
            <a:ext cx="1238849" cy="116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4450" y="80263"/>
            <a:ext cx="1238851" cy="1159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2"/>
          <p:cNvCxnSpPr>
            <a:stCxn id="237" idx="3"/>
            <a:endCxn id="211" idx="2"/>
          </p:cNvCxnSpPr>
          <p:nvPr/>
        </p:nvCxnSpPr>
        <p:spPr>
          <a:xfrm>
            <a:off x="3623301" y="659900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2"/>
          <p:cNvCxnSpPr>
            <a:stCxn id="236" idx="3"/>
            <a:endCxn id="228" idx="2"/>
          </p:cNvCxnSpPr>
          <p:nvPr/>
        </p:nvCxnSpPr>
        <p:spPr>
          <a:xfrm>
            <a:off x="3623299" y="3262695"/>
            <a:ext cx="404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2"/>
          <p:cNvCxnSpPr>
            <a:stCxn id="234" idx="3"/>
            <a:endCxn id="222" idx="2"/>
          </p:cNvCxnSpPr>
          <p:nvPr/>
        </p:nvCxnSpPr>
        <p:spPr>
          <a:xfrm>
            <a:off x="3623300" y="1962963"/>
            <a:ext cx="4041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2"/>
          <p:cNvCxnSpPr>
            <a:stCxn id="235" idx="3"/>
            <a:endCxn id="229" idx="2"/>
          </p:cNvCxnSpPr>
          <p:nvPr/>
        </p:nvCxnSpPr>
        <p:spPr>
          <a:xfrm>
            <a:off x="3623299" y="4559272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2" name="Google Shape;24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675" y="1974103"/>
            <a:ext cx="1640400" cy="15462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2"/>
          <p:cNvCxnSpPr>
            <a:stCxn id="242" idx="0"/>
            <a:endCxn id="237" idx="1"/>
          </p:cNvCxnSpPr>
          <p:nvPr/>
        </p:nvCxnSpPr>
        <p:spPr>
          <a:xfrm flipH="1" rot="10800000">
            <a:off x="889875" y="659803"/>
            <a:ext cx="1494600" cy="13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2"/>
          <p:cNvCxnSpPr>
            <a:stCxn id="242" idx="3"/>
            <a:endCxn id="234" idx="1"/>
          </p:cNvCxnSpPr>
          <p:nvPr/>
        </p:nvCxnSpPr>
        <p:spPr>
          <a:xfrm flipH="1" rot="10800000">
            <a:off x="1710075" y="1963019"/>
            <a:ext cx="6744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2"/>
          <p:cNvCxnSpPr>
            <a:stCxn id="242" idx="3"/>
            <a:endCxn id="236" idx="1"/>
          </p:cNvCxnSpPr>
          <p:nvPr/>
        </p:nvCxnSpPr>
        <p:spPr>
          <a:xfrm>
            <a:off x="1710075" y="2747219"/>
            <a:ext cx="67440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2"/>
          <p:cNvCxnSpPr>
            <a:stCxn id="242" idx="2"/>
            <a:endCxn id="235" idx="1"/>
          </p:cNvCxnSpPr>
          <p:nvPr/>
        </p:nvCxnSpPr>
        <p:spPr>
          <a:xfrm>
            <a:off x="889875" y="3520335"/>
            <a:ext cx="1494600" cy="10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2"/>
          <p:cNvSpPr txBox="1"/>
          <p:nvPr/>
        </p:nvSpPr>
        <p:spPr>
          <a:xfrm rot="-2526362">
            <a:off x="784132" y="1065965"/>
            <a:ext cx="1365538" cy="400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moved RIGHT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 rot="-3014576">
            <a:off x="1586211" y="1918452"/>
            <a:ext cx="998227" cy="400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LEFT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 rot="2115476">
            <a:off x="876465" y="3899380"/>
            <a:ext cx="1228566" cy="4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moved UP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 rot="2471156">
            <a:off x="1618331" y="2802999"/>
            <a:ext cx="998171" cy="6155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DOWN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2"/>
          <p:cNvSpPr txBox="1"/>
          <p:nvPr>
            <p:ph type="ctrTitle"/>
          </p:nvPr>
        </p:nvSpPr>
        <p:spPr>
          <a:xfrm>
            <a:off x="49625" y="53100"/>
            <a:ext cx="19890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Example - 2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ctrTitle"/>
          </p:nvPr>
        </p:nvSpPr>
        <p:spPr>
          <a:xfrm>
            <a:off x="1307675" y="1889550"/>
            <a:ext cx="6211500" cy="682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Roboto Mono Medium"/>
                <a:ea typeface="Roboto Mono Medium"/>
                <a:cs typeface="Roboto Mono Medium"/>
                <a:sym typeface="Roboto Mono Medium"/>
              </a:rPr>
              <a:t>RESEARCH STATEMENT</a:t>
            </a:r>
            <a:endParaRPr b="1" sz="29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7" name="Google Shape;257;p33"/>
          <p:cNvCxnSpPr/>
          <p:nvPr/>
        </p:nvCxnSpPr>
        <p:spPr>
          <a:xfrm>
            <a:off x="173325" y="2708300"/>
            <a:ext cx="8891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