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Inconsolata" pitchFamily="1" charset="0"/>
      <p:regular r:id="rId12"/>
    </p:embeddedFont>
    <p:embeddedFont>
      <p:font typeface="Inconsolata Bold" pitchFamily="1" charset="0"/>
      <p:bold r:id="rId13"/>
    </p:embeddedFont>
    <p:embeddedFont>
      <p:font typeface="Montserrat Black" panose="00000A00000000000000" pitchFamily="2" charset="0"/>
      <p:regular r:id="rId14"/>
      <p:bold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4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25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13767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14644"/>
            <a:ext cx="7556421" cy="1956435"/>
          </a:xfrm>
          <a:prstGeom prst="rect">
            <a:avLst/>
          </a:prstGeom>
          <a:noFill/>
          <a:ln/>
        </p:spPr>
        <p:txBody>
          <a:bodyPr wrap="square" lIns="0" tIns="0" rIns="0" bIns="0" rtlCol="0" anchor="t"/>
          <a:lstStyle/>
          <a:p>
            <a:pPr marL="0" indent="0">
              <a:lnSpc>
                <a:spcPts val="7700"/>
              </a:lnSpc>
              <a:buNone/>
            </a:pPr>
            <a:r>
              <a:rPr lang="en-US" sz="6150" b="1" dirty="0">
                <a:solidFill>
                  <a:srgbClr val="151617"/>
                </a:solidFill>
                <a:latin typeface="Montserrat Black" pitchFamily="34" charset="0"/>
                <a:ea typeface="Montserrat Black" pitchFamily="34" charset="-122"/>
                <a:cs typeface="Montserrat Black" pitchFamily="34" charset="-120"/>
              </a:rPr>
              <a:t>Understanding Phishing</a:t>
            </a:r>
            <a:endParaRPr lang="en-US" sz="6150" dirty="0"/>
          </a:p>
        </p:txBody>
      </p:sp>
      <p:sp>
        <p:nvSpPr>
          <p:cNvPr id="4" name="Text 1"/>
          <p:cNvSpPr/>
          <p:nvPr/>
        </p:nvSpPr>
        <p:spPr>
          <a:xfrm>
            <a:off x="6280190" y="421124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Phishing is a type of cybercrime where attackers disguise themselves as trustworthy entities to steal sensitive information like passwords, credit card details, or personal data. This can be done through emails, websites, or social media messages.</a:t>
            </a:r>
            <a:endParaRPr lang="en-US" sz="1750" dirty="0"/>
          </a:p>
        </p:txBody>
      </p:sp>
      <p:sp>
        <p:nvSpPr>
          <p:cNvPr id="5" name="Shape 2"/>
          <p:cNvSpPr/>
          <p:nvPr/>
        </p:nvSpPr>
        <p:spPr>
          <a:xfrm>
            <a:off x="6280190" y="5934908"/>
            <a:ext cx="362903" cy="362903"/>
          </a:xfrm>
          <a:prstGeom prst="roundRect">
            <a:avLst>
              <a:gd name="adj" fmla="val 25194296"/>
            </a:avLst>
          </a:prstGeom>
          <a:noFill/>
          <a:ln w="7620">
            <a:solidFill>
              <a:srgbClr val="FFFFFF"/>
            </a:solidFill>
            <a:prstDash val="solid"/>
          </a:ln>
        </p:spPr>
      </p:sp>
      <p:grpSp>
        <p:nvGrpSpPr>
          <p:cNvPr id="9" name="Group 8">
            <a:extLst>
              <a:ext uri="{FF2B5EF4-FFF2-40B4-BE49-F238E27FC236}">
                <a16:creationId xmlns:a16="http://schemas.microsoft.com/office/drawing/2014/main" id="{52957243-ECA7-0B73-F74A-7F52F3A2E594}"/>
              </a:ext>
            </a:extLst>
          </p:cNvPr>
          <p:cNvGrpSpPr/>
          <p:nvPr/>
        </p:nvGrpSpPr>
        <p:grpSpPr>
          <a:xfrm>
            <a:off x="12043151" y="7714529"/>
            <a:ext cx="2452330" cy="396835"/>
            <a:chOff x="6287810" y="5918002"/>
            <a:chExt cx="2452330" cy="396835"/>
          </a:xfrm>
        </p:grpSpPr>
        <p:pic>
          <p:nvPicPr>
            <p:cNvPr id="10" name="Image 1" descr="preencoded.png"/>
            <p:cNvPicPr>
              <a:picLocks noChangeAspect="1"/>
            </p:cNvPicPr>
            <p:nvPr/>
          </p:nvPicPr>
          <p:blipFill>
            <a:blip r:embed="rId4"/>
            <a:stretch>
              <a:fillRect/>
            </a:stretch>
          </p:blipFill>
          <p:spPr>
            <a:xfrm>
              <a:off x="6287810" y="5942528"/>
              <a:ext cx="347663" cy="347663"/>
            </a:xfrm>
            <a:prstGeom prst="rect">
              <a:avLst/>
            </a:prstGeom>
          </p:spPr>
        </p:pic>
        <p:sp>
          <p:nvSpPr>
            <p:cNvPr id="11" name="Text 3"/>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678656"/>
            <a:ext cx="8013144"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Common Phishing Tactics</a:t>
            </a:r>
            <a:endParaRPr lang="en-US" sz="4450" dirty="0"/>
          </a:p>
        </p:txBody>
      </p:sp>
      <p:sp>
        <p:nvSpPr>
          <p:cNvPr id="3" name="Shape 1"/>
          <p:cNvSpPr/>
          <p:nvPr/>
        </p:nvSpPr>
        <p:spPr>
          <a:xfrm>
            <a:off x="793790" y="2096214"/>
            <a:ext cx="510302" cy="510302"/>
          </a:xfrm>
          <a:prstGeom prst="roundRect">
            <a:avLst>
              <a:gd name="adj" fmla="val 1792"/>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4" name="Text 2"/>
          <p:cNvSpPr/>
          <p:nvPr/>
        </p:nvSpPr>
        <p:spPr>
          <a:xfrm>
            <a:off x="977741" y="2181225"/>
            <a:ext cx="142280" cy="34028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1</a:t>
            </a:r>
            <a:endParaRPr lang="en-US" sz="2650" dirty="0"/>
          </a:p>
        </p:txBody>
      </p:sp>
      <p:sp>
        <p:nvSpPr>
          <p:cNvPr id="5" name="Text 3"/>
          <p:cNvSpPr/>
          <p:nvPr/>
        </p:nvSpPr>
        <p:spPr>
          <a:xfrm>
            <a:off x="1530906" y="209621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Spoofed Emails</a:t>
            </a:r>
            <a:endParaRPr lang="en-US" sz="2200" dirty="0"/>
          </a:p>
        </p:txBody>
      </p:sp>
      <p:sp>
        <p:nvSpPr>
          <p:cNvPr id="6" name="Text 4"/>
          <p:cNvSpPr/>
          <p:nvPr/>
        </p:nvSpPr>
        <p:spPr>
          <a:xfrm>
            <a:off x="1530906" y="2586633"/>
            <a:ext cx="5670947" cy="2177415"/>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Attackers send emails that appear to be from legitimate companies, often with familiar logos and branding. They might try to trick you into clicking on a link or opening an attachment that leads to a malicious website or downloads malware onto your device.</a:t>
            </a:r>
            <a:endParaRPr lang="en-US" sz="1750" dirty="0"/>
          </a:p>
        </p:txBody>
      </p:sp>
      <p:sp>
        <p:nvSpPr>
          <p:cNvPr id="7" name="Shape 5"/>
          <p:cNvSpPr/>
          <p:nvPr/>
        </p:nvSpPr>
        <p:spPr>
          <a:xfrm>
            <a:off x="7428667" y="2096214"/>
            <a:ext cx="510302" cy="510302"/>
          </a:xfrm>
          <a:prstGeom prst="roundRect">
            <a:avLst>
              <a:gd name="adj" fmla="val 1792"/>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8" name="Text 6"/>
          <p:cNvSpPr/>
          <p:nvPr/>
        </p:nvSpPr>
        <p:spPr>
          <a:xfrm>
            <a:off x="7580352" y="2181225"/>
            <a:ext cx="206931" cy="34028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2</a:t>
            </a:r>
            <a:endParaRPr lang="en-US" sz="2650" dirty="0"/>
          </a:p>
        </p:txBody>
      </p:sp>
      <p:sp>
        <p:nvSpPr>
          <p:cNvPr id="9" name="Text 7"/>
          <p:cNvSpPr/>
          <p:nvPr/>
        </p:nvSpPr>
        <p:spPr>
          <a:xfrm>
            <a:off x="8165783" y="209621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Urgent Appeals</a:t>
            </a:r>
            <a:endParaRPr lang="en-US" sz="2200" dirty="0"/>
          </a:p>
        </p:txBody>
      </p:sp>
      <p:sp>
        <p:nvSpPr>
          <p:cNvPr id="10" name="Text 8"/>
          <p:cNvSpPr/>
          <p:nvPr/>
        </p:nvSpPr>
        <p:spPr>
          <a:xfrm>
            <a:off x="8165783" y="2586633"/>
            <a:ext cx="5670947"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Phishing emails often create a sense of urgency, claiming that your account is compromised or that you need to take immediate action. This can make people panic and click on malicious links without thinking.</a:t>
            </a:r>
            <a:endParaRPr lang="en-US" sz="1750" dirty="0"/>
          </a:p>
        </p:txBody>
      </p:sp>
      <p:sp>
        <p:nvSpPr>
          <p:cNvPr id="11" name="Shape 9"/>
          <p:cNvSpPr/>
          <p:nvPr/>
        </p:nvSpPr>
        <p:spPr>
          <a:xfrm>
            <a:off x="793790" y="5246013"/>
            <a:ext cx="510302" cy="510302"/>
          </a:xfrm>
          <a:prstGeom prst="roundRect">
            <a:avLst>
              <a:gd name="adj" fmla="val 1792"/>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12" name="Text 10"/>
          <p:cNvSpPr/>
          <p:nvPr/>
        </p:nvSpPr>
        <p:spPr>
          <a:xfrm>
            <a:off x="944404" y="5331023"/>
            <a:ext cx="208955" cy="34028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3</a:t>
            </a:r>
            <a:endParaRPr lang="en-US" sz="2650" dirty="0"/>
          </a:p>
        </p:txBody>
      </p:sp>
      <p:sp>
        <p:nvSpPr>
          <p:cNvPr id="13" name="Text 11"/>
          <p:cNvSpPr/>
          <p:nvPr/>
        </p:nvSpPr>
        <p:spPr>
          <a:xfrm>
            <a:off x="1530906" y="5246013"/>
            <a:ext cx="3013353"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Social Media Scams</a:t>
            </a:r>
            <a:endParaRPr lang="en-US" sz="2200" dirty="0"/>
          </a:p>
        </p:txBody>
      </p:sp>
      <p:sp>
        <p:nvSpPr>
          <p:cNvPr id="14" name="Text 12"/>
          <p:cNvSpPr/>
          <p:nvPr/>
        </p:nvSpPr>
        <p:spPr>
          <a:xfrm>
            <a:off x="1530906" y="5736431"/>
            <a:ext cx="5670947"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Phishing attacks can also occur on social media platforms. Attackers might create fake profiles or pages that look legitimate, or they might send you messages that seem to be from friends or family but are actually from scammers.</a:t>
            </a:r>
            <a:endParaRPr lang="en-US" sz="1750" dirty="0"/>
          </a:p>
        </p:txBody>
      </p:sp>
      <p:sp>
        <p:nvSpPr>
          <p:cNvPr id="15" name="Shape 13"/>
          <p:cNvSpPr/>
          <p:nvPr/>
        </p:nvSpPr>
        <p:spPr>
          <a:xfrm>
            <a:off x="7428667" y="5246013"/>
            <a:ext cx="510302" cy="510302"/>
          </a:xfrm>
          <a:prstGeom prst="roundRect">
            <a:avLst>
              <a:gd name="adj" fmla="val 1792"/>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16" name="Text 14"/>
          <p:cNvSpPr/>
          <p:nvPr/>
        </p:nvSpPr>
        <p:spPr>
          <a:xfrm>
            <a:off x="7562612" y="5331023"/>
            <a:ext cx="242292" cy="34028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4</a:t>
            </a:r>
            <a:endParaRPr lang="en-US" sz="2650" dirty="0"/>
          </a:p>
        </p:txBody>
      </p:sp>
      <p:sp>
        <p:nvSpPr>
          <p:cNvPr id="17" name="Text 15"/>
          <p:cNvSpPr/>
          <p:nvPr/>
        </p:nvSpPr>
        <p:spPr>
          <a:xfrm>
            <a:off x="8165783" y="524601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Fake Websites</a:t>
            </a:r>
            <a:endParaRPr lang="en-US" sz="2200" dirty="0"/>
          </a:p>
        </p:txBody>
      </p:sp>
      <p:sp>
        <p:nvSpPr>
          <p:cNvPr id="18" name="Text 16"/>
          <p:cNvSpPr/>
          <p:nvPr/>
        </p:nvSpPr>
        <p:spPr>
          <a:xfrm>
            <a:off x="8165783" y="5736431"/>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Attackers can create websites that look almost identical to legitimate websites, such as bank websites or online shopping platforms, to trick you into entering your personal information.</a:t>
            </a:r>
            <a:endParaRPr lang="en-US" sz="1750" dirty="0"/>
          </a:p>
        </p:txBody>
      </p:sp>
      <p:grpSp>
        <p:nvGrpSpPr>
          <p:cNvPr id="19" name="Group 18">
            <a:extLst>
              <a:ext uri="{FF2B5EF4-FFF2-40B4-BE49-F238E27FC236}">
                <a16:creationId xmlns:a16="http://schemas.microsoft.com/office/drawing/2014/main" id="{BAE453DF-C806-CAE7-97AF-EFA375A76991}"/>
              </a:ext>
            </a:extLst>
          </p:cNvPr>
          <p:cNvGrpSpPr/>
          <p:nvPr/>
        </p:nvGrpSpPr>
        <p:grpSpPr>
          <a:xfrm>
            <a:off x="12043151" y="7714529"/>
            <a:ext cx="2452330" cy="396835"/>
            <a:chOff x="6287810" y="5918002"/>
            <a:chExt cx="2452330" cy="396835"/>
          </a:xfrm>
        </p:grpSpPr>
        <p:pic>
          <p:nvPicPr>
            <p:cNvPr id="20" name="Image 1" descr="preencoded.png">
              <a:extLst>
                <a:ext uri="{FF2B5EF4-FFF2-40B4-BE49-F238E27FC236}">
                  <a16:creationId xmlns:a16="http://schemas.microsoft.com/office/drawing/2014/main" id="{D54515F4-DD69-4772-8262-142925A14FFE}"/>
                </a:ext>
              </a:extLst>
            </p:cNvPr>
            <p:cNvPicPr>
              <a:picLocks noChangeAspect="1"/>
            </p:cNvPicPr>
            <p:nvPr/>
          </p:nvPicPr>
          <p:blipFill>
            <a:blip r:embed="rId3"/>
            <a:stretch>
              <a:fillRect/>
            </a:stretch>
          </p:blipFill>
          <p:spPr>
            <a:xfrm>
              <a:off x="6287810" y="5942528"/>
              <a:ext cx="347663" cy="347663"/>
            </a:xfrm>
            <a:prstGeom prst="rect">
              <a:avLst/>
            </a:prstGeom>
          </p:spPr>
        </p:pic>
        <p:sp>
          <p:nvSpPr>
            <p:cNvPr id="21" name="Text 3">
              <a:extLst>
                <a:ext uri="{FF2B5EF4-FFF2-40B4-BE49-F238E27FC236}">
                  <a16:creationId xmlns:a16="http://schemas.microsoft.com/office/drawing/2014/main" id="{9500BA8E-52DC-00CC-AF27-67201CB15247}"/>
                </a:ext>
              </a:extLst>
            </p:cNvPr>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32704"/>
            <a:ext cx="8901589"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Recognizing Phishing Emails</a:t>
            </a:r>
            <a:endParaRPr lang="en-US" sz="4450" dirty="0"/>
          </a:p>
        </p:txBody>
      </p:sp>
      <p:sp>
        <p:nvSpPr>
          <p:cNvPr id="3" name="Text 1"/>
          <p:cNvSpPr/>
          <p:nvPr/>
        </p:nvSpPr>
        <p:spPr>
          <a:xfrm>
            <a:off x="793790" y="29084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Unfamiliar Sender</a:t>
            </a:r>
            <a:endParaRPr lang="en-US" sz="2200" dirty="0"/>
          </a:p>
        </p:txBody>
      </p:sp>
      <p:sp>
        <p:nvSpPr>
          <p:cNvPr id="4" name="Text 2"/>
          <p:cNvSpPr/>
          <p:nvPr/>
        </p:nvSpPr>
        <p:spPr>
          <a:xfrm>
            <a:off x="793790" y="3489603"/>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Pay attention to the sender's email address. Does it seem legitimate? Check for misspellings or unusual characters. Legitimate companies usually have consistent and recognizable email addresses.</a:t>
            </a:r>
            <a:endParaRPr lang="en-US" sz="1750" dirty="0"/>
          </a:p>
        </p:txBody>
      </p:sp>
      <p:sp>
        <p:nvSpPr>
          <p:cNvPr id="5" name="Text 3"/>
          <p:cNvSpPr/>
          <p:nvPr/>
        </p:nvSpPr>
        <p:spPr>
          <a:xfrm>
            <a:off x="5332928" y="29084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Suspicious Links</a:t>
            </a:r>
            <a:endParaRPr lang="en-US" sz="2200" dirty="0"/>
          </a:p>
        </p:txBody>
      </p:sp>
      <p:sp>
        <p:nvSpPr>
          <p:cNvPr id="6" name="Text 4"/>
          <p:cNvSpPr/>
          <p:nvPr/>
        </p:nvSpPr>
        <p:spPr>
          <a:xfrm>
            <a:off x="5332928" y="3489603"/>
            <a:ext cx="3978116" cy="2903220"/>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Hover over links in emails before clicking. If the actual URL doesn't match what the link says, it could be a phishing attempt. Be cautious about clicking on links that ask you to update your account information, especially if you didn't initiate the request.</a:t>
            </a:r>
            <a:endParaRPr lang="en-US" sz="1750" dirty="0"/>
          </a:p>
        </p:txBody>
      </p:sp>
      <p:sp>
        <p:nvSpPr>
          <p:cNvPr id="7" name="Text 5"/>
          <p:cNvSpPr/>
          <p:nvPr/>
        </p:nvSpPr>
        <p:spPr>
          <a:xfrm>
            <a:off x="9872067" y="29084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Urgency and Fear</a:t>
            </a:r>
            <a:endParaRPr lang="en-US" sz="2200" dirty="0"/>
          </a:p>
        </p:txBody>
      </p:sp>
      <p:sp>
        <p:nvSpPr>
          <p:cNvPr id="8" name="Text 6"/>
          <p:cNvSpPr/>
          <p:nvPr/>
        </p:nvSpPr>
        <p:spPr>
          <a:xfrm>
            <a:off x="9872067" y="3489603"/>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Phishing emails often use scare tactics, claiming that your account is compromised or that you need to take immediate action to avoid losing your account. Be wary of emails that create a sense of panic or urgency.</a:t>
            </a:r>
            <a:endParaRPr lang="en-US" sz="1750" dirty="0"/>
          </a:p>
        </p:txBody>
      </p:sp>
      <p:grpSp>
        <p:nvGrpSpPr>
          <p:cNvPr id="9" name="Group 8">
            <a:extLst>
              <a:ext uri="{FF2B5EF4-FFF2-40B4-BE49-F238E27FC236}">
                <a16:creationId xmlns:a16="http://schemas.microsoft.com/office/drawing/2014/main" id="{F010CB13-04E8-FCED-8A6A-69A399C2631E}"/>
              </a:ext>
            </a:extLst>
          </p:cNvPr>
          <p:cNvGrpSpPr/>
          <p:nvPr/>
        </p:nvGrpSpPr>
        <p:grpSpPr>
          <a:xfrm>
            <a:off x="12043151" y="7714529"/>
            <a:ext cx="2452330" cy="396835"/>
            <a:chOff x="6287810" y="5918002"/>
            <a:chExt cx="2452330" cy="396835"/>
          </a:xfrm>
        </p:grpSpPr>
        <p:pic>
          <p:nvPicPr>
            <p:cNvPr id="10" name="Image 1" descr="preencoded.png">
              <a:extLst>
                <a:ext uri="{FF2B5EF4-FFF2-40B4-BE49-F238E27FC236}">
                  <a16:creationId xmlns:a16="http://schemas.microsoft.com/office/drawing/2014/main" id="{94A89B8C-215E-4298-0395-2BC45A006A2D}"/>
                </a:ext>
              </a:extLst>
            </p:cNvPr>
            <p:cNvPicPr>
              <a:picLocks noChangeAspect="1"/>
            </p:cNvPicPr>
            <p:nvPr/>
          </p:nvPicPr>
          <p:blipFill>
            <a:blip r:embed="rId3"/>
            <a:stretch>
              <a:fillRect/>
            </a:stretch>
          </p:blipFill>
          <p:spPr>
            <a:xfrm>
              <a:off x="6287810" y="5942528"/>
              <a:ext cx="347663" cy="347663"/>
            </a:xfrm>
            <a:prstGeom prst="rect">
              <a:avLst/>
            </a:prstGeom>
          </p:spPr>
        </p:pic>
        <p:sp>
          <p:nvSpPr>
            <p:cNvPr id="11" name="Text 3">
              <a:extLst>
                <a:ext uri="{FF2B5EF4-FFF2-40B4-BE49-F238E27FC236}">
                  <a16:creationId xmlns:a16="http://schemas.microsoft.com/office/drawing/2014/main" id="{E0BBCCFA-EA4C-0BEB-D640-138BE57894B5}"/>
                </a:ext>
              </a:extLst>
            </p:cNvPr>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46390"/>
            <a:ext cx="9338191"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Identifying Phishing Websites</a:t>
            </a:r>
            <a:endParaRPr lang="en-US" sz="4450" dirty="0"/>
          </a:p>
        </p:txBody>
      </p:sp>
      <p:sp>
        <p:nvSpPr>
          <p:cNvPr id="3" name="Shape 1"/>
          <p:cNvSpPr/>
          <p:nvPr/>
        </p:nvSpPr>
        <p:spPr>
          <a:xfrm>
            <a:off x="793790" y="1808798"/>
            <a:ext cx="6408063" cy="2773799"/>
          </a:xfrm>
          <a:prstGeom prst="roundRect">
            <a:avLst>
              <a:gd name="adj" fmla="val 330"/>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4" name="Text 2"/>
          <p:cNvSpPr/>
          <p:nvPr/>
        </p:nvSpPr>
        <p:spPr>
          <a:xfrm>
            <a:off x="1028224" y="204323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Mismatched URL</a:t>
            </a:r>
            <a:endParaRPr lang="en-US" sz="2200" dirty="0"/>
          </a:p>
        </p:txBody>
      </p:sp>
      <p:sp>
        <p:nvSpPr>
          <p:cNvPr id="5" name="Text 3"/>
          <p:cNvSpPr/>
          <p:nvPr/>
        </p:nvSpPr>
        <p:spPr>
          <a:xfrm>
            <a:off x="1028224" y="2533650"/>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The URL of the website should match the name of the company or organization it claims to be from. Look out for misspellings or unusual characters in the URL. A fake website might use a URL that's slightly different from the real one to trick you.</a:t>
            </a:r>
            <a:endParaRPr lang="en-US" sz="1750" dirty="0"/>
          </a:p>
        </p:txBody>
      </p:sp>
      <p:sp>
        <p:nvSpPr>
          <p:cNvPr id="6" name="Shape 4"/>
          <p:cNvSpPr/>
          <p:nvPr/>
        </p:nvSpPr>
        <p:spPr>
          <a:xfrm>
            <a:off x="7428667" y="1808798"/>
            <a:ext cx="6408063" cy="2773799"/>
          </a:xfrm>
          <a:prstGeom prst="roundRect">
            <a:avLst>
              <a:gd name="adj" fmla="val 330"/>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7" name="Text 5"/>
          <p:cNvSpPr/>
          <p:nvPr/>
        </p:nvSpPr>
        <p:spPr>
          <a:xfrm>
            <a:off x="7663101" y="2043232"/>
            <a:ext cx="3700820"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Generic Website Design</a:t>
            </a:r>
            <a:endParaRPr lang="en-US" sz="2200" dirty="0"/>
          </a:p>
        </p:txBody>
      </p:sp>
      <p:sp>
        <p:nvSpPr>
          <p:cNvPr id="8" name="Text 6"/>
          <p:cNvSpPr/>
          <p:nvPr/>
        </p:nvSpPr>
        <p:spPr>
          <a:xfrm>
            <a:off x="7663101" y="2533650"/>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Legitimate websites often have professional and well-designed interfaces. If a website looks unprofessional or poorly designed, it could be a phishing attempt. Be wary of websites that look outdated or have generic templates.</a:t>
            </a:r>
            <a:endParaRPr lang="en-US" sz="1750" dirty="0"/>
          </a:p>
        </p:txBody>
      </p:sp>
      <p:sp>
        <p:nvSpPr>
          <p:cNvPr id="9" name="Shape 7"/>
          <p:cNvSpPr/>
          <p:nvPr/>
        </p:nvSpPr>
        <p:spPr>
          <a:xfrm>
            <a:off x="793790" y="4809411"/>
            <a:ext cx="6408063" cy="2773799"/>
          </a:xfrm>
          <a:prstGeom prst="roundRect">
            <a:avLst>
              <a:gd name="adj" fmla="val 330"/>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10" name="Text 8"/>
          <p:cNvSpPr/>
          <p:nvPr/>
        </p:nvSpPr>
        <p:spPr>
          <a:xfrm>
            <a:off x="1028224" y="5043845"/>
            <a:ext cx="4418052"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Missing Security Certificates</a:t>
            </a:r>
            <a:endParaRPr lang="en-US" sz="2200" dirty="0"/>
          </a:p>
        </p:txBody>
      </p:sp>
      <p:sp>
        <p:nvSpPr>
          <p:cNvPr id="11" name="Text 9"/>
          <p:cNvSpPr/>
          <p:nvPr/>
        </p:nvSpPr>
        <p:spPr>
          <a:xfrm>
            <a:off x="1028224" y="5534263"/>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Look for a padlock icon in the address bar and check for HTTPS in the URL. These indicate that the website has a valid security certificate and is encrypted, which helps protect your data. Websites without these features might not be secure.</a:t>
            </a:r>
            <a:endParaRPr lang="en-US" sz="1750" dirty="0"/>
          </a:p>
        </p:txBody>
      </p:sp>
      <p:sp>
        <p:nvSpPr>
          <p:cNvPr id="12" name="Shape 10"/>
          <p:cNvSpPr/>
          <p:nvPr/>
        </p:nvSpPr>
        <p:spPr>
          <a:xfrm>
            <a:off x="7428667" y="4809411"/>
            <a:ext cx="6408063" cy="2773799"/>
          </a:xfrm>
          <a:prstGeom prst="roundRect">
            <a:avLst>
              <a:gd name="adj" fmla="val 330"/>
            </a:avLst>
          </a:prstGeom>
          <a:solidFill>
            <a:srgbClr val="F8ECE4"/>
          </a:solidFill>
          <a:ln w="7620">
            <a:solidFill>
              <a:srgbClr val="151617"/>
            </a:solidFill>
            <a:prstDash val="solid"/>
          </a:ln>
          <a:effectLst>
            <a:outerShdw dist="20320" dir="2700000" algn="bl" rotWithShape="0">
              <a:srgbClr val="151617">
                <a:alpha val="100000"/>
              </a:srgbClr>
            </a:outerShdw>
          </a:effectLst>
        </p:spPr>
      </p:sp>
      <p:sp>
        <p:nvSpPr>
          <p:cNvPr id="13" name="Text 11"/>
          <p:cNvSpPr/>
          <p:nvPr/>
        </p:nvSpPr>
        <p:spPr>
          <a:xfrm>
            <a:off x="7663101" y="5043845"/>
            <a:ext cx="2974538" cy="354330"/>
          </a:xfrm>
          <a:prstGeom prst="rect">
            <a:avLst/>
          </a:prstGeom>
          <a:noFill/>
          <a:ln/>
        </p:spPr>
        <p:txBody>
          <a:bodyPr wrap="none" lIns="0" tIns="0" rIns="0" bIns="0" rtlCol="0" anchor="t"/>
          <a:lstStyle/>
          <a:p>
            <a:pPr marL="0" indent="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Suspicious Content</a:t>
            </a:r>
            <a:endParaRPr lang="en-US" sz="2200" dirty="0"/>
          </a:p>
        </p:txBody>
      </p:sp>
      <p:sp>
        <p:nvSpPr>
          <p:cNvPr id="14" name="Text 12"/>
          <p:cNvSpPr/>
          <p:nvPr/>
        </p:nvSpPr>
        <p:spPr>
          <a:xfrm>
            <a:off x="7663101" y="5534263"/>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151617"/>
                </a:solidFill>
                <a:latin typeface="Inconsolata" pitchFamily="34" charset="0"/>
                <a:ea typeface="Inconsolata" pitchFamily="34" charset="-122"/>
                <a:cs typeface="Inconsolata" pitchFamily="34" charset="-120"/>
              </a:rPr>
              <a:t>Pay attention to the content of the website. Does it look legitimate? Are there any grammatical errors or unusual language? Does it ask for sensitive information that shouldn't be required on a website? These could be signs of a phishing attempt.</a:t>
            </a:r>
            <a:endParaRPr lang="en-US" sz="1750" dirty="0"/>
          </a:p>
        </p:txBody>
      </p:sp>
      <p:grpSp>
        <p:nvGrpSpPr>
          <p:cNvPr id="15" name="Group 14">
            <a:extLst>
              <a:ext uri="{FF2B5EF4-FFF2-40B4-BE49-F238E27FC236}">
                <a16:creationId xmlns:a16="http://schemas.microsoft.com/office/drawing/2014/main" id="{CC105CED-AA3A-EAB7-363D-4FDE65514FCB}"/>
              </a:ext>
            </a:extLst>
          </p:cNvPr>
          <p:cNvGrpSpPr/>
          <p:nvPr/>
        </p:nvGrpSpPr>
        <p:grpSpPr>
          <a:xfrm>
            <a:off x="12053909" y="7736045"/>
            <a:ext cx="2452330" cy="396835"/>
            <a:chOff x="6287810" y="5918002"/>
            <a:chExt cx="2452330" cy="396835"/>
          </a:xfrm>
        </p:grpSpPr>
        <p:pic>
          <p:nvPicPr>
            <p:cNvPr id="16" name="Image 1" descr="preencoded.png">
              <a:extLst>
                <a:ext uri="{FF2B5EF4-FFF2-40B4-BE49-F238E27FC236}">
                  <a16:creationId xmlns:a16="http://schemas.microsoft.com/office/drawing/2014/main" id="{038D9649-265D-9EBE-95A4-7A1DED9BAFFB}"/>
                </a:ext>
              </a:extLst>
            </p:cNvPr>
            <p:cNvPicPr>
              <a:picLocks noChangeAspect="1"/>
            </p:cNvPicPr>
            <p:nvPr/>
          </p:nvPicPr>
          <p:blipFill>
            <a:blip r:embed="rId3"/>
            <a:stretch>
              <a:fillRect/>
            </a:stretch>
          </p:blipFill>
          <p:spPr>
            <a:xfrm>
              <a:off x="6287810" y="5942528"/>
              <a:ext cx="347663" cy="347663"/>
            </a:xfrm>
            <a:prstGeom prst="rect">
              <a:avLst/>
            </a:prstGeom>
          </p:spPr>
        </p:pic>
        <p:sp>
          <p:nvSpPr>
            <p:cNvPr id="17" name="Text 3">
              <a:extLst>
                <a:ext uri="{FF2B5EF4-FFF2-40B4-BE49-F238E27FC236}">
                  <a16:creationId xmlns:a16="http://schemas.microsoft.com/office/drawing/2014/main" id="{338FF223-A37C-3A8E-482A-7B14A70DA7AE}"/>
                </a:ext>
              </a:extLst>
            </p:cNvPr>
            <p:cNvSpPr/>
            <p:nvPr/>
          </p:nvSpPr>
          <p:spPr>
            <a:xfrm>
              <a:off x="6756440" y="5918002"/>
              <a:ext cx="1983700" cy="396835"/>
            </a:xfrm>
            <a:prstGeom prst="rect">
              <a:avLst/>
            </a:prstGeom>
            <a:solidFill>
              <a:srgbClr val="F8ECE4"/>
            </a:solidFill>
            <a:ln>
              <a:no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9379" y="588764"/>
            <a:ext cx="7684413" cy="669131"/>
          </a:xfrm>
          <a:prstGeom prst="rect">
            <a:avLst/>
          </a:prstGeom>
          <a:noFill/>
          <a:ln/>
        </p:spPr>
        <p:txBody>
          <a:bodyPr wrap="none" lIns="0" tIns="0" rIns="0" bIns="0" rtlCol="0" anchor="t"/>
          <a:lstStyle/>
          <a:p>
            <a:pPr marL="0" indent="0">
              <a:lnSpc>
                <a:spcPts val="5250"/>
              </a:lnSpc>
              <a:buNone/>
            </a:pPr>
            <a:r>
              <a:rPr lang="en-US" sz="4200" b="1" dirty="0">
                <a:solidFill>
                  <a:srgbClr val="151617"/>
                </a:solidFill>
                <a:latin typeface="Montserrat Black" pitchFamily="34" charset="0"/>
                <a:ea typeface="Montserrat Black" pitchFamily="34" charset="-122"/>
                <a:cs typeface="Montserrat Black" pitchFamily="34" charset="-120"/>
              </a:rPr>
              <a:t>Social Engineering Tactics</a:t>
            </a:r>
            <a:endParaRPr lang="en-US" sz="4200" dirty="0"/>
          </a:p>
        </p:txBody>
      </p:sp>
      <p:pic>
        <p:nvPicPr>
          <p:cNvPr id="3" name="Image 0" descr="preencoded.png"/>
          <p:cNvPicPr>
            <a:picLocks noChangeAspect="1"/>
          </p:cNvPicPr>
          <p:nvPr/>
        </p:nvPicPr>
        <p:blipFill>
          <a:blip r:embed="rId3"/>
          <a:stretch>
            <a:fillRect/>
          </a:stretch>
        </p:blipFill>
        <p:spPr>
          <a:xfrm>
            <a:off x="749379" y="1686163"/>
            <a:ext cx="3282910" cy="856536"/>
          </a:xfrm>
          <a:prstGeom prst="rect">
            <a:avLst/>
          </a:prstGeom>
        </p:spPr>
      </p:pic>
      <p:sp>
        <p:nvSpPr>
          <p:cNvPr id="4" name="Text 1"/>
          <p:cNvSpPr/>
          <p:nvPr/>
        </p:nvSpPr>
        <p:spPr>
          <a:xfrm>
            <a:off x="963454" y="2863810"/>
            <a:ext cx="2676644" cy="334566"/>
          </a:xfrm>
          <a:prstGeom prst="rect">
            <a:avLst/>
          </a:prstGeom>
          <a:noFill/>
          <a:ln/>
        </p:spPr>
        <p:txBody>
          <a:bodyPr wrap="none" lIns="0" tIns="0" rIns="0" bIns="0" rtlCol="0" anchor="t"/>
          <a:lstStyle/>
          <a:p>
            <a:pPr marL="0" indent="0" algn="l">
              <a:lnSpc>
                <a:spcPts val="2600"/>
              </a:lnSpc>
              <a:buNone/>
            </a:pPr>
            <a:r>
              <a:rPr lang="en-US" sz="2100" b="1" dirty="0">
                <a:solidFill>
                  <a:srgbClr val="151617"/>
                </a:solidFill>
                <a:latin typeface="Montserrat Black" pitchFamily="34" charset="0"/>
                <a:ea typeface="Montserrat Black" pitchFamily="34" charset="-122"/>
                <a:cs typeface="Montserrat Black" pitchFamily="34" charset="-120"/>
              </a:rPr>
              <a:t>Baiting</a:t>
            </a:r>
            <a:endParaRPr lang="en-US" sz="2100" dirty="0"/>
          </a:p>
        </p:txBody>
      </p:sp>
      <p:sp>
        <p:nvSpPr>
          <p:cNvPr id="5" name="Text 2"/>
          <p:cNvSpPr/>
          <p:nvPr/>
        </p:nvSpPr>
        <p:spPr>
          <a:xfrm>
            <a:off x="963454" y="3326844"/>
            <a:ext cx="2854762" cy="2398633"/>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Attackers might offer enticing offers or deals to lure you into clicking on a link or opening an attachment that leads to a phishing website or malware.</a:t>
            </a:r>
            <a:endParaRPr lang="en-US" sz="1650" dirty="0"/>
          </a:p>
        </p:txBody>
      </p:sp>
      <p:pic>
        <p:nvPicPr>
          <p:cNvPr id="6" name="Image 1" descr="preencoded.png"/>
          <p:cNvPicPr>
            <a:picLocks noChangeAspect="1"/>
          </p:cNvPicPr>
          <p:nvPr/>
        </p:nvPicPr>
        <p:blipFill>
          <a:blip r:embed="rId4"/>
          <a:stretch>
            <a:fillRect/>
          </a:stretch>
        </p:blipFill>
        <p:spPr>
          <a:xfrm>
            <a:off x="4032290" y="1686163"/>
            <a:ext cx="3282910" cy="856536"/>
          </a:xfrm>
          <a:prstGeom prst="rect">
            <a:avLst/>
          </a:prstGeom>
        </p:spPr>
      </p:pic>
      <p:sp>
        <p:nvSpPr>
          <p:cNvPr id="7" name="Text 3"/>
          <p:cNvSpPr/>
          <p:nvPr/>
        </p:nvSpPr>
        <p:spPr>
          <a:xfrm>
            <a:off x="4246364" y="2863810"/>
            <a:ext cx="2676644" cy="334566"/>
          </a:xfrm>
          <a:prstGeom prst="rect">
            <a:avLst/>
          </a:prstGeom>
          <a:noFill/>
          <a:ln/>
        </p:spPr>
        <p:txBody>
          <a:bodyPr wrap="none" lIns="0" tIns="0" rIns="0" bIns="0" rtlCol="0" anchor="t"/>
          <a:lstStyle/>
          <a:p>
            <a:pPr marL="0" indent="0" algn="l">
              <a:lnSpc>
                <a:spcPts val="2600"/>
              </a:lnSpc>
              <a:buNone/>
            </a:pPr>
            <a:r>
              <a:rPr lang="en-US" sz="2100" b="1" dirty="0">
                <a:solidFill>
                  <a:srgbClr val="151617"/>
                </a:solidFill>
                <a:latin typeface="Montserrat Black" pitchFamily="34" charset="0"/>
                <a:ea typeface="Montserrat Black" pitchFamily="34" charset="-122"/>
                <a:cs typeface="Montserrat Black" pitchFamily="34" charset="-120"/>
              </a:rPr>
              <a:t>Pretexting</a:t>
            </a:r>
            <a:endParaRPr lang="en-US" sz="2100" dirty="0"/>
          </a:p>
        </p:txBody>
      </p:sp>
      <p:sp>
        <p:nvSpPr>
          <p:cNvPr id="8" name="Text 4"/>
          <p:cNvSpPr/>
          <p:nvPr/>
        </p:nvSpPr>
        <p:spPr>
          <a:xfrm>
            <a:off x="4246364" y="3326844"/>
            <a:ext cx="2854762" cy="3083957"/>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Attackers might create a believable story to gain your trust and convince you to provide them with personal information. For example, they might impersonate a bank employee to obtain your account details.</a:t>
            </a:r>
            <a:endParaRPr lang="en-US" sz="1650" dirty="0"/>
          </a:p>
        </p:txBody>
      </p:sp>
      <p:pic>
        <p:nvPicPr>
          <p:cNvPr id="9" name="Image 2" descr="preencoded.png"/>
          <p:cNvPicPr>
            <a:picLocks noChangeAspect="1"/>
          </p:cNvPicPr>
          <p:nvPr/>
        </p:nvPicPr>
        <p:blipFill>
          <a:blip r:embed="rId5"/>
          <a:stretch>
            <a:fillRect/>
          </a:stretch>
        </p:blipFill>
        <p:spPr>
          <a:xfrm>
            <a:off x="7315200" y="1686163"/>
            <a:ext cx="3282910" cy="856536"/>
          </a:xfrm>
          <a:prstGeom prst="rect">
            <a:avLst/>
          </a:prstGeom>
        </p:spPr>
      </p:pic>
      <p:sp>
        <p:nvSpPr>
          <p:cNvPr id="10" name="Text 5"/>
          <p:cNvSpPr/>
          <p:nvPr/>
        </p:nvSpPr>
        <p:spPr>
          <a:xfrm>
            <a:off x="7529274" y="2863810"/>
            <a:ext cx="2676644" cy="334566"/>
          </a:xfrm>
          <a:prstGeom prst="rect">
            <a:avLst/>
          </a:prstGeom>
          <a:noFill/>
          <a:ln/>
        </p:spPr>
        <p:txBody>
          <a:bodyPr wrap="none" lIns="0" tIns="0" rIns="0" bIns="0" rtlCol="0" anchor="t"/>
          <a:lstStyle/>
          <a:p>
            <a:pPr marL="0" indent="0" algn="l">
              <a:lnSpc>
                <a:spcPts val="2600"/>
              </a:lnSpc>
              <a:buNone/>
            </a:pPr>
            <a:r>
              <a:rPr lang="en-US" sz="2100" b="1" dirty="0">
                <a:solidFill>
                  <a:srgbClr val="151617"/>
                </a:solidFill>
                <a:latin typeface="Montserrat Black" pitchFamily="34" charset="0"/>
                <a:ea typeface="Montserrat Black" pitchFamily="34" charset="-122"/>
                <a:cs typeface="Montserrat Black" pitchFamily="34" charset="-120"/>
              </a:rPr>
              <a:t>Scare Tactics</a:t>
            </a:r>
            <a:endParaRPr lang="en-US" sz="2100" dirty="0"/>
          </a:p>
        </p:txBody>
      </p:sp>
      <p:sp>
        <p:nvSpPr>
          <p:cNvPr id="11" name="Text 6"/>
          <p:cNvSpPr/>
          <p:nvPr/>
        </p:nvSpPr>
        <p:spPr>
          <a:xfrm>
            <a:off x="7529274" y="3326844"/>
            <a:ext cx="2854762" cy="3083957"/>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Attackers might use scare tactics to frighten you into taking action without thinking. They might claim that your account has been compromised or that you need to take immediate action to prevent a problem.</a:t>
            </a:r>
            <a:endParaRPr lang="en-US" sz="1650" dirty="0"/>
          </a:p>
        </p:txBody>
      </p:sp>
      <p:pic>
        <p:nvPicPr>
          <p:cNvPr id="12" name="Image 3" descr="preencoded.png"/>
          <p:cNvPicPr>
            <a:picLocks noChangeAspect="1"/>
          </p:cNvPicPr>
          <p:nvPr/>
        </p:nvPicPr>
        <p:blipFill>
          <a:blip r:embed="rId6"/>
          <a:stretch>
            <a:fillRect/>
          </a:stretch>
        </p:blipFill>
        <p:spPr>
          <a:xfrm>
            <a:off x="10598110" y="1686163"/>
            <a:ext cx="3282910" cy="856536"/>
          </a:xfrm>
          <a:prstGeom prst="rect">
            <a:avLst/>
          </a:prstGeom>
        </p:spPr>
      </p:pic>
      <p:sp>
        <p:nvSpPr>
          <p:cNvPr id="13" name="Text 7"/>
          <p:cNvSpPr/>
          <p:nvPr/>
        </p:nvSpPr>
        <p:spPr>
          <a:xfrm>
            <a:off x="10812185" y="2863810"/>
            <a:ext cx="2854762" cy="669131"/>
          </a:xfrm>
          <a:prstGeom prst="rect">
            <a:avLst/>
          </a:prstGeom>
          <a:noFill/>
          <a:ln/>
        </p:spPr>
        <p:txBody>
          <a:bodyPr wrap="square" lIns="0" tIns="0" rIns="0" bIns="0" rtlCol="0" anchor="t"/>
          <a:lstStyle/>
          <a:p>
            <a:pPr marL="0" indent="0" algn="l">
              <a:lnSpc>
                <a:spcPts val="2600"/>
              </a:lnSpc>
              <a:buNone/>
            </a:pPr>
            <a:r>
              <a:rPr lang="en-US" sz="2100" b="1" dirty="0">
                <a:solidFill>
                  <a:srgbClr val="151617"/>
                </a:solidFill>
                <a:latin typeface="Montserrat Black" pitchFamily="34" charset="0"/>
                <a:ea typeface="Montserrat Black" pitchFamily="34" charset="-122"/>
                <a:cs typeface="Montserrat Black" pitchFamily="34" charset="-120"/>
              </a:rPr>
              <a:t>Authority Impersonation</a:t>
            </a:r>
            <a:endParaRPr lang="en-US" sz="2100" dirty="0"/>
          </a:p>
        </p:txBody>
      </p:sp>
      <p:sp>
        <p:nvSpPr>
          <p:cNvPr id="14" name="Text 8"/>
          <p:cNvSpPr/>
          <p:nvPr/>
        </p:nvSpPr>
        <p:spPr>
          <a:xfrm>
            <a:off x="10812185" y="3661410"/>
            <a:ext cx="2854762" cy="3769281"/>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Attackers might impersonate authorities, such as police officers or government officials, to convince you to provide them with sensitive information. They might claim that they are investigating a crime or that you are under investigation.</a:t>
            </a:r>
            <a:endParaRPr lang="en-US" sz="1650" dirty="0"/>
          </a:p>
        </p:txBody>
      </p:sp>
      <p:grpSp>
        <p:nvGrpSpPr>
          <p:cNvPr id="15" name="Group 14">
            <a:extLst>
              <a:ext uri="{FF2B5EF4-FFF2-40B4-BE49-F238E27FC236}">
                <a16:creationId xmlns:a16="http://schemas.microsoft.com/office/drawing/2014/main" id="{C25E45B4-27F8-8522-5622-E2833894E686}"/>
              </a:ext>
            </a:extLst>
          </p:cNvPr>
          <p:cNvGrpSpPr/>
          <p:nvPr/>
        </p:nvGrpSpPr>
        <p:grpSpPr>
          <a:xfrm>
            <a:off x="12043151" y="7714529"/>
            <a:ext cx="2452330" cy="396835"/>
            <a:chOff x="6287810" y="5918002"/>
            <a:chExt cx="2452330" cy="396835"/>
          </a:xfrm>
        </p:grpSpPr>
        <p:pic>
          <p:nvPicPr>
            <p:cNvPr id="16" name="Image 1" descr="preencoded.png">
              <a:extLst>
                <a:ext uri="{FF2B5EF4-FFF2-40B4-BE49-F238E27FC236}">
                  <a16:creationId xmlns:a16="http://schemas.microsoft.com/office/drawing/2014/main" id="{26229F18-9912-BABB-73B6-390576F6395A}"/>
                </a:ext>
              </a:extLst>
            </p:cNvPr>
            <p:cNvPicPr>
              <a:picLocks noChangeAspect="1"/>
            </p:cNvPicPr>
            <p:nvPr/>
          </p:nvPicPr>
          <p:blipFill>
            <a:blip r:embed="rId7"/>
            <a:stretch>
              <a:fillRect/>
            </a:stretch>
          </p:blipFill>
          <p:spPr>
            <a:xfrm>
              <a:off x="6287810" y="5942528"/>
              <a:ext cx="347663" cy="347663"/>
            </a:xfrm>
            <a:prstGeom prst="rect">
              <a:avLst/>
            </a:prstGeom>
          </p:spPr>
        </p:pic>
        <p:sp>
          <p:nvSpPr>
            <p:cNvPr id="17" name="Text 3">
              <a:extLst>
                <a:ext uri="{FF2B5EF4-FFF2-40B4-BE49-F238E27FC236}">
                  <a16:creationId xmlns:a16="http://schemas.microsoft.com/office/drawing/2014/main" id="{D74586E7-02E1-9E9C-A43B-E681A755ADBC}"/>
                </a:ext>
              </a:extLst>
            </p:cNvPr>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6147" y="476250"/>
            <a:ext cx="8029694" cy="541258"/>
          </a:xfrm>
          <a:prstGeom prst="rect">
            <a:avLst/>
          </a:prstGeom>
          <a:noFill/>
          <a:ln/>
        </p:spPr>
        <p:txBody>
          <a:bodyPr wrap="none" lIns="0" tIns="0" rIns="0" bIns="0" rtlCol="0" anchor="t"/>
          <a:lstStyle/>
          <a:p>
            <a:pPr marL="0" indent="0">
              <a:lnSpc>
                <a:spcPts val="4250"/>
              </a:lnSpc>
              <a:buNone/>
            </a:pPr>
            <a:r>
              <a:rPr lang="en-US" sz="3400" b="1" dirty="0">
                <a:solidFill>
                  <a:srgbClr val="151617"/>
                </a:solidFill>
                <a:latin typeface="Montserrat Black" pitchFamily="34" charset="0"/>
                <a:ea typeface="Montserrat Black" pitchFamily="34" charset="-122"/>
                <a:cs typeface="Montserrat Black" pitchFamily="34" charset="-120"/>
              </a:rPr>
              <a:t>Protecting Yourself from Phishing</a:t>
            </a:r>
            <a:endParaRPr lang="en-US" sz="3400" dirty="0"/>
          </a:p>
        </p:txBody>
      </p:sp>
      <p:sp>
        <p:nvSpPr>
          <p:cNvPr id="3" name="Shape 1"/>
          <p:cNvSpPr/>
          <p:nvPr/>
        </p:nvSpPr>
        <p:spPr>
          <a:xfrm>
            <a:off x="7303770" y="1363861"/>
            <a:ext cx="22860" cy="6391632"/>
          </a:xfrm>
          <a:prstGeom prst="roundRect">
            <a:avLst>
              <a:gd name="adj" fmla="val 40000"/>
            </a:avLst>
          </a:prstGeom>
          <a:solidFill>
            <a:srgbClr val="000000">
              <a:alpha val="8000"/>
            </a:srgbClr>
          </a:solidFill>
          <a:ln/>
        </p:spPr>
      </p:sp>
      <p:sp>
        <p:nvSpPr>
          <p:cNvPr id="4" name="Shape 2"/>
          <p:cNvSpPr/>
          <p:nvPr/>
        </p:nvSpPr>
        <p:spPr>
          <a:xfrm>
            <a:off x="6537127" y="1742003"/>
            <a:ext cx="606147" cy="22860"/>
          </a:xfrm>
          <a:prstGeom prst="roundRect">
            <a:avLst>
              <a:gd name="adj" fmla="val 40000"/>
            </a:avLst>
          </a:prstGeom>
          <a:solidFill>
            <a:srgbClr val="151617"/>
          </a:solidFill>
          <a:ln/>
        </p:spPr>
      </p:sp>
      <p:sp>
        <p:nvSpPr>
          <p:cNvPr id="5" name="Shape 3"/>
          <p:cNvSpPr/>
          <p:nvPr/>
        </p:nvSpPr>
        <p:spPr>
          <a:xfrm>
            <a:off x="7120414" y="1558647"/>
            <a:ext cx="389573" cy="389573"/>
          </a:xfrm>
          <a:prstGeom prst="roundRect">
            <a:avLst>
              <a:gd name="adj" fmla="val 2347"/>
            </a:avLst>
          </a:prstGeom>
          <a:solidFill>
            <a:srgbClr val="F8ECE4"/>
          </a:solidFill>
          <a:ln w="7620">
            <a:solidFill>
              <a:srgbClr val="151617"/>
            </a:solidFill>
            <a:prstDash val="solid"/>
          </a:ln>
          <a:effectLst>
            <a:outerShdw dist="15240" dir="2700000" algn="bl" rotWithShape="0">
              <a:srgbClr val="151617">
                <a:alpha val="100000"/>
              </a:srgbClr>
            </a:outerShdw>
          </a:effectLst>
        </p:spPr>
      </p:sp>
      <p:sp>
        <p:nvSpPr>
          <p:cNvPr id="6" name="Text 4"/>
          <p:cNvSpPr/>
          <p:nvPr/>
        </p:nvSpPr>
        <p:spPr>
          <a:xfrm>
            <a:off x="7260908" y="1623536"/>
            <a:ext cx="108585" cy="259794"/>
          </a:xfrm>
          <a:prstGeom prst="rect">
            <a:avLst/>
          </a:prstGeom>
          <a:noFill/>
          <a:ln/>
        </p:spPr>
        <p:txBody>
          <a:bodyPr wrap="none" lIns="0" tIns="0" rIns="0" bIns="0" rtlCol="0" anchor="t"/>
          <a:lstStyle/>
          <a:p>
            <a:pPr marL="0" indent="0" algn="ctr">
              <a:lnSpc>
                <a:spcPts val="2000"/>
              </a:lnSpc>
              <a:buNone/>
            </a:pPr>
            <a:r>
              <a:rPr lang="en-US" sz="2000" b="1" dirty="0">
                <a:solidFill>
                  <a:srgbClr val="151617"/>
                </a:solidFill>
                <a:latin typeface="Montserrat Black" pitchFamily="34" charset="0"/>
                <a:ea typeface="Montserrat Black" pitchFamily="34" charset="-122"/>
                <a:cs typeface="Montserrat Black" pitchFamily="34" charset="-120"/>
              </a:rPr>
              <a:t>1</a:t>
            </a:r>
            <a:endParaRPr lang="en-US" sz="2000" dirty="0"/>
          </a:p>
        </p:txBody>
      </p:sp>
      <p:sp>
        <p:nvSpPr>
          <p:cNvPr id="7" name="Text 5"/>
          <p:cNvSpPr/>
          <p:nvPr/>
        </p:nvSpPr>
        <p:spPr>
          <a:xfrm>
            <a:off x="4197787" y="1536978"/>
            <a:ext cx="2164913" cy="270510"/>
          </a:xfrm>
          <a:prstGeom prst="rect">
            <a:avLst/>
          </a:prstGeom>
          <a:noFill/>
          <a:ln/>
        </p:spPr>
        <p:txBody>
          <a:bodyPr wrap="none" lIns="0" tIns="0" rIns="0" bIns="0" rtlCol="0" anchor="t"/>
          <a:lstStyle/>
          <a:p>
            <a:pPr marL="0" indent="0" algn="r">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Be Vigilant</a:t>
            </a:r>
            <a:endParaRPr lang="en-US" sz="1700" dirty="0"/>
          </a:p>
        </p:txBody>
      </p:sp>
      <p:sp>
        <p:nvSpPr>
          <p:cNvPr id="8" name="Text 6"/>
          <p:cNvSpPr/>
          <p:nvPr/>
        </p:nvSpPr>
        <p:spPr>
          <a:xfrm>
            <a:off x="606147" y="1911310"/>
            <a:ext cx="5756553" cy="831532"/>
          </a:xfrm>
          <a:prstGeom prst="rect">
            <a:avLst/>
          </a:prstGeom>
          <a:noFill/>
          <a:ln/>
        </p:spPr>
        <p:txBody>
          <a:bodyPr wrap="square" lIns="0" tIns="0" rIns="0" bIns="0" rtlCol="0" anchor="t"/>
          <a:lstStyle/>
          <a:p>
            <a:pPr marL="0" indent="0" algn="r">
              <a:lnSpc>
                <a:spcPts val="2150"/>
              </a:lnSpc>
              <a:buNone/>
            </a:pPr>
            <a:r>
              <a:rPr lang="en-US" sz="1350" dirty="0">
                <a:solidFill>
                  <a:srgbClr val="151617"/>
                </a:solidFill>
                <a:latin typeface="Inconsolata" pitchFamily="34" charset="0"/>
                <a:ea typeface="Inconsolata" pitchFamily="34" charset="-122"/>
                <a:cs typeface="Inconsolata" pitchFamily="34" charset="-120"/>
              </a:rPr>
              <a:t>Be aware of the potential for phishing attacks and be cautious about clicking on links or opening attachments in emails or social media messages. If something seems suspicious, don't click on it.</a:t>
            </a:r>
            <a:endParaRPr lang="en-US" sz="1350" dirty="0"/>
          </a:p>
        </p:txBody>
      </p:sp>
      <p:sp>
        <p:nvSpPr>
          <p:cNvPr id="9" name="Shape 7"/>
          <p:cNvSpPr/>
          <p:nvPr/>
        </p:nvSpPr>
        <p:spPr>
          <a:xfrm>
            <a:off x="7487126" y="2607826"/>
            <a:ext cx="606147" cy="22860"/>
          </a:xfrm>
          <a:prstGeom prst="roundRect">
            <a:avLst>
              <a:gd name="adj" fmla="val 40000"/>
            </a:avLst>
          </a:prstGeom>
          <a:solidFill>
            <a:srgbClr val="151617"/>
          </a:solidFill>
          <a:ln/>
        </p:spPr>
      </p:sp>
      <p:sp>
        <p:nvSpPr>
          <p:cNvPr id="10" name="Shape 8"/>
          <p:cNvSpPr/>
          <p:nvPr/>
        </p:nvSpPr>
        <p:spPr>
          <a:xfrm>
            <a:off x="7120414" y="2424470"/>
            <a:ext cx="389573" cy="389573"/>
          </a:xfrm>
          <a:prstGeom prst="roundRect">
            <a:avLst>
              <a:gd name="adj" fmla="val 2347"/>
            </a:avLst>
          </a:prstGeom>
          <a:solidFill>
            <a:srgbClr val="F8ECE4"/>
          </a:solidFill>
          <a:ln w="7620">
            <a:solidFill>
              <a:srgbClr val="151617"/>
            </a:solidFill>
            <a:prstDash val="solid"/>
          </a:ln>
          <a:effectLst>
            <a:outerShdw dist="15240" dir="2700000" algn="bl" rotWithShape="0">
              <a:srgbClr val="151617">
                <a:alpha val="100000"/>
              </a:srgbClr>
            </a:outerShdw>
          </a:effectLst>
        </p:spPr>
      </p:sp>
      <p:sp>
        <p:nvSpPr>
          <p:cNvPr id="11" name="Text 9"/>
          <p:cNvSpPr/>
          <p:nvPr/>
        </p:nvSpPr>
        <p:spPr>
          <a:xfrm>
            <a:off x="7236143" y="2489359"/>
            <a:ext cx="157996" cy="259794"/>
          </a:xfrm>
          <a:prstGeom prst="rect">
            <a:avLst/>
          </a:prstGeom>
          <a:noFill/>
          <a:ln/>
        </p:spPr>
        <p:txBody>
          <a:bodyPr wrap="none" lIns="0" tIns="0" rIns="0" bIns="0" rtlCol="0" anchor="t"/>
          <a:lstStyle/>
          <a:p>
            <a:pPr marL="0" indent="0" algn="ctr">
              <a:lnSpc>
                <a:spcPts val="2000"/>
              </a:lnSpc>
              <a:buNone/>
            </a:pPr>
            <a:r>
              <a:rPr lang="en-US" sz="2000" b="1" dirty="0">
                <a:solidFill>
                  <a:srgbClr val="151617"/>
                </a:solidFill>
                <a:latin typeface="Montserrat Black" pitchFamily="34" charset="0"/>
                <a:ea typeface="Montserrat Black" pitchFamily="34" charset="-122"/>
                <a:cs typeface="Montserrat Black" pitchFamily="34" charset="-120"/>
              </a:rPr>
              <a:t>2</a:t>
            </a:r>
            <a:endParaRPr lang="en-US" sz="2000" dirty="0"/>
          </a:p>
        </p:txBody>
      </p:sp>
      <p:sp>
        <p:nvSpPr>
          <p:cNvPr id="12" name="Text 10"/>
          <p:cNvSpPr/>
          <p:nvPr/>
        </p:nvSpPr>
        <p:spPr>
          <a:xfrm>
            <a:off x="8267700" y="2402800"/>
            <a:ext cx="2164913" cy="270510"/>
          </a:xfrm>
          <a:prstGeom prst="rect">
            <a:avLst/>
          </a:prstGeom>
          <a:noFill/>
          <a:ln/>
        </p:spPr>
        <p:txBody>
          <a:bodyPr wrap="none" lIns="0" tIns="0" rIns="0" bIns="0" rtlCol="0" anchor="t"/>
          <a:lstStyle/>
          <a:p>
            <a:pPr marL="0" indent="0" algn="l">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Verify Information</a:t>
            </a:r>
            <a:endParaRPr lang="en-US" sz="1700" dirty="0"/>
          </a:p>
        </p:txBody>
      </p:sp>
      <p:sp>
        <p:nvSpPr>
          <p:cNvPr id="13" name="Text 11"/>
          <p:cNvSpPr/>
          <p:nvPr/>
        </p:nvSpPr>
        <p:spPr>
          <a:xfrm>
            <a:off x="8267700" y="2777133"/>
            <a:ext cx="5756553" cy="1385888"/>
          </a:xfrm>
          <a:prstGeom prst="rect">
            <a:avLst/>
          </a:prstGeom>
          <a:noFill/>
          <a:ln/>
        </p:spPr>
        <p:txBody>
          <a:bodyPr wrap="square" lIns="0" tIns="0" rIns="0" bIns="0" rtlCol="0" anchor="t"/>
          <a:lstStyle/>
          <a:p>
            <a:pPr marL="0" indent="0" algn="l">
              <a:lnSpc>
                <a:spcPts val="2150"/>
              </a:lnSpc>
              <a:buNone/>
            </a:pPr>
            <a:r>
              <a:rPr lang="en-US" sz="1350" dirty="0">
                <a:solidFill>
                  <a:srgbClr val="151617"/>
                </a:solidFill>
                <a:latin typeface="Inconsolata" pitchFamily="34" charset="0"/>
                <a:ea typeface="Inconsolata" pitchFamily="34" charset="-122"/>
                <a:cs typeface="Inconsolata" pitchFamily="34" charset="-120"/>
              </a:rPr>
              <a:t>If you receive an email or message asking you for sensitive information, verify it by contacting the company or organization directly. Don't use contact information from the email or message. Look up the company's official website or phone number and confirm the request.</a:t>
            </a:r>
            <a:endParaRPr lang="en-US" sz="1350" dirty="0"/>
          </a:p>
        </p:txBody>
      </p:sp>
      <p:sp>
        <p:nvSpPr>
          <p:cNvPr id="14" name="Shape 12"/>
          <p:cNvSpPr/>
          <p:nvPr/>
        </p:nvSpPr>
        <p:spPr>
          <a:xfrm>
            <a:off x="6537127" y="3747611"/>
            <a:ext cx="606147" cy="22860"/>
          </a:xfrm>
          <a:prstGeom prst="roundRect">
            <a:avLst>
              <a:gd name="adj" fmla="val 40000"/>
            </a:avLst>
          </a:prstGeom>
          <a:solidFill>
            <a:srgbClr val="151617"/>
          </a:solidFill>
          <a:ln/>
        </p:spPr>
      </p:sp>
      <p:sp>
        <p:nvSpPr>
          <p:cNvPr id="15" name="Shape 13"/>
          <p:cNvSpPr/>
          <p:nvPr/>
        </p:nvSpPr>
        <p:spPr>
          <a:xfrm>
            <a:off x="7120414" y="3564255"/>
            <a:ext cx="389573" cy="389573"/>
          </a:xfrm>
          <a:prstGeom prst="roundRect">
            <a:avLst>
              <a:gd name="adj" fmla="val 2347"/>
            </a:avLst>
          </a:prstGeom>
          <a:solidFill>
            <a:srgbClr val="F8ECE4"/>
          </a:solidFill>
          <a:ln w="7620">
            <a:solidFill>
              <a:srgbClr val="151617"/>
            </a:solidFill>
            <a:prstDash val="solid"/>
          </a:ln>
          <a:effectLst>
            <a:outerShdw dist="15240" dir="2700000" algn="bl" rotWithShape="0">
              <a:srgbClr val="151617">
                <a:alpha val="100000"/>
              </a:srgbClr>
            </a:outerShdw>
          </a:effectLst>
        </p:spPr>
      </p:sp>
      <p:sp>
        <p:nvSpPr>
          <p:cNvPr id="16" name="Text 14"/>
          <p:cNvSpPr/>
          <p:nvPr/>
        </p:nvSpPr>
        <p:spPr>
          <a:xfrm>
            <a:off x="7235428" y="3629144"/>
            <a:ext cx="159544" cy="259794"/>
          </a:xfrm>
          <a:prstGeom prst="rect">
            <a:avLst/>
          </a:prstGeom>
          <a:noFill/>
          <a:ln/>
        </p:spPr>
        <p:txBody>
          <a:bodyPr wrap="none" lIns="0" tIns="0" rIns="0" bIns="0" rtlCol="0" anchor="t"/>
          <a:lstStyle/>
          <a:p>
            <a:pPr marL="0" indent="0" algn="ctr">
              <a:lnSpc>
                <a:spcPts val="2000"/>
              </a:lnSpc>
              <a:buNone/>
            </a:pPr>
            <a:r>
              <a:rPr lang="en-US" sz="2000" b="1" dirty="0">
                <a:solidFill>
                  <a:srgbClr val="151617"/>
                </a:solidFill>
                <a:latin typeface="Montserrat Black" pitchFamily="34" charset="0"/>
                <a:ea typeface="Montserrat Black" pitchFamily="34" charset="-122"/>
                <a:cs typeface="Montserrat Black" pitchFamily="34" charset="-120"/>
              </a:rPr>
              <a:t>3</a:t>
            </a:r>
            <a:endParaRPr lang="en-US" sz="2000" dirty="0"/>
          </a:p>
        </p:txBody>
      </p:sp>
      <p:sp>
        <p:nvSpPr>
          <p:cNvPr id="17" name="Text 15"/>
          <p:cNvSpPr/>
          <p:nvPr/>
        </p:nvSpPr>
        <p:spPr>
          <a:xfrm>
            <a:off x="3739396" y="3542586"/>
            <a:ext cx="2623304" cy="270510"/>
          </a:xfrm>
          <a:prstGeom prst="rect">
            <a:avLst/>
          </a:prstGeom>
          <a:noFill/>
          <a:ln/>
        </p:spPr>
        <p:txBody>
          <a:bodyPr wrap="none" lIns="0" tIns="0" rIns="0" bIns="0" rtlCol="0" anchor="t"/>
          <a:lstStyle/>
          <a:p>
            <a:pPr marL="0" indent="0" algn="r">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Use Strong Passwords</a:t>
            </a:r>
            <a:endParaRPr lang="en-US" sz="1700" dirty="0"/>
          </a:p>
        </p:txBody>
      </p:sp>
      <p:sp>
        <p:nvSpPr>
          <p:cNvPr id="18" name="Text 16"/>
          <p:cNvSpPr/>
          <p:nvPr/>
        </p:nvSpPr>
        <p:spPr>
          <a:xfrm>
            <a:off x="606147" y="3916918"/>
            <a:ext cx="5756553" cy="1385888"/>
          </a:xfrm>
          <a:prstGeom prst="rect">
            <a:avLst/>
          </a:prstGeom>
          <a:noFill/>
          <a:ln/>
        </p:spPr>
        <p:txBody>
          <a:bodyPr wrap="square" lIns="0" tIns="0" rIns="0" bIns="0" rtlCol="0" anchor="t"/>
          <a:lstStyle/>
          <a:p>
            <a:pPr marL="0" indent="0" algn="r">
              <a:lnSpc>
                <a:spcPts val="2150"/>
              </a:lnSpc>
              <a:buNone/>
            </a:pPr>
            <a:r>
              <a:rPr lang="en-US" sz="1350" dirty="0">
                <a:solidFill>
                  <a:srgbClr val="151617"/>
                </a:solidFill>
                <a:latin typeface="Inconsolata" pitchFamily="34" charset="0"/>
                <a:ea typeface="Inconsolata" pitchFamily="34" charset="-122"/>
                <a:cs typeface="Inconsolata" pitchFamily="34" charset="-120"/>
              </a:rPr>
              <a:t>Use strong and unique passwords for all your online accounts. Avoid using the same password for multiple accounts, and make sure your passwords are a mix of upper and lowercase letters, numbers, and symbols. Consider using a password manager to help you manage your passwords securely.</a:t>
            </a:r>
            <a:endParaRPr lang="en-US" sz="1350" dirty="0"/>
          </a:p>
        </p:txBody>
      </p:sp>
      <p:sp>
        <p:nvSpPr>
          <p:cNvPr id="19" name="Shape 17"/>
          <p:cNvSpPr/>
          <p:nvPr/>
        </p:nvSpPr>
        <p:spPr>
          <a:xfrm>
            <a:off x="7487126" y="4887397"/>
            <a:ext cx="606147" cy="22860"/>
          </a:xfrm>
          <a:prstGeom prst="roundRect">
            <a:avLst>
              <a:gd name="adj" fmla="val 40000"/>
            </a:avLst>
          </a:prstGeom>
          <a:solidFill>
            <a:srgbClr val="151617"/>
          </a:solidFill>
          <a:ln/>
        </p:spPr>
      </p:sp>
      <p:sp>
        <p:nvSpPr>
          <p:cNvPr id="20" name="Shape 18"/>
          <p:cNvSpPr/>
          <p:nvPr/>
        </p:nvSpPr>
        <p:spPr>
          <a:xfrm>
            <a:off x="7120414" y="4704040"/>
            <a:ext cx="389573" cy="389573"/>
          </a:xfrm>
          <a:prstGeom prst="roundRect">
            <a:avLst>
              <a:gd name="adj" fmla="val 2347"/>
            </a:avLst>
          </a:prstGeom>
          <a:solidFill>
            <a:srgbClr val="F8ECE4"/>
          </a:solidFill>
          <a:ln w="7620">
            <a:solidFill>
              <a:srgbClr val="151617"/>
            </a:solidFill>
            <a:prstDash val="solid"/>
          </a:ln>
          <a:effectLst>
            <a:outerShdw dist="15240" dir="2700000" algn="bl" rotWithShape="0">
              <a:srgbClr val="151617">
                <a:alpha val="100000"/>
              </a:srgbClr>
            </a:outerShdw>
          </a:effectLst>
        </p:spPr>
      </p:sp>
      <p:sp>
        <p:nvSpPr>
          <p:cNvPr id="21" name="Text 19"/>
          <p:cNvSpPr/>
          <p:nvPr/>
        </p:nvSpPr>
        <p:spPr>
          <a:xfrm>
            <a:off x="7222688" y="4768929"/>
            <a:ext cx="184904" cy="259794"/>
          </a:xfrm>
          <a:prstGeom prst="rect">
            <a:avLst/>
          </a:prstGeom>
          <a:noFill/>
          <a:ln/>
        </p:spPr>
        <p:txBody>
          <a:bodyPr wrap="none" lIns="0" tIns="0" rIns="0" bIns="0" rtlCol="0" anchor="t"/>
          <a:lstStyle/>
          <a:p>
            <a:pPr marL="0" indent="0" algn="ctr">
              <a:lnSpc>
                <a:spcPts val="2000"/>
              </a:lnSpc>
              <a:buNone/>
            </a:pPr>
            <a:r>
              <a:rPr lang="en-US" sz="2000" b="1" dirty="0">
                <a:solidFill>
                  <a:srgbClr val="151617"/>
                </a:solidFill>
                <a:latin typeface="Montserrat Black" pitchFamily="34" charset="0"/>
                <a:ea typeface="Montserrat Black" pitchFamily="34" charset="-122"/>
                <a:cs typeface="Montserrat Black" pitchFamily="34" charset="-120"/>
              </a:rPr>
              <a:t>4</a:t>
            </a:r>
            <a:endParaRPr lang="en-US" sz="2000" dirty="0"/>
          </a:p>
        </p:txBody>
      </p:sp>
      <p:sp>
        <p:nvSpPr>
          <p:cNvPr id="22" name="Text 20"/>
          <p:cNvSpPr/>
          <p:nvPr/>
        </p:nvSpPr>
        <p:spPr>
          <a:xfrm>
            <a:off x="8267700" y="4682371"/>
            <a:ext cx="2790825" cy="270510"/>
          </a:xfrm>
          <a:prstGeom prst="rect">
            <a:avLst/>
          </a:prstGeom>
          <a:noFill/>
          <a:ln/>
        </p:spPr>
        <p:txBody>
          <a:bodyPr wrap="none" lIns="0" tIns="0" rIns="0" bIns="0" rtlCol="0" anchor="t"/>
          <a:lstStyle/>
          <a:p>
            <a:pPr marL="0" indent="0" algn="l">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Keep Software Updated</a:t>
            </a:r>
            <a:endParaRPr lang="en-US" sz="1700" dirty="0"/>
          </a:p>
        </p:txBody>
      </p:sp>
      <p:sp>
        <p:nvSpPr>
          <p:cNvPr id="23" name="Text 21"/>
          <p:cNvSpPr/>
          <p:nvPr/>
        </p:nvSpPr>
        <p:spPr>
          <a:xfrm>
            <a:off x="8267700" y="5056703"/>
            <a:ext cx="5756553" cy="1385888"/>
          </a:xfrm>
          <a:prstGeom prst="rect">
            <a:avLst/>
          </a:prstGeom>
          <a:noFill/>
          <a:ln/>
        </p:spPr>
        <p:txBody>
          <a:bodyPr wrap="square" lIns="0" tIns="0" rIns="0" bIns="0" rtlCol="0" anchor="t"/>
          <a:lstStyle/>
          <a:p>
            <a:pPr marL="0" indent="0" algn="l">
              <a:lnSpc>
                <a:spcPts val="2150"/>
              </a:lnSpc>
              <a:buNone/>
            </a:pPr>
            <a:r>
              <a:rPr lang="en-US" sz="1350" dirty="0">
                <a:solidFill>
                  <a:srgbClr val="151617"/>
                </a:solidFill>
                <a:latin typeface="Inconsolata" pitchFamily="34" charset="0"/>
                <a:ea typeface="Inconsolata" pitchFamily="34" charset="-122"/>
                <a:cs typeface="Inconsolata" pitchFamily="34" charset="-120"/>
              </a:rPr>
              <a:t>Regularly update your operating system and software to patch security vulnerabilities. Updates often include security patches that can protect you from phishing attacks. You can set up automatic updates to ensure that your devices are always up-to-date.</a:t>
            </a:r>
            <a:endParaRPr lang="en-US" sz="1350" dirty="0"/>
          </a:p>
        </p:txBody>
      </p:sp>
      <p:sp>
        <p:nvSpPr>
          <p:cNvPr id="24" name="Shape 22"/>
          <p:cNvSpPr/>
          <p:nvPr/>
        </p:nvSpPr>
        <p:spPr>
          <a:xfrm>
            <a:off x="6537127" y="6027182"/>
            <a:ext cx="606147" cy="22860"/>
          </a:xfrm>
          <a:prstGeom prst="roundRect">
            <a:avLst>
              <a:gd name="adj" fmla="val 40000"/>
            </a:avLst>
          </a:prstGeom>
          <a:solidFill>
            <a:srgbClr val="151617"/>
          </a:solidFill>
          <a:ln/>
        </p:spPr>
      </p:sp>
      <p:sp>
        <p:nvSpPr>
          <p:cNvPr id="25" name="Shape 23"/>
          <p:cNvSpPr/>
          <p:nvPr/>
        </p:nvSpPr>
        <p:spPr>
          <a:xfrm>
            <a:off x="7120414" y="5843826"/>
            <a:ext cx="389573" cy="389573"/>
          </a:xfrm>
          <a:prstGeom prst="roundRect">
            <a:avLst>
              <a:gd name="adj" fmla="val 2347"/>
            </a:avLst>
          </a:prstGeom>
          <a:solidFill>
            <a:srgbClr val="F8ECE4"/>
          </a:solidFill>
          <a:ln w="7620">
            <a:solidFill>
              <a:srgbClr val="151617"/>
            </a:solidFill>
            <a:prstDash val="solid"/>
          </a:ln>
          <a:effectLst>
            <a:outerShdw dist="15240" dir="2700000" algn="bl" rotWithShape="0">
              <a:srgbClr val="151617">
                <a:alpha val="100000"/>
              </a:srgbClr>
            </a:outerShdw>
          </a:effectLst>
        </p:spPr>
      </p:sp>
      <p:sp>
        <p:nvSpPr>
          <p:cNvPr id="26" name="Text 24"/>
          <p:cNvSpPr/>
          <p:nvPr/>
        </p:nvSpPr>
        <p:spPr>
          <a:xfrm>
            <a:off x="7234714" y="5908715"/>
            <a:ext cx="160853" cy="259794"/>
          </a:xfrm>
          <a:prstGeom prst="rect">
            <a:avLst/>
          </a:prstGeom>
          <a:noFill/>
          <a:ln/>
        </p:spPr>
        <p:txBody>
          <a:bodyPr wrap="none" lIns="0" tIns="0" rIns="0" bIns="0" rtlCol="0" anchor="t"/>
          <a:lstStyle/>
          <a:p>
            <a:pPr marL="0" indent="0" algn="ctr">
              <a:lnSpc>
                <a:spcPts val="2000"/>
              </a:lnSpc>
              <a:buNone/>
            </a:pPr>
            <a:r>
              <a:rPr lang="en-US" sz="2000" b="1" dirty="0">
                <a:solidFill>
                  <a:srgbClr val="151617"/>
                </a:solidFill>
                <a:latin typeface="Montserrat Black" pitchFamily="34" charset="0"/>
                <a:ea typeface="Montserrat Black" pitchFamily="34" charset="-122"/>
                <a:cs typeface="Montserrat Black" pitchFamily="34" charset="-120"/>
              </a:rPr>
              <a:t>5</a:t>
            </a:r>
            <a:endParaRPr lang="en-US" sz="2000" dirty="0"/>
          </a:p>
        </p:txBody>
      </p:sp>
      <p:sp>
        <p:nvSpPr>
          <p:cNvPr id="27" name="Text 25"/>
          <p:cNvSpPr/>
          <p:nvPr/>
        </p:nvSpPr>
        <p:spPr>
          <a:xfrm>
            <a:off x="3790474" y="5822156"/>
            <a:ext cx="2572226" cy="270510"/>
          </a:xfrm>
          <a:prstGeom prst="rect">
            <a:avLst/>
          </a:prstGeom>
          <a:noFill/>
          <a:ln/>
        </p:spPr>
        <p:txBody>
          <a:bodyPr wrap="none" lIns="0" tIns="0" rIns="0" bIns="0" rtlCol="0" anchor="t"/>
          <a:lstStyle/>
          <a:p>
            <a:pPr marL="0" indent="0" algn="r">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Be Skeptical of Offers</a:t>
            </a:r>
            <a:endParaRPr lang="en-US" sz="1700" dirty="0"/>
          </a:p>
        </p:txBody>
      </p:sp>
      <p:sp>
        <p:nvSpPr>
          <p:cNvPr id="28" name="Text 26"/>
          <p:cNvSpPr/>
          <p:nvPr/>
        </p:nvSpPr>
        <p:spPr>
          <a:xfrm>
            <a:off x="606147" y="6196489"/>
            <a:ext cx="5756553" cy="1385888"/>
          </a:xfrm>
          <a:prstGeom prst="rect">
            <a:avLst/>
          </a:prstGeom>
          <a:noFill/>
          <a:ln/>
        </p:spPr>
        <p:txBody>
          <a:bodyPr wrap="square" lIns="0" tIns="0" rIns="0" bIns="0" rtlCol="0" anchor="t"/>
          <a:lstStyle/>
          <a:p>
            <a:pPr marL="0" indent="0" algn="r">
              <a:lnSpc>
                <a:spcPts val="2150"/>
              </a:lnSpc>
              <a:buNone/>
            </a:pPr>
            <a:r>
              <a:rPr lang="en-US" sz="1350" dirty="0">
                <a:solidFill>
                  <a:srgbClr val="151617"/>
                </a:solidFill>
                <a:latin typeface="Inconsolata" pitchFamily="34" charset="0"/>
                <a:ea typeface="Inconsolata" pitchFamily="34" charset="-122"/>
                <a:cs typeface="Inconsolata" pitchFamily="34" charset="-120"/>
              </a:rPr>
              <a:t>Don't be tempted by offers that seem too good to be true. If you receive an email or message offering a significant discount or free gift, be suspicious. Legitimate companies rarely send unsolicited offers like this. If you're unsure, it's best to avoid the offer.</a:t>
            </a:r>
            <a:endParaRPr lang="en-US" sz="1350" dirty="0"/>
          </a:p>
        </p:txBody>
      </p:sp>
      <p:grpSp>
        <p:nvGrpSpPr>
          <p:cNvPr id="29" name="Group 28">
            <a:extLst>
              <a:ext uri="{FF2B5EF4-FFF2-40B4-BE49-F238E27FC236}">
                <a16:creationId xmlns:a16="http://schemas.microsoft.com/office/drawing/2014/main" id="{B3807911-F549-F0B9-EA56-D91A0E91D62A}"/>
              </a:ext>
            </a:extLst>
          </p:cNvPr>
          <p:cNvGrpSpPr/>
          <p:nvPr/>
        </p:nvGrpSpPr>
        <p:grpSpPr>
          <a:xfrm>
            <a:off x="12043151" y="7714529"/>
            <a:ext cx="2452330" cy="396835"/>
            <a:chOff x="6287810" y="5918002"/>
            <a:chExt cx="2452330" cy="396835"/>
          </a:xfrm>
        </p:grpSpPr>
        <p:pic>
          <p:nvPicPr>
            <p:cNvPr id="30" name="Image 1" descr="preencoded.png">
              <a:extLst>
                <a:ext uri="{FF2B5EF4-FFF2-40B4-BE49-F238E27FC236}">
                  <a16:creationId xmlns:a16="http://schemas.microsoft.com/office/drawing/2014/main" id="{C0FB2BFC-F1F7-75FC-479B-E5C8A14B52C5}"/>
                </a:ext>
              </a:extLst>
            </p:cNvPr>
            <p:cNvPicPr>
              <a:picLocks noChangeAspect="1"/>
            </p:cNvPicPr>
            <p:nvPr/>
          </p:nvPicPr>
          <p:blipFill>
            <a:blip r:embed="rId3"/>
            <a:stretch>
              <a:fillRect/>
            </a:stretch>
          </p:blipFill>
          <p:spPr>
            <a:xfrm>
              <a:off x="6287810" y="5942528"/>
              <a:ext cx="347663" cy="347663"/>
            </a:xfrm>
            <a:prstGeom prst="rect">
              <a:avLst/>
            </a:prstGeom>
          </p:spPr>
        </p:pic>
        <p:sp>
          <p:nvSpPr>
            <p:cNvPr id="31" name="Text 3">
              <a:extLst>
                <a:ext uri="{FF2B5EF4-FFF2-40B4-BE49-F238E27FC236}">
                  <a16:creationId xmlns:a16="http://schemas.microsoft.com/office/drawing/2014/main" id="{C90B1D5A-9FEA-391F-015A-2E12E0B03EB1}"/>
                </a:ext>
              </a:extLst>
            </p:cNvPr>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99755"/>
            <a:ext cx="9047321" cy="708779"/>
          </a:xfrm>
          <a:prstGeom prst="rect">
            <a:avLst/>
          </a:prstGeom>
          <a:noFill/>
          <a:ln/>
        </p:spPr>
        <p:txBody>
          <a:bodyPr wrap="none" lIns="0" tIns="0" rIns="0" bIns="0" rtlCol="0" anchor="t"/>
          <a:lstStyle/>
          <a:p>
            <a:pPr marL="0" indent="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Reporting Phishing Attempts</a:t>
            </a:r>
            <a:endParaRPr lang="en-US" sz="4450" dirty="0"/>
          </a:p>
        </p:txBody>
      </p:sp>
      <p:pic>
        <p:nvPicPr>
          <p:cNvPr id="3" name="Image 0" descr="preencoded.png"/>
          <p:cNvPicPr>
            <a:picLocks noChangeAspect="1"/>
          </p:cNvPicPr>
          <p:nvPr/>
        </p:nvPicPr>
        <p:blipFill>
          <a:blip r:embed="rId3"/>
          <a:stretch>
            <a:fillRect/>
          </a:stretch>
        </p:blipFill>
        <p:spPr>
          <a:xfrm>
            <a:off x="793790" y="2062163"/>
            <a:ext cx="566976" cy="566976"/>
          </a:xfrm>
          <a:prstGeom prst="rect">
            <a:avLst/>
          </a:prstGeom>
        </p:spPr>
      </p:pic>
      <p:sp>
        <p:nvSpPr>
          <p:cNvPr id="4" name="Text 1"/>
          <p:cNvSpPr/>
          <p:nvPr/>
        </p:nvSpPr>
        <p:spPr>
          <a:xfrm>
            <a:off x="793790" y="2855952"/>
            <a:ext cx="3005495"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Report to the Company</a:t>
            </a:r>
            <a:endParaRPr lang="en-US" sz="2200" dirty="0"/>
          </a:p>
        </p:txBody>
      </p:sp>
      <p:sp>
        <p:nvSpPr>
          <p:cNvPr id="5" name="Text 2"/>
          <p:cNvSpPr/>
          <p:nvPr/>
        </p:nvSpPr>
        <p:spPr>
          <a:xfrm>
            <a:off x="793790" y="3700701"/>
            <a:ext cx="3005495" cy="3266123"/>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If you receive a phishing email or encounter a phishing website, report it to the company or organization it claims to be from. They will be able to investigate the attack and take steps to prevent it from happening again.</a:t>
            </a:r>
            <a:endParaRPr lang="en-US" sz="1750" dirty="0"/>
          </a:p>
        </p:txBody>
      </p:sp>
      <p:pic>
        <p:nvPicPr>
          <p:cNvPr id="6" name="Image 1" descr="preencoded.png"/>
          <p:cNvPicPr>
            <a:picLocks noChangeAspect="1"/>
          </p:cNvPicPr>
          <p:nvPr/>
        </p:nvPicPr>
        <p:blipFill>
          <a:blip r:embed="rId4"/>
          <a:stretch>
            <a:fillRect/>
          </a:stretch>
        </p:blipFill>
        <p:spPr>
          <a:xfrm>
            <a:off x="4139446" y="2062163"/>
            <a:ext cx="566976" cy="566976"/>
          </a:xfrm>
          <a:prstGeom prst="rect">
            <a:avLst/>
          </a:prstGeom>
        </p:spPr>
      </p:pic>
      <p:sp>
        <p:nvSpPr>
          <p:cNvPr id="7" name="Text 3"/>
          <p:cNvSpPr/>
          <p:nvPr/>
        </p:nvSpPr>
        <p:spPr>
          <a:xfrm>
            <a:off x="4139446" y="2855952"/>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Report to the Authorities</a:t>
            </a:r>
            <a:endParaRPr lang="en-US" sz="2200" dirty="0"/>
          </a:p>
        </p:txBody>
      </p:sp>
      <p:sp>
        <p:nvSpPr>
          <p:cNvPr id="8" name="Text 4"/>
          <p:cNvSpPr/>
          <p:nvPr/>
        </p:nvSpPr>
        <p:spPr>
          <a:xfrm>
            <a:off x="4139446" y="3700701"/>
            <a:ext cx="3005614" cy="362902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You can report phishing attacks to the authorities, such as the Federal Trade Commission (FTC) in the United States or the Canadian Anti-Fraud Centre in Canada. They can investigate the attack and help to prevent future attacks.</a:t>
            </a:r>
            <a:endParaRPr lang="en-US" sz="1750" dirty="0"/>
          </a:p>
        </p:txBody>
      </p:sp>
      <p:pic>
        <p:nvPicPr>
          <p:cNvPr id="9" name="Image 2" descr="preencoded.png"/>
          <p:cNvPicPr>
            <a:picLocks noChangeAspect="1"/>
          </p:cNvPicPr>
          <p:nvPr/>
        </p:nvPicPr>
        <p:blipFill>
          <a:blip r:embed="rId5"/>
          <a:stretch>
            <a:fillRect/>
          </a:stretch>
        </p:blipFill>
        <p:spPr>
          <a:xfrm>
            <a:off x="7485221" y="2062163"/>
            <a:ext cx="566976" cy="566976"/>
          </a:xfrm>
          <a:prstGeom prst="rect">
            <a:avLst/>
          </a:prstGeom>
        </p:spPr>
      </p:pic>
      <p:sp>
        <p:nvSpPr>
          <p:cNvPr id="10" name="Text 5"/>
          <p:cNvSpPr/>
          <p:nvPr/>
        </p:nvSpPr>
        <p:spPr>
          <a:xfrm>
            <a:off x="7485221" y="2855952"/>
            <a:ext cx="3005614"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Report to the Website</a:t>
            </a:r>
            <a:endParaRPr lang="en-US" sz="2200" dirty="0"/>
          </a:p>
        </p:txBody>
      </p:sp>
      <p:sp>
        <p:nvSpPr>
          <p:cNvPr id="11" name="Text 6"/>
          <p:cNvSpPr/>
          <p:nvPr/>
        </p:nvSpPr>
        <p:spPr>
          <a:xfrm>
            <a:off x="7485221" y="3700701"/>
            <a:ext cx="3005614" cy="254031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If you encounter a phishing website, report it to the website hosting provider. This can help to shut down the website and prevent it from being used to scam other people.</a:t>
            </a:r>
            <a:endParaRPr lang="en-US" sz="1750" dirty="0"/>
          </a:p>
        </p:txBody>
      </p:sp>
      <p:pic>
        <p:nvPicPr>
          <p:cNvPr id="12" name="Image 3" descr="preencoded.png"/>
          <p:cNvPicPr>
            <a:picLocks noChangeAspect="1"/>
          </p:cNvPicPr>
          <p:nvPr/>
        </p:nvPicPr>
        <p:blipFill>
          <a:blip r:embed="rId6"/>
          <a:stretch>
            <a:fillRect/>
          </a:stretch>
        </p:blipFill>
        <p:spPr>
          <a:xfrm>
            <a:off x="10830997" y="2062163"/>
            <a:ext cx="566976" cy="566976"/>
          </a:xfrm>
          <a:prstGeom prst="rect">
            <a:avLst/>
          </a:prstGeom>
        </p:spPr>
      </p:pic>
      <p:sp>
        <p:nvSpPr>
          <p:cNvPr id="13" name="Text 7"/>
          <p:cNvSpPr/>
          <p:nvPr/>
        </p:nvSpPr>
        <p:spPr>
          <a:xfrm>
            <a:off x="10830997" y="2855952"/>
            <a:ext cx="3005614" cy="106299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Contact a Cybersecurity Specialist</a:t>
            </a:r>
            <a:endParaRPr lang="en-US" sz="2200" dirty="0"/>
          </a:p>
        </p:txBody>
      </p:sp>
      <p:sp>
        <p:nvSpPr>
          <p:cNvPr id="14" name="Text 8"/>
          <p:cNvSpPr/>
          <p:nvPr/>
        </p:nvSpPr>
        <p:spPr>
          <a:xfrm>
            <a:off x="10830997" y="4055031"/>
            <a:ext cx="3005614" cy="254031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If you're concerned about a potential phishing attack or need help protecting yourself from cybercrime, consider contacting a cybersecurity specialist for advice.</a:t>
            </a:r>
            <a:endParaRPr lang="en-US" sz="1750" dirty="0"/>
          </a:p>
        </p:txBody>
      </p:sp>
      <p:grpSp>
        <p:nvGrpSpPr>
          <p:cNvPr id="15" name="Group 14">
            <a:extLst>
              <a:ext uri="{FF2B5EF4-FFF2-40B4-BE49-F238E27FC236}">
                <a16:creationId xmlns:a16="http://schemas.microsoft.com/office/drawing/2014/main" id="{6CD5AA58-23B5-FD00-0676-6E79BE4C4815}"/>
              </a:ext>
            </a:extLst>
          </p:cNvPr>
          <p:cNvGrpSpPr/>
          <p:nvPr/>
        </p:nvGrpSpPr>
        <p:grpSpPr>
          <a:xfrm>
            <a:off x="12043151" y="7714529"/>
            <a:ext cx="2452330" cy="396835"/>
            <a:chOff x="6287810" y="5918002"/>
            <a:chExt cx="2452330" cy="396835"/>
          </a:xfrm>
        </p:grpSpPr>
        <p:pic>
          <p:nvPicPr>
            <p:cNvPr id="16" name="Image 1" descr="preencoded.png">
              <a:extLst>
                <a:ext uri="{FF2B5EF4-FFF2-40B4-BE49-F238E27FC236}">
                  <a16:creationId xmlns:a16="http://schemas.microsoft.com/office/drawing/2014/main" id="{3FB6F8CB-D637-F537-ECF1-8FABEEDF1DF1}"/>
                </a:ext>
              </a:extLst>
            </p:cNvPr>
            <p:cNvPicPr>
              <a:picLocks noChangeAspect="1"/>
            </p:cNvPicPr>
            <p:nvPr/>
          </p:nvPicPr>
          <p:blipFill>
            <a:blip r:embed="rId7"/>
            <a:stretch>
              <a:fillRect/>
            </a:stretch>
          </p:blipFill>
          <p:spPr>
            <a:xfrm>
              <a:off x="6287810" y="5942528"/>
              <a:ext cx="347663" cy="347663"/>
            </a:xfrm>
            <a:prstGeom prst="rect">
              <a:avLst/>
            </a:prstGeom>
          </p:spPr>
        </p:pic>
        <p:sp>
          <p:nvSpPr>
            <p:cNvPr id="17" name="Text 3">
              <a:extLst>
                <a:ext uri="{FF2B5EF4-FFF2-40B4-BE49-F238E27FC236}">
                  <a16:creationId xmlns:a16="http://schemas.microsoft.com/office/drawing/2014/main" id="{277E6AFB-C898-6EF7-85CF-88A84A59729D}"/>
                </a:ext>
              </a:extLst>
            </p:cNvPr>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5676" y="994886"/>
            <a:ext cx="7850743" cy="576501"/>
          </a:xfrm>
          <a:prstGeom prst="rect">
            <a:avLst/>
          </a:prstGeom>
          <a:noFill/>
          <a:ln/>
        </p:spPr>
        <p:txBody>
          <a:bodyPr wrap="none" lIns="0" tIns="0" rIns="0" bIns="0" rtlCol="0" anchor="t"/>
          <a:lstStyle/>
          <a:p>
            <a:pPr marL="0" indent="0">
              <a:lnSpc>
                <a:spcPts val="4500"/>
              </a:lnSpc>
              <a:buNone/>
            </a:pPr>
            <a:r>
              <a:rPr lang="en-US" sz="3600" b="1" dirty="0">
                <a:solidFill>
                  <a:srgbClr val="151617"/>
                </a:solidFill>
                <a:latin typeface="Montserrat Black" pitchFamily="34" charset="0"/>
                <a:ea typeface="Montserrat Black" pitchFamily="34" charset="-122"/>
                <a:cs typeface="Montserrat Black" pitchFamily="34" charset="-120"/>
              </a:rPr>
              <a:t>Conclusion and Key Takeaways</a:t>
            </a:r>
            <a:endParaRPr lang="en-US" sz="3600" dirty="0"/>
          </a:p>
        </p:txBody>
      </p:sp>
      <p:sp>
        <p:nvSpPr>
          <p:cNvPr id="4" name="Shape 1"/>
          <p:cNvSpPr/>
          <p:nvPr/>
        </p:nvSpPr>
        <p:spPr>
          <a:xfrm>
            <a:off x="645676" y="1848088"/>
            <a:ext cx="7852648" cy="5386626"/>
          </a:xfrm>
          <a:prstGeom prst="roundRect">
            <a:avLst>
              <a:gd name="adj" fmla="val 170"/>
            </a:avLst>
          </a:prstGeom>
          <a:noFill/>
          <a:ln w="7620">
            <a:solidFill>
              <a:srgbClr val="000000">
                <a:alpha val="8000"/>
              </a:srgbClr>
            </a:solidFill>
            <a:prstDash val="solid"/>
          </a:ln>
        </p:spPr>
      </p:sp>
      <p:sp>
        <p:nvSpPr>
          <p:cNvPr id="5" name="Shape 2"/>
          <p:cNvSpPr/>
          <p:nvPr/>
        </p:nvSpPr>
        <p:spPr>
          <a:xfrm>
            <a:off x="653296" y="1855708"/>
            <a:ext cx="7837408" cy="1416606"/>
          </a:xfrm>
          <a:prstGeom prst="rect">
            <a:avLst/>
          </a:prstGeom>
          <a:solidFill>
            <a:srgbClr val="FFFFFF">
              <a:alpha val="4000"/>
            </a:srgbClr>
          </a:solidFill>
          <a:ln/>
        </p:spPr>
      </p:sp>
      <p:sp>
        <p:nvSpPr>
          <p:cNvPr id="6" name="Text 3"/>
          <p:cNvSpPr/>
          <p:nvPr/>
        </p:nvSpPr>
        <p:spPr>
          <a:xfrm>
            <a:off x="837724" y="1973937"/>
            <a:ext cx="3546038" cy="295037"/>
          </a:xfrm>
          <a:prstGeom prst="rect">
            <a:avLst/>
          </a:prstGeom>
          <a:noFill/>
          <a:ln/>
        </p:spPr>
        <p:txBody>
          <a:bodyPr wrap="non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Be Vigilant</a:t>
            </a:r>
            <a:endParaRPr lang="en-US" sz="1450" dirty="0"/>
          </a:p>
        </p:txBody>
      </p:sp>
      <p:sp>
        <p:nvSpPr>
          <p:cNvPr id="7" name="Text 4"/>
          <p:cNvSpPr/>
          <p:nvPr/>
        </p:nvSpPr>
        <p:spPr>
          <a:xfrm>
            <a:off x="4760238" y="1973937"/>
            <a:ext cx="3546038" cy="1180148"/>
          </a:xfrm>
          <a:prstGeom prst="rect">
            <a:avLst/>
          </a:prstGeom>
          <a:noFill/>
          <a:ln/>
        </p:spPr>
        <p:txBody>
          <a:bodyPr wrap="squar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Always be aware of the potential for phishing attacks and exercise caution when clicking on links or opening attachments.</a:t>
            </a:r>
            <a:endParaRPr lang="en-US" sz="1450" dirty="0"/>
          </a:p>
        </p:txBody>
      </p:sp>
      <p:sp>
        <p:nvSpPr>
          <p:cNvPr id="8" name="Shape 5"/>
          <p:cNvSpPr/>
          <p:nvPr/>
        </p:nvSpPr>
        <p:spPr>
          <a:xfrm>
            <a:off x="653296" y="3272314"/>
            <a:ext cx="7837408" cy="1416606"/>
          </a:xfrm>
          <a:prstGeom prst="rect">
            <a:avLst/>
          </a:prstGeom>
          <a:solidFill>
            <a:srgbClr val="000000">
              <a:alpha val="4000"/>
            </a:srgbClr>
          </a:solidFill>
          <a:ln/>
        </p:spPr>
      </p:sp>
      <p:sp>
        <p:nvSpPr>
          <p:cNvPr id="9" name="Text 6"/>
          <p:cNvSpPr/>
          <p:nvPr/>
        </p:nvSpPr>
        <p:spPr>
          <a:xfrm>
            <a:off x="837724" y="3390543"/>
            <a:ext cx="3546038" cy="295037"/>
          </a:xfrm>
          <a:prstGeom prst="rect">
            <a:avLst/>
          </a:prstGeom>
          <a:noFill/>
          <a:ln/>
        </p:spPr>
        <p:txBody>
          <a:bodyPr wrap="non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Verify Information</a:t>
            </a:r>
            <a:endParaRPr lang="en-US" sz="1450" dirty="0"/>
          </a:p>
        </p:txBody>
      </p:sp>
      <p:sp>
        <p:nvSpPr>
          <p:cNvPr id="10" name="Text 7"/>
          <p:cNvSpPr/>
          <p:nvPr/>
        </p:nvSpPr>
        <p:spPr>
          <a:xfrm>
            <a:off x="4760238" y="3390543"/>
            <a:ext cx="3546038" cy="1180148"/>
          </a:xfrm>
          <a:prstGeom prst="rect">
            <a:avLst/>
          </a:prstGeom>
          <a:noFill/>
          <a:ln/>
        </p:spPr>
        <p:txBody>
          <a:bodyPr wrap="squar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If an email or message asks for personal information, confirm the request directly with the company or organization.</a:t>
            </a:r>
            <a:endParaRPr lang="en-US" sz="1450" dirty="0"/>
          </a:p>
        </p:txBody>
      </p:sp>
      <p:sp>
        <p:nvSpPr>
          <p:cNvPr id="11" name="Shape 8"/>
          <p:cNvSpPr/>
          <p:nvPr/>
        </p:nvSpPr>
        <p:spPr>
          <a:xfrm>
            <a:off x="653296" y="4688919"/>
            <a:ext cx="7837408" cy="1121569"/>
          </a:xfrm>
          <a:prstGeom prst="rect">
            <a:avLst/>
          </a:prstGeom>
          <a:solidFill>
            <a:srgbClr val="FFFFFF">
              <a:alpha val="4000"/>
            </a:srgbClr>
          </a:solidFill>
          <a:ln/>
        </p:spPr>
      </p:sp>
      <p:sp>
        <p:nvSpPr>
          <p:cNvPr id="12" name="Text 9"/>
          <p:cNvSpPr/>
          <p:nvPr/>
        </p:nvSpPr>
        <p:spPr>
          <a:xfrm>
            <a:off x="837724" y="4807148"/>
            <a:ext cx="3546038" cy="295037"/>
          </a:xfrm>
          <a:prstGeom prst="rect">
            <a:avLst/>
          </a:prstGeom>
          <a:noFill/>
          <a:ln/>
        </p:spPr>
        <p:txBody>
          <a:bodyPr wrap="non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Use Strong Passwords</a:t>
            </a:r>
            <a:endParaRPr lang="en-US" sz="1450" dirty="0"/>
          </a:p>
        </p:txBody>
      </p:sp>
      <p:sp>
        <p:nvSpPr>
          <p:cNvPr id="13" name="Text 10"/>
          <p:cNvSpPr/>
          <p:nvPr/>
        </p:nvSpPr>
        <p:spPr>
          <a:xfrm>
            <a:off x="4760238" y="4807148"/>
            <a:ext cx="3546038" cy="885111"/>
          </a:xfrm>
          <a:prstGeom prst="rect">
            <a:avLst/>
          </a:prstGeom>
          <a:noFill/>
          <a:ln/>
        </p:spPr>
        <p:txBody>
          <a:bodyPr wrap="squar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Use strong and unique passwords for all your online accounts and consider using a password manager.</a:t>
            </a:r>
            <a:endParaRPr lang="en-US" sz="1450" dirty="0"/>
          </a:p>
        </p:txBody>
      </p:sp>
      <p:sp>
        <p:nvSpPr>
          <p:cNvPr id="14" name="Shape 11"/>
          <p:cNvSpPr/>
          <p:nvPr/>
        </p:nvSpPr>
        <p:spPr>
          <a:xfrm>
            <a:off x="653296" y="5810488"/>
            <a:ext cx="7837408" cy="1416606"/>
          </a:xfrm>
          <a:prstGeom prst="rect">
            <a:avLst/>
          </a:prstGeom>
          <a:solidFill>
            <a:srgbClr val="000000">
              <a:alpha val="4000"/>
            </a:srgbClr>
          </a:solidFill>
          <a:ln/>
        </p:spPr>
      </p:sp>
      <p:sp>
        <p:nvSpPr>
          <p:cNvPr id="15" name="Text 12"/>
          <p:cNvSpPr/>
          <p:nvPr/>
        </p:nvSpPr>
        <p:spPr>
          <a:xfrm>
            <a:off x="837724" y="5928717"/>
            <a:ext cx="3546038" cy="295037"/>
          </a:xfrm>
          <a:prstGeom prst="rect">
            <a:avLst/>
          </a:prstGeom>
          <a:noFill/>
          <a:ln/>
        </p:spPr>
        <p:txBody>
          <a:bodyPr wrap="non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Report Phishing Attempts</a:t>
            </a:r>
            <a:endParaRPr lang="en-US" sz="1450" dirty="0"/>
          </a:p>
        </p:txBody>
      </p:sp>
      <p:sp>
        <p:nvSpPr>
          <p:cNvPr id="16" name="Text 13"/>
          <p:cNvSpPr/>
          <p:nvPr/>
        </p:nvSpPr>
        <p:spPr>
          <a:xfrm>
            <a:off x="4760238" y="5928717"/>
            <a:ext cx="3546038" cy="1180148"/>
          </a:xfrm>
          <a:prstGeom prst="rect">
            <a:avLst/>
          </a:prstGeom>
          <a:noFill/>
          <a:ln/>
        </p:spPr>
        <p:txBody>
          <a:bodyPr wrap="square" lIns="0" tIns="0" rIns="0" bIns="0" rtlCol="0" anchor="t"/>
          <a:lstStyle/>
          <a:p>
            <a:pPr marL="0" indent="0">
              <a:lnSpc>
                <a:spcPts val="2300"/>
              </a:lnSpc>
              <a:buNone/>
            </a:pPr>
            <a:r>
              <a:rPr lang="en-US" sz="1450" dirty="0">
                <a:solidFill>
                  <a:srgbClr val="151617"/>
                </a:solidFill>
                <a:latin typeface="Inconsolata" pitchFamily="34" charset="0"/>
                <a:ea typeface="Inconsolata" pitchFamily="34" charset="-122"/>
                <a:cs typeface="Inconsolata" pitchFamily="34" charset="-120"/>
              </a:rPr>
              <a:t>Report any phishing emails, websites, or social engineering tactics to the appropriate authorities or companies to help protect others.</a:t>
            </a:r>
            <a:endParaRPr lang="en-US" sz="1450" dirty="0"/>
          </a:p>
        </p:txBody>
      </p:sp>
      <p:grpSp>
        <p:nvGrpSpPr>
          <p:cNvPr id="17" name="Group 16">
            <a:extLst>
              <a:ext uri="{FF2B5EF4-FFF2-40B4-BE49-F238E27FC236}">
                <a16:creationId xmlns:a16="http://schemas.microsoft.com/office/drawing/2014/main" id="{79A0263C-B44A-7EF0-CB1F-82A309286682}"/>
              </a:ext>
            </a:extLst>
          </p:cNvPr>
          <p:cNvGrpSpPr/>
          <p:nvPr/>
        </p:nvGrpSpPr>
        <p:grpSpPr>
          <a:xfrm>
            <a:off x="12043151" y="7714529"/>
            <a:ext cx="2452330" cy="396835"/>
            <a:chOff x="6287810" y="5918002"/>
            <a:chExt cx="2452330" cy="396835"/>
          </a:xfrm>
        </p:grpSpPr>
        <p:pic>
          <p:nvPicPr>
            <p:cNvPr id="18" name="Image 1" descr="preencoded.png">
              <a:extLst>
                <a:ext uri="{FF2B5EF4-FFF2-40B4-BE49-F238E27FC236}">
                  <a16:creationId xmlns:a16="http://schemas.microsoft.com/office/drawing/2014/main" id="{EA0549C0-DF75-CE91-9E8E-B998409306B3}"/>
                </a:ext>
              </a:extLst>
            </p:cNvPr>
            <p:cNvPicPr>
              <a:picLocks noChangeAspect="1"/>
            </p:cNvPicPr>
            <p:nvPr/>
          </p:nvPicPr>
          <p:blipFill>
            <a:blip r:embed="rId4"/>
            <a:stretch>
              <a:fillRect/>
            </a:stretch>
          </p:blipFill>
          <p:spPr>
            <a:xfrm>
              <a:off x="6287810" y="5942528"/>
              <a:ext cx="347663" cy="347663"/>
            </a:xfrm>
            <a:prstGeom prst="rect">
              <a:avLst/>
            </a:prstGeom>
          </p:spPr>
        </p:pic>
        <p:sp>
          <p:nvSpPr>
            <p:cNvPr id="19" name="Text 3">
              <a:extLst>
                <a:ext uri="{FF2B5EF4-FFF2-40B4-BE49-F238E27FC236}">
                  <a16:creationId xmlns:a16="http://schemas.microsoft.com/office/drawing/2014/main" id="{97FF7F53-12D4-10EA-C723-9A3D973B8A58}"/>
                </a:ext>
              </a:extLst>
            </p:cNvPr>
            <p:cNvSpPr/>
            <p:nvPr/>
          </p:nvSpPr>
          <p:spPr>
            <a:xfrm>
              <a:off x="6756440" y="5918002"/>
              <a:ext cx="1983700" cy="396835"/>
            </a:xfrm>
            <a:prstGeom prst="rect">
              <a:avLst/>
            </a:prstGeom>
            <a:no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E12F6EA-5AB5-C48A-F329-F0D7A5612501}"/>
              </a:ext>
            </a:extLst>
          </p:cNvPr>
          <p:cNvGrpSpPr/>
          <p:nvPr/>
        </p:nvGrpSpPr>
        <p:grpSpPr>
          <a:xfrm>
            <a:off x="12043151" y="7714529"/>
            <a:ext cx="2452330" cy="396835"/>
            <a:chOff x="6287810" y="5918002"/>
            <a:chExt cx="2452330" cy="396835"/>
          </a:xfrm>
        </p:grpSpPr>
        <p:pic>
          <p:nvPicPr>
            <p:cNvPr id="18" name="Image 1" descr="preencoded.png">
              <a:extLst>
                <a:ext uri="{FF2B5EF4-FFF2-40B4-BE49-F238E27FC236}">
                  <a16:creationId xmlns:a16="http://schemas.microsoft.com/office/drawing/2014/main" id="{6E6AAA8D-7BA8-9400-0F77-7386B8C9C5EC}"/>
                </a:ext>
              </a:extLst>
            </p:cNvPr>
            <p:cNvPicPr>
              <a:picLocks noChangeAspect="1"/>
            </p:cNvPicPr>
            <p:nvPr/>
          </p:nvPicPr>
          <p:blipFill>
            <a:blip r:embed="rId3"/>
            <a:stretch>
              <a:fillRect/>
            </a:stretch>
          </p:blipFill>
          <p:spPr>
            <a:xfrm>
              <a:off x="6287810" y="5942528"/>
              <a:ext cx="347663" cy="347663"/>
            </a:xfrm>
            <a:prstGeom prst="rect">
              <a:avLst/>
            </a:prstGeom>
          </p:spPr>
        </p:pic>
        <p:sp>
          <p:nvSpPr>
            <p:cNvPr id="19" name="Text 3">
              <a:extLst>
                <a:ext uri="{FF2B5EF4-FFF2-40B4-BE49-F238E27FC236}">
                  <a16:creationId xmlns:a16="http://schemas.microsoft.com/office/drawing/2014/main" id="{338F52D7-620A-4DC7-139F-BE17532D3BA2}"/>
                </a:ext>
              </a:extLst>
            </p:cNvPr>
            <p:cNvSpPr/>
            <p:nvPr/>
          </p:nvSpPr>
          <p:spPr>
            <a:xfrm>
              <a:off x="6756440" y="5918002"/>
              <a:ext cx="1983700" cy="396835"/>
            </a:xfrm>
            <a:prstGeom prst="rect">
              <a:avLst/>
            </a:prstGeom>
            <a:solidFill>
              <a:srgbClr val="F8ECE4"/>
            </a:solid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Raushan Raj</a:t>
              </a:r>
              <a:endParaRPr lang="en-US" sz="2200" dirty="0"/>
            </a:p>
          </p:txBody>
        </p:sp>
      </p:grpSp>
      <p:sp>
        <p:nvSpPr>
          <p:cNvPr id="20" name="TextBox 19">
            <a:extLst>
              <a:ext uri="{FF2B5EF4-FFF2-40B4-BE49-F238E27FC236}">
                <a16:creationId xmlns:a16="http://schemas.microsoft.com/office/drawing/2014/main" id="{98E009CE-6B5D-AA11-5EA7-BF72EA898A9E}"/>
              </a:ext>
            </a:extLst>
          </p:cNvPr>
          <p:cNvSpPr txBox="1"/>
          <p:nvPr/>
        </p:nvSpPr>
        <p:spPr>
          <a:xfrm>
            <a:off x="1237129" y="1839560"/>
            <a:ext cx="12080838" cy="4431983"/>
          </a:xfrm>
          <a:prstGeom prst="rect">
            <a:avLst/>
          </a:prstGeom>
          <a:noFill/>
        </p:spPr>
        <p:txBody>
          <a:bodyPr wrap="square" rtlCol="0">
            <a:spAutoFit/>
          </a:bodyPr>
          <a:lstStyle/>
          <a:p>
            <a:pPr algn="ctr"/>
            <a:r>
              <a:rPr lang="en-US" sz="3600" i="1" dirty="0">
                <a:latin typeface="Montserrat Black" panose="00000A00000000000000" pitchFamily="2" charset="0"/>
              </a:rPr>
              <a:t>Stay aware</a:t>
            </a:r>
          </a:p>
          <a:p>
            <a:pPr algn="ctr"/>
            <a:endParaRPr lang="en-US" sz="3600" dirty="0">
              <a:latin typeface="Montserrat Black" panose="00000A00000000000000" pitchFamily="2" charset="0"/>
            </a:endParaRPr>
          </a:p>
          <a:p>
            <a:pPr algn="ctr"/>
            <a:r>
              <a:rPr lang="en-US" sz="13800" u="sng" dirty="0">
                <a:latin typeface="Montserrat Black" panose="00000A00000000000000" pitchFamily="2" charset="0"/>
              </a:rPr>
              <a:t>Thank You</a:t>
            </a:r>
          </a:p>
          <a:p>
            <a:pPr algn="ctr"/>
            <a:endParaRPr lang="en-US" sz="3600" dirty="0">
              <a:latin typeface="Montserrat Black" panose="00000A00000000000000" pitchFamily="2" charset="0"/>
            </a:endParaRPr>
          </a:p>
          <a:p>
            <a:pPr algn="ctr"/>
            <a:r>
              <a:rPr lang="en-US" sz="3600" dirty="0">
                <a:latin typeface="Montserrat Black" panose="00000A00000000000000" pitchFamily="2" charset="0"/>
              </a:rPr>
              <a:t>  </a:t>
            </a:r>
            <a:r>
              <a:rPr lang="en-US" sz="3600" i="1" dirty="0">
                <a:latin typeface="Montserrat Black" panose="00000A00000000000000" pitchFamily="2" charset="0"/>
              </a:rPr>
              <a:t>Stay Safe</a:t>
            </a:r>
            <a:endParaRPr lang="en-IN" sz="3600" i="1" dirty="0">
              <a:latin typeface="Montserrat Black" panose="00000A00000000000000" pitchFamily="2" charset="0"/>
            </a:endParaRPr>
          </a:p>
        </p:txBody>
      </p:sp>
    </p:spTree>
    <p:extLst>
      <p:ext uri="{BB962C8B-B14F-4D97-AF65-F5344CB8AC3E}">
        <p14:creationId xmlns:p14="http://schemas.microsoft.com/office/powerpoint/2010/main" val="1736062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1227</Words>
  <Application>Microsoft Office PowerPoint</Application>
  <PresentationFormat>Custom</PresentationFormat>
  <Paragraphs>97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Inconsolata</vt:lpstr>
      <vt:lpstr>Inconsolata Bold</vt:lpstr>
      <vt:lpstr>Montserrat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RAUSHAN RAJ</cp:lastModifiedBy>
  <cp:revision>4</cp:revision>
  <dcterms:created xsi:type="dcterms:W3CDTF">2024-09-29T04:27:32Z</dcterms:created>
  <dcterms:modified xsi:type="dcterms:W3CDTF">2024-09-29T05:57:08Z</dcterms:modified>
</cp:coreProperties>
</file>