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Inter" panose="020B0604020202020204" charset="0"/>
      <p:regular r:id="rId9"/>
    </p:embeddedFont>
    <p:embeddedFont>
      <p:font typeface="Petrona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4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744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352312"/>
            <a:ext cx="7556421" cy="3081099"/>
          </a:xfrm>
          <a:prstGeom prst="rect">
            <a:avLst/>
          </a:prstGeom>
          <a:noFill/>
          <a:ln/>
        </p:spPr>
        <p:txBody>
          <a:bodyPr wrap="square" lIns="0" tIns="0" rIns="0" bIns="0" rtlCol="0" anchor="t"/>
          <a:lstStyle/>
          <a:p>
            <a:pPr marL="0" indent="0">
              <a:lnSpc>
                <a:spcPts val="8050"/>
              </a:lnSpc>
              <a:buNone/>
            </a:pPr>
            <a:r>
              <a:rPr lang="en-US" sz="6450" b="1" dirty="0">
                <a:solidFill>
                  <a:srgbClr val="000000"/>
                </a:solidFill>
                <a:latin typeface="Petrona Bold" pitchFamily="34" charset="0"/>
                <a:ea typeface="Petrona Bold" pitchFamily="34" charset="-122"/>
                <a:cs typeface="Petrona Bold" pitchFamily="34" charset="-120"/>
              </a:rPr>
              <a:t>Introduction to Network Sniffer with Python</a:t>
            </a:r>
            <a:endParaRPr lang="en-US" sz="6450" dirty="0"/>
          </a:p>
        </p:txBody>
      </p:sp>
      <p:sp>
        <p:nvSpPr>
          <p:cNvPr id="4" name="Text 1"/>
          <p:cNvSpPr/>
          <p:nvPr/>
        </p:nvSpPr>
        <p:spPr>
          <a:xfrm>
            <a:off x="6280190" y="4773573"/>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This presentation delves into the exciting realm of network sniffing using Python. We'll explore the fundamentals of packet capture and analysis, the power of filtering and sorting packets, and how to visualize network traffic for insights and security.</a:t>
            </a:r>
            <a:endParaRPr lang="en-US" sz="1750" dirty="0"/>
          </a:p>
        </p:txBody>
      </p:sp>
      <p:sp>
        <p:nvSpPr>
          <p:cNvPr id="5" name="Shape 2"/>
          <p:cNvSpPr/>
          <p:nvPr/>
        </p:nvSpPr>
        <p:spPr>
          <a:xfrm>
            <a:off x="6280190" y="6497241"/>
            <a:ext cx="362903" cy="362903"/>
          </a:xfrm>
          <a:prstGeom prst="roundRect">
            <a:avLst>
              <a:gd name="adj" fmla="val 25194296"/>
            </a:avLst>
          </a:prstGeom>
          <a:noFill/>
          <a:ln w="7620">
            <a:solidFill>
              <a:srgbClr val="FFFFFF"/>
            </a:solidFill>
            <a:prstDash val="solid"/>
          </a:ln>
        </p:spPr>
      </p:sp>
      <p:grpSp>
        <p:nvGrpSpPr>
          <p:cNvPr id="9" name="Group 8">
            <a:extLst>
              <a:ext uri="{FF2B5EF4-FFF2-40B4-BE49-F238E27FC236}">
                <a16:creationId xmlns:a16="http://schemas.microsoft.com/office/drawing/2014/main" id="{6EB09059-BD17-5B74-6F3F-92E8EF169922}"/>
              </a:ext>
            </a:extLst>
          </p:cNvPr>
          <p:cNvGrpSpPr/>
          <p:nvPr/>
        </p:nvGrpSpPr>
        <p:grpSpPr>
          <a:xfrm>
            <a:off x="12055673" y="7803644"/>
            <a:ext cx="2574727" cy="396835"/>
            <a:chOff x="6287810" y="6480334"/>
            <a:chExt cx="2574727" cy="396835"/>
          </a:xfrm>
        </p:grpSpPr>
        <p:pic>
          <p:nvPicPr>
            <p:cNvPr id="10" name="Image 1" descr="preencoded.png"/>
            <p:cNvPicPr>
              <a:picLocks noChangeAspect="1"/>
            </p:cNvPicPr>
            <p:nvPr/>
          </p:nvPicPr>
          <p:blipFill>
            <a:blip r:embed="rId4"/>
            <a:stretch>
              <a:fillRect/>
            </a:stretch>
          </p:blipFill>
          <p:spPr>
            <a:xfrm>
              <a:off x="6287810" y="6504861"/>
              <a:ext cx="347663" cy="347663"/>
            </a:xfrm>
            <a:prstGeom prst="rect">
              <a:avLst/>
            </a:prstGeom>
          </p:spPr>
        </p:pic>
        <p:sp>
          <p:nvSpPr>
            <p:cNvPr id="11" name="Text 3"/>
            <p:cNvSpPr/>
            <p:nvPr/>
          </p:nvSpPr>
          <p:spPr>
            <a:xfrm>
              <a:off x="6756440" y="6480334"/>
              <a:ext cx="2106097" cy="396835"/>
            </a:xfrm>
            <a:prstGeom prst="rect">
              <a:avLst/>
            </a:prstGeom>
            <a:solidFill>
              <a:srgbClr val="EBF1F5"/>
            </a:solid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by Raushan Raj</a:t>
              </a:r>
              <a:endParaRPr lang="en-US" sz="22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244203"/>
            <a:ext cx="595419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Project Objectives</a:t>
            </a:r>
            <a:endParaRPr lang="en-US" sz="4650" dirty="0"/>
          </a:p>
        </p:txBody>
      </p:sp>
      <p:sp>
        <p:nvSpPr>
          <p:cNvPr id="3" name="Shape 1"/>
          <p:cNvSpPr/>
          <p:nvPr/>
        </p:nvSpPr>
        <p:spPr>
          <a:xfrm>
            <a:off x="793790" y="2583775"/>
            <a:ext cx="510302" cy="510302"/>
          </a:xfrm>
          <a:prstGeom prst="roundRect">
            <a:avLst>
              <a:gd name="adj" fmla="val 18669"/>
            </a:avLst>
          </a:prstGeom>
          <a:solidFill>
            <a:srgbClr val="CCEEFF"/>
          </a:solidFill>
          <a:ln w="7620">
            <a:solidFill>
              <a:srgbClr val="B2D4E5"/>
            </a:solidFill>
            <a:prstDash val="solid"/>
          </a:ln>
        </p:spPr>
      </p:sp>
      <p:sp>
        <p:nvSpPr>
          <p:cNvPr id="4" name="Text 2"/>
          <p:cNvSpPr/>
          <p:nvPr/>
        </p:nvSpPr>
        <p:spPr>
          <a:xfrm>
            <a:off x="972503" y="2660213"/>
            <a:ext cx="152876"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1</a:t>
            </a:r>
            <a:endParaRPr lang="en-US" sz="2800" dirty="0"/>
          </a:p>
        </p:txBody>
      </p:sp>
      <p:sp>
        <p:nvSpPr>
          <p:cNvPr id="5" name="Text 3"/>
          <p:cNvSpPr/>
          <p:nvPr/>
        </p:nvSpPr>
        <p:spPr>
          <a:xfrm>
            <a:off x="1530906" y="2583775"/>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Packet Capture</a:t>
            </a:r>
            <a:endParaRPr lang="en-US" sz="2300" dirty="0"/>
          </a:p>
        </p:txBody>
      </p:sp>
      <p:sp>
        <p:nvSpPr>
          <p:cNvPr id="6" name="Text 4"/>
          <p:cNvSpPr/>
          <p:nvPr/>
        </p:nvSpPr>
        <p:spPr>
          <a:xfrm>
            <a:off x="1530906" y="3091934"/>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Design and implement a Python-based network sniffer capable of capturing network traffic in real-time.</a:t>
            </a:r>
            <a:endParaRPr lang="en-US" sz="1750" dirty="0"/>
          </a:p>
        </p:txBody>
      </p:sp>
      <p:sp>
        <p:nvSpPr>
          <p:cNvPr id="7" name="Shape 5"/>
          <p:cNvSpPr/>
          <p:nvPr/>
        </p:nvSpPr>
        <p:spPr>
          <a:xfrm>
            <a:off x="5216962" y="2583775"/>
            <a:ext cx="510302" cy="510302"/>
          </a:xfrm>
          <a:prstGeom prst="roundRect">
            <a:avLst>
              <a:gd name="adj" fmla="val 18669"/>
            </a:avLst>
          </a:prstGeom>
          <a:solidFill>
            <a:srgbClr val="CCEEFF"/>
          </a:solidFill>
          <a:ln w="7620">
            <a:solidFill>
              <a:srgbClr val="B2D4E5"/>
            </a:solidFill>
            <a:prstDash val="solid"/>
          </a:ln>
        </p:spPr>
      </p:sp>
      <p:sp>
        <p:nvSpPr>
          <p:cNvPr id="8" name="Text 6"/>
          <p:cNvSpPr/>
          <p:nvPr/>
        </p:nvSpPr>
        <p:spPr>
          <a:xfrm>
            <a:off x="5370790" y="2660213"/>
            <a:ext cx="202525"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2</a:t>
            </a:r>
            <a:endParaRPr lang="en-US" sz="2800" dirty="0"/>
          </a:p>
        </p:txBody>
      </p:sp>
      <p:sp>
        <p:nvSpPr>
          <p:cNvPr id="9" name="Text 7"/>
          <p:cNvSpPr/>
          <p:nvPr/>
        </p:nvSpPr>
        <p:spPr>
          <a:xfrm>
            <a:off x="5954078" y="2583775"/>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Packet Analysis</a:t>
            </a:r>
            <a:endParaRPr lang="en-US" sz="2300" dirty="0"/>
          </a:p>
        </p:txBody>
      </p:sp>
      <p:sp>
        <p:nvSpPr>
          <p:cNvPr id="10" name="Text 8"/>
          <p:cNvSpPr/>
          <p:nvPr/>
        </p:nvSpPr>
        <p:spPr>
          <a:xfrm>
            <a:off x="5954078" y="3091934"/>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Develop functionalities to dissect captured packets, extracting information such as source and destination IP addresses, protocol type, and payload data.</a:t>
            </a:r>
            <a:endParaRPr lang="en-US" sz="1750" dirty="0"/>
          </a:p>
        </p:txBody>
      </p:sp>
      <p:sp>
        <p:nvSpPr>
          <p:cNvPr id="11" name="Shape 9"/>
          <p:cNvSpPr/>
          <p:nvPr/>
        </p:nvSpPr>
        <p:spPr>
          <a:xfrm>
            <a:off x="9640133" y="2583775"/>
            <a:ext cx="510302" cy="510302"/>
          </a:xfrm>
          <a:prstGeom prst="roundRect">
            <a:avLst>
              <a:gd name="adj" fmla="val 18669"/>
            </a:avLst>
          </a:prstGeom>
          <a:solidFill>
            <a:srgbClr val="CCEEFF"/>
          </a:solidFill>
          <a:ln w="7620">
            <a:solidFill>
              <a:srgbClr val="B2D4E5"/>
            </a:solidFill>
            <a:prstDash val="solid"/>
          </a:ln>
        </p:spPr>
      </p:sp>
      <p:sp>
        <p:nvSpPr>
          <p:cNvPr id="12" name="Text 10"/>
          <p:cNvSpPr/>
          <p:nvPr/>
        </p:nvSpPr>
        <p:spPr>
          <a:xfrm>
            <a:off x="9794200" y="2660213"/>
            <a:ext cx="202168"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3</a:t>
            </a:r>
            <a:endParaRPr lang="en-US" sz="2800" dirty="0"/>
          </a:p>
        </p:txBody>
      </p:sp>
      <p:sp>
        <p:nvSpPr>
          <p:cNvPr id="13" name="Text 11"/>
          <p:cNvSpPr/>
          <p:nvPr/>
        </p:nvSpPr>
        <p:spPr>
          <a:xfrm>
            <a:off x="10377249" y="2583775"/>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Traffic Visualization</a:t>
            </a:r>
            <a:endParaRPr lang="en-US" sz="2300" dirty="0"/>
          </a:p>
        </p:txBody>
      </p:sp>
      <p:sp>
        <p:nvSpPr>
          <p:cNvPr id="14" name="Text 12"/>
          <p:cNvSpPr/>
          <p:nvPr/>
        </p:nvSpPr>
        <p:spPr>
          <a:xfrm>
            <a:off x="10377249" y="3091934"/>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Create graphical representations of network traffic patterns, providing insights into network activity and potential anomalies.</a:t>
            </a:r>
            <a:endParaRPr lang="en-US" sz="1750" dirty="0"/>
          </a:p>
        </p:txBody>
      </p:sp>
      <p:sp>
        <p:nvSpPr>
          <p:cNvPr id="15" name="Shape 13"/>
          <p:cNvSpPr/>
          <p:nvPr/>
        </p:nvSpPr>
        <p:spPr>
          <a:xfrm>
            <a:off x="793790" y="5751314"/>
            <a:ext cx="510302" cy="510302"/>
          </a:xfrm>
          <a:prstGeom prst="roundRect">
            <a:avLst>
              <a:gd name="adj" fmla="val 18669"/>
            </a:avLst>
          </a:prstGeom>
          <a:solidFill>
            <a:srgbClr val="CCEEFF"/>
          </a:solidFill>
          <a:ln w="7620">
            <a:solidFill>
              <a:srgbClr val="B2D4E5"/>
            </a:solidFill>
            <a:prstDash val="solid"/>
          </a:ln>
        </p:spPr>
      </p:sp>
      <p:sp>
        <p:nvSpPr>
          <p:cNvPr id="16" name="Text 14"/>
          <p:cNvSpPr/>
          <p:nvPr/>
        </p:nvSpPr>
        <p:spPr>
          <a:xfrm>
            <a:off x="952619" y="5827752"/>
            <a:ext cx="192524"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4</a:t>
            </a:r>
            <a:endParaRPr lang="en-US" sz="2800" dirty="0"/>
          </a:p>
        </p:txBody>
      </p:sp>
      <p:sp>
        <p:nvSpPr>
          <p:cNvPr id="17" name="Text 15"/>
          <p:cNvSpPr/>
          <p:nvPr/>
        </p:nvSpPr>
        <p:spPr>
          <a:xfrm>
            <a:off x="1530906" y="5751314"/>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Security Monitoring</a:t>
            </a:r>
            <a:endParaRPr lang="en-US" sz="2300" dirty="0"/>
          </a:p>
        </p:txBody>
      </p:sp>
      <p:sp>
        <p:nvSpPr>
          <p:cNvPr id="18" name="Text 16"/>
          <p:cNvSpPr/>
          <p:nvPr/>
        </p:nvSpPr>
        <p:spPr>
          <a:xfrm>
            <a:off x="1530906" y="6259473"/>
            <a:ext cx="12305705" cy="72580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Explore how the sniffer can be used to identify potential security threats, such as malicious traffic or suspicious network behavior.</a:t>
            </a:r>
            <a:endParaRPr lang="en-US" sz="1750" dirty="0"/>
          </a:p>
        </p:txBody>
      </p:sp>
      <p:grpSp>
        <p:nvGrpSpPr>
          <p:cNvPr id="19" name="Group 18">
            <a:extLst>
              <a:ext uri="{FF2B5EF4-FFF2-40B4-BE49-F238E27FC236}">
                <a16:creationId xmlns:a16="http://schemas.microsoft.com/office/drawing/2014/main" id="{756995ED-AA23-670E-A731-801F33CC76BD}"/>
              </a:ext>
            </a:extLst>
          </p:cNvPr>
          <p:cNvGrpSpPr/>
          <p:nvPr/>
        </p:nvGrpSpPr>
        <p:grpSpPr>
          <a:xfrm>
            <a:off x="12055673" y="7803644"/>
            <a:ext cx="2574727" cy="396835"/>
            <a:chOff x="6287810" y="6480334"/>
            <a:chExt cx="2574727" cy="396835"/>
          </a:xfrm>
        </p:grpSpPr>
        <p:pic>
          <p:nvPicPr>
            <p:cNvPr id="20" name="Image 1" descr="preencoded.png">
              <a:extLst>
                <a:ext uri="{FF2B5EF4-FFF2-40B4-BE49-F238E27FC236}">
                  <a16:creationId xmlns:a16="http://schemas.microsoft.com/office/drawing/2014/main" id="{DA3EC078-AA34-4895-A3AE-4D80FF3BF058}"/>
                </a:ext>
              </a:extLst>
            </p:cNvPr>
            <p:cNvPicPr>
              <a:picLocks noChangeAspect="1"/>
            </p:cNvPicPr>
            <p:nvPr/>
          </p:nvPicPr>
          <p:blipFill>
            <a:blip r:embed="rId3"/>
            <a:stretch>
              <a:fillRect/>
            </a:stretch>
          </p:blipFill>
          <p:spPr>
            <a:xfrm>
              <a:off x="6287810" y="6504861"/>
              <a:ext cx="347663" cy="347663"/>
            </a:xfrm>
            <a:prstGeom prst="rect">
              <a:avLst/>
            </a:prstGeom>
          </p:spPr>
        </p:pic>
        <p:sp>
          <p:nvSpPr>
            <p:cNvPr id="21" name="Text 3">
              <a:extLst>
                <a:ext uri="{FF2B5EF4-FFF2-40B4-BE49-F238E27FC236}">
                  <a16:creationId xmlns:a16="http://schemas.microsoft.com/office/drawing/2014/main" id="{E576837A-F5EE-8D3C-9BDD-631CBA98416B}"/>
                </a:ext>
              </a:extLst>
            </p:cNvPr>
            <p:cNvSpPr/>
            <p:nvPr/>
          </p:nvSpPr>
          <p:spPr>
            <a:xfrm>
              <a:off x="6756440" y="6480334"/>
              <a:ext cx="2106097" cy="396835"/>
            </a:xfrm>
            <a:prstGeom prst="rect">
              <a:avLst/>
            </a:prstGeom>
            <a:solidFill>
              <a:srgbClr val="EBF1F5"/>
            </a:solid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by Raushan Raj</a:t>
              </a:r>
              <a:endParaRPr lang="en-US" sz="22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8396" y="1071801"/>
            <a:ext cx="7133868" cy="686157"/>
          </a:xfrm>
          <a:prstGeom prst="rect">
            <a:avLst/>
          </a:prstGeom>
          <a:noFill/>
          <a:ln/>
        </p:spPr>
        <p:txBody>
          <a:bodyPr wrap="none" lIns="0" tIns="0" rIns="0" bIns="0" rtlCol="0" anchor="t"/>
          <a:lstStyle/>
          <a:p>
            <a:pPr marL="0" indent="0">
              <a:lnSpc>
                <a:spcPts val="5400"/>
              </a:lnSpc>
              <a:buNone/>
            </a:pPr>
            <a:r>
              <a:rPr lang="en-US" sz="4300" b="1" dirty="0">
                <a:solidFill>
                  <a:srgbClr val="000000"/>
                </a:solidFill>
                <a:latin typeface="Petrona Bold" pitchFamily="34" charset="0"/>
                <a:ea typeface="Petrona Bold" pitchFamily="34" charset="-122"/>
                <a:cs typeface="Petrona Bold" pitchFamily="34" charset="-120"/>
              </a:rPr>
              <a:t>Packet Capture and Analysis</a:t>
            </a:r>
            <a:endParaRPr lang="en-US" sz="4300" dirty="0"/>
          </a:p>
        </p:txBody>
      </p:sp>
      <p:sp>
        <p:nvSpPr>
          <p:cNvPr id="4" name="Shape 1"/>
          <p:cNvSpPr/>
          <p:nvPr/>
        </p:nvSpPr>
        <p:spPr>
          <a:xfrm>
            <a:off x="6520577" y="2071568"/>
            <a:ext cx="22860" cy="5086231"/>
          </a:xfrm>
          <a:prstGeom prst="roundRect">
            <a:avLst>
              <a:gd name="adj" fmla="val 384259"/>
            </a:avLst>
          </a:prstGeom>
          <a:solidFill>
            <a:srgbClr val="B2D4E5"/>
          </a:solidFill>
          <a:ln/>
        </p:spPr>
      </p:sp>
      <p:sp>
        <p:nvSpPr>
          <p:cNvPr id="5" name="Shape 2"/>
          <p:cNvSpPr/>
          <p:nvPr/>
        </p:nvSpPr>
        <p:spPr>
          <a:xfrm>
            <a:off x="6744414" y="2530673"/>
            <a:ext cx="731996" cy="22860"/>
          </a:xfrm>
          <a:prstGeom prst="roundRect">
            <a:avLst>
              <a:gd name="adj" fmla="val 384259"/>
            </a:avLst>
          </a:prstGeom>
          <a:solidFill>
            <a:srgbClr val="B2D4E5"/>
          </a:solidFill>
          <a:ln/>
        </p:spPr>
      </p:sp>
      <p:sp>
        <p:nvSpPr>
          <p:cNvPr id="6" name="Shape 3"/>
          <p:cNvSpPr/>
          <p:nvPr/>
        </p:nvSpPr>
        <p:spPr>
          <a:xfrm>
            <a:off x="6296739" y="2306836"/>
            <a:ext cx="470535" cy="470535"/>
          </a:xfrm>
          <a:prstGeom prst="roundRect">
            <a:avLst>
              <a:gd name="adj" fmla="val 18668"/>
            </a:avLst>
          </a:prstGeom>
          <a:solidFill>
            <a:srgbClr val="CCEEFF"/>
          </a:solidFill>
          <a:ln w="7620">
            <a:solidFill>
              <a:srgbClr val="B2D4E5"/>
            </a:solidFill>
            <a:prstDash val="solid"/>
          </a:ln>
        </p:spPr>
      </p:sp>
      <p:sp>
        <p:nvSpPr>
          <p:cNvPr id="7" name="Text 4"/>
          <p:cNvSpPr/>
          <p:nvPr/>
        </p:nvSpPr>
        <p:spPr>
          <a:xfrm>
            <a:off x="6461522" y="2377321"/>
            <a:ext cx="140970" cy="329446"/>
          </a:xfrm>
          <a:prstGeom prst="rect">
            <a:avLst/>
          </a:prstGeom>
          <a:noFill/>
          <a:ln/>
        </p:spPr>
        <p:txBody>
          <a:bodyPr wrap="none" lIns="0" tIns="0" rIns="0" bIns="0" rtlCol="0" anchor="t"/>
          <a:lstStyle/>
          <a:p>
            <a:pPr marL="0" indent="0" algn="ctr">
              <a:lnSpc>
                <a:spcPts val="2550"/>
              </a:lnSpc>
              <a:buNone/>
            </a:pPr>
            <a:r>
              <a:rPr lang="en-US" sz="2550" b="1" dirty="0">
                <a:solidFill>
                  <a:srgbClr val="272525"/>
                </a:solidFill>
                <a:latin typeface="Petrona Bold" pitchFamily="34" charset="0"/>
                <a:ea typeface="Petrona Bold" pitchFamily="34" charset="-122"/>
                <a:cs typeface="Petrona Bold" pitchFamily="34" charset="-120"/>
              </a:rPr>
              <a:t>1</a:t>
            </a:r>
            <a:endParaRPr lang="en-US" sz="2550" dirty="0"/>
          </a:p>
        </p:txBody>
      </p:sp>
      <p:sp>
        <p:nvSpPr>
          <p:cNvPr id="8" name="Text 5"/>
          <p:cNvSpPr/>
          <p:nvPr/>
        </p:nvSpPr>
        <p:spPr>
          <a:xfrm>
            <a:off x="7682270" y="2280642"/>
            <a:ext cx="3510439" cy="343138"/>
          </a:xfrm>
          <a:prstGeom prst="rect">
            <a:avLst/>
          </a:prstGeom>
          <a:noFill/>
          <a:ln/>
        </p:spPr>
        <p:txBody>
          <a:bodyPr wrap="none" lIns="0" tIns="0" rIns="0" bIns="0" rtlCol="0" anchor="t"/>
          <a:lstStyle/>
          <a:p>
            <a:pPr marL="0" indent="0" algn="l">
              <a:lnSpc>
                <a:spcPts val="2700"/>
              </a:lnSpc>
              <a:buNone/>
            </a:pPr>
            <a:r>
              <a:rPr lang="en-US" sz="2150" b="1" dirty="0">
                <a:solidFill>
                  <a:srgbClr val="272525"/>
                </a:solidFill>
                <a:latin typeface="Petrona Bold" pitchFamily="34" charset="0"/>
                <a:ea typeface="Petrona Bold" pitchFamily="34" charset="-122"/>
                <a:cs typeface="Petrona Bold" pitchFamily="34" charset="-120"/>
              </a:rPr>
              <a:t>Network Interface Selection</a:t>
            </a:r>
            <a:endParaRPr lang="en-US" sz="2150" dirty="0"/>
          </a:p>
        </p:txBody>
      </p:sp>
      <p:sp>
        <p:nvSpPr>
          <p:cNvPr id="9" name="Text 6"/>
          <p:cNvSpPr/>
          <p:nvPr/>
        </p:nvSpPr>
        <p:spPr>
          <a:xfrm>
            <a:off x="7682270" y="2749153"/>
            <a:ext cx="6216134" cy="669369"/>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The sniffer must identify and select the appropriate network interface for capturing packets.</a:t>
            </a:r>
            <a:endParaRPr lang="en-US" sz="1600" dirty="0"/>
          </a:p>
        </p:txBody>
      </p:sp>
      <p:sp>
        <p:nvSpPr>
          <p:cNvPr id="10" name="Shape 7"/>
          <p:cNvSpPr/>
          <p:nvPr/>
        </p:nvSpPr>
        <p:spPr>
          <a:xfrm>
            <a:off x="6744414" y="4295775"/>
            <a:ext cx="731996" cy="22860"/>
          </a:xfrm>
          <a:prstGeom prst="roundRect">
            <a:avLst>
              <a:gd name="adj" fmla="val 384259"/>
            </a:avLst>
          </a:prstGeom>
          <a:solidFill>
            <a:srgbClr val="B2D4E5"/>
          </a:solidFill>
          <a:ln/>
        </p:spPr>
      </p:sp>
      <p:sp>
        <p:nvSpPr>
          <p:cNvPr id="11" name="Shape 8"/>
          <p:cNvSpPr/>
          <p:nvPr/>
        </p:nvSpPr>
        <p:spPr>
          <a:xfrm>
            <a:off x="6296739" y="4071937"/>
            <a:ext cx="470535" cy="470535"/>
          </a:xfrm>
          <a:prstGeom prst="roundRect">
            <a:avLst>
              <a:gd name="adj" fmla="val 18668"/>
            </a:avLst>
          </a:prstGeom>
          <a:solidFill>
            <a:srgbClr val="CCEEFF"/>
          </a:solidFill>
          <a:ln w="7620">
            <a:solidFill>
              <a:srgbClr val="B2D4E5"/>
            </a:solidFill>
            <a:prstDash val="solid"/>
          </a:ln>
        </p:spPr>
      </p:sp>
      <p:sp>
        <p:nvSpPr>
          <p:cNvPr id="12" name="Text 9"/>
          <p:cNvSpPr/>
          <p:nvPr/>
        </p:nvSpPr>
        <p:spPr>
          <a:xfrm>
            <a:off x="6438543" y="4142423"/>
            <a:ext cx="186809" cy="329446"/>
          </a:xfrm>
          <a:prstGeom prst="rect">
            <a:avLst/>
          </a:prstGeom>
          <a:noFill/>
          <a:ln/>
        </p:spPr>
        <p:txBody>
          <a:bodyPr wrap="none" lIns="0" tIns="0" rIns="0" bIns="0" rtlCol="0" anchor="t"/>
          <a:lstStyle/>
          <a:p>
            <a:pPr marL="0" indent="0" algn="ctr">
              <a:lnSpc>
                <a:spcPts val="2550"/>
              </a:lnSpc>
              <a:buNone/>
            </a:pPr>
            <a:r>
              <a:rPr lang="en-US" sz="2550" b="1" dirty="0">
                <a:solidFill>
                  <a:srgbClr val="272525"/>
                </a:solidFill>
                <a:latin typeface="Petrona Bold" pitchFamily="34" charset="0"/>
                <a:ea typeface="Petrona Bold" pitchFamily="34" charset="-122"/>
                <a:cs typeface="Petrona Bold" pitchFamily="34" charset="-120"/>
              </a:rPr>
              <a:t>2</a:t>
            </a:r>
            <a:endParaRPr lang="en-US" sz="2550" dirty="0"/>
          </a:p>
        </p:txBody>
      </p:sp>
      <p:sp>
        <p:nvSpPr>
          <p:cNvPr id="13" name="Text 10"/>
          <p:cNvSpPr/>
          <p:nvPr/>
        </p:nvSpPr>
        <p:spPr>
          <a:xfrm>
            <a:off x="7682270" y="4045744"/>
            <a:ext cx="2744986" cy="343138"/>
          </a:xfrm>
          <a:prstGeom prst="rect">
            <a:avLst/>
          </a:prstGeom>
          <a:noFill/>
          <a:ln/>
        </p:spPr>
        <p:txBody>
          <a:bodyPr wrap="none" lIns="0" tIns="0" rIns="0" bIns="0" rtlCol="0" anchor="t"/>
          <a:lstStyle/>
          <a:p>
            <a:pPr marL="0" indent="0" algn="l">
              <a:lnSpc>
                <a:spcPts val="2700"/>
              </a:lnSpc>
              <a:buNone/>
            </a:pPr>
            <a:r>
              <a:rPr lang="en-US" sz="2150" b="1" dirty="0">
                <a:solidFill>
                  <a:srgbClr val="272525"/>
                </a:solidFill>
                <a:latin typeface="Petrona Bold" pitchFamily="34" charset="0"/>
                <a:ea typeface="Petrona Bold" pitchFamily="34" charset="-122"/>
                <a:cs typeface="Petrona Bold" pitchFamily="34" charset="-120"/>
              </a:rPr>
              <a:t>Packet Reception</a:t>
            </a:r>
            <a:endParaRPr lang="en-US" sz="2150" dirty="0"/>
          </a:p>
        </p:txBody>
      </p:sp>
      <p:sp>
        <p:nvSpPr>
          <p:cNvPr id="14" name="Text 11"/>
          <p:cNvSpPr/>
          <p:nvPr/>
        </p:nvSpPr>
        <p:spPr>
          <a:xfrm>
            <a:off x="7682270" y="4514255"/>
            <a:ext cx="6216134" cy="669369"/>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The sniffer uses libraries like Scapy to capture raw network packets passing through the selected interface.</a:t>
            </a:r>
            <a:endParaRPr lang="en-US" sz="1600" dirty="0"/>
          </a:p>
        </p:txBody>
      </p:sp>
      <p:sp>
        <p:nvSpPr>
          <p:cNvPr id="15" name="Shape 12"/>
          <p:cNvSpPr/>
          <p:nvPr/>
        </p:nvSpPr>
        <p:spPr>
          <a:xfrm>
            <a:off x="6744414" y="6060877"/>
            <a:ext cx="731996" cy="22860"/>
          </a:xfrm>
          <a:prstGeom prst="roundRect">
            <a:avLst>
              <a:gd name="adj" fmla="val 384259"/>
            </a:avLst>
          </a:prstGeom>
          <a:solidFill>
            <a:srgbClr val="B2D4E5"/>
          </a:solidFill>
          <a:ln/>
        </p:spPr>
      </p:sp>
      <p:sp>
        <p:nvSpPr>
          <p:cNvPr id="16" name="Shape 13"/>
          <p:cNvSpPr/>
          <p:nvPr/>
        </p:nvSpPr>
        <p:spPr>
          <a:xfrm>
            <a:off x="6296739" y="5837039"/>
            <a:ext cx="470535" cy="470535"/>
          </a:xfrm>
          <a:prstGeom prst="roundRect">
            <a:avLst>
              <a:gd name="adj" fmla="val 18668"/>
            </a:avLst>
          </a:prstGeom>
          <a:solidFill>
            <a:srgbClr val="CCEEFF"/>
          </a:solidFill>
          <a:ln w="7620">
            <a:solidFill>
              <a:srgbClr val="B2D4E5"/>
            </a:solidFill>
            <a:prstDash val="solid"/>
          </a:ln>
        </p:spPr>
      </p:sp>
      <p:sp>
        <p:nvSpPr>
          <p:cNvPr id="17" name="Text 14"/>
          <p:cNvSpPr/>
          <p:nvPr/>
        </p:nvSpPr>
        <p:spPr>
          <a:xfrm>
            <a:off x="6438781" y="5907524"/>
            <a:ext cx="186452" cy="329446"/>
          </a:xfrm>
          <a:prstGeom prst="rect">
            <a:avLst/>
          </a:prstGeom>
          <a:noFill/>
          <a:ln/>
        </p:spPr>
        <p:txBody>
          <a:bodyPr wrap="none" lIns="0" tIns="0" rIns="0" bIns="0" rtlCol="0" anchor="t"/>
          <a:lstStyle/>
          <a:p>
            <a:pPr marL="0" indent="0" algn="ctr">
              <a:lnSpc>
                <a:spcPts val="2550"/>
              </a:lnSpc>
              <a:buNone/>
            </a:pPr>
            <a:r>
              <a:rPr lang="en-US" sz="2550" b="1" dirty="0">
                <a:solidFill>
                  <a:srgbClr val="272525"/>
                </a:solidFill>
                <a:latin typeface="Petrona Bold" pitchFamily="34" charset="0"/>
                <a:ea typeface="Petrona Bold" pitchFamily="34" charset="-122"/>
                <a:cs typeface="Petrona Bold" pitchFamily="34" charset="-120"/>
              </a:rPr>
              <a:t>3</a:t>
            </a:r>
            <a:endParaRPr lang="en-US" sz="2550" dirty="0"/>
          </a:p>
        </p:txBody>
      </p:sp>
      <p:sp>
        <p:nvSpPr>
          <p:cNvPr id="18" name="Text 15"/>
          <p:cNvSpPr/>
          <p:nvPr/>
        </p:nvSpPr>
        <p:spPr>
          <a:xfrm>
            <a:off x="7682270" y="5810845"/>
            <a:ext cx="2744986" cy="343138"/>
          </a:xfrm>
          <a:prstGeom prst="rect">
            <a:avLst/>
          </a:prstGeom>
          <a:noFill/>
          <a:ln/>
        </p:spPr>
        <p:txBody>
          <a:bodyPr wrap="none" lIns="0" tIns="0" rIns="0" bIns="0" rtlCol="0" anchor="t"/>
          <a:lstStyle/>
          <a:p>
            <a:pPr marL="0" indent="0" algn="l">
              <a:lnSpc>
                <a:spcPts val="2700"/>
              </a:lnSpc>
              <a:buNone/>
            </a:pPr>
            <a:r>
              <a:rPr lang="en-US" sz="2150" b="1" dirty="0">
                <a:solidFill>
                  <a:srgbClr val="272525"/>
                </a:solidFill>
                <a:latin typeface="Petrona Bold" pitchFamily="34" charset="0"/>
                <a:ea typeface="Petrona Bold" pitchFamily="34" charset="-122"/>
                <a:cs typeface="Petrona Bold" pitchFamily="34" charset="-120"/>
              </a:rPr>
              <a:t>Packet Dissecting</a:t>
            </a:r>
            <a:endParaRPr lang="en-US" sz="2150" dirty="0"/>
          </a:p>
        </p:txBody>
      </p:sp>
      <p:sp>
        <p:nvSpPr>
          <p:cNvPr id="19" name="Text 16"/>
          <p:cNvSpPr/>
          <p:nvPr/>
        </p:nvSpPr>
        <p:spPr>
          <a:xfrm>
            <a:off x="7682270" y="6279356"/>
            <a:ext cx="6216134" cy="669369"/>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The captured packets are then parsed and analyzed to extract relevant information about their contents and structure.</a:t>
            </a:r>
            <a:endParaRPr lang="en-US" sz="1600" dirty="0"/>
          </a:p>
        </p:txBody>
      </p:sp>
      <p:grpSp>
        <p:nvGrpSpPr>
          <p:cNvPr id="20" name="Group 19">
            <a:extLst>
              <a:ext uri="{FF2B5EF4-FFF2-40B4-BE49-F238E27FC236}">
                <a16:creationId xmlns:a16="http://schemas.microsoft.com/office/drawing/2014/main" id="{4BE944DA-E9BC-D944-7CDE-BF9433C4B8C5}"/>
              </a:ext>
            </a:extLst>
          </p:cNvPr>
          <p:cNvGrpSpPr/>
          <p:nvPr/>
        </p:nvGrpSpPr>
        <p:grpSpPr>
          <a:xfrm>
            <a:off x="12055673" y="7803644"/>
            <a:ext cx="2574727" cy="396835"/>
            <a:chOff x="6287810" y="6480334"/>
            <a:chExt cx="2574727" cy="396835"/>
          </a:xfrm>
        </p:grpSpPr>
        <p:pic>
          <p:nvPicPr>
            <p:cNvPr id="21" name="Image 1" descr="preencoded.png">
              <a:extLst>
                <a:ext uri="{FF2B5EF4-FFF2-40B4-BE49-F238E27FC236}">
                  <a16:creationId xmlns:a16="http://schemas.microsoft.com/office/drawing/2014/main" id="{109A4AFE-54AD-12B3-A669-96D584ADD7D0}"/>
                </a:ext>
              </a:extLst>
            </p:cNvPr>
            <p:cNvPicPr>
              <a:picLocks noChangeAspect="1"/>
            </p:cNvPicPr>
            <p:nvPr/>
          </p:nvPicPr>
          <p:blipFill>
            <a:blip r:embed="rId4"/>
            <a:stretch>
              <a:fillRect/>
            </a:stretch>
          </p:blipFill>
          <p:spPr>
            <a:xfrm>
              <a:off x="6287810" y="6504861"/>
              <a:ext cx="347663" cy="347663"/>
            </a:xfrm>
            <a:prstGeom prst="rect">
              <a:avLst/>
            </a:prstGeom>
          </p:spPr>
        </p:pic>
        <p:sp>
          <p:nvSpPr>
            <p:cNvPr id="22" name="Text 3">
              <a:extLst>
                <a:ext uri="{FF2B5EF4-FFF2-40B4-BE49-F238E27FC236}">
                  <a16:creationId xmlns:a16="http://schemas.microsoft.com/office/drawing/2014/main" id="{1B1AE9F6-E4E2-6233-9495-EBA14A32C344}"/>
                </a:ext>
              </a:extLst>
            </p:cNvPr>
            <p:cNvSpPr/>
            <p:nvPr/>
          </p:nvSpPr>
          <p:spPr>
            <a:xfrm>
              <a:off x="6756440" y="6480334"/>
              <a:ext cx="2106097" cy="396835"/>
            </a:xfrm>
            <a:prstGeom prst="rect">
              <a:avLst/>
            </a:prstGeom>
            <a:solidFill>
              <a:srgbClr val="EBF1F5"/>
            </a:solid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by Raushan Raj</a:t>
              </a:r>
              <a:endParaRPr lang="en-US" sz="2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331839"/>
            <a:ext cx="7908727"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Filtering and Sorting Packets</a:t>
            </a:r>
            <a:endParaRPr lang="en-US" sz="4650" dirty="0"/>
          </a:p>
        </p:txBody>
      </p:sp>
      <p:sp>
        <p:nvSpPr>
          <p:cNvPr id="3" name="Text 1"/>
          <p:cNvSpPr/>
          <p:nvPr/>
        </p:nvSpPr>
        <p:spPr>
          <a:xfrm>
            <a:off x="793790" y="3643074"/>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Protocol Filtering</a:t>
            </a:r>
            <a:endParaRPr lang="en-US" sz="2300" dirty="0"/>
          </a:p>
        </p:txBody>
      </p:sp>
      <p:sp>
        <p:nvSpPr>
          <p:cNvPr id="4" name="Text 2"/>
          <p:cNvSpPr/>
          <p:nvPr/>
        </p:nvSpPr>
        <p:spPr>
          <a:xfrm>
            <a:off x="793790" y="4241959"/>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Filters allow the sniffer to focus on specific protocols, such as TCP, UDP, or HTTP. This helps streamline analysis and reduce irrelevant data.</a:t>
            </a:r>
            <a:endParaRPr lang="en-US" sz="1750" dirty="0"/>
          </a:p>
        </p:txBody>
      </p:sp>
      <p:sp>
        <p:nvSpPr>
          <p:cNvPr id="5" name="Text 3"/>
          <p:cNvSpPr/>
          <p:nvPr/>
        </p:nvSpPr>
        <p:spPr>
          <a:xfrm>
            <a:off x="5332928" y="3643074"/>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IP Address Filtering</a:t>
            </a:r>
            <a:endParaRPr lang="en-US" sz="2300" dirty="0"/>
          </a:p>
        </p:txBody>
      </p:sp>
      <p:sp>
        <p:nvSpPr>
          <p:cNvPr id="6" name="Text 4"/>
          <p:cNvSpPr/>
          <p:nvPr/>
        </p:nvSpPr>
        <p:spPr>
          <a:xfrm>
            <a:off x="5332928" y="42419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Filters can be applied to specific IP addresses, isolating traffic from particular hosts or networks.</a:t>
            </a:r>
            <a:endParaRPr lang="en-US" sz="1750" dirty="0"/>
          </a:p>
        </p:txBody>
      </p:sp>
      <p:sp>
        <p:nvSpPr>
          <p:cNvPr id="7" name="Text 5"/>
          <p:cNvSpPr/>
          <p:nvPr/>
        </p:nvSpPr>
        <p:spPr>
          <a:xfrm>
            <a:off x="9872067" y="3643074"/>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Packet Sorting</a:t>
            </a:r>
            <a:endParaRPr lang="en-US" sz="2300" dirty="0"/>
          </a:p>
        </p:txBody>
      </p:sp>
      <p:sp>
        <p:nvSpPr>
          <p:cNvPr id="8" name="Text 6"/>
          <p:cNvSpPr/>
          <p:nvPr/>
        </p:nvSpPr>
        <p:spPr>
          <a:xfrm>
            <a:off x="9872067" y="4241959"/>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Sorting packets by various attributes, source IP, or protocol, can help identify patterns and anomalies within the captured data.</a:t>
            </a:r>
            <a:endParaRPr lang="en-US" sz="1750" dirty="0"/>
          </a:p>
        </p:txBody>
      </p:sp>
      <p:grpSp>
        <p:nvGrpSpPr>
          <p:cNvPr id="9" name="Group 8">
            <a:extLst>
              <a:ext uri="{FF2B5EF4-FFF2-40B4-BE49-F238E27FC236}">
                <a16:creationId xmlns:a16="http://schemas.microsoft.com/office/drawing/2014/main" id="{7A366025-C6A8-2A05-BE25-1B4F0A82CCFC}"/>
              </a:ext>
            </a:extLst>
          </p:cNvPr>
          <p:cNvGrpSpPr/>
          <p:nvPr/>
        </p:nvGrpSpPr>
        <p:grpSpPr>
          <a:xfrm>
            <a:off x="12055673" y="7803644"/>
            <a:ext cx="2574727" cy="396835"/>
            <a:chOff x="6287810" y="6480334"/>
            <a:chExt cx="2574727" cy="396835"/>
          </a:xfrm>
        </p:grpSpPr>
        <p:pic>
          <p:nvPicPr>
            <p:cNvPr id="10" name="Image 1" descr="preencoded.png">
              <a:extLst>
                <a:ext uri="{FF2B5EF4-FFF2-40B4-BE49-F238E27FC236}">
                  <a16:creationId xmlns:a16="http://schemas.microsoft.com/office/drawing/2014/main" id="{7E626667-233C-B9ED-D40A-79BC4F4D9542}"/>
                </a:ext>
              </a:extLst>
            </p:cNvPr>
            <p:cNvPicPr>
              <a:picLocks noChangeAspect="1"/>
            </p:cNvPicPr>
            <p:nvPr/>
          </p:nvPicPr>
          <p:blipFill>
            <a:blip r:embed="rId3"/>
            <a:stretch>
              <a:fillRect/>
            </a:stretch>
          </p:blipFill>
          <p:spPr>
            <a:xfrm>
              <a:off x="6287810" y="6504861"/>
              <a:ext cx="347663" cy="347663"/>
            </a:xfrm>
            <a:prstGeom prst="rect">
              <a:avLst/>
            </a:prstGeom>
          </p:spPr>
        </p:pic>
        <p:sp>
          <p:nvSpPr>
            <p:cNvPr id="11" name="Text 3">
              <a:extLst>
                <a:ext uri="{FF2B5EF4-FFF2-40B4-BE49-F238E27FC236}">
                  <a16:creationId xmlns:a16="http://schemas.microsoft.com/office/drawing/2014/main" id="{CB47502C-55B5-7704-45A1-29C9FB270ABE}"/>
                </a:ext>
              </a:extLst>
            </p:cNvPr>
            <p:cNvSpPr/>
            <p:nvPr/>
          </p:nvSpPr>
          <p:spPr>
            <a:xfrm>
              <a:off x="6756440" y="6480334"/>
              <a:ext cx="2106097" cy="396835"/>
            </a:xfrm>
            <a:prstGeom prst="rect">
              <a:avLst/>
            </a:prstGeom>
            <a:solidFill>
              <a:srgbClr val="EBF1F5"/>
            </a:solid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by Raushan Raj</a:t>
              </a:r>
              <a:endParaRPr lang="en-US" sz="2200"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666" y="769858"/>
            <a:ext cx="7173397" cy="711398"/>
          </a:xfrm>
          <a:prstGeom prst="rect">
            <a:avLst/>
          </a:prstGeom>
          <a:noFill/>
          <a:ln/>
        </p:spPr>
        <p:txBody>
          <a:bodyPr wrap="none" lIns="0" tIns="0" rIns="0" bIns="0" rtlCol="0" anchor="t"/>
          <a:lstStyle/>
          <a:p>
            <a:pPr marL="0" indent="0">
              <a:lnSpc>
                <a:spcPts val="5600"/>
              </a:lnSpc>
              <a:buNone/>
            </a:pPr>
            <a:r>
              <a:rPr lang="en-US" sz="4450" b="1" dirty="0">
                <a:solidFill>
                  <a:srgbClr val="000000"/>
                </a:solidFill>
                <a:latin typeface="Petrona Bold" pitchFamily="34" charset="0"/>
                <a:ea typeface="Petrona Bold" pitchFamily="34" charset="-122"/>
                <a:cs typeface="Petrona Bold" pitchFamily="34" charset="-120"/>
              </a:rPr>
              <a:t>Challenges and Limitations</a:t>
            </a:r>
            <a:endParaRPr lang="en-US" sz="4450" dirty="0"/>
          </a:p>
        </p:txBody>
      </p:sp>
      <p:pic>
        <p:nvPicPr>
          <p:cNvPr id="4" name="Image 1" descr="preencoded.png"/>
          <p:cNvPicPr>
            <a:picLocks noChangeAspect="1"/>
          </p:cNvPicPr>
          <p:nvPr/>
        </p:nvPicPr>
        <p:blipFill>
          <a:blip r:embed="rId4"/>
          <a:stretch>
            <a:fillRect/>
          </a:stretch>
        </p:blipFill>
        <p:spPr>
          <a:xfrm>
            <a:off x="758666" y="1806416"/>
            <a:ext cx="1083945" cy="1734264"/>
          </a:xfrm>
          <a:prstGeom prst="rect">
            <a:avLst/>
          </a:prstGeom>
        </p:spPr>
      </p:pic>
      <p:sp>
        <p:nvSpPr>
          <p:cNvPr id="5" name="Text 1"/>
          <p:cNvSpPr/>
          <p:nvPr/>
        </p:nvSpPr>
        <p:spPr>
          <a:xfrm>
            <a:off x="2167771" y="2023110"/>
            <a:ext cx="3001447" cy="355640"/>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Petrona Bold" pitchFamily="34" charset="0"/>
                <a:ea typeface="Petrona Bold" pitchFamily="34" charset="-122"/>
                <a:cs typeface="Petrona Bold" pitchFamily="34" charset="-120"/>
              </a:rPr>
              <a:t>Performance Overhead</a:t>
            </a:r>
            <a:endParaRPr lang="en-US" sz="2200" dirty="0"/>
          </a:p>
        </p:txBody>
      </p:sp>
      <p:sp>
        <p:nvSpPr>
          <p:cNvPr id="6" name="Text 2"/>
          <p:cNvSpPr/>
          <p:nvPr/>
        </p:nvSpPr>
        <p:spPr>
          <a:xfrm>
            <a:off x="2167771" y="2508766"/>
            <a:ext cx="6217563" cy="693658"/>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Inter" pitchFamily="34" charset="0"/>
                <a:ea typeface="Inter" pitchFamily="34" charset="-122"/>
                <a:cs typeface="Inter" pitchFamily="34" charset="-120"/>
              </a:rPr>
              <a:t>Network sniffing can introduce significant performance overhead, especially on resource-constrained devices.</a:t>
            </a:r>
            <a:endParaRPr lang="en-US" sz="1700" dirty="0"/>
          </a:p>
        </p:txBody>
      </p:sp>
      <p:pic>
        <p:nvPicPr>
          <p:cNvPr id="7" name="Image 2" descr="preencoded.png"/>
          <p:cNvPicPr>
            <a:picLocks noChangeAspect="1"/>
          </p:cNvPicPr>
          <p:nvPr/>
        </p:nvPicPr>
        <p:blipFill>
          <a:blip r:embed="rId5"/>
          <a:stretch>
            <a:fillRect/>
          </a:stretch>
        </p:blipFill>
        <p:spPr>
          <a:xfrm>
            <a:off x="758666" y="3540681"/>
            <a:ext cx="1083945" cy="1959531"/>
          </a:xfrm>
          <a:prstGeom prst="rect">
            <a:avLst/>
          </a:prstGeom>
        </p:spPr>
      </p:pic>
      <p:sp>
        <p:nvSpPr>
          <p:cNvPr id="8" name="Text 3"/>
          <p:cNvSpPr/>
          <p:nvPr/>
        </p:nvSpPr>
        <p:spPr>
          <a:xfrm>
            <a:off x="2167771" y="3757374"/>
            <a:ext cx="2845356" cy="355640"/>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Petrona Bold" pitchFamily="34" charset="0"/>
                <a:ea typeface="Petrona Bold" pitchFamily="34" charset="-122"/>
                <a:cs typeface="Petrona Bold" pitchFamily="34" charset="-120"/>
              </a:rPr>
              <a:t>Privacy Concerns</a:t>
            </a:r>
            <a:endParaRPr lang="en-US" sz="2200" dirty="0"/>
          </a:p>
        </p:txBody>
      </p:sp>
      <p:sp>
        <p:nvSpPr>
          <p:cNvPr id="9" name="Text 4"/>
          <p:cNvSpPr/>
          <p:nvPr/>
        </p:nvSpPr>
        <p:spPr>
          <a:xfrm>
            <a:off x="2167771" y="4243030"/>
            <a:ext cx="6217563" cy="1040487"/>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Inter" pitchFamily="34" charset="0"/>
                <a:ea typeface="Inter" pitchFamily="34" charset="-122"/>
                <a:cs typeface="Inter" pitchFamily="34" charset="-120"/>
              </a:rPr>
              <a:t>Network sniffing can potentially capture sensitive information like passwords and other personal data. Proper ethical considerations and legal compliance are crucial.</a:t>
            </a:r>
            <a:endParaRPr lang="en-US" sz="1700" dirty="0"/>
          </a:p>
        </p:txBody>
      </p:sp>
      <p:pic>
        <p:nvPicPr>
          <p:cNvPr id="10" name="Image 3" descr="preencoded.png"/>
          <p:cNvPicPr>
            <a:picLocks noChangeAspect="1"/>
          </p:cNvPicPr>
          <p:nvPr/>
        </p:nvPicPr>
        <p:blipFill>
          <a:blip r:embed="rId6"/>
          <a:stretch>
            <a:fillRect/>
          </a:stretch>
        </p:blipFill>
        <p:spPr>
          <a:xfrm>
            <a:off x="758666" y="5500211"/>
            <a:ext cx="1083945" cy="1959531"/>
          </a:xfrm>
          <a:prstGeom prst="rect">
            <a:avLst/>
          </a:prstGeom>
        </p:spPr>
      </p:pic>
      <p:sp>
        <p:nvSpPr>
          <p:cNvPr id="11" name="Text 5"/>
          <p:cNvSpPr/>
          <p:nvPr/>
        </p:nvSpPr>
        <p:spPr>
          <a:xfrm>
            <a:off x="2167771" y="5716905"/>
            <a:ext cx="2862977" cy="355640"/>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Petrona Bold" pitchFamily="34" charset="0"/>
                <a:ea typeface="Petrona Bold" pitchFamily="34" charset="-122"/>
                <a:cs typeface="Petrona Bold" pitchFamily="34" charset="-120"/>
              </a:rPr>
              <a:t>Limited Functionality</a:t>
            </a:r>
            <a:endParaRPr lang="en-US" sz="2200" dirty="0"/>
          </a:p>
        </p:txBody>
      </p:sp>
      <p:sp>
        <p:nvSpPr>
          <p:cNvPr id="12" name="Text 6"/>
          <p:cNvSpPr/>
          <p:nvPr/>
        </p:nvSpPr>
        <p:spPr>
          <a:xfrm>
            <a:off x="2167771" y="6202561"/>
            <a:ext cx="6217563" cy="1040487"/>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Inter" pitchFamily="34" charset="0"/>
                <a:ea typeface="Inter" pitchFamily="34" charset="-122"/>
                <a:cs typeface="Inter" pitchFamily="34" charset="-120"/>
              </a:rPr>
              <a:t>Certain network protocols, like encrypted traffic (HTTPS), are difficult to analyze effectively using traditional sniffer techniques.</a:t>
            </a:r>
            <a:endParaRPr lang="en-US" sz="1700" dirty="0"/>
          </a:p>
        </p:txBody>
      </p:sp>
      <p:grpSp>
        <p:nvGrpSpPr>
          <p:cNvPr id="13" name="Group 12">
            <a:extLst>
              <a:ext uri="{FF2B5EF4-FFF2-40B4-BE49-F238E27FC236}">
                <a16:creationId xmlns:a16="http://schemas.microsoft.com/office/drawing/2014/main" id="{BFD53653-5117-8073-56CC-9547E9232C4B}"/>
              </a:ext>
            </a:extLst>
          </p:cNvPr>
          <p:cNvGrpSpPr/>
          <p:nvPr/>
        </p:nvGrpSpPr>
        <p:grpSpPr>
          <a:xfrm>
            <a:off x="12055673" y="7803644"/>
            <a:ext cx="2574727" cy="396835"/>
            <a:chOff x="6287810" y="6480334"/>
            <a:chExt cx="2574727" cy="396835"/>
          </a:xfrm>
        </p:grpSpPr>
        <p:pic>
          <p:nvPicPr>
            <p:cNvPr id="14" name="Image 1" descr="preencoded.png">
              <a:extLst>
                <a:ext uri="{FF2B5EF4-FFF2-40B4-BE49-F238E27FC236}">
                  <a16:creationId xmlns:a16="http://schemas.microsoft.com/office/drawing/2014/main" id="{7BF8A15F-E519-4117-4DC5-17D46DE3F90A}"/>
                </a:ext>
              </a:extLst>
            </p:cNvPr>
            <p:cNvPicPr>
              <a:picLocks noChangeAspect="1"/>
            </p:cNvPicPr>
            <p:nvPr/>
          </p:nvPicPr>
          <p:blipFill>
            <a:blip r:embed="rId7"/>
            <a:stretch>
              <a:fillRect/>
            </a:stretch>
          </p:blipFill>
          <p:spPr>
            <a:xfrm>
              <a:off x="6287810" y="6504861"/>
              <a:ext cx="347663" cy="347663"/>
            </a:xfrm>
            <a:prstGeom prst="rect">
              <a:avLst/>
            </a:prstGeom>
          </p:spPr>
        </p:pic>
        <p:sp>
          <p:nvSpPr>
            <p:cNvPr id="15" name="Text 3">
              <a:extLst>
                <a:ext uri="{FF2B5EF4-FFF2-40B4-BE49-F238E27FC236}">
                  <a16:creationId xmlns:a16="http://schemas.microsoft.com/office/drawing/2014/main" id="{B9C5395B-5BA7-2652-9915-0B88B0987F23}"/>
                </a:ext>
              </a:extLst>
            </p:cNvPr>
            <p:cNvSpPr/>
            <p:nvPr/>
          </p:nvSpPr>
          <p:spPr>
            <a:xfrm>
              <a:off x="6756440" y="6480334"/>
              <a:ext cx="2106097" cy="396835"/>
            </a:xfrm>
            <a:prstGeom prst="rect">
              <a:avLst/>
            </a:prstGeom>
            <a:solidFill>
              <a:srgbClr val="EBF1F5"/>
            </a:solid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by Raushan Raj</a:t>
              </a:r>
              <a:endParaRPr lang="en-US" sz="22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86964" y="578168"/>
            <a:ext cx="7742873" cy="1313498"/>
          </a:xfrm>
          <a:prstGeom prst="rect">
            <a:avLst/>
          </a:prstGeom>
          <a:noFill/>
          <a:ln/>
        </p:spPr>
        <p:txBody>
          <a:bodyPr wrap="square" lIns="0" tIns="0" rIns="0" bIns="0" rtlCol="0" anchor="t"/>
          <a:lstStyle/>
          <a:p>
            <a:pPr marL="0" indent="0">
              <a:lnSpc>
                <a:spcPts val="5150"/>
              </a:lnSpc>
              <a:buNone/>
            </a:pPr>
            <a:r>
              <a:rPr lang="en-US" sz="4100" b="1" dirty="0">
                <a:solidFill>
                  <a:srgbClr val="000000"/>
                </a:solidFill>
                <a:latin typeface="Petrona Bold" pitchFamily="34" charset="0"/>
                <a:ea typeface="Petrona Bold" pitchFamily="34" charset="-122"/>
                <a:cs typeface="Petrona Bold" pitchFamily="34" charset="-120"/>
              </a:rPr>
              <a:t>Conclusion and Future Enhancements</a:t>
            </a:r>
            <a:endParaRPr lang="en-US" sz="4100" dirty="0"/>
          </a:p>
        </p:txBody>
      </p:sp>
      <p:pic>
        <p:nvPicPr>
          <p:cNvPr id="4" name="Image 1" descr="preencoded.png"/>
          <p:cNvPicPr>
            <a:picLocks noChangeAspect="1"/>
          </p:cNvPicPr>
          <p:nvPr/>
        </p:nvPicPr>
        <p:blipFill>
          <a:blip r:embed="rId4"/>
          <a:stretch>
            <a:fillRect/>
          </a:stretch>
        </p:blipFill>
        <p:spPr>
          <a:xfrm>
            <a:off x="6186964" y="2191822"/>
            <a:ext cx="500420" cy="500420"/>
          </a:xfrm>
          <a:prstGeom prst="rect">
            <a:avLst/>
          </a:prstGeom>
        </p:spPr>
      </p:pic>
      <p:sp>
        <p:nvSpPr>
          <p:cNvPr id="5" name="Text 1"/>
          <p:cNvSpPr/>
          <p:nvPr/>
        </p:nvSpPr>
        <p:spPr>
          <a:xfrm>
            <a:off x="6186964" y="2892385"/>
            <a:ext cx="2868216" cy="328374"/>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Petrona Bold" pitchFamily="34" charset="0"/>
                <a:ea typeface="Petrona Bold" pitchFamily="34" charset="-122"/>
                <a:cs typeface="Petrona Bold" pitchFamily="34" charset="-120"/>
              </a:rPr>
              <a:t>Enhanced Visualization</a:t>
            </a:r>
            <a:endParaRPr lang="en-US" sz="2050" dirty="0"/>
          </a:p>
        </p:txBody>
      </p:sp>
      <p:sp>
        <p:nvSpPr>
          <p:cNvPr id="6" name="Text 2"/>
          <p:cNvSpPr/>
          <p:nvPr/>
        </p:nvSpPr>
        <p:spPr>
          <a:xfrm>
            <a:off x="6186964" y="3340775"/>
            <a:ext cx="3721298" cy="1280636"/>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Explore more advanced visualization techniques, like heatmaps and interactive dashboards, for richer network insights.</a:t>
            </a:r>
            <a:endParaRPr lang="en-US" sz="1550" dirty="0"/>
          </a:p>
        </p:txBody>
      </p:sp>
      <p:pic>
        <p:nvPicPr>
          <p:cNvPr id="7" name="Image 2" descr="preencoded.png"/>
          <p:cNvPicPr>
            <a:picLocks noChangeAspect="1"/>
          </p:cNvPicPr>
          <p:nvPr/>
        </p:nvPicPr>
        <p:blipFill>
          <a:blip r:embed="rId5"/>
          <a:stretch>
            <a:fillRect/>
          </a:stretch>
        </p:blipFill>
        <p:spPr>
          <a:xfrm>
            <a:off x="10208419" y="2191822"/>
            <a:ext cx="500420" cy="500420"/>
          </a:xfrm>
          <a:prstGeom prst="rect">
            <a:avLst/>
          </a:prstGeom>
        </p:spPr>
      </p:pic>
      <p:sp>
        <p:nvSpPr>
          <p:cNvPr id="8" name="Text 3"/>
          <p:cNvSpPr/>
          <p:nvPr/>
        </p:nvSpPr>
        <p:spPr>
          <a:xfrm>
            <a:off x="10208419" y="2892385"/>
            <a:ext cx="2627352" cy="328374"/>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Petrona Bold" pitchFamily="34" charset="0"/>
                <a:ea typeface="Petrona Bold" pitchFamily="34" charset="-122"/>
                <a:cs typeface="Petrona Bold" pitchFamily="34" charset="-120"/>
              </a:rPr>
              <a:t>Improved Security</a:t>
            </a:r>
            <a:endParaRPr lang="en-US" sz="2050" dirty="0"/>
          </a:p>
        </p:txBody>
      </p:sp>
      <p:sp>
        <p:nvSpPr>
          <p:cNvPr id="9" name="Text 4"/>
          <p:cNvSpPr/>
          <p:nvPr/>
        </p:nvSpPr>
        <p:spPr>
          <a:xfrm>
            <a:off x="10208419" y="3340775"/>
            <a:ext cx="3721418" cy="1280636"/>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Develop techniques for detecting and mitigating sophisticated security threats, such as advanced persistent threats (APTs) and zero-day exploits.</a:t>
            </a:r>
            <a:endParaRPr lang="en-US" sz="1550" dirty="0"/>
          </a:p>
        </p:txBody>
      </p:sp>
      <p:pic>
        <p:nvPicPr>
          <p:cNvPr id="10" name="Image 3" descr="preencoded.png"/>
          <p:cNvPicPr>
            <a:picLocks noChangeAspect="1"/>
          </p:cNvPicPr>
          <p:nvPr/>
        </p:nvPicPr>
        <p:blipFill>
          <a:blip r:embed="rId6"/>
          <a:stretch>
            <a:fillRect/>
          </a:stretch>
        </p:blipFill>
        <p:spPr>
          <a:xfrm>
            <a:off x="6186964" y="5221843"/>
            <a:ext cx="500420" cy="500420"/>
          </a:xfrm>
          <a:prstGeom prst="rect">
            <a:avLst/>
          </a:prstGeom>
        </p:spPr>
      </p:pic>
      <p:sp>
        <p:nvSpPr>
          <p:cNvPr id="11" name="Text 5"/>
          <p:cNvSpPr/>
          <p:nvPr/>
        </p:nvSpPr>
        <p:spPr>
          <a:xfrm>
            <a:off x="6186964" y="5922407"/>
            <a:ext cx="2627352" cy="328374"/>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Petrona Bold" pitchFamily="34" charset="0"/>
                <a:ea typeface="Petrona Bold" pitchFamily="34" charset="-122"/>
                <a:cs typeface="Petrona Bold" pitchFamily="34" charset="-120"/>
              </a:rPr>
              <a:t>Cloud Integration</a:t>
            </a:r>
            <a:endParaRPr lang="en-US" sz="2050" dirty="0"/>
          </a:p>
        </p:txBody>
      </p:sp>
      <p:sp>
        <p:nvSpPr>
          <p:cNvPr id="12" name="Text 6"/>
          <p:cNvSpPr/>
          <p:nvPr/>
        </p:nvSpPr>
        <p:spPr>
          <a:xfrm>
            <a:off x="6186964" y="6370796"/>
            <a:ext cx="3721298" cy="1280636"/>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Integrate the network sniffer with cloud-based services for real-time threat intelligence, data storage, and analysis.</a:t>
            </a:r>
            <a:endParaRPr lang="en-US" sz="1550" dirty="0"/>
          </a:p>
        </p:txBody>
      </p:sp>
      <p:pic>
        <p:nvPicPr>
          <p:cNvPr id="13" name="Image 4" descr="preencoded.png"/>
          <p:cNvPicPr>
            <a:picLocks noChangeAspect="1"/>
          </p:cNvPicPr>
          <p:nvPr/>
        </p:nvPicPr>
        <p:blipFill>
          <a:blip r:embed="rId7"/>
          <a:stretch>
            <a:fillRect/>
          </a:stretch>
        </p:blipFill>
        <p:spPr>
          <a:xfrm>
            <a:off x="10208419" y="5221843"/>
            <a:ext cx="500420" cy="500420"/>
          </a:xfrm>
          <a:prstGeom prst="rect">
            <a:avLst/>
          </a:prstGeom>
        </p:spPr>
      </p:pic>
      <p:sp>
        <p:nvSpPr>
          <p:cNvPr id="14" name="Text 7"/>
          <p:cNvSpPr/>
          <p:nvPr/>
        </p:nvSpPr>
        <p:spPr>
          <a:xfrm>
            <a:off x="10208419" y="5922407"/>
            <a:ext cx="2627352" cy="328374"/>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Petrona Bold" pitchFamily="34" charset="0"/>
                <a:ea typeface="Petrona Bold" pitchFamily="34" charset="-122"/>
                <a:cs typeface="Petrona Bold" pitchFamily="34" charset="-120"/>
              </a:rPr>
              <a:t>Machine Learning</a:t>
            </a:r>
            <a:endParaRPr lang="en-US" sz="2050" dirty="0"/>
          </a:p>
        </p:txBody>
      </p:sp>
      <p:sp>
        <p:nvSpPr>
          <p:cNvPr id="15" name="Text 8"/>
          <p:cNvSpPr/>
          <p:nvPr/>
        </p:nvSpPr>
        <p:spPr>
          <a:xfrm>
            <a:off x="10208419" y="6370796"/>
            <a:ext cx="3721418" cy="1280636"/>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Leverage machine learning algorithms to automate anomaly detection, identify malicious patterns, and provide predictive security capabilities.</a:t>
            </a:r>
            <a:endParaRPr lang="en-US" sz="1550" dirty="0"/>
          </a:p>
        </p:txBody>
      </p:sp>
      <p:grpSp>
        <p:nvGrpSpPr>
          <p:cNvPr id="16" name="Group 15">
            <a:extLst>
              <a:ext uri="{FF2B5EF4-FFF2-40B4-BE49-F238E27FC236}">
                <a16:creationId xmlns:a16="http://schemas.microsoft.com/office/drawing/2014/main" id="{EC0C70DE-27E3-3E25-9A0E-06CF33285A31}"/>
              </a:ext>
            </a:extLst>
          </p:cNvPr>
          <p:cNvGrpSpPr/>
          <p:nvPr/>
        </p:nvGrpSpPr>
        <p:grpSpPr>
          <a:xfrm>
            <a:off x="12055673" y="7803644"/>
            <a:ext cx="2574727" cy="396835"/>
            <a:chOff x="6287810" y="6480334"/>
            <a:chExt cx="2574727" cy="396835"/>
          </a:xfrm>
        </p:grpSpPr>
        <p:pic>
          <p:nvPicPr>
            <p:cNvPr id="17" name="Image 1" descr="preencoded.png">
              <a:extLst>
                <a:ext uri="{FF2B5EF4-FFF2-40B4-BE49-F238E27FC236}">
                  <a16:creationId xmlns:a16="http://schemas.microsoft.com/office/drawing/2014/main" id="{E589B202-CFC0-5820-7756-2DAA8D3996E3}"/>
                </a:ext>
              </a:extLst>
            </p:cNvPr>
            <p:cNvPicPr>
              <a:picLocks noChangeAspect="1"/>
            </p:cNvPicPr>
            <p:nvPr/>
          </p:nvPicPr>
          <p:blipFill>
            <a:blip r:embed="rId8"/>
            <a:stretch>
              <a:fillRect/>
            </a:stretch>
          </p:blipFill>
          <p:spPr>
            <a:xfrm>
              <a:off x="6287810" y="6504861"/>
              <a:ext cx="347663" cy="347663"/>
            </a:xfrm>
            <a:prstGeom prst="rect">
              <a:avLst/>
            </a:prstGeom>
          </p:spPr>
        </p:pic>
        <p:sp>
          <p:nvSpPr>
            <p:cNvPr id="18" name="Text 3">
              <a:extLst>
                <a:ext uri="{FF2B5EF4-FFF2-40B4-BE49-F238E27FC236}">
                  <a16:creationId xmlns:a16="http://schemas.microsoft.com/office/drawing/2014/main" id="{553AC4FC-166D-FADA-84A3-0C515626F21C}"/>
                </a:ext>
              </a:extLst>
            </p:cNvPr>
            <p:cNvSpPr/>
            <p:nvPr/>
          </p:nvSpPr>
          <p:spPr>
            <a:xfrm>
              <a:off x="6756440" y="6480334"/>
              <a:ext cx="2106097" cy="396835"/>
            </a:xfrm>
            <a:prstGeom prst="rect">
              <a:avLst/>
            </a:prstGeom>
            <a:solidFill>
              <a:srgbClr val="EBF1F5"/>
            </a:solid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by Raushan Raj</a:t>
              </a:r>
              <a:endParaRPr lang="en-US" sz="2200"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459</Words>
  <Application>Microsoft Office PowerPoint</Application>
  <PresentationFormat>Custom</PresentationFormat>
  <Paragraphs>60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Petrona Bold</vt:lpstr>
      <vt:lpstr>Inter Bold</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RAUSHAN RAJ</cp:lastModifiedBy>
  <cp:revision>2</cp:revision>
  <dcterms:created xsi:type="dcterms:W3CDTF">2024-09-29T04:21:09Z</dcterms:created>
  <dcterms:modified xsi:type="dcterms:W3CDTF">2024-09-29T08:20:57Z</dcterms:modified>
</cp:coreProperties>
</file>