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3" r:id="rId6"/>
    <p:sldId id="264" r:id="rId7"/>
    <p:sldId id="265" r:id="rId8"/>
    <p:sldId id="266" r:id="rId9"/>
    <p:sldId id="267" r:id="rId10"/>
    <p:sldId id="269" r:id="rId11"/>
    <p:sldId id="270" r:id="rId12"/>
    <p:sldId id="278" r:id="rId13"/>
    <p:sldId id="271" r:id="rId14"/>
    <p:sldId id="272" r:id="rId15"/>
    <p:sldId id="273" r:id="rId16"/>
    <p:sldId id="279" r:id="rId17"/>
    <p:sldId id="280" r:id="rId18"/>
    <p:sldId id="274" r:id="rId19"/>
    <p:sldId id="275" r:id="rId20"/>
    <p:sldId id="276" r:id="rId21"/>
    <p:sldId id="260" r:id="rId22"/>
    <p:sldId id="261"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6F22F-24F7-4111-B18C-D6811804F03B}"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9B7DD-1E83-4F01-94F0-D1946F8C329B}" type="slidenum">
              <a:rPr lang="en-US" smtClean="0"/>
              <a:t>‹#›</a:t>
            </a:fld>
            <a:endParaRPr lang="en-US"/>
          </a:p>
        </p:txBody>
      </p:sp>
    </p:spTree>
    <p:extLst>
      <p:ext uri="{BB962C8B-B14F-4D97-AF65-F5344CB8AC3E}">
        <p14:creationId xmlns:p14="http://schemas.microsoft.com/office/powerpoint/2010/main" val="384184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0E998-3C99-4C71-A7DE-9DAD4F6F7750}" type="datetime1">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78909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30B36-0D11-4018-99D3-6727218812EE}" type="datetime1">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376497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22EBD-7658-40BD-8801-13B385284881}" type="datetime1">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122675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77BB7-B5C3-410A-8A27-BD842B21302D}" type="datetime1">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232736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70B398-722F-45A0-AC45-3928987781A8}" type="datetime1">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327443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CF437-36EB-4B66-8029-634C8489DF59}" type="datetime1">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48279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8EA8B-DE8C-457B-8A01-5F3BDD6D27E1}" type="datetime1">
              <a:rPr lang="en-US" smtClean="0"/>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239093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EC24E-3C5B-4E72-8B9D-5471150D0F6A}" type="datetime1">
              <a:rPr lang="en-US" smtClean="0"/>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3480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064C-EAF4-479B-A7ED-8CFE3888C30A}" type="datetime1">
              <a:rPr lang="en-US" smtClean="0"/>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161743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4CEB4A-ABD9-4B0E-A761-C971E93463C7}" type="datetime1">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361092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81122E-0696-43B0-B86A-216E0B56C532}" type="datetime1">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4A1D63-57B1-41D6-87C4-B89AC823D76D}" type="slidenum">
              <a:rPr lang="en-US" smtClean="0"/>
              <a:t>‹#›</a:t>
            </a:fld>
            <a:endParaRPr lang="en-US" dirty="0"/>
          </a:p>
        </p:txBody>
      </p:sp>
    </p:spTree>
    <p:extLst>
      <p:ext uri="{BB962C8B-B14F-4D97-AF65-F5344CB8AC3E}">
        <p14:creationId xmlns:p14="http://schemas.microsoft.com/office/powerpoint/2010/main" val="114179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B27A0-3A0A-4FF1-B338-0C71D057304B}" type="datetime1">
              <a:rPr lang="en-US" smtClean="0"/>
              <a:t>5/29/2024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A1D63-57B1-41D6-87C4-B89AC823D76D}" type="slidenum">
              <a:rPr lang="en-US" smtClean="0"/>
              <a:t>‹#›</a:t>
            </a:fld>
            <a:endParaRPr lang="en-US" dirty="0"/>
          </a:p>
        </p:txBody>
      </p:sp>
    </p:spTree>
    <p:extLst>
      <p:ext uri="{BB962C8B-B14F-4D97-AF65-F5344CB8AC3E}">
        <p14:creationId xmlns:p14="http://schemas.microsoft.com/office/powerpoint/2010/main" val="88364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Nepali News Classification Using Naive Bayes</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851564"/>
            <a:ext cx="9144000" cy="2015836"/>
          </a:xfrm>
        </p:spPr>
        <p:txBody>
          <a:bodyPr>
            <a:no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Raju Shrestha</a:t>
            </a:r>
          </a:p>
          <a:p>
            <a:r>
              <a:rPr lang="en-US" dirty="0" smtClean="0">
                <a:latin typeface="Times New Roman" panose="02020603050405020304" pitchFamily="18" charset="0"/>
                <a:cs typeface="Times New Roman" panose="02020603050405020304" pitchFamily="18" charset="0"/>
              </a:rPr>
              <a:t>Roll No. 48/2079</a:t>
            </a:r>
          </a:p>
          <a:p>
            <a:r>
              <a:rPr lang="en-US" dirty="0" smtClean="0">
                <a:latin typeface="Times New Roman" panose="02020603050405020304" pitchFamily="18" charset="0"/>
                <a:cs typeface="Times New Roman" panose="02020603050405020304" pitchFamily="18" charset="0"/>
              </a:rPr>
              <a:t>29 May 2024</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1</a:t>
            </a:fld>
            <a:endParaRPr lang="en-US" dirty="0"/>
          </a:p>
        </p:txBody>
      </p:sp>
    </p:spTree>
    <p:extLst>
      <p:ext uri="{BB962C8B-B14F-4D97-AF65-F5344CB8AC3E}">
        <p14:creationId xmlns:p14="http://schemas.microsoft.com/office/powerpoint/2010/main" val="2596103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lstStyle/>
          <a:p>
            <a:pPr algn="just"/>
            <a:r>
              <a:rPr lang="en-US" sz="2400" b="1" dirty="0" smtClean="0">
                <a:latin typeface="Times New Roman" panose="02020603050405020304" pitchFamily="18" charset="0"/>
                <a:cs typeface="Times New Roman" panose="02020603050405020304" pitchFamily="18" charset="0"/>
              </a:rPr>
              <a:t>Special symbol and number removal: </a:t>
            </a:r>
            <a:r>
              <a:rPr lang="en-US" sz="2400" dirty="0" smtClean="0">
                <a:latin typeface="Times New Roman" panose="02020603050405020304" pitchFamily="18" charset="0"/>
                <a:cs typeface="Times New Roman" panose="02020603050405020304" pitchFamily="18" charset="0"/>
              </a:rPr>
              <a:t>Special symbols and numbers do not have much importance in classification hence they are removed.</a:t>
            </a:r>
          </a:p>
          <a:p>
            <a:pPr algn="just"/>
            <a:r>
              <a:rPr lang="en-US" sz="2400" dirty="0" smtClean="0">
                <a:latin typeface="Times New Roman" panose="02020603050405020304" pitchFamily="18" charset="0"/>
                <a:cs typeface="Times New Roman" panose="02020603050405020304" pitchFamily="18" charset="0"/>
              </a:rPr>
              <a:t>The punctuation in the text consists of different types of symbols and numbers.</a:t>
            </a:r>
          </a:p>
          <a:p>
            <a:pPr algn="just"/>
            <a:endParaRPr lang="en-US" dirty="0"/>
          </a:p>
        </p:txBody>
      </p:sp>
      <p:pic>
        <p:nvPicPr>
          <p:cNvPr id="4" name="Picture 3"/>
          <p:cNvPicPr>
            <a:picLocks noChangeAspect="1"/>
          </p:cNvPicPr>
          <p:nvPr/>
        </p:nvPicPr>
        <p:blipFill>
          <a:blip r:embed="rId2"/>
          <a:stretch>
            <a:fillRect/>
          </a:stretch>
        </p:blipFill>
        <p:spPr>
          <a:xfrm>
            <a:off x="4216399" y="3545681"/>
            <a:ext cx="2540385" cy="911225"/>
          </a:xfrm>
          <a:prstGeom prst="rect">
            <a:avLst/>
          </a:prstGeom>
        </p:spPr>
      </p:pic>
      <p:sp>
        <p:nvSpPr>
          <p:cNvPr id="5" name="Slide Number Placeholder 4"/>
          <p:cNvSpPr>
            <a:spLocks noGrp="1"/>
          </p:cNvSpPr>
          <p:nvPr>
            <p:ph type="sldNum" sz="quarter" idx="12"/>
          </p:nvPr>
        </p:nvSpPr>
        <p:spPr/>
        <p:txBody>
          <a:bodyPr/>
          <a:lstStyle/>
          <a:p>
            <a:fld id="{CA4A1D63-57B1-41D6-87C4-B89AC823D76D}" type="slidenum">
              <a:rPr lang="en-US" smtClean="0"/>
              <a:t>10</a:t>
            </a:fld>
            <a:endParaRPr lang="en-US" dirty="0"/>
          </a:p>
        </p:txBody>
      </p:sp>
    </p:spTree>
    <p:extLst>
      <p:ext uri="{BB962C8B-B14F-4D97-AF65-F5344CB8AC3E}">
        <p14:creationId xmlns:p14="http://schemas.microsoft.com/office/powerpoint/2010/main" val="821596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Word Stemming: </a:t>
            </a:r>
            <a:r>
              <a:rPr lang="en-US" sz="2400" dirty="0" smtClean="0">
                <a:latin typeface="Times New Roman" panose="02020603050405020304" pitchFamily="18" charset="0"/>
                <a:cs typeface="Times New Roman" panose="02020603050405020304" pitchFamily="18" charset="0"/>
              </a:rPr>
              <a:t>After the removal of stop words the next activity that is to performed is stemming. </a:t>
            </a:r>
          </a:p>
          <a:p>
            <a:pPr algn="just"/>
            <a:r>
              <a:rPr lang="en-US" sz="2400" dirty="0" smtClean="0">
                <a:latin typeface="Times New Roman" panose="02020603050405020304" pitchFamily="18" charset="0"/>
                <a:cs typeface="Times New Roman" panose="02020603050405020304" pitchFamily="18" charset="0"/>
              </a:rPr>
              <a:t>Stemming is used to reduce the given word into its root word.</a:t>
            </a:r>
          </a:p>
          <a:p>
            <a:pPr algn="just"/>
            <a:r>
              <a:rPr lang="en-US" sz="2400" dirty="0" smtClean="0">
                <a:latin typeface="Times New Roman" panose="02020603050405020304" pitchFamily="18" charset="0"/>
                <a:cs typeface="Times New Roman" panose="02020603050405020304" pitchFamily="18" charset="0"/>
              </a:rPr>
              <a:t>Text preprocessing cleans the text data and make it ready to use in training and testing for the machine learning model.</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11</a:t>
            </a:fld>
            <a:endParaRPr lang="en-US" dirty="0"/>
          </a:p>
        </p:txBody>
      </p:sp>
    </p:spTree>
    <p:extLst>
      <p:ext uri="{BB962C8B-B14F-4D97-AF65-F5344CB8AC3E}">
        <p14:creationId xmlns:p14="http://schemas.microsoft.com/office/powerpoint/2010/main" val="3113373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pic>
        <p:nvPicPr>
          <p:cNvPr id="4" name="Content Placeholder 3"/>
          <p:cNvPicPr>
            <a:picLocks noGrp="1" noChangeAspect="1"/>
          </p:cNvPicPr>
          <p:nvPr>
            <p:ph idx="1"/>
          </p:nvPr>
        </p:nvPicPr>
        <p:blipFill>
          <a:blip r:embed="rId2"/>
          <a:stretch>
            <a:fillRect/>
          </a:stretch>
        </p:blipFill>
        <p:spPr>
          <a:xfrm>
            <a:off x="2654489" y="2019300"/>
            <a:ext cx="6797013" cy="4140200"/>
          </a:xfrm>
          <a:prstGeom prst="rect">
            <a:avLst/>
          </a:prstGeom>
        </p:spPr>
      </p:pic>
      <p:sp>
        <p:nvSpPr>
          <p:cNvPr id="5" name="TextBox 4"/>
          <p:cNvSpPr txBox="1"/>
          <p:nvPr/>
        </p:nvSpPr>
        <p:spPr>
          <a:xfrm>
            <a:off x="4533900" y="6208712"/>
            <a:ext cx="192597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Text Preprocessing</a:t>
            </a:r>
            <a:endParaRPr lang="en-US"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A4A1D63-57B1-41D6-87C4-B89AC823D76D}" type="slidenum">
              <a:rPr lang="en-US" smtClean="0"/>
              <a:t>12</a:t>
            </a:fld>
            <a:endParaRPr lang="en-US" dirty="0"/>
          </a:p>
        </p:txBody>
      </p:sp>
    </p:spTree>
    <p:extLst>
      <p:ext uri="{BB962C8B-B14F-4D97-AF65-F5344CB8AC3E}">
        <p14:creationId xmlns:p14="http://schemas.microsoft.com/office/powerpoint/2010/main" val="247021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Feature Vector Representation: </a:t>
            </a:r>
            <a:r>
              <a:rPr lang="en-US" sz="2400" dirty="0" smtClean="0">
                <a:latin typeface="Times New Roman" panose="02020603050405020304" pitchFamily="18" charset="0"/>
                <a:cs typeface="Times New Roman" panose="02020603050405020304" pitchFamily="18" charset="0"/>
              </a:rPr>
              <a:t>It converts text into numerical representation.</a:t>
            </a:r>
          </a:p>
          <a:p>
            <a:pPr algn="just"/>
            <a:r>
              <a:rPr lang="en-US" sz="2400" dirty="0" smtClean="0">
                <a:latin typeface="Times New Roman" panose="02020603050405020304" pitchFamily="18" charset="0"/>
                <a:cs typeface="Times New Roman" panose="02020603050405020304" pitchFamily="18" charset="0"/>
              </a:rPr>
              <a:t>For feature vector representation TFIDF technique is used.</a:t>
            </a:r>
          </a:p>
          <a:p>
            <a:pPr algn="just"/>
            <a:r>
              <a:rPr lang="en-US" sz="2400" dirty="0" smtClean="0">
                <a:latin typeface="Times New Roman" panose="02020603050405020304" pitchFamily="18" charset="0"/>
                <a:cs typeface="Times New Roman" panose="02020603050405020304" pitchFamily="18" charset="0"/>
              </a:rPr>
              <a:t>It is a statistical method to find importance of word in a document.</a:t>
            </a:r>
          </a:p>
          <a:p>
            <a:pPr algn="just"/>
            <a:r>
              <a:rPr lang="en-US" sz="2400" dirty="0" smtClean="0">
                <a:latin typeface="Times New Roman" panose="02020603050405020304" pitchFamily="18" charset="0"/>
                <a:cs typeface="Times New Roman" panose="02020603050405020304" pitchFamily="18" charset="0"/>
              </a:rPr>
              <a:t>Due to complex word segmentation of Nepali language, TF-IDF is one of the mostly used, easy methods to extracts features from text.</a:t>
            </a:r>
          </a:p>
          <a:p>
            <a:pPr algn="just"/>
            <a:r>
              <a:rPr lang="en-US" sz="2400" dirty="0" smtClean="0">
                <a:latin typeface="Times New Roman" panose="02020603050405020304" pitchFamily="18" charset="0"/>
                <a:cs typeface="Times New Roman" panose="02020603050405020304" pitchFamily="18" charset="0"/>
              </a:rPr>
              <a:t>It mainly consists of two parts:</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Term Frequency (TF)</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Inverse Document Frequency (IDF)</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13</a:t>
            </a:fld>
            <a:endParaRPr lang="en-US" dirty="0"/>
          </a:p>
        </p:txBody>
      </p:sp>
    </p:spTree>
    <p:extLst>
      <p:ext uri="{BB962C8B-B14F-4D97-AF65-F5344CB8AC3E}">
        <p14:creationId xmlns:p14="http://schemas.microsoft.com/office/powerpoint/2010/main" val="1609099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Term Frequency (TF): It represents the occurrence of terms in a document.</a:t>
            </a:r>
          </a:p>
          <a:p>
            <a:pPr algn="just"/>
            <a:r>
              <a:rPr lang="en-US" sz="2400" dirty="0" smtClean="0">
                <a:latin typeface="Times New Roman" panose="02020603050405020304" pitchFamily="18" charset="0"/>
                <a:cs typeface="Times New Roman" panose="02020603050405020304" pitchFamily="18" charset="0"/>
              </a:rPr>
              <a:t> In TF, scoring is given to words based on the frequency.</a:t>
            </a:r>
          </a:p>
          <a:p>
            <a:pPr algn="just"/>
            <a:r>
              <a:rPr lang="en-US" sz="2400" dirty="0" smtClean="0">
                <a:latin typeface="Times New Roman" panose="02020603050405020304" pitchFamily="18" charset="0"/>
                <a:cs typeface="Times New Roman" panose="02020603050405020304" pitchFamily="18" charset="0"/>
              </a:rPr>
              <a:t>The frequency of words is dependent on the length of the document i.e. in large size document, word occurs more as compared to small size documents.</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00487" y="4001294"/>
            <a:ext cx="4391025" cy="552450"/>
          </a:xfrm>
          <a:prstGeom prst="rect">
            <a:avLst/>
          </a:prstGeom>
        </p:spPr>
      </p:pic>
      <p:sp>
        <p:nvSpPr>
          <p:cNvPr id="5" name="Slide Number Placeholder 4"/>
          <p:cNvSpPr>
            <a:spLocks noGrp="1"/>
          </p:cNvSpPr>
          <p:nvPr>
            <p:ph type="sldNum" sz="quarter" idx="12"/>
          </p:nvPr>
        </p:nvSpPr>
        <p:spPr/>
        <p:txBody>
          <a:bodyPr/>
          <a:lstStyle/>
          <a:p>
            <a:fld id="{CA4A1D63-57B1-41D6-87C4-B89AC823D76D}" type="slidenum">
              <a:rPr lang="en-US" smtClean="0"/>
              <a:t>14</a:t>
            </a:fld>
            <a:endParaRPr lang="en-US" dirty="0"/>
          </a:p>
        </p:txBody>
      </p:sp>
    </p:spTree>
    <p:extLst>
      <p:ext uri="{BB962C8B-B14F-4D97-AF65-F5344CB8AC3E}">
        <p14:creationId xmlns:p14="http://schemas.microsoft.com/office/powerpoint/2010/main" val="564574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Inverse Document Frequency (IDF): </a:t>
            </a:r>
            <a:r>
              <a:rPr lang="en-US" sz="2400" dirty="0" smtClean="0">
                <a:latin typeface="Times New Roman" panose="02020603050405020304" pitchFamily="18" charset="0"/>
                <a:cs typeface="Times New Roman" panose="02020603050405020304" pitchFamily="18" charset="0"/>
              </a:rPr>
              <a:t>It is the number of documents that contain a term in the collection of document.</a:t>
            </a:r>
          </a:p>
          <a:p>
            <a:pPr algn="just"/>
            <a:r>
              <a:rPr lang="en-US" sz="2400" dirty="0" smtClean="0">
                <a:latin typeface="Times New Roman" panose="02020603050405020304" pitchFamily="18" charset="0"/>
                <a:cs typeface="Times New Roman" panose="02020603050405020304" pitchFamily="18" charset="0"/>
              </a:rPr>
              <a:t>The scoring is given to a word based on how a word is rare across all documents.</a:t>
            </a:r>
          </a:p>
          <a:p>
            <a:pPr algn="just"/>
            <a:r>
              <a:rPr lang="en-US" sz="2400" dirty="0" smtClean="0">
                <a:latin typeface="Times New Roman" panose="02020603050405020304" pitchFamily="18" charset="0"/>
                <a:cs typeface="Times New Roman" panose="02020603050405020304" pitchFamily="18" charset="0"/>
              </a:rPr>
              <a:t>The IDF of a rare term is high, as compared to the IDF of a frequent term.	</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Formula to calculate complete TF-IDF value is;</a:t>
            </a:r>
          </a:p>
        </p:txBody>
      </p:sp>
      <p:pic>
        <p:nvPicPr>
          <p:cNvPr id="6" name="Picture 5"/>
          <p:cNvPicPr>
            <a:picLocks noChangeAspect="1"/>
          </p:cNvPicPr>
          <p:nvPr/>
        </p:nvPicPr>
        <p:blipFill>
          <a:blip r:embed="rId2"/>
          <a:stretch>
            <a:fillRect/>
          </a:stretch>
        </p:blipFill>
        <p:spPr>
          <a:xfrm>
            <a:off x="2052450" y="3537744"/>
            <a:ext cx="7826021" cy="749300"/>
          </a:xfrm>
          <a:prstGeom prst="rect">
            <a:avLst/>
          </a:prstGeom>
        </p:spPr>
      </p:pic>
      <p:pic>
        <p:nvPicPr>
          <p:cNvPr id="7" name="Picture 6"/>
          <p:cNvPicPr>
            <a:picLocks noChangeAspect="1"/>
          </p:cNvPicPr>
          <p:nvPr/>
        </p:nvPicPr>
        <p:blipFill>
          <a:blip r:embed="rId3"/>
          <a:stretch>
            <a:fillRect/>
          </a:stretch>
        </p:blipFill>
        <p:spPr>
          <a:xfrm>
            <a:off x="4000500" y="5008695"/>
            <a:ext cx="2244361" cy="498747"/>
          </a:xfrm>
          <a:prstGeom prst="rect">
            <a:avLst/>
          </a:prstGeom>
        </p:spPr>
      </p:pic>
      <p:sp>
        <p:nvSpPr>
          <p:cNvPr id="4" name="Slide Number Placeholder 3"/>
          <p:cNvSpPr>
            <a:spLocks noGrp="1"/>
          </p:cNvSpPr>
          <p:nvPr>
            <p:ph type="sldNum" sz="quarter" idx="12"/>
          </p:nvPr>
        </p:nvSpPr>
        <p:spPr/>
        <p:txBody>
          <a:bodyPr/>
          <a:lstStyle/>
          <a:p>
            <a:fld id="{CA4A1D63-57B1-41D6-87C4-B89AC823D76D}" type="slidenum">
              <a:rPr lang="en-US" smtClean="0"/>
              <a:t>15</a:t>
            </a:fld>
            <a:endParaRPr lang="en-US" dirty="0"/>
          </a:p>
        </p:txBody>
      </p:sp>
    </p:spTree>
    <p:extLst>
      <p:ext uri="{BB962C8B-B14F-4D97-AF65-F5344CB8AC3E}">
        <p14:creationId xmlns:p14="http://schemas.microsoft.com/office/powerpoint/2010/main" val="3698628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pic>
        <p:nvPicPr>
          <p:cNvPr id="4" name="Content Placeholder 3"/>
          <p:cNvPicPr>
            <a:picLocks noGrp="1" noChangeAspect="1"/>
          </p:cNvPicPr>
          <p:nvPr>
            <p:ph idx="1"/>
          </p:nvPr>
        </p:nvPicPr>
        <p:blipFill>
          <a:blip r:embed="rId2"/>
          <a:stretch>
            <a:fillRect/>
          </a:stretch>
        </p:blipFill>
        <p:spPr>
          <a:xfrm>
            <a:off x="3292804" y="2704048"/>
            <a:ext cx="5008231" cy="1381919"/>
          </a:xfrm>
          <a:prstGeom prst="rect">
            <a:avLst/>
          </a:prstGeom>
        </p:spPr>
      </p:pic>
      <p:sp>
        <p:nvSpPr>
          <p:cNvPr id="5" name="TextBox 4"/>
          <p:cNvSpPr txBox="1"/>
          <p:nvPr/>
        </p:nvSpPr>
        <p:spPr>
          <a:xfrm>
            <a:off x="3919629" y="5659692"/>
            <a:ext cx="35052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Feature </a:t>
            </a:r>
            <a:r>
              <a:rPr lang="en-US" i="1" dirty="0">
                <a:latin typeface="Times New Roman" panose="02020603050405020304" pitchFamily="18" charset="0"/>
                <a:cs typeface="Times New Roman" panose="02020603050405020304" pitchFamily="18" charset="0"/>
              </a:rPr>
              <a:t>V</a:t>
            </a:r>
            <a:r>
              <a:rPr lang="en-US" i="1" dirty="0" smtClean="0">
                <a:latin typeface="Times New Roman" panose="02020603050405020304" pitchFamily="18" charset="0"/>
                <a:cs typeface="Times New Roman" panose="02020603050405020304" pitchFamily="18" charset="0"/>
              </a:rPr>
              <a:t>ector Representation</a:t>
            </a:r>
            <a:endParaRPr lang="en-US" i="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3347015" y="4276178"/>
            <a:ext cx="4695825" cy="1111885"/>
          </a:xfrm>
          <a:prstGeom prst="rect">
            <a:avLst/>
          </a:prstGeom>
        </p:spPr>
      </p:pic>
      <p:sp>
        <p:nvSpPr>
          <p:cNvPr id="3" name="Slide Number Placeholder 2"/>
          <p:cNvSpPr>
            <a:spLocks noGrp="1"/>
          </p:cNvSpPr>
          <p:nvPr>
            <p:ph type="sldNum" sz="quarter" idx="12"/>
          </p:nvPr>
        </p:nvSpPr>
        <p:spPr/>
        <p:txBody>
          <a:bodyPr/>
          <a:lstStyle/>
          <a:p>
            <a:fld id="{CA4A1D63-57B1-41D6-87C4-B89AC823D76D}" type="slidenum">
              <a:rPr lang="en-US" smtClean="0"/>
              <a:t>16</a:t>
            </a:fld>
            <a:endParaRPr lang="en-US" dirty="0"/>
          </a:p>
        </p:txBody>
      </p:sp>
    </p:spTree>
    <p:extLst>
      <p:ext uri="{BB962C8B-B14F-4D97-AF65-F5344CB8AC3E}">
        <p14:creationId xmlns:p14="http://schemas.microsoft.com/office/powerpoint/2010/main" val="436312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Model Training: </a:t>
            </a:r>
          </a:p>
          <a:p>
            <a:pPr lvl="1" algn="just"/>
            <a:r>
              <a:rPr lang="en-US" dirty="0" smtClean="0">
                <a:latin typeface="Times New Roman" panose="02020603050405020304" pitchFamily="18" charset="0"/>
                <a:cs typeface="Times New Roman" panose="02020603050405020304" pitchFamily="18" charset="0"/>
              </a:rPr>
              <a:t>For training model multinomial naïve </a:t>
            </a:r>
            <a:r>
              <a:rPr lang="en-US" dirty="0" err="1" smtClean="0">
                <a:latin typeface="Times New Roman" panose="02020603050405020304" pitchFamily="18" charset="0"/>
                <a:cs typeface="Times New Roman" panose="02020603050405020304" pitchFamily="18" charset="0"/>
              </a:rPr>
              <a:t>bayes</a:t>
            </a:r>
            <a:r>
              <a:rPr lang="en-US" dirty="0" smtClean="0">
                <a:latin typeface="Times New Roman" panose="02020603050405020304" pitchFamily="18" charset="0"/>
                <a:cs typeface="Times New Roman" panose="02020603050405020304" pitchFamily="18" charset="0"/>
              </a:rPr>
              <a:t> is used. </a:t>
            </a:r>
            <a:r>
              <a:rPr lang="en-US" dirty="0">
                <a:latin typeface="Times New Roman" panose="02020603050405020304" pitchFamily="18" charset="0"/>
                <a:cs typeface="Times New Roman" panose="02020603050405020304" pitchFamily="18" charset="0"/>
              </a:rPr>
              <a:t>It is commonly used in NLP for document classification tasks</a:t>
            </a:r>
            <a:r>
              <a:rPr lang="en-US" dirty="0" smtClean="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Multinomial NB is computationally efficient and can handle large datasets with many </a:t>
            </a:r>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52924" y="4001294"/>
            <a:ext cx="3219450" cy="1171575"/>
          </a:xfrm>
          <a:prstGeom prst="rect">
            <a:avLst/>
          </a:prstGeom>
        </p:spPr>
      </p:pic>
      <p:sp>
        <p:nvSpPr>
          <p:cNvPr id="5" name="TextBox 4"/>
          <p:cNvSpPr txBox="1"/>
          <p:nvPr/>
        </p:nvSpPr>
        <p:spPr>
          <a:xfrm>
            <a:off x="3619499" y="5307806"/>
            <a:ext cx="4686299"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Model Training using  Multinomial Naïve Bayes</a:t>
            </a:r>
            <a:endParaRPr lang="en-US" i="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A4A1D63-57B1-41D6-87C4-B89AC823D76D}" type="slidenum">
              <a:rPr lang="en-US" smtClean="0"/>
              <a:t>17</a:t>
            </a:fld>
            <a:endParaRPr lang="en-US" dirty="0"/>
          </a:p>
        </p:txBody>
      </p:sp>
    </p:spTree>
    <p:extLst>
      <p:ext uri="{BB962C8B-B14F-4D97-AF65-F5344CB8AC3E}">
        <p14:creationId xmlns:p14="http://schemas.microsoft.com/office/powerpoint/2010/main" val="3331968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IMPLEMENTATION &amp; TESTING</a:t>
            </a:r>
            <a:endParaRPr lang="en-US" sz="3600" dirty="0"/>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algorithm is implemented using Python </a:t>
            </a:r>
            <a:r>
              <a:rPr lang="en-US" sz="2400" dirty="0" smtClean="0">
                <a:latin typeface="Times New Roman" panose="02020603050405020304" pitchFamily="18" charset="0"/>
                <a:cs typeface="Times New Roman" panose="02020603050405020304" pitchFamily="18" charset="0"/>
              </a:rPr>
              <a:t>programming language and </a:t>
            </a:r>
            <a:r>
              <a:rPr lang="en-US" sz="2400" dirty="0" err="1" smtClean="0">
                <a:latin typeface="Times New Roman" panose="02020603050405020304" pitchFamily="18" charset="0"/>
                <a:cs typeface="Times New Roman" panose="02020603050405020304" pitchFamily="18" charset="0"/>
              </a:rPr>
              <a:t>Jupyter</a:t>
            </a:r>
            <a:r>
              <a:rPr lang="en-US" sz="2400" dirty="0" smtClean="0">
                <a:latin typeface="Times New Roman" panose="02020603050405020304" pitchFamily="18" charset="0"/>
                <a:cs typeface="Times New Roman" panose="02020603050405020304" pitchFamily="18" charset="0"/>
              </a:rPr>
              <a:t> notebook as software environment.</a:t>
            </a:r>
          </a:p>
          <a:p>
            <a:pPr algn="just"/>
            <a:r>
              <a:rPr lang="en-US" sz="2400" dirty="0" smtClean="0">
                <a:latin typeface="Times New Roman" panose="02020603050405020304" pitchFamily="18" charset="0"/>
                <a:cs typeface="Times New Roman" panose="02020603050405020304" pitchFamily="18" charset="0"/>
              </a:rPr>
              <a:t>The various libraries used are:</a:t>
            </a:r>
          </a:p>
          <a:p>
            <a:pPr lvl="2" algn="just"/>
            <a:r>
              <a:rPr lang="en-US" sz="2400" dirty="0" smtClean="0">
                <a:latin typeface="Times New Roman" panose="02020603050405020304" pitchFamily="18" charset="0"/>
                <a:cs typeface="Times New Roman" panose="02020603050405020304" pitchFamily="18" charset="0"/>
              </a:rPr>
              <a:t>Pandas: Used for data </a:t>
            </a:r>
            <a:r>
              <a:rPr lang="en-US" sz="2400" dirty="0">
                <a:latin typeface="Times New Roman" panose="02020603050405020304" pitchFamily="18" charset="0"/>
                <a:cs typeface="Times New Roman" panose="02020603050405020304" pitchFamily="18" charset="0"/>
              </a:rPr>
              <a:t>analysis and </a:t>
            </a:r>
            <a:r>
              <a:rPr lang="en-US" sz="2400" dirty="0" smtClean="0">
                <a:latin typeface="Times New Roman" panose="02020603050405020304" pitchFamily="18" charset="0"/>
                <a:cs typeface="Times New Roman" panose="02020603050405020304" pitchFamily="18" charset="0"/>
              </a:rPr>
              <a:t>manipulation.</a:t>
            </a:r>
          </a:p>
          <a:p>
            <a:pPr lvl="2" algn="just"/>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Used </a:t>
            </a:r>
            <a:r>
              <a:rPr lang="en-US" sz="2400" dirty="0">
                <a:latin typeface="Times New Roman" panose="02020603050405020304" pitchFamily="18" charset="0"/>
                <a:cs typeface="Times New Roman" panose="02020603050405020304" pitchFamily="18" charset="0"/>
              </a:rPr>
              <a:t>for working with </a:t>
            </a:r>
            <a:r>
              <a:rPr lang="en-US" sz="2400" dirty="0" smtClean="0">
                <a:latin typeface="Times New Roman" panose="02020603050405020304" pitchFamily="18" charset="0"/>
                <a:cs typeface="Times New Roman" panose="02020603050405020304" pitchFamily="18" charset="0"/>
              </a:rPr>
              <a:t>arrays and matrices.</a:t>
            </a:r>
          </a:p>
          <a:p>
            <a:pPr lvl="2" algn="just"/>
            <a:r>
              <a:rPr lang="en-US" sz="2400" dirty="0" err="1" smtClean="0">
                <a:latin typeface="Times New Roman" panose="02020603050405020304" pitchFamily="18" charset="0"/>
                <a:cs typeface="Times New Roman" panose="02020603050405020304" pitchFamily="18" charset="0"/>
              </a:rPr>
              <a:t>Matplotlib</a:t>
            </a:r>
            <a:r>
              <a:rPr lang="en-US" sz="2400" dirty="0" smtClean="0">
                <a:latin typeface="Times New Roman" panose="02020603050405020304" pitchFamily="18" charset="0"/>
                <a:cs typeface="Times New Roman" panose="02020603050405020304" pitchFamily="18" charset="0"/>
              </a:rPr>
              <a:t>: Used for 2D visualization.</a:t>
            </a:r>
          </a:p>
          <a:p>
            <a:pPr lvl="2" algn="just"/>
            <a:r>
              <a:rPr lang="en-US" sz="2400" dirty="0" err="1" smtClean="0">
                <a:latin typeface="Times New Roman" panose="02020603050405020304" pitchFamily="18" charset="0"/>
                <a:cs typeface="Times New Roman" panose="02020603050405020304" pitchFamily="18" charset="0"/>
              </a:rPr>
              <a:t>Sci</a:t>
            </a:r>
            <a:r>
              <a:rPr lang="en-US" sz="2400" dirty="0" smtClean="0">
                <a:latin typeface="Times New Roman" panose="02020603050405020304" pitchFamily="18" charset="0"/>
                <a:cs typeface="Times New Roman" panose="02020603050405020304" pitchFamily="18" charset="0"/>
              </a:rPr>
              <a:t>-kit learn: Simple </a:t>
            </a:r>
            <a:r>
              <a:rPr lang="en-US" sz="2400" dirty="0">
                <a:latin typeface="Times New Roman" panose="02020603050405020304" pitchFamily="18" charset="0"/>
                <a:cs typeface="Times New Roman" panose="02020603050405020304" pitchFamily="18" charset="0"/>
              </a:rPr>
              <a:t>and efficient tools for predictive data </a:t>
            </a:r>
            <a:r>
              <a:rPr lang="en-US" sz="2400" dirty="0" smtClean="0">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NLTK: It can be used to perform various NLP task such as tokenization, stop words removal &amp; stemming.</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18</a:t>
            </a:fld>
            <a:endParaRPr lang="en-US" dirty="0"/>
          </a:p>
        </p:txBody>
      </p:sp>
    </p:spTree>
    <p:extLst>
      <p:ext uri="{BB962C8B-B14F-4D97-AF65-F5344CB8AC3E}">
        <p14:creationId xmlns:p14="http://schemas.microsoft.com/office/powerpoint/2010/main" val="2800544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IMPLEMENTATION &amp; TESTING</a:t>
            </a:r>
            <a:endParaRPr lang="en-US" sz="3600"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Among the total </a:t>
            </a:r>
            <a:r>
              <a:rPr lang="en-US" sz="2400" dirty="0" smtClean="0">
                <a:latin typeface="Times New Roman" panose="02020603050405020304" pitchFamily="18" charset="0"/>
                <a:cs typeface="Times New Roman" panose="02020603050405020304" pitchFamily="18" charset="0"/>
              </a:rPr>
              <a:t>dataset used 80% </a:t>
            </a:r>
            <a:r>
              <a:rPr lang="en-US" sz="2400" dirty="0">
                <a:latin typeface="Times New Roman" panose="02020603050405020304" pitchFamily="18" charset="0"/>
                <a:cs typeface="Times New Roman" panose="02020603050405020304" pitchFamily="18" charset="0"/>
              </a:rPr>
              <a:t>of the data is used for training and </a:t>
            </a:r>
            <a:r>
              <a:rPr lang="en-US" sz="2400" dirty="0" smtClean="0">
                <a:latin typeface="Times New Roman" panose="02020603050405020304" pitchFamily="18" charset="0"/>
                <a:cs typeface="Times New Roman" panose="02020603050405020304" pitchFamily="18" charset="0"/>
              </a:rPr>
              <a:t>20% </a:t>
            </a:r>
            <a:r>
              <a:rPr lang="en-US" sz="2400" dirty="0">
                <a:latin typeface="Times New Roman" panose="02020603050405020304" pitchFamily="18" charset="0"/>
                <a:cs typeface="Times New Roman" panose="02020603050405020304" pitchFamily="18" charset="0"/>
              </a:rPr>
              <a:t>is used for </a:t>
            </a:r>
            <a:r>
              <a:rPr lang="en-US" sz="2400" dirty="0" smtClean="0">
                <a:latin typeface="Times New Roman" panose="02020603050405020304" pitchFamily="18" charset="0"/>
                <a:cs typeface="Times New Roman" panose="02020603050405020304" pitchFamily="18" charset="0"/>
              </a:rPr>
              <a:t>testing purpose.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19</a:t>
            </a:fld>
            <a:endParaRPr lang="en-US" dirty="0"/>
          </a:p>
        </p:txBody>
      </p:sp>
    </p:spTree>
    <p:extLst>
      <p:ext uri="{BB962C8B-B14F-4D97-AF65-F5344CB8AC3E}">
        <p14:creationId xmlns:p14="http://schemas.microsoft.com/office/powerpoint/2010/main" val="4230910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02884"/>
          </a:xfrm>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The process of classifying the news articles according to its content is News classification.</a:t>
            </a:r>
          </a:p>
          <a:p>
            <a:pPr algn="just"/>
            <a:r>
              <a:rPr lang="en-US" sz="2400" dirty="0" smtClean="0">
                <a:latin typeface="Times New Roman" panose="02020603050405020304" pitchFamily="18" charset="0"/>
                <a:cs typeface="Times New Roman" panose="02020603050405020304" pitchFamily="18" charset="0"/>
              </a:rPr>
              <a:t>Classification is a challenging task as it requires prepossessing steps to convert unstructured data to structured format.</a:t>
            </a:r>
          </a:p>
          <a:p>
            <a:pPr algn="just"/>
            <a:r>
              <a:rPr lang="en-US" sz="2400" dirty="0">
                <a:latin typeface="Times New Roman" panose="02020603050405020304" pitchFamily="18" charset="0"/>
                <a:cs typeface="Times New Roman" panose="02020603050405020304" pitchFamily="18" charset="0"/>
              </a:rPr>
              <a:t>Naive Bayes is a supervised machine learning </a:t>
            </a:r>
            <a:r>
              <a:rPr lang="en-US" sz="2400" dirty="0" smtClean="0">
                <a:latin typeface="Times New Roman" panose="02020603050405020304" pitchFamily="18" charset="0"/>
                <a:cs typeface="Times New Roman" panose="02020603050405020304" pitchFamily="18" charset="0"/>
              </a:rPr>
              <a:t>algorithm.</a:t>
            </a: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based on </a:t>
            </a:r>
            <a:r>
              <a:rPr lang="en-US" sz="2400" dirty="0" smtClean="0">
                <a:latin typeface="Times New Roman" panose="02020603050405020304" pitchFamily="18" charset="0"/>
                <a:cs typeface="Times New Roman" panose="02020603050405020304" pitchFamily="18" charset="0"/>
              </a:rPr>
              <a:t>Bayes </a:t>
            </a:r>
            <a:r>
              <a:rPr lang="en-US" sz="2400" dirty="0">
                <a:latin typeface="Times New Roman" panose="02020603050405020304" pitchFamily="18" charset="0"/>
                <a:cs typeface="Times New Roman" panose="02020603050405020304" pitchFamily="18" charset="0"/>
              </a:rPr>
              <a:t>theorem and works by calculating the probability of a data point belonging to </a:t>
            </a:r>
            <a:r>
              <a:rPr lang="en-US" sz="2400" dirty="0" smtClean="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particular class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Bayes theorem is given as;															</a:t>
            </a:r>
          </a:p>
          <a:p>
            <a:pPr marL="0" indent="0" algn="just">
              <a:buNone/>
            </a:pP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A, B are events: P(A|B) is the probability of A given B, while P(B|A) is the probability of B given A. P(A) is the independent probability of A, while P(B) is the independent probability of B.</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6987" y="4530436"/>
            <a:ext cx="1981818" cy="568037"/>
          </a:xfrm>
          <a:prstGeom prst="rect">
            <a:avLst/>
          </a:prstGeom>
        </p:spPr>
      </p:pic>
      <p:sp>
        <p:nvSpPr>
          <p:cNvPr id="5" name="Slide Number Placeholder 4"/>
          <p:cNvSpPr>
            <a:spLocks noGrp="1"/>
          </p:cNvSpPr>
          <p:nvPr>
            <p:ph type="sldNum" sz="quarter" idx="12"/>
          </p:nvPr>
        </p:nvSpPr>
        <p:spPr/>
        <p:txBody>
          <a:bodyPr/>
          <a:lstStyle/>
          <a:p>
            <a:fld id="{CA4A1D63-57B1-41D6-87C4-B89AC823D76D}" type="slidenum">
              <a:rPr lang="en-US" smtClean="0"/>
              <a:t>2</a:t>
            </a:fld>
            <a:endParaRPr lang="en-US" dirty="0"/>
          </a:p>
        </p:txBody>
      </p:sp>
    </p:spTree>
    <p:extLst>
      <p:ext uri="{BB962C8B-B14F-4D97-AF65-F5344CB8AC3E}">
        <p14:creationId xmlns:p14="http://schemas.microsoft.com/office/powerpoint/2010/main" val="4075815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CONCLUSION</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Nepali News Classification Using Naïve Bayes algorithm is successfully implemented in Python programming language.</a:t>
            </a:r>
          </a:p>
          <a:p>
            <a:pPr algn="just"/>
            <a:r>
              <a:rPr lang="en-US" sz="2400" dirty="0" smtClean="0">
                <a:latin typeface="Times New Roman" panose="02020603050405020304" pitchFamily="18" charset="0"/>
                <a:cs typeface="Times New Roman" panose="02020603050405020304" pitchFamily="18" charset="0"/>
              </a:rPr>
              <a:t>It classifies the news articles by analyzing the content of the news.</a:t>
            </a:r>
          </a:p>
          <a:p>
            <a:pPr algn="just"/>
            <a:r>
              <a:rPr lang="en-US" sz="2400" dirty="0" smtClean="0">
                <a:latin typeface="Times New Roman" panose="02020603050405020304" pitchFamily="18" charset="0"/>
                <a:cs typeface="Times New Roman" panose="02020603050405020304" pitchFamily="18" charset="0"/>
              </a:rPr>
              <a:t>The accuracy of the model on test data set is 82.20 %.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20</a:t>
            </a:fld>
            <a:endParaRPr lang="en-US" dirty="0"/>
          </a:p>
        </p:txBody>
      </p:sp>
    </p:spTree>
    <p:extLst>
      <p:ext uri="{BB962C8B-B14F-4D97-AF65-F5344CB8AC3E}">
        <p14:creationId xmlns:p14="http://schemas.microsoft.com/office/powerpoint/2010/main" val="337837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anose="02020603050405020304" pitchFamily="18" charset="0"/>
                <a:cs typeface="Times New Roman" panose="02020603050405020304" pitchFamily="18" charset="0"/>
              </a:rPr>
              <a:t>[1] J. </a:t>
            </a:r>
            <a:r>
              <a:rPr lang="en-US" sz="2000" dirty="0" err="1" smtClean="0">
                <a:latin typeface="Times New Roman" panose="02020603050405020304" pitchFamily="18" charset="0"/>
                <a:cs typeface="Times New Roman" panose="02020603050405020304" pitchFamily="18" charset="0"/>
              </a:rPr>
              <a:t>Sreedevi</a:t>
            </a:r>
            <a:r>
              <a:rPr lang="en-US" sz="2000" dirty="0" smtClean="0">
                <a:latin typeface="Times New Roman" panose="02020603050405020304" pitchFamily="18" charset="0"/>
                <a:cs typeface="Times New Roman" panose="02020603050405020304" pitchFamily="18" charset="0"/>
              </a:rPr>
              <a:t>, M. Rama Bai and C. Reddy, "Newspaper Article Classification using Machine Learning Techniques," International Journal of Innovative Technology and Exploring Engineering, vol. 9, no. 5, March 2020. </a:t>
            </a:r>
          </a:p>
          <a:p>
            <a:pPr algn="just"/>
            <a:r>
              <a:rPr lang="en-US" sz="2000" dirty="0" smtClean="0">
                <a:latin typeface="Times New Roman" panose="02020603050405020304" pitchFamily="18" charset="0"/>
                <a:cs typeface="Times New Roman" panose="02020603050405020304" pitchFamily="18" charset="0"/>
              </a:rPr>
              <a:t>[2] S. D. Mahajan and D. D. Ingle, "News Classification Using Machine Learning," International Journal of Innovative Science and Research Technology, vol. 6, no. 5, May – 2021. </a:t>
            </a:r>
          </a:p>
          <a:p>
            <a:pPr algn="just"/>
            <a:r>
              <a:rPr lang="en-US" sz="2000" dirty="0" smtClean="0">
                <a:latin typeface="Times New Roman" panose="02020603050405020304" pitchFamily="18" charset="0"/>
                <a:cs typeface="Times New Roman" panose="02020603050405020304" pitchFamily="18" charset="0"/>
              </a:rPr>
              <a:t>[3] M. </a:t>
            </a:r>
            <a:r>
              <a:rPr lang="en-US" sz="2000" dirty="0" err="1" smtClean="0">
                <a:latin typeface="Times New Roman" panose="02020603050405020304" pitchFamily="18" charset="0"/>
                <a:cs typeface="Times New Roman" panose="02020603050405020304" pitchFamily="18" charset="0"/>
              </a:rPr>
              <a:t>Sundarababu</a:t>
            </a:r>
            <a:r>
              <a:rPr lang="en-US" sz="2000" dirty="0" smtClean="0">
                <a:latin typeface="Times New Roman" panose="02020603050405020304" pitchFamily="18" charset="0"/>
                <a:cs typeface="Times New Roman" panose="02020603050405020304" pitchFamily="18" charset="0"/>
              </a:rPr>
              <a:t>, M. </a:t>
            </a:r>
            <a:r>
              <a:rPr lang="en-US" sz="2000" dirty="0" err="1" smtClean="0">
                <a:latin typeface="Times New Roman" panose="02020603050405020304" pitchFamily="18" charset="0"/>
                <a:cs typeface="Times New Roman" panose="02020603050405020304" pitchFamily="18" charset="0"/>
              </a:rPr>
              <a:t>Ch.Chandra</a:t>
            </a:r>
            <a:r>
              <a:rPr lang="en-US" sz="2000" dirty="0" smtClean="0">
                <a:latin typeface="Times New Roman" panose="02020603050405020304" pitchFamily="18" charset="0"/>
                <a:cs typeface="Times New Roman" panose="02020603050405020304" pitchFamily="18" charset="0"/>
              </a:rPr>
              <a:t>, M. </a:t>
            </a:r>
            <a:r>
              <a:rPr lang="en-US" sz="2000" dirty="0" err="1" smtClean="0">
                <a:latin typeface="Times New Roman" panose="02020603050405020304" pitchFamily="18" charset="0"/>
                <a:cs typeface="Times New Roman" panose="02020603050405020304" pitchFamily="18" charset="0"/>
              </a:rPr>
              <a:t>Suthar</a:t>
            </a:r>
            <a:r>
              <a:rPr lang="en-US" sz="2000" dirty="0" smtClean="0">
                <a:latin typeface="Times New Roman" panose="02020603050405020304" pitchFamily="18" charset="0"/>
                <a:cs typeface="Times New Roman" panose="02020603050405020304" pitchFamily="18" charset="0"/>
              </a:rPr>
              <a:t>, C. </a:t>
            </a:r>
            <a:r>
              <a:rPr lang="en-US" sz="2000" dirty="0" err="1" smtClean="0">
                <a:latin typeface="Times New Roman" panose="02020603050405020304" pitchFamily="18" charset="0"/>
                <a:cs typeface="Times New Roman" panose="02020603050405020304" pitchFamily="18" charset="0"/>
              </a:rPr>
              <a:t>Harsha</a:t>
            </a:r>
            <a:r>
              <a:rPr lang="en-US" sz="2000" dirty="0" smtClean="0">
                <a:latin typeface="Times New Roman" panose="02020603050405020304" pitchFamily="18" charset="0"/>
                <a:cs typeface="Times New Roman" panose="02020603050405020304" pitchFamily="18" charset="0"/>
              </a:rPr>
              <a:t>, L. </a:t>
            </a:r>
            <a:r>
              <a:rPr lang="en-US" sz="2000" dirty="0" err="1" smtClean="0">
                <a:latin typeface="Times New Roman" panose="02020603050405020304" pitchFamily="18" charset="0"/>
                <a:cs typeface="Times New Roman" panose="02020603050405020304" pitchFamily="18" charset="0"/>
              </a:rPr>
              <a:t>Juveria</a:t>
            </a:r>
            <a:r>
              <a:rPr lang="en-US" sz="2000" dirty="0" smtClean="0">
                <a:latin typeface="Times New Roman" panose="02020603050405020304" pitchFamily="18" charset="0"/>
                <a:cs typeface="Times New Roman" panose="02020603050405020304" pitchFamily="18" charset="0"/>
              </a:rPr>
              <a:t> and B. </a:t>
            </a:r>
            <a:r>
              <a:rPr lang="en-US" sz="2000" dirty="0" err="1" smtClean="0">
                <a:latin typeface="Times New Roman" panose="02020603050405020304" pitchFamily="18" charset="0"/>
                <a:cs typeface="Times New Roman" panose="02020603050405020304" pitchFamily="18" charset="0"/>
              </a:rPr>
              <a:t>Blessy</a:t>
            </a:r>
            <a:r>
              <a:rPr lang="en-US" sz="2000" dirty="0" smtClean="0">
                <a:latin typeface="Times New Roman" panose="02020603050405020304" pitchFamily="18" charset="0"/>
                <a:cs typeface="Times New Roman" panose="02020603050405020304" pitchFamily="18" charset="0"/>
              </a:rPr>
              <a:t>, "NEWS CLASSIFICATION USING MACHINE LEARNING," JETIR, vol. 7, no. 3, 2020. </a:t>
            </a:r>
          </a:p>
          <a:p>
            <a:pPr algn="just"/>
            <a:r>
              <a:rPr lang="en-US" sz="2000" dirty="0" smtClean="0">
                <a:latin typeface="Times New Roman" panose="02020603050405020304" pitchFamily="18" charset="0"/>
                <a:cs typeface="Times New Roman" panose="02020603050405020304" pitchFamily="18" charset="0"/>
              </a:rPr>
              <a:t>[4] S. S. </a:t>
            </a:r>
            <a:r>
              <a:rPr lang="en-US" sz="2000" dirty="0" err="1" smtClean="0">
                <a:latin typeface="Times New Roman" panose="02020603050405020304" pitchFamily="18" charset="0"/>
                <a:cs typeface="Times New Roman" panose="02020603050405020304" pitchFamily="18" charset="0"/>
              </a:rPr>
              <a:t>Wagle</a:t>
            </a:r>
            <a:r>
              <a:rPr lang="en-US" sz="2000" dirty="0" smtClean="0">
                <a:latin typeface="Times New Roman" panose="02020603050405020304" pitchFamily="18" charset="0"/>
                <a:cs typeface="Times New Roman" panose="02020603050405020304" pitchFamily="18" charset="0"/>
              </a:rPr>
              <a:t> and . S. </a:t>
            </a:r>
            <a:r>
              <a:rPr lang="en-US" sz="2000" dirty="0" err="1" smtClean="0">
                <a:latin typeface="Times New Roman" panose="02020603050405020304" pitchFamily="18" charset="0"/>
                <a:cs typeface="Times New Roman" panose="02020603050405020304" pitchFamily="18" charset="0"/>
              </a:rPr>
              <a:t>Thapa</a:t>
            </a:r>
            <a:r>
              <a:rPr lang="en-US" sz="2000" dirty="0" smtClean="0">
                <a:latin typeface="Times New Roman" panose="02020603050405020304" pitchFamily="18" charset="0"/>
                <a:cs typeface="Times New Roman" panose="02020603050405020304" pitchFamily="18" charset="0"/>
              </a:rPr>
              <a:t>, "Comparative Analysis of Nepali News Classification using LSTM, Bi-LSTM and Transformer Model," Proceedings of 10th IOE Graduate Conference, vol. 10, October 2021. </a:t>
            </a:r>
          </a:p>
          <a:p>
            <a:pPr algn="just"/>
            <a:r>
              <a:rPr lang="en-US" sz="2000" dirty="0" smtClean="0">
                <a:latin typeface="Times New Roman" panose="02020603050405020304" pitchFamily="18" charset="0"/>
                <a:cs typeface="Times New Roman" panose="02020603050405020304" pitchFamily="18" charset="0"/>
              </a:rPr>
              <a:t>[5] S. </a:t>
            </a:r>
            <a:r>
              <a:rPr lang="en-US" sz="2000" dirty="0" err="1" smtClean="0">
                <a:latin typeface="Times New Roman" panose="02020603050405020304" pitchFamily="18" charset="0"/>
                <a:cs typeface="Times New Roman" panose="02020603050405020304" pitchFamily="18" charset="0"/>
              </a:rPr>
              <a:t>Subba</a:t>
            </a:r>
            <a:r>
              <a:rPr lang="en-US" sz="2000" dirty="0" smtClean="0">
                <a:latin typeface="Times New Roman" panose="02020603050405020304" pitchFamily="18" charset="0"/>
                <a:cs typeface="Times New Roman" panose="02020603050405020304" pitchFamily="18" charset="0"/>
              </a:rPr>
              <a:t>, N. </a:t>
            </a:r>
            <a:r>
              <a:rPr lang="en-US" sz="2000" dirty="0" err="1" smtClean="0">
                <a:latin typeface="Times New Roman" panose="02020603050405020304" pitchFamily="18" charset="0"/>
                <a:cs typeface="Times New Roman" panose="02020603050405020304" pitchFamily="18" charset="0"/>
              </a:rPr>
              <a:t>Paudel</a:t>
            </a:r>
            <a:r>
              <a:rPr lang="en-US" sz="2000" dirty="0" smtClean="0">
                <a:latin typeface="Times New Roman" panose="02020603050405020304" pitchFamily="18" charset="0"/>
                <a:cs typeface="Times New Roman" panose="02020603050405020304" pitchFamily="18" charset="0"/>
              </a:rPr>
              <a:t> and T. B. </a:t>
            </a:r>
            <a:r>
              <a:rPr lang="en-US" sz="2000" dirty="0" err="1" smtClean="0">
                <a:latin typeface="Times New Roman" panose="02020603050405020304" pitchFamily="18" charset="0"/>
                <a:cs typeface="Times New Roman" panose="02020603050405020304" pitchFamily="18" charset="0"/>
              </a:rPr>
              <a:t>Shahi</a:t>
            </a:r>
            <a:r>
              <a:rPr lang="en-US" sz="2000" dirty="0" smtClean="0">
                <a:latin typeface="Times New Roman" panose="02020603050405020304" pitchFamily="18" charset="0"/>
                <a:cs typeface="Times New Roman" panose="02020603050405020304" pitchFamily="18" charset="0"/>
              </a:rPr>
              <a:t>, "NEPALI TEXT DOCUMENT CLASSIFICATION USING DEEP NEURAL NETWORK," </a:t>
            </a:r>
            <a:r>
              <a:rPr lang="en-US" sz="2000" dirty="0" err="1" smtClean="0">
                <a:latin typeface="Times New Roman" panose="02020603050405020304" pitchFamily="18" charset="0"/>
                <a:cs typeface="Times New Roman" panose="02020603050405020304" pitchFamily="18" charset="0"/>
              </a:rPr>
              <a:t>Tribhuvan</a:t>
            </a:r>
            <a:r>
              <a:rPr lang="en-US" sz="2000" dirty="0" smtClean="0">
                <a:latin typeface="Times New Roman" panose="02020603050405020304" pitchFamily="18" charset="0"/>
                <a:cs typeface="Times New Roman" panose="02020603050405020304" pitchFamily="18" charset="0"/>
              </a:rPr>
              <a:t> University Journal TRIBHUVAN, vol. 33, June 2019. </a:t>
            </a:r>
          </a:p>
          <a:p>
            <a:pPr algn="just"/>
            <a:endParaRPr lang="en-US"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21</a:t>
            </a:fld>
            <a:endParaRPr lang="en-US" dirty="0"/>
          </a:p>
        </p:txBody>
      </p:sp>
    </p:spTree>
    <p:extLst>
      <p:ext uri="{BB962C8B-B14F-4D97-AF65-F5344CB8AC3E}">
        <p14:creationId xmlns:p14="http://schemas.microsoft.com/office/powerpoint/2010/main" val="4240902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[6] S. K. </a:t>
            </a:r>
            <a:r>
              <a:rPr lang="en-US" sz="2000" dirty="0" err="1" smtClean="0">
                <a:latin typeface="Times New Roman" panose="02020603050405020304" pitchFamily="18" charset="0"/>
                <a:cs typeface="Times New Roman" panose="02020603050405020304" pitchFamily="18" charset="0"/>
              </a:rPr>
              <a:t>Thapa</a:t>
            </a:r>
            <a:r>
              <a:rPr lang="en-US" sz="2000" dirty="0" smtClean="0">
                <a:latin typeface="Times New Roman" panose="02020603050405020304" pitchFamily="18" charset="0"/>
                <a:cs typeface="Times New Roman" panose="02020603050405020304" pitchFamily="18" charset="0"/>
              </a:rPr>
              <a:t> and S. </a:t>
            </a:r>
            <a:r>
              <a:rPr lang="en-US" sz="2000" dirty="0" err="1" smtClean="0">
                <a:latin typeface="Times New Roman" panose="02020603050405020304" pitchFamily="18" charset="0"/>
                <a:cs typeface="Times New Roman" panose="02020603050405020304" pitchFamily="18" charset="0"/>
              </a:rPr>
              <a:t>Pokhrel</a:t>
            </a:r>
            <a:r>
              <a:rPr lang="en-US" sz="2000" dirty="0" smtClean="0">
                <a:latin typeface="Times New Roman" panose="02020603050405020304" pitchFamily="18" charset="0"/>
                <a:cs typeface="Times New Roman" panose="02020603050405020304" pitchFamily="18" charset="0"/>
              </a:rPr>
              <a:t>, "Nepali News Document Classification using Global Vectors and Long Short Term Memory," Proceedings of 9th IOE Graduate Conference, vol. 9, March 2021. </a:t>
            </a:r>
          </a:p>
          <a:p>
            <a:pPr algn="just"/>
            <a:r>
              <a:rPr lang="en-US" sz="2000" dirty="0" smtClean="0">
                <a:latin typeface="Times New Roman" panose="02020603050405020304" pitchFamily="18" charset="0"/>
                <a:cs typeface="Times New Roman" panose="02020603050405020304" pitchFamily="18" charset="0"/>
              </a:rPr>
              <a:t>[7] T. B. </a:t>
            </a:r>
            <a:r>
              <a:rPr lang="en-US" sz="2000" dirty="0" err="1" smtClean="0">
                <a:latin typeface="Times New Roman" panose="02020603050405020304" pitchFamily="18" charset="0"/>
                <a:cs typeface="Times New Roman" panose="02020603050405020304" pitchFamily="18" charset="0"/>
              </a:rPr>
              <a:t>Shahi</a:t>
            </a:r>
            <a:r>
              <a:rPr lang="en-US" sz="2000" dirty="0" smtClean="0">
                <a:latin typeface="Times New Roman" panose="02020603050405020304" pitchFamily="18" charset="0"/>
                <a:cs typeface="Times New Roman" panose="02020603050405020304" pitchFamily="18" charset="0"/>
              </a:rPr>
              <a:t> and A. K. Pant, "Nepali News Classification using Naïve Bayes, Support Vector Machines and Neural Networks," International Conference on Communication, Information &amp; Computing Technology (ICCICT), </a:t>
            </a:r>
            <a:r>
              <a:rPr lang="en-US" sz="2000" dirty="0" err="1" smtClean="0">
                <a:latin typeface="Times New Roman" panose="02020603050405020304" pitchFamily="18" charset="0"/>
                <a:cs typeface="Times New Roman" panose="02020603050405020304" pitchFamily="18" charset="0"/>
              </a:rPr>
              <a:t>feb</a:t>
            </a:r>
            <a:r>
              <a:rPr lang="en-US" sz="2000" dirty="0" smtClean="0">
                <a:latin typeface="Times New Roman" panose="02020603050405020304" pitchFamily="18" charset="0"/>
                <a:cs typeface="Times New Roman" panose="02020603050405020304" pitchFamily="18" charset="0"/>
              </a:rPr>
              <a:t> 2018. </a:t>
            </a:r>
          </a:p>
          <a:p>
            <a:pPr algn="just"/>
            <a:r>
              <a:rPr lang="en-US" sz="2000" dirty="0" smtClean="0">
                <a:latin typeface="Times New Roman" panose="02020603050405020304" pitchFamily="18" charset="0"/>
                <a:cs typeface="Times New Roman" panose="02020603050405020304" pitchFamily="18" charset="0"/>
              </a:rPr>
              <a:t>[8] O. M. Singh, "Nepali Multi-Class Text Classification," Department of CSEE University of Maryland, Baltimore County, December 20 2018. </a:t>
            </a:r>
          </a:p>
          <a:p>
            <a:pPr algn="just"/>
            <a:r>
              <a:rPr lang="en-US" sz="2000" dirty="0" smtClean="0">
                <a:latin typeface="Times New Roman" panose="02020603050405020304" pitchFamily="18" charset="0"/>
                <a:cs typeface="Times New Roman" panose="02020603050405020304" pitchFamily="18" charset="0"/>
              </a:rPr>
              <a:t>[9] K. Acharya and S. </a:t>
            </a:r>
            <a:r>
              <a:rPr lang="en-US" sz="2000" dirty="0" err="1" smtClean="0">
                <a:latin typeface="Times New Roman" panose="02020603050405020304" pitchFamily="18" charset="0"/>
                <a:cs typeface="Times New Roman" panose="02020603050405020304" pitchFamily="18" charset="0"/>
              </a:rPr>
              <a:t>Shakya</a:t>
            </a:r>
            <a:r>
              <a:rPr lang="en-US" sz="2000" dirty="0" smtClean="0">
                <a:latin typeface="Times New Roman" panose="02020603050405020304" pitchFamily="18" charset="0"/>
                <a:cs typeface="Times New Roman" panose="02020603050405020304" pitchFamily="18" charset="0"/>
              </a:rPr>
              <a:t>, "An Analysis of Classification Algorithms for Nepali News," International Journal of Innovative Science, Engineering &amp; Technology, vol. 7, no. 7, July 2020.</a:t>
            </a:r>
          </a:p>
          <a:p>
            <a:pPr algn="just"/>
            <a:endParaRPr lang="en-US"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22</a:t>
            </a:fld>
            <a:endParaRPr lang="en-US" dirty="0"/>
          </a:p>
        </p:txBody>
      </p:sp>
    </p:spTree>
    <p:extLst>
      <p:ext uri="{BB962C8B-B14F-4D97-AF65-F5344CB8AC3E}">
        <p14:creationId xmlns:p14="http://schemas.microsoft.com/office/powerpoint/2010/main" val="2453580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600" dirty="0" smtClean="0">
              <a:latin typeface="Times New Roman" panose="02020603050405020304" pitchFamily="18" charset="0"/>
              <a:cs typeface="Times New Roman" panose="02020603050405020304" pitchFamily="18" charset="0"/>
            </a:endParaRPr>
          </a:p>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A4A1D63-57B1-41D6-87C4-B89AC823D76D}" type="slidenum">
              <a:rPr lang="en-US" smtClean="0"/>
              <a:t>23</a:t>
            </a:fld>
            <a:endParaRPr lang="en-US" dirty="0"/>
          </a:p>
        </p:txBody>
      </p:sp>
    </p:spTree>
    <p:extLst>
      <p:ext uri="{BB962C8B-B14F-4D97-AF65-F5344CB8AC3E}">
        <p14:creationId xmlns:p14="http://schemas.microsoft.com/office/powerpoint/2010/main" val="60034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abeling the news articles class manually becomes tedious and takes more time when a large amount of news comes together from different sources.</a:t>
            </a:r>
          </a:p>
          <a:p>
            <a:r>
              <a:rPr lang="en-US" sz="2400" dirty="0" smtClean="0">
                <a:latin typeface="Times New Roman" panose="02020603050405020304" pitchFamily="18" charset="0"/>
                <a:cs typeface="Times New Roman" panose="02020603050405020304" pitchFamily="18" charset="0"/>
              </a:rPr>
              <a:t>With increase in the number of news articles  it is difficult for users to access news of his interest so, it is necessity to categorize news articles into different groups so that it could be easily accessed.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3</a:t>
            </a:fld>
            <a:endParaRPr lang="en-US" dirty="0"/>
          </a:p>
        </p:txBody>
      </p:sp>
    </p:spTree>
    <p:extLst>
      <p:ext uri="{BB962C8B-B14F-4D97-AF65-F5344CB8AC3E}">
        <p14:creationId xmlns:p14="http://schemas.microsoft.com/office/powerpoint/2010/main" val="1168603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main objectives of this seminar report is to classify the Nepali news articles into different category using Naïve Bayes algorithm.</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4</a:t>
            </a:fld>
            <a:endParaRPr lang="en-US" dirty="0"/>
          </a:p>
        </p:txBody>
      </p:sp>
    </p:spTree>
    <p:extLst>
      <p:ext uri="{BB962C8B-B14F-4D97-AF65-F5344CB8AC3E}">
        <p14:creationId xmlns:p14="http://schemas.microsoft.com/office/powerpoint/2010/main" val="32347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91050"/>
          </a:xfrm>
        </p:spPr>
        <p:txBody>
          <a:bodyPr numCol="2">
            <a:normAutofit/>
          </a:bodyPr>
          <a:lstStyle/>
          <a:p>
            <a:pPr algn="just"/>
            <a:r>
              <a:rPr lang="en-US" sz="2400" dirty="0" smtClean="0">
                <a:latin typeface="Times New Roman" panose="02020603050405020304" pitchFamily="18" charset="0"/>
                <a:cs typeface="Times New Roman" panose="02020603050405020304" pitchFamily="18" charset="0"/>
              </a:rPr>
              <a:t>For Nepali news classification supervised machine learning algorithm i.e. Naïve Bayes algorithm is used.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026275" y="1960562"/>
            <a:ext cx="1771650" cy="4591050"/>
          </a:xfrm>
          <a:prstGeom prst="rect">
            <a:avLst/>
          </a:prstGeom>
        </p:spPr>
      </p:pic>
      <p:sp>
        <p:nvSpPr>
          <p:cNvPr id="4" name="Slide Number Placeholder 3"/>
          <p:cNvSpPr>
            <a:spLocks noGrp="1"/>
          </p:cNvSpPr>
          <p:nvPr>
            <p:ph type="sldNum" sz="quarter" idx="12"/>
          </p:nvPr>
        </p:nvSpPr>
        <p:spPr/>
        <p:txBody>
          <a:bodyPr/>
          <a:lstStyle/>
          <a:p>
            <a:fld id="{CA4A1D63-57B1-41D6-87C4-B89AC823D76D}" type="slidenum">
              <a:rPr lang="en-US" smtClean="0"/>
              <a:t>5</a:t>
            </a:fld>
            <a:endParaRPr lang="en-US" dirty="0"/>
          </a:p>
        </p:txBody>
      </p:sp>
    </p:spTree>
    <p:extLst>
      <p:ext uri="{BB962C8B-B14F-4D97-AF65-F5344CB8AC3E}">
        <p14:creationId xmlns:p14="http://schemas.microsoft.com/office/powerpoint/2010/main" val="32581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Data Collection</a:t>
            </a:r>
            <a:r>
              <a:rPr lang="en-US" b="1"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used </a:t>
            </a:r>
            <a:r>
              <a:rPr lang="en-US" sz="2400" dirty="0" smtClean="0">
                <a:latin typeface="Times New Roman" panose="02020603050405020304" pitchFamily="18" charset="0"/>
                <a:cs typeface="Times New Roman" panose="02020603050405020304" pitchFamily="18" charset="0"/>
              </a:rPr>
              <a:t>for Nepali News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lassification is </a:t>
            </a:r>
            <a:r>
              <a:rPr lang="it-IT" sz="2400" dirty="0" smtClean="0">
                <a:latin typeface="Times New Roman" panose="02020603050405020304" pitchFamily="18" charset="0"/>
                <a:cs typeface="Times New Roman" panose="02020603050405020304" pitchFamily="18" charset="0"/>
              </a:rPr>
              <a:t>Nepali News dataset 20 categories which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collected from the publically available source </a:t>
            </a:r>
            <a:r>
              <a:rPr lang="en-US" sz="2400" dirty="0" smtClean="0">
                <a:latin typeface="Times New Roman" panose="02020603050405020304" pitchFamily="18" charset="0"/>
                <a:cs typeface="Times New Roman" panose="02020603050405020304" pitchFamily="18" charset="0"/>
              </a:rPr>
              <a:t>i.e. </a:t>
            </a:r>
            <a:r>
              <a:rPr lang="en-US" sz="2400" dirty="0">
                <a:latin typeface="Times New Roman" panose="02020603050405020304" pitchFamily="18" charset="0"/>
                <a:cs typeface="Times New Roman" panose="02020603050405020304" pitchFamily="18" charset="0"/>
              </a:rPr>
              <a:t>from kaggle.com. </a:t>
            </a:r>
          </a:p>
          <a:p>
            <a:pPr algn="just"/>
            <a:r>
              <a:rPr lang="en-US" sz="2400" dirty="0" smtClean="0">
                <a:latin typeface="Times New Roman" panose="02020603050405020304" pitchFamily="18" charset="0"/>
                <a:cs typeface="Times New Roman" panose="02020603050405020304" pitchFamily="18" charset="0"/>
              </a:rPr>
              <a:t>The dataset consists of news articles collected from various online news portal such as setopati.com, onlinekhabar.com, ekantipur.com etc. </a:t>
            </a:r>
          </a:p>
          <a:p>
            <a:pPr algn="just"/>
            <a:r>
              <a:rPr lang="en-US" sz="2400" dirty="0" smtClean="0">
                <a:latin typeface="Times New Roman" panose="02020603050405020304" pitchFamily="18" charset="0"/>
                <a:cs typeface="Times New Roman" panose="02020603050405020304" pitchFamily="18" charset="0"/>
              </a:rPr>
              <a:t>The dataset consists of 4964 news articles among them 80% is used for training and 20% for testing the model.</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4A1D63-57B1-41D6-87C4-B89AC823D76D}" type="slidenum">
              <a:rPr lang="en-US" smtClean="0"/>
              <a:t>6</a:t>
            </a:fld>
            <a:endParaRPr lang="en-US" dirty="0"/>
          </a:p>
        </p:txBody>
      </p:sp>
    </p:spTree>
    <p:extLst>
      <p:ext uri="{BB962C8B-B14F-4D97-AF65-F5344CB8AC3E}">
        <p14:creationId xmlns:p14="http://schemas.microsoft.com/office/powerpoint/2010/main" val="49745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3098800" y="1479997"/>
            <a:ext cx="6032500" cy="4173884"/>
          </a:xfrm>
          <a:prstGeom prst="rect">
            <a:avLst/>
          </a:prstGeom>
        </p:spPr>
      </p:pic>
      <p:sp>
        <p:nvSpPr>
          <p:cNvPr id="8" name="TextBox 7"/>
          <p:cNvSpPr txBox="1"/>
          <p:nvPr/>
        </p:nvSpPr>
        <p:spPr>
          <a:xfrm>
            <a:off x="4851400" y="5653881"/>
            <a:ext cx="30099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Nepali News Dataset Sample</a:t>
            </a:r>
            <a:endParaRPr lang="en-US"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A4A1D63-57B1-41D6-87C4-B89AC823D76D}" type="slidenum">
              <a:rPr lang="en-US" smtClean="0"/>
              <a:t>7</a:t>
            </a:fld>
            <a:endParaRPr lang="en-US" dirty="0"/>
          </a:p>
        </p:txBody>
      </p:sp>
    </p:spTree>
    <p:extLst>
      <p:ext uri="{BB962C8B-B14F-4D97-AF65-F5344CB8AC3E}">
        <p14:creationId xmlns:p14="http://schemas.microsoft.com/office/powerpoint/2010/main" val="3950013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p:txBody>
          <a:bodyPr numCol="2">
            <a:normAutofit/>
          </a:bodyPr>
          <a:lstStyle/>
          <a:p>
            <a:pPr algn="just"/>
            <a:r>
              <a:rPr lang="en-US" sz="2400" dirty="0" smtClean="0">
                <a:latin typeface="Times New Roman" panose="02020603050405020304" pitchFamily="18" charset="0"/>
                <a:cs typeface="Times New Roman" panose="02020603050405020304" pitchFamily="18" charset="0"/>
              </a:rPr>
              <a:t>The News dataset consists of category of news article and the number of news articles per category. </a:t>
            </a:r>
          </a:p>
          <a:p>
            <a:pPr algn="just"/>
            <a:r>
              <a:rPr lang="en-US" sz="2400" dirty="0" smtClean="0">
                <a:latin typeface="Times New Roman" panose="02020603050405020304" pitchFamily="18" charset="0"/>
                <a:cs typeface="Times New Roman" panose="02020603050405020304" pitchFamily="18" charset="0"/>
              </a:rPr>
              <a:t>The distribution of news articles in different categories are as follows: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53201" y="1690688"/>
            <a:ext cx="4013200" cy="4957000"/>
          </a:xfrm>
          <a:prstGeom prst="rect">
            <a:avLst/>
          </a:prstGeom>
        </p:spPr>
      </p:pic>
      <p:sp>
        <p:nvSpPr>
          <p:cNvPr id="5" name="Slide Number Placeholder 4"/>
          <p:cNvSpPr>
            <a:spLocks noGrp="1"/>
          </p:cNvSpPr>
          <p:nvPr>
            <p:ph type="sldNum" sz="quarter" idx="12"/>
          </p:nvPr>
        </p:nvSpPr>
        <p:spPr/>
        <p:txBody>
          <a:bodyPr/>
          <a:lstStyle/>
          <a:p>
            <a:fld id="{CA4A1D63-57B1-41D6-87C4-B89AC823D76D}" type="slidenum">
              <a:rPr lang="en-US" smtClean="0"/>
              <a:t>8</a:t>
            </a:fld>
            <a:endParaRPr lang="en-US" dirty="0"/>
          </a:p>
        </p:txBody>
      </p:sp>
    </p:spTree>
    <p:extLst>
      <p:ext uri="{BB962C8B-B14F-4D97-AF65-F5344CB8AC3E}">
        <p14:creationId xmlns:p14="http://schemas.microsoft.com/office/powerpoint/2010/main" val="1087786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endParaRPr lang="en-US" sz="3600" dirty="0"/>
          </a:p>
        </p:txBody>
      </p:sp>
      <p:sp>
        <p:nvSpPr>
          <p:cNvPr id="3" name="Content Placeholder 2"/>
          <p:cNvSpPr>
            <a:spLocks noGrp="1"/>
          </p:cNvSpPr>
          <p:nvPr>
            <p:ph idx="1"/>
          </p:nvPr>
        </p:nvSpPr>
        <p:spPr>
          <a:xfrm>
            <a:off x="838200" y="1825624"/>
            <a:ext cx="10515600" cy="454977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Data Preprocessing:</a:t>
            </a:r>
          </a:p>
          <a:p>
            <a:pPr algn="just"/>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data consist of different properties in which most of it is not useful for </a:t>
            </a:r>
            <a:r>
              <a:rPr lang="en-US" sz="2400" dirty="0" smtClean="0">
                <a:latin typeface="Times New Roman" panose="02020603050405020304" pitchFamily="18" charset="0"/>
                <a:cs typeface="Times New Roman" panose="02020603050405020304" pitchFamily="18" charset="0"/>
              </a:rPr>
              <a:t>classification.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Data preprocessing includes various step</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Stop words removal: </a:t>
            </a:r>
            <a:r>
              <a:rPr lang="en-US" sz="2400" dirty="0" smtClean="0">
                <a:latin typeface="Times New Roman" panose="02020603050405020304" pitchFamily="18" charset="0"/>
                <a:cs typeface="Times New Roman" panose="02020603050405020304" pitchFamily="18" charset="0"/>
              </a:rPr>
              <a:t>Stop words are words which occur frequently and  that may or may not have any meaningful uses for information retrieval process.</a:t>
            </a:r>
          </a:p>
          <a:p>
            <a:pPr marL="0" indent="0" algn="just">
              <a:buNone/>
            </a:pPr>
            <a:r>
              <a:rPr lang="en-US" sz="2400" dirty="0" smtClean="0">
                <a:latin typeface="Times New Roman" panose="02020603050405020304" pitchFamily="18" charset="0"/>
                <a:cs typeface="Times New Roman" panose="02020603050405020304" pitchFamily="18" charset="0"/>
              </a:rPr>
              <a:t>These are the common words which includes language specific determiners, conjunctions, and postpositions.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These stop words need to be remove before the processing of data.</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49850" y="4787899"/>
            <a:ext cx="4413250" cy="1135063"/>
          </a:xfrm>
          <a:prstGeom prst="rect">
            <a:avLst/>
          </a:prstGeom>
        </p:spPr>
      </p:pic>
      <p:sp>
        <p:nvSpPr>
          <p:cNvPr id="5" name="Slide Number Placeholder 4"/>
          <p:cNvSpPr>
            <a:spLocks noGrp="1"/>
          </p:cNvSpPr>
          <p:nvPr>
            <p:ph type="sldNum" sz="quarter" idx="12"/>
          </p:nvPr>
        </p:nvSpPr>
        <p:spPr/>
        <p:txBody>
          <a:bodyPr/>
          <a:lstStyle/>
          <a:p>
            <a:fld id="{CA4A1D63-57B1-41D6-87C4-B89AC823D76D}" type="slidenum">
              <a:rPr lang="en-US" smtClean="0"/>
              <a:t>9</a:t>
            </a:fld>
            <a:endParaRPr lang="en-US" dirty="0"/>
          </a:p>
        </p:txBody>
      </p:sp>
    </p:spTree>
    <p:extLst>
      <p:ext uri="{BB962C8B-B14F-4D97-AF65-F5344CB8AC3E}">
        <p14:creationId xmlns:p14="http://schemas.microsoft.com/office/powerpoint/2010/main" val="3290838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1373</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Nepali News Classification Using Naive Bayes</vt:lpstr>
      <vt:lpstr>INTRODUCTION</vt:lpstr>
      <vt:lpstr>PROBLEM STATEMENT</vt:lpstr>
      <vt:lpstr>OBJECTIVES</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IMPLEMENTATION &amp; TESTING</vt:lpstr>
      <vt:lpstr>IMPLEMENTATION &amp; TESTING</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Nepali News Classification Using Naïve Bayes</dc:title>
  <dc:creator>User</dc:creator>
  <cp:lastModifiedBy>User</cp:lastModifiedBy>
  <cp:revision>71</cp:revision>
  <dcterms:created xsi:type="dcterms:W3CDTF">2024-05-25T13:02:24Z</dcterms:created>
  <dcterms:modified xsi:type="dcterms:W3CDTF">2024-05-29T10:14:10Z</dcterms:modified>
</cp:coreProperties>
</file>