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5" r:id="rId1"/>
  </p:sldMasterIdLst>
  <p:notesMasterIdLst>
    <p:notesMasterId r:id="rId63"/>
  </p:notesMasterIdLst>
  <p:handoutMasterIdLst>
    <p:handoutMasterId r:id="rId64"/>
  </p:handoutMasterIdLst>
  <p:sldIdLst>
    <p:sldId id="1293" r:id="rId2"/>
    <p:sldId id="1184" r:id="rId3"/>
    <p:sldId id="1185" r:id="rId4"/>
    <p:sldId id="1294" r:id="rId5"/>
    <p:sldId id="1295" r:id="rId6"/>
    <p:sldId id="1297" r:id="rId7"/>
    <p:sldId id="1298" r:id="rId8"/>
    <p:sldId id="1299" r:id="rId9"/>
    <p:sldId id="1296" r:id="rId10"/>
    <p:sldId id="1300" r:id="rId11"/>
    <p:sldId id="1186" r:id="rId12"/>
    <p:sldId id="1301" r:id="rId13"/>
    <p:sldId id="1303" r:id="rId14"/>
    <p:sldId id="1304" r:id="rId15"/>
    <p:sldId id="1305" r:id="rId16"/>
    <p:sldId id="1306" r:id="rId17"/>
    <p:sldId id="1307" r:id="rId18"/>
    <p:sldId id="1033" r:id="rId19"/>
    <p:sldId id="1191" r:id="rId20"/>
    <p:sldId id="1308" r:id="rId21"/>
    <p:sldId id="1309" r:id="rId22"/>
    <p:sldId id="1310" r:id="rId23"/>
    <p:sldId id="1311" r:id="rId24"/>
    <p:sldId id="1312" r:id="rId25"/>
    <p:sldId id="1313" r:id="rId26"/>
    <p:sldId id="1314" r:id="rId27"/>
    <p:sldId id="1315" r:id="rId28"/>
    <p:sldId id="1316" r:id="rId29"/>
    <p:sldId id="1317" r:id="rId30"/>
    <p:sldId id="1318" r:id="rId31"/>
    <p:sldId id="1319" r:id="rId32"/>
    <p:sldId id="1320" r:id="rId33"/>
    <p:sldId id="1321" r:id="rId34"/>
    <p:sldId id="1335" r:id="rId35"/>
    <p:sldId id="1336" r:id="rId36"/>
    <p:sldId id="1337" r:id="rId37"/>
    <p:sldId id="1338" r:id="rId38"/>
    <p:sldId id="1339" r:id="rId39"/>
    <p:sldId id="1340" r:id="rId40"/>
    <p:sldId id="1341" r:id="rId41"/>
    <p:sldId id="1040" r:id="rId42"/>
    <p:sldId id="1322" r:id="rId43"/>
    <p:sldId id="1323" r:id="rId44"/>
    <p:sldId id="1324" r:id="rId45"/>
    <p:sldId id="1325" r:id="rId46"/>
    <p:sldId id="1326" r:id="rId47"/>
    <p:sldId id="1048" r:id="rId48"/>
    <p:sldId id="1049" r:id="rId49"/>
    <p:sldId id="1051" r:id="rId50"/>
    <p:sldId id="1052" r:id="rId51"/>
    <p:sldId id="1327" r:id="rId52"/>
    <p:sldId id="1328" r:id="rId53"/>
    <p:sldId id="1329" r:id="rId54"/>
    <p:sldId id="1330" r:id="rId55"/>
    <p:sldId id="1331" r:id="rId56"/>
    <p:sldId id="1332" r:id="rId57"/>
    <p:sldId id="1333" r:id="rId58"/>
    <p:sldId id="1334" r:id="rId59"/>
    <p:sldId id="1201" r:id="rId60"/>
    <p:sldId id="873" r:id="rId61"/>
    <p:sldId id="1202" r:id="rId62"/>
  </p:sldIdLst>
  <p:sldSz cx="9144000" cy="6858000" type="screen4x3"/>
  <p:notesSz cx="6831013" cy="91170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6EA"/>
    <a:srgbClr val="FAE2F6"/>
    <a:srgbClr val="170981"/>
    <a:srgbClr val="121328"/>
    <a:srgbClr val="D7FDF9"/>
    <a:srgbClr val="003366"/>
    <a:srgbClr val="006666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2" autoAdjust="0"/>
    <p:restoredTop sz="95501" autoAdjust="0"/>
  </p:normalViewPr>
  <p:slideViewPr>
    <p:cSldViewPr>
      <p:cViewPr varScale="1">
        <p:scale>
          <a:sx n="66" d="100"/>
          <a:sy n="66" d="100"/>
        </p:scale>
        <p:origin x="1392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546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9.xml"/><Relationship Id="rId2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61.xml"/><Relationship Id="rId5" Type="http://schemas.openxmlformats.org/officeDocument/2006/relationships/slide" Target="slides/slide60.xml"/><Relationship Id="rId4" Type="http://schemas.openxmlformats.org/officeDocument/2006/relationships/slide" Target="slides/slide5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0768F4-D626-416A-9B6A-C82AE0DBB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0539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AD1FBD5-3D0B-4819-92F4-623312DB11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442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D1FBD5-3D0B-4819-92F4-623312DB112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67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D1FBD5-3D0B-4819-92F4-623312DB1121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70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77F7F0-908A-4BC7-AF75-51505223CF39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1E2844-146B-43D1-BF20-9510FDCFF1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31345"/>
      </p:ext>
    </p:extLst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DA06E-8DC6-4773-8018-568A17222CFB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8308B0-8488-4176-B9CF-090AC9DF2B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72049"/>
      </p:ext>
    </p:extLst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344F20-2253-4069-AD68-262A84563E79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506964-0DB1-47BC-8E6C-AC1CC478A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6493"/>
      </p:ext>
    </p:extLst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 b="1">
                <a:solidFill>
                  <a:srgbClr val="C00000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D41B75-928B-4868-813E-2D3C4106627A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468785-42BF-4C7B-A15D-CB34650E77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3280"/>
      </p:ext>
    </p:extLst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F2FB01-E930-4E8B-B091-908344C2B3C5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2E966-9920-4B5E-AE7C-FE9247AD85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06764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0BD0D-0027-47AE-97B0-35202AAA397A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A7D535-36DA-4FDE-A151-972D610736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0654"/>
      </p:ext>
    </p:extLst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ED4E0-F3EF-438B-A480-195DDC9861B5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C09178-C5DA-44A0-931C-371EB34C2B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192060"/>
      </p:ext>
    </p:extLst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1D6D4-4C50-4237-B490-932FFD50BD6F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690329-BAEE-428A-80B8-C451DCB045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748705"/>
      </p:ext>
    </p:extLst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1797B4-6484-4F4F-BBD2-81D9E637079E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1F60C-A2ED-4915-820B-69C26313B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11810"/>
      </p:ext>
    </p:extLst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F5BCE5-3E6A-49A8-BE6B-ABA5BBE40231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1E436B-3A34-445D-9549-22E47115C3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18364"/>
      </p:ext>
    </p:extLst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6F6002-1790-43CD-98DC-234847015F64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754E37-0F36-4674-B264-3D31AF2237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45167"/>
      </p:ext>
    </p:extLst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50C506-8B7E-4BB1-BA5A-7DA5DE821EC2}" type="datetime4">
              <a:rPr lang="en-US" smtClean="0"/>
              <a:t>December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Data Mining: Concepts and Techniques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971CCE5-26FA-49F7-8EB4-1171F9AE6A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 spd="med">
    <p:zoom/>
  </p:transition>
  <p:timing>
    <p:tnLst>
      <p:par>
        <p:cTn id="1" dur="indefinite" restart="never" nodeType="tmRoot"/>
      </p:par>
    </p:tnLst>
  </p:timing>
  <p:hf hdr="0" ftr="0" dt="0"/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64494"/>
            <a:ext cx="8077200" cy="27432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Data Warehousing and Data Mining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19100" y="3127022"/>
            <a:ext cx="8305800" cy="2438400"/>
          </a:xfrm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4000" b="1" smtClean="0">
                <a:solidFill>
                  <a:srgbClr val="C00000"/>
                </a:solidFill>
              </a:rPr>
              <a:t>Unit </a:t>
            </a:r>
            <a:r>
              <a:rPr lang="en-US" sz="4000" b="1" smtClean="0">
                <a:solidFill>
                  <a:srgbClr val="C00000"/>
                </a:solidFill>
              </a:rPr>
              <a:t>VI</a:t>
            </a:r>
            <a:endParaRPr lang="en-US" sz="4000" b="1" dirty="0" smtClean="0">
              <a:solidFill>
                <a:srgbClr val="C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96850"/>
            <a:ext cx="80010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Support and Confidence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038600" y="1524000"/>
            <a:ext cx="4953000" cy="3200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000" dirty="0" err="1" smtClean="0"/>
              <a:t>Itemset</a:t>
            </a:r>
            <a:r>
              <a:rPr lang="en-US" sz="2000" dirty="0" smtClean="0"/>
              <a:t> X = {x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…, </a:t>
            </a:r>
            <a:r>
              <a:rPr lang="en-US" sz="2000" dirty="0" err="1" smtClean="0"/>
              <a:t>x</a:t>
            </a:r>
            <a:r>
              <a:rPr lang="en-US" sz="2000" baseline="-25000" dirty="0" err="1" smtClean="0"/>
              <a:t>k</a:t>
            </a:r>
            <a:r>
              <a:rPr lang="en-US" sz="2000" dirty="0" smtClean="0"/>
              <a:t>}</a:t>
            </a:r>
          </a:p>
          <a:p>
            <a:r>
              <a:rPr lang="en-US" sz="2000" dirty="0" smtClean="0"/>
              <a:t>Find all the rules </a:t>
            </a:r>
            <a:r>
              <a:rPr lang="en-US" sz="2000" i="1" dirty="0" smtClean="0"/>
              <a:t>X </a:t>
            </a:r>
            <a:r>
              <a:rPr lang="en-US" sz="2000" dirty="0" smtClean="0">
                <a:sym typeface="Wingdings" panose="05000000000000000000" pitchFamily="2" charset="2"/>
              </a:rPr>
              <a:t> </a:t>
            </a:r>
            <a:r>
              <a:rPr lang="en-US" sz="2000" i="1" dirty="0" smtClean="0">
                <a:sym typeface="Wingdings" panose="05000000000000000000" pitchFamily="2" charset="2"/>
              </a:rPr>
              <a:t>Y</a:t>
            </a:r>
            <a:r>
              <a:rPr lang="en-US" sz="2400" i="1" dirty="0" smtClean="0">
                <a:sym typeface="Symbol" panose="05050102010706020507" pitchFamily="18" charset="2"/>
              </a:rPr>
              <a:t> </a:t>
            </a:r>
            <a:r>
              <a:rPr lang="en-US" sz="2000" dirty="0" smtClean="0"/>
              <a:t>with minimum support and confidence</a:t>
            </a:r>
            <a:endParaRPr lang="en-US" sz="2400" dirty="0" smtClean="0">
              <a:sym typeface="Symbol" panose="05050102010706020507" pitchFamily="18" charset="2"/>
            </a:endParaRPr>
          </a:p>
          <a:p>
            <a:pPr lvl="1"/>
            <a:r>
              <a:rPr lang="en-US" sz="2400" dirty="0" smtClean="0">
                <a:solidFill>
                  <a:schemeClr val="hlink"/>
                </a:solidFill>
                <a:sym typeface="Symbol" panose="05050102010706020507" pitchFamily="18" charset="2"/>
              </a:rPr>
              <a:t>support</a:t>
            </a:r>
            <a:r>
              <a:rPr lang="en-US" sz="2400" dirty="0" smtClean="0">
                <a:sym typeface="Symbol" panose="05050102010706020507" pitchFamily="18" charset="2"/>
              </a:rPr>
              <a:t>, </a:t>
            </a:r>
            <a:r>
              <a:rPr lang="en-US" sz="2400" i="1" dirty="0" smtClean="0">
                <a:sym typeface="Symbol" panose="05050102010706020507" pitchFamily="18" charset="2"/>
              </a:rPr>
              <a:t>s</a:t>
            </a:r>
            <a:r>
              <a:rPr lang="en-US" sz="2400" dirty="0" smtClean="0">
                <a:sym typeface="Symbol" panose="05050102010706020507" pitchFamily="18" charset="2"/>
              </a:rPr>
              <a:t>, </a:t>
            </a:r>
            <a:r>
              <a:rPr 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probability</a:t>
            </a:r>
            <a:r>
              <a:rPr lang="en-US" sz="2400" dirty="0" smtClean="0">
                <a:sym typeface="Symbol" panose="05050102010706020507" pitchFamily="18" charset="2"/>
              </a:rPr>
              <a:t> that a transaction contains X  Y</a:t>
            </a:r>
          </a:p>
          <a:p>
            <a:pPr lvl="1"/>
            <a:r>
              <a:rPr lang="en-US" sz="2400" dirty="0" smtClean="0">
                <a:solidFill>
                  <a:schemeClr val="hlink"/>
                </a:solidFill>
                <a:sym typeface="Symbol" panose="05050102010706020507" pitchFamily="18" charset="2"/>
              </a:rPr>
              <a:t>confidence</a:t>
            </a:r>
            <a:r>
              <a:rPr lang="en-US" sz="2400" dirty="0" smtClean="0">
                <a:sym typeface="Symbol" panose="05050102010706020507" pitchFamily="18" charset="2"/>
              </a:rPr>
              <a:t>, </a:t>
            </a:r>
            <a:r>
              <a:rPr lang="en-US" sz="2400" i="1" dirty="0" smtClean="0">
                <a:sym typeface="Symbol" panose="05050102010706020507" pitchFamily="18" charset="2"/>
              </a:rPr>
              <a:t>c,</a:t>
            </a:r>
            <a:r>
              <a:rPr lang="en-US" sz="2400" dirty="0" smtClean="0">
                <a:sym typeface="Symbol" panose="05050102010706020507" pitchFamily="18" charset="2"/>
              </a:rPr>
              <a:t> </a:t>
            </a:r>
            <a:r>
              <a:rPr lang="en-US" sz="2400" dirty="0" smtClean="0">
                <a:solidFill>
                  <a:schemeClr val="tx2"/>
                </a:solidFill>
                <a:sym typeface="Symbol" panose="05050102010706020507" pitchFamily="18" charset="2"/>
              </a:rPr>
              <a:t>conditional probability</a:t>
            </a:r>
            <a:r>
              <a:rPr lang="en-US" sz="2400" dirty="0" smtClean="0">
                <a:sym typeface="Symbol" panose="05050102010706020507" pitchFamily="18" charset="2"/>
              </a:rPr>
              <a:t> that a transaction having X also contains </a:t>
            </a:r>
            <a:r>
              <a:rPr lang="en-US" sz="2400" i="1" dirty="0" smtClean="0">
                <a:sym typeface="Symbol" panose="05050102010706020507" pitchFamily="18" charset="2"/>
              </a:rPr>
              <a:t>Y</a:t>
            </a: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584B5-20D7-4694-83FC-6F4FA27A5D00}" type="slidenum">
              <a:rPr lang="en-US" sz="1200"/>
              <a:pPr/>
              <a:t>10</a:t>
            </a:fld>
            <a:endParaRPr lang="en-US" sz="1200"/>
          </a:p>
        </p:txBody>
      </p:sp>
      <p:sp>
        <p:nvSpPr>
          <p:cNvPr id="10247" name="Rectangle 4"/>
          <p:cNvSpPr>
            <a:spLocks noChangeArrowheads="1"/>
          </p:cNvSpPr>
          <p:nvPr/>
        </p:nvSpPr>
        <p:spPr bwMode="auto">
          <a:xfrm>
            <a:off x="4343400" y="4724400"/>
            <a:ext cx="45720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sz="2000" i="1" dirty="0"/>
              <a:t>Let  </a:t>
            </a:r>
            <a:r>
              <a:rPr lang="en-US" sz="2000" i="1" dirty="0" err="1"/>
              <a:t>sup</a:t>
            </a:r>
            <a:r>
              <a:rPr lang="en-US" sz="2000" i="1" baseline="-25000" dirty="0" err="1"/>
              <a:t>min</a:t>
            </a:r>
            <a:r>
              <a:rPr lang="en-US" sz="2000" i="1" dirty="0"/>
              <a:t> = 50%,  </a:t>
            </a:r>
            <a:r>
              <a:rPr lang="en-US" sz="2000" i="1" dirty="0" err="1"/>
              <a:t>conf</a:t>
            </a:r>
            <a:r>
              <a:rPr lang="en-US" sz="2000" i="1" baseline="-25000" dirty="0" err="1"/>
              <a:t>min</a:t>
            </a:r>
            <a:r>
              <a:rPr lang="en-US" sz="2000" i="1" dirty="0"/>
              <a:t> = 50%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i="1" dirty="0"/>
              <a:t>Freq. Pat.: </a:t>
            </a:r>
            <a:r>
              <a:rPr lang="en-US" sz="2000" dirty="0"/>
              <a:t>{</a:t>
            </a:r>
            <a:r>
              <a:rPr lang="en-US" sz="2000" i="1" dirty="0"/>
              <a:t>A:3, B:3, D:4, E:3, AD:3</a:t>
            </a:r>
            <a:r>
              <a:rPr lang="en-US" sz="2000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sz="2000" dirty="0"/>
              <a:t>Association rules: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/>
              <a:t>A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i="1" dirty="0">
                <a:sym typeface="Symbol" panose="05050102010706020507" pitchFamily="18" charset="2"/>
              </a:rPr>
              <a:t> D  </a:t>
            </a:r>
            <a:r>
              <a:rPr lang="en-US" sz="2000" dirty="0">
                <a:sym typeface="Symbol" panose="05050102010706020507" pitchFamily="18" charset="2"/>
              </a:rPr>
              <a:t>(60%, 100%)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sz="2000" i="1" dirty="0"/>
              <a:t>D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000" i="1" dirty="0">
                <a:sym typeface="Symbol" panose="05050102010706020507" pitchFamily="18" charset="2"/>
              </a:rPr>
              <a:t> A  </a:t>
            </a:r>
            <a:r>
              <a:rPr lang="en-US" sz="2000" dirty="0">
                <a:sym typeface="Symbol" panose="05050102010706020507" pitchFamily="18" charset="2"/>
              </a:rPr>
              <a:t>(60%, 75%)</a:t>
            </a:r>
            <a:endParaRPr lang="en-US" sz="2000" b="1" dirty="0">
              <a:sym typeface="Symbol" panose="05050102010706020507" pitchFamily="18" charset="2"/>
            </a:endParaRPr>
          </a:p>
          <a:p>
            <a:pPr lvl="1" eaLnBrk="1" hangingPunct="1"/>
            <a:endParaRPr lang="en-US" sz="2000" dirty="0">
              <a:sym typeface="Symbol" panose="05050102010706020507" pitchFamily="18" charset="2"/>
            </a:endParaRPr>
          </a:p>
        </p:txBody>
      </p:sp>
      <p:grpSp>
        <p:nvGrpSpPr>
          <p:cNvPr id="10248" name="Group 5"/>
          <p:cNvGrpSpPr>
            <a:grpSpLocks/>
          </p:cNvGrpSpPr>
          <p:nvPr/>
        </p:nvGrpSpPr>
        <p:grpSpPr bwMode="auto">
          <a:xfrm>
            <a:off x="152400" y="3810000"/>
            <a:ext cx="3886200" cy="2630488"/>
            <a:chOff x="192" y="2400"/>
            <a:chExt cx="2448" cy="1657"/>
          </a:xfrm>
        </p:grpSpPr>
        <p:sp>
          <p:nvSpPr>
            <p:cNvPr id="10272" name="Oval 6"/>
            <p:cNvSpPr>
              <a:spLocks noChangeArrowheads="1"/>
            </p:cNvSpPr>
            <p:nvPr/>
          </p:nvSpPr>
          <p:spPr bwMode="auto">
            <a:xfrm>
              <a:off x="384" y="2736"/>
              <a:ext cx="1200" cy="864"/>
            </a:xfrm>
            <a:prstGeom prst="ellipse">
              <a:avLst/>
            </a:prstGeom>
            <a:solidFill>
              <a:srgbClr val="FFFF00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3" name="Oval 7"/>
            <p:cNvSpPr>
              <a:spLocks noChangeArrowheads="1"/>
            </p:cNvSpPr>
            <p:nvPr/>
          </p:nvSpPr>
          <p:spPr bwMode="auto">
            <a:xfrm>
              <a:off x="1008" y="2736"/>
              <a:ext cx="1200" cy="960"/>
            </a:xfrm>
            <a:prstGeom prst="ellipse">
              <a:avLst/>
            </a:prstGeom>
            <a:solidFill>
              <a:srgbClr val="99CCFF">
                <a:alpha val="50195"/>
              </a:srgbClr>
            </a:solidFill>
            <a:ln w="2540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10274" name="Line 8"/>
            <p:cNvSpPr>
              <a:spLocks noChangeShapeType="1"/>
            </p:cNvSpPr>
            <p:nvPr/>
          </p:nvSpPr>
          <p:spPr bwMode="auto">
            <a:xfrm flipH="1">
              <a:off x="576" y="3168"/>
              <a:ext cx="144" cy="48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5" name="Line 9"/>
            <p:cNvSpPr>
              <a:spLocks noChangeShapeType="1"/>
            </p:cNvSpPr>
            <p:nvPr/>
          </p:nvSpPr>
          <p:spPr bwMode="auto">
            <a:xfrm flipV="1">
              <a:off x="2016" y="2832"/>
              <a:ext cx="144" cy="432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6" name="Line 10"/>
            <p:cNvSpPr>
              <a:spLocks noChangeShapeType="1"/>
            </p:cNvSpPr>
            <p:nvPr/>
          </p:nvSpPr>
          <p:spPr bwMode="auto">
            <a:xfrm flipH="1" flipV="1">
              <a:off x="1440" y="2592"/>
              <a:ext cx="0" cy="576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7" name="Text Box 11"/>
            <p:cNvSpPr txBox="1">
              <a:spLocks noChangeArrowheads="1"/>
            </p:cNvSpPr>
            <p:nvPr/>
          </p:nvSpPr>
          <p:spPr bwMode="auto">
            <a:xfrm>
              <a:off x="1824" y="2448"/>
              <a:ext cx="768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buys diaper</a:t>
              </a:r>
              <a:endParaRPr 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0278" name="Text Box 12"/>
            <p:cNvSpPr txBox="1">
              <a:spLocks noChangeArrowheads="1"/>
            </p:cNvSpPr>
            <p:nvPr/>
          </p:nvSpPr>
          <p:spPr bwMode="auto">
            <a:xfrm>
              <a:off x="960" y="24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rgbClr val="5FA180"/>
                  </a:solidFill>
                  <a:latin typeface="Times New Roman" panose="02020603050405020304" pitchFamily="18" charset="0"/>
                </a:rPr>
                <a:t>buys both</a:t>
              </a:r>
              <a:endParaRPr lang="en-US" sz="1800" b="1" u="sng">
                <a:solidFill>
                  <a:srgbClr val="5FA18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79" name="Text Box 13"/>
            <p:cNvSpPr txBox="1">
              <a:spLocks noChangeArrowheads="1"/>
            </p:cNvSpPr>
            <p:nvPr/>
          </p:nvSpPr>
          <p:spPr bwMode="auto">
            <a:xfrm>
              <a:off x="384" y="3600"/>
              <a:ext cx="657" cy="3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Customer</a:t>
              </a:r>
            </a:p>
            <a:p>
              <a:pPr>
                <a:lnSpc>
                  <a:spcPct val="110000"/>
                </a:lnSpc>
              </a:pPr>
              <a:r>
                <a:rPr lang="en-US" sz="1600" b="1">
                  <a:solidFill>
                    <a:schemeClr val="tx2"/>
                  </a:solidFill>
                  <a:latin typeface="Times New Roman" panose="02020603050405020304" pitchFamily="18" charset="0"/>
                </a:rPr>
                <a:t>buys beer</a:t>
              </a:r>
              <a:endParaRPr lang="en-US" sz="1800" b="1" u="sng">
                <a:latin typeface="Times New Roman" panose="02020603050405020304" pitchFamily="18" charset="0"/>
              </a:endParaRPr>
            </a:p>
          </p:txBody>
        </p:sp>
        <p:sp>
          <p:nvSpPr>
            <p:cNvPr id="10280" name="Rectangle 14"/>
            <p:cNvSpPr>
              <a:spLocks noChangeArrowheads="1"/>
            </p:cNvSpPr>
            <p:nvPr/>
          </p:nvSpPr>
          <p:spPr bwMode="auto">
            <a:xfrm>
              <a:off x="192" y="2400"/>
              <a:ext cx="2448" cy="165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/>
            </a:p>
          </p:txBody>
        </p:sp>
      </p:grpSp>
      <p:graphicFrame>
        <p:nvGraphicFramePr>
          <p:cNvPr id="1527823" name="Group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4238"/>
              </p:ext>
            </p:extLst>
          </p:nvPr>
        </p:nvGraphicFramePr>
        <p:xfrm>
          <a:off x="152400" y="1524000"/>
          <a:ext cx="3886200" cy="2130428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</a:tblGrid>
              <a:tr h="364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Transaction-id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 bought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64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49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D, E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E, 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52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D, E, F</a:t>
                      </a:r>
                    </a:p>
                  </a:txBody>
                  <a:tcPr marT="45702" marB="457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9333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33867" y="152400"/>
            <a:ext cx="8001000" cy="914400"/>
          </a:xfrm>
        </p:spPr>
        <p:txBody>
          <a:bodyPr rtlCol="0">
            <a:normAutofit/>
          </a:bodyPr>
          <a:lstStyle/>
          <a:p>
            <a:r>
              <a:rPr lang="en-US" dirty="0">
                <a:latin typeface="+mn-lt"/>
              </a:rPr>
              <a:t>Support and </a:t>
            </a:r>
            <a:r>
              <a:rPr lang="en-US" dirty="0" smtClean="0">
                <a:latin typeface="+mn-lt"/>
              </a:rPr>
              <a:t>Confidence…</a:t>
            </a:r>
            <a:endParaRPr lang="en-US" dirty="0">
              <a:latin typeface="+mn-lt"/>
            </a:endParaRPr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584B5-20D7-4694-83FC-6F4FA27A5D00}" type="slidenum">
              <a:rPr lang="en-US" sz="1200"/>
              <a:pPr/>
              <a:t>11</a:t>
            </a:fld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419100" y="1373959"/>
            <a:ext cx="8534400" cy="49767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 smtClean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In order to select interesting rules from the set of all possible rules, constraints on various measures of significance and interest are used. The best-known constraints are minimum thresholds on </a:t>
            </a:r>
            <a:r>
              <a:rPr lang="en-US" i="1" dirty="0" smtClean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support and confidence</a:t>
            </a:r>
            <a:r>
              <a:rPr lang="en-US" dirty="0" smtClean="0">
                <a:effectLst/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.</a:t>
            </a: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584B5-20D7-4694-83FC-6F4FA27A5D00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304800" y="1683906"/>
            <a:ext cx="85344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38200" y="1170182"/>
            <a:ext cx="8001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Support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Support of association rule  is the percentage of transactions in dataset that contain both items. In formula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Support (A=&gt;B) = P(A U B)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For example, in above data-set, the association rule </a:t>
            </a:r>
          </a:p>
          <a:p>
            <a:r>
              <a:rPr lang="en-US" dirty="0" smtClean="0">
                <a:latin typeface="+mn-lt"/>
              </a:rPr>
              <a:t>	Bread =&gt; milk</a:t>
            </a: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has a support of 2/5 since both items occurs in 40% of all transactions (2 out of 5 transactions). </a:t>
            </a: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96737"/>
            <a:ext cx="8001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kern="1200">
                <a:solidFill>
                  <a:srgbClr val="C00000"/>
                </a:solidFill>
                <a:latin typeface="+mn-lt"/>
                <a:ea typeface="+mj-ea"/>
                <a:cs typeface="+mj-cs"/>
              </a:defRPr>
            </a:lvl1pPr>
            <a:lvl2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defTabSz="685800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eaLnBrk="1" hangingPunct="1"/>
            <a:r>
              <a:rPr lang="en-US" dirty="0" smtClean="0"/>
              <a:t>Support and Confidence…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3080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Support and </a:t>
            </a:r>
            <a:r>
              <a:rPr lang="en-US" dirty="0" smtClean="0"/>
              <a:t>Confidence…</a:t>
            </a:r>
            <a:endParaRPr 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584B5-20D7-4694-83FC-6F4FA27A5D00}" type="slidenum">
              <a:rPr lang="en-US" sz="1200"/>
              <a:pPr/>
              <a:t>13</a:t>
            </a:fld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304800" y="1683906"/>
            <a:ext cx="85344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065760"/>
            <a:ext cx="8001000" cy="78483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+mn-lt"/>
              </a:rPr>
              <a:t>Confidence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Confidence of association rule  A=&gt; B with respect to set of transactions T in dataset D is the percentage of transactions in D containing A that also contain B. </a:t>
            </a:r>
          </a:p>
          <a:p>
            <a:r>
              <a:rPr lang="en-US" dirty="0" smtClean="0">
                <a:latin typeface="+mn-lt"/>
              </a:rPr>
              <a:t>In formula</a:t>
            </a: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Confidence(A=&gt;B) = P(B|A) = P(A U B) / P(A) </a:t>
            </a: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		   = Support (A =&gt; B)/ P(A)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 smtClean="0">
                <a:latin typeface="+mn-lt"/>
              </a:rPr>
              <a:t>For example, in above data-set, the association rule bread =&gt; milk  has a confidence of 2/3, since 66.66% of all transactions containing bread also contains milk.</a:t>
            </a:r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4367301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001000" cy="914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Support and </a:t>
            </a:r>
            <a:r>
              <a:rPr lang="en-US" dirty="0" smtClean="0"/>
              <a:t>Confidence…</a:t>
            </a:r>
            <a:endParaRPr lang="en-US" dirty="0"/>
          </a:p>
        </p:txBody>
      </p:sp>
      <p:sp>
        <p:nvSpPr>
          <p:cNvPr id="102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855584B5-20D7-4694-83FC-6F4FA27A5D00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3" name="Rectangle 2"/>
          <p:cNvSpPr/>
          <p:nvPr/>
        </p:nvSpPr>
        <p:spPr>
          <a:xfrm>
            <a:off x="304800" y="1683906"/>
            <a:ext cx="853440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 smtClean="0">
              <a:effectLst/>
              <a:latin typeface="Book Antiqua" panose="02040602050305030304" pitchFamily="18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85800" y="1065760"/>
            <a:ext cx="8001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Rules that satisfy both a minimum support threshold and a minimum confidence threshold are called strong. </a:t>
            </a:r>
          </a:p>
          <a:p>
            <a:endParaRPr lang="en-US" dirty="0"/>
          </a:p>
          <a:p>
            <a:r>
              <a:rPr lang="en-US" dirty="0" smtClean="0"/>
              <a:t>By convention, we write support and confidence values so as to occur between 0% and 100%, rather than 0 to 1.0.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9949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Association Mining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dirty="0"/>
              <a:t> data mining, association rules are useful for analyzing and predicting customer behavior. </a:t>
            </a:r>
            <a:endParaRPr lang="en-US" dirty="0" smtClean="0"/>
          </a:p>
          <a:p>
            <a:r>
              <a:rPr lang="en-US" dirty="0" smtClean="0"/>
              <a:t>They </a:t>
            </a:r>
            <a:r>
              <a:rPr lang="en-US" dirty="0"/>
              <a:t>play an important part in </a:t>
            </a:r>
            <a:r>
              <a:rPr lang="en-US" dirty="0" smtClean="0"/>
              <a:t>market </a:t>
            </a:r>
            <a:r>
              <a:rPr lang="en-US" dirty="0"/>
              <a:t>basket data analysis, product clustering, and catalog design and store layout.</a:t>
            </a:r>
          </a:p>
          <a:p>
            <a:r>
              <a:rPr lang="en-US" dirty="0"/>
              <a:t>Programmers use association rules to build programs capable of machine learning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37470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</a:t>
            </a:r>
            <a:r>
              <a:rPr lang="en-US" dirty="0"/>
              <a:t>is a classic algorithm used in data mining for learning association rules. It is very simple. </a:t>
            </a:r>
            <a:endParaRPr lang="en-US" dirty="0" smtClean="0"/>
          </a:p>
          <a:p>
            <a:r>
              <a:rPr lang="en-US" dirty="0" smtClean="0"/>
              <a:t>Learning </a:t>
            </a:r>
            <a:r>
              <a:rPr lang="en-US" dirty="0"/>
              <a:t>association rules basically means finding the items that are purchased together more frequently than others.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name of the algorithm is based on the fact that the algorithm uses </a:t>
            </a:r>
            <a:r>
              <a:rPr lang="en-US" i="1" dirty="0"/>
              <a:t>prior knowledge </a:t>
            </a:r>
            <a:r>
              <a:rPr lang="en-US" dirty="0"/>
              <a:t>of frequent item set properties</a:t>
            </a:r>
            <a:r>
              <a:rPr lang="en-US" dirty="0" smtClean="0"/>
              <a:t>.</a:t>
            </a:r>
          </a:p>
          <a:p>
            <a:r>
              <a:rPr lang="en-US" dirty="0" err="1"/>
              <a:t>Apriori</a:t>
            </a:r>
            <a:r>
              <a:rPr lang="en-US" dirty="0"/>
              <a:t> employs an iterative approach known as a </a:t>
            </a:r>
            <a:r>
              <a:rPr lang="en-US" i="1" dirty="0"/>
              <a:t>level-wise </a:t>
            </a:r>
            <a:r>
              <a:rPr lang="en-US" dirty="0"/>
              <a:t>search, where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itemsets</a:t>
            </a:r>
            <a:r>
              <a:rPr lang="en-US" dirty="0"/>
              <a:t> are used to explore (</a:t>
            </a:r>
            <a:r>
              <a:rPr lang="en-US" i="1" dirty="0"/>
              <a:t>k</a:t>
            </a:r>
            <a:r>
              <a:rPr lang="en-US" dirty="0"/>
              <a:t>+1)-</a:t>
            </a:r>
            <a:r>
              <a:rPr lang="en-US" dirty="0" err="1"/>
              <a:t>itemsets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First, the set of frequent 1-itemsets is found by scanning the database to accumulate the count for each item, and collecting those items that satisfy minimum support.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450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resulting set is denoted </a:t>
            </a:r>
            <a:r>
              <a:rPr lang="en-US" i="1" dirty="0"/>
              <a:t>L</a:t>
            </a:r>
            <a:r>
              <a:rPr lang="en-US" dirty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Next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1 is used to find </a:t>
            </a:r>
            <a:r>
              <a:rPr lang="en-US" i="1" dirty="0"/>
              <a:t>L</a:t>
            </a:r>
            <a:r>
              <a:rPr lang="en-US" dirty="0"/>
              <a:t>2, the set of frequent 2-itemsets, which is used to find </a:t>
            </a:r>
            <a:r>
              <a:rPr lang="en-US" i="1" dirty="0"/>
              <a:t>L</a:t>
            </a:r>
            <a:r>
              <a:rPr lang="en-US" dirty="0"/>
              <a:t>3, and so on, until no more frequent 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itemsets</a:t>
            </a:r>
            <a:r>
              <a:rPr lang="en-US" dirty="0"/>
              <a:t> can be found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 finding of each </a:t>
            </a:r>
            <a:r>
              <a:rPr lang="en-US" i="1" dirty="0" err="1"/>
              <a:t>Lk</a:t>
            </a:r>
            <a:r>
              <a:rPr lang="en-US" i="1" dirty="0"/>
              <a:t> </a:t>
            </a:r>
            <a:r>
              <a:rPr lang="en-US" dirty="0"/>
              <a:t>requires one full scan of the database.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improve the efficiency of the level-wise generation of frequent </a:t>
            </a:r>
            <a:r>
              <a:rPr lang="en-US" dirty="0" err="1"/>
              <a:t>itemsets</a:t>
            </a:r>
            <a:r>
              <a:rPr lang="en-US" dirty="0"/>
              <a:t>, an important property called the </a:t>
            </a:r>
            <a:r>
              <a:rPr lang="en-US" dirty="0" err="1"/>
              <a:t>Apriori</a:t>
            </a:r>
            <a:r>
              <a:rPr lang="en-US" dirty="0"/>
              <a:t> property, presented below, is used to reduce the search space. </a:t>
            </a:r>
            <a:endParaRPr lang="en-US" dirty="0" smtClean="0"/>
          </a:p>
          <a:p>
            <a:r>
              <a:rPr lang="en-US" i="1" dirty="0" err="1" smtClean="0"/>
              <a:t>Apriori</a:t>
            </a:r>
            <a:r>
              <a:rPr lang="en-US" i="1" dirty="0" smtClean="0"/>
              <a:t> </a:t>
            </a:r>
            <a:r>
              <a:rPr lang="en-US" i="1" dirty="0"/>
              <a:t>Property states that any subset of frequent item set must be frequent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39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543800" cy="762000"/>
          </a:xfrm>
        </p:spPr>
        <p:txBody>
          <a:bodyPr/>
          <a:lstStyle/>
          <a:p>
            <a:r>
              <a:rPr lang="en-US" smtClean="0"/>
              <a:t>The Apriori Algorithm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610600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u="sng" dirty="0" smtClean="0"/>
              <a:t>Pseudo-code</a:t>
            </a:r>
            <a:r>
              <a:rPr lang="en-US" sz="2400" dirty="0" smtClean="0"/>
              <a:t>: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i="1" dirty="0" err="1" smtClean="0"/>
              <a:t>C</a:t>
            </a:r>
            <a:r>
              <a:rPr lang="en-US" i="1" baseline="-25000" dirty="0" err="1" smtClean="0"/>
              <a:t>k</a:t>
            </a:r>
            <a:r>
              <a:rPr lang="en-US" dirty="0" smtClean="0"/>
              <a:t>: Candidate </a:t>
            </a:r>
            <a:r>
              <a:rPr lang="en-US" dirty="0" err="1" smtClean="0"/>
              <a:t>itemset</a:t>
            </a:r>
            <a:r>
              <a:rPr lang="en-US" dirty="0" smtClean="0"/>
              <a:t> of size k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 : frequent </a:t>
            </a:r>
            <a:r>
              <a:rPr lang="en-US" dirty="0" err="1" smtClean="0"/>
              <a:t>itemset</a:t>
            </a:r>
            <a:r>
              <a:rPr lang="en-US" dirty="0" smtClean="0"/>
              <a:t> of size k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endParaRPr lang="en-US" sz="1600" dirty="0" smtClean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i="1" dirty="0" smtClean="0"/>
              <a:t>L</a:t>
            </a:r>
            <a:r>
              <a:rPr lang="en-US" i="1" baseline="-25000" dirty="0" smtClean="0"/>
              <a:t>1</a:t>
            </a:r>
            <a:r>
              <a:rPr lang="en-US" dirty="0" smtClean="0"/>
              <a:t> = {frequent items};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F83F24"/>
                </a:solidFill>
              </a:rPr>
              <a:t>for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 = 1;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 !=</a:t>
            </a:r>
            <a:r>
              <a:rPr lang="en-US" dirty="0" smtClean="0">
                <a:sym typeface="Symbol" panose="05050102010706020507" pitchFamily="18" charset="2"/>
              </a:rPr>
              <a:t></a:t>
            </a:r>
            <a:r>
              <a:rPr lang="en-US" dirty="0" smtClean="0"/>
              <a:t>; </a:t>
            </a:r>
            <a:r>
              <a:rPr lang="en-US" i="1" dirty="0" smtClean="0"/>
              <a:t>k</a:t>
            </a:r>
            <a:r>
              <a:rPr lang="en-US" dirty="0" smtClean="0"/>
              <a:t>++) </a:t>
            </a:r>
            <a:r>
              <a:rPr lang="en-US" b="1" dirty="0" smtClean="0">
                <a:solidFill>
                  <a:srgbClr val="F83F24"/>
                </a:solidFill>
              </a:rPr>
              <a:t>do begin</a:t>
            </a:r>
            <a:endParaRPr lang="en-US" dirty="0" smtClean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     </a:t>
            </a:r>
            <a:r>
              <a:rPr lang="en-US" i="1" dirty="0" smtClean="0"/>
              <a:t>C</a:t>
            </a:r>
            <a:r>
              <a:rPr lang="en-US" i="1" baseline="-25000" dirty="0" smtClean="0"/>
              <a:t>k+1</a:t>
            </a:r>
            <a:r>
              <a:rPr lang="en-US" dirty="0" smtClean="0"/>
              <a:t> = candidates generated from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;</a:t>
            </a:r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    </a:t>
            </a:r>
            <a:r>
              <a:rPr lang="en-US" b="1" dirty="0" smtClean="0">
                <a:solidFill>
                  <a:srgbClr val="F83F24"/>
                </a:solidFill>
              </a:rPr>
              <a:t>for each</a:t>
            </a:r>
            <a:r>
              <a:rPr lang="en-US" dirty="0" smtClean="0"/>
              <a:t> transaction </a:t>
            </a:r>
            <a:r>
              <a:rPr lang="en-US" i="1" dirty="0" smtClean="0"/>
              <a:t>t</a:t>
            </a:r>
            <a:r>
              <a:rPr lang="en-US" dirty="0" smtClean="0"/>
              <a:t> in database do</a:t>
            </a:r>
          </a:p>
          <a:p>
            <a:pPr lvl="3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sz="3200" dirty="0" smtClean="0"/>
              <a:t>       </a:t>
            </a:r>
            <a:r>
              <a:rPr lang="en-US" sz="2400" dirty="0" smtClean="0"/>
              <a:t>increment the count of all candidates in </a:t>
            </a:r>
            <a:r>
              <a:rPr lang="en-US" sz="2400" i="1" dirty="0" smtClean="0"/>
              <a:t>C</a:t>
            </a:r>
            <a:r>
              <a:rPr lang="en-US" sz="2400" i="1" baseline="-25000" dirty="0" smtClean="0"/>
              <a:t>k+1</a:t>
            </a:r>
            <a:r>
              <a:rPr lang="en-US" sz="2400" dirty="0" smtClean="0"/>
              <a:t>                            that are contained in </a:t>
            </a:r>
            <a:r>
              <a:rPr lang="en-US" sz="2400" i="1" dirty="0" smtClean="0"/>
              <a:t>t</a:t>
            </a:r>
            <a:endParaRPr lang="en-US" sz="2400" dirty="0" smtClean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    </a:t>
            </a:r>
            <a:r>
              <a:rPr lang="en-US" i="1" dirty="0" smtClean="0"/>
              <a:t>L</a:t>
            </a:r>
            <a:r>
              <a:rPr lang="en-US" i="1" baseline="-25000" dirty="0" smtClean="0"/>
              <a:t>k+1</a:t>
            </a:r>
            <a:r>
              <a:rPr lang="en-US" dirty="0" smtClean="0"/>
              <a:t>  = candidates in </a:t>
            </a:r>
            <a:r>
              <a:rPr lang="en-US" i="1" dirty="0" smtClean="0"/>
              <a:t>C</a:t>
            </a:r>
            <a:r>
              <a:rPr lang="en-US" i="1" baseline="-25000" dirty="0" smtClean="0"/>
              <a:t>k+1</a:t>
            </a:r>
            <a:r>
              <a:rPr lang="en-US" dirty="0" smtClean="0"/>
              <a:t> with </a:t>
            </a:r>
            <a:r>
              <a:rPr lang="en-US" dirty="0" err="1" smtClean="0"/>
              <a:t>min_support</a:t>
            </a:r>
            <a:endParaRPr lang="en-US" dirty="0" smtClean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dirty="0" smtClean="0"/>
              <a:t>   </a:t>
            </a:r>
            <a:r>
              <a:rPr lang="en-US" b="1" dirty="0" smtClean="0">
                <a:solidFill>
                  <a:srgbClr val="F83F24"/>
                </a:solidFill>
              </a:rPr>
              <a:t> end</a:t>
            </a:r>
            <a:endParaRPr lang="en-US" dirty="0" smtClean="0"/>
          </a:p>
          <a:p>
            <a:pPr lvl="2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b="1" dirty="0" smtClean="0">
                <a:solidFill>
                  <a:srgbClr val="F83F24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</a:t>
            </a:r>
            <a:r>
              <a:rPr lang="en-US" i="1" baseline="-25000" dirty="0" smtClean="0"/>
              <a:t>k</a:t>
            </a:r>
            <a:r>
              <a:rPr lang="en-US" dirty="0" smtClean="0"/>
              <a:t> </a:t>
            </a:r>
            <a:r>
              <a:rPr lang="en-US" i="1" dirty="0" err="1" smtClean="0"/>
              <a:t>L</a:t>
            </a:r>
            <a:r>
              <a:rPr lang="en-US" i="1" baseline="-25000" dirty="0" err="1" smtClean="0"/>
              <a:t>k</a:t>
            </a:r>
            <a:r>
              <a:rPr lang="en-US" dirty="0" smtClean="0"/>
              <a:t>;</a:t>
            </a:r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F04EF17-B81B-4DEB-AF41-413E08BE3F23}" type="slidenum">
              <a:rPr lang="en-US" sz="1200"/>
              <a:pPr/>
              <a:t>18</a:t>
            </a:fld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93038" cy="609600"/>
          </a:xfrm>
        </p:spPr>
        <p:txBody>
          <a:bodyPr/>
          <a:lstStyle/>
          <a:p>
            <a:r>
              <a:rPr lang="en-US" sz="3200" smtClean="0"/>
              <a:t>The Apriori Algorithm—An Example </a:t>
            </a:r>
          </a:p>
        </p:txBody>
      </p:sp>
      <p:sp>
        <p:nvSpPr>
          <p:cNvPr id="1638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DE5E6A8-1183-4512-9E0F-05A3B6CA7433}" type="slidenum">
              <a:rPr lang="en-US" sz="1200"/>
              <a:pPr/>
              <a:t>19</a:t>
            </a:fld>
            <a:endParaRPr lang="en-US" sz="1200"/>
          </a:p>
        </p:txBody>
      </p:sp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0" y="1371600"/>
            <a:ext cx="1985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Database TDB</a:t>
            </a:r>
          </a:p>
        </p:txBody>
      </p:sp>
      <p:sp>
        <p:nvSpPr>
          <p:cNvPr id="16391" name="Text Box 4"/>
          <p:cNvSpPr txBox="1">
            <a:spLocks noChangeArrowheads="1"/>
          </p:cNvSpPr>
          <p:nvPr/>
        </p:nvSpPr>
        <p:spPr bwMode="auto">
          <a:xfrm>
            <a:off x="2176463" y="2273300"/>
            <a:ext cx="10906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1</a:t>
            </a:r>
            <a:r>
              <a:rPr lang="en-US" baseline="30000">
                <a:latin typeface="Times New Roman" panose="02020603050405020304" pitchFamily="18" charset="0"/>
              </a:rPr>
              <a:t>st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392" name="Line 5"/>
          <p:cNvSpPr>
            <a:spLocks noChangeShapeType="1"/>
          </p:cNvSpPr>
          <p:nvPr/>
        </p:nvSpPr>
        <p:spPr bwMode="auto">
          <a:xfrm>
            <a:off x="2297113" y="2719388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393" name="Text Box 6"/>
          <p:cNvSpPr txBox="1">
            <a:spLocks noChangeArrowheads="1"/>
          </p:cNvSpPr>
          <p:nvPr/>
        </p:nvSpPr>
        <p:spPr bwMode="auto">
          <a:xfrm>
            <a:off x="2759075" y="17208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 dirty="0">
                <a:latin typeface="Times New Roman" panose="02020603050405020304" pitchFamily="18" charset="0"/>
              </a:rPr>
              <a:t>C</a:t>
            </a:r>
            <a:r>
              <a:rPr lang="en-US" i="1" baseline="-250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4" name="Text Box 7"/>
          <p:cNvSpPr txBox="1">
            <a:spLocks noChangeArrowheads="1"/>
          </p:cNvSpPr>
          <p:nvPr/>
        </p:nvSpPr>
        <p:spPr bwMode="auto">
          <a:xfrm>
            <a:off x="5346700" y="156368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6395" name="Text Box 8"/>
          <p:cNvSpPr txBox="1">
            <a:spLocks noChangeArrowheads="1"/>
          </p:cNvSpPr>
          <p:nvPr/>
        </p:nvSpPr>
        <p:spPr bwMode="auto">
          <a:xfrm>
            <a:off x="301625" y="3729038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6" name="Text Box 9"/>
          <p:cNvSpPr txBox="1">
            <a:spLocks noChangeArrowheads="1"/>
          </p:cNvSpPr>
          <p:nvPr/>
        </p:nvSpPr>
        <p:spPr bwMode="auto">
          <a:xfrm>
            <a:off x="2728913" y="33321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7" name="Text Box 10"/>
          <p:cNvSpPr txBox="1">
            <a:spLocks noChangeArrowheads="1"/>
          </p:cNvSpPr>
          <p:nvPr/>
        </p:nvSpPr>
        <p:spPr bwMode="auto">
          <a:xfrm>
            <a:off x="6016625" y="33829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6398" name="Line 11"/>
          <p:cNvSpPr>
            <a:spLocks noChangeShapeType="1"/>
          </p:cNvSpPr>
          <p:nvPr/>
        </p:nvSpPr>
        <p:spPr bwMode="auto">
          <a:xfrm flipH="1">
            <a:off x="5127625" y="4252913"/>
            <a:ext cx="11207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399" name="Text Box 12"/>
          <p:cNvSpPr txBox="1">
            <a:spLocks noChangeArrowheads="1"/>
          </p:cNvSpPr>
          <p:nvPr/>
        </p:nvSpPr>
        <p:spPr bwMode="auto">
          <a:xfrm>
            <a:off x="5108575" y="3751263"/>
            <a:ext cx="1157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2</a:t>
            </a:r>
            <a:r>
              <a:rPr lang="en-US" baseline="30000">
                <a:latin typeface="Times New Roman" panose="02020603050405020304" pitchFamily="18" charset="0"/>
              </a:rPr>
              <a:t>nd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400" name="AutoShape 13"/>
          <p:cNvSpPr>
            <a:spLocks noChangeArrowheads="1"/>
          </p:cNvSpPr>
          <p:nvPr/>
        </p:nvSpPr>
        <p:spPr bwMode="auto">
          <a:xfrm>
            <a:off x="7861300" y="3070225"/>
            <a:ext cx="627063" cy="855663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1" name="Line 14"/>
          <p:cNvSpPr>
            <a:spLocks noChangeShapeType="1"/>
          </p:cNvSpPr>
          <p:nvPr/>
        </p:nvSpPr>
        <p:spPr bwMode="auto">
          <a:xfrm>
            <a:off x="2535238" y="6299200"/>
            <a:ext cx="16922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6402" name="Text Box 15"/>
          <p:cNvSpPr txBox="1">
            <a:spLocks noChangeArrowheads="1"/>
          </p:cNvSpPr>
          <p:nvPr/>
        </p:nvSpPr>
        <p:spPr bwMode="auto">
          <a:xfrm>
            <a:off x="698500" y="580231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C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3" name="Text Box 16"/>
          <p:cNvSpPr txBox="1">
            <a:spLocks noChangeArrowheads="1"/>
          </p:cNvSpPr>
          <p:nvPr/>
        </p:nvSpPr>
        <p:spPr bwMode="auto">
          <a:xfrm>
            <a:off x="4114800" y="5791200"/>
            <a:ext cx="4556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 i="1">
                <a:latin typeface="Times New Roman" panose="02020603050405020304" pitchFamily="18" charset="0"/>
              </a:rPr>
              <a:t>L</a:t>
            </a:r>
            <a:r>
              <a:rPr lang="en-US" i="1" baseline="-250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6404" name="Text Box 17"/>
          <p:cNvSpPr txBox="1">
            <a:spLocks noChangeArrowheads="1"/>
          </p:cNvSpPr>
          <p:nvPr/>
        </p:nvSpPr>
        <p:spPr bwMode="auto">
          <a:xfrm>
            <a:off x="2708275" y="5881688"/>
            <a:ext cx="1123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/>
            <a:r>
              <a:rPr lang="en-US">
                <a:latin typeface="Times New Roman" panose="02020603050405020304" pitchFamily="18" charset="0"/>
              </a:rPr>
              <a:t>3</a:t>
            </a:r>
            <a:r>
              <a:rPr lang="en-US" baseline="30000">
                <a:latin typeface="Times New Roman" panose="02020603050405020304" pitchFamily="18" charset="0"/>
              </a:rPr>
              <a:t>rd</a:t>
            </a:r>
            <a:r>
              <a:rPr lang="en-US">
                <a:latin typeface="Times New Roman" panose="02020603050405020304" pitchFamily="18" charset="0"/>
              </a:rPr>
              <a:t> scan</a:t>
            </a:r>
          </a:p>
        </p:txBody>
      </p:sp>
      <p:sp>
        <p:nvSpPr>
          <p:cNvPr id="16405" name="AutoShape 18"/>
          <p:cNvSpPr>
            <a:spLocks noChangeArrowheads="1"/>
          </p:cNvSpPr>
          <p:nvPr/>
        </p:nvSpPr>
        <p:spPr bwMode="auto">
          <a:xfrm>
            <a:off x="201613" y="4846638"/>
            <a:ext cx="441325" cy="1249362"/>
          </a:xfrm>
          <a:prstGeom prst="curvedRightArrow">
            <a:avLst>
              <a:gd name="adj1" fmla="val 56619"/>
              <a:gd name="adj2" fmla="val 113237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6406" name="Line 19"/>
          <p:cNvSpPr>
            <a:spLocks noChangeShapeType="1"/>
          </p:cNvSpPr>
          <p:nvPr/>
        </p:nvSpPr>
        <p:spPr bwMode="auto">
          <a:xfrm>
            <a:off x="5334000" y="2438400"/>
            <a:ext cx="527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407" name="Line 20"/>
          <p:cNvSpPr>
            <a:spLocks noChangeShapeType="1"/>
          </p:cNvSpPr>
          <p:nvPr/>
        </p:nvSpPr>
        <p:spPr bwMode="auto">
          <a:xfrm flipH="1">
            <a:off x="2667000" y="4648200"/>
            <a:ext cx="381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/>
        </p:nvGraphicFramePr>
        <p:xfrm>
          <a:off x="152400" y="1828800"/>
          <a:ext cx="1905000" cy="1554240"/>
        </p:xfrm>
        <a:graphic>
          <a:graphicData uri="http://schemas.openxmlformats.org/drawingml/2006/table">
            <a:tbl>
              <a:tblPr/>
              <a:tblGrid>
                <a:gridCol w="685800"/>
                <a:gridCol w="12192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/>
        </p:nvGraphicFramePr>
        <p:xfrm>
          <a:off x="3429000" y="1219200"/>
          <a:ext cx="1752600" cy="1865328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31088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/>
        </p:nvGraphicFramePr>
        <p:xfrm>
          <a:off x="5943600" y="1371600"/>
          <a:ext cx="1752600" cy="155424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96" marB="4569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/>
        </p:nvGraphicFramePr>
        <p:xfrm>
          <a:off x="6553200" y="3581400"/>
          <a:ext cx="1143000" cy="2176461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/>
        </p:nvGraphicFramePr>
        <p:xfrm>
          <a:off x="3200400" y="3429000"/>
          <a:ext cx="1752600" cy="200513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88" marB="4568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/>
        </p:nvGraphicFramePr>
        <p:xfrm>
          <a:off x="762000" y="3862388"/>
          <a:ext cx="1752600" cy="1432060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T="45670" marB="4567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/>
        </p:nvGraphicFramePr>
        <p:xfrm>
          <a:off x="1143000" y="5867400"/>
          <a:ext cx="1143000" cy="658813"/>
        </p:xfrm>
        <a:graphic>
          <a:graphicData uri="http://schemas.openxmlformats.org/drawingml/2006/table">
            <a:tbl>
              <a:tblPr/>
              <a:tblGrid>
                <a:gridCol w="1143000"/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/>
        </p:nvGraphicFramePr>
        <p:xfrm>
          <a:off x="4572000" y="5867400"/>
          <a:ext cx="1752600" cy="619126"/>
        </p:xfrm>
        <a:graphic>
          <a:graphicData uri="http://schemas.openxmlformats.org/drawingml/2006/table">
            <a:tbl>
              <a:tblPr/>
              <a:tblGrid>
                <a:gridCol w="1143000"/>
                <a:gridCol w="609600"/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554" name="Text Box 167"/>
          <p:cNvSpPr txBox="1">
            <a:spLocks noChangeArrowheads="1"/>
          </p:cNvSpPr>
          <p:nvPr/>
        </p:nvSpPr>
        <p:spPr bwMode="auto">
          <a:xfrm>
            <a:off x="1628775" y="1054099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 err="1"/>
              <a:t>Sup</a:t>
            </a:r>
            <a:r>
              <a:rPr lang="en-US" baseline="-25000" dirty="0" err="1"/>
              <a:t>min</a:t>
            </a:r>
            <a:r>
              <a:rPr lang="en-US" dirty="0"/>
              <a:t> = 2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620000" cy="762000"/>
          </a:xfrm>
        </p:spPr>
        <p:txBody>
          <a:bodyPr/>
          <a:lstStyle/>
          <a:p>
            <a:r>
              <a:rPr lang="en-US" dirty="0" smtClean="0"/>
              <a:t>What Is Frequent Pattern Analysis?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219200"/>
            <a:ext cx="8839200" cy="5181600"/>
          </a:xfrm>
        </p:spPr>
        <p:txBody>
          <a:bodyPr>
            <a:normAutofit lnSpcReduction="10000"/>
          </a:bodyPr>
          <a:lstStyle/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>
                <a:solidFill>
                  <a:schemeClr val="hlink"/>
                </a:solidFill>
              </a:rPr>
              <a:t>Frequent pattern</a:t>
            </a:r>
            <a:r>
              <a:rPr lang="en-US" sz="2000" dirty="0" smtClean="0"/>
              <a:t>: a pattern (a set of items, subsequences, substructures, etc.) that occurs frequently in a data set 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SzPct val="80000"/>
              <a:defRPr/>
            </a:pPr>
            <a:r>
              <a:rPr lang="en-US" sz="2000" dirty="0" smtClean="0"/>
              <a:t>First proposed by Agrawal, </a:t>
            </a:r>
            <a:r>
              <a:rPr lang="en-US" sz="2000" dirty="0" err="1" smtClean="0"/>
              <a:t>Imielinski</a:t>
            </a:r>
            <a:r>
              <a:rPr lang="en-US" sz="2000" dirty="0" smtClean="0"/>
              <a:t>, and Swami [AIS93] in the context of </a:t>
            </a:r>
            <a:r>
              <a:rPr lang="en-US" sz="2000" dirty="0" smtClean="0">
                <a:solidFill>
                  <a:schemeClr val="hlink"/>
                </a:solidFill>
              </a:rPr>
              <a:t>frequent </a:t>
            </a:r>
            <a:r>
              <a:rPr lang="en-US" sz="2000" dirty="0" err="1" smtClean="0">
                <a:solidFill>
                  <a:schemeClr val="hlink"/>
                </a:solidFill>
              </a:rPr>
              <a:t>itemsets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hlink"/>
                </a:solidFill>
              </a:rPr>
              <a:t>association rule mining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/>
              <a:t>Motivation: Finding inherent regularities in data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/>
              <a:t>What products were often purchased together?— Beer and diapers?!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/>
              <a:t>What are the subsequent purchases after buying a PC?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/>
              <a:t>What kinds of DNA are sensitive to this new drug?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2000" dirty="0" smtClean="0"/>
              <a:t>Can we automatically classify web documents?</a:t>
            </a:r>
          </a:p>
          <a:p>
            <a:pPr fontAlgn="auto">
              <a:lnSpc>
                <a:spcPct val="130000"/>
              </a:lnSpc>
              <a:spcAft>
                <a:spcPts val="0"/>
              </a:spcAft>
              <a:buSzPct val="80000"/>
              <a:defRPr/>
            </a:pPr>
            <a:r>
              <a:rPr lang="en-US" sz="2000" dirty="0" smtClean="0"/>
              <a:t>Applications</a:t>
            </a:r>
          </a:p>
          <a:p>
            <a:pPr lvl="1" fontAlgn="auto">
              <a:lnSpc>
                <a:spcPct val="130000"/>
              </a:lnSpc>
              <a:spcAft>
                <a:spcPts val="0"/>
              </a:spcAft>
              <a:buSzPct val="80000"/>
              <a:defRPr/>
            </a:pPr>
            <a:r>
              <a:rPr lang="en-US" sz="2000" dirty="0" smtClean="0"/>
              <a:t>Basket data analysis, cross-marketing, catalog design, sale campaign analysis, Web log (click stream) analysis, and DNA sequence analysis.</a:t>
            </a:r>
          </a:p>
        </p:txBody>
      </p:sp>
      <p:sp>
        <p:nvSpPr>
          <p:cNvPr id="819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D397B12-B19B-4409-960A-C6331B6161F5}" type="slidenum">
              <a:rPr lang="en-US" sz="1200"/>
              <a:pPr/>
              <a:t>2</a:t>
            </a:fld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60093" y="1841762"/>
            <a:ext cx="4623813" cy="431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15713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 database, D, consisting of 9 transactions. Suppose min. support count required is 2 (i.e. min-sup = 2/9 = 22 %).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/>
              <a:t>minimum confidence required is 70%. We have to first find out the frequent item set using </a:t>
            </a:r>
            <a:r>
              <a:rPr lang="en-US" dirty="0" err="1"/>
              <a:t>Apriori</a:t>
            </a:r>
            <a:r>
              <a:rPr lang="en-US" dirty="0"/>
              <a:t> algorithm.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Then</a:t>
            </a:r>
            <a:r>
              <a:rPr lang="en-US" dirty="0"/>
              <a:t>, Association rules will be generated using </a:t>
            </a:r>
            <a:r>
              <a:rPr lang="en-US" dirty="0" smtClean="0"/>
              <a:t>minimum support </a:t>
            </a:r>
            <a:r>
              <a:rPr lang="en-US" dirty="0"/>
              <a:t>&amp; </a:t>
            </a:r>
            <a:r>
              <a:rPr lang="en-US" dirty="0" smtClean="0"/>
              <a:t>minimum confidence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72183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Solution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Step 1</a:t>
            </a:r>
            <a:r>
              <a:rPr lang="en-US" dirty="0"/>
              <a:t>: Generating 1-itemset Frequent Pattern</a:t>
            </a:r>
          </a:p>
          <a:p>
            <a:r>
              <a:rPr lang="en-US" dirty="0"/>
              <a:t>The set of frequent 1-itemsets, L1, consists of the candidate 1-itemsets satisfying minimum support</a:t>
            </a:r>
            <a:r>
              <a:rPr lang="en-US" dirty="0" smtClean="0"/>
              <a:t>. </a:t>
            </a:r>
            <a:r>
              <a:rPr lang="en-US" dirty="0"/>
              <a:t>In the first iteration of the algorithm, each item is a member of the set of candidate.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733800"/>
            <a:ext cx="7086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713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2</a:t>
            </a:r>
            <a:r>
              <a:rPr lang="en-US" dirty="0"/>
              <a:t>: Generating 2-itemset Frequent Pattern</a:t>
            </a:r>
          </a:p>
          <a:p>
            <a:r>
              <a:rPr lang="en-US" dirty="0"/>
              <a:t>To discover the set of frequent 2-itemsets, L2, the algorithm uses L1 </a:t>
            </a:r>
            <a:r>
              <a:rPr lang="en-US" i="1" dirty="0"/>
              <a:t>Join </a:t>
            </a:r>
            <a:r>
              <a:rPr lang="en-US" dirty="0"/>
              <a:t>L1to generate a candidate set of 2-itemsets, C2.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Next</a:t>
            </a:r>
            <a:r>
              <a:rPr lang="en-US" dirty="0"/>
              <a:t>, the transactions in D are scanned and the support count for each candidate item set in C2 is accumulated (as shown in the middle table).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set of frequent 2-itemsets, L2, is then determined, consisting of those candidate 2-itemsets in C2 having minimum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741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25145" y="1825625"/>
            <a:ext cx="7693709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743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Step </a:t>
            </a:r>
            <a:r>
              <a:rPr lang="en-US" b="1" dirty="0"/>
              <a:t>3</a:t>
            </a:r>
            <a:r>
              <a:rPr lang="en-US" dirty="0"/>
              <a:t>: Generating 3-itemset Frequent Pattern</a:t>
            </a:r>
          </a:p>
          <a:p>
            <a:r>
              <a:rPr lang="en-US" dirty="0"/>
              <a:t>The generation of the set of candidate 3-itemsets, C3, involves use of the </a:t>
            </a:r>
            <a:r>
              <a:rPr lang="en-US" dirty="0" err="1"/>
              <a:t>Apriori</a:t>
            </a:r>
            <a:r>
              <a:rPr lang="en-US" dirty="0"/>
              <a:t> Property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order to find C3, we compute L2</a:t>
            </a:r>
            <a:r>
              <a:rPr lang="en-US" i="1" dirty="0"/>
              <a:t>Join</a:t>
            </a:r>
            <a:r>
              <a:rPr lang="en-US" dirty="0"/>
              <a:t>L2. C3= L2 </a:t>
            </a:r>
            <a:r>
              <a:rPr lang="en-US" i="1" dirty="0"/>
              <a:t>Join</a:t>
            </a:r>
            <a:r>
              <a:rPr lang="en-US" dirty="0"/>
              <a:t>L2 = {{I1, I2, I3}, {I1, I2, I5}, {I1, I3, I5}, {I2, I3, I4}, {I2, I3, I5}, {I2, I4, I5}}. </a:t>
            </a:r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Join step is complete and Prune step will be used to reduce the size of C3. </a:t>
            </a:r>
            <a:endParaRPr lang="en-US" dirty="0" smtClean="0"/>
          </a:p>
          <a:p>
            <a:r>
              <a:rPr lang="en-US" dirty="0" smtClean="0"/>
              <a:t>Prune </a:t>
            </a:r>
            <a:r>
              <a:rPr lang="en-US" dirty="0"/>
              <a:t>step helps to avoid heavy computation due to large Ck.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541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Based on the </a:t>
            </a:r>
            <a:r>
              <a:rPr lang="en-US" dirty="0" err="1"/>
              <a:t>Apriori</a:t>
            </a:r>
            <a:r>
              <a:rPr lang="en-US" dirty="0"/>
              <a:t> property that all subsets of a frequent item set must also be frequent, we can determine that four latter candidates cannot possibly be frequent.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let’s take {I1, I2, I3}.The 2-item subsets of it are {I1, I2}, {I1, I3} &amp; {I2, I3}. Since all 2-item subsets of {I1, I2, I3} are members of L2, We will keep {I1, I2, I3} in C3.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Lets </a:t>
            </a:r>
            <a:r>
              <a:rPr lang="en-US" dirty="0"/>
              <a:t>take another example of {I2, I3, I5} which shows how the pruning is performed. The 2-item subsets are {I2, I3}, {I2, I5} &amp; {I3,I5}. BUT, {I3, I5} is not a member of L2and hence it is not frequent violating </a:t>
            </a:r>
            <a:r>
              <a:rPr lang="en-US" dirty="0" err="1"/>
              <a:t>Apriori</a:t>
            </a:r>
            <a:r>
              <a:rPr lang="en-US" dirty="0"/>
              <a:t> Property.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1381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 we will have to remove {I2, I3, I5} from C3.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Therefore</a:t>
            </a:r>
            <a:r>
              <a:rPr lang="en-US" dirty="0"/>
              <a:t>, C3= {{I1, I2, I3}, {I1, I2, I5}} after checking for all members of result of Join operation for Pruning. </a:t>
            </a:r>
          </a:p>
          <a:p>
            <a:endParaRPr lang="en-US" dirty="0" smtClean="0"/>
          </a:p>
          <a:p>
            <a:r>
              <a:rPr lang="en-US" dirty="0" smtClean="0"/>
              <a:t>Now</a:t>
            </a:r>
            <a:r>
              <a:rPr lang="en-US" dirty="0"/>
              <a:t>, the transactions in D are scanned in order to determine L3, consisting of those candidates 3-itemsets in C3 having minimum support.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908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286" cy="132294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8650" y="2819400"/>
            <a:ext cx="8058150" cy="216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647924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Step 4</a:t>
            </a:r>
            <a:r>
              <a:rPr lang="en-US" dirty="0"/>
              <a:t>: Generating 4-itemset Frequent Pattern</a:t>
            </a:r>
          </a:p>
          <a:p>
            <a:r>
              <a:rPr lang="en-US" dirty="0"/>
              <a:t>The algorithm uses L3 </a:t>
            </a:r>
            <a:r>
              <a:rPr lang="en-US" i="1" dirty="0"/>
              <a:t>Join</a:t>
            </a:r>
            <a:r>
              <a:rPr lang="en-US" dirty="0"/>
              <a:t>L3to generate a candidate set of 4-itemsets, C4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Although the join results in {{I1, I2, I3, I5}}, this item set is pruned since its subset {{I2, I3, I5}}is not frequent. </a:t>
            </a:r>
            <a:endParaRPr lang="en-US" dirty="0" smtClean="0"/>
          </a:p>
          <a:p>
            <a:r>
              <a:rPr lang="en-US" dirty="0" smtClean="0"/>
              <a:t>Thus</a:t>
            </a:r>
            <a:r>
              <a:rPr lang="en-US" dirty="0"/>
              <a:t>, C4= φ, and algorithm terminates, having found all of the frequent items.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completes </a:t>
            </a:r>
            <a:r>
              <a:rPr lang="en-US" dirty="0" err="1" smtClean="0"/>
              <a:t>Apriori</a:t>
            </a:r>
            <a:r>
              <a:rPr lang="en-US" dirty="0" smtClean="0"/>
              <a:t> </a:t>
            </a:r>
            <a:r>
              <a:rPr lang="en-US" dirty="0"/>
              <a:t>Algorithm</a:t>
            </a:r>
            <a:r>
              <a:rPr lang="en-US" dirty="0" smtClean="0"/>
              <a:t>.</a:t>
            </a:r>
          </a:p>
          <a:p>
            <a:r>
              <a:rPr lang="en-US" dirty="0"/>
              <a:t>These frequent </a:t>
            </a:r>
            <a:r>
              <a:rPr lang="en-US" dirty="0" err="1"/>
              <a:t>itemsets</a:t>
            </a:r>
            <a:r>
              <a:rPr lang="en-US" dirty="0"/>
              <a:t> will be used to generate strong association rules ( where strong association rules satisfy both minimum support &amp; minimum confidence).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28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7807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620000" cy="685800"/>
          </a:xfrm>
        </p:spPr>
        <p:txBody>
          <a:bodyPr/>
          <a:lstStyle/>
          <a:p>
            <a:r>
              <a:rPr lang="en-US" sz="3200" smtClean="0"/>
              <a:t>Why Is Freq. Pattern Mining Important?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371600"/>
            <a:ext cx="8534400" cy="51054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Discloses an intrinsic and important property of data sets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Forms the foundation for many essential data mining tasks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Association, correlation, and causality analysis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Sequential, structural (e.g., sub-graph) patterns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Pattern analysis in spatiotemporal, multimedia, time-series, and stream data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Classification: associative classification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Cluster analysis: frequent pattern-based clustering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Data warehousing: iceberg cube and cube-gradient 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Semantic data compression: fascicles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Broad applications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4B9329FF-8141-4024-8D24-687C147BE551}" type="slidenum">
              <a:rPr lang="en-US" sz="1200"/>
              <a:pPr/>
              <a:t>3</a:t>
            </a:fld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Step 5: Generating Association Rules from Frequent </a:t>
            </a:r>
            <a:r>
              <a:rPr lang="en-US" dirty="0" err="1"/>
              <a:t>Itemsets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Procedure:</a:t>
            </a:r>
          </a:p>
          <a:p>
            <a:pPr marL="0" indent="0">
              <a:buNone/>
            </a:pPr>
            <a:r>
              <a:rPr lang="en-US" dirty="0"/>
              <a:t>For each frequent item set </a:t>
            </a:r>
            <a:r>
              <a:rPr lang="en-US" dirty="0" smtClean="0"/>
              <a:t>“l”, </a:t>
            </a:r>
            <a:r>
              <a:rPr lang="en-US" dirty="0"/>
              <a:t>generate all nonempty subsets of l. For every nonempty subset s of l, output the rule “ </a:t>
            </a:r>
            <a:r>
              <a:rPr lang="en-US" dirty="0" smtClean="0"/>
              <a:t>s=&gt;I-</a:t>
            </a:r>
            <a:r>
              <a:rPr lang="en-US" dirty="0"/>
              <a:t>s</a:t>
            </a:r>
            <a:r>
              <a:rPr lang="en-US" dirty="0" smtClean="0"/>
              <a:t>” if </a:t>
            </a:r>
            <a:r>
              <a:rPr lang="en-US" dirty="0" err="1"/>
              <a:t>support_count</a:t>
            </a:r>
            <a:r>
              <a:rPr lang="en-US" dirty="0"/>
              <a:t>(l) / </a:t>
            </a:r>
            <a:r>
              <a:rPr lang="en-US" dirty="0" err="1"/>
              <a:t>support_count</a:t>
            </a:r>
            <a:r>
              <a:rPr lang="en-US" dirty="0"/>
              <a:t>(s) &gt;= </a:t>
            </a:r>
            <a:r>
              <a:rPr lang="en-US" dirty="0" err="1"/>
              <a:t>min_conf</a:t>
            </a:r>
            <a:r>
              <a:rPr lang="en-US" dirty="0"/>
              <a:t> where </a:t>
            </a:r>
            <a:r>
              <a:rPr lang="en-US" dirty="0" err="1"/>
              <a:t>min_conf</a:t>
            </a:r>
            <a:r>
              <a:rPr lang="en-US" dirty="0"/>
              <a:t> is minimum confidence threshold.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28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8115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Back To Example</a:t>
            </a:r>
            <a:endParaRPr lang="en-US" dirty="0"/>
          </a:p>
          <a:p>
            <a:r>
              <a:rPr lang="en-US" dirty="0"/>
              <a:t>We had L = {{I1}, {I2}, {I3}, {I4}, {I5}, {I1,I2}, {I1,I3}, {I1,I5}, {I2,I3}, {I2,I4}, {I2,I5}, {I1,I2,I3}, {I1,I2,I5}}.</a:t>
            </a:r>
          </a:p>
          <a:p>
            <a:r>
              <a:rPr lang="en-US" dirty="0"/>
              <a:t>Let’s take </a:t>
            </a:r>
            <a:r>
              <a:rPr lang="en-US" b="1" i="1" dirty="0"/>
              <a:t>l </a:t>
            </a:r>
            <a:r>
              <a:rPr lang="en-US" dirty="0"/>
              <a:t>= {I1, I2, I5}. It’s all nonempty subsets are {I1, I2}, {I1, I5}, {I2, I5}, {I1}, {I2}, {I5}.</a:t>
            </a:r>
          </a:p>
          <a:p>
            <a:r>
              <a:rPr lang="en-US" dirty="0" smtClean="0"/>
              <a:t>Let </a:t>
            </a:r>
            <a:r>
              <a:rPr lang="en-US" dirty="0"/>
              <a:t>minimum confidence threshold is, say 70%. The resulting association rules are shown below, each listed with its confidence.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23291"/>
            <a:ext cx="810228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548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R1: I1 ^ I2 =&gt;I5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 I2</a:t>
            </a:r>
            <a:r>
              <a:rPr lang="en-US" dirty="0" smtClean="0"/>
              <a:t>, </a:t>
            </a:r>
            <a:r>
              <a:rPr lang="en-US" dirty="0"/>
              <a:t>I5}/</a:t>
            </a:r>
            <a:r>
              <a:rPr lang="en-US" dirty="0" err="1"/>
              <a:t>support_count</a:t>
            </a:r>
            <a:r>
              <a:rPr lang="en-US" dirty="0"/>
              <a:t>{I1,I2} = 2/4 = 50%, R1 is </a:t>
            </a:r>
            <a:r>
              <a:rPr lang="en-US" dirty="0" smtClean="0"/>
              <a:t>	Rejected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R2</a:t>
            </a:r>
            <a:r>
              <a:rPr lang="en-US" b="1" dirty="0"/>
              <a:t>: I1 ^ I5 =&gt;I2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{I1,I2,I5}/ </a:t>
            </a:r>
            <a:r>
              <a:rPr lang="en-US" dirty="0" err="1"/>
              <a:t>support_count</a:t>
            </a:r>
            <a:r>
              <a:rPr lang="en-US" dirty="0"/>
              <a:t> {I1,I5} = 2/2 = 100%, R2 is </a:t>
            </a:r>
            <a:r>
              <a:rPr lang="en-US" dirty="0" smtClean="0"/>
              <a:t>	Selected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R3</a:t>
            </a:r>
            <a:r>
              <a:rPr lang="en-US" b="1" dirty="0"/>
              <a:t>: I2 ^ I5 =&gt;I1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{I1,I2,I5}/ </a:t>
            </a:r>
            <a:r>
              <a:rPr lang="en-US" dirty="0" err="1"/>
              <a:t>support_count</a:t>
            </a:r>
            <a:r>
              <a:rPr lang="en-US" dirty="0"/>
              <a:t> {I2,I5} = 2/2 = 100%, R3 is </a:t>
            </a:r>
            <a:r>
              <a:rPr lang="en-US" dirty="0" smtClean="0"/>
              <a:t>	Selected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28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9361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R4: I1 =&gt;I2 ^ I5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{I1,I2,I5}/ </a:t>
            </a:r>
            <a:r>
              <a:rPr lang="en-US" dirty="0" err="1"/>
              <a:t>support_count</a:t>
            </a:r>
            <a:r>
              <a:rPr lang="en-US" dirty="0"/>
              <a:t> {I1} = 2/6 </a:t>
            </a:r>
            <a:r>
              <a:rPr lang="en-US" dirty="0" smtClean="0"/>
              <a:t>	= </a:t>
            </a:r>
            <a:r>
              <a:rPr lang="en-US" dirty="0"/>
              <a:t>33%, R4 is Rejected.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R5</a:t>
            </a:r>
            <a:r>
              <a:rPr lang="en-US" b="1" dirty="0"/>
              <a:t>: I2 =&gt;I1 ^ I5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{I1,I2,I5}/ </a:t>
            </a:r>
            <a:r>
              <a:rPr lang="en-US" dirty="0" err="1"/>
              <a:t>support_count</a:t>
            </a:r>
            <a:r>
              <a:rPr lang="en-US" dirty="0"/>
              <a:t> {I2} = 2/7 </a:t>
            </a:r>
            <a:r>
              <a:rPr lang="en-US" dirty="0" smtClean="0"/>
              <a:t>	= </a:t>
            </a:r>
            <a:r>
              <a:rPr lang="en-US" dirty="0"/>
              <a:t>29%, R5 is Rejected.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R6</a:t>
            </a:r>
            <a:r>
              <a:rPr lang="en-US" b="1" dirty="0"/>
              <a:t>: I5 =&gt;I1 ^ I2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	Confidence </a:t>
            </a:r>
            <a:r>
              <a:rPr lang="en-US" dirty="0"/>
              <a:t>= </a:t>
            </a:r>
            <a:r>
              <a:rPr lang="en-US" dirty="0" err="1"/>
              <a:t>support_count</a:t>
            </a:r>
            <a:r>
              <a:rPr lang="en-US" dirty="0"/>
              <a:t> {I1,I2,I5}/ </a:t>
            </a:r>
            <a:r>
              <a:rPr lang="en-US" dirty="0" err="1"/>
              <a:t>support_count</a:t>
            </a:r>
            <a:r>
              <a:rPr lang="en-US" dirty="0"/>
              <a:t> {I5} = 2/2 </a:t>
            </a:r>
            <a:r>
              <a:rPr lang="en-US" dirty="0" smtClean="0"/>
              <a:t>	= </a:t>
            </a:r>
            <a:r>
              <a:rPr lang="en-US" dirty="0"/>
              <a:t>100%, R6 is Selected.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indent="0">
              <a:buNone/>
            </a:pPr>
            <a:r>
              <a:rPr lang="en-US" dirty="0"/>
              <a:t>In this way, we have found three strong association rules.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286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987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71222"/>
              </p:ext>
            </p:extLst>
          </p:nvPr>
        </p:nvGraphicFramePr>
        <p:xfrm>
          <a:off x="2057400" y="1524000"/>
          <a:ext cx="3329305" cy="2348106"/>
        </p:xfrm>
        <a:graphic>
          <a:graphicData uri="http://schemas.openxmlformats.org/drawingml/2006/table">
            <a:tbl>
              <a:tblPr firstRow="1" firstCol="1" bandRow="1"/>
              <a:tblGrid>
                <a:gridCol w="1167130"/>
                <a:gridCol w="2162175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TID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A,B,C,D,E,F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B,C,D,E,F,G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A,D,E,H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A,D,F,I,J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B,D,E,K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162941"/>
            <a:ext cx="7848600" cy="23759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Assume Support = 60%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Generate Frequent item sets using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Apriori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algorithm. Also generate the association rules with confidence =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80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Solution: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Support = (60/100)*5 =3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0026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-76200" y="6112597"/>
            <a:ext cx="69342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1: C1 candidate generation (1-item set)       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188453"/>
              </p:ext>
            </p:extLst>
          </p:nvPr>
        </p:nvGraphicFramePr>
        <p:xfrm>
          <a:off x="762000" y="1364479"/>
          <a:ext cx="2256473" cy="4715341"/>
        </p:xfrm>
        <a:graphic>
          <a:graphicData uri="http://schemas.openxmlformats.org/drawingml/2006/table">
            <a:tbl>
              <a:tblPr firstRow="1" firstCol="1" bandRow="1"/>
              <a:tblGrid>
                <a:gridCol w="1126022"/>
                <a:gridCol w="1130451"/>
              </a:tblGrid>
              <a:tr h="4104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823348"/>
              </p:ext>
            </p:extLst>
          </p:nvPr>
        </p:nvGraphicFramePr>
        <p:xfrm>
          <a:off x="6693973" y="3124200"/>
          <a:ext cx="2029460" cy="2754162"/>
        </p:xfrm>
        <a:graphic>
          <a:graphicData uri="http://schemas.openxmlformats.org/drawingml/2006/table">
            <a:tbl>
              <a:tblPr firstRow="1" firstCol="1" bandRow="1"/>
              <a:tblGrid>
                <a:gridCol w="1014730"/>
                <a:gridCol w="1014730"/>
              </a:tblGrid>
              <a:tr h="797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6273406" y="6199124"/>
            <a:ext cx="28705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2: L1 generation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21687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6112597"/>
            <a:ext cx="3129318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3: C2 (2 –item set)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715061"/>
              </p:ext>
            </p:extLst>
          </p:nvPr>
        </p:nvGraphicFramePr>
        <p:xfrm>
          <a:off x="892829" y="1600200"/>
          <a:ext cx="1953260" cy="4356091"/>
        </p:xfrm>
        <a:graphic>
          <a:graphicData uri="http://schemas.openxmlformats.org/drawingml/2006/table">
            <a:tbl>
              <a:tblPr firstRow="1" firstCol="1" bandRow="1"/>
              <a:tblGrid>
                <a:gridCol w="976630"/>
                <a:gridCol w="976630"/>
              </a:tblGrid>
              <a:tr h="4425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A,B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5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4724400" y="6051406"/>
            <a:ext cx="4150495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4: L2 (2-item frequent set)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318574"/>
              </p:ext>
            </p:extLst>
          </p:nvPr>
        </p:nvGraphicFramePr>
        <p:xfrm>
          <a:off x="5989387" y="4163250"/>
          <a:ext cx="1620520" cy="1956755"/>
        </p:xfrm>
        <a:graphic>
          <a:graphicData uri="http://schemas.openxmlformats.org/drawingml/2006/table">
            <a:tbl>
              <a:tblPr firstRow="1" firstCol="1" bandRow="1"/>
              <a:tblGrid>
                <a:gridCol w="810260"/>
                <a:gridCol w="81026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946344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277" y="6196515"/>
            <a:ext cx="3001078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5: C3 (3-item set)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315132"/>
              </p:ext>
            </p:extLst>
          </p:nvPr>
        </p:nvGraphicFramePr>
        <p:xfrm>
          <a:off x="1142998" y="2971801"/>
          <a:ext cx="1981202" cy="2687027"/>
        </p:xfrm>
        <a:graphic>
          <a:graphicData uri="http://schemas.openxmlformats.org/drawingml/2006/table">
            <a:tbl>
              <a:tblPr firstRow="1" firstCol="1" bandRow="1"/>
              <a:tblGrid>
                <a:gridCol w="990601"/>
                <a:gridCol w="990601"/>
              </a:tblGrid>
              <a:tr h="73027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A,B,D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135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D,E,F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C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181600" y="6196515"/>
            <a:ext cx="2923621" cy="48750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6: L3 Generation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6662474"/>
              </p:ext>
            </p:extLst>
          </p:nvPr>
        </p:nvGraphicFramePr>
        <p:xfrm>
          <a:off x="5833150" y="5257800"/>
          <a:ext cx="1620520" cy="391351"/>
        </p:xfrm>
        <a:graphic>
          <a:graphicData uri="http://schemas.openxmlformats.org/drawingml/2006/table">
            <a:tbl>
              <a:tblPr firstRow="1" firstCol="1" bandRow="1"/>
              <a:tblGrid>
                <a:gridCol w="810260"/>
                <a:gridCol w="810260"/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01096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5050" y="6112597"/>
            <a:ext cx="51816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7: Frequent item sets: L1 U L2 U L3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55542"/>
              </p:ext>
            </p:extLst>
          </p:nvPr>
        </p:nvGraphicFramePr>
        <p:xfrm>
          <a:off x="838200" y="1247929"/>
          <a:ext cx="7363460" cy="4864668"/>
        </p:xfrm>
        <a:graphic>
          <a:graphicData uri="http://schemas.openxmlformats.org/drawingml/2006/table">
            <a:tbl>
              <a:tblPr firstRow="1" firstCol="1" bandRow="1"/>
              <a:tblGrid>
                <a:gridCol w="3681730"/>
                <a:gridCol w="3681730"/>
              </a:tblGrid>
              <a:tr h="44506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Frequent </a:t>
                      </a:r>
                      <a:r>
                        <a:rPr lang="en-US" sz="24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Itemset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Frequent Patterns (Apriori)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L1 (1-item 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frequent set)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D:5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E:4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781">
                <a:tc row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L2 (2-item frequent set)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24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B,E:3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219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D,E:4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37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D,F:3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466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L3 (3-item frequent set)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B,D,E:3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1015288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656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Step 8: </a:t>
            </a:r>
            <a:r>
              <a:rPr lang="en-US" dirty="0">
                <a:latin typeface="+mn-lt"/>
              </a:rPr>
              <a:t>Rules generation and checking its validity when confidence = 80</a:t>
            </a:r>
            <a:r>
              <a:rPr lang="en-US" dirty="0" smtClean="0">
                <a:latin typeface="+mn-lt"/>
              </a:rPr>
              <a:t>% (The red are Invalid rules)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Confidence(</a:t>
            </a:r>
            <a:r>
              <a:rPr lang="en-US" dirty="0" smtClean="0">
                <a:latin typeface="+mn-lt"/>
              </a:rPr>
              <a:t>A-</a:t>
            </a:r>
            <a:r>
              <a:rPr lang="en-US" dirty="0">
                <a:latin typeface="+mn-lt"/>
              </a:rPr>
              <a:t>&gt;</a:t>
            </a:r>
            <a:r>
              <a:rPr lang="en-US" dirty="0" smtClean="0">
                <a:latin typeface="+mn-lt"/>
              </a:rPr>
              <a:t>D) = </a:t>
            </a:r>
            <a:r>
              <a:rPr lang="en-US" dirty="0">
                <a:latin typeface="+mn-lt"/>
              </a:rPr>
              <a:t>support (AUD)/support (A) 	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3/3 =1 =100%		 		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confidence(D-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A) =support </a:t>
            </a:r>
            <a:r>
              <a:rPr lang="en-US" dirty="0">
                <a:latin typeface="+mn-lt"/>
              </a:rPr>
              <a:t>(AUD)/support (D)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=3/5=60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%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B-&gt;D=100%				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D-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=60%</a:t>
            </a:r>
          </a:p>
          <a:p>
            <a:r>
              <a:rPr lang="en-US" dirty="0">
                <a:latin typeface="+mn-lt"/>
              </a:rPr>
              <a:t>B-&gt;E = 100%				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E-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=75%</a:t>
            </a:r>
          </a:p>
          <a:p>
            <a:r>
              <a:rPr lang="en-US" dirty="0" smtClean="0">
                <a:latin typeface="+mn-lt"/>
              </a:rPr>
              <a:t>D-</a:t>
            </a:r>
            <a:r>
              <a:rPr lang="en-US" dirty="0">
                <a:latin typeface="+mn-lt"/>
              </a:rPr>
              <a:t>&gt;E= 80%					</a:t>
            </a:r>
            <a:r>
              <a:rPr lang="en-US" dirty="0" smtClean="0">
                <a:latin typeface="+mn-lt"/>
              </a:rPr>
              <a:t>E-</a:t>
            </a:r>
            <a:r>
              <a:rPr lang="en-US" dirty="0">
                <a:latin typeface="+mn-lt"/>
              </a:rPr>
              <a:t>&gt;D =100%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D-&gt;F = 60%</a:t>
            </a:r>
            <a:r>
              <a:rPr lang="en-US" dirty="0">
                <a:latin typeface="+mn-lt"/>
              </a:rPr>
              <a:t>					</a:t>
            </a:r>
            <a:r>
              <a:rPr lang="en-US" dirty="0" smtClean="0">
                <a:latin typeface="+mn-lt"/>
              </a:rPr>
              <a:t>F-</a:t>
            </a:r>
            <a:r>
              <a:rPr lang="en-US" dirty="0">
                <a:latin typeface="+mn-lt"/>
              </a:rPr>
              <a:t>&gt;D = 100%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7181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Association rules are if/then statements that help uncover relationships between seemingly unrelated data in a relational database or other information repository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An example of an association rule would be "</a:t>
            </a:r>
            <a:r>
              <a:rPr lang="en-US" i="1" dirty="0"/>
              <a:t>If a customer buys a dozen </a:t>
            </a:r>
            <a:r>
              <a:rPr lang="en-US" i="1" dirty="0" smtClean="0"/>
              <a:t>eggs then he </a:t>
            </a:r>
            <a:r>
              <a:rPr lang="en-US" i="1" dirty="0"/>
              <a:t>is 80% likely to also purchase milk</a:t>
            </a:r>
            <a:r>
              <a:rPr lang="en-US" i="1" dirty="0" smtClean="0"/>
              <a:t>.“</a:t>
            </a:r>
          </a:p>
          <a:p>
            <a:r>
              <a:rPr lang="en-US" dirty="0" smtClean="0"/>
              <a:t> </a:t>
            </a:r>
            <a:r>
              <a:rPr lang="en-US" dirty="0"/>
              <a:t>An association rule has two parts, an antecedent (if) and a consequent (then).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antecedent is an item found in the data. A consequent is an item that is found in combination with the antecedent.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7995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</a:t>
            </a:r>
            <a:r>
              <a:rPr lang="en-US" dirty="0" err="1" smtClean="0"/>
              <a:t>Apriori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4591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Step 8: </a:t>
            </a:r>
            <a:r>
              <a:rPr lang="en-US" dirty="0">
                <a:latin typeface="+mn-lt"/>
              </a:rPr>
              <a:t>Rules generation and checking its validity when confidence = 80%</a:t>
            </a:r>
          </a:p>
          <a:p>
            <a:r>
              <a:rPr lang="en-US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latin typeface="+mn-lt"/>
              </a:rPr>
              <a:t>B-&gt;DE= confidence=support(BUDUE)/support(B)			=3/3=100%					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DE-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confidence= support(BDE)/support(DE)</a:t>
            </a:r>
          </a:p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		=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3/4 =75%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D-&gt;BE = 3/5=60%</a:t>
            </a:r>
            <a:r>
              <a:rPr lang="en-US" dirty="0">
                <a:latin typeface="+mn-lt"/>
              </a:rPr>
              <a:t>				</a:t>
            </a:r>
            <a:r>
              <a:rPr lang="en-US" dirty="0" smtClean="0">
                <a:latin typeface="+mn-lt"/>
              </a:rPr>
              <a:t>BE-</a:t>
            </a:r>
            <a:r>
              <a:rPr lang="en-US" dirty="0">
                <a:latin typeface="+mn-lt"/>
              </a:rPr>
              <a:t>&gt;D = 3/3 =100%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E-&gt;BD= 3/4= 75%</a:t>
            </a:r>
            <a:r>
              <a:rPr lang="en-US" dirty="0">
                <a:latin typeface="+mn-lt"/>
              </a:rPr>
              <a:t>				</a:t>
            </a:r>
            <a:r>
              <a:rPr lang="en-US" dirty="0" smtClean="0">
                <a:latin typeface="+mn-lt"/>
              </a:rPr>
              <a:t>BD-</a:t>
            </a:r>
            <a:r>
              <a:rPr lang="en-US" dirty="0">
                <a:latin typeface="+mn-lt"/>
              </a:rPr>
              <a:t>&gt;E = 3/3 = 100%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476653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381000"/>
            <a:ext cx="8062912" cy="609600"/>
          </a:xfrm>
        </p:spPr>
        <p:txBody>
          <a:bodyPr/>
          <a:lstStyle/>
          <a:p>
            <a:r>
              <a:rPr lang="en-US" sz="3200" dirty="0" smtClean="0"/>
              <a:t>Challenges of </a:t>
            </a:r>
            <a:r>
              <a:rPr lang="en-US" sz="3200" dirty="0" err="1" smtClean="0"/>
              <a:t>Apriori</a:t>
            </a:r>
            <a:r>
              <a:rPr lang="en-US" sz="3200" dirty="0" smtClean="0"/>
              <a:t> Algorithm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497888" cy="5029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30000"/>
              </a:lnSpc>
            </a:pPr>
            <a:r>
              <a:rPr lang="en-US" sz="2400" dirty="0" smtClean="0"/>
              <a:t>Challenges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Multiple scans of transaction database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Huge number of candidates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Tedious workload of support counting for candidates</a:t>
            </a:r>
          </a:p>
          <a:p>
            <a:pPr>
              <a:lnSpc>
                <a:spcPct val="130000"/>
              </a:lnSpc>
            </a:pPr>
            <a:r>
              <a:rPr lang="en-US" sz="2400" dirty="0" smtClean="0"/>
              <a:t>Improving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: general ideas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Reduce passes of transaction database scans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Shrink number of candidates</a:t>
            </a:r>
          </a:p>
          <a:p>
            <a:pPr lvl="1">
              <a:lnSpc>
                <a:spcPct val="130000"/>
              </a:lnSpc>
            </a:pPr>
            <a:r>
              <a:rPr lang="en-US" sz="2400" dirty="0" smtClean="0"/>
              <a:t>Facilitate support counting of candidates</a:t>
            </a:r>
          </a:p>
        </p:txBody>
      </p:sp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63A1A75-77F5-4BE2-8965-9D3324BE85B4}" type="slidenum">
              <a:rPr lang="en-US" sz="1200"/>
              <a:pPr/>
              <a:t>41</a:t>
            </a:fld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Efficiency of </a:t>
            </a:r>
            <a:r>
              <a:rPr lang="en-US" b="1" dirty="0" err="1"/>
              <a:t>Apriori</a:t>
            </a:r>
            <a:r>
              <a:rPr lang="en-US" b="1" dirty="0"/>
              <a:t> Algorithm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Many variations of the </a:t>
            </a:r>
            <a:r>
              <a:rPr lang="en-US" sz="2400" dirty="0" err="1"/>
              <a:t>Apriori</a:t>
            </a:r>
            <a:r>
              <a:rPr lang="en-US" sz="2400" dirty="0"/>
              <a:t> algorithm have been proposed that focus on improving the efficiency of the original algorithm. </a:t>
            </a:r>
          </a:p>
          <a:p>
            <a:r>
              <a:rPr lang="en-US" sz="2400" dirty="0"/>
              <a:t>Several of these variations are summarized as follows:</a:t>
            </a:r>
          </a:p>
          <a:p>
            <a:pPr lvl="1"/>
            <a:r>
              <a:rPr lang="en-US" dirty="0"/>
              <a:t>Hash-based </a:t>
            </a:r>
            <a:r>
              <a:rPr lang="en-US" dirty="0" smtClean="0"/>
              <a:t>technique</a:t>
            </a:r>
          </a:p>
          <a:p>
            <a:pPr lvl="1"/>
            <a:r>
              <a:rPr lang="en-US" dirty="0" smtClean="0"/>
              <a:t>Partitioning</a:t>
            </a:r>
          </a:p>
          <a:p>
            <a:pPr lvl="1"/>
            <a:r>
              <a:rPr lang="en-US" dirty="0" smtClean="0"/>
              <a:t>Sampling</a:t>
            </a:r>
            <a:endParaRPr lang="en-US" dirty="0"/>
          </a:p>
          <a:p>
            <a:r>
              <a:rPr lang="en-US" sz="2400" dirty="0"/>
              <a:t>A hash-based technique can be used to reduce the size of the candidate k-</a:t>
            </a:r>
            <a:r>
              <a:rPr lang="en-US" sz="2400" dirty="0" err="1"/>
              <a:t>itemsets</a:t>
            </a:r>
            <a:r>
              <a:rPr lang="en-US" sz="2400" dirty="0"/>
              <a:t>, </a:t>
            </a:r>
            <a:r>
              <a:rPr lang="en-US" sz="2400" dirty="0" err="1"/>
              <a:t>Ck</a:t>
            </a:r>
            <a:r>
              <a:rPr lang="en-US" sz="2400" dirty="0"/>
              <a:t>, for k &gt; 1. </a:t>
            </a:r>
            <a:endParaRPr lang="en-US" sz="2400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378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0" hangingPunct="0">
              <a:spcBef>
                <a:spcPct val="0"/>
              </a:spcBef>
            </a:pPr>
            <a:r>
              <a:rPr lang="en-US" dirty="0"/>
              <a:t>For example, when scanning each transaction in the database to generate the frequent 1-itemsets, L1, from the candidate 1-itemsets in C1, we can generate all of the   2-itemsets for each transaction, hash them into the different buckets of a hash table structure, and increase the corresponding bucket counts. </a:t>
            </a:r>
            <a:endParaRPr lang="en-US" dirty="0" smtClean="0"/>
          </a:p>
          <a:p>
            <a:pPr marL="0" indent="0" eaLnBrk="0" hangingPunct="0">
              <a:spcBef>
                <a:spcPct val="0"/>
              </a:spcBef>
              <a:buNone/>
            </a:pPr>
            <a:endParaRPr lang="en-US" dirty="0"/>
          </a:p>
          <a:p>
            <a:pPr eaLnBrk="0" hangingPunct="0">
              <a:spcBef>
                <a:spcPct val="0"/>
              </a:spcBef>
            </a:pPr>
            <a:r>
              <a:rPr lang="en-US" dirty="0"/>
              <a:t>A 2-itemset whose corresponding bucket count in the hash table is below the support threshold cannot be frequent and thus should be removed from the candidate </a:t>
            </a:r>
            <a:r>
              <a:rPr lang="en-US" dirty="0" smtClean="0"/>
              <a:t>set.</a:t>
            </a:r>
          </a:p>
          <a:p>
            <a:pPr marL="0" indent="0" eaLnBrk="0" hangingPunct="0">
              <a:spcBef>
                <a:spcPct val="0"/>
              </a:spcBef>
              <a:buNone/>
            </a:pPr>
            <a:endParaRPr lang="en-US" dirty="0"/>
          </a:p>
          <a:p>
            <a:pPr eaLnBrk="0" hangingPunct="0">
              <a:spcBef>
                <a:spcPct val="0"/>
              </a:spcBef>
            </a:pPr>
            <a:r>
              <a:rPr lang="en-US" dirty="0"/>
              <a:t> Such a hash-based technique may substantially reduce the number of the candidate k-</a:t>
            </a:r>
            <a:r>
              <a:rPr lang="en-US" dirty="0" err="1"/>
              <a:t>itemsets</a:t>
            </a:r>
            <a:r>
              <a:rPr lang="en-US" dirty="0"/>
              <a:t> examined.</a:t>
            </a:r>
          </a:p>
          <a:p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Efficiency of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smtClean="0"/>
              <a:t>Algorithm…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0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2743200"/>
            <a:ext cx="83820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Efficiency of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smtClean="0"/>
              <a:t>Algorithm…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468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Efficiency of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smtClean="0"/>
              <a:t>Algorithm…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Partitioning</a:t>
            </a:r>
            <a:endParaRPr lang="en-US" dirty="0"/>
          </a:p>
          <a:p>
            <a:r>
              <a:rPr lang="en-US" dirty="0"/>
              <a:t>The set of transactions may be divided into a number of disjoint subsets. Then each partition is searched for frequent </a:t>
            </a:r>
            <a:r>
              <a:rPr lang="en-US" dirty="0" err="1"/>
              <a:t>itemsets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frequent </a:t>
            </a:r>
            <a:r>
              <a:rPr lang="en-US" dirty="0" err="1"/>
              <a:t>itemsets</a:t>
            </a:r>
            <a:r>
              <a:rPr lang="en-US" dirty="0"/>
              <a:t> are called local frequent </a:t>
            </a:r>
            <a:r>
              <a:rPr lang="en-US" dirty="0" err="1"/>
              <a:t>itemsets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i="1" dirty="0" smtClean="0"/>
              <a:t>Any </a:t>
            </a:r>
            <a:r>
              <a:rPr lang="en-US" i="1" dirty="0" err="1"/>
              <a:t>itemset</a:t>
            </a:r>
            <a:r>
              <a:rPr lang="en-US" i="1" dirty="0"/>
              <a:t> that is potentially frequent with respect to D must occur as a frequent </a:t>
            </a:r>
            <a:r>
              <a:rPr lang="en-US" i="1" dirty="0" err="1"/>
              <a:t>itemset</a:t>
            </a:r>
            <a:r>
              <a:rPr lang="en-US" i="1" dirty="0"/>
              <a:t> in at least one of the partitions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Therefore</a:t>
            </a:r>
            <a:r>
              <a:rPr lang="en-US" dirty="0"/>
              <a:t>, all local frequent </a:t>
            </a:r>
            <a:r>
              <a:rPr lang="en-US" dirty="0" err="1"/>
              <a:t>itemsets</a:t>
            </a:r>
            <a:r>
              <a:rPr lang="en-US" dirty="0"/>
              <a:t> are candidate </a:t>
            </a:r>
            <a:r>
              <a:rPr lang="en-US" dirty="0" err="1"/>
              <a:t>itemsets</a:t>
            </a:r>
            <a:r>
              <a:rPr lang="en-US" dirty="0"/>
              <a:t> with respect to </a:t>
            </a:r>
            <a:r>
              <a:rPr lang="en-US" i="1" dirty="0"/>
              <a:t>D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collection of frequent </a:t>
            </a:r>
            <a:r>
              <a:rPr lang="en-US" dirty="0" err="1"/>
              <a:t>itemsets</a:t>
            </a:r>
            <a:r>
              <a:rPr lang="en-US" dirty="0"/>
              <a:t> from all partitions forms the global candidate </a:t>
            </a:r>
            <a:r>
              <a:rPr lang="en-US" dirty="0" err="1"/>
              <a:t>itemsets</a:t>
            </a:r>
            <a:r>
              <a:rPr lang="en-US" dirty="0"/>
              <a:t> with respect to </a:t>
            </a:r>
            <a:r>
              <a:rPr lang="en-US" i="1" dirty="0"/>
              <a:t>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2796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Improving Efficiency of </a:t>
            </a:r>
            <a:r>
              <a:rPr lang="en-US" b="1" dirty="0" err="1"/>
              <a:t>Apriori</a:t>
            </a:r>
            <a:r>
              <a:rPr lang="en-US" b="1" dirty="0"/>
              <a:t> </a:t>
            </a:r>
            <a:r>
              <a:rPr lang="en-US" b="1" dirty="0" smtClean="0"/>
              <a:t>Algorithm…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Sampling</a:t>
            </a:r>
            <a:endParaRPr lang="en-US" dirty="0"/>
          </a:p>
          <a:p>
            <a:r>
              <a:rPr lang="en-US" dirty="0"/>
              <a:t>A random sample (usually large enough to fit in the main memory) may be obtained from the overall set of transactions and the sample is searched for frequent </a:t>
            </a:r>
            <a:r>
              <a:rPr lang="en-US" dirty="0" err="1"/>
              <a:t>itemsets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These frequent </a:t>
            </a:r>
            <a:r>
              <a:rPr lang="en-US" dirty="0" err="1"/>
              <a:t>itemsets</a:t>
            </a:r>
            <a:r>
              <a:rPr lang="en-US" dirty="0"/>
              <a:t> are called </a:t>
            </a:r>
            <a:r>
              <a:rPr lang="en-US" i="1" dirty="0"/>
              <a:t>sample frequent </a:t>
            </a:r>
            <a:r>
              <a:rPr lang="en-US" i="1" dirty="0" err="1"/>
              <a:t>itemsets</a:t>
            </a:r>
            <a:r>
              <a:rPr lang="en-US" dirty="0"/>
              <a:t>. Because we are searching for frequent </a:t>
            </a:r>
            <a:r>
              <a:rPr lang="en-US" dirty="0" err="1"/>
              <a:t>itemsets</a:t>
            </a:r>
            <a:r>
              <a:rPr lang="en-US" dirty="0"/>
              <a:t> in </a:t>
            </a:r>
            <a:r>
              <a:rPr lang="en-US" i="1" dirty="0"/>
              <a:t>S </a:t>
            </a:r>
            <a:r>
              <a:rPr lang="en-US" dirty="0"/>
              <a:t>rather than in </a:t>
            </a:r>
            <a:r>
              <a:rPr lang="en-US" i="1" dirty="0"/>
              <a:t>D</a:t>
            </a:r>
            <a:r>
              <a:rPr lang="en-US" dirty="0"/>
              <a:t>, it is possible that we will miss some of the global frequent </a:t>
            </a:r>
            <a:r>
              <a:rPr lang="en-US" dirty="0" err="1"/>
              <a:t>itemsets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To </a:t>
            </a:r>
            <a:r>
              <a:rPr lang="en-US" dirty="0"/>
              <a:t>lessen this possibility, we use a lower support threshold than minimum support to find the frequent </a:t>
            </a:r>
            <a:r>
              <a:rPr lang="en-US" dirty="0" err="1"/>
              <a:t>itemsets</a:t>
            </a:r>
            <a:r>
              <a:rPr lang="en-US" dirty="0"/>
              <a:t> local to </a:t>
            </a:r>
            <a:r>
              <a:rPr lang="en-US" i="1" dirty="0"/>
              <a:t>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982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68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FP Tree method to improve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9630031-41B7-4FA3-BA3C-EEEDBE78E25E}" type="slidenum">
              <a:rPr lang="en-US" sz="1200"/>
              <a:pPr/>
              <a:t>47</a:t>
            </a:fld>
            <a:endParaRPr lang="en-US" sz="1200"/>
          </a:p>
        </p:txBody>
      </p:sp>
      <p:grpSp>
        <p:nvGrpSpPr>
          <p:cNvPr id="24582" name="Group 3"/>
          <p:cNvGrpSpPr>
            <a:grpSpLocks/>
          </p:cNvGrpSpPr>
          <p:nvPr/>
        </p:nvGrpSpPr>
        <p:grpSpPr bwMode="auto">
          <a:xfrm>
            <a:off x="4191000" y="2971800"/>
            <a:ext cx="4579938" cy="3624263"/>
            <a:chOff x="2496" y="1772"/>
            <a:chExt cx="2926" cy="221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4796" y="1772"/>
              <a:ext cx="28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24588" name="Text Box 5"/>
            <p:cNvSpPr txBox="1">
              <a:spLocks noChangeArrowheads="1"/>
            </p:cNvSpPr>
            <p:nvPr/>
          </p:nvSpPr>
          <p:spPr bwMode="auto">
            <a:xfrm>
              <a:off x="4508" y="2205"/>
              <a:ext cx="305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24589" name="Text Box 6"/>
            <p:cNvSpPr txBox="1">
              <a:spLocks noChangeArrowheads="1"/>
            </p:cNvSpPr>
            <p:nvPr/>
          </p:nvSpPr>
          <p:spPr bwMode="auto">
            <a:xfrm>
              <a:off x="5084" y="2205"/>
              <a:ext cx="333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24590" name="Text Box 7"/>
            <p:cNvSpPr txBox="1">
              <a:spLocks noChangeArrowheads="1"/>
            </p:cNvSpPr>
            <p:nvPr/>
          </p:nvSpPr>
          <p:spPr bwMode="auto">
            <a:xfrm>
              <a:off x="508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4591" name="Text Box 8"/>
            <p:cNvSpPr txBox="1">
              <a:spLocks noChangeArrowheads="1"/>
            </p:cNvSpPr>
            <p:nvPr/>
          </p:nvSpPr>
          <p:spPr bwMode="auto">
            <a:xfrm>
              <a:off x="5080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24592" name="AutoShape 9"/>
            <p:cNvCxnSpPr>
              <a:cxnSpLocks noChangeShapeType="1"/>
              <a:stCxn id="24589" idx="2"/>
              <a:endCxn id="24590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AutoShape 10"/>
            <p:cNvCxnSpPr>
              <a:cxnSpLocks noChangeShapeType="1"/>
              <a:stCxn id="24590" idx="2"/>
              <a:endCxn id="24591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4" name="AutoShape 11"/>
            <p:cNvCxnSpPr>
              <a:cxnSpLocks noChangeShapeType="1"/>
              <a:stCxn id="24587" idx="2"/>
              <a:endCxn id="24589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5" name="AutoShape 12"/>
            <p:cNvCxnSpPr>
              <a:cxnSpLocks noChangeShapeType="1"/>
              <a:stCxn id="24587" idx="2"/>
              <a:endCxn id="24588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596" name="Text Box 13"/>
            <p:cNvSpPr txBox="1">
              <a:spLocks noChangeArrowheads="1"/>
            </p:cNvSpPr>
            <p:nvPr/>
          </p:nvSpPr>
          <p:spPr bwMode="auto">
            <a:xfrm>
              <a:off x="4700" y="2588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4597" name="Text Box 14"/>
            <p:cNvSpPr txBox="1">
              <a:spLocks noChangeArrowheads="1"/>
            </p:cNvSpPr>
            <p:nvPr/>
          </p:nvSpPr>
          <p:spPr bwMode="auto">
            <a:xfrm>
              <a:off x="4321" y="2588"/>
              <a:ext cx="33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24598" name="AutoShape 15"/>
            <p:cNvCxnSpPr>
              <a:cxnSpLocks noChangeShapeType="1"/>
              <a:stCxn id="24588" idx="2"/>
              <a:endCxn id="24597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9" name="AutoShape 16"/>
            <p:cNvCxnSpPr>
              <a:cxnSpLocks noChangeShapeType="1"/>
              <a:stCxn id="24588" idx="2"/>
              <a:endCxn id="24596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0" name="Text Box 17"/>
            <p:cNvSpPr txBox="1">
              <a:spLocks noChangeArrowheads="1"/>
            </p:cNvSpPr>
            <p:nvPr/>
          </p:nvSpPr>
          <p:spPr bwMode="auto">
            <a:xfrm>
              <a:off x="4315" y="2971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24601" name="Text Box 18"/>
            <p:cNvSpPr txBox="1">
              <a:spLocks noChangeArrowheads="1"/>
            </p:cNvSpPr>
            <p:nvPr/>
          </p:nvSpPr>
          <p:spPr bwMode="auto">
            <a:xfrm>
              <a:off x="4556" y="3356"/>
              <a:ext cx="342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4602" name="Text Box 19"/>
            <p:cNvSpPr txBox="1">
              <a:spLocks noChangeArrowheads="1"/>
            </p:cNvSpPr>
            <p:nvPr/>
          </p:nvSpPr>
          <p:spPr bwMode="auto">
            <a:xfrm>
              <a:off x="4130" y="3356"/>
              <a:ext cx="378" cy="25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24603" name="Text Box 20"/>
            <p:cNvSpPr txBox="1">
              <a:spLocks noChangeArrowheads="1"/>
            </p:cNvSpPr>
            <p:nvPr/>
          </p:nvSpPr>
          <p:spPr bwMode="auto">
            <a:xfrm>
              <a:off x="4148" y="3739"/>
              <a:ext cx="342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24604" name="AutoShape 21"/>
            <p:cNvCxnSpPr>
              <a:cxnSpLocks noChangeShapeType="1"/>
              <a:stCxn id="24597" idx="2"/>
              <a:endCxn id="24600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5" name="AutoShape 22"/>
            <p:cNvCxnSpPr>
              <a:cxnSpLocks noChangeShapeType="1"/>
              <a:stCxn id="24600" idx="2"/>
              <a:endCxn id="24602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6" name="AutoShape 23"/>
            <p:cNvCxnSpPr>
              <a:cxnSpLocks noChangeShapeType="1"/>
              <a:stCxn id="24600" idx="2"/>
              <a:endCxn id="24601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607" name="AutoShape 24"/>
            <p:cNvCxnSpPr>
              <a:cxnSpLocks noChangeShapeType="1"/>
              <a:stCxn id="24602" idx="2"/>
              <a:endCxn id="24603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08" name="Text Box 25"/>
            <p:cNvSpPr txBox="1">
              <a:spLocks noChangeArrowheads="1"/>
            </p:cNvSpPr>
            <p:nvPr/>
          </p:nvSpPr>
          <p:spPr bwMode="auto">
            <a:xfrm>
              <a:off x="4538" y="3739"/>
              <a:ext cx="378" cy="251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24609" name="AutoShape 26"/>
            <p:cNvCxnSpPr>
              <a:cxnSpLocks noChangeShapeType="1"/>
              <a:stCxn id="24601" idx="2"/>
              <a:endCxn id="24608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4610" name="Text Box 27"/>
            <p:cNvSpPr txBox="1">
              <a:spLocks noChangeArrowheads="1"/>
            </p:cNvSpPr>
            <p:nvPr/>
          </p:nvSpPr>
          <p:spPr bwMode="auto">
            <a:xfrm>
              <a:off x="2496" y="1935"/>
              <a:ext cx="1625" cy="157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p	3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4611" name="Freeform 28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Freeform 29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Freeform 30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Freeform 31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2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Freeform 33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Line 34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Freeform 35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Freeform 36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Freeform 37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Freeform 38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583" name="Text Box 39"/>
          <p:cNvSpPr txBox="1">
            <a:spLocks noChangeArrowheads="1"/>
          </p:cNvSpPr>
          <p:nvPr/>
        </p:nvSpPr>
        <p:spPr bwMode="auto">
          <a:xfrm>
            <a:off x="6705600" y="2362200"/>
            <a:ext cx="20970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min_support = 3</a:t>
            </a:r>
            <a:endParaRPr lang="en-US" b="1" u="sng">
              <a:latin typeface="Times New Roman" panose="02020603050405020304" pitchFamily="18" charset="0"/>
            </a:endParaRPr>
          </a:p>
        </p:txBody>
      </p:sp>
      <p:sp>
        <p:nvSpPr>
          <p:cNvPr id="24584" name="Rectangle 40"/>
          <p:cNvSpPr>
            <a:spLocks noChangeArrowheads="1"/>
          </p:cNvSpPr>
          <p:nvPr/>
        </p:nvSpPr>
        <p:spPr bwMode="auto">
          <a:xfrm>
            <a:off x="914400" y="1676400"/>
            <a:ext cx="5956300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i="1" u="sng" dirty="0">
                <a:latin typeface="Times New Roman" panose="02020603050405020304" pitchFamily="18" charset="0"/>
              </a:rPr>
              <a:t>TID		Items bought	  (ordered) frequent items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100		{</a:t>
            </a:r>
            <a:r>
              <a:rPr lang="en-US" sz="2000" b="1" i="1" dirty="0">
                <a:latin typeface="Times New Roman" panose="02020603050405020304" pitchFamily="18" charset="0"/>
              </a:rPr>
              <a:t>f, a, c, d, g, </a:t>
            </a:r>
            <a:r>
              <a:rPr lang="en-US" sz="2000" b="1" i="1" dirty="0" err="1">
                <a:latin typeface="Times New Roman" panose="02020603050405020304" pitchFamily="18" charset="0"/>
              </a:rPr>
              <a:t>i</a:t>
            </a:r>
            <a:r>
              <a:rPr lang="en-US" sz="2000" b="1" i="1" dirty="0">
                <a:latin typeface="Times New Roman" panose="02020603050405020304" pitchFamily="18" charset="0"/>
              </a:rPr>
              <a:t>, m, p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  <a:r>
              <a:rPr 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200		{</a:t>
            </a:r>
            <a:r>
              <a:rPr lang="en-US" sz="2000" b="1" i="1" dirty="0">
                <a:latin typeface="Times New Roman" panose="02020603050405020304" pitchFamily="18" charset="0"/>
              </a:rPr>
              <a:t>a, b, c, f, l, m, o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  <a:r>
              <a:rPr 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f, c, a, b, m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300	</a:t>
            </a:r>
            <a:r>
              <a:rPr 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b, f, h, j, o, w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  <a:r>
              <a:rPr 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f, b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400	</a:t>
            </a:r>
            <a:r>
              <a:rPr lang="en-US" sz="2000" b="1" i="1" dirty="0">
                <a:latin typeface="Times New Roman" panose="02020603050405020304" pitchFamily="18" charset="0"/>
              </a:rPr>
              <a:t> 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b, c, k, s, p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  <a:r>
              <a:rPr lang="en-US" sz="2000" b="1" i="1" dirty="0">
                <a:latin typeface="Times New Roman" panose="02020603050405020304" pitchFamily="18" charset="0"/>
              </a:rPr>
              <a:t>	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c, b, p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40000"/>
              </a:lnSpc>
              <a:spcBef>
                <a:spcPct val="50000"/>
              </a:spcBef>
            </a:pPr>
            <a:r>
              <a:rPr lang="en-US" sz="2000" b="1" dirty="0">
                <a:latin typeface="Times New Roman" panose="02020603050405020304" pitchFamily="18" charset="0"/>
              </a:rPr>
              <a:t>500</a:t>
            </a:r>
            <a:r>
              <a:rPr lang="en-US" sz="2000" b="1" i="1" dirty="0">
                <a:latin typeface="Times New Roman" panose="02020603050405020304" pitchFamily="18" charset="0"/>
              </a:rPr>
              <a:t>	 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a, f, c, e, l, p, m, n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  <a:r>
              <a:rPr lang="en-US" sz="2000" b="1" i="1" dirty="0">
                <a:latin typeface="Times New Roman" panose="02020603050405020304" pitchFamily="18" charset="0"/>
              </a:rPr>
              <a:t>	</a:t>
            </a:r>
            <a:r>
              <a:rPr lang="en-US" sz="2000" b="1" dirty="0">
                <a:latin typeface="Times New Roman" panose="02020603050405020304" pitchFamily="18" charset="0"/>
              </a:rPr>
              <a:t>{</a:t>
            </a:r>
            <a:r>
              <a:rPr lang="en-US" sz="2000" b="1" i="1" dirty="0">
                <a:latin typeface="Times New Roman" panose="02020603050405020304" pitchFamily="18" charset="0"/>
              </a:rPr>
              <a:t>f, c, a, m, p</a:t>
            </a:r>
            <a:r>
              <a:rPr lang="en-US" sz="20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4585" name="Text Box 41"/>
          <p:cNvSpPr txBox="1">
            <a:spLocks noChangeArrowheads="1"/>
          </p:cNvSpPr>
          <p:nvPr/>
        </p:nvSpPr>
        <p:spPr bwMode="auto">
          <a:xfrm>
            <a:off x="304800" y="3429000"/>
            <a:ext cx="3810000" cy="2825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+mn-lt"/>
              </a:rPr>
              <a:t>Scan DB once, find frequent 1-itemset (single item pattern)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+mn-lt"/>
              </a:rPr>
              <a:t>Sort frequent items in frequency descending order, f-list</a:t>
            </a:r>
          </a:p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AutoNum type="arabicPeriod"/>
            </a:pPr>
            <a:r>
              <a:rPr lang="en-US" dirty="0">
                <a:latin typeface="+mn-lt"/>
              </a:rPr>
              <a:t>Scan DB again, construct FP-tree</a:t>
            </a:r>
          </a:p>
        </p:txBody>
      </p:sp>
      <p:sp>
        <p:nvSpPr>
          <p:cNvPr id="24586" name="Text Box 42"/>
          <p:cNvSpPr txBox="1">
            <a:spLocks noChangeArrowheads="1"/>
          </p:cNvSpPr>
          <p:nvPr/>
        </p:nvSpPr>
        <p:spPr bwMode="auto">
          <a:xfrm>
            <a:off x="3619246" y="6241979"/>
            <a:ext cx="2600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hlink"/>
                </a:solidFill>
              </a:rPr>
              <a:t>F-list</a:t>
            </a:r>
            <a:r>
              <a:rPr lang="en-US" dirty="0"/>
              <a:t>=f-c-a-b-m-p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422275"/>
            <a:ext cx="7989887" cy="56832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Benefits of the FP-tree Structure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447800"/>
            <a:ext cx="8610600" cy="5029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Completeness </a:t>
            </a:r>
          </a:p>
          <a:p>
            <a:pPr lvl="1"/>
            <a:r>
              <a:rPr lang="en-US" sz="2400" smtClean="0"/>
              <a:t>Preserve complete information for frequent pattern mining</a:t>
            </a:r>
          </a:p>
          <a:p>
            <a:pPr lvl="1"/>
            <a:r>
              <a:rPr lang="en-US" sz="2400" smtClean="0"/>
              <a:t>Never break a long pattern of any transaction</a:t>
            </a:r>
          </a:p>
          <a:p>
            <a:r>
              <a:rPr lang="en-US" sz="2400" smtClean="0"/>
              <a:t>Compactness</a:t>
            </a:r>
          </a:p>
          <a:p>
            <a:pPr lvl="1"/>
            <a:r>
              <a:rPr lang="en-US" sz="2400" smtClean="0"/>
              <a:t>Reduce irrelevant info—infrequent items are gone</a:t>
            </a:r>
          </a:p>
          <a:p>
            <a:pPr lvl="1"/>
            <a:r>
              <a:rPr lang="en-US" sz="2400" smtClean="0"/>
              <a:t>Items in frequency descending order: the more frequently occurring, the more likely to be shared</a:t>
            </a:r>
          </a:p>
          <a:p>
            <a:pPr lvl="1"/>
            <a:r>
              <a:rPr lang="en-US" sz="2400" smtClean="0"/>
              <a:t>Never be larger than the original database (not count node-links and the </a:t>
            </a:r>
            <a:r>
              <a:rPr lang="en-US" sz="2400" i="1" smtClean="0"/>
              <a:t>count</a:t>
            </a:r>
            <a:r>
              <a:rPr lang="en-US" sz="2400" smtClean="0"/>
              <a:t> field)</a:t>
            </a:r>
          </a:p>
          <a:p>
            <a:pPr lvl="1"/>
            <a:r>
              <a:rPr lang="en-US" sz="2400" smtClean="0"/>
              <a:t>For Connect-4 DB, compression ratio could be over 100</a:t>
            </a:r>
          </a:p>
        </p:txBody>
      </p:sp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949B7493-B081-49DA-95A1-CB9311E56FCA}" type="slidenum">
              <a:rPr lang="en-US" sz="1200"/>
              <a:pPr/>
              <a:t>48</a:t>
            </a:fld>
            <a:endParaRPr lang="en-US" sz="12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685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Find Patterns Having P From P-conditional Database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382000" cy="1524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</a:pPr>
            <a:r>
              <a:rPr lang="en-US" smtClean="0"/>
              <a:t>Starting at the frequent item header table in the FP-tree</a:t>
            </a:r>
          </a:p>
          <a:p>
            <a:pPr>
              <a:lnSpc>
                <a:spcPct val="80000"/>
              </a:lnSpc>
            </a:pPr>
            <a:r>
              <a:rPr lang="en-US" smtClean="0"/>
              <a:t>Traverse the FP-tree by following the link of each frequent item </a:t>
            </a:r>
            <a:r>
              <a:rPr lang="en-US" i="1" smtClean="0"/>
              <a:t>p</a:t>
            </a:r>
          </a:p>
          <a:p>
            <a:pPr>
              <a:lnSpc>
                <a:spcPct val="80000"/>
              </a:lnSpc>
            </a:pPr>
            <a:r>
              <a:rPr lang="en-US" smtClean="0"/>
              <a:t>Accumulate all of </a:t>
            </a:r>
            <a:r>
              <a:rPr lang="en-US" i="1" smtClean="0">
                <a:solidFill>
                  <a:schemeClr val="hlink"/>
                </a:solidFill>
              </a:rPr>
              <a:t>transformed prefix paths</a:t>
            </a:r>
            <a:r>
              <a:rPr lang="en-US" smtClean="0"/>
              <a:t> of item </a:t>
            </a:r>
            <a:r>
              <a:rPr lang="en-US" i="1" smtClean="0"/>
              <a:t>p </a:t>
            </a:r>
            <a:r>
              <a:rPr lang="en-US" smtClean="0"/>
              <a:t>to form </a:t>
            </a:r>
            <a:r>
              <a:rPr lang="en-US" i="1" smtClean="0"/>
              <a:t>p’</a:t>
            </a:r>
            <a:r>
              <a:rPr lang="en-US" smtClean="0"/>
              <a:t>s conditional pattern base</a:t>
            </a:r>
          </a:p>
        </p:txBody>
      </p:sp>
      <p:sp>
        <p:nvSpPr>
          <p:cNvPr id="2765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0DDD1DA4-09C5-4D4F-A175-0DB93E5BACE1}" type="slidenum">
              <a:rPr lang="en-US" sz="1200"/>
              <a:pPr/>
              <a:t>49</a:t>
            </a:fld>
            <a:endParaRPr lang="en-US" sz="1200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5461000" y="3667125"/>
            <a:ext cx="3327400" cy="277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Conditional </a:t>
            </a:r>
            <a:r>
              <a:rPr lang="en-US" sz="2000" b="1">
                <a:latin typeface="Times New Roman" panose="02020603050405020304" pitchFamily="18" charset="0"/>
              </a:rPr>
              <a:t>pattern bases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 u="sng">
                <a:latin typeface="Times New Roman" panose="02020603050405020304" pitchFamily="18" charset="0"/>
              </a:rPr>
              <a:t>item	cond. pattern base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c	f:3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a	fc:3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b	fca:1, f:1, c:1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m	fca:2, fcab:1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sz="2000" b="1" i="1">
                <a:latin typeface="Times New Roman" panose="02020603050405020304" pitchFamily="18" charset="0"/>
              </a:rPr>
              <a:t>p	fcam:2, cb:1</a:t>
            </a:r>
          </a:p>
        </p:txBody>
      </p:sp>
      <p:grpSp>
        <p:nvGrpSpPr>
          <p:cNvPr id="27656" name="Group 5"/>
          <p:cNvGrpSpPr>
            <a:grpSpLocks/>
          </p:cNvGrpSpPr>
          <p:nvPr/>
        </p:nvGrpSpPr>
        <p:grpSpPr bwMode="auto">
          <a:xfrm>
            <a:off x="304800" y="3048000"/>
            <a:ext cx="4637088" cy="3525838"/>
            <a:chOff x="2496" y="1772"/>
            <a:chExt cx="2921" cy="2226"/>
          </a:xfrm>
        </p:grpSpPr>
        <p:sp>
          <p:nvSpPr>
            <p:cNvPr id="27657" name="Text Box 6"/>
            <p:cNvSpPr txBox="1">
              <a:spLocks noChangeArrowheads="1"/>
            </p:cNvSpPr>
            <p:nvPr/>
          </p:nvSpPr>
          <p:spPr bwMode="auto">
            <a:xfrm>
              <a:off x="4796" y="1772"/>
              <a:ext cx="27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>
                  <a:latin typeface="Times New Roman" panose="02020603050405020304" pitchFamily="18" charset="0"/>
                </a:rPr>
                <a:t>{}</a:t>
              </a:r>
            </a:p>
          </p:txBody>
        </p:sp>
        <p:sp>
          <p:nvSpPr>
            <p:cNvPr id="27658" name="Text Box 7"/>
            <p:cNvSpPr txBox="1">
              <a:spLocks noChangeArrowheads="1"/>
            </p:cNvSpPr>
            <p:nvPr/>
          </p:nvSpPr>
          <p:spPr bwMode="auto">
            <a:xfrm>
              <a:off x="4508" y="2205"/>
              <a:ext cx="301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f:4</a:t>
              </a:r>
            </a:p>
          </p:txBody>
        </p:sp>
        <p:sp>
          <p:nvSpPr>
            <p:cNvPr id="27659" name="Text Box 8"/>
            <p:cNvSpPr txBox="1">
              <a:spLocks noChangeArrowheads="1"/>
            </p:cNvSpPr>
            <p:nvPr/>
          </p:nvSpPr>
          <p:spPr bwMode="auto">
            <a:xfrm>
              <a:off x="5084" y="2205"/>
              <a:ext cx="328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c:1</a:t>
              </a:r>
            </a:p>
          </p:txBody>
        </p:sp>
        <p:sp>
          <p:nvSpPr>
            <p:cNvPr id="27660" name="Text Box 9"/>
            <p:cNvSpPr txBox="1">
              <a:spLocks noChangeArrowheads="1"/>
            </p:cNvSpPr>
            <p:nvPr/>
          </p:nvSpPr>
          <p:spPr bwMode="auto">
            <a:xfrm>
              <a:off x="508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7661" name="Text Box 10"/>
            <p:cNvSpPr txBox="1">
              <a:spLocks noChangeArrowheads="1"/>
            </p:cNvSpPr>
            <p:nvPr/>
          </p:nvSpPr>
          <p:spPr bwMode="auto">
            <a:xfrm>
              <a:off x="5080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p:1</a:t>
              </a:r>
            </a:p>
          </p:txBody>
        </p:sp>
        <p:cxnSp>
          <p:nvCxnSpPr>
            <p:cNvPr id="27662" name="AutoShape 11"/>
            <p:cNvCxnSpPr>
              <a:cxnSpLocks noChangeShapeType="1"/>
              <a:stCxn id="27659" idx="2"/>
              <a:endCxn id="27660" idx="0"/>
            </p:cNvCxnSpPr>
            <p:nvPr/>
          </p:nvCxnSpPr>
          <p:spPr bwMode="auto">
            <a:xfrm>
              <a:off x="5248" y="2458"/>
              <a:ext cx="1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3" name="AutoShape 12"/>
            <p:cNvCxnSpPr>
              <a:cxnSpLocks noChangeShapeType="1"/>
              <a:stCxn id="27660" idx="2"/>
              <a:endCxn id="27661" idx="0"/>
            </p:cNvCxnSpPr>
            <p:nvPr/>
          </p:nvCxnSpPr>
          <p:spPr bwMode="auto">
            <a:xfrm>
              <a:off x="5249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4" name="AutoShape 13"/>
            <p:cNvCxnSpPr>
              <a:cxnSpLocks noChangeShapeType="1"/>
              <a:stCxn id="27657" idx="2"/>
              <a:endCxn id="27659" idx="0"/>
            </p:cNvCxnSpPr>
            <p:nvPr/>
          </p:nvCxnSpPr>
          <p:spPr bwMode="auto">
            <a:xfrm>
              <a:off x="4935" y="2026"/>
              <a:ext cx="313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5" name="AutoShape 14"/>
            <p:cNvCxnSpPr>
              <a:cxnSpLocks noChangeShapeType="1"/>
              <a:stCxn id="27657" idx="2"/>
              <a:endCxn id="27658" idx="0"/>
            </p:cNvCxnSpPr>
            <p:nvPr/>
          </p:nvCxnSpPr>
          <p:spPr bwMode="auto">
            <a:xfrm flipH="1">
              <a:off x="4659" y="2026"/>
              <a:ext cx="276" cy="18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66" name="Text Box 15"/>
            <p:cNvSpPr txBox="1">
              <a:spLocks noChangeArrowheads="1"/>
            </p:cNvSpPr>
            <p:nvPr/>
          </p:nvSpPr>
          <p:spPr bwMode="auto">
            <a:xfrm>
              <a:off x="4700" y="2588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7667" name="Text Box 16"/>
            <p:cNvSpPr txBox="1">
              <a:spLocks noChangeArrowheads="1"/>
            </p:cNvSpPr>
            <p:nvPr/>
          </p:nvSpPr>
          <p:spPr bwMode="auto">
            <a:xfrm>
              <a:off x="4321" y="2588"/>
              <a:ext cx="328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c:3</a:t>
              </a:r>
            </a:p>
          </p:txBody>
        </p:sp>
        <p:cxnSp>
          <p:nvCxnSpPr>
            <p:cNvPr id="27668" name="AutoShape 17"/>
            <p:cNvCxnSpPr>
              <a:cxnSpLocks noChangeShapeType="1"/>
              <a:stCxn id="27658" idx="2"/>
              <a:endCxn id="27667" idx="0"/>
            </p:cNvCxnSpPr>
            <p:nvPr/>
          </p:nvCxnSpPr>
          <p:spPr bwMode="auto">
            <a:xfrm flipH="1">
              <a:off x="4485" y="2458"/>
              <a:ext cx="174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69" name="AutoShape 18"/>
            <p:cNvCxnSpPr>
              <a:cxnSpLocks noChangeShapeType="1"/>
              <a:stCxn id="27658" idx="2"/>
              <a:endCxn id="27666" idx="0"/>
            </p:cNvCxnSpPr>
            <p:nvPr/>
          </p:nvCxnSpPr>
          <p:spPr bwMode="auto">
            <a:xfrm>
              <a:off x="4659" y="2458"/>
              <a:ext cx="21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0" name="Text Box 19"/>
            <p:cNvSpPr txBox="1">
              <a:spLocks noChangeArrowheads="1"/>
            </p:cNvSpPr>
            <p:nvPr/>
          </p:nvSpPr>
          <p:spPr bwMode="auto">
            <a:xfrm>
              <a:off x="4316" y="2971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a:3</a:t>
              </a:r>
            </a:p>
          </p:txBody>
        </p:sp>
        <p:sp>
          <p:nvSpPr>
            <p:cNvPr id="27671" name="Text Box 20"/>
            <p:cNvSpPr txBox="1">
              <a:spLocks noChangeArrowheads="1"/>
            </p:cNvSpPr>
            <p:nvPr/>
          </p:nvSpPr>
          <p:spPr bwMode="auto">
            <a:xfrm>
              <a:off x="4556" y="3356"/>
              <a:ext cx="337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b:1</a:t>
              </a:r>
            </a:p>
          </p:txBody>
        </p:sp>
        <p:sp>
          <p:nvSpPr>
            <p:cNvPr id="27672" name="Text Box 21"/>
            <p:cNvSpPr txBox="1">
              <a:spLocks noChangeArrowheads="1"/>
            </p:cNvSpPr>
            <p:nvPr/>
          </p:nvSpPr>
          <p:spPr bwMode="auto">
            <a:xfrm>
              <a:off x="4130" y="3356"/>
              <a:ext cx="373" cy="258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m:2</a:t>
              </a:r>
            </a:p>
          </p:txBody>
        </p:sp>
        <p:sp>
          <p:nvSpPr>
            <p:cNvPr id="27673" name="Text Box 22"/>
            <p:cNvSpPr txBox="1">
              <a:spLocks noChangeArrowheads="1"/>
            </p:cNvSpPr>
            <p:nvPr/>
          </p:nvSpPr>
          <p:spPr bwMode="auto">
            <a:xfrm>
              <a:off x="4148" y="3739"/>
              <a:ext cx="337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p:2</a:t>
              </a:r>
            </a:p>
          </p:txBody>
        </p:sp>
        <p:cxnSp>
          <p:nvCxnSpPr>
            <p:cNvPr id="27674" name="AutoShape 23"/>
            <p:cNvCxnSpPr>
              <a:cxnSpLocks noChangeShapeType="1"/>
              <a:stCxn id="27667" idx="2"/>
              <a:endCxn id="27670" idx="0"/>
            </p:cNvCxnSpPr>
            <p:nvPr/>
          </p:nvCxnSpPr>
          <p:spPr bwMode="auto">
            <a:xfrm>
              <a:off x="4485" y="2842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5" name="AutoShape 24"/>
            <p:cNvCxnSpPr>
              <a:cxnSpLocks noChangeShapeType="1"/>
              <a:stCxn id="27670" idx="2"/>
              <a:endCxn id="27672" idx="0"/>
            </p:cNvCxnSpPr>
            <p:nvPr/>
          </p:nvCxnSpPr>
          <p:spPr bwMode="auto">
            <a:xfrm flipH="1">
              <a:off x="4317" y="3226"/>
              <a:ext cx="168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6" name="AutoShape 25"/>
            <p:cNvCxnSpPr>
              <a:cxnSpLocks noChangeShapeType="1"/>
              <a:stCxn id="27670" idx="2"/>
              <a:endCxn id="27671" idx="0"/>
            </p:cNvCxnSpPr>
            <p:nvPr/>
          </p:nvCxnSpPr>
          <p:spPr bwMode="auto">
            <a:xfrm>
              <a:off x="4485" y="3226"/>
              <a:ext cx="24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77" name="AutoShape 26"/>
            <p:cNvCxnSpPr>
              <a:cxnSpLocks noChangeShapeType="1"/>
              <a:stCxn id="27672" idx="2"/>
              <a:endCxn id="27673" idx="0"/>
            </p:cNvCxnSpPr>
            <p:nvPr/>
          </p:nvCxnSpPr>
          <p:spPr bwMode="auto">
            <a:xfrm>
              <a:off x="4317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78" name="Text Box 27"/>
            <p:cNvSpPr txBox="1">
              <a:spLocks noChangeArrowheads="1"/>
            </p:cNvSpPr>
            <p:nvPr/>
          </p:nvSpPr>
          <p:spPr bwMode="auto">
            <a:xfrm>
              <a:off x="4538" y="3739"/>
              <a:ext cx="373" cy="259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2000" i="1">
                  <a:latin typeface="Times New Roman" panose="02020603050405020304" pitchFamily="18" charset="0"/>
                </a:rPr>
                <a:t>m:1</a:t>
              </a:r>
            </a:p>
          </p:txBody>
        </p:sp>
        <p:cxnSp>
          <p:nvCxnSpPr>
            <p:cNvPr id="27679" name="AutoShape 28"/>
            <p:cNvCxnSpPr>
              <a:cxnSpLocks noChangeShapeType="1"/>
              <a:stCxn id="27671" idx="2"/>
              <a:endCxn id="27678" idx="0"/>
            </p:cNvCxnSpPr>
            <p:nvPr/>
          </p:nvCxnSpPr>
          <p:spPr bwMode="auto">
            <a:xfrm>
              <a:off x="4725" y="3610"/>
              <a:ext cx="0" cy="134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680" name="Text Box 29"/>
            <p:cNvSpPr txBox="1">
              <a:spLocks noChangeArrowheads="1"/>
            </p:cNvSpPr>
            <p:nvPr/>
          </p:nvSpPr>
          <p:spPr bwMode="auto">
            <a:xfrm>
              <a:off x="2496" y="1935"/>
              <a:ext cx="1602" cy="1627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2000" b="1">
                  <a:latin typeface="Times New Roman" panose="02020603050405020304" pitchFamily="18" charset="0"/>
                </a:rPr>
                <a:t>Header Table</a:t>
              </a:r>
            </a:p>
            <a:p>
              <a:pPr>
                <a:lnSpc>
                  <a:spcPct val="90000"/>
                </a:lnSpc>
              </a:pPr>
              <a:endParaRPr lang="en-US" sz="2000" b="1">
                <a:latin typeface="Times New Roman" panose="02020603050405020304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en-US" sz="2000" b="1" i="1" u="sng">
                  <a:latin typeface="Times New Roman" panose="02020603050405020304" pitchFamily="18" charset="0"/>
                </a:rPr>
                <a:t>Item  frequency  head 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 f	4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c	4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a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b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m	3</a:t>
              </a:r>
            </a:p>
            <a:p>
              <a:pPr>
                <a:lnSpc>
                  <a:spcPct val="90000"/>
                </a:lnSpc>
              </a:pPr>
              <a:r>
                <a:rPr lang="en-US" sz="2000" i="1">
                  <a:latin typeface="Times New Roman" panose="02020603050405020304" pitchFamily="18" charset="0"/>
                </a:rPr>
                <a:t>p	3</a:t>
              </a:r>
              <a:endParaRPr lang="en-US" sz="2000">
                <a:latin typeface="Times New Roman" panose="02020603050405020304" pitchFamily="18" charset="0"/>
              </a:endParaRPr>
            </a:p>
          </p:txBody>
        </p:sp>
        <p:sp>
          <p:nvSpPr>
            <p:cNvPr id="27681" name="Freeform 30"/>
            <p:cNvSpPr>
              <a:spLocks/>
            </p:cNvSpPr>
            <p:nvPr/>
          </p:nvSpPr>
          <p:spPr bwMode="auto">
            <a:xfrm>
              <a:off x="3879" y="2341"/>
              <a:ext cx="672" cy="240"/>
            </a:xfrm>
            <a:custGeom>
              <a:avLst/>
              <a:gdLst>
                <a:gd name="T0" fmla="*/ 0 w 672"/>
                <a:gd name="T1" fmla="*/ 240 h 240"/>
                <a:gd name="T2" fmla="*/ 288 w 672"/>
                <a:gd name="T3" fmla="*/ 192 h 240"/>
                <a:gd name="T4" fmla="*/ 432 w 672"/>
                <a:gd name="T5" fmla="*/ 48 h 240"/>
                <a:gd name="T6" fmla="*/ 672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2" name="Freeform 31"/>
            <p:cNvSpPr>
              <a:spLocks/>
            </p:cNvSpPr>
            <p:nvPr/>
          </p:nvSpPr>
          <p:spPr bwMode="auto">
            <a:xfrm>
              <a:off x="3879" y="2725"/>
              <a:ext cx="432" cy="1"/>
            </a:xfrm>
            <a:custGeom>
              <a:avLst/>
              <a:gdLst>
                <a:gd name="T0" fmla="*/ 0 w 432"/>
                <a:gd name="T1" fmla="*/ 0 h 1"/>
                <a:gd name="T2" fmla="*/ 432 w 432"/>
                <a:gd name="T3" fmla="*/ 0 h 1"/>
                <a:gd name="T4" fmla="*/ 0 60000 65536"/>
                <a:gd name="T5" fmla="*/ 0 60000 65536"/>
                <a:gd name="T6" fmla="*/ 0 w 432"/>
                <a:gd name="T7" fmla="*/ 0 h 1"/>
                <a:gd name="T8" fmla="*/ 432 w 432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1">
                  <a:moveTo>
                    <a:pt x="0" y="0"/>
                  </a:moveTo>
                  <a:cubicBezTo>
                    <a:pt x="0" y="0"/>
                    <a:pt x="216" y="0"/>
                    <a:pt x="432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3" name="Freeform 32"/>
            <p:cNvSpPr>
              <a:spLocks/>
            </p:cNvSpPr>
            <p:nvPr/>
          </p:nvSpPr>
          <p:spPr bwMode="auto">
            <a:xfrm>
              <a:off x="4599" y="2341"/>
              <a:ext cx="480" cy="384"/>
            </a:xfrm>
            <a:custGeom>
              <a:avLst/>
              <a:gdLst>
                <a:gd name="T0" fmla="*/ 0 w 480"/>
                <a:gd name="T1" fmla="*/ 384 h 384"/>
                <a:gd name="T2" fmla="*/ 48 w 480"/>
                <a:gd name="T3" fmla="*/ 336 h 384"/>
                <a:gd name="T4" fmla="*/ 240 w 480"/>
                <a:gd name="T5" fmla="*/ 96 h 384"/>
                <a:gd name="T6" fmla="*/ 480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4" name="Freeform 33"/>
            <p:cNvSpPr>
              <a:spLocks/>
            </p:cNvSpPr>
            <p:nvPr/>
          </p:nvSpPr>
          <p:spPr bwMode="auto">
            <a:xfrm>
              <a:off x="3879" y="2928"/>
              <a:ext cx="432" cy="192"/>
            </a:xfrm>
            <a:custGeom>
              <a:avLst/>
              <a:gdLst>
                <a:gd name="T0" fmla="*/ 0 w 432"/>
                <a:gd name="T1" fmla="*/ 0 h 192"/>
                <a:gd name="T2" fmla="*/ 144 w 432"/>
                <a:gd name="T3" fmla="*/ 48 h 192"/>
                <a:gd name="T4" fmla="*/ 288 w 432"/>
                <a:gd name="T5" fmla="*/ 144 h 192"/>
                <a:gd name="T6" fmla="*/ 432 w 432"/>
                <a:gd name="T7" fmla="*/ 192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5" name="Freeform 34"/>
            <p:cNvSpPr>
              <a:spLocks/>
            </p:cNvSpPr>
            <p:nvPr/>
          </p:nvSpPr>
          <p:spPr bwMode="auto">
            <a:xfrm>
              <a:off x="3888" y="3072"/>
              <a:ext cx="720" cy="384"/>
            </a:xfrm>
            <a:custGeom>
              <a:avLst/>
              <a:gdLst>
                <a:gd name="T0" fmla="*/ 0 w 720"/>
                <a:gd name="T1" fmla="*/ 0 h 384"/>
                <a:gd name="T2" fmla="*/ 240 w 720"/>
                <a:gd name="T3" fmla="*/ 48 h 384"/>
                <a:gd name="T4" fmla="*/ 528 w 720"/>
                <a:gd name="T5" fmla="*/ 288 h 384"/>
                <a:gd name="T6" fmla="*/ 720 w 720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6" name="Freeform 35"/>
            <p:cNvSpPr>
              <a:spLocks/>
            </p:cNvSpPr>
            <p:nvPr/>
          </p:nvSpPr>
          <p:spPr bwMode="auto">
            <a:xfrm>
              <a:off x="4848" y="2832"/>
              <a:ext cx="56" cy="672"/>
            </a:xfrm>
            <a:custGeom>
              <a:avLst/>
              <a:gdLst>
                <a:gd name="T0" fmla="*/ 0 w 56"/>
                <a:gd name="T1" fmla="*/ 672 h 672"/>
                <a:gd name="T2" fmla="*/ 48 w 56"/>
                <a:gd name="T3" fmla="*/ 432 h 672"/>
                <a:gd name="T4" fmla="*/ 48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7" name="Line 36"/>
            <p:cNvSpPr>
              <a:spLocks noChangeShapeType="1"/>
            </p:cNvSpPr>
            <p:nvPr/>
          </p:nvSpPr>
          <p:spPr bwMode="auto">
            <a:xfrm>
              <a:off x="4983" y="2725"/>
              <a:ext cx="96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Freeform 37"/>
            <p:cNvSpPr>
              <a:spLocks/>
            </p:cNvSpPr>
            <p:nvPr/>
          </p:nvSpPr>
          <p:spPr bwMode="auto">
            <a:xfrm>
              <a:off x="3888" y="3264"/>
              <a:ext cx="288" cy="240"/>
            </a:xfrm>
            <a:custGeom>
              <a:avLst/>
              <a:gdLst>
                <a:gd name="T0" fmla="*/ 0 w 288"/>
                <a:gd name="T1" fmla="*/ 0 h 240"/>
                <a:gd name="T2" fmla="*/ 144 w 288"/>
                <a:gd name="T3" fmla="*/ 48 h 240"/>
                <a:gd name="T4" fmla="*/ 192 w 288"/>
                <a:gd name="T5" fmla="*/ 192 h 240"/>
                <a:gd name="T6" fmla="*/ 288 w 288"/>
                <a:gd name="T7" fmla="*/ 24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Freeform 38"/>
            <p:cNvSpPr>
              <a:spLocks/>
            </p:cNvSpPr>
            <p:nvPr/>
          </p:nvSpPr>
          <p:spPr bwMode="auto">
            <a:xfrm>
              <a:off x="4464" y="3504"/>
              <a:ext cx="96" cy="384"/>
            </a:xfrm>
            <a:custGeom>
              <a:avLst/>
              <a:gdLst>
                <a:gd name="T0" fmla="*/ 0 w 96"/>
                <a:gd name="T1" fmla="*/ 0 h 384"/>
                <a:gd name="T2" fmla="*/ 48 w 96"/>
                <a:gd name="T3" fmla="*/ 96 h 384"/>
                <a:gd name="T4" fmla="*/ 48 w 96"/>
                <a:gd name="T5" fmla="*/ 288 h 384"/>
                <a:gd name="T6" fmla="*/ 96 w 96"/>
                <a:gd name="T7" fmla="*/ 384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0" name="Freeform 39"/>
            <p:cNvSpPr>
              <a:spLocks/>
            </p:cNvSpPr>
            <p:nvPr/>
          </p:nvSpPr>
          <p:spPr bwMode="auto">
            <a:xfrm>
              <a:off x="3888" y="3456"/>
              <a:ext cx="288" cy="432"/>
            </a:xfrm>
            <a:custGeom>
              <a:avLst/>
              <a:gdLst>
                <a:gd name="T0" fmla="*/ 0 w 288"/>
                <a:gd name="T1" fmla="*/ 0 h 432"/>
                <a:gd name="T2" fmla="*/ 96 w 288"/>
                <a:gd name="T3" fmla="*/ 144 h 432"/>
                <a:gd name="T4" fmla="*/ 144 w 288"/>
                <a:gd name="T5" fmla="*/ 336 h 432"/>
                <a:gd name="T6" fmla="*/ 288 w 288"/>
                <a:gd name="T7" fmla="*/ 432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91" name="Freeform 40"/>
            <p:cNvSpPr>
              <a:spLocks/>
            </p:cNvSpPr>
            <p:nvPr/>
          </p:nvSpPr>
          <p:spPr bwMode="auto">
            <a:xfrm>
              <a:off x="4464" y="3216"/>
              <a:ext cx="768" cy="672"/>
            </a:xfrm>
            <a:custGeom>
              <a:avLst/>
              <a:gdLst>
                <a:gd name="T0" fmla="*/ 0 w 768"/>
                <a:gd name="T1" fmla="*/ 672 h 672"/>
                <a:gd name="T2" fmla="*/ 96 w 768"/>
                <a:gd name="T3" fmla="*/ 528 h 672"/>
                <a:gd name="T4" fmla="*/ 528 w 768"/>
                <a:gd name="T5" fmla="*/ 384 h 672"/>
                <a:gd name="T6" fmla="*/ 768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 cap="flat" cmpd="sng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5181600"/>
          </a:xfrm>
        </p:spPr>
        <p:txBody>
          <a:bodyPr>
            <a:noAutofit/>
          </a:bodyPr>
          <a:lstStyle/>
          <a:p>
            <a:r>
              <a:rPr lang="en-US" dirty="0"/>
              <a:t>Association rule mining is a method for discovering interesting relations between variables in large databases.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intended to identify strong rules discovered in databases using different measures of interestingness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For example, the rule found in the sales data of a supermarket would indicate that if a customer buys onions and potatoes together, they are likely to also buy hamburger meat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Such information can be used as the basis for decisions about marketing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addition to the above example from market basket analysis association rules are employed today in many application areas including web usage mining, intrusion detection, bioinformatics etc.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2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609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/>
              <a:t>From Conditional Pattern-bases to Conditional FP-trees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612775" y="1371600"/>
            <a:ext cx="8048625" cy="19573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smtClean="0"/>
              <a:t>For each pattern-base</a:t>
            </a:r>
          </a:p>
          <a:p>
            <a:pPr lvl="1"/>
            <a:r>
              <a:rPr lang="en-US" sz="2400" smtClean="0"/>
              <a:t>Accumulate the count for each item in the base</a:t>
            </a:r>
          </a:p>
          <a:p>
            <a:pPr lvl="1"/>
            <a:r>
              <a:rPr lang="en-US" sz="2400" smtClean="0"/>
              <a:t>Construct the FP-tree for the frequent items of the pattern base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F84BA8B7-CE2E-4763-B961-E6964234A50A}" type="slidenum">
              <a:rPr lang="en-US" sz="1200"/>
              <a:pPr/>
              <a:t>50</a:t>
            </a:fld>
            <a:endParaRPr lang="en-US" sz="1200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5181600" y="3429000"/>
            <a:ext cx="3276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1800" b="1" i="1">
                <a:latin typeface="Times New Roman" panose="02020603050405020304" pitchFamily="18" charset="0"/>
              </a:rPr>
              <a:t>m-conditional </a:t>
            </a:r>
            <a:r>
              <a:rPr lang="en-US" sz="1800" b="1">
                <a:latin typeface="Times New Roman" panose="02020603050405020304" pitchFamily="18" charset="0"/>
              </a:rPr>
              <a:t>pattern base:</a:t>
            </a:r>
          </a:p>
          <a:p>
            <a:pPr lvl="1"/>
            <a:r>
              <a:rPr lang="en-US" sz="1800" b="1" i="1">
                <a:latin typeface="Times New Roman" panose="02020603050405020304" pitchFamily="18" charset="0"/>
              </a:rPr>
              <a:t>fca:2, fcab:1</a:t>
            </a:r>
          </a:p>
        </p:txBody>
      </p:sp>
      <p:grpSp>
        <p:nvGrpSpPr>
          <p:cNvPr id="28680" name="Group 5"/>
          <p:cNvGrpSpPr>
            <a:grpSpLocks/>
          </p:cNvGrpSpPr>
          <p:nvPr/>
        </p:nvGrpSpPr>
        <p:grpSpPr bwMode="auto">
          <a:xfrm>
            <a:off x="5257800" y="4343400"/>
            <a:ext cx="2298700" cy="2324100"/>
            <a:chOff x="3312" y="2736"/>
            <a:chExt cx="1448" cy="1464"/>
          </a:xfrm>
        </p:grpSpPr>
        <p:grpSp>
          <p:nvGrpSpPr>
            <p:cNvPr id="28719" name="Group 6"/>
            <p:cNvGrpSpPr>
              <a:grpSpLocks/>
            </p:cNvGrpSpPr>
            <p:nvPr/>
          </p:nvGrpSpPr>
          <p:grpSpPr bwMode="auto">
            <a:xfrm>
              <a:off x="3792" y="2736"/>
              <a:ext cx="329" cy="1297"/>
              <a:chOff x="2282" y="2456"/>
              <a:chExt cx="329" cy="1297"/>
            </a:xfrm>
          </p:grpSpPr>
          <p:sp>
            <p:nvSpPr>
              <p:cNvPr id="28721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7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>
                    <a:latin typeface="Times New Roman" panose="02020603050405020304" pitchFamily="18" charset="0"/>
                  </a:rPr>
                  <a:t>{}</a:t>
                </a:r>
              </a:p>
            </p:txBody>
          </p:sp>
          <p:sp>
            <p:nvSpPr>
              <p:cNvPr id="28722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 i="1">
                    <a:latin typeface="Times New Roman" panose="02020603050405020304" pitchFamily="18" charset="0"/>
                  </a:rPr>
                  <a:t>f:3</a:t>
                </a:r>
              </a:p>
            </p:txBody>
          </p:sp>
          <p:sp>
            <p:nvSpPr>
              <p:cNvPr id="28723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32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 i="1">
                    <a:latin typeface="Times New Roman" panose="02020603050405020304" pitchFamily="18" charset="0"/>
                  </a:rPr>
                  <a:t>c:3</a:t>
                </a:r>
              </a:p>
            </p:txBody>
          </p:sp>
          <p:sp>
            <p:nvSpPr>
              <p:cNvPr id="28724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sz="2000" i="1">
                    <a:latin typeface="Times New Roman" panose="02020603050405020304" pitchFamily="18" charset="0"/>
                  </a:rPr>
                  <a:t>a:3</a:t>
                </a:r>
              </a:p>
            </p:txBody>
          </p:sp>
          <p:cxnSp>
            <p:nvCxnSpPr>
              <p:cNvPr id="28725" name="AutoShape 11"/>
              <p:cNvCxnSpPr>
                <a:cxnSpLocks noChangeShapeType="1"/>
                <a:stCxn id="28721" idx="2"/>
                <a:endCxn id="28722" idx="0"/>
              </p:cNvCxnSpPr>
              <p:nvPr/>
            </p:nvCxnSpPr>
            <p:spPr bwMode="auto">
              <a:xfrm>
                <a:off x="2447" y="2706"/>
                <a:ext cx="0" cy="13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6" name="AutoShape 12"/>
              <p:cNvCxnSpPr>
                <a:cxnSpLocks noChangeShapeType="1"/>
                <a:stCxn id="28722" idx="2"/>
                <a:endCxn id="28723" idx="0"/>
              </p:cNvCxnSpPr>
              <p:nvPr/>
            </p:nvCxnSpPr>
            <p:spPr bwMode="auto">
              <a:xfrm>
                <a:off x="2447" y="3090"/>
                <a:ext cx="0" cy="7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8727" name="AutoShape 13"/>
              <p:cNvCxnSpPr>
                <a:cxnSpLocks noChangeShapeType="1"/>
                <a:stCxn id="28723" idx="2"/>
                <a:endCxn id="28724" idx="0"/>
              </p:cNvCxnSpPr>
              <p:nvPr/>
            </p:nvCxnSpPr>
            <p:spPr bwMode="auto">
              <a:xfrm>
                <a:off x="2447" y="3417"/>
                <a:ext cx="0" cy="86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8720" name="Text Box 14"/>
            <p:cNvSpPr txBox="1">
              <a:spLocks noChangeArrowheads="1"/>
            </p:cNvSpPr>
            <p:nvPr/>
          </p:nvSpPr>
          <p:spPr bwMode="auto">
            <a:xfrm>
              <a:off x="3312" y="3969"/>
              <a:ext cx="14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800" b="1" i="1">
                  <a:latin typeface="Times New Roman" panose="02020603050405020304" pitchFamily="18" charset="0"/>
                </a:rPr>
                <a:t>m-conditional </a:t>
              </a:r>
              <a:r>
                <a:rPr lang="en-US" sz="1800" b="1">
                  <a:latin typeface="Times New Roman" panose="02020603050405020304" pitchFamily="18" charset="0"/>
                </a:rPr>
                <a:t>FP-tree</a:t>
              </a:r>
              <a:endParaRPr lang="en-US" sz="1800" b="1" i="1">
                <a:latin typeface="Times New Roman" panose="02020603050405020304" pitchFamily="18" charset="0"/>
              </a:endParaRPr>
            </a:p>
          </p:txBody>
        </p:sp>
      </p:grpSp>
      <p:sp>
        <p:nvSpPr>
          <p:cNvPr id="28681" name="Rectangle 15"/>
          <p:cNvSpPr>
            <a:spLocks noChangeArrowheads="1"/>
          </p:cNvSpPr>
          <p:nvPr/>
        </p:nvSpPr>
        <p:spPr bwMode="auto">
          <a:xfrm>
            <a:off x="6934200" y="4114800"/>
            <a:ext cx="2209800" cy="179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>
                <a:latin typeface="Times New Roman" panose="02020603050405020304" pitchFamily="18" charset="0"/>
              </a:rPr>
              <a:t>All frequent patterns relate to</a:t>
            </a:r>
            <a:r>
              <a:rPr lang="en-US" sz="1800" b="1" i="1">
                <a:latin typeface="Times New Roman" panose="02020603050405020304" pitchFamily="18" charset="0"/>
              </a:rPr>
              <a:t> m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anose="02020603050405020304" pitchFamily="18" charset="0"/>
              </a:rPr>
              <a:t>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anose="02020603050405020304" pitchFamily="18" charset="0"/>
              </a:rPr>
              <a:t>fm, cm, 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anose="02020603050405020304" pitchFamily="18" charset="0"/>
              </a:rPr>
              <a:t>fcm, fam, cam, 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sz="1800" b="1" i="1">
                <a:latin typeface="Times New Roman" panose="02020603050405020304" pitchFamily="18" charset="0"/>
              </a:rPr>
              <a:t>fcam</a:t>
            </a:r>
          </a:p>
        </p:txBody>
      </p:sp>
      <p:sp>
        <p:nvSpPr>
          <p:cNvPr id="28682" name="Text Box 16"/>
          <p:cNvSpPr txBox="1">
            <a:spLocks noChangeArrowheads="1"/>
          </p:cNvSpPr>
          <p:nvPr/>
        </p:nvSpPr>
        <p:spPr bwMode="auto">
          <a:xfrm>
            <a:off x="5105400" y="4724400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  <a:endParaRPr lang="en-US" b="1">
              <a:latin typeface="Times New Roman" panose="02020603050405020304" pitchFamily="18" charset="0"/>
            </a:endParaRPr>
          </a:p>
        </p:txBody>
      </p:sp>
      <p:sp>
        <p:nvSpPr>
          <p:cNvPr id="28683" name="Rectangle 17"/>
          <p:cNvSpPr>
            <a:spLocks noChangeArrowheads="1"/>
          </p:cNvSpPr>
          <p:nvPr/>
        </p:nvSpPr>
        <p:spPr bwMode="auto">
          <a:xfrm>
            <a:off x="6400800" y="4876800"/>
            <a:ext cx="496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latin typeface="Times New Roman" panose="02020603050405020304" pitchFamily="18" charset="0"/>
                <a:sym typeface="Wingdings 3" panose="05040102010807070707" pitchFamily="18" charset="2"/>
              </a:rPr>
              <a:t></a:t>
            </a:r>
          </a:p>
        </p:txBody>
      </p:sp>
      <p:sp>
        <p:nvSpPr>
          <p:cNvPr id="28684" name="Text Box 18"/>
          <p:cNvSpPr txBox="1">
            <a:spLocks noChangeArrowheads="1"/>
          </p:cNvSpPr>
          <p:nvPr/>
        </p:nvSpPr>
        <p:spPr bwMode="auto">
          <a:xfrm>
            <a:off x="3892550" y="3595688"/>
            <a:ext cx="44132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>
                <a:latin typeface="Times New Roman" panose="02020603050405020304" pitchFamily="18" charset="0"/>
              </a:rPr>
              <a:t>{}</a:t>
            </a:r>
          </a:p>
        </p:txBody>
      </p:sp>
      <p:sp>
        <p:nvSpPr>
          <p:cNvPr id="28685" name="Text Box 19"/>
          <p:cNvSpPr txBox="1">
            <a:spLocks noChangeArrowheads="1"/>
          </p:cNvSpPr>
          <p:nvPr/>
        </p:nvSpPr>
        <p:spPr bwMode="auto">
          <a:xfrm>
            <a:off x="3430588" y="4140200"/>
            <a:ext cx="47783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f:4</a:t>
            </a:r>
          </a:p>
        </p:txBody>
      </p:sp>
      <p:sp>
        <p:nvSpPr>
          <p:cNvPr id="28686" name="Text Box 20"/>
          <p:cNvSpPr txBox="1">
            <a:spLocks noChangeArrowheads="1"/>
          </p:cNvSpPr>
          <p:nvPr/>
        </p:nvSpPr>
        <p:spPr bwMode="auto">
          <a:xfrm>
            <a:off x="4351338" y="4140200"/>
            <a:ext cx="5207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latin typeface="Times New Roman" panose="02020603050405020304" pitchFamily="18" charset="0"/>
              </a:rPr>
              <a:t>c:1</a:t>
            </a:r>
          </a:p>
        </p:txBody>
      </p:sp>
      <p:sp>
        <p:nvSpPr>
          <p:cNvPr id="28687" name="Text Box 21"/>
          <p:cNvSpPr txBox="1">
            <a:spLocks noChangeArrowheads="1"/>
          </p:cNvSpPr>
          <p:nvPr/>
        </p:nvSpPr>
        <p:spPr bwMode="auto">
          <a:xfrm>
            <a:off x="4343400" y="46228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8688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533400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latin typeface="Times New Roman" panose="02020603050405020304" pitchFamily="18" charset="0"/>
              </a:rPr>
              <a:t>p:1</a:t>
            </a:r>
          </a:p>
        </p:txBody>
      </p:sp>
      <p:cxnSp>
        <p:nvCxnSpPr>
          <p:cNvPr id="28689" name="AutoShape 23"/>
          <p:cNvCxnSpPr>
            <a:cxnSpLocks noChangeShapeType="1"/>
            <a:stCxn id="28686" idx="2"/>
            <a:endCxn id="28687" idx="0"/>
          </p:cNvCxnSpPr>
          <p:nvPr/>
        </p:nvCxnSpPr>
        <p:spPr bwMode="auto">
          <a:xfrm>
            <a:off x="4613275" y="4459288"/>
            <a:ext cx="1588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0" name="AutoShape 24"/>
          <p:cNvCxnSpPr>
            <a:cxnSpLocks noChangeShapeType="1"/>
            <a:stCxn id="28687" idx="2"/>
            <a:endCxn id="28688" idx="0"/>
          </p:cNvCxnSpPr>
          <p:nvPr/>
        </p:nvCxnSpPr>
        <p:spPr bwMode="auto">
          <a:xfrm>
            <a:off x="4614863" y="4941888"/>
            <a:ext cx="0" cy="169862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1" name="AutoShape 25"/>
          <p:cNvCxnSpPr>
            <a:cxnSpLocks noChangeShapeType="1"/>
            <a:stCxn id="28684" idx="2"/>
            <a:endCxn id="28686" idx="0"/>
          </p:cNvCxnSpPr>
          <p:nvPr/>
        </p:nvCxnSpPr>
        <p:spPr bwMode="auto">
          <a:xfrm>
            <a:off x="4113213" y="3914775"/>
            <a:ext cx="500062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2" name="AutoShape 26"/>
          <p:cNvCxnSpPr>
            <a:cxnSpLocks noChangeShapeType="1"/>
            <a:stCxn id="28684" idx="2"/>
            <a:endCxn id="28685" idx="0"/>
          </p:cNvCxnSpPr>
          <p:nvPr/>
        </p:nvCxnSpPr>
        <p:spPr bwMode="auto">
          <a:xfrm flipH="1">
            <a:off x="3671888" y="3914775"/>
            <a:ext cx="441325" cy="230188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3" name="Text Box 27"/>
          <p:cNvSpPr txBox="1">
            <a:spLocks noChangeArrowheads="1"/>
          </p:cNvSpPr>
          <p:nvPr/>
        </p:nvSpPr>
        <p:spPr bwMode="auto">
          <a:xfrm>
            <a:off x="3736975" y="4622800"/>
            <a:ext cx="534988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8694" name="Text Box 28"/>
          <p:cNvSpPr txBox="1">
            <a:spLocks noChangeArrowheads="1"/>
          </p:cNvSpPr>
          <p:nvPr/>
        </p:nvSpPr>
        <p:spPr bwMode="auto">
          <a:xfrm>
            <a:off x="3133725" y="4622800"/>
            <a:ext cx="519113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c:3</a:t>
            </a:r>
          </a:p>
        </p:txBody>
      </p:sp>
      <p:cxnSp>
        <p:nvCxnSpPr>
          <p:cNvPr id="28695" name="AutoShape 29"/>
          <p:cNvCxnSpPr>
            <a:cxnSpLocks noChangeShapeType="1"/>
            <a:stCxn id="28685" idx="2"/>
            <a:endCxn id="28694" idx="0"/>
          </p:cNvCxnSpPr>
          <p:nvPr/>
        </p:nvCxnSpPr>
        <p:spPr bwMode="auto">
          <a:xfrm flipH="1">
            <a:off x="3394075" y="4459288"/>
            <a:ext cx="277813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96" name="AutoShape 30"/>
          <p:cNvCxnSpPr>
            <a:cxnSpLocks noChangeShapeType="1"/>
            <a:stCxn id="28685" idx="2"/>
            <a:endCxn id="28693" idx="0"/>
          </p:cNvCxnSpPr>
          <p:nvPr/>
        </p:nvCxnSpPr>
        <p:spPr bwMode="auto">
          <a:xfrm>
            <a:off x="3671888" y="4459288"/>
            <a:ext cx="334962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697" name="Text Box 31"/>
          <p:cNvSpPr txBox="1">
            <a:spLocks noChangeArrowheads="1"/>
          </p:cNvSpPr>
          <p:nvPr/>
        </p:nvSpPr>
        <p:spPr bwMode="auto">
          <a:xfrm>
            <a:off x="3124200" y="5105400"/>
            <a:ext cx="53498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a:3</a:t>
            </a:r>
          </a:p>
        </p:txBody>
      </p:sp>
      <p:sp>
        <p:nvSpPr>
          <p:cNvPr id="28698" name="Text Box 32"/>
          <p:cNvSpPr txBox="1">
            <a:spLocks noChangeArrowheads="1"/>
          </p:cNvSpPr>
          <p:nvPr/>
        </p:nvSpPr>
        <p:spPr bwMode="auto">
          <a:xfrm>
            <a:off x="3506788" y="5588000"/>
            <a:ext cx="534987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b:1</a:t>
            </a:r>
          </a:p>
        </p:txBody>
      </p:sp>
      <p:sp>
        <p:nvSpPr>
          <p:cNvPr id="28699" name="Text Box 33"/>
          <p:cNvSpPr txBox="1">
            <a:spLocks noChangeArrowheads="1"/>
          </p:cNvSpPr>
          <p:nvPr/>
        </p:nvSpPr>
        <p:spPr bwMode="auto">
          <a:xfrm>
            <a:off x="2822575" y="5588000"/>
            <a:ext cx="592138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m:2</a:t>
            </a:r>
          </a:p>
        </p:txBody>
      </p:sp>
      <p:sp>
        <p:nvSpPr>
          <p:cNvPr id="28700" name="Text Box 34"/>
          <p:cNvSpPr txBox="1">
            <a:spLocks noChangeArrowheads="1"/>
          </p:cNvSpPr>
          <p:nvPr/>
        </p:nvSpPr>
        <p:spPr bwMode="auto">
          <a:xfrm>
            <a:off x="2855913" y="6072188"/>
            <a:ext cx="536575" cy="4095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latin typeface="Times New Roman" panose="02020603050405020304" pitchFamily="18" charset="0"/>
              </a:rPr>
              <a:t>p:2</a:t>
            </a:r>
          </a:p>
        </p:txBody>
      </p:sp>
      <p:cxnSp>
        <p:nvCxnSpPr>
          <p:cNvPr id="28701" name="AutoShape 35"/>
          <p:cNvCxnSpPr>
            <a:cxnSpLocks noChangeShapeType="1"/>
            <a:stCxn id="28694" idx="2"/>
            <a:endCxn id="28697" idx="0"/>
          </p:cNvCxnSpPr>
          <p:nvPr/>
        </p:nvCxnSpPr>
        <p:spPr bwMode="auto">
          <a:xfrm>
            <a:off x="3394075" y="4941888"/>
            <a:ext cx="0" cy="169862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2" name="AutoShape 36"/>
          <p:cNvCxnSpPr>
            <a:cxnSpLocks noChangeShapeType="1"/>
            <a:stCxn id="28697" idx="2"/>
            <a:endCxn id="28699" idx="0"/>
          </p:cNvCxnSpPr>
          <p:nvPr/>
        </p:nvCxnSpPr>
        <p:spPr bwMode="auto">
          <a:xfrm flipH="1">
            <a:off x="3124200" y="5426075"/>
            <a:ext cx="269875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3" name="AutoShape 37"/>
          <p:cNvCxnSpPr>
            <a:cxnSpLocks noChangeShapeType="1"/>
            <a:stCxn id="28697" idx="2"/>
            <a:endCxn id="28698" idx="0"/>
          </p:cNvCxnSpPr>
          <p:nvPr/>
        </p:nvCxnSpPr>
        <p:spPr bwMode="auto">
          <a:xfrm>
            <a:off x="3394075" y="5426075"/>
            <a:ext cx="382588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704" name="AutoShape 38"/>
          <p:cNvCxnSpPr>
            <a:cxnSpLocks noChangeShapeType="1"/>
            <a:stCxn id="28699" idx="2"/>
            <a:endCxn id="28700" idx="0"/>
          </p:cNvCxnSpPr>
          <p:nvPr/>
        </p:nvCxnSpPr>
        <p:spPr bwMode="auto">
          <a:xfrm>
            <a:off x="3124200" y="5908675"/>
            <a:ext cx="0" cy="168275"/>
          </a:xfrm>
          <a:prstGeom prst="straightConnector1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5" name="Text Box 39"/>
          <p:cNvSpPr txBox="1">
            <a:spLocks noChangeArrowheads="1"/>
          </p:cNvSpPr>
          <p:nvPr/>
        </p:nvSpPr>
        <p:spPr bwMode="auto">
          <a:xfrm>
            <a:off x="3478213" y="6072188"/>
            <a:ext cx="593725" cy="409575"/>
          </a:xfrm>
          <a:prstGeom prst="rect">
            <a:avLst/>
          </a:prstGeom>
          <a:noFill/>
          <a:ln w="12700">
            <a:solidFill>
              <a:schemeClr val="hlink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sz="2000" i="1">
                <a:solidFill>
                  <a:schemeClr val="hlink"/>
                </a:solidFill>
                <a:latin typeface="Times New Roman" panose="02020603050405020304" pitchFamily="18" charset="0"/>
              </a:rPr>
              <a:t>m:1</a:t>
            </a:r>
          </a:p>
        </p:txBody>
      </p:sp>
      <p:cxnSp>
        <p:nvCxnSpPr>
          <p:cNvPr id="28706" name="AutoShape 40"/>
          <p:cNvCxnSpPr>
            <a:cxnSpLocks noChangeShapeType="1"/>
            <a:stCxn id="28698" idx="2"/>
            <a:endCxn id="28705" idx="0"/>
          </p:cNvCxnSpPr>
          <p:nvPr/>
        </p:nvCxnSpPr>
        <p:spPr bwMode="auto">
          <a:xfrm>
            <a:off x="3776663" y="5908675"/>
            <a:ext cx="0" cy="168275"/>
          </a:xfrm>
          <a:prstGeom prst="straightConnector1">
            <a:avLst/>
          </a:prstGeom>
          <a:noFill/>
          <a:ln w="12700">
            <a:solidFill>
              <a:schemeClr val="hlink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707" name="Text Box 41"/>
          <p:cNvSpPr txBox="1">
            <a:spLocks noChangeArrowheads="1"/>
          </p:cNvSpPr>
          <p:nvPr/>
        </p:nvSpPr>
        <p:spPr bwMode="auto">
          <a:xfrm>
            <a:off x="214313" y="3824288"/>
            <a:ext cx="2543175" cy="2301875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000" b="1">
                <a:latin typeface="Times New Roman" panose="02020603050405020304" pitchFamily="18" charset="0"/>
              </a:rPr>
              <a:t>Header Table</a:t>
            </a:r>
          </a:p>
          <a:p>
            <a:pPr>
              <a:lnSpc>
                <a:spcPct val="90000"/>
              </a:lnSpc>
            </a:pPr>
            <a:r>
              <a:rPr lang="en-US" sz="2000" b="1" i="1" u="sng">
                <a:latin typeface="Times New Roman" panose="02020603050405020304" pitchFamily="18" charset="0"/>
              </a:rPr>
              <a:t>Item  frequency  head 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 f	4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c	4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a	3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b	3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m	3</a:t>
            </a:r>
          </a:p>
          <a:p>
            <a:pPr>
              <a:lnSpc>
                <a:spcPct val="90000"/>
              </a:lnSpc>
            </a:pPr>
            <a:r>
              <a:rPr lang="en-US" sz="2000" i="1">
                <a:latin typeface="Times New Roman" panose="02020603050405020304" pitchFamily="18" charset="0"/>
              </a:rPr>
              <a:t>p	3</a:t>
            </a:r>
            <a:endParaRPr lang="en-US" sz="2000">
              <a:latin typeface="Times New Roman" panose="02020603050405020304" pitchFamily="18" charset="0"/>
            </a:endParaRPr>
          </a:p>
        </p:txBody>
      </p:sp>
      <p:sp>
        <p:nvSpPr>
          <p:cNvPr id="28708" name="Freeform 42"/>
          <p:cNvSpPr>
            <a:spLocks/>
          </p:cNvSpPr>
          <p:nvPr/>
        </p:nvSpPr>
        <p:spPr bwMode="auto">
          <a:xfrm>
            <a:off x="2424113" y="4311650"/>
            <a:ext cx="1074737" cy="301625"/>
          </a:xfrm>
          <a:custGeom>
            <a:avLst/>
            <a:gdLst>
              <a:gd name="T0" fmla="*/ 0 w 672"/>
              <a:gd name="T1" fmla="*/ 2147483646 h 240"/>
              <a:gd name="T2" fmla="*/ 2147483646 w 672"/>
              <a:gd name="T3" fmla="*/ 2147483646 h 240"/>
              <a:gd name="T4" fmla="*/ 2147483646 w 672"/>
              <a:gd name="T5" fmla="*/ 2147483646 h 240"/>
              <a:gd name="T6" fmla="*/ 2147483646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9" name="Freeform 43"/>
          <p:cNvSpPr>
            <a:spLocks/>
          </p:cNvSpPr>
          <p:nvPr/>
        </p:nvSpPr>
        <p:spPr bwMode="auto">
          <a:xfrm>
            <a:off x="2424113" y="4795838"/>
            <a:ext cx="690562" cy="0"/>
          </a:xfrm>
          <a:custGeom>
            <a:avLst/>
            <a:gdLst>
              <a:gd name="T0" fmla="*/ 0 w 432"/>
              <a:gd name="T1" fmla="*/ 0 h 1"/>
              <a:gd name="T2" fmla="*/ 2147483646 w 432"/>
              <a:gd name="T3" fmla="*/ 0 h 1"/>
              <a:gd name="T4" fmla="*/ 0 60000 65536"/>
              <a:gd name="T5" fmla="*/ 0 60000 65536"/>
              <a:gd name="T6" fmla="*/ 0 w 432"/>
              <a:gd name="T7" fmla="*/ 0 h 1"/>
              <a:gd name="T8" fmla="*/ 432 w 432"/>
              <a:gd name="T9" fmla="*/ 0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432" h="1">
                <a:moveTo>
                  <a:pt x="0" y="0"/>
                </a:moveTo>
                <a:cubicBezTo>
                  <a:pt x="0" y="0"/>
                  <a:pt x="216" y="0"/>
                  <a:pt x="432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Freeform 44"/>
          <p:cNvSpPr>
            <a:spLocks/>
          </p:cNvSpPr>
          <p:nvPr/>
        </p:nvSpPr>
        <p:spPr bwMode="auto">
          <a:xfrm>
            <a:off x="3575050" y="4311650"/>
            <a:ext cx="768350" cy="484188"/>
          </a:xfrm>
          <a:custGeom>
            <a:avLst/>
            <a:gdLst>
              <a:gd name="T0" fmla="*/ 0 w 480"/>
              <a:gd name="T1" fmla="*/ 2147483646 h 384"/>
              <a:gd name="T2" fmla="*/ 2147483646 w 480"/>
              <a:gd name="T3" fmla="*/ 2147483646 h 384"/>
              <a:gd name="T4" fmla="*/ 2147483646 w 480"/>
              <a:gd name="T5" fmla="*/ 2147483646 h 384"/>
              <a:gd name="T6" fmla="*/ 2147483646 w 480"/>
              <a:gd name="T7" fmla="*/ 0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384"/>
              <a:gd name="T14" fmla="*/ 480 w 48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384">
                <a:moveTo>
                  <a:pt x="0" y="384"/>
                </a:moveTo>
                <a:cubicBezTo>
                  <a:pt x="4" y="384"/>
                  <a:pt x="8" y="384"/>
                  <a:pt x="48" y="336"/>
                </a:cubicBezTo>
                <a:cubicBezTo>
                  <a:pt x="88" y="288"/>
                  <a:pt x="168" y="152"/>
                  <a:pt x="240" y="96"/>
                </a:cubicBezTo>
                <a:cubicBezTo>
                  <a:pt x="312" y="40"/>
                  <a:pt x="396" y="20"/>
                  <a:pt x="480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Freeform 45"/>
          <p:cNvSpPr>
            <a:spLocks/>
          </p:cNvSpPr>
          <p:nvPr/>
        </p:nvSpPr>
        <p:spPr bwMode="auto">
          <a:xfrm>
            <a:off x="2424113" y="5051425"/>
            <a:ext cx="690562" cy="241300"/>
          </a:xfrm>
          <a:custGeom>
            <a:avLst/>
            <a:gdLst>
              <a:gd name="T0" fmla="*/ 0 w 432"/>
              <a:gd name="T1" fmla="*/ 0 h 192"/>
              <a:gd name="T2" fmla="*/ 2147483646 w 432"/>
              <a:gd name="T3" fmla="*/ 2147483646 h 192"/>
              <a:gd name="T4" fmla="*/ 2147483646 w 432"/>
              <a:gd name="T5" fmla="*/ 2147483646 h 192"/>
              <a:gd name="T6" fmla="*/ 2147483646 w 432"/>
              <a:gd name="T7" fmla="*/ 2147483646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2" name="Freeform 46"/>
          <p:cNvSpPr>
            <a:spLocks/>
          </p:cNvSpPr>
          <p:nvPr/>
        </p:nvSpPr>
        <p:spPr bwMode="auto">
          <a:xfrm>
            <a:off x="2439988" y="5232400"/>
            <a:ext cx="1149350" cy="482600"/>
          </a:xfrm>
          <a:custGeom>
            <a:avLst/>
            <a:gdLst>
              <a:gd name="T0" fmla="*/ 0 w 720"/>
              <a:gd name="T1" fmla="*/ 0 h 384"/>
              <a:gd name="T2" fmla="*/ 2147483646 w 720"/>
              <a:gd name="T3" fmla="*/ 2147483646 h 384"/>
              <a:gd name="T4" fmla="*/ 2147483646 w 720"/>
              <a:gd name="T5" fmla="*/ 2147483646 h 384"/>
              <a:gd name="T6" fmla="*/ 2147483646 w 720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384"/>
              <a:gd name="T14" fmla="*/ 720 w 720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384">
                <a:moveTo>
                  <a:pt x="0" y="0"/>
                </a:moveTo>
                <a:cubicBezTo>
                  <a:pt x="76" y="0"/>
                  <a:pt x="152" y="0"/>
                  <a:pt x="240" y="48"/>
                </a:cubicBezTo>
                <a:cubicBezTo>
                  <a:pt x="328" y="96"/>
                  <a:pt x="448" y="232"/>
                  <a:pt x="528" y="288"/>
                </a:cubicBezTo>
                <a:cubicBezTo>
                  <a:pt x="608" y="344"/>
                  <a:pt x="664" y="364"/>
                  <a:pt x="720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Freeform 47"/>
          <p:cNvSpPr>
            <a:spLocks/>
          </p:cNvSpPr>
          <p:nvPr/>
        </p:nvSpPr>
        <p:spPr bwMode="auto">
          <a:xfrm>
            <a:off x="3973513" y="4929188"/>
            <a:ext cx="90487" cy="846137"/>
          </a:xfrm>
          <a:custGeom>
            <a:avLst/>
            <a:gdLst>
              <a:gd name="T0" fmla="*/ 0 w 56"/>
              <a:gd name="T1" fmla="*/ 2147483646 h 672"/>
              <a:gd name="T2" fmla="*/ 2147483646 w 56"/>
              <a:gd name="T3" fmla="*/ 2147483646 h 672"/>
              <a:gd name="T4" fmla="*/ 2147483646 w 56"/>
              <a:gd name="T5" fmla="*/ 0 h 672"/>
              <a:gd name="T6" fmla="*/ 0 60000 65536"/>
              <a:gd name="T7" fmla="*/ 0 60000 65536"/>
              <a:gd name="T8" fmla="*/ 0 60000 65536"/>
              <a:gd name="T9" fmla="*/ 0 w 56"/>
              <a:gd name="T10" fmla="*/ 0 h 672"/>
              <a:gd name="T11" fmla="*/ 56 w 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6" h="672">
                <a:moveTo>
                  <a:pt x="0" y="672"/>
                </a:moveTo>
                <a:cubicBezTo>
                  <a:pt x="20" y="608"/>
                  <a:pt x="40" y="544"/>
                  <a:pt x="48" y="432"/>
                </a:cubicBezTo>
                <a:cubicBezTo>
                  <a:pt x="56" y="320"/>
                  <a:pt x="52" y="160"/>
                  <a:pt x="4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8"/>
          <p:cNvSpPr>
            <a:spLocks noChangeShapeType="1"/>
          </p:cNvSpPr>
          <p:nvPr/>
        </p:nvSpPr>
        <p:spPr bwMode="auto">
          <a:xfrm>
            <a:off x="4189413" y="4795838"/>
            <a:ext cx="153987" cy="0"/>
          </a:xfrm>
          <a:prstGeom prst="line">
            <a:avLst/>
          </a:pr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5" name="Freeform 49"/>
          <p:cNvSpPr>
            <a:spLocks/>
          </p:cNvSpPr>
          <p:nvPr/>
        </p:nvSpPr>
        <p:spPr bwMode="auto">
          <a:xfrm>
            <a:off x="2439988" y="5473700"/>
            <a:ext cx="460375" cy="301625"/>
          </a:xfrm>
          <a:custGeom>
            <a:avLst/>
            <a:gdLst>
              <a:gd name="T0" fmla="*/ 0 w 288"/>
              <a:gd name="T1" fmla="*/ 0 h 240"/>
              <a:gd name="T2" fmla="*/ 2147483646 w 288"/>
              <a:gd name="T3" fmla="*/ 2147483646 h 240"/>
              <a:gd name="T4" fmla="*/ 2147483646 w 288"/>
              <a:gd name="T5" fmla="*/ 2147483646 h 240"/>
              <a:gd name="T6" fmla="*/ 2147483646 w 288"/>
              <a:gd name="T7" fmla="*/ 2147483646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240"/>
              <a:gd name="T14" fmla="*/ 288 w 288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240">
                <a:moveTo>
                  <a:pt x="0" y="0"/>
                </a:moveTo>
                <a:cubicBezTo>
                  <a:pt x="56" y="8"/>
                  <a:pt x="112" y="16"/>
                  <a:pt x="144" y="48"/>
                </a:cubicBezTo>
                <a:cubicBezTo>
                  <a:pt x="176" y="80"/>
                  <a:pt x="168" y="160"/>
                  <a:pt x="192" y="192"/>
                </a:cubicBezTo>
                <a:cubicBezTo>
                  <a:pt x="216" y="224"/>
                  <a:pt x="252" y="232"/>
                  <a:pt x="288" y="24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6" name="Freeform 50"/>
          <p:cNvSpPr>
            <a:spLocks/>
          </p:cNvSpPr>
          <p:nvPr/>
        </p:nvSpPr>
        <p:spPr bwMode="auto">
          <a:xfrm>
            <a:off x="3359150" y="5775325"/>
            <a:ext cx="153988" cy="484188"/>
          </a:xfrm>
          <a:custGeom>
            <a:avLst/>
            <a:gdLst>
              <a:gd name="T0" fmla="*/ 0 w 96"/>
              <a:gd name="T1" fmla="*/ 0 h 384"/>
              <a:gd name="T2" fmla="*/ 2147483646 w 96"/>
              <a:gd name="T3" fmla="*/ 2147483646 h 384"/>
              <a:gd name="T4" fmla="*/ 2147483646 w 96"/>
              <a:gd name="T5" fmla="*/ 2147483646 h 384"/>
              <a:gd name="T6" fmla="*/ 2147483646 w 96"/>
              <a:gd name="T7" fmla="*/ 2147483646 h 384"/>
              <a:gd name="T8" fmla="*/ 0 60000 65536"/>
              <a:gd name="T9" fmla="*/ 0 60000 65536"/>
              <a:gd name="T10" fmla="*/ 0 60000 65536"/>
              <a:gd name="T11" fmla="*/ 0 60000 65536"/>
              <a:gd name="T12" fmla="*/ 0 w 96"/>
              <a:gd name="T13" fmla="*/ 0 h 384"/>
              <a:gd name="T14" fmla="*/ 96 w 96"/>
              <a:gd name="T15" fmla="*/ 384 h 38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6" h="384">
                <a:moveTo>
                  <a:pt x="0" y="0"/>
                </a:moveTo>
                <a:cubicBezTo>
                  <a:pt x="20" y="24"/>
                  <a:pt x="40" y="48"/>
                  <a:pt x="48" y="96"/>
                </a:cubicBezTo>
                <a:cubicBezTo>
                  <a:pt x="56" y="144"/>
                  <a:pt x="40" y="240"/>
                  <a:pt x="48" y="288"/>
                </a:cubicBezTo>
                <a:cubicBezTo>
                  <a:pt x="56" y="336"/>
                  <a:pt x="76" y="360"/>
                  <a:pt x="96" y="384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7" name="Freeform 51"/>
          <p:cNvSpPr>
            <a:spLocks/>
          </p:cNvSpPr>
          <p:nvPr/>
        </p:nvSpPr>
        <p:spPr bwMode="auto">
          <a:xfrm>
            <a:off x="2439988" y="5715000"/>
            <a:ext cx="460375" cy="544513"/>
          </a:xfrm>
          <a:custGeom>
            <a:avLst/>
            <a:gdLst>
              <a:gd name="T0" fmla="*/ 0 w 288"/>
              <a:gd name="T1" fmla="*/ 0 h 432"/>
              <a:gd name="T2" fmla="*/ 2147483646 w 288"/>
              <a:gd name="T3" fmla="*/ 2147483646 h 432"/>
              <a:gd name="T4" fmla="*/ 2147483646 w 288"/>
              <a:gd name="T5" fmla="*/ 2147483646 h 432"/>
              <a:gd name="T6" fmla="*/ 2147483646 w 288"/>
              <a:gd name="T7" fmla="*/ 2147483646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288"/>
              <a:gd name="T13" fmla="*/ 0 h 432"/>
              <a:gd name="T14" fmla="*/ 288 w 288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8" h="432">
                <a:moveTo>
                  <a:pt x="0" y="0"/>
                </a:moveTo>
                <a:cubicBezTo>
                  <a:pt x="36" y="44"/>
                  <a:pt x="72" y="88"/>
                  <a:pt x="96" y="144"/>
                </a:cubicBezTo>
                <a:cubicBezTo>
                  <a:pt x="120" y="200"/>
                  <a:pt x="112" y="288"/>
                  <a:pt x="144" y="336"/>
                </a:cubicBezTo>
                <a:cubicBezTo>
                  <a:pt x="176" y="384"/>
                  <a:pt x="232" y="408"/>
                  <a:pt x="288" y="43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18" name="Freeform 52"/>
          <p:cNvSpPr>
            <a:spLocks/>
          </p:cNvSpPr>
          <p:nvPr/>
        </p:nvSpPr>
        <p:spPr bwMode="auto">
          <a:xfrm>
            <a:off x="3359150" y="5413375"/>
            <a:ext cx="1228725" cy="846138"/>
          </a:xfrm>
          <a:custGeom>
            <a:avLst/>
            <a:gdLst>
              <a:gd name="T0" fmla="*/ 0 w 768"/>
              <a:gd name="T1" fmla="*/ 2147483646 h 672"/>
              <a:gd name="T2" fmla="*/ 2147483646 w 768"/>
              <a:gd name="T3" fmla="*/ 2147483646 h 672"/>
              <a:gd name="T4" fmla="*/ 2147483646 w 768"/>
              <a:gd name="T5" fmla="*/ 2147483646 h 672"/>
              <a:gd name="T6" fmla="*/ 2147483646 w 768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68"/>
              <a:gd name="T13" fmla="*/ 0 h 672"/>
              <a:gd name="T14" fmla="*/ 768 w 768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68" h="672">
                <a:moveTo>
                  <a:pt x="0" y="672"/>
                </a:moveTo>
                <a:cubicBezTo>
                  <a:pt x="4" y="624"/>
                  <a:pt x="8" y="576"/>
                  <a:pt x="96" y="528"/>
                </a:cubicBezTo>
                <a:cubicBezTo>
                  <a:pt x="184" y="480"/>
                  <a:pt x="416" y="472"/>
                  <a:pt x="528" y="384"/>
                </a:cubicBezTo>
                <a:cubicBezTo>
                  <a:pt x="640" y="296"/>
                  <a:pt x="704" y="148"/>
                  <a:pt x="768" y="0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494533"/>
              </p:ext>
            </p:extLst>
          </p:nvPr>
        </p:nvGraphicFramePr>
        <p:xfrm>
          <a:off x="762000" y="1447800"/>
          <a:ext cx="5486400" cy="2590800"/>
        </p:xfrm>
        <a:graphic>
          <a:graphicData uri="http://schemas.openxmlformats.org/drawingml/2006/table">
            <a:tbl>
              <a:tblPr firstRow="1" firstCol="1" bandRow="1"/>
              <a:tblGrid>
                <a:gridCol w="1923326"/>
                <a:gridCol w="3563074"/>
              </a:tblGrid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A,B,C,D,E,F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B,C,D,E,F,G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A,D,E,H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A,D,F,I,J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B,D,E,K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5734" y="4257784"/>
            <a:ext cx="7766265" cy="1878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Suppose Support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 60%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i.e.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Support_count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= 60/100*5 = 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Generate Frequent item sets using FP-Tree algorithm. Generate rule with confidence = 8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0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%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6980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773920"/>
              </p:ext>
            </p:extLst>
          </p:nvPr>
        </p:nvGraphicFramePr>
        <p:xfrm>
          <a:off x="990600" y="2076202"/>
          <a:ext cx="3018472" cy="4696212"/>
        </p:xfrm>
        <a:graphic>
          <a:graphicData uri="http://schemas.openxmlformats.org/drawingml/2006/table">
            <a:tbl>
              <a:tblPr firstRow="1" firstCol="1" bandRow="1"/>
              <a:tblGrid>
                <a:gridCol w="1506273"/>
                <a:gridCol w="1512199"/>
              </a:tblGrid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J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38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K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0" y="1459855"/>
            <a:ext cx="299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Step 1: 1-item 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98551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39165" y="1459855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2: 1-item frequent Set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301704"/>
              </p:ext>
            </p:extLst>
          </p:nvPr>
        </p:nvGraphicFramePr>
        <p:xfrm>
          <a:off x="5313336" y="433218"/>
          <a:ext cx="2029460" cy="2754162"/>
        </p:xfrm>
        <a:graphic>
          <a:graphicData uri="http://schemas.openxmlformats.org/drawingml/2006/table">
            <a:tbl>
              <a:tblPr firstRow="1" firstCol="1" bandRow="1"/>
              <a:tblGrid>
                <a:gridCol w="1014730"/>
                <a:gridCol w="1014730"/>
              </a:tblGrid>
              <a:tr h="79740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30124" y="4572000"/>
            <a:ext cx="4572000" cy="12778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3: Reordering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1-item frequent set in descending order w.r.t count value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430746"/>
              </p:ext>
            </p:extLst>
          </p:nvPr>
        </p:nvGraphicFramePr>
        <p:xfrm>
          <a:off x="5334000" y="4103838"/>
          <a:ext cx="1953260" cy="2754162"/>
        </p:xfrm>
        <a:graphic>
          <a:graphicData uri="http://schemas.openxmlformats.org/drawingml/2006/table">
            <a:tbl>
              <a:tblPr firstRow="1" firstCol="1" bandRow="1"/>
              <a:tblGrid>
                <a:gridCol w="976630"/>
                <a:gridCol w="976630"/>
              </a:tblGrid>
              <a:tr h="79740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count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96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56505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4: Reordering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original item set (Transaction Database) in descending order w.r.t count value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552619"/>
              </p:ext>
            </p:extLst>
          </p:nvPr>
        </p:nvGraphicFramePr>
        <p:xfrm>
          <a:off x="597368" y="2971800"/>
          <a:ext cx="3499803" cy="3113396"/>
        </p:xfrm>
        <a:graphic>
          <a:graphicData uri="http://schemas.openxmlformats.org/drawingml/2006/table">
            <a:tbl>
              <a:tblPr firstRow="1" firstCol="1" bandRow="1"/>
              <a:tblGrid>
                <a:gridCol w="1682615"/>
                <a:gridCol w="1817188"/>
              </a:tblGrid>
              <a:tr h="378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A,B,C,D,E,F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739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B,C,D,E,F,G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A,D,E,H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A,D,F,I,J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82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B,D,E,K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4188237"/>
              </p:ext>
            </p:extLst>
          </p:nvPr>
        </p:nvGraphicFramePr>
        <p:xfrm>
          <a:off x="4267200" y="2971800"/>
          <a:ext cx="3886200" cy="3335032"/>
        </p:xfrm>
        <a:graphic>
          <a:graphicData uri="http://schemas.openxmlformats.org/drawingml/2006/table">
            <a:tbl>
              <a:tblPr firstRow="1" firstCol="1" bandRow="1"/>
              <a:tblGrid>
                <a:gridCol w="1362356"/>
                <a:gridCol w="2523844"/>
              </a:tblGrid>
              <a:tr h="555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D,E,A,B,F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D,E,B,F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D,A,F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83233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4875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5: Construction of FP Tree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135574"/>
            <a:ext cx="5562600" cy="4537513"/>
          </a:xfrm>
          <a:prstGeom prst="rect">
            <a:avLst/>
          </a:prstGeom>
        </p:spPr>
      </p:pic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6983232"/>
              </p:ext>
            </p:extLst>
          </p:nvPr>
        </p:nvGraphicFramePr>
        <p:xfrm>
          <a:off x="6248400" y="609600"/>
          <a:ext cx="3886200" cy="3335032"/>
        </p:xfrm>
        <a:graphic>
          <a:graphicData uri="http://schemas.openxmlformats.org/drawingml/2006/table">
            <a:tbl>
              <a:tblPr firstRow="1" firstCol="1" bandRow="1"/>
              <a:tblGrid>
                <a:gridCol w="1362356"/>
                <a:gridCol w="2523844"/>
              </a:tblGrid>
              <a:tr h="5556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TID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635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D,E,A,B,F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D,E,B,F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D,E,A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D,A,F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89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D,E,B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3676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882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Step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6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: Generation of Frequent Patterns w.r.t conditional pattern base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017075"/>
              </p:ext>
            </p:extLst>
          </p:nvPr>
        </p:nvGraphicFramePr>
        <p:xfrm>
          <a:off x="152401" y="2557868"/>
          <a:ext cx="8686799" cy="3522156"/>
        </p:xfrm>
        <a:graphic>
          <a:graphicData uri="http://schemas.openxmlformats.org/drawingml/2006/table">
            <a:tbl>
              <a:tblPr firstRow="1" firstCol="1" bandRow="1"/>
              <a:tblGrid>
                <a:gridCol w="1650635"/>
                <a:gridCol w="2031937"/>
                <a:gridCol w="1575227"/>
                <a:gridCol w="3429000"/>
              </a:tblGrid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Item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Conditional Pattern Base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Conditional FP-Tree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Frequent Patterns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F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{{D,E,A,B:1},{D,E,B:1},{D,A:1}}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{D:3,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E:2, A:2, B:2</a:t>
                      </a: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        {F:3, FD:3}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B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{{D,E,A:1},{D,E:2}}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{D:3, E:3,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A:1</a:t>
                      </a: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{B:3, BD:3, BE:3, BDE:3}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{{D,E:2},{D:1}}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{D:3, </a:t>
                      </a:r>
                      <a:r>
                        <a:rPr lang="en-US" sz="240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E:2</a:t>
                      </a: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{A:3, AD:3}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{D:4}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{D:4}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{E:4, ED:4}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-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  <a:tabLst>
                          <a:tab pos="2063750" algn="l"/>
                        </a:tabLs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{D:5}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30355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656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Step 7: </a:t>
            </a:r>
            <a:r>
              <a:rPr lang="en-US" dirty="0">
                <a:latin typeface="+mn-lt"/>
              </a:rPr>
              <a:t>Rules generation and checking its validity when confidence = 80</a:t>
            </a:r>
            <a:r>
              <a:rPr lang="en-US" dirty="0" smtClean="0">
                <a:latin typeface="+mn-lt"/>
              </a:rPr>
              <a:t>% (The red are the invalid rules)</a:t>
            </a:r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Confidence(</a:t>
            </a:r>
            <a:r>
              <a:rPr lang="en-US" dirty="0" smtClean="0">
                <a:latin typeface="+mn-lt"/>
              </a:rPr>
              <a:t>A-</a:t>
            </a:r>
            <a:r>
              <a:rPr lang="en-US" dirty="0">
                <a:latin typeface="+mn-lt"/>
              </a:rPr>
              <a:t>&gt;</a:t>
            </a:r>
            <a:r>
              <a:rPr lang="en-US" dirty="0" smtClean="0">
                <a:latin typeface="+mn-lt"/>
              </a:rPr>
              <a:t>D) = </a:t>
            </a:r>
            <a:r>
              <a:rPr lang="en-US" dirty="0">
                <a:latin typeface="+mn-lt"/>
              </a:rPr>
              <a:t>support (AUD)/support (A) 	</a:t>
            </a:r>
            <a:endParaRPr lang="en-US" dirty="0" smtClean="0">
              <a:latin typeface="+mn-lt"/>
            </a:endParaRPr>
          </a:p>
          <a:p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 </a:t>
            </a:r>
            <a:r>
              <a:rPr lang="en-US" dirty="0">
                <a:latin typeface="+mn-lt"/>
              </a:rPr>
              <a:t>= 3/3 =1 =100%		 		</a:t>
            </a:r>
            <a:endParaRPr lang="en-US" dirty="0">
              <a:solidFill>
                <a:srgbClr val="C00000"/>
              </a:solidFill>
              <a:latin typeface="+mn-lt"/>
            </a:endParaRPr>
          </a:p>
          <a:p>
            <a:r>
              <a:rPr lang="en-US" dirty="0">
                <a:latin typeface="+mn-lt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confidence(D-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A) =support </a:t>
            </a:r>
            <a:r>
              <a:rPr lang="en-US" dirty="0">
                <a:latin typeface="+mn-lt"/>
              </a:rPr>
              <a:t>(AUD)/support (D) </a:t>
            </a:r>
            <a:r>
              <a:rPr lang="en-US" dirty="0" smtClean="0">
                <a:latin typeface="+mn-lt"/>
              </a:rPr>
              <a:t>    </a:t>
            </a:r>
            <a:r>
              <a:rPr lang="en-US" dirty="0">
                <a:latin typeface="+mn-lt"/>
              </a:rPr>
              <a:t>	</a:t>
            </a:r>
            <a:r>
              <a:rPr lang="en-US" dirty="0" smtClean="0">
                <a:latin typeface="+mn-lt"/>
              </a:rPr>
              <a:t>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=3/5=60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%</a:t>
            </a:r>
            <a:endParaRPr lang="en-US" dirty="0" smtClean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 smtClean="0">
                <a:latin typeface="+mn-lt"/>
              </a:rPr>
              <a:t>          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B-&gt;D=100%				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D-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=60%</a:t>
            </a:r>
          </a:p>
          <a:p>
            <a:r>
              <a:rPr lang="en-US" dirty="0">
                <a:latin typeface="+mn-lt"/>
              </a:rPr>
              <a:t>B-&gt;E = 100%				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E-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=75%</a:t>
            </a:r>
          </a:p>
          <a:p>
            <a:r>
              <a:rPr lang="en-US" dirty="0" smtClean="0">
                <a:latin typeface="+mn-lt"/>
              </a:rPr>
              <a:t>D-</a:t>
            </a:r>
            <a:r>
              <a:rPr lang="en-US" dirty="0">
                <a:latin typeface="+mn-lt"/>
              </a:rPr>
              <a:t>&gt;E= 80%					</a:t>
            </a:r>
            <a:r>
              <a:rPr lang="en-US" dirty="0" smtClean="0">
                <a:latin typeface="+mn-lt"/>
              </a:rPr>
              <a:t>E-</a:t>
            </a:r>
            <a:r>
              <a:rPr lang="en-US" dirty="0">
                <a:latin typeface="+mn-lt"/>
              </a:rPr>
              <a:t>&gt;D =100%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D-&gt;F = 60%</a:t>
            </a:r>
            <a:r>
              <a:rPr lang="en-US" dirty="0">
                <a:latin typeface="+mn-lt"/>
              </a:rPr>
              <a:t>					</a:t>
            </a:r>
            <a:r>
              <a:rPr lang="en-US" dirty="0" smtClean="0">
                <a:latin typeface="+mn-lt"/>
              </a:rPr>
              <a:t>F-</a:t>
            </a:r>
            <a:r>
              <a:rPr lang="en-US" dirty="0">
                <a:latin typeface="+mn-lt"/>
              </a:rPr>
              <a:t>&gt;D = 100%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93741"/>
      </p:ext>
    </p:extLst>
  </p:cSld>
  <p:clrMapOvr>
    <a:masterClrMapping/>
  </p:clrMapOvr>
  <p:transition spd="med">
    <p:zoom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FP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675190"/>
            <a:ext cx="8305800" cy="6069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Step7: </a:t>
            </a:r>
            <a:r>
              <a:rPr lang="en-US" dirty="0">
                <a:latin typeface="+mn-lt"/>
              </a:rPr>
              <a:t>Rules generation and checking its validity when confidence = 80%</a:t>
            </a:r>
          </a:p>
          <a:p>
            <a:r>
              <a:rPr lang="en-US" dirty="0" smtClean="0">
                <a:latin typeface="+mn-lt"/>
                <a:ea typeface="Calibri" panose="020F0502020204030204" pitchFamily="34" charset="0"/>
                <a:cs typeface="Mangal" panose="02040503050203030202" pitchFamily="18" charset="0"/>
              </a:rPr>
              <a:t> </a:t>
            </a:r>
            <a:r>
              <a:rPr lang="en-US" dirty="0">
                <a:latin typeface="+mn-lt"/>
              </a:rPr>
              <a:t>B-&gt;DE= confidence=support(BUDUE)/support(B)			=3/3=100%					</a:t>
            </a:r>
            <a:endParaRPr lang="en-US" dirty="0" smtClean="0">
              <a:latin typeface="+mn-lt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DE-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 confidence= support(BDE)/support(DE)</a:t>
            </a:r>
          </a:p>
          <a:p>
            <a:r>
              <a:rPr lang="en-US" dirty="0" smtClean="0">
                <a:solidFill>
                  <a:srgbClr val="C00000"/>
                </a:solidFill>
                <a:latin typeface="+mn-lt"/>
              </a:rPr>
              <a:t>		=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3/4 =75%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D-&gt;BE = 3/5=60%</a:t>
            </a:r>
            <a:r>
              <a:rPr lang="en-US" dirty="0">
                <a:latin typeface="+mn-lt"/>
              </a:rPr>
              <a:t>				</a:t>
            </a:r>
            <a:r>
              <a:rPr lang="en-US" dirty="0" smtClean="0">
                <a:latin typeface="+mn-lt"/>
              </a:rPr>
              <a:t>BE-</a:t>
            </a:r>
            <a:r>
              <a:rPr lang="en-US" dirty="0">
                <a:latin typeface="+mn-lt"/>
              </a:rPr>
              <a:t>&gt;D = 3/3 =100%</a:t>
            </a:r>
          </a:p>
          <a:p>
            <a:r>
              <a:rPr lang="en-US" dirty="0">
                <a:solidFill>
                  <a:srgbClr val="C00000"/>
                </a:solidFill>
                <a:latin typeface="+mn-lt"/>
              </a:rPr>
              <a:t>E-&gt;BD= 3/4= 75%</a:t>
            </a:r>
            <a:r>
              <a:rPr lang="en-US" dirty="0">
                <a:latin typeface="+mn-lt"/>
              </a:rPr>
              <a:t>				</a:t>
            </a:r>
            <a:r>
              <a:rPr lang="en-US" dirty="0" smtClean="0">
                <a:latin typeface="+mn-lt"/>
              </a:rPr>
              <a:t>BD-</a:t>
            </a:r>
            <a:r>
              <a:rPr lang="en-US" dirty="0">
                <a:latin typeface="+mn-lt"/>
              </a:rPr>
              <a:t>&gt;E = 3/3 = 100%</a:t>
            </a:r>
          </a:p>
          <a:p>
            <a:r>
              <a:rPr lang="en-US" dirty="0">
                <a:latin typeface="+mn-lt"/>
              </a:rPr>
              <a:t>BD-&gt;E	= 3/3 =100%				</a:t>
            </a:r>
            <a:r>
              <a:rPr lang="en-US" dirty="0" smtClean="0">
                <a:solidFill>
                  <a:srgbClr val="C00000"/>
                </a:solidFill>
                <a:latin typeface="+mn-lt"/>
              </a:rPr>
              <a:t>E-</a:t>
            </a:r>
            <a:r>
              <a:rPr lang="en-US" dirty="0">
                <a:solidFill>
                  <a:srgbClr val="C00000"/>
                </a:solidFill>
                <a:latin typeface="+mn-lt"/>
              </a:rPr>
              <a:t>&gt;BD = ¾ =75%</a:t>
            </a:r>
          </a:p>
          <a:p>
            <a:r>
              <a:rPr lang="en-US" dirty="0">
                <a:latin typeface="+mn-lt"/>
              </a:rPr>
              <a:t>BE-&gt;D =100%					</a:t>
            </a:r>
            <a:r>
              <a:rPr lang="en-US" dirty="0" smtClean="0">
                <a:latin typeface="+mn-lt"/>
              </a:rPr>
              <a:t>D-</a:t>
            </a:r>
            <a:r>
              <a:rPr lang="en-US" dirty="0">
                <a:latin typeface="+mn-lt"/>
              </a:rPr>
              <a:t>&gt;BE = 3/3 =100%</a:t>
            </a:r>
          </a:p>
          <a:p>
            <a:r>
              <a:rPr lang="en-US" dirty="0">
                <a:latin typeface="+mn-lt"/>
              </a:rPr>
              <a:t>DE-&gt;B = 100%					</a:t>
            </a:r>
            <a:r>
              <a:rPr lang="en-US" dirty="0" smtClean="0">
                <a:latin typeface="+mn-lt"/>
              </a:rPr>
              <a:t>B-</a:t>
            </a:r>
            <a:r>
              <a:rPr lang="en-US" dirty="0">
                <a:latin typeface="+mn-lt"/>
              </a:rPr>
              <a:t>&gt;DE = 3/3 =100%</a:t>
            </a:r>
          </a:p>
          <a:p>
            <a:endParaRPr lang="en-US" b="1" dirty="0">
              <a:latin typeface="+mn-lt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069718"/>
      </p:ext>
    </p:extLst>
  </p:cSld>
  <p:clrMapOvr>
    <a:masterClrMapping/>
  </p:clrMapOvr>
  <p:transition spd="med">
    <p:zoom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381000"/>
            <a:ext cx="7845425" cy="609600"/>
          </a:xfrm>
        </p:spPr>
        <p:txBody>
          <a:bodyPr/>
          <a:lstStyle/>
          <a:p>
            <a:r>
              <a:rPr lang="en-US" sz="3200" smtClean="0"/>
              <a:t>Mining Multiple-Level Association Rules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382000" cy="23622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2400" dirty="0" smtClean="0"/>
              <a:t>Items often form hierarchies</a:t>
            </a:r>
          </a:p>
          <a:p>
            <a:r>
              <a:rPr lang="en-US" sz="2400" dirty="0" smtClean="0"/>
              <a:t>Flexible support settings </a:t>
            </a:r>
          </a:p>
          <a:p>
            <a:pPr lvl="1"/>
            <a:r>
              <a:rPr lang="en-US" sz="2400" dirty="0" smtClean="0"/>
              <a:t>Items at the lower level are expected to have lower support</a:t>
            </a:r>
          </a:p>
          <a:p>
            <a:r>
              <a:rPr lang="en-US" sz="2400" dirty="0" smtClean="0"/>
              <a:t>Exploration of </a:t>
            </a:r>
            <a:r>
              <a:rPr lang="en-US" sz="2400" i="1" dirty="0" smtClean="0">
                <a:solidFill>
                  <a:srgbClr val="C00000"/>
                </a:solidFill>
              </a:rPr>
              <a:t>shared</a:t>
            </a:r>
            <a:r>
              <a:rPr lang="en-US" sz="2400" dirty="0" smtClean="0"/>
              <a:t> multi-level mining (Agrawal &amp; Srikant@VLB’95, Han &amp; Fu@VLDB’95)</a:t>
            </a:r>
          </a:p>
        </p:txBody>
      </p:sp>
      <p:sp>
        <p:nvSpPr>
          <p:cNvPr id="491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E3BC5FEF-BEB9-4A9C-BED5-28714EE43D80}" type="slidenum">
              <a:rPr lang="en-US" sz="1200"/>
              <a:pPr/>
              <a:t>59</a:t>
            </a:fld>
            <a:endParaRPr lang="en-US" sz="1200"/>
          </a:p>
        </p:txBody>
      </p:sp>
      <p:grpSp>
        <p:nvGrpSpPr>
          <p:cNvPr id="49159" name="Group 4"/>
          <p:cNvGrpSpPr>
            <a:grpSpLocks/>
          </p:cNvGrpSpPr>
          <p:nvPr/>
        </p:nvGrpSpPr>
        <p:grpSpPr bwMode="auto">
          <a:xfrm>
            <a:off x="838200" y="3920331"/>
            <a:ext cx="7253288" cy="2249488"/>
            <a:chOff x="384" y="1392"/>
            <a:chExt cx="4569" cy="1230"/>
          </a:xfrm>
        </p:grpSpPr>
        <p:sp>
          <p:nvSpPr>
            <p:cNvPr id="49160" name="Rectangle 5"/>
            <p:cNvSpPr>
              <a:spLocks noChangeArrowheads="1"/>
            </p:cNvSpPr>
            <p:nvPr/>
          </p:nvSpPr>
          <p:spPr bwMode="auto">
            <a:xfrm>
              <a:off x="384" y="1392"/>
              <a:ext cx="153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sz="2000" dirty="0">
                  <a:solidFill>
                    <a:schemeClr val="hlink"/>
                  </a:solidFill>
                </a:rPr>
                <a:t>uniform support</a:t>
              </a:r>
              <a:endParaRPr lang="en-US" sz="1800" dirty="0">
                <a:solidFill>
                  <a:schemeClr val="hlink"/>
                </a:solidFill>
              </a:endParaRPr>
            </a:p>
          </p:txBody>
        </p:sp>
        <p:sp>
          <p:nvSpPr>
            <p:cNvPr id="49161" name="Text Box 6"/>
            <p:cNvSpPr txBox="1">
              <a:spLocks noChangeArrowheads="1"/>
            </p:cNvSpPr>
            <p:nvPr/>
          </p:nvSpPr>
          <p:spPr bwMode="auto">
            <a:xfrm>
              <a:off x="2112" y="1776"/>
              <a:ext cx="1200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Milk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[support = 10%]</a:t>
              </a:r>
            </a:p>
          </p:txBody>
        </p:sp>
        <p:sp>
          <p:nvSpPr>
            <p:cNvPr id="49162" name="Text Box 7"/>
            <p:cNvSpPr txBox="1">
              <a:spLocks noChangeArrowheads="1"/>
            </p:cNvSpPr>
            <p:nvPr/>
          </p:nvSpPr>
          <p:spPr bwMode="auto">
            <a:xfrm>
              <a:off x="1536" y="2304"/>
              <a:ext cx="1152" cy="311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2%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[support = 6%]</a:t>
              </a:r>
            </a:p>
          </p:txBody>
        </p:sp>
        <p:sp>
          <p:nvSpPr>
            <p:cNvPr id="49163" name="Text Box 8"/>
            <p:cNvSpPr txBox="1">
              <a:spLocks noChangeArrowheads="1"/>
            </p:cNvSpPr>
            <p:nvPr/>
          </p:nvSpPr>
          <p:spPr bwMode="auto">
            <a:xfrm>
              <a:off x="2784" y="2304"/>
              <a:ext cx="1104" cy="311"/>
            </a:xfrm>
            <a:prstGeom prst="rect">
              <a:avLst/>
            </a:prstGeom>
            <a:solidFill>
              <a:srgbClr val="FFFFFF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Skim Milk </a:t>
              </a:r>
            </a:p>
            <a:p>
              <a:pPr algn="ctr">
                <a:lnSpc>
                  <a:spcPct val="60000"/>
                </a:lnSpc>
                <a:spcBef>
                  <a:spcPct val="50000"/>
                </a:spcBef>
              </a:pPr>
              <a:r>
                <a:rPr lang="en-US" sz="1800" b="1">
                  <a:latin typeface="Times New Roman" panose="02020603050405020304" pitchFamily="18" charset="0"/>
                </a:rPr>
                <a:t>[support = 4%]</a:t>
              </a:r>
            </a:p>
          </p:txBody>
        </p:sp>
        <p:sp>
          <p:nvSpPr>
            <p:cNvPr id="49164" name="Text Box 9"/>
            <p:cNvSpPr txBox="1">
              <a:spLocks noChangeArrowheads="1"/>
            </p:cNvSpPr>
            <p:nvPr/>
          </p:nvSpPr>
          <p:spPr bwMode="auto">
            <a:xfrm>
              <a:off x="528" y="1680"/>
              <a:ext cx="91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49165" name="Text Box 10"/>
            <p:cNvSpPr txBox="1">
              <a:spLocks noChangeArrowheads="1"/>
            </p:cNvSpPr>
            <p:nvPr/>
          </p:nvSpPr>
          <p:spPr bwMode="auto">
            <a:xfrm>
              <a:off x="528" y="2304"/>
              <a:ext cx="915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sz="1600" b="1">
                  <a:solidFill>
                    <a:schemeClr val="hlink"/>
                  </a:solidFill>
                  <a:latin typeface="Times New Roman" panose="02020603050405020304" pitchFamily="18" charset="0"/>
                </a:rPr>
                <a:t>min_sup = 5%</a:t>
              </a:r>
            </a:p>
          </p:txBody>
        </p:sp>
        <p:sp>
          <p:nvSpPr>
            <p:cNvPr id="49166" name="Text Box 11"/>
            <p:cNvSpPr txBox="1">
              <a:spLocks noChangeArrowheads="1"/>
            </p:cNvSpPr>
            <p:nvPr/>
          </p:nvSpPr>
          <p:spPr bwMode="auto">
            <a:xfrm>
              <a:off x="3984" y="1776"/>
              <a:ext cx="8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Level 1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Times New Roman" panose="02020603050405020304" pitchFamily="18" charset="0"/>
                </a:rPr>
                <a:t>min_sup</a:t>
              </a:r>
              <a:r>
                <a:rPr lang="en-US" sz="1400" b="1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 = 5%</a:t>
              </a:r>
            </a:p>
          </p:txBody>
        </p:sp>
        <p:sp>
          <p:nvSpPr>
            <p:cNvPr id="49167" name="Text Box 12"/>
            <p:cNvSpPr txBox="1">
              <a:spLocks noChangeArrowheads="1"/>
            </p:cNvSpPr>
            <p:nvPr/>
          </p:nvSpPr>
          <p:spPr bwMode="auto">
            <a:xfrm>
              <a:off x="4032" y="2304"/>
              <a:ext cx="82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sz="14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Level 2</a:t>
              </a:r>
            </a:p>
            <a:p>
              <a:r>
                <a:rPr lang="en-US" sz="1400" b="1">
                  <a:solidFill>
                    <a:srgbClr val="C00000"/>
                  </a:solidFill>
                  <a:latin typeface="Times New Roman" panose="02020603050405020304" pitchFamily="18" charset="0"/>
                </a:rPr>
                <a:t>min_sup = 3%</a:t>
              </a:r>
            </a:p>
          </p:txBody>
        </p:sp>
        <p:sp>
          <p:nvSpPr>
            <p:cNvPr id="49168" name="Rectangle 13"/>
            <p:cNvSpPr>
              <a:spLocks noChangeArrowheads="1"/>
            </p:cNvSpPr>
            <p:nvPr/>
          </p:nvSpPr>
          <p:spPr bwMode="auto">
            <a:xfrm>
              <a:off x="3456" y="1392"/>
              <a:ext cx="149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dirty="0">
                  <a:solidFill>
                    <a:srgbClr val="C00000"/>
                  </a:solidFill>
                </a:rPr>
                <a:t>reduced support</a:t>
              </a:r>
            </a:p>
          </p:txBody>
        </p:sp>
        <p:cxnSp>
          <p:nvCxnSpPr>
            <p:cNvPr id="49169" name="AutoShape 14"/>
            <p:cNvCxnSpPr>
              <a:cxnSpLocks noChangeShapeType="1"/>
              <a:stCxn id="49161" idx="2"/>
              <a:endCxn id="49162" idx="0"/>
            </p:cNvCxnSpPr>
            <p:nvPr/>
          </p:nvCxnSpPr>
          <p:spPr bwMode="auto">
            <a:xfrm flipH="1">
              <a:off x="2112" y="2135"/>
              <a:ext cx="600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170" name="AutoShape 15"/>
            <p:cNvCxnSpPr>
              <a:cxnSpLocks noChangeShapeType="1"/>
              <a:stCxn id="49161" idx="2"/>
              <a:endCxn id="49163" idx="0"/>
            </p:cNvCxnSpPr>
            <p:nvPr/>
          </p:nvCxnSpPr>
          <p:spPr bwMode="auto">
            <a:xfrm>
              <a:off x="2712" y="2135"/>
              <a:ext cx="624" cy="16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problem of association rule mining is defined as: Let   be a set of binary attributes called items. Let    be a set of transactions called the database. Each transaction in has a unique transaction ID and contains a subset of the items in A rule is defined as an implication of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X =&gt; Y</a:t>
            </a:r>
          </a:p>
          <a:p>
            <a:pPr marL="0" indent="0">
              <a:buNone/>
            </a:pPr>
            <a:r>
              <a:rPr lang="en-US" dirty="0" smtClean="0"/>
              <a:t>Where   </a:t>
            </a:r>
          </a:p>
          <a:p>
            <a:r>
              <a:rPr lang="en-US" dirty="0" smtClean="0"/>
              <a:t>Every rule is composed by two different set of items, also known as X and Y </a:t>
            </a:r>
            <a:r>
              <a:rPr lang="en-US" dirty="0" err="1" smtClean="0"/>
              <a:t>itemsets</a:t>
            </a:r>
            <a:r>
              <a:rPr lang="en-US" dirty="0" smtClean="0"/>
              <a:t> and, where X is called antecedent or left-hand-side (LHS) and Y is consequent or right-hand-side (RHS).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52" y="4191000"/>
            <a:ext cx="8980673" cy="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935882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458200" cy="609600"/>
          </a:xfrm>
        </p:spPr>
        <p:txBody>
          <a:bodyPr/>
          <a:lstStyle/>
          <a:p>
            <a:r>
              <a:rPr lang="en-US" sz="3200" smtClean="0"/>
              <a:t>Multi-level Association: Redundancy Filtering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382000" cy="4814888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</a:pPr>
            <a:r>
              <a:rPr lang="en-US" sz="2400" dirty="0" smtClean="0"/>
              <a:t>Some rules may be redundant due to “ancestor” relationships between items.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Example</a:t>
            </a: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</a:rPr>
              <a:t>milk </a:t>
            </a: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 wheat bread   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[support = 8%, confidence = 70%]</a:t>
            </a:r>
            <a:endParaRPr lang="en-US" sz="2400" dirty="0" smtClean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 lvl="1">
              <a:lnSpc>
                <a:spcPct val="120000"/>
              </a:lnSpc>
            </a:pPr>
            <a:r>
              <a:rPr lang="en-US" sz="2400" dirty="0" smtClean="0">
                <a:solidFill>
                  <a:srgbClr val="C00000"/>
                </a:solidFill>
                <a:sym typeface="Symbol" panose="05050102010706020507" pitchFamily="18" charset="2"/>
              </a:rPr>
              <a:t>2% milk  wheat bread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[support = 2%, confidence = 72%]</a:t>
            </a:r>
          </a:p>
          <a:p>
            <a:pPr>
              <a:lnSpc>
                <a:spcPct val="120000"/>
              </a:lnSpc>
            </a:pPr>
            <a:r>
              <a:rPr lang="en-US" sz="2400" dirty="0" smtClean="0">
                <a:sym typeface="Symbol" panose="05050102010706020507" pitchFamily="18" charset="2"/>
              </a:rPr>
              <a:t>We say the first rule is an ancestor of the second rule.</a:t>
            </a:r>
          </a:p>
          <a:p>
            <a:pPr>
              <a:lnSpc>
                <a:spcPct val="120000"/>
              </a:lnSpc>
            </a:pPr>
            <a:r>
              <a:rPr lang="en-US" sz="2400" dirty="0" smtClean="0"/>
              <a:t>A rule is redundant if its support is close to the “expected” value, based on the rule’s ancestor.</a:t>
            </a:r>
            <a:endParaRPr lang="en-US" sz="2400" dirty="0" smtClean="0">
              <a:sym typeface="Symbol" panose="05050102010706020507" pitchFamily="18" charset="2"/>
            </a:endParaRPr>
          </a:p>
        </p:txBody>
      </p:sp>
      <p:sp>
        <p:nvSpPr>
          <p:cNvPr id="501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D5D819-35F4-4970-BD61-11193AD8E20F}" type="slidenum">
              <a:rPr lang="en-US" sz="1200"/>
              <a:pPr/>
              <a:t>60</a:t>
            </a:fld>
            <a:endParaRPr lang="en-US" sz="1200"/>
          </a:p>
        </p:txBody>
      </p:sp>
      <p:sp>
        <p:nvSpPr>
          <p:cNvPr id="1188868" name="Rectangle 4"/>
          <p:cNvSpPr>
            <a:spLocks noChangeArrowheads="1"/>
          </p:cNvSpPr>
          <p:nvPr/>
        </p:nvSpPr>
        <p:spPr bwMode="auto">
          <a:xfrm>
            <a:off x="381000" y="5410200"/>
            <a:ext cx="838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sz="280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868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81000"/>
            <a:ext cx="7564438" cy="685800"/>
          </a:xfrm>
        </p:spPr>
        <p:txBody>
          <a:bodyPr/>
          <a:lstStyle/>
          <a:p>
            <a:r>
              <a:rPr lang="en-US" sz="3200" smtClean="0"/>
              <a:t>Mining Multi-Dimensional Association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304800" y="1371600"/>
            <a:ext cx="8686800" cy="5181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10000"/>
              </a:lnSpc>
            </a:pPr>
            <a:r>
              <a:rPr lang="en-US" sz="2400" dirty="0" smtClean="0"/>
              <a:t>Single-dimensional rules: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buys(X, “milk”)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Multi-dimensional rules: </a:t>
            </a:r>
            <a:r>
              <a:rPr lang="en-US" sz="2400" dirty="0" smtClean="0">
                <a:sym typeface="Symbol" panose="05050102010706020507" pitchFamily="18" charset="2"/>
              </a:rPr>
              <a:t></a:t>
            </a:r>
            <a:r>
              <a:rPr lang="en-US" sz="2400" dirty="0" smtClean="0">
                <a:sym typeface="Math B" pitchFamily="2" charset="2"/>
              </a:rPr>
              <a:t> </a:t>
            </a:r>
            <a:r>
              <a:rPr lang="en-US" sz="2400" dirty="0" smtClean="0"/>
              <a:t>2 dimensions or predicates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/>
              <a:t>Inter-dimension assoc. rules (</a:t>
            </a:r>
            <a:r>
              <a:rPr lang="en-US" sz="2400" i="1" dirty="0" smtClean="0"/>
              <a:t>no repeated predicates</a:t>
            </a:r>
            <a:r>
              <a:rPr lang="en-US" sz="2400" dirty="0" smtClean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age(X,”19-25”)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 </a:t>
            </a:r>
            <a:r>
              <a:rPr lang="en-US" sz="2000" dirty="0" smtClean="0">
                <a:solidFill>
                  <a:srgbClr val="C00000"/>
                </a:solidFill>
              </a:rPr>
              <a:t>occupation(</a:t>
            </a:r>
            <a:r>
              <a:rPr lang="en-US" sz="2000" dirty="0" err="1" smtClean="0">
                <a:solidFill>
                  <a:srgbClr val="C00000"/>
                </a:solidFill>
              </a:rPr>
              <a:t>X,“student</a:t>
            </a:r>
            <a:r>
              <a:rPr lang="en-US" sz="2000" dirty="0" smtClean="0">
                <a:solidFill>
                  <a:srgbClr val="C00000"/>
                </a:solidFill>
              </a:rPr>
              <a:t>”)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sz="2400" dirty="0" smtClean="0">
                <a:sym typeface="Symbol" panose="05050102010706020507" pitchFamily="18" charset="2"/>
              </a:rPr>
              <a:t>hybrid-dimension assoc. rules (</a:t>
            </a:r>
            <a:r>
              <a:rPr lang="en-US" sz="2400" i="1" dirty="0" smtClean="0">
                <a:sym typeface="Symbol" panose="05050102010706020507" pitchFamily="18" charset="2"/>
              </a:rPr>
              <a:t>repeated predicates</a:t>
            </a:r>
            <a:r>
              <a:rPr lang="en-US" sz="2400" dirty="0" smtClean="0"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age(X,”19-25”)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  </a:t>
            </a:r>
            <a:r>
              <a:rPr lang="en-US" sz="2000" dirty="0" smtClean="0">
                <a:solidFill>
                  <a:srgbClr val="C00000"/>
                </a:solidFill>
              </a:rPr>
              <a:t>buys(X, “popcorn”)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 buys(X, “coke”)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Categorical Attributes: finite number of possible values, no ordering among values—data cube approach</a:t>
            </a:r>
          </a:p>
          <a:p>
            <a:pPr>
              <a:lnSpc>
                <a:spcPct val="110000"/>
              </a:lnSpc>
            </a:pPr>
            <a:r>
              <a:rPr lang="en-US" sz="2400" dirty="0" smtClean="0"/>
              <a:t>Quantitative Attributes: numeric, implicit ordering among values—discretization, clustering, and gradient approaches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361ACAE4-9081-4E50-A29C-50CFD3F08866}" type="slidenum">
              <a:rPr lang="en-US" sz="1200"/>
              <a:pPr/>
              <a:t>61</a:t>
            </a:fld>
            <a:endParaRPr lang="en-US" sz="1200"/>
          </a:p>
        </p:txBody>
      </p:sp>
      <p:sp>
        <p:nvSpPr>
          <p:cNvPr id="1553412" name="Rectangle 4"/>
          <p:cNvSpPr>
            <a:spLocks noChangeArrowheads="1"/>
          </p:cNvSpPr>
          <p:nvPr/>
        </p:nvSpPr>
        <p:spPr bwMode="auto">
          <a:xfrm>
            <a:off x="381000" y="3886200"/>
            <a:ext cx="83820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sz="2800">
              <a:solidFill>
                <a:schemeClr val="folHlink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34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The problem of association rule mining is defined as: Let   be a set of binary attributes called items. Let    be a set of transactions called the database. Each transaction in has a unique transaction ID and contains a subset of the items in A rule is defined as an implication of the form: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 X =&gt; Y</a:t>
            </a:r>
          </a:p>
          <a:p>
            <a:pPr marL="0" indent="0">
              <a:buNone/>
            </a:pPr>
            <a:r>
              <a:rPr lang="en-US" dirty="0" smtClean="0"/>
              <a:t>Where   </a:t>
            </a:r>
          </a:p>
          <a:p>
            <a:r>
              <a:rPr lang="en-US" dirty="0" smtClean="0"/>
              <a:t>Every rule is composed by two different set of items, also known as X and Y </a:t>
            </a:r>
            <a:r>
              <a:rPr lang="en-US" dirty="0" err="1" smtClean="0"/>
              <a:t>itemsets</a:t>
            </a:r>
            <a:r>
              <a:rPr lang="en-US" dirty="0" smtClean="0"/>
              <a:t> and, where X is called antecedent or left-hand-side (LHS) and Y is consequent or right-hand-side (RHS).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752" y="4191000"/>
            <a:ext cx="8980673" cy="36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57329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059086"/>
              </p:ext>
            </p:extLst>
          </p:nvPr>
        </p:nvGraphicFramePr>
        <p:xfrm>
          <a:off x="990600" y="2362200"/>
          <a:ext cx="7162800" cy="2523744"/>
        </p:xfrm>
        <a:graphic>
          <a:graphicData uri="http://schemas.openxmlformats.org/drawingml/2006/table">
            <a:tbl>
              <a:tblPr firstRow="1" firstCol="1" bandRow="1"/>
              <a:tblGrid>
                <a:gridCol w="2362200"/>
                <a:gridCol w="762000"/>
                <a:gridCol w="1019175"/>
                <a:gridCol w="1038225"/>
                <a:gridCol w="914400"/>
                <a:gridCol w="1066800"/>
              </a:tblGrid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Transaction ID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Milk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Bread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Butter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Beer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Diaper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830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3871047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illustrate the concepts, we use a small example from the supermarket domain. </a:t>
            </a:r>
          </a:p>
          <a:p>
            <a:r>
              <a:rPr lang="en-US" dirty="0" smtClean="0"/>
              <a:t>The set of items in above table shows a small database containing the items, where, in each entry, the value 1 means the presence of the item in the corresponding transaction, and the value 0 represent the absence of an item in a that transaction. </a:t>
            </a:r>
          </a:p>
          <a:p>
            <a:r>
              <a:rPr lang="en-US" dirty="0" smtClean="0"/>
              <a:t>An example rule for the supermarket could be 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{butter, bread} =&gt; milk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i.e. if butter and bread are bought, customers also buy milk.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468785-42BF-4C7B-A15D-CB34650E77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 Rule Mining…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522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10282</TotalTime>
  <Words>3847</Words>
  <Application>Microsoft Office PowerPoint</Application>
  <PresentationFormat>On-screen Show (4:3)</PresentationFormat>
  <Paragraphs>924</Paragraphs>
  <Slides>61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73" baseType="lpstr">
      <vt:lpstr>Arial</vt:lpstr>
      <vt:lpstr>Book Antiqua</vt:lpstr>
      <vt:lpstr>Calibri</vt:lpstr>
      <vt:lpstr>Calibri Light</vt:lpstr>
      <vt:lpstr>Mangal</vt:lpstr>
      <vt:lpstr>Math B</vt:lpstr>
      <vt:lpstr>Symbol</vt:lpstr>
      <vt:lpstr>Tahoma</vt:lpstr>
      <vt:lpstr>Times New Roman</vt:lpstr>
      <vt:lpstr>Wingdings</vt:lpstr>
      <vt:lpstr>Wingdings 3</vt:lpstr>
      <vt:lpstr>Office Theme</vt:lpstr>
      <vt:lpstr>Data Warehousing and Data Mining</vt:lpstr>
      <vt:lpstr>What Is Frequent Pattern Analysis?</vt:lpstr>
      <vt:lpstr>Why Is Freq. Pattern Mining Important?</vt:lpstr>
      <vt:lpstr>Association Rule Mining</vt:lpstr>
      <vt:lpstr>Association Rule Mining…</vt:lpstr>
      <vt:lpstr>Association Rule Mining…</vt:lpstr>
      <vt:lpstr>Association Rule Mining…</vt:lpstr>
      <vt:lpstr>Association Rule Mining…</vt:lpstr>
      <vt:lpstr>Association Rule Mining…</vt:lpstr>
      <vt:lpstr>Support and Confidence</vt:lpstr>
      <vt:lpstr>Support and Confidence…</vt:lpstr>
      <vt:lpstr>PowerPoint Presentation</vt:lpstr>
      <vt:lpstr>Support and Confidence…</vt:lpstr>
      <vt:lpstr>Support and Confidence…</vt:lpstr>
      <vt:lpstr>Why Association Mining </vt:lpstr>
      <vt:lpstr>Apriori Algorithm</vt:lpstr>
      <vt:lpstr>Apriori Algorithm…</vt:lpstr>
      <vt:lpstr>The Apriori Algorithm</vt:lpstr>
      <vt:lpstr>The Apriori Algorithm—An Example </vt:lpstr>
      <vt:lpstr>Example of Apriori Algorithm</vt:lpstr>
      <vt:lpstr>Example of Apriori Algorithm</vt:lpstr>
      <vt:lpstr>Example of Apriori Algorithm…</vt:lpstr>
      <vt:lpstr>Example of Apriori Algorithm…</vt:lpstr>
      <vt:lpstr>Example of Apriori Algorithm…</vt:lpstr>
      <vt:lpstr>Example of Apriori Algorithm…</vt:lpstr>
      <vt:lpstr>Example of Apriori Algorithm…</vt:lpstr>
      <vt:lpstr>Example of Apriori Algorithm…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of Apriori Algorithm</vt:lpstr>
      <vt:lpstr>Example of Apriori Algorithm…</vt:lpstr>
      <vt:lpstr>Example of Apriori Algorithm…</vt:lpstr>
      <vt:lpstr>Example of Apriori Algorithm…</vt:lpstr>
      <vt:lpstr>Example of Apriori Algorithm…</vt:lpstr>
      <vt:lpstr>Example of Apriori Algorithm…</vt:lpstr>
      <vt:lpstr>Example of Apriori Algorithm</vt:lpstr>
      <vt:lpstr>Challenges of Apriori Algorithm</vt:lpstr>
      <vt:lpstr>Improving Efficiency of Apriori Algorithm </vt:lpstr>
      <vt:lpstr>Improving Efficiency of Apriori Algorithm… </vt:lpstr>
      <vt:lpstr>Improving Efficiency of Apriori Algorithm…</vt:lpstr>
      <vt:lpstr>Improving Efficiency of Apriori Algorithm…</vt:lpstr>
      <vt:lpstr>Improving Efficiency of Apriori Algorithm…</vt:lpstr>
      <vt:lpstr>FP Tree method to improve Apriori Algorithm</vt:lpstr>
      <vt:lpstr>Benefits of the FP-tree Structure</vt:lpstr>
      <vt:lpstr>Find Patterns Having P From P-conditional Database</vt:lpstr>
      <vt:lpstr>From Conditional Pattern-bases to Conditional FP-trees </vt:lpstr>
      <vt:lpstr>Example of FP Tree</vt:lpstr>
      <vt:lpstr>Example of FP Tree</vt:lpstr>
      <vt:lpstr>Example of FP Tree</vt:lpstr>
      <vt:lpstr>Example of FP Tree</vt:lpstr>
      <vt:lpstr>Example of FP Tree</vt:lpstr>
      <vt:lpstr>Example of FP Tree</vt:lpstr>
      <vt:lpstr>Example of FP Tree</vt:lpstr>
      <vt:lpstr>Example of FP Tree</vt:lpstr>
      <vt:lpstr>Mining Multiple-Level Association Rules</vt:lpstr>
      <vt:lpstr>Multi-level Association: Redundancy Filtering</vt:lpstr>
      <vt:lpstr>Mining Multi-Dimensional Association</vt:lpstr>
    </vt:vector>
  </TitlesOfParts>
  <Company>S.F.U.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Lenovo</cp:lastModifiedBy>
  <cp:revision>405</cp:revision>
  <cp:lastPrinted>1999-09-10T20:38:56Z</cp:lastPrinted>
  <dcterms:created xsi:type="dcterms:W3CDTF">1998-06-19T04:38:52Z</dcterms:created>
  <dcterms:modified xsi:type="dcterms:W3CDTF">2023-12-20T03:31:36Z</dcterms:modified>
</cp:coreProperties>
</file>