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5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3.xml" ContentType="application/vnd.openxmlformats-officedocument.presentationml.slideLayout+xml"/>
  <Override PartName="/ppt/notesSlides/notesSlide2.xml" ContentType="application/vnd.openxmlformats-officedocument.presentationml.notesSlide+xml"/>
  <Override PartName="/ppt/slideLayouts/slideLayout42.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notesSlides/notesSlide1.xml" ContentType="application/vnd.openxmlformats-officedocument.presentationml.notesSlide+xml"/>
  <Override PartName="/ppt/slideLayouts/slideLayout46.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Override1.xml" ContentType="application/vnd.openxmlformats-officedocument.themeOverride+xml"/>
  <Override PartName="/ppt/theme/theme1.xml" ContentType="application/vnd.openxmlformats-officedocument.theme+xml"/>
  <Override PartName="/ppt/theme/theme2.xml" ContentType="application/vnd.openxmlformats-officedocument.theme+xml"/>
  <Override PartName="/ppt/theme/themeOverride2.xml" ContentType="application/vnd.openxmlformats-officedocument.themeOverrid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21" r:id="rId2"/>
  </p:sldMasterIdLst>
  <p:notesMasterIdLst>
    <p:notesMasterId r:id="rId54"/>
  </p:notesMasterIdLst>
  <p:sldIdLst>
    <p:sldId id="324" r:id="rId3"/>
    <p:sldId id="326" r:id="rId4"/>
    <p:sldId id="327" r:id="rId5"/>
    <p:sldId id="328" r:id="rId6"/>
    <p:sldId id="329" r:id="rId7"/>
    <p:sldId id="330" r:id="rId8"/>
    <p:sldId id="331" r:id="rId9"/>
    <p:sldId id="257" r:id="rId10"/>
    <p:sldId id="258" r:id="rId11"/>
    <p:sldId id="259" r:id="rId12"/>
    <p:sldId id="261" r:id="rId13"/>
    <p:sldId id="262" r:id="rId14"/>
    <p:sldId id="272" r:id="rId15"/>
    <p:sldId id="274" r:id="rId16"/>
    <p:sldId id="277" r:id="rId17"/>
    <p:sldId id="275" r:id="rId18"/>
    <p:sldId id="273" r:id="rId19"/>
    <p:sldId id="279" r:id="rId20"/>
    <p:sldId id="278" r:id="rId21"/>
    <p:sldId id="281" r:id="rId22"/>
    <p:sldId id="283" r:id="rId23"/>
    <p:sldId id="284" r:id="rId24"/>
    <p:sldId id="285" r:id="rId25"/>
    <p:sldId id="286" r:id="rId26"/>
    <p:sldId id="287" r:id="rId27"/>
    <p:sldId id="294" r:id="rId28"/>
    <p:sldId id="288" r:id="rId29"/>
    <p:sldId id="290" r:id="rId30"/>
    <p:sldId id="291" r:id="rId31"/>
    <p:sldId id="292" r:id="rId32"/>
    <p:sldId id="293" r:id="rId33"/>
    <p:sldId id="339" r:id="rId34"/>
    <p:sldId id="340" r:id="rId35"/>
    <p:sldId id="341" r:id="rId36"/>
    <p:sldId id="342" r:id="rId37"/>
    <p:sldId id="343" r:id="rId38"/>
    <p:sldId id="344" r:id="rId39"/>
    <p:sldId id="345" r:id="rId40"/>
    <p:sldId id="346" r:id="rId41"/>
    <p:sldId id="347" r:id="rId42"/>
    <p:sldId id="348" r:id="rId43"/>
    <p:sldId id="349" r:id="rId44"/>
    <p:sldId id="353" r:id="rId45"/>
    <p:sldId id="354" r:id="rId46"/>
    <p:sldId id="355" r:id="rId47"/>
    <p:sldId id="332" r:id="rId48"/>
    <p:sldId id="333" r:id="rId49"/>
    <p:sldId id="334" r:id="rId50"/>
    <p:sldId id="335" r:id="rId51"/>
    <p:sldId id="336" r:id="rId52"/>
    <p:sldId id="33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8797" autoAdjust="0"/>
    <p:restoredTop sz="94660"/>
  </p:normalViewPr>
  <p:slideViewPr>
    <p:cSldViewPr snapToGrid="0">
      <p:cViewPr varScale="1">
        <p:scale>
          <a:sx n="73" d="100"/>
          <a:sy n="73" d="100"/>
        </p:scale>
        <p:origin x="-12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customXml" Target="../customXml/item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DF0E1-63B9-4F18-A63B-23139C45F1A2}" type="datetimeFigureOut">
              <a:rPr lang="en-US" smtClean="0"/>
              <a:pPr/>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F3FB5-BD2E-43D5-9544-7A5EEF4D5F00}" type="slidenum">
              <a:rPr lang="en-US" smtClean="0"/>
              <a:pPr/>
              <a:t>‹#›</a:t>
            </a:fld>
            <a:endParaRPr lang="en-US"/>
          </a:p>
        </p:txBody>
      </p:sp>
    </p:spTree>
    <p:extLst>
      <p:ext uri="{BB962C8B-B14F-4D97-AF65-F5344CB8AC3E}">
        <p14:creationId xmlns="" xmlns:p14="http://schemas.microsoft.com/office/powerpoint/2010/main" val="3296064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4294967295"/>
          </p:nvPr>
        </p:nvSpPr>
        <p:spPr bwMode="auto">
          <a:xfrm>
            <a:off x="3971925" y="8831263"/>
            <a:ext cx="3038475" cy="465137"/>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0" fontAlgn="base" hangingPunct="0">
              <a:spcBef>
                <a:spcPct val="0"/>
              </a:spcBef>
              <a:spcAft>
                <a:spcPct val="0"/>
              </a:spcAft>
            </a:pPr>
            <a:fld id="{9EA6C6DA-2FEF-497B-B504-B2431D19D843}" type="slidenum">
              <a:rPr lang="en-US" smtClean="0">
                <a:solidFill>
                  <a:srgbClr val="000000"/>
                </a:solidFill>
              </a:rPr>
              <a:pPr eaLnBrk="0" fontAlgn="base" hangingPunct="0">
                <a:spcBef>
                  <a:spcPct val="0"/>
                </a:spcBef>
                <a:spcAft>
                  <a:spcPct val="0"/>
                </a:spcAft>
              </a:pPr>
              <a:t>2</a:t>
            </a:fld>
            <a:endParaRPr lang="en-US" smtClean="0">
              <a:solidFill>
                <a:srgbClr val="000000"/>
              </a:solidFill>
            </a:endParaRPr>
          </a:p>
        </p:txBody>
      </p:sp>
    </p:spTree>
    <p:extLst>
      <p:ext uri="{BB962C8B-B14F-4D97-AF65-F5344CB8AC3E}">
        <p14:creationId xmlns="" xmlns:p14="http://schemas.microsoft.com/office/powerpoint/2010/main" val="328693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84175" y="685800"/>
            <a:ext cx="6092825" cy="3427413"/>
          </a:xfrm>
          <a:ln/>
        </p:spPr>
      </p:sp>
      <p:sp>
        <p:nvSpPr>
          <p:cNvPr id="69635" name="Rectangle 3"/>
          <p:cNvSpPr>
            <a:spLocks noGrp="1" noChangeArrowheads="1"/>
          </p:cNvSpPr>
          <p:nvPr>
            <p:ph type="body" idx="1"/>
          </p:nvPr>
        </p:nvSpPr>
        <p:spPr>
          <a:xfrm>
            <a:off x="913805" y="4342191"/>
            <a:ext cx="5030391" cy="4115405"/>
          </a:xfrm>
          <a:noFill/>
          <a:ln w="9525"/>
        </p:spPr>
        <p:txBody>
          <a:bodyPr lIns="89893" tIns="44945" rIns="89893" bIns="44945"/>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7162C082-2FF7-4067-84FC-2DC40E55C458}" type="slidenum">
              <a:rPr lang="en-US"/>
              <a:pPr>
                <a:defRPr/>
              </a:pPr>
              <a:t>‹#›</a:t>
            </a:fld>
            <a:endParaRPr lang="en-US"/>
          </a:p>
        </p:txBody>
      </p:sp>
    </p:spTree>
    <p:extLst>
      <p:ext uri="{BB962C8B-B14F-4D97-AF65-F5344CB8AC3E}">
        <p14:creationId xmlns="" xmlns:p14="http://schemas.microsoft.com/office/powerpoint/2010/main" val="202817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EC16385D-E559-4142-BE48-158A64CAE3A6}" type="slidenum">
              <a:rPr lang="en-US"/>
              <a:pPr>
                <a:defRPr/>
              </a:pPr>
              <a:t>‹#›</a:t>
            </a:fld>
            <a:endParaRPr lang="en-US"/>
          </a:p>
        </p:txBody>
      </p:sp>
    </p:spTree>
    <p:extLst>
      <p:ext uri="{BB962C8B-B14F-4D97-AF65-F5344CB8AC3E}">
        <p14:creationId xmlns="" xmlns:p14="http://schemas.microsoft.com/office/powerpoint/2010/main" val="299585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ED587B8F-2731-4658-BF2E-3CF633783AC9}" type="slidenum">
              <a:rPr lang="en-US"/>
              <a:pPr>
                <a:defRPr/>
              </a:pPr>
              <a:t>‹#›</a:t>
            </a:fld>
            <a:endParaRPr lang="en-US"/>
          </a:p>
        </p:txBody>
      </p:sp>
    </p:spTree>
    <p:extLst>
      <p:ext uri="{BB962C8B-B14F-4D97-AF65-F5344CB8AC3E}">
        <p14:creationId xmlns="" xmlns:p14="http://schemas.microsoft.com/office/powerpoint/2010/main" val="4216101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48217" y="1143000"/>
            <a:ext cx="544406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484" y="1143000"/>
            <a:ext cx="544406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8921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54526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7525063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7D4BBB12-0A46-4F10-9E73-C79DC6430019}"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1398301353"/>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6775CD2E-C7A2-4B8F-9184-40C737A5A21B}"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1629838955"/>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8436720B-E13D-4642-A3D4-3038BDE7647F}"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2212128978"/>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303EA5F8-705A-46C5-B726-2382140B937B}"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703417579"/>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CBB6484E-C976-4878-906D-5D1897BA04C3}"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406848839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C008D9F4-7574-4414-85A2-4899AB9626AD}" type="slidenum">
              <a:rPr lang="en-US"/>
              <a:pPr>
                <a:defRPr/>
              </a:pPr>
              <a:t>‹#›</a:t>
            </a:fld>
            <a:endParaRPr lang="en-US"/>
          </a:p>
        </p:txBody>
      </p:sp>
    </p:spTree>
    <p:extLst>
      <p:ext uri="{BB962C8B-B14F-4D97-AF65-F5344CB8AC3E}">
        <p14:creationId xmlns="" xmlns:p14="http://schemas.microsoft.com/office/powerpoint/2010/main" val="790967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210E47A4-B64E-4496-8F55-3BCA8D927B0B}"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1536585467"/>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1A6E6E12-A1CB-41E5-A858-44E8A1561DA2}"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39922827"/>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ED269A50-2CA6-4F11-92F5-453B36F6C547}"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2022196209"/>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81CBEEA9-9011-479E-8998-52388553C45C}"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2503270720"/>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14429FB5-50A7-4F09-A370-FBB7F2580FBE}"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2228309055"/>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8383C584-CF90-4459-AC3B-963D15B8154C}"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74307379"/>
      </p:ext>
    </p:extLst>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1C2159FE-76F9-40C6-AB5F-AA1986CEF598}"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3189477110"/>
      </p:ext>
    </p:extLst>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C0C11E27-8B9F-45E5-ADF7-BD60495901E5}"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442542518"/>
      </p:ext>
    </p:extLst>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2E278F35-60D3-4334-A414-12B06B998B57}"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2463214843"/>
      </p:ext>
    </p:extLst>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203200" y="6324600"/>
            <a:ext cx="2540000" cy="53340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9652000" y="6400800"/>
            <a:ext cx="2540000" cy="457200"/>
          </a:xfrm>
        </p:spPr>
        <p:txBody>
          <a:bodyPr/>
          <a:lstStyle>
            <a:lvl1pPr>
              <a:defRPr/>
            </a:lvl1pPr>
          </a:lstStyle>
          <a:p>
            <a:pPr>
              <a:defRPr/>
            </a:pPr>
            <a:fld id="{A4FEA52A-D4CF-4076-948F-B612C981F86D}"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4267200" y="6324600"/>
            <a:ext cx="3860800" cy="5334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 xmlns:p14="http://schemas.microsoft.com/office/powerpoint/2010/main" val="2254153509"/>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5DF51722-71E3-4FFD-9307-DBA88C838E30}" type="slidenum">
              <a:rPr lang="en-US"/>
              <a:pPr>
                <a:defRPr/>
              </a:pPr>
              <a:t>‹#›</a:t>
            </a:fld>
            <a:endParaRPr lang="en-US"/>
          </a:p>
        </p:txBody>
      </p:sp>
    </p:spTree>
    <p:extLst>
      <p:ext uri="{BB962C8B-B14F-4D97-AF65-F5344CB8AC3E}">
        <p14:creationId xmlns="" xmlns:p14="http://schemas.microsoft.com/office/powerpoint/2010/main" val="751036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A75B885F-2B71-4F19-881B-DA3E01B3BD66}" type="slidenum">
              <a:rPr lang="en-US"/>
              <a:pPr>
                <a:defRPr/>
              </a:pPr>
              <a:t>‹#›</a:t>
            </a:fld>
            <a:endParaRPr lang="en-US"/>
          </a:p>
        </p:txBody>
      </p:sp>
    </p:spTree>
    <p:extLst>
      <p:ext uri="{BB962C8B-B14F-4D97-AF65-F5344CB8AC3E}">
        <p14:creationId xmlns="" xmlns:p14="http://schemas.microsoft.com/office/powerpoint/2010/main" val="621710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586973687"/>
      </p:ext>
    </p:extLst>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2665527608"/>
      </p:ext>
    </p:extLst>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2817360569"/>
      </p:ext>
    </p:extLst>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583216732"/>
      </p:ext>
    </p:extLst>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858238524"/>
      </p:ext>
    </p:extLst>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2166991956"/>
      </p:ext>
    </p:extLst>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2000850464"/>
      </p:ext>
    </p:extLst>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1642984613"/>
      </p:ext>
    </p:extLst>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405095191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9B4B62C6-F994-4A79-8A41-61E619665C48}" type="slidenum">
              <a:rPr lang="en-US"/>
              <a:pPr>
                <a:defRPr/>
              </a:pPr>
              <a:t>‹#›</a:t>
            </a:fld>
            <a:endParaRPr lang="en-US"/>
          </a:p>
        </p:txBody>
      </p:sp>
    </p:spTree>
    <p:extLst>
      <p:ext uri="{BB962C8B-B14F-4D97-AF65-F5344CB8AC3E}">
        <p14:creationId xmlns="" xmlns:p14="http://schemas.microsoft.com/office/powerpoint/2010/main" val="76504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262800F0-E1C1-47FC-95F7-E997C633CFA8}" type="slidenum">
              <a:rPr lang="en-US"/>
              <a:pPr>
                <a:defRPr/>
              </a:pPr>
              <a:t>‹#›</a:t>
            </a:fld>
            <a:endParaRPr lang="en-US"/>
          </a:p>
        </p:txBody>
      </p:sp>
    </p:spTree>
    <p:extLst>
      <p:ext uri="{BB962C8B-B14F-4D97-AF65-F5344CB8AC3E}">
        <p14:creationId xmlns="" xmlns:p14="http://schemas.microsoft.com/office/powerpoint/2010/main" val="423002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7A97737F-CDA5-47BB-A3F3-42735863B2E4}" type="slidenum">
              <a:rPr lang="en-US"/>
              <a:pPr>
                <a:defRPr/>
              </a:pPr>
              <a:t>‹#›</a:t>
            </a:fld>
            <a:endParaRPr lang="en-US"/>
          </a:p>
        </p:txBody>
      </p:sp>
    </p:spTree>
    <p:extLst>
      <p:ext uri="{BB962C8B-B14F-4D97-AF65-F5344CB8AC3E}">
        <p14:creationId xmlns="" xmlns:p14="http://schemas.microsoft.com/office/powerpoint/2010/main" val="237083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7768CFA6-F9D6-48B6-B289-CDEA4E74D45D}" type="slidenum">
              <a:rPr lang="en-US"/>
              <a:pPr>
                <a:defRPr/>
              </a:pPr>
              <a:t>‹#›</a:t>
            </a:fld>
            <a:endParaRPr lang="en-US"/>
          </a:p>
        </p:txBody>
      </p:sp>
    </p:spTree>
    <p:extLst>
      <p:ext uri="{BB962C8B-B14F-4D97-AF65-F5344CB8AC3E}">
        <p14:creationId xmlns="" xmlns:p14="http://schemas.microsoft.com/office/powerpoint/2010/main" val="365695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a:solidFill>
                  <a:srgbClr val="898989"/>
                </a:solidFill>
                <a:latin typeface="Arial" panose="020B0604020202020204" pitchFamily="34" charset="0"/>
              </a:defRPr>
            </a:lvl1pPr>
          </a:lstStyle>
          <a:p>
            <a:pPr>
              <a:defRPr/>
            </a:pPr>
            <a:fld id="{5F88C06D-4078-4823-9A6C-D29B9C1E9FD7}" type="slidenum">
              <a:rPr lang="en-US"/>
              <a:pPr>
                <a:defRPr/>
              </a:pPr>
              <a:t>‹#›</a:t>
            </a:fld>
            <a:endParaRPr lang="en-US"/>
          </a:p>
        </p:txBody>
      </p:sp>
    </p:spTree>
    <p:extLst>
      <p:ext uri="{BB962C8B-B14F-4D97-AF65-F5344CB8AC3E}">
        <p14:creationId xmlns="" xmlns:p14="http://schemas.microsoft.com/office/powerpoint/2010/main" val="169267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eaLnBrk="0" fontAlgn="base" hangingPunct="0">
              <a:spcBef>
                <a:spcPct val="0"/>
              </a:spcBef>
              <a:spcAft>
                <a:spcPct val="0"/>
              </a:spcAft>
              <a:defRPr/>
            </a:pPr>
            <a:endParaRPr lang="en-US" b="1">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eaLnBrk="0" fontAlgn="base" hangingPunct="0">
              <a:spcBef>
                <a:spcPct val="0"/>
              </a:spcBef>
              <a:spcAft>
                <a:spcPct val="0"/>
              </a:spcAft>
              <a:defRPr/>
            </a:pPr>
            <a:endParaRPr lang="en-US" b="1">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eaLnBrk="0" fontAlgn="base" hangingPunct="0">
              <a:spcBef>
                <a:spcPct val="0"/>
              </a:spcBef>
              <a:spcAft>
                <a:spcPct val="0"/>
              </a:spcAft>
              <a:defRPr/>
            </a:pPr>
            <a:endParaRPr lang="en-US" b="1">
              <a:solidFill>
                <a:prstClr val="black">
                  <a:tint val="75000"/>
                </a:prstClr>
              </a:solidFill>
            </a:endParaRPr>
          </a:p>
        </p:txBody>
      </p:sp>
    </p:spTree>
    <p:extLst>
      <p:ext uri="{BB962C8B-B14F-4D97-AF65-F5344CB8AC3E}">
        <p14:creationId xmlns="" xmlns:p14="http://schemas.microsoft.com/office/powerpoint/2010/main" val="23898526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Lst>
  <p:hf hdr="0" ftr="0" dt="0"/>
  <p:txStyles>
    <p:titleStyle>
      <a:lvl1pPr algn="ctr" rtl="0" eaLnBrk="0" fontAlgn="base" hangingPunct="0">
        <a:spcBef>
          <a:spcPct val="0"/>
        </a:spcBef>
        <a:spcAft>
          <a:spcPct val="0"/>
        </a:spcAft>
        <a:defRPr sz="4000" kern="1200">
          <a:solidFill>
            <a:srgbClr val="C00000"/>
          </a:solidFill>
          <a:latin typeface="+mj-lt"/>
          <a:ea typeface="+mj-ea"/>
          <a:cs typeface="+mj-cs"/>
        </a:defRPr>
      </a:lvl1pPr>
      <a:lvl2pPr algn="ctr" rtl="0" eaLnBrk="0" fontAlgn="base" hangingPunct="0">
        <a:spcBef>
          <a:spcPct val="0"/>
        </a:spcBef>
        <a:spcAft>
          <a:spcPct val="0"/>
        </a:spcAft>
        <a:defRPr sz="4000">
          <a:solidFill>
            <a:srgbClr val="C00000"/>
          </a:solidFill>
          <a:latin typeface="Calibri" panose="020F0502020204030204" pitchFamily="34" charset="0"/>
        </a:defRPr>
      </a:lvl2pPr>
      <a:lvl3pPr algn="ctr" rtl="0" eaLnBrk="0" fontAlgn="base" hangingPunct="0">
        <a:spcBef>
          <a:spcPct val="0"/>
        </a:spcBef>
        <a:spcAft>
          <a:spcPct val="0"/>
        </a:spcAft>
        <a:defRPr sz="4000">
          <a:solidFill>
            <a:srgbClr val="C00000"/>
          </a:solidFill>
          <a:latin typeface="Calibri" panose="020F0502020204030204" pitchFamily="34" charset="0"/>
        </a:defRPr>
      </a:lvl3pPr>
      <a:lvl4pPr algn="ctr" rtl="0" eaLnBrk="0" fontAlgn="base" hangingPunct="0">
        <a:spcBef>
          <a:spcPct val="0"/>
        </a:spcBef>
        <a:spcAft>
          <a:spcPct val="0"/>
        </a:spcAft>
        <a:defRPr sz="4000">
          <a:solidFill>
            <a:srgbClr val="C00000"/>
          </a:solidFill>
          <a:latin typeface="Calibri" panose="020F0502020204030204" pitchFamily="34" charset="0"/>
        </a:defRPr>
      </a:lvl4pPr>
      <a:lvl5pPr algn="ctr" rtl="0" eaLnBrk="0" fontAlgn="base" hangingPunct="0">
        <a:spcBef>
          <a:spcPct val="0"/>
        </a:spcBef>
        <a:spcAft>
          <a:spcPct val="0"/>
        </a:spcAft>
        <a:defRPr sz="4000">
          <a:solidFill>
            <a:srgbClr val="C00000"/>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46609-D270-4C24-A9A7-EECB8D2CBB53}" type="datetimeFigureOut">
              <a:rPr lang="en-US" smtClean="0">
                <a:solidFill>
                  <a:prstClr val="black">
                    <a:tint val="75000"/>
                  </a:prstClr>
                </a:solidFill>
              </a:rPr>
              <a:pPr/>
              <a:t>7/5/2022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31.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hemeOverride" Target="../theme/themeOverride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812" y="1724297"/>
            <a:ext cx="9144000" cy="3509963"/>
          </a:xfrm>
        </p:spPr>
        <p:txBody>
          <a:bodyPr>
            <a:normAutofit/>
          </a:bodyPr>
          <a:lstStyle/>
          <a:p>
            <a:r>
              <a:rPr lang="en-US" dirty="0" smtClean="0"/>
              <a:t>DWDM</a:t>
            </a:r>
            <a:br>
              <a:rPr lang="en-US" dirty="0" smtClean="0"/>
            </a:br>
            <a:endParaRPr lang="en-US" dirty="0"/>
          </a:p>
        </p:txBody>
      </p:sp>
      <p:sp>
        <p:nvSpPr>
          <p:cNvPr id="3" name="Subtitle 2"/>
          <p:cNvSpPr>
            <a:spLocks noGrp="1"/>
          </p:cNvSpPr>
          <p:nvPr>
            <p:ph type="subTitle" idx="1"/>
          </p:nvPr>
        </p:nvSpPr>
        <p:spPr/>
        <p:txBody>
          <a:bodyPr/>
          <a:lstStyle/>
          <a:p>
            <a:pPr marL="742950" indent="-742950"/>
            <a:r>
              <a:rPr lang="en-US" dirty="0" smtClean="0"/>
              <a:t>Unit 1</a:t>
            </a:r>
            <a:endParaRPr lang="en-US" dirty="0"/>
          </a:p>
        </p:txBody>
      </p:sp>
    </p:spTree>
    <p:extLst>
      <p:ext uri="{BB962C8B-B14F-4D97-AF65-F5344CB8AC3E}">
        <p14:creationId xmlns="" xmlns:p14="http://schemas.microsoft.com/office/powerpoint/2010/main" val="181532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000" b="1" dirty="0">
                <a:solidFill>
                  <a:srgbClr val="C00000"/>
                </a:solidFill>
                <a:latin typeface="Calibri heading"/>
              </a:rPr>
              <a:t>DBMS vs. Data Warehouse…</a:t>
            </a:r>
            <a:r>
              <a:rPr lang="en-US" sz="4000" dirty="0">
                <a:solidFill>
                  <a:srgbClr val="C00000"/>
                </a:solidFill>
                <a:latin typeface="Calibri heading"/>
              </a:rPr>
              <a:t/>
            </a:r>
            <a:br>
              <a:rPr lang="en-US" sz="4000" dirty="0">
                <a:solidFill>
                  <a:srgbClr val="C00000"/>
                </a:solidFill>
                <a:latin typeface="Calibri heading"/>
              </a:rPr>
            </a:br>
            <a:endParaRPr lang="en-US" sz="4000" dirty="0">
              <a:solidFill>
                <a:srgbClr val="C00000"/>
              </a:solidFill>
            </a:endParaRPr>
          </a:p>
        </p:txBody>
      </p:sp>
      <p:graphicFrame>
        <p:nvGraphicFramePr>
          <p:cNvPr id="4" name="Object 1024"/>
          <p:cNvGraphicFramePr>
            <a:graphicFrameLocks noGrp="1"/>
          </p:cNvGraphicFramePr>
          <p:nvPr>
            <p:ph idx="1"/>
            <p:extLst>
              <p:ext uri="{D42A27DB-BD31-4B8C-83A1-F6EECF244321}">
                <p14:modId xmlns="" xmlns:p14="http://schemas.microsoft.com/office/powerpoint/2010/main" val="3737097648"/>
              </p:ext>
            </p:extLst>
          </p:nvPr>
        </p:nvGraphicFramePr>
        <p:xfrm>
          <a:off x="1536700" y="1150938"/>
          <a:ext cx="8696325" cy="5597525"/>
        </p:xfrm>
        <a:graphic>
          <a:graphicData uri="http://schemas.openxmlformats.org/presentationml/2006/ole">
            <p:oleObj spid="_x0000_s1056" name="Document" r:id="rId3" imgW="11171110" imgH="7189758" progId="Word.Document.8">
              <p:embed/>
            </p:oleObj>
          </a:graphicData>
        </a:graphic>
      </p:graphicFrame>
    </p:spTree>
    <p:extLst>
      <p:ext uri="{BB962C8B-B14F-4D97-AF65-F5344CB8AC3E}">
        <p14:creationId xmlns="" xmlns:p14="http://schemas.microsoft.com/office/powerpoint/2010/main" val="237948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1" name="Rectangle 3"/>
          <p:cNvSpPr>
            <a:spLocks noGrp="1" noChangeArrowheads="1"/>
          </p:cNvSpPr>
          <p:nvPr>
            <p:ph idx="1"/>
          </p:nvPr>
        </p:nvSpPr>
        <p:spPr>
          <a:xfrm>
            <a:off x="1050587" y="1295400"/>
            <a:ext cx="9617413" cy="5105400"/>
          </a:xfrm>
          <a:noFill/>
          <a:ln/>
        </p:spPr>
        <p:txBody>
          <a:bodyPr vert="horz" lIns="92075" tIns="46038" rIns="92075" bIns="46038" rtlCol="0">
            <a:normAutofit/>
          </a:bodyPr>
          <a:lstStyle/>
          <a:p>
            <a:pPr>
              <a:lnSpc>
                <a:spcPct val="110000"/>
              </a:lnSpc>
            </a:pPr>
            <a:r>
              <a:rPr lang="en-US" sz="2400" b="1" dirty="0">
                <a:solidFill>
                  <a:srgbClr val="C00000"/>
                </a:solidFill>
              </a:rPr>
              <a:t>High performance for both systems</a:t>
            </a:r>
          </a:p>
          <a:p>
            <a:pPr lvl="1">
              <a:lnSpc>
                <a:spcPct val="110000"/>
              </a:lnSpc>
            </a:pPr>
            <a:r>
              <a:rPr lang="en-US" sz="2000" dirty="0"/>
              <a:t>DBMS— tuned for OLTP: access methods, indexing, concurrency control, recovery</a:t>
            </a:r>
          </a:p>
          <a:p>
            <a:pPr lvl="1">
              <a:lnSpc>
                <a:spcPct val="110000"/>
              </a:lnSpc>
            </a:pPr>
            <a:r>
              <a:rPr lang="en-US" sz="2000" dirty="0"/>
              <a:t>Warehouse—tuned for OLAP: complex OLAP queries, multidimensional view, consolidation</a:t>
            </a:r>
          </a:p>
          <a:p>
            <a:pPr>
              <a:lnSpc>
                <a:spcPct val="110000"/>
              </a:lnSpc>
            </a:pPr>
            <a:r>
              <a:rPr lang="en-US" sz="2400" b="1" dirty="0">
                <a:solidFill>
                  <a:srgbClr val="C00000"/>
                </a:solidFill>
              </a:rPr>
              <a:t>Different functions and different data:</a:t>
            </a:r>
          </a:p>
          <a:p>
            <a:pPr lvl="1">
              <a:lnSpc>
                <a:spcPct val="110000"/>
              </a:lnSpc>
            </a:pPr>
            <a:r>
              <a:rPr lang="en-US" sz="2000" b="1" dirty="0">
                <a:solidFill>
                  <a:srgbClr val="C00000"/>
                </a:solidFill>
              </a:rPr>
              <a:t>M</a:t>
            </a:r>
            <a:r>
              <a:rPr lang="en-US" sz="2000" b="1" dirty="0" smtClean="0">
                <a:solidFill>
                  <a:srgbClr val="C00000"/>
                </a:solidFill>
              </a:rPr>
              <a:t>issing </a:t>
            </a:r>
            <a:r>
              <a:rPr lang="en-US" sz="2000" b="1" dirty="0">
                <a:solidFill>
                  <a:srgbClr val="C00000"/>
                </a:solidFill>
              </a:rPr>
              <a:t>data: </a:t>
            </a:r>
            <a:r>
              <a:rPr lang="en-US" sz="2000" dirty="0"/>
              <a:t>Decision support requires historical data which operational DBs do not typically maintain</a:t>
            </a:r>
          </a:p>
          <a:p>
            <a:pPr lvl="1">
              <a:lnSpc>
                <a:spcPct val="110000"/>
              </a:lnSpc>
            </a:pPr>
            <a:r>
              <a:rPr lang="en-US" sz="2000" b="1" dirty="0" smtClean="0">
                <a:solidFill>
                  <a:srgbClr val="C00000"/>
                </a:solidFill>
              </a:rPr>
              <a:t>Data </a:t>
            </a:r>
            <a:r>
              <a:rPr lang="en-US" sz="2000" b="1" dirty="0">
                <a:solidFill>
                  <a:srgbClr val="C00000"/>
                </a:solidFill>
              </a:rPr>
              <a:t>consolidation:  </a:t>
            </a:r>
            <a:r>
              <a:rPr lang="en-US" sz="2000" dirty="0"/>
              <a:t>DS requires consolidation (aggregation, summarization) of data from heterogeneous sources</a:t>
            </a:r>
          </a:p>
          <a:p>
            <a:pPr lvl="1">
              <a:lnSpc>
                <a:spcPct val="110000"/>
              </a:lnSpc>
            </a:pPr>
            <a:r>
              <a:rPr lang="en-US" sz="2000" b="1" dirty="0">
                <a:solidFill>
                  <a:srgbClr val="C00000"/>
                </a:solidFill>
              </a:rPr>
              <a:t>D</a:t>
            </a:r>
            <a:r>
              <a:rPr lang="en-US" sz="2000" b="1" dirty="0" smtClean="0">
                <a:solidFill>
                  <a:srgbClr val="C00000"/>
                </a:solidFill>
              </a:rPr>
              <a:t>ata </a:t>
            </a:r>
            <a:r>
              <a:rPr lang="en-US" sz="2000" b="1" dirty="0">
                <a:solidFill>
                  <a:srgbClr val="C00000"/>
                </a:solidFill>
              </a:rPr>
              <a:t>quality: </a:t>
            </a:r>
            <a:r>
              <a:rPr lang="en-US" sz="2000" dirty="0"/>
              <a:t>different sources typically use inconsistent data representations, codes and formats which have to be reconciled</a:t>
            </a:r>
          </a:p>
          <a:p>
            <a:pPr>
              <a:lnSpc>
                <a:spcPct val="110000"/>
              </a:lnSpc>
            </a:pPr>
            <a:r>
              <a:rPr lang="en-US" sz="2000" dirty="0"/>
              <a:t>Note: There are more and more systems which perform OLAP analysis directly on relational databases</a:t>
            </a:r>
          </a:p>
        </p:txBody>
      </p:sp>
      <p:sp>
        <p:nvSpPr>
          <p:cNvPr id="6" name="Slide Number Placeholder 5"/>
          <p:cNvSpPr>
            <a:spLocks noGrp="1"/>
          </p:cNvSpPr>
          <p:nvPr>
            <p:ph type="sldNum" sz="quarter" idx="11"/>
          </p:nvPr>
        </p:nvSpPr>
        <p:spPr>
          <a:xfrm>
            <a:off x="8763000" y="6400800"/>
            <a:ext cx="1905000" cy="457200"/>
          </a:xfrm>
        </p:spPr>
        <p:txBody>
          <a:bodyPr/>
          <a:lstStyle/>
          <a:p>
            <a:fld id="{B155826F-29D8-4314-B37A-2C9442CE2270}" type="slidenum">
              <a:rPr lang="en-US"/>
              <a:pPr/>
              <a:t>11</a:t>
            </a:fld>
            <a:endParaRPr lang="en-US"/>
          </a:p>
        </p:txBody>
      </p:sp>
      <p:sp>
        <p:nvSpPr>
          <p:cNvPr id="800770" name="Rectangle 2"/>
          <p:cNvSpPr>
            <a:spLocks noGrp="1" noChangeArrowheads="1"/>
          </p:cNvSpPr>
          <p:nvPr>
            <p:ph type="title" idx="4294967295"/>
          </p:nvPr>
        </p:nvSpPr>
        <p:spPr>
          <a:xfrm>
            <a:off x="0" y="381000"/>
            <a:ext cx="8382000" cy="623888"/>
          </a:xfrm>
          <a:noFill/>
          <a:ln/>
        </p:spPr>
        <p:txBody>
          <a:bodyPr vert="horz" lIns="92075" tIns="46038" rIns="92075" bIns="46038" rtlCol="0" anchor="ctr">
            <a:normAutofit fontScale="90000"/>
          </a:bodyPr>
          <a:lstStyle/>
          <a:p>
            <a:pPr algn="ctr"/>
            <a:r>
              <a:rPr lang="en-US" b="1" dirty="0">
                <a:solidFill>
                  <a:srgbClr val="C00000"/>
                </a:solidFill>
                <a:latin typeface="Calibri heading"/>
              </a:rPr>
              <a:t>Why Separate Data Warehouse?</a:t>
            </a:r>
          </a:p>
        </p:txBody>
      </p:sp>
    </p:spTree>
    <p:extLst>
      <p:ext uri="{BB962C8B-B14F-4D97-AF65-F5344CB8AC3E}">
        <p14:creationId xmlns="" xmlns:p14="http://schemas.microsoft.com/office/powerpoint/2010/main" val="957623573"/>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Schema is a logical description of the entire database. It includes the name and description of records of all record types including all associated data-items and aggregates. </a:t>
            </a:r>
            <a:endParaRPr lang="en-US" sz="2400" dirty="0" smtClean="0"/>
          </a:p>
          <a:p>
            <a:r>
              <a:rPr lang="en-US" sz="2400" dirty="0" smtClean="0"/>
              <a:t>A </a:t>
            </a:r>
            <a:r>
              <a:rPr lang="en-US" sz="2400" dirty="0"/>
              <a:t>data warehouse </a:t>
            </a:r>
            <a:r>
              <a:rPr lang="en-US" sz="2400" dirty="0" smtClean="0"/>
              <a:t>uses</a:t>
            </a:r>
          </a:p>
          <a:p>
            <a:pPr lvl="1"/>
            <a:r>
              <a:rPr lang="en-US" dirty="0" smtClean="0"/>
              <a:t>Star</a:t>
            </a:r>
          </a:p>
          <a:p>
            <a:pPr lvl="1"/>
            <a:r>
              <a:rPr lang="en-US" dirty="0" smtClean="0"/>
              <a:t>Snowflake </a:t>
            </a:r>
            <a:r>
              <a:rPr lang="en-US" dirty="0"/>
              <a:t>and </a:t>
            </a:r>
            <a:endParaRPr lang="en-US" dirty="0" smtClean="0"/>
          </a:p>
          <a:p>
            <a:pPr lvl="1"/>
            <a:r>
              <a:rPr lang="en-US" dirty="0" smtClean="0"/>
              <a:t>Fact </a:t>
            </a:r>
            <a:r>
              <a:rPr lang="en-US" dirty="0"/>
              <a:t>Constellation schema.</a:t>
            </a:r>
          </a:p>
          <a:p>
            <a:endParaRPr lang="en-US" dirty="0"/>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Database</a:t>
            </a:r>
          </a:p>
        </p:txBody>
      </p:sp>
    </p:spTree>
    <p:extLst>
      <p:ext uri="{BB962C8B-B14F-4D97-AF65-F5344CB8AC3E}">
        <p14:creationId xmlns="" xmlns:p14="http://schemas.microsoft.com/office/powerpoint/2010/main" val="19001636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1">
              <a:lnSpc>
                <a:spcPct val="130000"/>
              </a:lnSpc>
              <a:spcBef>
                <a:spcPct val="10000"/>
              </a:spcBef>
            </a:pPr>
            <a:r>
              <a:rPr lang="en-US" b="1" dirty="0" smtClean="0">
                <a:solidFill>
                  <a:srgbClr val="C00000"/>
                </a:solidFill>
              </a:rPr>
              <a:t>Star </a:t>
            </a:r>
            <a:r>
              <a:rPr lang="en-US" b="1" dirty="0">
                <a:solidFill>
                  <a:srgbClr val="C00000"/>
                </a:solidFill>
              </a:rPr>
              <a:t>schema: </a:t>
            </a:r>
            <a:r>
              <a:rPr lang="en-US" dirty="0"/>
              <a:t>A fact table in the middle connected to a set of dimension tables </a:t>
            </a:r>
          </a:p>
          <a:p>
            <a:pPr lvl="1">
              <a:lnSpc>
                <a:spcPct val="130000"/>
              </a:lnSpc>
              <a:spcBef>
                <a:spcPct val="10000"/>
              </a:spcBef>
            </a:pPr>
            <a:endParaRPr lang="en-US" dirty="0" smtClean="0"/>
          </a:p>
          <a:p>
            <a:pPr lvl="1">
              <a:lnSpc>
                <a:spcPct val="130000"/>
              </a:lnSpc>
              <a:spcBef>
                <a:spcPct val="10000"/>
              </a:spcBef>
            </a:pPr>
            <a:r>
              <a:rPr lang="en-US" b="1" dirty="0" smtClean="0">
                <a:solidFill>
                  <a:srgbClr val="C00000"/>
                </a:solidFill>
              </a:rPr>
              <a:t>Snowflake </a:t>
            </a:r>
            <a:r>
              <a:rPr lang="en-US" b="1" dirty="0">
                <a:solidFill>
                  <a:srgbClr val="C00000"/>
                </a:solidFill>
              </a:rPr>
              <a:t>schema:  </a:t>
            </a:r>
            <a:r>
              <a:rPr lang="en-US" dirty="0"/>
              <a:t>A refinement of star schema where some dimensional hierarchy is normalized into a set of smaller dimension tables, forming a shape similar to snowflake</a:t>
            </a:r>
          </a:p>
          <a:p>
            <a:pPr lvl="1">
              <a:lnSpc>
                <a:spcPct val="130000"/>
              </a:lnSpc>
              <a:spcBef>
                <a:spcPct val="10000"/>
              </a:spcBef>
            </a:pPr>
            <a:endParaRPr lang="en-US" dirty="0" smtClean="0"/>
          </a:p>
          <a:p>
            <a:pPr lvl="1">
              <a:lnSpc>
                <a:spcPct val="130000"/>
              </a:lnSpc>
              <a:spcBef>
                <a:spcPct val="10000"/>
              </a:spcBef>
            </a:pPr>
            <a:r>
              <a:rPr lang="en-US" b="1" dirty="0" smtClean="0">
                <a:solidFill>
                  <a:srgbClr val="C00000"/>
                </a:solidFill>
              </a:rPr>
              <a:t>Fact </a:t>
            </a:r>
            <a:r>
              <a:rPr lang="en-US" b="1" dirty="0">
                <a:solidFill>
                  <a:srgbClr val="C00000"/>
                </a:solidFill>
              </a:rPr>
              <a:t>constellations:  </a:t>
            </a:r>
            <a:r>
              <a:rPr lang="en-US" dirty="0"/>
              <a:t>Multiple fact tables share dimension tables, viewed as a collection of stars, therefore called galaxy schema or fact constellation </a:t>
            </a:r>
          </a:p>
          <a:p>
            <a:endParaRPr lang="en-US" dirty="0"/>
          </a:p>
        </p:txBody>
      </p:sp>
      <p:sp>
        <p:nvSpPr>
          <p:cNvPr id="3" name="Rectangle 2"/>
          <p:cNvSpPr/>
          <p:nvPr/>
        </p:nvSpPr>
        <p:spPr>
          <a:xfrm>
            <a:off x="838200" y="636001"/>
            <a:ext cx="10515600" cy="800219"/>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116208259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b="1" dirty="0" smtClean="0">
                <a:solidFill>
                  <a:srgbClr val="C00000"/>
                </a:solidFill>
              </a:rPr>
              <a:t>Star Schema:</a:t>
            </a:r>
            <a:endParaRPr lang="en-US" sz="2400" dirty="0">
              <a:solidFill>
                <a:srgbClr val="C00000"/>
              </a:solidFill>
            </a:endParaRPr>
          </a:p>
          <a:p>
            <a:pPr algn="just"/>
            <a:r>
              <a:rPr lang="en-US" sz="2400" dirty="0"/>
              <a:t>It is the data warehouse schema that contains two types of tables: </a:t>
            </a:r>
            <a:r>
              <a:rPr lang="en-US" sz="2400" i="1" dirty="0"/>
              <a:t>Fact Table and Dimension Tables. </a:t>
            </a:r>
            <a:r>
              <a:rPr lang="en-US" sz="2400" dirty="0"/>
              <a:t>Fact Table lies at the center point and dimension tables are connected with fact table such that star </a:t>
            </a:r>
            <a:r>
              <a:rPr lang="en-US" sz="2400" dirty="0" smtClean="0"/>
              <a:t>shape </a:t>
            </a:r>
            <a:r>
              <a:rPr lang="en-US" sz="2400" dirty="0"/>
              <a:t>is formed.</a:t>
            </a:r>
          </a:p>
          <a:p>
            <a:pPr lvl="0" algn="just"/>
            <a:r>
              <a:rPr lang="en-US" sz="2400" b="1" dirty="0">
                <a:solidFill>
                  <a:srgbClr val="C00000"/>
                </a:solidFill>
              </a:rPr>
              <a:t>Fact Tables:</a:t>
            </a:r>
            <a:r>
              <a:rPr lang="en-US" sz="2400" dirty="0">
                <a:solidFill>
                  <a:srgbClr val="C00000"/>
                </a:solidFill>
              </a:rPr>
              <a:t> </a:t>
            </a:r>
            <a:r>
              <a:rPr lang="en-US" sz="2400" dirty="0"/>
              <a:t>A fact table typically has two types of columns: foreign keys to dimension tables and measures those that contain numeric facts. A fact table can contain </a:t>
            </a:r>
            <a:r>
              <a:rPr lang="en-US" sz="2400" dirty="0" smtClean="0"/>
              <a:t>data </a:t>
            </a:r>
            <a:r>
              <a:rPr lang="en-US" sz="2400" dirty="0"/>
              <a:t>on detail or aggregated level.</a:t>
            </a:r>
          </a:p>
          <a:p>
            <a:pPr lvl="0" algn="just"/>
            <a:r>
              <a:rPr lang="en-US" sz="2400" b="1" dirty="0">
                <a:solidFill>
                  <a:srgbClr val="C00000"/>
                </a:solidFill>
              </a:rPr>
              <a:t>Dimension Tables:</a:t>
            </a:r>
            <a:r>
              <a:rPr lang="en-US" sz="2400" dirty="0">
                <a:solidFill>
                  <a:srgbClr val="C00000"/>
                </a:solidFill>
              </a:rPr>
              <a:t> </a:t>
            </a:r>
            <a:r>
              <a:rPr lang="en-US" sz="2400" dirty="0"/>
              <a:t>Dimension tables usually have a relatively small number of records compared to fact tables, but each record may have a very large number of attributes to describe the fact data. </a:t>
            </a:r>
          </a:p>
          <a:p>
            <a:pPr lvl="1">
              <a:lnSpc>
                <a:spcPct val="130000"/>
              </a:lnSpc>
              <a:spcBef>
                <a:spcPct val="10000"/>
              </a:spcBef>
            </a:pPr>
            <a:endParaRPr lang="en-US" dirty="0" smtClean="0"/>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40527404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3" name="Rectangle 3"/>
          <p:cNvSpPr>
            <a:spLocks noGrp="1" noChangeArrowheads="1"/>
          </p:cNvSpPr>
          <p:nvPr>
            <p:ph idx="1"/>
          </p:nvPr>
        </p:nvSpPr>
        <p:spPr>
          <a:xfrm>
            <a:off x="7943850" y="1676400"/>
            <a:ext cx="2495550" cy="4305300"/>
          </a:xfrm>
        </p:spPr>
        <p:txBody>
          <a:bodyPr/>
          <a:lstStyle/>
          <a:p>
            <a:pPr>
              <a:buFont typeface="Wingdings" pitchFamily="2" charset="2"/>
              <a:buNone/>
            </a:pPr>
            <a:r>
              <a:rPr lang="en-US" sz="2000"/>
              <a:t>   </a:t>
            </a:r>
          </a:p>
        </p:txBody>
      </p:sp>
      <p:sp>
        <p:nvSpPr>
          <p:cNvPr id="875522" name="Rectangle 2"/>
          <p:cNvSpPr>
            <a:spLocks noGrp="1" noChangeArrowheads="1"/>
          </p:cNvSpPr>
          <p:nvPr>
            <p:ph type="title" idx="4294967295"/>
          </p:nvPr>
        </p:nvSpPr>
        <p:spPr>
          <a:xfrm>
            <a:off x="4419600" y="6402388"/>
            <a:ext cx="7772400" cy="498475"/>
          </a:xfrm>
        </p:spPr>
        <p:txBody>
          <a:bodyPr>
            <a:normAutofit/>
          </a:bodyPr>
          <a:lstStyle/>
          <a:p>
            <a:r>
              <a:rPr lang="en-US" sz="2000" i="1" dirty="0">
                <a:latin typeface="+mn-lt"/>
                <a:ea typeface="+mn-ea"/>
                <a:cs typeface="+mn-cs"/>
              </a:rPr>
              <a:t>Figure: Example of Star Schema</a:t>
            </a:r>
          </a:p>
        </p:txBody>
      </p:sp>
      <p:sp>
        <p:nvSpPr>
          <p:cNvPr id="875525" name="Rectangle 5"/>
          <p:cNvSpPr>
            <a:spLocks noChangeArrowheads="1"/>
          </p:cNvSpPr>
          <p:nvPr/>
        </p:nvSpPr>
        <p:spPr bwMode="auto">
          <a:xfrm>
            <a:off x="5072064" y="3162300"/>
            <a:ext cx="2065337" cy="452438"/>
          </a:xfrm>
          <a:prstGeom prst="rect">
            <a:avLst/>
          </a:prstGeom>
          <a:noFill/>
          <a:ln w="12700">
            <a:solidFill>
              <a:schemeClr val="tx1"/>
            </a:solidFill>
            <a:miter lim="800000"/>
            <a:headEnd/>
            <a:tailEnd/>
          </a:ln>
          <a:effectLst/>
        </p:spPr>
        <p:txBody>
          <a:bodyPr wrap="none" anchor="ctr"/>
          <a:lstStyle/>
          <a:p>
            <a:endParaRPr lang="en-US"/>
          </a:p>
        </p:txBody>
      </p:sp>
      <p:grpSp>
        <p:nvGrpSpPr>
          <p:cNvPr id="875526" name="Group 6"/>
          <p:cNvGrpSpPr>
            <a:grpSpLocks/>
          </p:cNvGrpSpPr>
          <p:nvPr/>
        </p:nvGrpSpPr>
        <p:grpSpPr bwMode="auto">
          <a:xfrm>
            <a:off x="1828801" y="1295401"/>
            <a:ext cx="1819275" cy="2163763"/>
            <a:chOff x="277" y="1164"/>
            <a:chExt cx="1133" cy="1341"/>
          </a:xfrm>
        </p:grpSpPr>
        <p:sp>
          <p:nvSpPr>
            <p:cNvPr id="875527"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dirty="0" err="1">
                  <a:latin typeface="Times New Roman" pitchFamily="18" charset="0"/>
                </a:rPr>
                <a:t>time_key</a:t>
              </a:r>
              <a:endParaRPr lang="en-US" dirty="0">
                <a:latin typeface="Times New Roman" pitchFamily="18" charset="0"/>
              </a:endParaRPr>
            </a:p>
            <a:p>
              <a:pPr eaLnBrk="0" hangingPunct="0"/>
              <a:r>
                <a:rPr lang="en-US" dirty="0">
                  <a:latin typeface="Times New Roman" pitchFamily="18" charset="0"/>
                </a:rPr>
                <a:t>day</a:t>
              </a:r>
            </a:p>
            <a:p>
              <a:pPr eaLnBrk="0" hangingPunct="0"/>
              <a:r>
                <a:rPr lang="en-US" dirty="0" err="1">
                  <a:latin typeface="Times New Roman" pitchFamily="18" charset="0"/>
                </a:rPr>
                <a:t>day_of_the_week</a:t>
              </a:r>
              <a:endParaRPr lang="en-US" dirty="0">
                <a:latin typeface="Times New Roman" pitchFamily="18" charset="0"/>
              </a:endParaRPr>
            </a:p>
            <a:p>
              <a:pPr eaLnBrk="0" hangingPunct="0"/>
              <a:r>
                <a:rPr lang="en-US" dirty="0">
                  <a:latin typeface="Times New Roman" pitchFamily="18" charset="0"/>
                </a:rPr>
                <a:t>month</a:t>
              </a:r>
            </a:p>
            <a:p>
              <a:pPr eaLnBrk="0" hangingPunct="0"/>
              <a:r>
                <a:rPr lang="en-US" dirty="0">
                  <a:latin typeface="Times New Roman" pitchFamily="18" charset="0"/>
                </a:rPr>
                <a:t>quarter</a:t>
              </a:r>
            </a:p>
            <a:p>
              <a:pPr eaLnBrk="0" hangingPunct="0"/>
              <a:r>
                <a:rPr lang="en-US" dirty="0">
                  <a:latin typeface="Times New Roman" pitchFamily="18" charset="0"/>
                </a:rPr>
                <a:t>year</a:t>
              </a:r>
            </a:p>
          </p:txBody>
        </p:sp>
        <p:sp>
          <p:nvSpPr>
            <p:cNvPr id="875528"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2000" dirty="0">
                  <a:latin typeface="Times New Roman" pitchFamily="18" charset="0"/>
                </a:rPr>
                <a:t>time</a:t>
              </a:r>
            </a:p>
          </p:txBody>
        </p:sp>
      </p:grpSp>
      <p:grpSp>
        <p:nvGrpSpPr>
          <p:cNvPr id="875529" name="Group 9"/>
          <p:cNvGrpSpPr>
            <a:grpSpLocks/>
          </p:cNvGrpSpPr>
          <p:nvPr/>
        </p:nvGrpSpPr>
        <p:grpSpPr bwMode="auto">
          <a:xfrm>
            <a:off x="8128001" y="3867151"/>
            <a:ext cx="1831975" cy="1884363"/>
            <a:chOff x="684" y="2196"/>
            <a:chExt cx="1140" cy="1168"/>
          </a:xfrm>
        </p:grpSpPr>
        <p:sp>
          <p:nvSpPr>
            <p:cNvPr id="875530"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dirty="0" err="1">
                  <a:latin typeface="Times New Roman" pitchFamily="18" charset="0"/>
                </a:rPr>
                <a:t>location_key</a:t>
              </a:r>
              <a:endParaRPr lang="en-US" dirty="0">
                <a:latin typeface="Times New Roman" pitchFamily="18" charset="0"/>
              </a:endParaRPr>
            </a:p>
            <a:p>
              <a:pPr eaLnBrk="0" hangingPunct="0"/>
              <a:r>
                <a:rPr lang="en-US" dirty="0">
                  <a:latin typeface="Times New Roman" pitchFamily="18" charset="0"/>
                </a:rPr>
                <a:t>street</a:t>
              </a:r>
            </a:p>
            <a:p>
              <a:pPr eaLnBrk="0" hangingPunct="0"/>
              <a:r>
                <a:rPr lang="en-US" dirty="0">
                  <a:latin typeface="Times New Roman" pitchFamily="18" charset="0"/>
                </a:rPr>
                <a:t>city</a:t>
              </a:r>
            </a:p>
            <a:p>
              <a:pPr eaLnBrk="0" hangingPunct="0"/>
              <a:r>
                <a:rPr lang="en-US" dirty="0" err="1">
                  <a:latin typeface="Times New Roman" pitchFamily="18" charset="0"/>
                </a:rPr>
                <a:t>state_or_province</a:t>
              </a:r>
              <a:endParaRPr lang="en-US" dirty="0">
                <a:latin typeface="Times New Roman" pitchFamily="18" charset="0"/>
              </a:endParaRPr>
            </a:p>
            <a:p>
              <a:pPr eaLnBrk="0" hangingPunct="0"/>
              <a:r>
                <a:rPr lang="en-US" dirty="0">
                  <a:latin typeface="Times New Roman" pitchFamily="18" charset="0"/>
                </a:rPr>
                <a:t>country</a:t>
              </a:r>
            </a:p>
          </p:txBody>
        </p:sp>
        <p:sp>
          <p:nvSpPr>
            <p:cNvPr id="875531"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location</a:t>
              </a:r>
            </a:p>
          </p:txBody>
        </p:sp>
      </p:grpSp>
      <p:sp>
        <p:nvSpPr>
          <p:cNvPr id="875532" name="Rectangle 12"/>
          <p:cNvSpPr>
            <a:spLocks noChangeArrowheads="1"/>
          </p:cNvSpPr>
          <p:nvPr/>
        </p:nvSpPr>
        <p:spPr bwMode="auto">
          <a:xfrm>
            <a:off x="4975225" y="2279650"/>
            <a:ext cx="1856214" cy="400752"/>
          </a:xfrm>
          <a:prstGeom prst="rect">
            <a:avLst/>
          </a:prstGeom>
          <a:no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Sales Fact Table</a:t>
            </a:r>
          </a:p>
        </p:txBody>
      </p:sp>
      <p:sp>
        <p:nvSpPr>
          <p:cNvPr id="875533" name="Rectangle 13"/>
          <p:cNvSpPr>
            <a:spLocks noChangeArrowheads="1"/>
          </p:cNvSpPr>
          <p:nvPr/>
        </p:nvSpPr>
        <p:spPr bwMode="auto">
          <a:xfrm>
            <a:off x="5072064" y="2697164"/>
            <a:ext cx="2065337" cy="452437"/>
          </a:xfrm>
          <a:prstGeom prst="rect">
            <a:avLst/>
          </a:prstGeom>
          <a:noFill/>
          <a:ln w="12700">
            <a:solidFill>
              <a:schemeClr val="tx1"/>
            </a:solidFill>
            <a:miter lim="800000"/>
            <a:headEnd/>
            <a:tailEnd/>
          </a:ln>
          <a:effectLst/>
        </p:spPr>
        <p:txBody>
          <a:bodyPr wrap="none" anchor="ctr"/>
          <a:lstStyle/>
          <a:p>
            <a:endParaRPr lang="en-US"/>
          </a:p>
        </p:txBody>
      </p:sp>
      <p:sp>
        <p:nvSpPr>
          <p:cNvPr id="875534" name="Rectangle 14"/>
          <p:cNvSpPr>
            <a:spLocks noChangeArrowheads="1"/>
          </p:cNvSpPr>
          <p:nvPr/>
        </p:nvSpPr>
        <p:spPr bwMode="auto">
          <a:xfrm>
            <a:off x="5105400" y="2743200"/>
            <a:ext cx="2057400" cy="400752"/>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875535" name="Rectangle 15"/>
          <p:cNvSpPr>
            <a:spLocks noChangeArrowheads="1"/>
          </p:cNvSpPr>
          <p:nvPr/>
        </p:nvSpPr>
        <p:spPr bwMode="auto">
          <a:xfrm>
            <a:off x="5106988" y="3192463"/>
            <a:ext cx="2035814" cy="400752"/>
          </a:xfrm>
          <a:prstGeom prst="rect">
            <a:avLst/>
          </a:prstGeom>
          <a:solidFill>
            <a:srgbClr val="FFCC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item_key</a:t>
            </a:r>
          </a:p>
        </p:txBody>
      </p:sp>
      <p:sp>
        <p:nvSpPr>
          <p:cNvPr id="875536" name="Rectangle 16"/>
          <p:cNvSpPr>
            <a:spLocks noChangeArrowheads="1"/>
          </p:cNvSpPr>
          <p:nvPr/>
        </p:nvSpPr>
        <p:spPr bwMode="auto">
          <a:xfrm>
            <a:off x="5072064" y="3627438"/>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875537" name="Rectangle 17"/>
          <p:cNvSpPr>
            <a:spLocks noChangeArrowheads="1"/>
          </p:cNvSpPr>
          <p:nvPr/>
        </p:nvSpPr>
        <p:spPr bwMode="auto">
          <a:xfrm>
            <a:off x="5106988" y="3638550"/>
            <a:ext cx="2087110" cy="400752"/>
          </a:xfrm>
          <a:prstGeom prst="rect">
            <a:avLst/>
          </a:prstGeom>
          <a:solidFill>
            <a:srgbClr val="CCECFF"/>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branch_key</a:t>
            </a:r>
          </a:p>
        </p:txBody>
      </p:sp>
      <p:sp>
        <p:nvSpPr>
          <p:cNvPr id="875538" name="Rectangle 18"/>
          <p:cNvSpPr>
            <a:spLocks noChangeArrowheads="1"/>
          </p:cNvSpPr>
          <p:nvPr/>
        </p:nvSpPr>
        <p:spPr bwMode="auto">
          <a:xfrm>
            <a:off x="5072064" y="4090989"/>
            <a:ext cx="2065337" cy="452437"/>
          </a:xfrm>
          <a:prstGeom prst="rect">
            <a:avLst/>
          </a:prstGeom>
          <a:noFill/>
          <a:ln w="12700">
            <a:solidFill>
              <a:schemeClr val="tx1"/>
            </a:solidFill>
            <a:miter lim="800000"/>
            <a:headEnd/>
            <a:tailEnd/>
          </a:ln>
          <a:effectLst/>
        </p:spPr>
        <p:txBody>
          <a:bodyPr wrap="none" anchor="ctr"/>
          <a:lstStyle/>
          <a:p>
            <a:endParaRPr lang="en-US"/>
          </a:p>
        </p:txBody>
      </p:sp>
      <p:sp>
        <p:nvSpPr>
          <p:cNvPr id="875539" name="Rectangle 19"/>
          <p:cNvSpPr>
            <a:spLocks noChangeArrowheads="1"/>
          </p:cNvSpPr>
          <p:nvPr/>
        </p:nvSpPr>
        <p:spPr bwMode="auto">
          <a:xfrm>
            <a:off x="5105401" y="4114800"/>
            <a:ext cx="2085507" cy="400752"/>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location_key</a:t>
            </a:r>
          </a:p>
        </p:txBody>
      </p:sp>
      <p:sp>
        <p:nvSpPr>
          <p:cNvPr id="875540" name="Rectangle 20"/>
          <p:cNvSpPr>
            <a:spLocks noChangeArrowheads="1"/>
          </p:cNvSpPr>
          <p:nvPr/>
        </p:nvSpPr>
        <p:spPr bwMode="auto">
          <a:xfrm>
            <a:off x="5072064" y="4556125"/>
            <a:ext cx="2065337" cy="452438"/>
          </a:xfrm>
          <a:prstGeom prst="rect">
            <a:avLst/>
          </a:prstGeom>
          <a:noFill/>
          <a:ln w="12700">
            <a:solidFill>
              <a:schemeClr val="tx1"/>
            </a:solidFill>
            <a:miter lim="800000"/>
            <a:headEnd/>
            <a:tailEnd/>
          </a:ln>
          <a:effectLst/>
        </p:spPr>
        <p:txBody>
          <a:bodyPr wrap="none" anchor="ctr"/>
          <a:lstStyle/>
          <a:p>
            <a:endParaRPr lang="en-US"/>
          </a:p>
        </p:txBody>
      </p:sp>
      <p:sp>
        <p:nvSpPr>
          <p:cNvPr id="875541" name="Rectangle 21"/>
          <p:cNvSpPr>
            <a:spLocks noChangeArrowheads="1"/>
          </p:cNvSpPr>
          <p:nvPr/>
        </p:nvSpPr>
        <p:spPr bwMode="auto">
          <a:xfrm>
            <a:off x="5106988" y="4606925"/>
            <a:ext cx="2006960"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units_sold</a:t>
            </a:r>
            <a:endParaRPr lang="en-US" sz="2000" dirty="0">
              <a:latin typeface="Times New Roman" pitchFamily="18" charset="0"/>
            </a:endParaRPr>
          </a:p>
        </p:txBody>
      </p:sp>
      <p:sp>
        <p:nvSpPr>
          <p:cNvPr id="875542" name="Rectangle 22"/>
          <p:cNvSpPr>
            <a:spLocks noChangeArrowheads="1"/>
          </p:cNvSpPr>
          <p:nvPr/>
        </p:nvSpPr>
        <p:spPr bwMode="auto">
          <a:xfrm>
            <a:off x="5072064" y="5021263"/>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875543" name="Rectangle 23"/>
          <p:cNvSpPr>
            <a:spLocks noChangeArrowheads="1"/>
          </p:cNvSpPr>
          <p:nvPr/>
        </p:nvSpPr>
        <p:spPr bwMode="auto">
          <a:xfrm>
            <a:off x="5106988" y="5051425"/>
            <a:ext cx="2013372"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dollars_sold</a:t>
            </a:r>
          </a:p>
        </p:txBody>
      </p:sp>
      <p:sp>
        <p:nvSpPr>
          <p:cNvPr id="875544" name="Rectangle 24"/>
          <p:cNvSpPr>
            <a:spLocks noChangeArrowheads="1"/>
          </p:cNvSpPr>
          <p:nvPr/>
        </p:nvSpPr>
        <p:spPr bwMode="auto">
          <a:xfrm>
            <a:off x="5072064" y="5486400"/>
            <a:ext cx="2065337" cy="450850"/>
          </a:xfrm>
          <a:prstGeom prst="rect">
            <a:avLst/>
          </a:prstGeom>
          <a:noFill/>
          <a:ln w="12700">
            <a:solidFill>
              <a:schemeClr val="tx1"/>
            </a:solidFill>
            <a:miter lim="800000"/>
            <a:headEnd/>
            <a:tailEnd/>
          </a:ln>
          <a:effectLst/>
        </p:spPr>
        <p:txBody>
          <a:bodyPr wrap="none" anchor="ctr"/>
          <a:lstStyle/>
          <a:p>
            <a:endParaRPr lang="en-US"/>
          </a:p>
        </p:txBody>
      </p:sp>
      <p:sp>
        <p:nvSpPr>
          <p:cNvPr id="875545" name="Rectangle 25"/>
          <p:cNvSpPr>
            <a:spLocks noChangeArrowheads="1"/>
          </p:cNvSpPr>
          <p:nvPr/>
        </p:nvSpPr>
        <p:spPr bwMode="auto">
          <a:xfrm>
            <a:off x="5087939" y="5497513"/>
            <a:ext cx="2014975"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avg_sales</a:t>
            </a:r>
          </a:p>
        </p:txBody>
      </p:sp>
      <p:sp>
        <p:nvSpPr>
          <p:cNvPr id="875546" name="Rectangle 26"/>
          <p:cNvSpPr>
            <a:spLocks noChangeArrowheads="1"/>
          </p:cNvSpPr>
          <p:nvPr/>
        </p:nvSpPr>
        <p:spPr bwMode="auto">
          <a:xfrm>
            <a:off x="3581400" y="5905500"/>
            <a:ext cx="1219200" cy="406400"/>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875547" name="Line 27"/>
          <p:cNvSpPr>
            <a:spLocks noChangeShapeType="1"/>
          </p:cNvSpPr>
          <p:nvPr/>
        </p:nvSpPr>
        <p:spPr bwMode="auto">
          <a:xfrm flipV="1">
            <a:off x="4295775" y="4781550"/>
            <a:ext cx="769938"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5548" name="Line 28"/>
          <p:cNvSpPr>
            <a:spLocks noChangeShapeType="1"/>
          </p:cNvSpPr>
          <p:nvPr/>
        </p:nvSpPr>
        <p:spPr bwMode="auto">
          <a:xfrm flipV="1">
            <a:off x="4276725" y="5324476"/>
            <a:ext cx="788988"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5549" name="Line 29"/>
          <p:cNvSpPr>
            <a:spLocks noChangeShapeType="1"/>
          </p:cNvSpPr>
          <p:nvPr/>
        </p:nvSpPr>
        <p:spPr bwMode="auto">
          <a:xfrm flipV="1">
            <a:off x="4276726" y="5692776"/>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75550" name="Line 30"/>
          <p:cNvSpPr>
            <a:spLocks noChangeShapeType="1"/>
          </p:cNvSpPr>
          <p:nvPr/>
        </p:nvSpPr>
        <p:spPr bwMode="auto">
          <a:xfrm flipH="1">
            <a:off x="3852863" y="3949701"/>
            <a:ext cx="1193800" cy="73501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875551" name="Line 31"/>
          <p:cNvSpPr>
            <a:spLocks noChangeShapeType="1"/>
          </p:cNvSpPr>
          <p:nvPr/>
        </p:nvSpPr>
        <p:spPr bwMode="auto">
          <a:xfrm flipH="1" flipV="1">
            <a:off x="3657601" y="2514601"/>
            <a:ext cx="1446213" cy="485775"/>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875552" name="Line 32"/>
          <p:cNvSpPr>
            <a:spLocks noChangeShapeType="1"/>
          </p:cNvSpPr>
          <p:nvPr/>
        </p:nvSpPr>
        <p:spPr bwMode="auto">
          <a:xfrm>
            <a:off x="7104063" y="4356100"/>
            <a:ext cx="1039812" cy="38735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875553" name="Line 33"/>
          <p:cNvSpPr>
            <a:spLocks noChangeShapeType="1"/>
          </p:cNvSpPr>
          <p:nvPr/>
        </p:nvSpPr>
        <p:spPr bwMode="auto">
          <a:xfrm flipV="1">
            <a:off x="7104063" y="2709863"/>
            <a:ext cx="1077912" cy="677862"/>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875554" name="Group 34"/>
          <p:cNvGrpSpPr>
            <a:grpSpLocks/>
          </p:cNvGrpSpPr>
          <p:nvPr/>
        </p:nvGrpSpPr>
        <p:grpSpPr bwMode="auto">
          <a:xfrm>
            <a:off x="8134351" y="1600200"/>
            <a:ext cx="1438275" cy="1925638"/>
            <a:chOff x="3796" y="983"/>
            <a:chExt cx="896" cy="1194"/>
          </a:xfrm>
        </p:grpSpPr>
        <p:sp>
          <p:nvSpPr>
            <p:cNvPr id="875555"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item_key</a:t>
              </a:r>
            </a:p>
            <a:p>
              <a:pPr eaLnBrk="0" hangingPunct="0"/>
              <a:r>
                <a:rPr lang="en-US">
                  <a:latin typeface="Times New Roman" pitchFamily="18" charset="0"/>
                </a:rPr>
                <a:t>item_name</a:t>
              </a:r>
            </a:p>
            <a:p>
              <a:pPr eaLnBrk="0" hangingPunct="0"/>
              <a:r>
                <a:rPr lang="en-US">
                  <a:latin typeface="Times New Roman" pitchFamily="18" charset="0"/>
                </a:rPr>
                <a:t>brand</a:t>
              </a:r>
            </a:p>
            <a:p>
              <a:pPr eaLnBrk="0" hangingPunct="0"/>
              <a:r>
                <a:rPr lang="en-US">
                  <a:latin typeface="Times New Roman" pitchFamily="18" charset="0"/>
                </a:rPr>
                <a:t>type</a:t>
              </a:r>
            </a:p>
            <a:p>
              <a:pPr eaLnBrk="0" hangingPunct="0"/>
              <a:r>
                <a:rPr lang="en-US">
                  <a:latin typeface="Times New Roman" pitchFamily="18" charset="0"/>
                </a:rPr>
                <a:t>supplier_type</a:t>
              </a:r>
            </a:p>
          </p:txBody>
        </p:sp>
        <p:sp>
          <p:nvSpPr>
            <p:cNvPr id="875556"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item</a:t>
              </a:r>
            </a:p>
          </p:txBody>
        </p:sp>
      </p:grpSp>
      <p:grpSp>
        <p:nvGrpSpPr>
          <p:cNvPr id="875557" name="Group 37"/>
          <p:cNvGrpSpPr>
            <a:grpSpLocks/>
          </p:cNvGrpSpPr>
          <p:nvPr/>
        </p:nvGrpSpPr>
        <p:grpSpPr bwMode="auto">
          <a:xfrm>
            <a:off x="2362201" y="3886201"/>
            <a:ext cx="1509713" cy="1393825"/>
            <a:chOff x="3844" y="2426"/>
            <a:chExt cx="939" cy="864"/>
          </a:xfrm>
        </p:grpSpPr>
        <p:sp>
          <p:nvSpPr>
            <p:cNvPr id="875558"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branch_key</a:t>
              </a:r>
            </a:p>
            <a:p>
              <a:pPr eaLnBrk="0" hangingPunct="0"/>
              <a:r>
                <a:rPr lang="en-US">
                  <a:latin typeface="Times New Roman" pitchFamily="18" charset="0"/>
                </a:rPr>
                <a:t>branch_name</a:t>
              </a:r>
            </a:p>
            <a:p>
              <a:pPr eaLnBrk="0" hangingPunct="0"/>
              <a:r>
                <a:rPr lang="en-US">
                  <a:latin typeface="Times New Roman" pitchFamily="18" charset="0"/>
                </a:rPr>
                <a:t>branch_type</a:t>
              </a:r>
            </a:p>
          </p:txBody>
        </p:sp>
        <p:sp>
          <p:nvSpPr>
            <p:cNvPr id="875559"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sz="2400">
                  <a:latin typeface="Times New Roman" pitchFamily="18" charset="0"/>
                </a:rPr>
                <a:t>branch</a:t>
              </a:r>
            </a:p>
          </p:txBody>
        </p:sp>
      </p:grpSp>
      <p:sp>
        <p:nvSpPr>
          <p:cNvPr id="42" name="Rectangle 41"/>
          <p:cNvSpPr/>
          <p:nvPr/>
        </p:nvSpPr>
        <p:spPr>
          <a:xfrm>
            <a:off x="837626" y="305415"/>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969508980"/>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t>Each dimension in the star schema has only one dimension table and each table holds a set of attributes. This constraint may cause data redundancy. The following diagram shows the sales data of a company with respect to the four dimensions, namely time, item, branch, and location. </a:t>
            </a:r>
          </a:p>
          <a:p>
            <a:pPr algn="just"/>
            <a:r>
              <a:rPr lang="en-US" sz="2400" dirty="0"/>
              <a:t> There is a fact table at the center. It contains the keys to each of four dimensions. The fact table also contains the attributes, namely dollars sold and units sold.</a:t>
            </a:r>
          </a:p>
          <a:p>
            <a:pPr algn="just"/>
            <a:r>
              <a:rPr lang="en-US" sz="2400" dirty="0"/>
              <a:t> </a:t>
            </a:r>
            <a:r>
              <a:rPr lang="en-US" sz="2400" dirty="0" smtClean="0"/>
              <a:t>Since </a:t>
            </a:r>
            <a:r>
              <a:rPr lang="en-US" sz="2400" dirty="0"/>
              <a:t>star schema contains de-normalized dimension tables, it leads to simpler queries due to lesser number of join operations and it also leads to better system performance. On the other hand it is difficult to maintain integrity of data in star schema due to de-normalized tables. It is the </a:t>
            </a:r>
            <a:r>
              <a:rPr lang="en-US" sz="2400" dirty="0" smtClean="0"/>
              <a:t>widely </a:t>
            </a:r>
            <a:r>
              <a:rPr lang="en-US" sz="2400" dirty="0"/>
              <a:t>used data warehouse schema and is also recommended by oracle</a:t>
            </a:r>
          </a:p>
          <a:p>
            <a:pPr algn="just"/>
            <a:endParaRPr lang="en-US" sz="2400" dirty="0"/>
          </a:p>
          <a:p>
            <a:pPr lvl="1">
              <a:lnSpc>
                <a:spcPct val="130000"/>
              </a:lnSpc>
              <a:spcBef>
                <a:spcPct val="10000"/>
              </a:spcBef>
            </a:pPr>
            <a:endParaRPr lang="en-US" dirty="0" smtClean="0"/>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872768294"/>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a:solidFill>
                  <a:srgbClr val="C00000"/>
                </a:solidFill>
              </a:rPr>
              <a:t>Snowflake Schema</a:t>
            </a:r>
          </a:p>
          <a:p>
            <a:r>
              <a:rPr lang="en-US" sz="2400" dirty="0"/>
              <a:t>The snowflake schema is a variant of the star schema model, where some dimension tables are </a:t>
            </a:r>
            <a:r>
              <a:rPr lang="en-US" sz="2400" i="1" dirty="0"/>
              <a:t>normalized</a:t>
            </a:r>
            <a:r>
              <a:rPr lang="en-US" sz="2400" dirty="0"/>
              <a:t>, thereby further splitting the data into additional tables. </a:t>
            </a:r>
            <a:endParaRPr lang="en-US" sz="2400" dirty="0" smtClean="0"/>
          </a:p>
          <a:p>
            <a:r>
              <a:rPr lang="en-US" sz="2400" dirty="0" smtClean="0"/>
              <a:t>The </a:t>
            </a:r>
            <a:r>
              <a:rPr lang="en-US" sz="2400" dirty="0"/>
              <a:t>resulting schema graph forms a shape similar to a snowflake. </a:t>
            </a:r>
            <a:endParaRPr lang="en-US" sz="2400" dirty="0" smtClean="0"/>
          </a:p>
          <a:p>
            <a:r>
              <a:rPr lang="en-US" sz="2400" dirty="0" smtClean="0"/>
              <a:t>For </a:t>
            </a:r>
            <a:r>
              <a:rPr lang="en-US" sz="2400" dirty="0"/>
              <a:t>example, the item dimension table in star schema is normalized and split into two dimension tables, namely item and supplier table.</a:t>
            </a:r>
          </a:p>
          <a:p>
            <a:pPr marL="0" indent="0">
              <a:buNone/>
            </a:pPr>
            <a:endParaRPr lang="en-US" dirty="0"/>
          </a:p>
        </p:txBody>
      </p:sp>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196278087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1026"/>
          <p:cNvSpPr>
            <a:spLocks noGrp="1" noChangeArrowheads="1"/>
          </p:cNvSpPr>
          <p:nvPr>
            <p:ph type="title" idx="4294967295"/>
          </p:nvPr>
        </p:nvSpPr>
        <p:spPr>
          <a:xfrm>
            <a:off x="4419600" y="6505575"/>
            <a:ext cx="7772400" cy="498475"/>
          </a:xfrm>
        </p:spPr>
        <p:txBody>
          <a:bodyPr>
            <a:normAutofit/>
          </a:bodyPr>
          <a:lstStyle/>
          <a:p>
            <a:r>
              <a:rPr lang="en-US" sz="2000" i="1" dirty="0" smtClean="0">
                <a:latin typeface="+mn-lt"/>
                <a:ea typeface="+mn-ea"/>
                <a:cs typeface="+mn-cs"/>
              </a:rPr>
              <a:t>Figure: Example </a:t>
            </a:r>
            <a:r>
              <a:rPr lang="en-US" sz="2000" i="1" dirty="0">
                <a:latin typeface="+mn-lt"/>
                <a:ea typeface="+mn-ea"/>
                <a:cs typeface="+mn-cs"/>
              </a:rPr>
              <a:t>of Snowflake Schema</a:t>
            </a:r>
          </a:p>
        </p:txBody>
      </p:sp>
      <p:sp>
        <p:nvSpPr>
          <p:cNvPr id="939012" name="Rectangle 1028"/>
          <p:cNvSpPr>
            <a:spLocks noChangeArrowheads="1"/>
          </p:cNvSpPr>
          <p:nvPr/>
        </p:nvSpPr>
        <p:spPr bwMode="auto">
          <a:xfrm>
            <a:off x="4841875" y="3105150"/>
            <a:ext cx="2065338" cy="452438"/>
          </a:xfrm>
          <a:prstGeom prst="rect">
            <a:avLst/>
          </a:prstGeom>
          <a:noFill/>
          <a:ln w="12700">
            <a:solidFill>
              <a:schemeClr val="tx1"/>
            </a:solidFill>
            <a:miter lim="800000"/>
            <a:headEnd/>
            <a:tailEnd/>
          </a:ln>
          <a:effectLst/>
        </p:spPr>
        <p:txBody>
          <a:bodyPr wrap="none" anchor="ctr"/>
          <a:lstStyle/>
          <a:p>
            <a:endParaRPr lang="en-US"/>
          </a:p>
        </p:txBody>
      </p:sp>
      <p:grpSp>
        <p:nvGrpSpPr>
          <p:cNvPr id="939013" name="Group 1029"/>
          <p:cNvGrpSpPr>
            <a:grpSpLocks/>
          </p:cNvGrpSpPr>
          <p:nvPr/>
        </p:nvGrpSpPr>
        <p:grpSpPr bwMode="auto">
          <a:xfrm>
            <a:off x="1828801" y="1295401"/>
            <a:ext cx="1819275" cy="2163763"/>
            <a:chOff x="277" y="1164"/>
            <a:chExt cx="1133" cy="1341"/>
          </a:xfrm>
        </p:grpSpPr>
        <p:sp>
          <p:nvSpPr>
            <p:cNvPr id="939014" name="Rectangle 1030"/>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time_key</a:t>
              </a:r>
            </a:p>
            <a:p>
              <a:pPr eaLnBrk="0" hangingPunct="0"/>
              <a:r>
                <a:rPr lang="en-US">
                  <a:latin typeface="Times New Roman" pitchFamily="18" charset="0"/>
                </a:rPr>
                <a:t>day</a:t>
              </a:r>
            </a:p>
            <a:p>
              <a:pPr eaLnBrk="0" hangingPunct="0"/>
              <a:r>
                <a:rPr lang="en-US">
                  <a:latin typeface="Times New Roman" pitchFamily="18" charset="0"/>
                </a:rPr>
                <a:t>day_of_the_week</a:t>
              </a:r>
            </a:p>
            <a:p>
              <a:pPr eaLnBrk="0" hangingPunct="0"/>
              <a:r>
                <a:rPr lang="en-US">
                  <a:latin typeface="Times New Roman" pitchFamily="18" charset="0"/>
                </a:rPr>
                <a:t>month</a:t>
              </a:r>
            </a:p>
            <a:p>
              <a:pPr eaLnBrk="0" hangingPunct="0"/>
              <a:r>
                <a:rPr lang="en-US">
                  <a:latin typeface="Times New Roman" pitchFamily="18" charset="0"/>
                </a:rPr>
                <a:t>quarter</a:t>
              </a:r>
            </a:p>
            <a:p>
              <a:pPr eaLnBrk="0" hangingPunct="0"/>
              <a:r>
                <a:rPr lang="en-US">
                  <a:latin typeface="Times New Roman" pitchFamily="18" charset="0"/>
                </a:rPr>
                <a:t>year</a:t>
              </a:r>
            </a:p>
          </p:txBody>
        </p:sp>
        <p:sp>
          <p:nvSpPr>
            <p:cNvPr id="939015" name="Rectangle 1031"/>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time</a:t>
              </a:r>
            </a:p>
          </p:txBody>
        </p:sp>
      </p:grpSp>
      <p:grpSp>
        <p:nvGrpSpPr>
          <p:cNvPr id="939016" name="Group 1032"/>
          <p:cNvGrpSpPr>
            <a:grpSpLocks/>
          </p:cNvGrpSpPr>
          <p:nvPr/>
        </p:nvGrpSpPr>
        <p:grpSpPr bwMode="auto">
          <a:xfrm>
            <a:off x="7467601" y="3810001"/>
            <a:ext cx="1374775" cy="1331913"/>
            <a:chOff x="684" y="2196"/>
            <a:chExt cx="1298" cy="834"/>
          </a:xfrm>
        </p:grpSpPr>
        <p:sp>
          <p:nvSpPr>
            <p:cNvPr id="939017" name="Rectangle 1033"/>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location_key</a:t>
              </a:r>
            </a:p>
            <a:p>
              <a:pPr eaLnBrk="0" hangingPunct="0"/>
              <a:r>
                <a:rPr lang="en-US">
                  <a:latin typeface="Times New Roman" pitchFamily="18" charset="0"/>
                </a:rPr>
                <a:t>street</a:t>
              </a:r>
            </a:p>
            <a:p>
              <a:pPr eaLnBrk="0" hangingPunct="0"/>
              <a:r>
                <a:rPr lang="en-US">
                  <a:latin typeface="Times New Roman" pitchFamily="18" charset="0"/>
                </a:rPr>
                <a:t>city_key</a:t>
              </a:r>
            </a:p>
          </p:txBody>
        </p:sp>
        <p:sp>
          <p:nvSpPr>
            <p:cNvPr id="939018" name="Rectangle 1034"/>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location</a:t>
              </a:r>
            </a:p>
          </p:txBody>
        </p:sp>
      </p:grpSp>
      <p:sp>
        <p:nvSpPr>
          <p:cNvPr id="939019" name="Rectangle 1035"/>
          <p:cNvSpPr>
            <a:spLocks noChangeArrowheads="1"/>
          </p:cNvSpPr>
          <p:nvPr/>
        </p:nvSpPr>
        <p:spPr bwMode="auto">
          <a:xfrm>
            <a:off x="4799013" y="2152650"/>
            <a:ext cx="1856214" cy="400752"/>
          </a:xfrm>
          <a:prstGeom prst="rect">
            <a:avLst/>
          </a:prstGeom>
          <a:no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Sales Fact Table</a:t>
            </a:r>
          </a:p>
        </p:txBody>
      </p:sp>
      <p:sp>
        <p:nvSpPr>
          <p:cNvPr id="939020" name="Rectangle 1036"/>
          <p:cNvSpPr>
            <a:spLocks noChangeArrowheads="1"/>
          </p:cNvSpPr>
          <p:nvPr/>
        </p:nvSpPr>
        <p:spPr bwMode="auto">
          <a:xfrm>
            <a:off x="4841875" y="2640014"/>
            <a:ext cx="2065338" cy="452437"/>
          </a:xfrm>
          <a:prstGeom prst="rect">
            <a:avLst/>
          </a:prstGeom>
          <a:noFill/>
          <a:ln w="12700">
            <a:solidFill>
              <a:schemeClr val="tx1"/>
            </a:solidFill>
            <a:miter lim="800000"/>
            <a:headEnd/>
            <a:tailEnd/>
          </a:ln>
          <a:effectLst/>
        </p:spPr>
        <p:txBody>
          <a:bodyPr wrap="none" anchor="ctr"/>
          <a:lstStyle/>
          <a:p>
            <a:endParaRPr lang="en-US"/>
          </a:p>
        </p:txBody>
      </p:sp>
      <p:sp>
        <p:nvSpPr>
          <p:cNvPr id="939021" name="Rectangle 1037"/>
          <p:cNvSpPr>
            <a:spLocks noChangeArrowheads="1"/>
          </p:cNvSpPr>
          <p:nvPr/>
        </p:nvSpPr>
        <p:spPr bwMode="auto">
          <a:xfrm>
            <a:off x="4875213" y="2686050"/>
            <a:ext cx="2057400" cy="400752"/>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939022" name="Rectangle 1038"/>
          <p:cNvSpPr>
            <a:spLocks noChangeArrowheads="1"/>
          </p:cNvSpPr>
          <p:nvPr/>
        </p:nvSpPr>
        <p:spPr bwMode="auto">
          <a:xfrm>
            <a:off x="4876800" y="3135313"/>
            <a:ext cx="2035814" cy="400752"/>
          </a:xfrm>
          <a:prstGeom prst="rect">
            <a:avLst/>
          </a:prstGeom>
          <a:solidFill>
            <a:srgbClr val="FFCC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item_key</a:t>
            </a:r>
          </a:p>
        </p:txBody>
      </p:sp>
      <p:sp>
        <p:nvSpPr>
          <p:cNvPr id="939023" name="Rectangle 1039"/>
          <p:cNvSpPr>
            <a:spLocks noChangeArrowheads="1"/>
          </p:cNvSpPr>
          <p:nvPr/>
        </p:nvSpPr>
        <p:spPr bwMode="auto">
          <a:xfrm>
            <a:off x="4841875" y="3570288"/>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939024" name="Rectangle 1040"/>
          <p:cNvSpPr>
            <a:spLocks noChangeArrowheads="1"/>
          </p:cNvSpPr>
          <p:nvPr/>
        </p:nvSpPr>
        <p:spPr bwMode="auto">
          <a:xfrm>
            <a:off x="4876800" y="3581400"/>
            <a:ext cx="2087110" cy="400752"/>
          </a:xfrm>
          <a:prstGeom prst="rect">
            <a:avLst/>
          </a:prstGeom>
          <a:solidFill>
            <a:srgbClr val="CCECFF"/>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branch_key</a:t>
            </a:r>
          </a:p>
        </p:txBody>
      </p:sp>
      <p:sp>
        <p:nvSpPr>
          <p:cNvPr id="939025" name="Rectangle 1041"/>
          <p:cNvSpPr>
            <a:spLocks noChangeArrowheads="1"/>
          </p:cNvSpPr>
          <p:nvPr/>
        </p:nvSpPr>
        <p:spPr bwMode="auto">
          <a:xfrm>
            <a:off x="4841875" y="4033839"/>
            <a:ext cx="2065338" cy="452437"/>
          </a:xfrm>
          <a:prstGeom prst="rect">
            <a:avLst/>
          </a:prstGeom>
          <a:noFill/>
          <a:ln w="12700">
            <a:solidFill>
              <a:schemeClr val="tx1"/>
            </a:solidFill>
            <a:miter lim="800000"/>
            <a:headEnd/>
            <a:tailEnd/>
          </a:ln>
          <a:effectLst/>
        </p:spPr>
        <p:txBody>
          <a:bodyPr wrap="none" anchor="ctr"/>
          <a:lstStyle/>
          <a:p>
            <a:endParaRPr lang="en-US"/>
          </a:p>
        </p:txBody>
      </p:sp>
      <p:sp>
        <p:nvSpPr>
          <p:cNvPr id="939026" name="Rectangle 1042"/>
          <p:cNvSpPr>
            <a:spLocks noChangeArrowheads="1"/>
          </p:cNvSpPr>
          <p:nvPr/>
        </p:nvSpPr>
        <p:spPr bwMode="auto">
          <a:xfrm>
            <a:off x="4875214" y="4057650"/>
            <a:ext cx="2085507" cy="400752"/>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location_key</a:t>
            </a:r>
          </a:p>
        </p:txBody>
      </p:sp>
      <p:sp>
        <p:nvSpPr>
          <p:cNvPr id="939027" name="Rectangle 1043"/>
          <p:cNvSpPr>
            <a:spLocks noChangeArrowheads="1"/>
          </p:cNvSpPr>
          <p:nvPr/>
        </p:nvSpPr>
        <p:spPr bwMode="auto">
          <a:xfrm>
            <a:off x="4841875" y="4498975"/>
            <a:ext cx="2065338" cy="452438"/>
          </a:xfrm>
          <a:prstGeom prst="rect">
            <a:avLst/>
          </a:prstGeom>
          <a:noFill/>
          <a:ln w="12700">
            <a:solidFill>
              <a:schemeClr val="tx1"/>
            </a:solidFill>
            <a:miter lim="800000"/>
            <a:headEnd/>
            <a:tailEnd/>
          </a:ln>
          <a:effectLst/>
        </p:spPr>
        <p:txBody>
          <a:bodyPr wrap="none" anchor="ctr"/>
          <a:lstStyle/>
          <a:p>
            <a:endParaRPr lang="en-US"/>
          </a:p>
        </p:txBody>
      </p:sp>
      <p:sp>
        <p:nvSpPr>
          <p:cNvPr id="939028" name="Rectangle 1044"/>
          <p:cNvSpPr>
            <a:spLocks noChangeArrowheads="1"/>
          </p:cNvSpPr>
          <p:nvPr/>
        </p:nvSpPr>
        <p:spPr bwMode="auto">
          <a:xfrm>
            <a:off x="4876800" y="4549775"/>
            <a:ext cx="2006960"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units_sold</a:t>
            </a:r>
          </a:p>
        </p:txBody>
      </p:sp>
      <p:sp>
        <p:nvSpPr>
          <p:cNvPr id="939029" name="Rectangle 1045"/>
          <p:cNvSpPr>
            <a:spLocks noChangeArrowheads="1"/>
          </p:cNvSpPr>
          <p:nvPr/>
        </p:nvSpPr>
        <p:spPr bwMode="auto">
          <a:xfrm>
            <a:off x="4841875" y="4964113"/>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939030" name="Rectangle 1046"/>
          <p:cNvSpPr>
            <a:spLocks noChangeArrowheads="1"/>
          </p:cNvSpPr>
          <p:nvPr/>
        </p:nvSpPr>
        <p:spPr bwMode="auto">
          <a:xfrm>
            <a:off x="4876800" y="4994275"/>
            <a:ext cx="2013372"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dollars_sold</a:t>
            </a:r>
          </a:p>
        </p:txBody>
      </p:sp>
      <p:sp>
        <p:nvSpPr>
          <p:cNvPr id="939031" name="Rectangle 1047"/>
          <p:cNvSpPr>
            <a:spLocks noChangeArrowheads="1"/>
          </p:cNvSpPr>
          <p:nvPr/>
        </p:nvSpPr>
        <p:spPr bwMode="auto">
          <a:xfrm>
            <a:off x="4841875" y="5429250"/>
            <a:ext cx="2065338" cy="450850"/>
          </a:xfrm>
          <a:prstGeom prst="rect">
            <a:avLst/>
          </a:prstGeom>
          <a:noFill/>
          <a:ln w="12700">
            <a:solidFill>
              <a:schemeClr val="tx1"/>
            </a:solidFill>
            <a:miter lim="800000"/>
            <a:headEnd/>
            <a:tailEnd/>
          </a:ln>
          <a:effectLst/>
        </p:spPr>
        <p:txBody>
          <a:bodyPr wrap="none" anchor="ctr"/>
          <a:lstStyle/>
          <a:p>
            <a:endParaRPr lang="en-US"/>
          </a:p>
        </p:txBody>
      </p:sp>
      <p:sp>
        <p:nvSpPr>
          <p:cNvPr id="939032" name="Rectangle 1048"/>
          <p:cNvSpPr>
            <a:spLocks noChangeArrowheads="1"/>
          </p:cNvSpPr>
          <p:nvPr/>
        </p:nvSpPr>
        <p:spPr bwMode="auto">
          <a:xfrm>
            <a:off x="4857751" y="5440363"/>
            <a:ext cx="2014975" cy="40075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sz="2000">
                <a:latin typeface="Times New Roman" pitchFamily="18" charset="0"/>
              </a:rPr>
              <a:t>             avg_sales</a:t>
            </a:r>
          </a:p>
        </p:txBody>
      </p:sp>
      <p:sp>
        <p:nvSpPr>
          <p:cNvPr id="939033" name="Rectangle 1049"/>
          <p:cNvSpPr>
            <a:spLocks noChangeArrowheads="1"/>
          </p:cNvSpPr>
          <p:nvPr/>
        </p:nvSpPr>
        <p:spPr bwMode="auto">
          <a:xfrm>
            <a:off x="3200400" y="5867400"/>
            <a:ext cx="1219200" cy="406400"/>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939034" name="Line 1050"/>
          <p:cNvSpPr>
            <a:spLocks noChangeShapeType="1"/>
          </p:cNvSpPr>
          <p:nvPr/>
        </p:nvSpPr>
        <p:spPr bwMode="auto">
          <a:xfrm flipV="1">
            <a:off x="4114800" y="4724400"/>
            <a:ext cx="769938"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9035" name="Line 1051"/>
          <p:cNvSpPr>
            <a:spLocks noChangeShapeType="1"/>
          </p:cNvSpPr>
          <p:nvPr/>
        </p:nvSpPr>
        <p:spPr bwMode="auto">
          <a:xfrm flipV="1">
            <a:off x="4095750" y="5267326"/>
            <a:ext cx="788988"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9036" name="Line 1052"/>
          <p:cNvSpPr>
            <a:spLocks noChangeShapeType="1"/>
          </p:cNvSpPr>
          <p:nvPr/>
        </p:nvSpPr>
        <p:spPr bwMode="auto">
          <a:xfrm flipV="1">
            <a:off x="4095751" y="5635626"/>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39037" name="Line 1053"/>
          <p:cNvSpPr>
            <a:spLocks noChangeShapeType="1"/>
          </p:cNvSpPr>
          <p:nvPr/>
        </p:nvSpPr>
        <p:spPr bwMode="auto">
          <a:xfrm flipH="1">
            <a:off x="3505200" y="3886200"/>
            <a:ext cx="1346200" cy="6858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39038" name="Line 1054"/>
          <p:cNvSpPr>
            <a:spLocks noChangeShapeType="1"/>
          </p:cNvSpPr>
          <p:nvPr/>
        </p:nvSpPr>
        <p:spPr bwMode="auto">
          <a:xfrm flipH="1" flipV="1">
            <a:off x="3505201" y="1981201"/>
            <a:ext cx="1522413" cy="866775"/>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939039" name="Line 1055"/>
          <p:cNvSpPr>
            <a:spLocks noChangeShapeType="1"/>
          </p:cNvSpPr>
          <p:nvPr/>
        </p:nvSpPr>
        <p:spPr bwMode="auto">
          <a:xfrm>
            <a:off x="6858000" y="4267200"/>
            <a:ext cx="609600" cy="1524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39040" name="Line 1056"/>
          <p:cNvSpPr>
            <a:spLocks noChangeShapeType="1"/>
          </p:cNvSpPr>
          <p:nvPr/>
        </p:nvSpPr>
        <p:spPr bwMode="auto">
          <a:xfrm flipV="1">
            <a:off x="6858000" y="2286000"/>
            <a:ext cx="609600" cy="8382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939041" name="Group 1057"/>
          <p:cNvGrpSpPr>
            <a:grpSpLocks/>
          </p:cNvGrpSpPr>
          <p:nvPr/>
        </p:nvGrpSpPr>
        <p:grpSpPr bwMode="auto">
          <a:xfrm>
            <a:off x="7467601" y="1524000"/>
            <a:ext cx="1374775" cy="1924050"/>
            <a:chOff x="3796" y="983"/>
            <a:chExt cx="857" cy="1193"/>
          </a:xfrm>
        </p:grpSpPr>
        <p:sp>
          <p:nvSpPr>
            <p:cNvPr id="939042" name="Rectangle 1058"/>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item_key</a:t>
              </a:r>
            </a:p>
            <a:p>
              <a:pPr eaLnBrk="0" hangingPunct="0"/>
              <a:r>
                <a:rPr lang="en-US">
                  <a:latin typeface="Times New Roman" pitchFamily="18" charset="0"/>
                </a:rPr>
                <a:t>item_name</a:t>
              </a:r>
            </a:p>
            <a:p>
              <a:pPr eaLnBrk="0" hangingPunct="0"/>
              <a:r>
                <a:rPr lang="en-US">
                  <a:latin typeface="Times New Roman" pitchFamily="18" charset="0"/>
                </a:rPr>
                <a:t>brand</a:t>
              </a:r>
            </a:p>
            <a:p>
              <a:pPr eaLnBrk="0" hangingPunct="0"/>
              <a:r>
                <a:rPr lang="en-US">
                  <a:latin typeface="Times New Roman" pitchFamily="18" charset="0"/>
                </a:rPr>
                <a:t>type</a:t>
              </a:r>
            </a:p>
            <a:p>
              <a:pPr eaLnBrk="0" hangingPunct="0"/>
              <a:r>
                <a:rPr lang="en-US">
                  <a:latin typeface="Times New Roman" pitchFamily="18" charset="0"/>
                </a:rPr>
                <a:t>supplier_key</a:t>
              </a:r>
            </a:p>
          </p:txBody>
        </p:sp>
        <p:sp>
          <p:nvSpPr>
            <p:cNvPr id="939043" name="Text Box 1059"/>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item</a:t>
              </a:r>
            </a:p>
          </p:txBody>
        </p:sp>
      </p:grpSp>
      <p:grpSp>
        <p:nvGrpSpPr>
          <p:cNvPr id="939044" name="Group 1060"/>
          <p:cNvGrpSpPr>
            <a:grpSpLocks/>
          </p:cNvGrpSpPr>
          <p:nvPr/>
        </p:nvGrpSpPr>
        <p:grpSpPr bwMode="auto">
          <a:xfrm>
            <a:off x="2133601" y="3886201"/>
            <a:ext cx="1509713" cy="1393825"/>
            <a:chOff x="3844" y="2426"/>
            <a:chExt cx="939" cy="864"/>
          </a:xfrm>
        </p:grpSpPr>
        <p:sp>
          <p:nvSpPr>
            <p:cNvPr id="939045" name="Rectangle 1061"/>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branch_key</a:t>
              </a:r>
            </a:p>
            <a:p>
              <a:pPr eaLnBrk="0" hangingPunct="0"/>
              <a:r>
                <a:rPr lang="en-US">
                  <a:latin typeface="Times New Roman" pitchFamily="18" charset="0"/>
                </a:rPr>
                <a:t>branch_name</a:t>
              </a:r>
            </a:p>
            <a:p>
              <a:pPr eaLnBrk="0" hangingPunct="0"/>
              <a:r>
                <a:rPr lang="en-US">
                  <a:latin typeface="Times New Roman" pitchFamily="18" charset="0"/>
                </a:rPr>
                <a:t>branch_type</a:t>
              </a:r>
            </a:p>
          </p:txBody>
        </p:sp>
        <p:sp>
          <p:nvSpPr>
            <p:cNvPr id="939046" name="Text Box 1062"/>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sz="2400">
                  <a:latin typeface="Times New Roman" pitchFamily="18" charset="0"/>
                </a:rPr>
                <a:t>branch</a:t>
              </a:r>
            </a:p>
          </p:txBody>
        </p:sp>
      </p:grpSp>
      <p:grpSp>
        <p:nvGrpSpPr>
          <p:cNvPr id="939048" name="Group 1064"/>
          <p:cNvGrpSpPr>
            <a:grpSpLocks/>
          </p:cNvGrpSpPr>
          <p:nvPr/>
        </p:nvGrpSpPr>
        <p:grpSpPr bwMode="auto">
          <a:xfrm>
            <a:off x="9218614" y="1981200"/>
            <a:ext cx="1449387" cy="998538"/>
            <a:chOff x="3789" y="855"/>
            <a:chExt cx="903" cy="1172"/>
          </a:xfrm>
        </p:grpSpPr>
        <p:sp>
          <p:nvSpPr>
            <p:cNvPr id="939049" name="Rectangle 1065"/>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supplier_key</a:t>
              </a:r>
            </a:p>
            <a:p>
              <a:pPr eaLnBrk="0" hangingPunct="0"/>
              <a:r>
                <a:rPr lang="en-US">
                  <a:latin typeface="Times New Roman" pitchFamily="18" charset="0"/>
                </a:rPr>
                <a:t>supplier_type</a:t>
              </a:r>
            </a:p>
          </p:txBody>
        </p:sp>
        <p:sp>
          <p:nvSpPr>
            <p:cNvPr id="939050" name="Text Box 1066"/>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400">
                  <a:latin typeface="Times New Roman" pitchFamily="18" charset="0"/>
                </a:rPr>
                <a:t>supplier</a:t>
              </a:r>
            </a:p>
          </p:txBody>
        </p:sp>
      </p:grpSp>
      <p:sp>
        <p:nvSpPr>
          <p:cNvPr id="939051" name="Line 1067"/>
          <p:cNvSpPr>
            <a:spLocks noChangeShapeType="1"/>
          </p:cNvSpPr>
          <p:nvPr/>
        </p:nvSpPr>
        <p:spPr bwMode="auto">
          <a:xfrm flipV="1">
            <a:off x="8686800" y="2667000"/>
            <a:ext cx="533400" cy="5334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939053" name="Group 1069"/>
          <p:cNvGrpSpPr>
            <a:grpSpLocks/>
          </p:cNvGrpSpPr>
          <p:nvPr/>
        </p:nvGrpSpPr>
        <p:grpSpPr bwMode="auto">
          <a:xfrm>
            <a:off x="9013826" y="4876801"/>
            <a:ext cx="1654175" cy="1495425"/>
            <a:chOff x="684" y="2196"/>
            <a:chExt cx="1565" cy="913"/>
          </a:xfrm>
        </p:grpSpPr>
        <p:sp>
          <p:nvSpPr>
            <p:cNvPr id="939054" name="Rectangle 1070"/>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a:effectLst/>
          </p:spPr>
          <p:txBody>
            <a:bodyPr lIns="92075" tIns="46038" rIns="92075" bIns="46038">
              <a:spAutoFit/>
            </a:bodyPr>
            <a:lstStyle/>
            <a:p>
              <a:pPr eaLnBrk="0" hangingPunct="0"/>
              <a:r>
                <a:rPr lang="en-US" sz="1600">
                  <a:latin typeface="Times New Roman" pitchFamily="18" charset="0"/>
                </a:rPr>
                <a:t>city_key</a:t>
              </a:r>
            </a:p>
            <a:p>
              <a:pPr eaLnBrk="0" hangingPunct="0"/>
              <a:r>
                <a:rPr lang="en-US" sz="1600">
                  <a:latin typeface="Times New Roman" pitchFamily="18" charset="0"/>
                </a:rPr>
                <a:t>city</a:t>
              </a:r>
            </a:p>
            <a:p>
              <a:pPr eaLnBrk="0" hangingPunct="0"/>
              <a:r>
                <a:rPr lang="en-US" sz="1600">
                  <a:latin typeface="Times New Roman" pitchFamily="18" charset="0"/>
                </a:rPr>
                <a:t>state_or_province</a:t>
              </a:r>
            </a:p>
            <a:p>
              <a:pPr eaLnBrk="0" hangingPunct="0"/>
              <a:r>
                <a:rPr lang="en-US" sz="1600">
                  <a:latin typeface="Times New Roman" pitchFamily="18" charset="0"/>
                </a:rPr>
                <a:t>country</a:t>
              </a:r>
            </a:p>
          </p:txBody>
        </p:sp>
        <p:sp>
          <p:nvSpPr>
            <p:cNvPr id="939055" name="Rectangle 1071"/>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2000">
                  <a:latin typeface="Times New Roman" pitchFamily="18" charset="0"/>
                </a:rPr>
                <a:t>city</a:t>
              </a:r>
            </a:p>
          </p:txBody>
        </p:sp>
      </p:grpSp>
      <p:sp>
        <p:nvSpPr>
          <p:cNvPr id="939056" name="Line 1072"/>
          <p:cNvSpPr>
            <a:spLocks noChangeShapeType="1"/>
          </p:cNvSpPr>
          <p:nvPr/>
        </p:nvSpPr>
        <p:spPr bwMode="auto">
          <a:xfrm>
            <a:off x="8382000" y="5029200"/>
            <a:ext cx="685800" cy="4572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49" name="Rectangle 48"/>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752002416"/>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4" name="Content Placeholder 3"/>
          <p:cNvSpPr>
            <a:spLocks noGrp="1"/>
          </p:cNvSpPr>
          <p:nvPr>
            <p:ph idx="1"/>
          </p:nvPr>
        </p:nvSpPr>
        <p:spPr/>
        <p:txBody>
          <a:bodyPr/>
          <a:lstStyle/>
          <a:p>
            <a:r>
              <a:rPr lang="en-US" sz="2400" dirty="0"/>
              <a:t>Due to normalization table is easy to maintain and saves storage space. However, this saving of space is negligible in comparison to the typical magnitude of the fact table</a:t>
            </a:r>
            <a:r>
              <a:rPr lang="en-US" sz="2400" dirty="0" smtClean="0"/>
              <a:t>.</a:t>
            </a:r>
          </a:p>
          <a:p>
            <a:r>
              <a:rPr lang="en-US" sz="2400" dirty="0" smtClean="0"/>
              <a:t> </a:t>
            </a:r>
            <a:r>
              <a:rPr lang="en-US" sz="2400" dirty="0"/>
              <a:t>Furthermore, the snowflake structure can reduce the effectiveness of browsing, since more joins will be needed to execute a query</a:t>
            </a:r>
            <a:r>
              <a:rPr lang="en-US" sz="2400" dirty="0" smtClean="0"/>
              <a:t>.</a:t>
            </a:r>
          </a:p>
          <a:p>
            <a:r>
              <a:rPr lang="en-US" sz="2400" dirty="0" smtClean="0"/>
              <a:t> </a:t>
            </a:r>
            <a:r>
              <a:rPr lang="en-US" sz="2400" dirty="0"/>
              <a:t>Consequently, the system performance may be adversely impacted. </a:t>
            </a:r>
            <a:endParaRPr lang="en-US" sz="2400" dirty="0" smtClean="0"/>
          </a:p>
          <a:p>
            <a:r>
              <a:rPr lang="en-US" sz="2400" dirty="0" smtClean="0"/>
              <a:t>Hence</a:t>
            </a:r>
            <a:r>
              <a:rPr lang="en-US" sz="2400" dirty="0"/>
              <a:t>, although the snowflake schema reduces redundancy, it is not as popular as the star schema in data warehouse design.</a:t>
            </a:r>
          </a:p>
          <a:p>
            <a:pPr marL="0" indent="0">
              <a:buNone/>
            </a:pPr>
            <a:endParaRPr lang="en-US" dirty="0"/>
          </a:p>
        </p:txBody>
      </p:sp>
    </p:spTree>
    <p:extLst>
      <p:ext uri="{BB962C8B-B14F-4D97-AF65-F5344CB8AC3E}">
        <p14:creationId xmlns="" xmlns:p14="http://schemas.microsoft.com/office/powerpoint/2010/main" val="139361820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1905000" y="1371600"/>
            <a:ext cx="8305800" cy="5181600"/>
          </a:xfrm>
        </p:spPr>
        <p:txBody>
          <a:bodyPr vert="horz" wrap="square" lIns="92075" tIns="46038" rIns="92075" bIns="46038" numCol="1" anchor="t" anchorCtr="0" compatLnSpc="1">
            <a:prstTxWarp prst="textNoShape">
              <a:avLst/>
            </a:prstTxWarp>
          </a:bodyPr>
          <a:lstStyle/>
          <a:p>
            <a:pPr eaLnBrk="1" hangingPunct="1">
              <a:lnSpc>
                <a:spcPct val="140000"/>
              </a:lnSpc>
            </a:pPr>
            <a:r>
              <a:rPr lang="en-US" sz="2400" dirty="0"/>
              <a:t>Defined in many different ways, but not rigorously.</a:t>
            </a:r>
          </a:p>
          <a:p>
            <a:pPr lvl="1" eaLnBrk="1" hangingPunct="1">
              <a:lnSpc>
                <a:spcPct val="140000"/>
              </a:lnSpc>
            </a:pPr>
            <a:r>
              <a:rPr lang="en-US" sz="2400" dirty="0"/>
              <a:t>A decision support database that is maintained separately from the organization’s operational database</a:t>
            </a:r>
          </a:p>
          <a:p>
            <a:pPr lvl="1" eaLnBrk="1" hangingPunct="1">
              <a:lnSpc>
                <a:spcPct val="140000"/>
              </a:lnSpc>
            </a:pPr>
            <a:r>
              <a:rPr lang="en-US" sz="2400" dirty="0"/>
              <a:t>Support information processing by providing a solid platform of consolidated, historical data for analysis.</a:t>
            </a:r>
          </a:p>
          <a:p>
            <a:pPr eaLnBrk="1" hangingPunct="1">
              <a:lnSpc>
                <a:spcPct val="140000"/>
              </a:lnSpc>
            </a:pPr>
            <a:r>
              <a:rPr lang="en-US" sz="2400" dirty="0"/>
              <a:t>“A data warehouse is a </a:t>
            </a:r>
            <a:r>
              <a:rPr lang="en-US" sz="2400" u="sng" dirty="0"/>
              <a:t>subject-oriented</a:t>
            </a:r>
            <a:r>
              <a:rPr lang="en-US" sz="2400" dirty="0"/>
              <a:t>,</a:t>
            </a:r>
            <a:r>
              <a:rPr lang="en-US" sz="2400" u="sng" dirty="0"/>
              <a:t> integrated</a:t>
            </a:r>
            <a:r>
              <a:rPr lang="en-US" sz="2400" dirty="0"/>
              <a:t>, </a:t>
            </a:r>
            <a:r>
              <a:rPr lang="en-US" sz="2400" u="sng" dirty="0"/>
              <a:t>time-variant</a:t>
            </a:r>
            <a:r>
              <a:rPr lang="en-US" sz="2400" dirty="0"/>
              <a:t>, and </a:t>
            </a:r>
            <a:r>
              <a:rPr lang="en-US" sz="2400" u="sng" dirty="0"/>
              <a:t>nonvolatile</a:t>
            </a:r>
            <a:r>
              <a:rPr lang="en-US" sz="2400" dirty="0"/>
              <a:t> collection of data in support of management’s decision-making process.”—W. H. </a:t>
            </a:r>
            <a:r>
              <a:rPr lang="en-US" sz="2400" dirty="0" err="1"/>
              <a:t>Inmon</a:t>
            </a:r>
            <a:endParaRPr lang="en-US" sz="2400" dirty="0"/>
          </a:p>
        </p:txBody>
      </p:sp>
      <p:sp>
        <p:nvSpPr>
          <p:cNvPr id="6" name="Slide Number Placeholder 5"/>
          <p:cNvSpPr>
            <a:spLocks noGrp="1"/>
          </p:cNvSpPr>
          <p:nvPr>
            <p:ph type="sldNum" sz="quarter" idx="11"/>
          </p:nvPr>
        </p:nvSpPr>
        <p:spPr/>
        <p:txBody>
          <a:bodyPr/>
          <a:lstStyle/>
          <a:p>
            <a:pPr>
              <a:defRPr/>
            </a:pPr>
            <a:fld id="{DB11E368-4612-4DA3-808C-48626A0BEFAE}" type="slidenum">
              <a:rPr lang="en-US">
                <a:solidFill>
                  <a:prstClr val="black">
                    <a:tint val="75000"/>
                  </a:prstClr>
                </a:solidFill>
              </a:rPr>
              <a:pPr>
                <a:defRPr/>
              </a:pPr>
              <a:t>2</a:t>
            </a:fld>
            <a:endParaRPr lang="en-US">
              <a:solidFill>
                <a:prstClr val="black">
                  <a:tint val="75000"/>
                </a:prstClr>
              </a:solidFill>
            </a:endParaRPr>
          </a:p>
        </p:txBody>
      </p:sp>
      <p:sp>
        <p:nvSpPr>
          <p:cNvPr id="69636" name="Rectangle 2"/>
          <p:cNvSpPr>
            <a:spLocks noGrp="1" noChangeArrowheads="1"/>
          </p:cNvSpPr>
          <p:nvPr>
            <p:ph type="title" idx="4294967295"/>
          </p:nvPr>
        </p:nvSpPr>
        <p:spPr>
          <a:xfrm>
            <a:off x="2705100" y="533400"/>
            <a:ext cx="7010400" cy="838200"/>
          </a:xfrm>
        </p:spPr>
        <p:txBody>
          <a:bodyPr vert="horz" wrap="square" lIns="92075" tIns="46038" rIns="92075" bIns="46038" numCol="1" anchor="ctr" anchorCtr="0" compatLnSpc="1">
            <a:prstTxWarp prst="textNoShape">
              <a:avLst/>
            </a:prstTxWarp>
          </a:bodyPr>
          <a:lstStyle/>
          <a:p>
            <a:pPr eaLnBrk="1" hangingPunct="1"/>
            <a:r>
              <a:rPr lang="en-US" b="1" smtClean="0"/>
              <a:t>What is Data Warehouse?</a:t>
            </a:r>
          </a:p>
        </p:txBody>
      </p:sp>
    </p:spTree>
    <p:extLst>
      <p:ext uri="{BB962C8B-B14F-4D97-AF65-F5344CB8AC3E}">
        <p14:creationId xmlns="" xmlns:p14="http://schemas.microsoft.com/office/powerpoint/2010/main" val="3399829189"/>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36001"/>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4" name="Content Placeholder 3"/>
          <p:cNvSpPr>
            <a:spLocks noGrp="1"/>
          </p:cNvSpPr>
          <p:nvPr>
            <p:ph idx="1"/>
          </p:nvPr>
        </p:nvSpPr>
        <p:spPr/>
        <p:txBody>
          <a:bodyPr>
            <a:normAutofit/>
          </a:bodyPr>
          <a:lstStyle/>
          <a:p>
            <a:pPr marL="0" indent="0">
              <a:buNone/>
            </a:pPr>
            <a:r>
              <a:rPr lang="en-US" sz="2400" b="1" dirty="0">
                <a:solidFill>
                  <a:srgbClr val="C00000"/>
                </a:solidFill>
              </a:rPr>
              <a:t>Fact Constellation Schema</a:t>
            </a:r>
          </a:p>
          <a:p>
            <a:pPr algn="just"/>
            <a:r>
              <a:rPr lang="en-US" sz="2400" dirty="0"/>
              <a:t>This kind of schema can be viewed as a collection of stars, and hence is called a galaxy schema or a fact constellation</a:t>
            </a:r>
            <a:r>
              <a:rPr lang="en-US" sz="2400" dirty="0" smtClean="0"/>
              <a:t>.</a:t>
            </a:r>
          </a:p>
          <a:p>
            <a:pPr algn="just"/>
            <a:r>
              <a:rPr lang="en-US" sz="2400" dirty="0" smtClean="0"/>
              <a:t> </a:t>
            </a:r>
            <a:r>
              <a:rPr lang="en-US" sz="2400" dirty="0"/>
              <a:t>A fact constellation schema allows dimension tables to be shared between fact tables. </a:t>
            </a:r>
            <a:endParaRPr lang="en-US" sz="2400" dirty="0" smtClean="0"/>
          </a:p>
          <a:p>
            <a:pPr algn="just"/>
            <a:r>
              <a:rPr lang="en-US" sz="2400" dirty="0" smtClean="0"/>
              <a:t>For </a:t>
            </a:r>
            <a:r>
              <a:rPr lang="en-US" sz="2400" dirty="0"/>
              <a:t>example, following schema specifies two fact tables, sales and shipping. The sales table definition is identical to that of the star schema. The shipping table has five dimensions, or keys: item key, time key, shipper key, from location, and to location, and two measures: dollars cost and units shipped.</a:t>
            </a:r>
          </a:p>
          <a:p>
            <a:pPr marL="0" indent="0" algn="just">
              <a:buNone/>
            </a:pPr>
            <a:endParaRPr lang="en-US" sz="2400" dirty="0"/>
          </a:p>
        </p:txBody>
      </p:sp>
    </p:spTree>
    <p:extLst>
      <p:ext uri="{BB962C8B-B14F-4D97-AF65-F5344CB8AC3E}">
        <p14:creationId xmlns="" xmlns:p14="http://schemas.microsoft.com/office/powerpoint/2010/main" val="346375733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idx="4294967295"/>
          </p:nvPr>
        </p:nvSpPr>
        <p:spPr>
          <a:xfrm>
            <a:off x="5226050" y="6216650"/>
            <a:ext cx="6965950" cy="685800"/>
          </a:xfrm>
        </p:spPr>
        <p:txBody>
          <a:bodyPr>
            <a:normAutofit/>
          </a:bodyPr>
          <a:lstStyle/>
          <a:p>
            <a:r>
              <a:rPr lang="en-US" sz="2000" i="1" dirty="0" smtClean="0">
                <a:latin typeface="+mn-lt"/>
                <a:ea typeface="+mn-ea"/>
                <a:cs typeface="+mn-cs"/>
              </a:rPr>
              <a:t>Figure: Example </a:t>
            </a:r>
            <a:r>
              <a:rPr lang="en-US" sz="2000" i="1" dirty="0">
                <a:latin typeface="+mn-lt"/>
                <a:ea typeface="+mn-ea"/>
                <a:cs typeface="+mn-cs"/>
              </a:rPr>
              <a:t>of Fact Constellation</a:t>
            </a:r>
          </a:p>
        </p:txBody>
      </p:sp>
      <p:sp>
        <p:nvSpPr>
          <p:cNvPr id="940036" name="Rectangle 4"/>
          <p:cNvSpPr>
            <a:spLocks noChangeArrowheads="1"/>
          </p:cNvSpPr>
          <p:nvPr/>
        </p:nvSpPr>
        <p:spPr bwMode="auto">
          <a:xfrm>
            <a:off x="4419600" y="3048000"/>
            <a:ext cx="1608138" cy="457200"/>
          </a:xfrm>
          <a:prstGeom prst="rect">
            <a:avLst/>
          </a:prstGeom>
          <a:noFill/>
          <a:ln w="12700">
            <a:solidFill>
              <a:schemeClr val="tx1"/>
            </a:solidFill>
            <a:miter lim="800000"/>
            <a:headEnd/>
            <a:tailEnd/>
          </a:ln>
          <a:effectLst/>
        </p:spPr>
        <p:txBody>
          <a:bodyPr wrap="none" anchor="ctr"/>
          <a:lstStyle/>
          <a:p>
            <a:endParaRPr lang="en-US"/>
          </a:p>
        </p:txBody>
      </p:sp>
      <p:grpSp>
        <p:nvGrpSpPr>
          <p:cNvPr id="940037" name="Group 5"/>
          <p:cNvGrpSpPr>
            <a:grpSpLocks/>
          </p:cNvGrpSpPr>
          <p:nvPr/>
        </p:nvGrpSpPr>
        <p:grpSpPr bwMode="auto">
          <a:xfrm>
            <a:off x="1752600" y="1219200"/>
            <a:ext cx="1639888" cy="1982788"/>
            <a:chOff x="277" y="1164"/>
            <a:chExt cx="1021" cy="1229"/>
          </a:xfrm>
        </p:grpSpPr>
        <p:sp>
          <p:nvSpPr>
            <p:cNvPr id="940038"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time_key</a:t>
              </a:r>
            </a:p>
            <a:p>
              <a:pPr eaLnBrk="0" hangingPunct="0"/>
              <a:r>
                <a:rPr lang="en-US" sz="1600">
                  <a:latin typeface="Times New Roman" pitchFamily="18" charset="0"/>
                </a:rPr>
                <a:t>day</a:t>
              </a:r>
            </a:p>
            <a:p>
              <a:pPr eaLnBrk="0" hangingPunct="0"/>
              <a:r>
                <a:rPr lang="en-US" sz="1600">
                  <a:latin typeface="Times New Roman" pitchFamily="18" charset="0"/>
                </a:rPr>
                <a:t>day_of_the_week</a:t>
              </a:r>
            </a:p>
            <a:p>
              <a:pPr eaLnBrk="0" hangingPunct="0"/>
              <a:r>
                <a:rPr lang="en-US" sz="1600">
                  <a:latin typeface="Times New Roman" pitchFamily="18" charset="0"/>
                </a:rPr>
                <a:t>month</a:t>
              </a:r>
            </a:p>
            <a:p>
              <a:pPr eaLnBrk="0" hangingPunct="0"/>
              <a:r>
                <a:rPr lang="en-US" sz="1600">
                  <a:latin typeface="Times New Roman" pitchFamily="18" charset="0"/>
                </a:rPr>
                <a:t>quarter</a:t>
              </a:r>
            </a:p>
            <a:p>
              <a:pPr eaLnBrk="0" hangingPunct="0"/>
              <a:r>
                <a:rPr lang="en-US" sz="1600">
                  <a:latin typeface="Times New Roman" pitchFamily="18" charset="0"/>
                </a:rPr>
                <a:t>year</a:t>
              </a:r>
            </a:p>
          </p:txBody>
        </p:sp>
        <p:sp>
          <p:nvSpPr>
            <p:cNvPr id="940039"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time</a:t>
              </a:r>
            </a:p>
          </p:txBody>
        </p:sp>
      </p:grpSp>
      <p:grpSp>
        <p:nvGrpSpPr>
          <p:cNvPr id="940040" name="Group 8"/>
          <p:cNvGrpSpPr>
            <a:grpSpLocks/>
          </p:cNvGrpSpPr>
          <p:nvPr/>
        </p:nvGrpSpPr>
        <p:grpSpPr bwMode="auto">
          <a:xfrm>
            <a:off x="6629401" y="4038600"/>
            <a:ext cx="1654175" cy="1733550"/>
            <a:chOff x="684" y="2196"/>
            <a:chExt cx="1030" cy="1075"/>
          </a:xfrm>
        </p:grpSpPr>
        <p:sp>
          <p:nvSpPr>
            <p:cNvPr id="940041"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location_key</a:t>
              </a:r>
            </a:p>
            <a:p>
              <a:pPr eaLnBrk="0" hangingPunct="0"/>
              <a:r>
                <a:rPr lang="en-US" sz="1600">
                  <a:latin typeface="Times New Roman" pitchFamily="18" charset="0"/>
                </a:rPr>
                <a:t>street</a:t>
              </a:r>
            </a:p>
            <a:p>
              <a:pPr eaLnBrk="0" hangingPunct="0"/>
              <a:r>
                <a:rPr lang="en-US" sz="1600">
                  <a:latin typeface="Times New Roman" pitchFamily="18" charset="0"/>
                </a:rPr>
                <a:t>city</a:t>
              </a:r>
            </a:p>
            <a:p>
              <a:pPr eaLnBrk="0" hangingPunct="0"/>
              <a:r>
                <a:rPr lang="en-US" sz="1600">
                  <a:latin typeface="Times New Roman" pitchFamily="18" charset="0"/>
                </a:rPr>
                <a:t>province_or_state</a:t>
              </a:r>
            </a:p>
            <a:p>
              <a:pPr eaLnBrk="0" hangingPunct="0"/>
              <a:r>
                <a:rPr lang="en-US" sz="1600">
                  <a:latin typeface="Times New Roman" pitchFamily="18" charset="0"/>
                </a:rPr>
                <a:t>country</a:t>
              </a:r>
            </a:p>
          </p:txBody>
        </p:sp>
        <p:sp>
          <p:nvSpPr>
            <p:cNvPr id="940042"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a:effectLst/>
          </p:spPr>
          <p:txBody>
            <a:bodyPr wrap="none" lIns="92075" tIns="46038" rIns="92075" bIns="46038">
              <a:spAutoFit/>
            </a:bodyPr>
            <a:lstStyle/>
            <a:p>
              <a:pPr eaLnBrk="0" hangingPunct="0"/>
              <a:r>
                <a:rPr lang="en-US">
                  <a:latin typeface="Times New Roman" pitchFamily="18" charset="0"/>
                </a:rPr>
                <a:t>location</a:t>
              </a:r>
            </a:p>
          </p:txBody>
        </p:sp>
      </p:grpSp>
      <p:sp>
        <p:nvSpPr>
          <p:cNvPr id="940043" name="Rectangle 11"/>
          <p:cNvSpPr>
            <a:spLocks noChangeArrowheads="1"/>
          </p:cNvSpPr>
          <p:nvPr/>
        </p:nvSpPr>
        <p:spPr bwMode="auto">
          <a:xfrm>
            <a:off x="4267200" y="2133601"/>
            <a:ext cx="16954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Sales Fact Table</a:t>
            </a:r>
          </a:p>
        </p:txBody>
      </p:sp>
      <p:sp>
        <p:nvSpPr>
          <p:cNvPr id="940044" name="Rectangle 12"/>
          <p:cNvSpPr>
            <a:spLocks noChangeArrowheads="1"/>
          </p:cNvSpPr>
          <p:nvPr/>
        </p:nvSpPr>
        <p:spPr bwMode="auto">
          <a:xfrm>
            <a:off x="4419600" y="259080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45" name="Rectangle 13"/>
          <p:cNvSpPr>
            <a:spLocks noChangeArrowheads="1"/>
          </p:cNvSpPr>
          <p:nvPr/>
        </p:nvSpPr>
        <p:spPr bwMode="auto">
          <a:xfrm>
            <a:off x="4419600" y="2667001"/>
            <a:ext cx="1601788" cy="366713"/>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a:latin typeface="Times New Roman" pitchFamily="18" charset="0"/>
              </a:rPr>
              <a:t>time_key</a:t>
            </a:r>
          </a:p>
        </p:txBody>
      </p:sp>
      <p:sp>
        <p:nvSpPr>
          <p:cNvPr id="940046" name="Rectangle 14"/>
          <p:cNvSpPr>
            <a:spLocks noChangeArrowheads="1"/>
          </p:cNvSpPr>
          <p:nvPr/>
        </p:nvSpPr>
        <p:spPr bwMode="auto">
          <a:xfrm>
            <a:off x="4419600" y="3124201"/>
            <a:ext cx="1600200" cy="366713"/>
          </a:xfrm>
          <a:prstGeom prst="rect">
            <a:avLst/>
          </a:prstGeom>
          <a:solidFill>
            <a:srgbClr val="FFCC99"/>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item_key</a:t>
            </a:r>
          </a:p>
        </p:txBody>
      </p:sp>
      <p:sp>
        <p:nvSpPr>
          <p:cNvPr id="940047" name="Rectangle 15"/>
          <p:cNvSpPr>
            <a:spLocks noChangeArrowheads="1"/>
          </p:cNvSpPr>
          <p:nvPr/>
        </p:nvSpPr>
        <p:spPr bwMode="auto">
          <a:xfrm>
            <a:off x="4419600" y="3505200"/>
            <a:ext cx="1600200" cy="450850"/>
          </a:xfrm>
          <a:prstGeom prst="rect">
            <a:avLst/>
          </a:prstGeom>
          <a:noFill/>
          <a:ln w="12700">
            <a:solidFill>
              <a:schemeClr val="tx1"/>
            </a:solidFill>
            <a:miter lim="800000"/>
            <a:headEnd/>
            <a:tailEnd/>
          </a:ln>
          <a:effectLst/>
        </p:spPr>
        <p:txBody>
          <a:bodyPr wrap="none" anchor="ctr"/>
          <a:lstStyle/>
          <a:p>
            <a:endParaRPr lang="en-US"/>
          </a:p>
        </p:txBody>
      </p:sp>
      <p:sp>
        <p:nvSpPr>
          <p:cNvPr id="940048" name="Rectangle 16"/>
          <p:cNvSpPr>
            <a:spLocks noChangeArrowheads="1"/>
          </p:cNvSpPr>
          <p:nvPr/>
        </p:nvSpPr>
        <p:spPr bwMode="auto">
          <a:xfrm>
            <a:off x="4419600" y="3505201"/>
            <a:ext cx="1600200" cy="366713"/>
          </a:xfrm>
          <a:prstGeom prst="rect">
            <a:avLst/>
          </a:prstGeom>
          <a:solidFill>
            <a:srgbClr val="CCECFF"/>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branch_key</a:t>
            </a:r>
          </a:p>
        </p:txBody>
      </p:sp>
      <p:sp>
        <p:nvSpPr>
          <p:cNvPr id="940049" name="Rectangle 17"/>
          <p:cNvSpPr>
            <a:spLocks noChangeArrowheads="1"/>
          </p:cNvSpPr>
          <p:nvPr/>
        </p:nvSpPr>
        <p:spPr bwMode="auto">
          <a:xfrm>
            <a:off x="4419600" y="396240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50" name="Rectangle 18"/>
          <p:cNvSpPr>
            <a:spLocks noChangeArrowheads="1"/>
          </p:cNvSpPr>
          <p:nvPr/>
        </p:nvSpPr>
        <p:spPr bwMode="auto">
          <a:xfrm>
            <a:off x="4418013" y="3981451"/>
            <a:ext cx="15938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location_key</a:t>
            </a:r>
          </a:p>
        </p:txBody>
      </p:sp>
      <p:sp>
        <p:nvSpPr>
          <p:cNvPr id="940051" name="Rectangle 19"/>
          <p:cNvSpPr>
            <a:spLocks noChangeArrowheads="1"/>
          </p:cNvSpPr>
          <p:nvPr/>
        </p:nvSpPr>
        <p:spPr bwMode="auto">
          <a:xfrm>
            <a:off x="4384676" y="4419601"/>
            <a:ext cx="1635125" cy="455613"/>
          </a:xfrm>
          <a:prstGeom prst="rect">
            <a:avLst/>
          </a:prstGeom>
          <a:noFill/>
          <a:ln w="12700">
            <a:solidFill>
              <a:schemeClr val="tx1"/>
            </a:solidFill>
            <a:miter lim="800000"/>
            <a:headEnd/>
            <a:tailEnd/>
          </a:ln>
          <a:effectLst/>
        </p:spPr>
        <p:txBody>
          <a:bodyPr wrap="none" anchor="ctr"/>
          <a:lstStyle/>
          <a:p>
            <a:endParaRPr lang="en-US"/>
          </a:p>
        </p:txBody>
      </p:sp>
      <p:sp>
        <p:nvSpPr>
          <p:cNvPr id="940052" name="Rectangle 20"/>
          <p:cNvSpPr>
            <a:spLocks noChangeArrowheads="1"/>
          </p:cNvSpPr>
          <p:nvPr/>
        </p:nvSpPr>
        <p:spPr bwMode="auto">
          <a:xfrm>
            <a:off x="4419600" y="4473576"/>
            <a:ext cx="158115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dirty="0">
                <a:latin typeface="Times New Roman" pitchFamily="18" charset="0"/>
              </a:rPr>
              <a:t>        </a:t>
            </a:r>
            <a:r>
              <a:rPr lang="en-US" dirty="0" err="1">
                <a:latin typeface="Times New Roman" pitchFamily="18" charset="0"/>
              </a:rPr>
              <a:t>units_sold</a:t>
            </a:r>
            <a:endParaRPr lang="en-US" dirty="0">
              <a:latin typeface="Times New Roman" pitchFamily="18" charset="0"/>
            </a:endParaRPr>
          </a:p>
        </p:txBody>
      </p:sp>
      <p:sp>
        <p:nvSpPr>
          <p:cNvPr id="940053" name="Rectangle 21"/>
          <p:cNvSpPr>
            <a:spLocks noChangeArrowheads="1"/>
          </p:cNvSpPr>
          <p:nvPr/>
        </p:nvSpPr>
        <p:spPr bwMode="auto">
          <a:xfrm>
            <a:off x="4384676" y="4876801"/>
            <a:ext cx="1635125" cy="461963"/>
          </a:xfrm>
          <a:prstGeom prst="rect">
            <a:avLst/>
          </a:prstGeom>
          <a:noFill/>
          <a:ln w="12700">
            <a:solidFill>
              <a:schemeClr val="tx1"/>
            </a:solidFill>
            <a:miter lim="800000"/>
            <a:headEnd/>
            <a:tailEnd/>
          </a:ln>
          <a:effectLst/>
        </p:spPr>
        <p:txBody>
          <a:bodyPr wrap="none" anchor="ctr"/>
          <a:lstStyle/>
          <a:p>
            <a:endParaRPr lang="en-US"/>
          </a:p>
        </p:txBody>
      </p:sp>
      <p:sp>
        <p:nvSpPr>
          <p:cNvPr id="940054" name="Rectangle 22"/>
          <p:cNvSpPr>
            <a:spLocks noChangeArrowheads="1"/>
          </p:cNvSpPr>
          <p:nvPr/>
        </p:nvSpPr>
        <p:spPr bwMode="auto">
          <a:xfrm>
            <a:off x="4419600" y="4918076"/>
            <a:ext cx="158750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dirty="0">
                <a:latin typeface="Times New Roman" pitchFamily="18" charset="0"/>
              </a:rPr>
              <a:t>     </a:t>
            </a:r>
            <a:r>
              <a:rPr lang="en-US" dirty="0" err="1">
                <a:latin typeface="Times New Roman" pitchFamily="18" charset="0"/>
              </a:rPr>
              <a:t>dollars_sold</a:t>
            </a:r>
            <a:endParaRPr lang="en-US" dirty="0">
              <a:latin typeface="Times New Roman" pitchFamily="18" charset="0"/>
            </a:endParaRPr>
          </a:p>
        </p:txBody>
      </p:sp>
      <p:sp>
        <p:nvSpPr>
          <p:cNvPr id="940055" name="Rectangle 23"/>
          <p:cNvSpPr>
            <a:spLocks noChangeArrowheads="1"/>
          </p:cNvSpPr>
          <p:nvPr/>
        </p:nvSpPr>
        <p:spPr bwMode="auto">
          <a:xfrm>
            <a:off x="4384676" y="5334000"/>
            <a:ext cx="1635125" cy="469900"/>
          </a:xfrm>
          <a:prstGeom prst="rect">
            <a:avLst/>
          </a:prstGeom>
          <a:noFill/>
          <a:ln w="12700">
            <a:solidFill>
              <a:schemeClr val="tx1"/>
            </a:solidFill>
            <a:miter lim="800000"/>
            <a:headEnd/>
            <a:tailEnd/>
          </a:ln>
          <a:effectLst/>
        </p:spPr>
        <p:txBody>
          <a:bodyPr wrap="none" anchor="ctr"/>
          <a:lstStyle/>
          <a:p>
            <a:endParaRPr lang="en-US"/>
          </a:p>
        </p:txBody>
      </p:sp>
      <p:sp>
        <p:nvSpPr>
          <p:cNvPr id="940056" name="Rectangle 24"/>
          <p:cNvSpPr>
            <a:spLocks noChangeArrowheads="1"/>
          </p:cNvSpPr>
          <p:nvPr/>
        </p:nvSpPr>
        <p:spPr bwMode="auto">
          <a:xfrm>
            <a:off x="4400550" y="5364163"/>
            <a:ext cx="1587500" cy="36671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avg_sales</a:t>
            </a:r>
          </a:p>
        </p:txBody>
      </p:sp>
      <p:sp>
        <p:nvSpPr>
          <p:cNvPr id="940057" name="Rectangle 25"/>
          <p:cNvSpPr>
            <a:spLocks noChangeArrowheads="1"/>
          </p:cNvSpPr>
          <p:nvPr/>
        </p:nvSpPr>
        <p:spPr bwMode="auto">
          <a:xfrm>
            <a:off x="2819400" y="5715000"/>
            <a:ext cx="1219200" cy="376238"/>
          </a:xfrm>
          <a:prstGeom prst="rect">
            <a:avLst/>
          </a:prstGeom>
          <a:solidFill>
            <a:srgbClr val="FF99CC"/>
          </a:solidFill>
          <a:ln w="9525">
            <a:solidFill>
              <a:schemeClr val="tx1"/>
            </a:solidFill>
            <a:miter lim="800000"/>
            <a:headEnd/>
            <a:tailEnd/>
          </a:ln>
          <a:effectLst/>
        </p:spPr>
        <p:txBody>
          <a:bodyPr lIns="92075" tIns="46038" rIns="92075" bIns="46038">
            <a:spAutoFit/>
          </a:bodyPr>
          <a:lstStyle/>
          <a:p>
            <a:pPr eaLnBrk="0" hangingPunct="0">
              <a:spcBef>
                <a:spcPct val="50000"/>
              </a:spcBef>
            </a:pPr>
            <a:r>
              <a:rPr lang="en-US">
                <a:latin typeface="Times New Roman" pitchFamily="18" charset="0"/>
              </a:rPr>
              <a:t>Measures</a:t>
            </a:r>
          </a:p>
        </p:txBody>
      </p:sp>
      <p:sp>
        <p:nvSpPr>
          <p:cNvPr id="940058" name="Line 26"/>
          <p:cNvSpPr>
            <a:spLocks noChangeShapeType="1"/>
          </p:cNvSpPr>
          <p:nvPr/>
        </p:nvSpPr>
        <p:spPr bwMode="auto">
          <a:xfrm flipV="1">
            <a:off x="3608389" y="4648200"/>
            <a:ext cx="769937" cy="1143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0059" name="Line 27"/>
          <p:cNvSpPr>
            <a:spLocks noChangeShapeType="1"/>
          </p:cNvSpPr>
          <p:nvPr/>
        </p:nvSpPr>
        <p:spPr bwMode="auto">
          <a:xfrm flipV="1">
            <a:off x="3589339" y="5191126"/>
            <a:ext cx="788987" cy="561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0060" name="Line 28"/>
          <p:cNvSpPr>
            <a:spLocks noChangeShapeType="1"/>
          </p:cNvSpPr>
          <p:nvPr/>
        </p:nvSpPr>
        <p:spPr bwMode="auto">
          <a:xfrm flipV="1">
            <a:off x="3589339" y="5559426"/>
            <a:ext cx="904875" cy="1936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0061" name="Line 29"/>
          <p:cNvSpPr>
            <a:spLocks noChangeShapeType="1"/>
          </p:cNvSpPr>
          <p:nvPr/>
        </p:nvSpPr>
        <p:spPr bwMode="auto">
          <a:xfrm flipH="1">
            <a:off x="3165475" y="3816351"/>
            <a:ext cx="1193800" cy="73501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40062" name="Line 30"/>
          <p:cNvSpPr>
            <a:spLocks noChangeShapeType="1"/>
          </p:cNvSpPr>
          <p:nvPr/>
        </p:nvSpPr>
        <p:spPr bwMode="auto">
          <a:xfrm flipH="1" flipV="1">
            <a:off x="3429000" y="2362200"/>
            <a:ext cx="914400" cy="381000"/>
          </a:xfrm>
          <a:prstGeom prst="line">
            <a:avLst/>
          </a:prstGeom>
          <a:noFill/>
          <a:ln w="50800">
            <a:solidFill>
              <a:schemeClr val="tx1"/>
            </a:solidFill>
            <a:prstDash val="sysDot"/>
            <a:round/>
            <a:headEnd type="none" w="sm" len="sm"/>
            <a:tailEnd type="triangle" w="sm" len="sm"/>
          </a:ln>
          <a:effectLst/>
        </p:spPr>
        <p:txBody>
          <a:bodyPr wrap="none" anchor="ctr"/>
          <a:lstStyle/>
          <a:p>
            <a:endParaRPr lang="en-US"/>
          </a:p>
        </p:txBody>
      </p:sp>
      <p:sp>
        <p:nvSpPr>
          <p:cNvPr id="940063" name="Line 31"/>
          <p:cNvSpPr>
            <a:spLocks noChangeShapeType="1"/>
          </p:cNvSpPr>
          <p:nvPr/>
        </p:nvSpPr>
        <p:spPr bwMode="auto">
          <a:xfrm>
            <a:off x="6096000" y="4267200"/>
            <a:ext cx="533400" cy="381000"/>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sp>
        <p:nvSpPr>
          <p:cNvPr id="940064" name="Line 32"/>
          <p:cNvSpPr>
            <a:spLocks noChangeShapeType="1"/>
          </p:cNvSpPr>
          <p:nvPr/>
        </p:nvSpPr>
        <p:spPr bwMode="auto">
          <a:xfrm flipV="1">
            <a:off x="6019800" y="2743201"/>
            <a:ext cx="762000" cy="525463"/>
          </a:xfrm>
          <a:prstGeom prst="line">
            <a:avLst/>
          </a:prstGeom>
          <a:noFill/>
          <a:ln w="50800">
            <a:solidFill>
              <a:schemeClr val="tx1"/>
            </a:solidFill>
            <a:prstDash val="sysDot"/>
            <a:round/>
            <a:headEnd type="none" w="sm" len="sm"/>
            <a:tailEnd type="triangle" w="med" len="med"/>
          </a:ln>
          <a:effectLst/>
        </p:spPr>
        <p:txBody>
          <a:bodyPr wrap="none" anchor="ctr"/>
          <a:lstStyle/>
          <a:p>
            <a:endParaRPr lang="en-US"/>
          </a:p>
        </p:txBody>
      </p:sp>
      <p:grpSp>
        <p:nvGrpSpPr>
          <p:cNvPr id="940065" name="Group 33"/>
          <p:cNvGrpSpPr>
            <a:grpSpLocks/>
          </p:cNvGrpSpPr>
          <p:nvPr/>
        </p:nvGrpSpPr>
        <p:grpSpPr bwMode="auto">
          <a:xfrm>
            <a:off x="6705600" y="1524001"/>
            <a:ext cx="1303338" cy="1744663"/>
            <a:chOff x="3796" y="1002"/>
            <a:chExt cx="812" cy="1081"/>
          </a:xfrm>
        </p:grpSpPr>
        <p:sp>
          <p:nvSpPr>
            <p:cNvPr id="940066"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item_key</a:t>
              </a:r>
            </a:p>
            <a:p>
              <a:pPr eaLnBrk="0" hangingPunct="0"/>
              <a:r>
                <a:rPr lang="en-US" sz="1600">
                  <a:latin typeface="Times New Roman" pitchFamily="18" charset="0"/>
                </a:rPr>
                <a:t>item_name</a:t>
              </a:r>
            </a:p>
            <a:p>
              <a:pPr eaLnBrk="0" hangingPunct="0"/>
              <a:r>
                <a:rPr lang="en-US" sz="1600">
                  <a:latin typeface="Times New Roman" pitchFamily="18" charset="0"/>
                </a:rPr>
                <a:t>brand</a:t>
              </a:r>
            </a:p>
            <a:p>
              <a:pPr eaLnBrk="0" hangingPunct="0"/>
              <a:r>
                <a:rPr lang="en-US" sz="1600">
                  <a:latin typeface="Times New Roman" pitchFamily="18" charset="0"/>
                </a:rPr>
                <a:t>type</a:t>
              </a:r>
            </a:p>
            <a:p>
              <a:pPr eaLnBrk="0" hangingPunct="0"/>
              <a:r>
                <a:rPr lang="en-US" sz="1600">
                  <a:latin typeface="Times New Roman" pitchFamily="18" charset="0"/>
                </a:rPr>
                <a:t>supplier_type</a:t>
              </a:r>
            </a:p>
          </p:txBody>
        </p:sp>
        <p:sp>
          <p:nvSpPr>
            <p:cNvPr id="940067"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a:effectLst/>
          </p:spPr>
          <p:txBody>
            <a:bodyPr wrap="none" anchor="ctr">
              <a:spAutoFit/>
            </a:bodyPr>
            <a:lstStyle/>
            <a:p>
              <a:pPr algn="ctr" eaLnBrk="0" hangingPunct="0"/>
              <a:r>
                <a:rPr lang="en-US" sz="2000">
                  <a:latin typeface="Times New Roman" pitchFamily="18" charset="0"/>
                </a:rPr>
                <a:t>item</a:t>
              </a:r>
            </a:p>
          </p:txBody>
        </p:sp>
      </p:grpSp>
      <p:grpSp>
        <p:nvGrpSpPr>
          <p:cNvPr id="940068" name="Group 36"/>
          <p:cNvGrpSpPr>
            <a:grpSpLocks/>
          </p:cNvGrpSpPr>
          <p:nvPr/>
        </p:nvGrpSpPr>
        <p:grpSpPr bwMode="auto">
          <a:xfrm>
            <a:off x="1828800" y="3962401"/>
            <a:ext cx="1290638" cy="1230313"/>
            <a:chOff x="3896" y="2472"/>
            <a:chExt cx="803" cy="762"/>
          </a:xfrm>
        </p:grpSpPr>
        <p:sp>
          <p:nvSpPr>
            <p:cNvPr id="940069"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branch_key</a:t>
              </a:r>
            </a:p>
            <a:p>
              <a:pPr eaLnBrk="0" hangingPunct="0"/>
              <a:r>
                <a:rPr lang="en-US" sz="1600">
                  <a:latin typeface="Times New Roman" pitchFamily="18" charset="0"/>
                </a:rPr>
                <a:t>branch_name</a:t>
              </a:r>
            </a:p>
            <a:p>
              <a:pPr eaLnBrk="0" hangingPunct="0"/>
              <a:r>
                <a:rPr lang="en-US" sz="1600">
                  <a:latin typeface="Times New Roman" pitchFamily="18" charset="0"/>
                </a:rPr>
                <a:t>branch_type</a:t>
              </a:r>
            </a:p>
          </p:txBody>
        </p:sp>
        <p:sp>
          <p:nvSpPr>
            <p:cNvPr id="940070"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a:latin typeface="Times New Roman" pitchFamily="18" charset="0"/>
                </a:rPr>
                <a:t>branch</a:t>
              </a:r>
            </a:p>
          </p:txBody>
        </p:sp>
      </p:grpSp>
      <p:sp>
        <p:nvSpPr>
          <p:cNvPr id="940071" name="Rectangle 39"/>
          <p:cNvSpPr>
            <a:spLocks noChangeArrowheads="1"/>
          </p:cNvSpPr>
          <p:nvPr/>
        </p:nvSpPr>
        <p:spPr bwMode="auto">
          <a:xfrm>
            <a:off x="8535989" y="2495550"/>
            <a:ext cx="1608137" cy="457200"/>
          </a:xfrm>
          <a:prstGeom prst="rect">
            <a:avLst/>
          </a:prstGeom>
          <a:noFill/>
          <a:ln w="12700">
            <a:solidFill>
              <a:schemeClr val="tx1"/>
            </a:solidFill>
            <a:miter lim="800000"/>
            <a:headEnd/>
            <a:tailEnd/>
          </a:ln>
          <a:effectLst/>
        </p:spPr>
        <p:txBody>
          <a:bodyPr wrap="none" anchor="ctr"/>
          <a:lstStyle/>
          <a:p>
            <a:endParaRPr lang="en-US"/>
          </a:p>
        </p:txBody>
      </p:sp>
      <p:sp>
        <p:nvSpPr>
          <p:cNvPr id="940072" name="Rectangle 40"/>
          <p:cNvSpPr>
            <a:spLocks noChangeArrowheads="1"/>
          </p:cNvSpPr>
          <p:nvPr/>
        </p:nvSpPr>
        <p:spPr bwMode="auto">
          <a:xfrm>
            <a:off x="8383588" y="1581151"/>
            <a:ext cx="2038350" cy="366713"/>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Shipping Fact Table</a:t>
            </a:r>
          </a:p>
        </p:txBody>
      </p:sp>
      <p:sp>
        <p:nvSpPr>
          <p:cNvPr id="940073" name="Rectangle 41"/>
          <p:cNvSpPr>
            <a:spLocks noChangeArrowheads="1"/>
          </p:cNvSpPr>
          <p:nvPr/>
        </p:nvSpPr>
        <p:spPr bwMode="auto">
          <a:xfrm>
            <a:off x="8535988" y="203835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74" name="Rectangle 42"/>
          <p:cNvSpPr>
            <a:spLocks noChangeArrowheads="1"/>
          </p:cNvSpPr>
          <p:nvPr/>
        </p:nvSpPr>
        <p:spPr bwMode="auto">
          <a:xfrm>
            <a:off x="8535989" y="2114551"/>
            <a:ext cx="1601787" cy="366713"/>
          </a:xfrm>
          <a:prstGeom prst="rect">
            <a:avLst/>
          </a:prstGeom>
          <a:solidFill>
            <a:srgbClr val="00FF99"/>
          </a:solidFill>
          <a:ln w="9525">
            <a:noFill/>
            <a:miter lim="800000"/>
            <a:headEnd/>
            <a:tailEnd/>
          </a:ln>
          <a:effectLst/>
        </p:spPr>
        <p:txBody>
          <a:bodyPr lIns="92075" tIns="46038" rIns="92075" bIns="46038">
            <a:spAutoFit/>
          </a:bodyPr>
          <a:lstStyle/>
          <a:p>
            <a:pPr algn="ctr" eaLnBrk="0" hangingPunct="0"/>
            <a:r>
              <a:rPr lang="en-US">
                <a:latin typeface="Times New Roman" pitchFamily="18" charset="0"/>
              </a:rPr>
              <a:t>time_key</a:t>
            </a:r>
          </a:p>
        </p:txBody>
      </p:sp>
      <p:sp>
        <p:nvSpPr>
          <p:cNvPr id="940075" name="Rectangle 43"/>
          <p:cNvSpPr>
            <a:spLocks noChangeArrowheads="1"/>
          </p:cNvSpPr>
          <p:nvPr/>
        </p:nvSpPr>
        <p:spPr bwMode="auto">
          <a:xfrm>
            <a:off x="8535988" y="2571751"/>
            <a:ext cx="1600200" cy="366713"/>
          </a:xfrm>
          <a:prstGeom prst="rect">
            <a:avLst/>
          </a:prstGeom>
          <a:solidFill>
            <a:srgbClr val="FFCC99"/>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item_key</a:t>
            </a:r>
          </a:p>
        </p:txBody>
      </p:sp>
      <p:sp>
        <p:nvSpPr>
          <p:cNvPr id="940076" name="Rectangle 44"/>
          <p:cNvSpPr>
            <a:spLocks noChangeArrowheads="1"/>
          </p:cNvSpPr>
          <p:nvPr/>
        </p:nvSpPr>
        <p:spPr bwMode="auto">
          <a:xfrm>
            <a:off x="8535988" y="2952750"/>
            <a:ext cx="1600200" cy="450850"/>
          </a:xfrm>
          <a:prstGeom prst="rect">
            <a:avLst/>
          </a:prstGeom>
          <a:noFill/>
          <a:ln w="12700">
            <a:solidFill>
              <a:schemeClr val="tx1"/>
            </a:solidFill>
            <a:miter lim="800000"/>
            <a:headEnd/>
            <a:tailEnd/>
          </a:ln>
          <a:effectLst/>
        </p:spPr>
        <p:txBody>
          <a:bodyPr wrap="none" anchor="ctr"/>
          <a:lstStyle/>
          <a:p>
            <a:endParaRPr lang="en-US"/>
          </a:p>
        </p:txBody>
      </p:sp>
      <p:sp>
        <p:nvSpPr>
          <p:cNvPr id="940077" name="Rectangle 45"/>
          <p:cNvSpPr>
            <a:spLocks noChangeArrowheads="1"/>
          </p:cNvSpPr>
          <p:nvPr/>
        </p:nvSpPr>
        <p:spPr bwMode="auto">
          <a:xfrm>
            <a:off x="8535988" y="2952751"/>
            <a:ext cx="1600200" cy="366713"/>
          </a:xfrm>
          <a:prstGeom prst="rect">
            <a:avLst/>
          </a:prstGeom>
          <a:solidFill>
            <a:srgbClr val="CCECFF"/>
          </a:solidFill>
          <a:ln w="9525">
            <a:noFill/>
            <a:miter lim="800000"/>
            <a:headEnd/>
            <a:tailEnd/>
          </a:ln>
          <a:effectLst/>
        </p:spPr>
        <p:txBody>
          <a:bodyPr lIns="92075" tIns="46038" rIns="92075" bIns="46038">
            <a:spAutoFit/>
          </a:bodyPr>
          <a:lstStyle/>
          <a:p>
            <a:pPr eaLnBrk="0" hangingPunct="0"/>
            <a:r>
              <a:rPr lang="en-US">
                <a:latin typeface="Times New Roman" pitchFamily="18" charset="0"/>
              </a:rPr>
              <a:t>     shipper_key</a:t>
            </a:r>
          </a:p>
        </p:txBody>
      </p:sp>
      <p:sp>
        <p:nvSpPr>
          <p:cNvPr id="940078" name="Rectangle 46"/>
          <p:cNvSpPr>
            <a:spLocks noChangeArrowheads="1"/>
          </p:cNvSpPr>
          <p:nvPr/>
        </p:nvSpPr>
        <p:spPr bwMode="auto">
          <a:xfrm>
            <a:off x="8535988" y="3409950"/>
            <a:ext cx="1600200" cy="452438"/>
          </a:xfrm>
          <a:prstGeom prst="rect">
            <a:avLst/>
          </a:prstGeom>
          <a:noFill/>
          <a:ln w="12700">
            <a:solidFill>
              <a:schemeClr val="tx1"/>
            </a:solidFill>
            <a:miter lim="800000"/>
            <a:headEnd/>
            <a:tailEnd/>
          </a:ln>
          <a:effectLst/>
        </p:spPr>
        <p:txBody>
          <a:bodyPr wrap="none" anchor="ctr"/>
          <a:lstStyle/>
          <a:p>
            <a:endParaRPr lang="en-US"/>
          </a:p>
        </p:txBody>
      </p:sp>
      <p:sp>
        <p:nvSpPr>
          <p:cNvPr id="940079" name="Rectangle 47"/>
          <p:cNvSpPr>
            <a:spLocks noChangeArrowheads="1"/>
          </p:cNvSpPr>
          <p:nvPr/>
        </p:nvSpPr>
        <p:spPr bwMode="auto">
          <a:xfrm>
            <a:off x="8534400" y="3429001"/>
            <a:ext cx="15938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from_location</a:t>
            </a:r>
          </a:p>
        </p:txBody>
      </p:sp>
      <p:sp>
        <p:nvSpPr>
          <p:cNvPr id="940080" name="Rectangle 48"/>
          <p:cNvSpPr>
            <a:spLocks noChangeArrowheads="1"/>
          </p:cNvSpPr>
          <p:nvPr/>
        </p:nvSpPr>
        <p:spPr bwMode="auto">
          <a:xfrm>
            <a:off x="8501064" y="3867151"/>
            <a:ext cx="1635125" cy="455613"/>
          </a:xfrm>
          <a:prstGeom prst="rect">
            <a:avLst/>
          </a:prstGeom>
          <a:noFill/>
          <a:ln w="12700">
            <a:solidFill>
              <a:schemeClr val="tx1"/>
            </a:solidFill>
            <a:miter lim="800000"/>
            <a:headEnd/>
            <a:tailEnd/>
          </a:ln>
          <a:effectLst/>
        </p:spPr>
        <p:txBody>
          <a:bodyPr wrap="none" anchor="ctr"/>
          <a:lstStyle/>
          <a:p>
            <a:endParaRPr lang="en-US"/>
          </a:p>
        </p:txBody>
      </p:sp>
      <p:sp>
        <p:nvSpPr>
          <p:cNvPr id="940081" name="Rectangle 49"/>
          <p:cNvSpPr>
            <a:spLocks noChangeArrowheads="1"/>
          </p:cNvSpPr>
          <p:nvPr/>
        </p:nvSpPr>
        <p:spPr bwMode="auto">
          <a:xfrm>
            <a:off x="8535988" y="3943351"/>
            <a:ext cx="1555750" cy="366713"/>
          </a:xfrm>
          <a:prstGeom prst="rect">
            <a:avLst/>
          </a:prstGeom>
          <a:solidFill>
            <a:srgbClr val="FFFF99"/>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to_location</a:t>
            </a:r>
          </a:p>
        </p:txBody>
      </p:sp>
      <p:sp>
        <p:nvSpPr>
          <p:cNvPr id="940082" name="Rectangle 50"/>
          <p:cNvSpPr>
            <a:spLocks noChangeArrowheads="1"/>
          </p:cNvSpPr>
          <p:nvPr/>
        </p:nvSpPr>
        <p:spPr bwMode="auto">
          <a:xfrm>
            <a:off x="8501064" y="4324351"/>
            <a:ext cx="1635125" cy="461963"/>
          </a:xfrm>
          <a:prstGeom prst="rect">
            <a:avLst/>
          </a:prstGeom>
          <a:noFill/>
          <a:ln w="12700">
            <a:solidFill>
              <a:schemeClr val="tx1"/>
            </a:solidFill>
            <a:miter lim="800000"/>
            <a:headEnd/>
            <a:tailEnd/>
          </a:ln>
          <a:effectLst/>
        </p:spPr>
        <p:txBody>
          <a:bodyPr wrap="none" anchor="ctr"/>
          <a:lstStyle/>
          <a:p>
            <a:endParaRPr lang="en-US"/>
          </a:p>
        </p:txBody>
      </p:sp>
      <p:sp>
        <p:nvSpPr>
          <p:cNvPr id="940083" name="Rectangle 51"/>
          <p:cNvSpPr>
            <a:spLocks noChangeArrowheads="1"/>
          </p:cNvSpPr>
          <p:nvPr/>
        </p:nvSpPr>
        <p:spPr bwMode="auto">
          <a:xfrm>
            <a:off x="8535988" y="4365626"/>
            <a:ext cx="1574800" cy="366713"/>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dollars_cost</a:t>
            </a:r>
          </a:p>
        </p:txBody>
      </p:sp>
      <p:sp>
        <p:nvSpPr>
          <p:cNvPr id="940084" name="Rectangle 52"/>
          <p:cNvSpPr>
            <a:spLocks noChangeArrowheads="1"/>
          </p:cNvSpPr>
          <p:nvPr/>
        </p:nvSpPr>
        <p:spPr bwMode="auto">
          <a:xfrm>
            <a:off x="8501064" y="4781550"/>
            <a:ext cx="1635125" cy="469900"/>
          </a:xfrm>
          <a:prstGeom prst="rect">
            <a:avLst/>
          </a:prstGeom>
          <a:noFill/>
          <a:ln w="12700">
            <a:solidFill>
              <a:schemeClr val="tx1"/>
            </a:solidFill>
            <a:miter lim="800000"/>
            <a:headEnd/>
            <a:tailEnd/>
          </a:ln>
          <a:effectLst/>
        </p:spPr>
        <p:txBody>
          <a:bodyPr wrap="none" anchor="ctr"/>
          <a:lstStyle/>
          <a:p>
            <a:endParaRPr lang="en-US"/>
          </a:p>
        </p:txBody>
      </p:sp>
      <p:sp>
        <p:nvSpPr>
          <p:cNvPr id="940085" name="Rectangle 53"/>
          <p:cNvSpPr>
            <a:spLocks noChangeArrowheads="1"/>
          </p:cNvSpPr>
          <p:nvPr/>
        </p:nvSpPr>
        <p:spPr bwMode="auto">
          <a:xfrm>
            <a:off x="8516938" y="4811713"/>
            <a:ext cx="1625600" cy="366712"/>
          </a:xfrm>
          <a:prstGeom prst="rect">
            <a:avLst/>
          </a:prstGeom>
          <a:solidFill>
            <a:srgbClr val="FF99CC"/>
          </a:solid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   units_shipped</a:t>
            </a:r>
          </a:p>
        </p:txBody>
      </p:sp>
      <p:sp>
        <p:nvSpPr>
          <p:cNvPr id="940087" name="Line 55"/>
          <p:cNvSpPr>
            <a:spLocks noChangeShapeType="1"/>
          </p:cNvSpPr>
          <p:nvPr/>
        </p:nvSpPr>
        <p:spPr bwMode="auto">
          <a:xfrm flipH="1" flipV="1">
            <a:off x="8153400" y="1524000"/>
            <a:ext cx="381000" cy="685800"/>
          </a:xfrm>
          <a:prstGeom prst="line">
            <a:avLst/>
          </a:prstGeom>
          <a:noFill/>
          <a:ln w="28575">
            <a:solidFill>
              <a:schemeClr val="tx1"/>
            </a:solidFill>
            <a:prstDash val="sysDot"/>
            <a:miter lim="800000"/>
            <a:headEnd/>
            <a:tailEnd/>
          </a:ln>
          <a:effectLst/>
        </p:spPr>
        <p:txBody>
          <a:bodyPr wrap="none"/>
          <a:lstStyle/>
          <a:p>
            <a:endParaRPr lang="en-US"/>
          </a:p>
        </p:txBody>
      </p:sp>
      <p:sp>
        <p:nvSpPr>
          <p:cNvPr id="940088" name="Line 56"/>
          <p:cNvSpPr>
            <a:spLocks noChangeShapeType="1"/>
          </p:cNvSpPr>
          <p:nvPr/>
        </p:nvSpPr>
        <p:spPr bwMode="auto">
          <a:xfrm flipH="1">
            <a:off x="4267200" y="1524000"/>
            <a:ext cx="3886200" cy="0"/>
          </a:xfrm>
          <a:prstGeom prst="line">
            <a:avLst/>
          </a:prstGeom>
          <a:noFill/>
          <a:ln w="28575">
            <a:solidFill>
              <a:schemeClr val="tx1"/>
            </a:solidFill>
            <a:prstDash val="sysDot"/>
            <a:miter lim="800000"/>
            <a:headEnd/>
            <a:tailEnd/>
          </a:ln>
          <a:effectLst/>
        </p:spPr>
        <p:txBody>
          <a:bodyPr wrap="none"/>
          <a:lstStyle/>
          <a:p>
            <a:endParaRPr lang="en-US"/>
          </a:p>
        </p:txBody>
      </p:sp>
      <p:sp>
        <p:nvSpPr>
          <p:cNvPr id="940089" name="Line 57"/>
          <p:cNvSpPr>
            <a:spLocks noChangeShapeType="1"/>
          </p:cNvSpPr>
          <p:nvPr/>
        </p:nvSpPr>
        <p:spPr bwMode="auto">
          <a:xfrm flipH="1">
            <a:off x="3429000" y="1524000"/>
            <a:ext cx="914400" cy="4572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0" name="Line 58"/>
          <p:cNvSpPr>
            <a:spLocks noChangeShapeType="1"/>
          </p:cNvSpPr>
          <p:nvPr/>
        </p:nvSpPr>
        <p:spPr bwMode="auto">
          <a:xfrm flipH="1" flipV="1">
            <a:off x="8001000" y="2286000"/>
            <a:ext cx="533400" cy="4572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1" name="Line 59"/>
          <p:cNvSpPr>
            <a:spLocks noChangeShapeType="1"/>
          </p:cNvSpPr>
          <p:nvPr/>
        </p:nvSpPr>
        <p:spPr bwMode="auto">
          <a:xfrm flipH="1">
            <a:off x="7772400" y="3657600"/>
            <a:ext cx="685800" cy="7620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2" name="Line 60"/>
          <p:cNvSpPr>
            <a:spLocks noChangeShapeType="1"/>
          </p:cNvSpPr>
          <p:nvPr/>
        </p:nvSpPr>
        <p:spPr bwMode="auto">
          <a:xfrm flipH="1">
            <a:off x="8001000" y="4191000"/>
            <a:ext cx="457200" cy="2286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3" name="Line 61"/>
          <p:cNvSpPr>
            <a:spLocks noChangeShapeType="1"/>
          </p:cNvSpPr>
          <p:nvPr/>
        </p:nvSpPr>
        <p:spPr bwMode="auto">
          <a:xfrm>
            <a:off x="10515600" y="3200400"/>
            <a:ext cx="0" cy="1676400"/>
          </a:xfrm>
          <a:prstGeom prst="line">
            <a:avLst/>
          </a:prstGeom>
          <a:noFill/>
          <a:ln w="28575">
            <a:solidFill>
              <a:schemeClr val="tx1"/>
            </a:solidFill>
            <a:prstDash val="sysDot"/>
            <a:miter lim="800000"/>
            <a:headEnd/>
            <a:tailEnd/>
          </a:ln>
          <a:effectLst/>
        </p:spPr>
        <p:txBody>
          <a:bodyPr wrap="none"/>
          <a:lstStyle/>
          <a:p>
            <a:endParaRPr lang="en-US"/>
          </a:p>
        </p:txBody>
      </p:sp>
      <p:grpSp>
        <p:nvGrpSpPr>
          <p:cNvPr id="940095" name="Group 63"/>
          <p:cNvGrpSpPr>
            <a:grpSpLocks/>
          </p:cNvGrpSpPr>
          <p:nvPr/>
        </p:nvGrpSpPr>
        <p:grpSpPr bwMode="auto">
          <a:xfrm>
            <a:off x="9136063" y="5410200"/>
            <a:ext cx="1344612" cy="1473200"/>
            <a:chOff x="3891" y="2472"/>
            <a:chExt cx="836" cy="911"/>
          </a:xfrm>
        </p:grpSpPr>
        <p:sp>
          <p:nvSpPr>
            <p:cNvPr id="940096"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a:effectLst/>
          </p:spPr>
          <p:txBody>
            <a:bodyPr wrap="none" lIns="92075" tIns="46038" rIns="92075" bIns="46038">
              <a:spAutoFit/>
            </a:bodyPr>
            <a:lstStyle/>
            <a:p>
              <a:pPr eaLnBrk="0" hangingPunct="0"/>
              <a:r>
                <a:rPr lang="en-US" sz="1600">
                  <a:latin typeface="Times New Roman" pitchFamily="18" charset="0"/>
                </a:rPr>
                <a:t>shipper_key</a:t>
              </a:r>
            </a:p>
            <a:p>
              <a:pPr eaLnBrk="0" hangingPunct="0"/>
              <a:r>
                <a:rPr lang="en-US" sz="1600">
                  <a:latin typeface="Times New Roman" pitchFamily="18" charset="0"/>
                </a:rPr>
                <a:t>shipper_name</a:t>
              </a:r>
            </a:p>
            <a:p>
              <a:pPr eaLnBrk="0" hangingPunct="0"/>
              <a:r>
                <a:rPr lang="en-US" sz="1600">
                  <a:latin typeface="Times New Roman" pitchFamily="18" charset="0"/>
                </a:rPr>
                <a:t>location_key</a:t>
              </a:r>
            </a:p>
            <a:p>
              <a:pPr eaLnBrk="0" hangingPunct="0"/>
              <a:r>
                <a:rPr lang="en-US" sz="1600">
                  <a:latin typeface="Times New Roman" pitchFamily="18" charset="0"/>
                </a:rPr>
                <a:t>shipper_type</a:t>
              </a:r>
            </a:p>
          </p:txBody>
        </p:sp>
        <p:sp>
          <p:nvSpPr>
            <p:cNvPr id="940097"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a:effectLst/>
          </p:spPr>
          <p:txBody>
            <a:bodyPr wrap="none">
              <a:spAutoFit/>
            </a:bodyPr>
            <a:lstStyle/>
            <a:p>
              <a:pPr algn="ctr" eaLnBrk="0" hangingPunct="0"/>
              <a:r>
                <a:rPr lang="en-US">
                  <a:latin typeface="Times New Roman" pitchFamily="18" charset="0"/>
                </a:rPr>
                <a:t>shipper</a:t>
              </a:r>
            </a:p>
          </p:txBody>
        </p:sp>
      </p:grpSp>
      <p:sp>
        <p:nvSpPr>
          <p:cNvPr id="940098" name="Line 66"/>
          <p:cNvSpPr>
            <a:spLocks noChangeShapeType="1"/>
          </p:cNvSpPr>
          <p:nvPr/>
        </p:nvSpPr>
        <p:spPr bwMode="auto">
          <a:xfrm flipH="1">
            <a:off x="10134600" y="4800600"/>
            <a:ext cx="381000" cy="10668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940099" name="Line 67"/>
          <p:cNvSpPr>
            <a:spLocks noChangeShapeType="1"/>
          </p:cNvSpPr>
          <p:nvPr/>
        </p:nvSpPr>
        <p:spPr bwMode="auto">
          <a:xfrm>
            <a:off x="10134600" y="3200400"/>
            <a:ext cx="381000" cy="0"/>
          </a:xfrm>
          <a:prstGeom prst="line">
            <a:avLst/>
          </a:prstGeom>
          <a:noFill/>
          <a:ln w="28575">
            <a:solidFill>
              <a:schemeClr val="tx1"/>
            </a:solidFill>
            <a:prstDash val="sysDot"/>
            <a:miter lim="800000"/>
            <a:headEnd/>
            <a:tailEnd/>
          </a:ln>
          <a:effectLst/>
        </p:spPr>
        <p:txBody>
          <a:bodyPr wrap="none"/>
          <a:lstStyle/>
          <a:p>
            <a:endParaRPr lang="en-US"/>
          </a:p>
        </p:txBody>
      </p:sp>
      <p:sp>
        <p:nvSpPr>
          <p:cNvPr id="940100" name="Line 68"/>
          <p:cNvSpPr>
            <a:spLocks noChangeShapeType="1"/>
          </p:cNvSpPr>
          <p:nvPr/>
        </p:nvSpPr>
        <p:spPr bwMode="auto">
          <a:xfrm flipH="1" flipV="1">
            <a:off x="7391400" y="5791200"/>
            <a:ext cx="1752600" cy="685800"/>
          </a:xfrm>
          <a:prstGeom prst="line">
            <a:avLst/>
          </a:prstGeom>
          <a:noFill/>
          <a:ln w="28575">
            <a:solidFill>
              <a:schemeClr val="tx1"/>
            </a:solidFill>
            <a:prstDash val="sysDot"/>
            <a:miter lim="800000"/>
            <a:headEnd/>
            <a:tailEnd type="triangle" w="med" len="med"/>
          </a:ln>
          <a:effectLst/>
        </p:spPr>
        <p:txBody>
          <a:bodyPr wrap="none"/>
          <a:lstStyle/>
          <a:p>
            <a:endParaRPr lang="en-US"/>
          </a:p>
        </p:txBody>
      </p:sp>
      <p:sp>
        <p:nvSpPr>
          <p:cNvPr id="69" name="Rectangle 68"/>
          <p:cNvSpPr/>
          <p:nvPr/>
        </p:nvSpPr>
        <p:spPr>
          <a:xfrm>
            <a:off x="769938" y="207963"/>
            <a:ext cx="10515600" cy="740011"/>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Schemas for Multidimensional </a:t>
            </a:r>
            <a:r>
              <a:rPr lang="en-US" sz="4000" b="1" dirty="0" smtClean="0">
                <a:solidFill>
                  <a:srgbClr val="C00000"/>
                </a:solidFill>
                <a:latin typeface="Calibri heading"/>
                <a:ea typeface="Calibri" panose="020F0502020204030204" pitchFamily="34" charset="0"/>
                <a:cs typeface="Mangal" panose="02040503050203030202" pitchFamily="18" charset="0"/>
              </a:rPr>
              <a:t>Database…</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4031167287"/>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1" name="Rectangle 3"/>
          <p:cNvSpPr>
            <a:spLocks noGrp="1" noChangeArrowheads="1"/>
          </p:cNvSpPr>
          <p:nvPr>
            <p:ph idx="1"/>
          </p:nvPr>
        </p:nvSpPr>
        <p:spPr>
          <a:xfrm>
            <a:off x="2133600" y="1600200"/>
            <a:ext cx="8229600" cy="4800600"/>
          </a:xfrm>
          <a:noFill/>
          <a:ln/>
        </p:spPr>
        <p:txBody>
          <a:bodyPr vert="horz" lIns="92075" tIns="46038" rIns="92075" bIns="46038" rtlCol="0">
            <a:normAutofit lnSpcReduction="10000"/>
          </a:bodyPr>
          <a:lstStyle/>
          <a:p>
            <a:r>
              <a:rPr lang="en-US" sz="2400" dirty="0"/>
              <a:t>Cube Definition (Fact Table)</a:t>
            </a:r>
          </a:p>
          <a:p>
            <a:pPr lvl="1">
              <a:buFont typeface="Wingdings" pitchFamily="2" charset="2"/>
              <a:buNone/>
            </a:pPr>
            <a:r>
              <a:rPr lang="en-US" b="1" dirty="0">
                <a:solidFill>
                  <a:srgbClr val="C00000"/>
                </a:solidFill>
              </a:rPr>
              <a:t>define cube</a:t>
            </a:r>
            <a:r>
              <a:rPr lang="en-US" b="1" dirty="0"/>
              <a:t> </a:t>
            </a:r>
            <a:r>
              <a:rPr lang="en-US" dirty="0"/>
              <a:t>&lt;</a:t>
            </a:r>
            <a:r>
              <a:rPr lang="en-US" dirty="0" err="1"/>
              <a:t>cube_name</a:t>
            </a:r>
            <a:r>
              <a:rPr lang="en-US" dirty="0"/>
              <a:t>&gt; [&lt;</a:t>
            </a:r>
            <a:r>
              <a:rPr lang="en-US" dirty="0" err="1"/>
              <a:t>dimension_list</a:t>
            </a:r>
            <a:r>
              <a:rPr lang="en-US" dirty="0"/>
              <a:t>&gt;]:         &lt;</a:t>
            </a:r>
            <a:r>
              <a:rPr lang="en-US" dirty="0" err="1"/>
              <a:t>measure_list</a:t>
            </a:r>
            <a:r>
              <a:rPr lang="en-US" dirty="0"/>
              <a:t>&gt;</a:t>
            </a:r>
          </a:p>
          <a:p>
            <a:r>
              <a:rPr lang="en-US" sz="2400" dirty="0"/>
              <a:t>Dimension Definition (Dimension Table)</a:t>
            </a:r>
            <a:endParaRPr lang="en-US" sz="2400" b="1" dirty="0"/>
          </a:p>
          <a:p>
            <a:pPr lvl="1">
              <a:buFont typeface="Wingdings" pitchFamily="2" charset="2"/>
              <a:buNone/>
            </a:pPr>
            <a:r>
              <a:rPr lang="en-US" b="1" dirty="0">
                <a:solidFill>
                  <a:srgbClr val="C00000"/>
                </a:solidFill>
              </a:rPr>
              <a:t>define dimension </a:t>
            </a:r>
            <a:r>
              <a:rPr lang="en-US" dirty="0"/>
              <a:t>&lt;</a:t>
            </a:r>
            <a:r>
              <a:rPr lang="en-US" dirty="0" err="1"/>
              <a:t>dimension_name</a:t>
            </a:r>
            <a:r>
              <a:rPr lang="en-US" b="1" dirty="0"/>
              <a:t>&gt; </a:t>
            </a:r>
            <a:r>
              <a:rPr lang="en-US" b="1" dirty="0">
                <a:solidFill>
                  <a:srgbClr val="C00000"/>
                </a:solidFill>
              </a:rPr>
              <a:t>as </a:t>
            </a:r>
            <a:r>
              <a:rPr lang="en-US" dirty="0"/>
              <a:t>(&lt;</a:t>
            </a:r>
            <a:r>
              <a:rPr lang="en-US" dirty="0" err="1"/>
              <a:t>attribute_or_subdimension_list</a:t>
            </a:r>
            <a:r>
              <a:rPr lang="en-US" dirty="0"/>
              <a:t>&gt;)</a:t>
            </a:r>
          </a:p>
          <a:p>
            <a:r>
              <a:rPr lang="en-US" sz="2400" dirty="0"/>
              <a:t>Special Case (Shared Dimension Tables)</a:t>
            </a:r>
            <a:endParaRPr lang="en-US" sz="2400" dirty="0">
              <a:solidFill>
                <a:schemeClr val="hlink"/>
              </a:solidFill>
            </a:endParaRPr>
          </a:p>
          <a:p>
            <a:pPr lvl="1"/>
            <a:r>
              <a:rPr lang="en-US" dirty="0">
                <a:solidFill>
                  <a:srgbClr val="121328"/>
                </a:solidFill>
              </a:rPr>
              <a:t>First time as “cube definition”</a:t>
            </a:r>
          </a:p>
          <a:p>
            <a:pPr lvl="1"/>
            <a:r>
              <a:rPr lang="en-US" b="1" dirty="0">
                <a:solidFill>
                  <a:srgbClr val="C00000"/>
                </a:solidFill>
              </a:rPr>
              <a:t>define dimension </a:t>
            </a:r>
            <a:r>
              <a:rPr lang="en-US" dirty="0"/>
              <a:t>&lt;</a:t>
            </a:r>
            <a:r>
              <a:rPr lang="en-US" dirty="0" err="1"/>
              <a:t>dimension_name</a:t>
            </a:r>
            <a:r>
              <a:rPr lang="en-US" dirty="0"/>
              <a:t>&gt; </a:t>
            </a:r>
            <a:r>
              <a:rPr lang="en-US" b="1" dirty="0">
                <a:solidFill>
                  <a:srgbClr val="C00000"/>
                </a:solidFill>
              </a:rPr>
              <a:t>as</a:t>
            </a:r>
            <a:r>
              <a:rPr lang="en-US" dirty="0">
                <a:solidFill>
                  <a:srgbClr val="C00000"/>
                </a:solidFill>
              </a:rPr>
              <a:t> </a:t>
            </a:r>
            <a:r>
              <a:rPr lang="en-US" dirty="0"/>
              <a:t>&lt;</a:t>
            </a:r>
            <a:r>
              <a:rPr lang="en-US" dirty="0" err="1"/>
              <a:t>dimension_name_first_time</a:t>
            </a:r>
            <a:r>
              <a:rPr lang="en-US" dirty="0"/>
              <a:t>&gt; </a:t>
            </a:r>
            <a:r>
              <a:rPr lang="en-US" b="1" dirty="0">
                <a:solidFill>
                  <a:srgbClr val="C00000"/>
                </a:solidFill>
              </a:rPr>
              <a:t>in cube </a:t>
            </a:r>
            <a:r>
              <a:rPr lang="en-US" dirty="0"/>
              <a:t>&lt;</a:t>
            </a:r>
            <a:r>
              <a:rPr lang="en-US" dirty="0" err="1"/>
              <a:t>cube_name_first_time</a:t>
            </a:r>
            <a:r>
              <a:rPr lang="en-US" dirty="0"/>
              <a:t>&gt;</a:t>
            </a:r>
          </a:p>
          <a:p>
            <a:pPr lvl="2">
              <a:buFont typeface="Wingdings" pitchFamily="2" charset="2"/>
              <a:buNone/>
            </a:pPr>
            <a:endParaRPr lang="en-US" dirty="0"/>
          </a:p>
        </p:txBody>
      </p:sp>
      <p:sp>
        <p:nvSpPr>
          <p:cNvPr id="877570" name="Rectangle 2"/>
          <p:cNvSpPr>
            <a:spLocks noGrp="1" noChangeArrowheads="1"/>
          </p:cNvSpPr>
          <p:nvPr>
            <p:ph type="title" idx="4294967295"/>
          </p:nvPr>
        </p:nvSpPr>
        <p:spPr>
          <a:xfrm>
            <a:off x="0" y="533400"/>
            <a:ext cx="10875963" cy="609600"/>
          </a:xfrm>
          <a:noFill/>
          <a:ln/>
        </p:spPr>
        <p:txBody>
          <a:bodyPr vert="horz" lIns="92075" tIns="46038" rIns="92075" bIns="46038" rtlCol="0" anchor="ctr">
            <a:noAutofit/>
          </a:bodyPr>
          <a:lstStyle/>
          <a:p>
            <a:pPr algn="ctr"/>
            <a:r>
              <a:rPr lang="en-US" sz="4000" b="1" dirty="0">
                <a:solidFill>
                  <a:srgbClr val="C00000"/>
                </a:solidFill>
                <a:latin typeface="Calibri heading"/>
                <a:ea typeface="Calibri" panose="020F0502020204030204" pitchFamily="34" charset="0"/>
                <a:cs typeface="Mangal" panose="02040503050203030202" pitchFamily="18" charset="0"/>
              </a:rPr>
              <a:t>Cube Definition Syntax (BNF) in DMQL</a:t>
            </a:r>
          </a:p>
        </p:txBody>
      </p:sp>
    </p:spTree>
    <p:extLst>
      <p:ext uri="{BB962C8B-B14F-4D97-AF65-F5344CB8AC3E}">
        <p14:creationId xmlns="" xmlns:p14="http://schemas.microsoft.com/office/powerpoint/2010/main" val="4214912976"/>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5" name="Rectangle 3"/>
          <p:cNvSpPr>
            <a:spLocks noGrp="1" noChangeArrowheads="1"/>
          </p:cNvSpPr>
          <p:nvPr>
            <p:ph idx="1"/>
          </p:nvPr>
        </p:nvSpPr>
        <p:spPr>
          <a:xfrm>
            <a:off x="2057400" y="1676400"/>
            <a:ext cx="8229600" cy="4724400"/>
          </a:xfrm>
        </p:spPr>
        <p:txBody>
          <a:bodyPr/>
          <a:lstStyle/>
          <a:p>
            <a:pPr>
              <a:buFont typeface="Wingdings" pitchFamily="2" charset="2"/>
              <a:buNone/>
            </a:pPr>
            <a:r>
              <a:rPr lang="en-US" sz="2400" b="1" dirty="0">
                <a:solidFill>
                  <a:srgbClr val="C00000"/>
                </a:solidFill>
              </a:rPr>
              <a:t>define cube </a:t>
            </a:r>
            <a:r>
              <a:rPr lang="en-US" sz="2400" dirty="0" err="1"/>
              <a:t>sales_star</a:t>
            </a:r>
            <a:r>
              <a:rPr lang="en-US" sz="2400" dirty="0"/>
              <a:t> [time, item, branch, location]:</a:t>
            </a:r>
          </a:p>
          <a:p>
            <a:pPr lvl="2">
              <a:buFont typeface="Wingdings" pitchFamily="2" charset="2"/>
              <a:buNone/>
            </a:pPr>
            <a:r>
              <a:rPr lang="en-US" b="1" dirty="0" err="1">
                <a:solidFill>
                  <a:srgbClr val="C00000"/>
                </a:solidFill>
              </a:rPr>
              <a:t>dollars_sold</a:t>
            </a:r>
            <a:r>
              <a:rPr lang="en-US" b="1" dirty="0">
                <a:solidFill>
                  <a:srgbClr val="C00000"/>
                </a:solidFill>
              </a:rPr>
              <a:t> = sum(</a:t>
            </a:r>
            <a:r>
              <a:rPr lang="en-US" b="1" dirty="0" err="1">
                <a:solidFill>
                  <a:srgbClr val="C00000"/>
                </a:solidFill>
              </a:rPr>
              <a:t>sales_in_dollars</a:t>
            </a:r>
            <a:r>
              <a:rPr lang="en-US" b="1" dirty="0">
                <a:solidFill>
                  <a:srgbClr val="C00000"/>
                </a:solidFill>
              </a:rPr>
              <a:t>), </a:t>
            </a:r>
            <a:r>
              <a:rPr lang="en-US" b="1" dirty="0" err="1">
                <a:solidFill>
                  <a:srgbClr val="C00000"/>
                </a:solidFill>
              </a:rPr>
              <a:t>avg_sales</a:t>
            </a:r>
            <a:r>
              <a:rPr lang="en-US" b="1" dirty="0">
                <a:solidFill>
                  <a:srgbClr val="C00000"/>
                </a:solidFill>
              </a:rPr>
              <a:t> = </a:t>
            </a:r>
            <a:r>
              <a:rPr lang="en-US" b="1" dirty="0" err="1">
                <a:solidFill>
                  <a:srgbClr val="C00000"/>
                </a:solidFill>
              </a:rPr>
              <a:t>avg</a:t>
            </a:r>
            <a:r>
              <a:rPr lang="en-US" b="1" dirty="0">
                <a:solidFill>
                  <a:srgbClr val="C00000"/>
                </a:solidFill>
              </a:rPr>
              <a:t>(</a:t>
            </a:r>
            <a:r>
              <a:rPr lang="en-US" b="1" dirty="0" err="1">
                <a:solidFill>
                  <a:srgbClr val="C00000"/>
                </a:solidFill>
              </a:rPr>
              <a:t>sales_in_dollars</a:t>
            </a:r>
            <a:r>
              <a:rPr lang="en-US" b="1" dirty="0">
                <a:solidFill>
                  <a:srgbClr val="C00000"/>
                </a:solidFill>
              </a:rPr>
              <a:t>), </a:t>
            </a:r>
            <a:r>
              <a:rPr lang="en-US" b="1" dirty="0" err="1">
                <a:solidFill>
                  <a:srgbClr val="C00000"/>
                </a:solidFill>
              </a:rPr>
              <a:t>units_sold</a:t>
            </a:r>
            <a:r>
              <a:rPr lang="en-US" b="1" dirty="0">
                <a:solidFill>
                  <a:srgbClr val="C00000"/>
                </a:solidFill>
              </a:rPr>
              <a:t> = count(*)</a:t>
            </a:r>
          </a:p>
          <a:p>
            <a:pPr>
              <a:buFont typeface="Wingdings" pitchFamily="2" charset="2"/>
              <a:buNone/>
            </a:pPr>
            <a:r>
              <a:rPr lang="en-US" sz="2400" b="1" dirty="0">
                <a:solidFill>
                  <a:srgbClr val="C00000"/>
                </a:solidFill>
              </a:rPr>
              <a:t>define dimension </a:t>
            </a:r>
            <a:r>
              <a:rPr lang="en-US" sz="2400" dirty="0"/>
              <a:t>time </a:t>
            </a:r>
            <a:r>
              <a:rPr lang="en-US" sz="2400" b="1" dirty="0">
                <a:solidFill>
                  <a:srgbClr val="C00000"/>
                </a:solidFill>
              </a:rPr>
              <a:t>as</a:t>
            </a:r>
            <a:r>
              <a:rPr lang="en-US" sz="2400" dirty="0">
                <a:solidFill>
                  <a:schemeClr val="hlink"/>
                </a:solidFill>
              </a:rPr>
              <a:t> </a:t>
            </a:r>
            <a:r>
              <a:rPr lang="en-US" sz="2400" dirty="0"/>
              <a:t>(</a:t>
            </a:r>
            <a:r>
              <a:rPr lang="en-US" sz="2400" dirty="0" err="1"/>
              <a:t>time_key</a:t>
            </a:r>
            <a:r>
              <a:rPr lang="en-US" sz="2400" dirty="0"/>
              <a:t>, day, </a:t>
            </a:r>
            <a:r>
              <a:rPr lang="en-US" sz="2400" dirty="0" err="1"/>
              <a:t>day_of_week</a:t>
            </a:r>
            <a:r>
              <a:rPr lang="en-US" sz="2400" dirty="0"/>
              <a:t>, month, quarter, year)</a:t>
            </a:r>
          </a:p>
          <a:p>
            <a:pPr>
              <a:buFont typeface="Wingdings" pitchFamily="2" charset="2"/>
              <a:buNone/>
            </a:pPr>
            <a:r>
              <a:rPr lang="en-US" sz="2400" b="1" dirty="0">
                <a:solidFill>
                  <a:srgbClr val="C00000"/>
                </a:solidFill>
              </a:rPr>
              <a:t>define dimension </a:t>
            </a:r>
            <a:r>
              <a:rPr lang="en-US" sz="2400" dirty="0"/>
              <a:t>item </a:t>
            </a:r>
            <a:r>
              <a:rPr lang="en-US" sz="2400" b="1" dirty="0">
                <a:solidFill>
                  <a:srgbClr val="C00000"/>
                </a:solidFill>
              </a:rPr>
              <a:t>as</a:t>
            </a:r>
            <a:r>
              <a:rPr lang="en-US" sz="2400" dirty="0">
                <a:solidFill>
                  <a:schemeClr val="hlink"/>
                </a:solidFill>
              </a:rPr>
              <a:t> </a:t>
            </a:r>
            <a:r>
              <a:rPr lang="en-US" sz="2400" dirty="0"/>
              <a:t>(</a:t>
            </a:r>
            <a:r>
              <a:rPr lang="en-US" sz="2400" dirty="0" err="1"/>
              <a:t>item_key</a:t>
            </a:r>
            <a:r>
              <a:rPr lang="en-US" sz="2400" dirty="0"/>
              <a:t>, </a:t>
            </a:r>
            <a:r>
              <a:rPr lang="en-US" sz="2400" dirty="0" err="1"/>
              <a:t>item_name</a:t>
            </a:r>
            <a:r>
              <a:rPr lang="en-US" sz="2400" dirty="0"/>
              <a:t>, brand, type, </a:t>
            </a:r>
            <a:r>
              <a:rPr lang="en-US" sz="2400" dirty="0" err="1"/>
              <a:t>supplier_type</a:t>
            </a:r>
            <a:r>
              <a:rPr lang="en-US" sz="2400" dirty="0"/>
              <a:t>)</a:t>
            </a:r>
          </a:p>
          <a:p>
            <a:pPr>
              <a:buFont typeface="Wingdings" pitchFamily="2" charset="2"/>
              <a:buNone/>
            </a:pPr>
            <a:r>
              <a:rPr lang="en-US" sz="2400" b="1" dirty="0">
                <a:solidFill>
                  <a:srgbClr val="C00000"/>
                </a:solidFill>
              </a:rPr>
              <a:t>define dimension </a:t>
            </a:r>
            <a:r>
              <a:rPr lang="en-US" sz="2400" dirty="0"/>
              <a:t>branch </a:t>
            </a:r>
            <a:r>
              <a:rPr lang="en-US" sz="2400" b="1" dirty="0">
                <a:solidFill>
                  <a:srgbClr val="C00000"/>
                </a:solidFill>
              </a:rPr>
              <a:t>as</a:t>
            </a:r>
            <a:r>
              <a:rPr lang="en-US" sz="2400" dirty="0"/>
              <a:t> (</a:t>
            </a:r>
            <a:r>
              <a:rPr lang="en-US" sz="2400" dirty="0" err="1"/>
              <a:t>branch_key</a:t>
            </a:r>
            <a:r>
              <a:rPr lang="en-US" sz="2400" dirty="0"/>
              <a:t>, </a:t>
            </a:r>
            <a:r>
              <a:rPr lang="en-US" sz="2400" dirty="0" err="1"/>
              <a:t>branch_name</a:t>
            </a:r>
            <a:r>
              <a:rPr lang="en-US" sz="2400" dirty="0"/>
              <a:t>, </a:t>
            </a:r>
            <a:r>
              <a:rPr lang="en-US" sz="2400" dirty="0" err="1"/>
              <a:t>branch_type</a:t>
            </a:r>
            <a:r>
              <a:rPr lang="en-US" sz="2400" dirty="0"/>
              <a:t>)</a:t>
            </a:r>
          </a:p>
          <a:p>
            <a:pPr>
              <a:buFont typeface="Wingdings" pitchFamily="2" charset="2"/>
              <a:buNone/>
            </a:pPr>
            <a:r>
              <a:rPr lang="en-US" sz="2400" b="1" dirty="0">
                <a:solidFill>
                  <a:srgbClr val="C00000"/>
                </a:solidFill>
              </a:rPr>
              <a:t>define dimension </a:t>
            </a:r>
            <a:r>
              <a:rPr lang="en-US" sz="2400" dirty="0"/>
              <a:t>location </a:t>
            </a:r>
            <a:r>
              <a:rPr lang="en-US" sz="2400" b="1" dirty="0">
                <a:solidFill>
                  <a:srgbClr val="C00000"/>
                </a:solidFill>
              </a:rPr>
              <a:t>as</a:t>
            </a:r>
            <a:r>
              <a:rPr lang="en-US" sz="2400" dirty="0"/>
              <a:t> (</a:t>
            </a:r>
            <a:r>
              <a:rPr lang="en-US" sz="2400" dirty="0" err="1"/>
              <a:t>location_key</a:t>
            </a:r>
            <a:r>
              <a:rPr lang="en-US" sz="2400" dirty="0"/>
              <a:t>, street, city, </a:t>
            </a:r>
            <a:r>
              <a:rPr lang="en-US" sz="2400" dirty="0" err="1"/>
              <a:t>province_or_state</a:t>
            </a:r>
            <a:r>
              <a:rPr lang="en-US" sz="2400" dirty="0"/>
              <a:t>, country)</a:t>
            </a:r>
          </a:p>
        </p:txBody>
      </p:sp>
      <p:sp>
        <p:nvSpPr>
          <p:cNvPr id="878594" name="Rectangle 2"/>
          <p:cNvSpPr>
            <a:spLocks noGrp="1" noChangeArrowheads="1"/>
          </p:cNvSpPr>
          <p:nvPr>
            <p:ph type="title" idx="4294967295"/>
          </p:nvPr>
        </p:nvSpPr>
        <p:spPr>
          <a:xfrm>
            <a:off x="0" y="228600"/>
            <a:ext cx="7696200" cy="838200"/>
          </a:xfrm>
        </p:spPr>
        <p:txBody>
          <a:bodyPr/>
          <a:lstStyle/>
          <a:p>
            <a:r>
              <a:rPr lang="en-US" sz="4000" b="1" dirty="0">
                <a:solidFill>
                  <a:srgbClr val="C00000"/>
                </a:solidFill>
                <a:latin typeface="Calibri heading"/>
                <a:ea typeface="Calibri" panose="020F0502020204030204" pitchFamily="34" charset="0"/>
                <a:cs typeface="Mangal" panose="02040503050203030202" pitchFamily="18" charset="0"/>
              </a:rPr>
              <a:t>Defining</a:t>
            </a:r>
            <a:r>
              <a:rPr lang="en-US" dirty="0"/>
              <a:t> </a:t>
            </a:r>
            <a:r>
              <a:rPr lang="en-US" sz="4000" b="1" dirty="0">
                <a:solidFill>
                  <a:srgbClr val="C00000"/>
                </a:solidFill>
                <a:latin typeface="Calibri heading"/>
                <a:ea typeface="Calibri" panose="020F0502020204030204" pitchFamily="34" charset="0"/>
                <a:cs typeface="Mangal" panose="02040503050203030202" pitchFamily="18" charset="0"/>
              </a:rPr>
              <a:t>Star Schema in DMQL</a:t>
            </a:r>
          </a:p>
        </p:txBody>
      </p:sp>
    </p:spTree>
    <p:extLst>
      <p:ext uri="{BB962C8B-B14F-4D97-AF65-F5344CB8AC3E}">
        <p14:creationId xmlns="" xmlns:p14="http://schemas.microsoft.com/office/powerpoint/2010/main" val="3137160871"/>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1027"/>
          <p:cNvSpPr>
            <a:spLocks noGrp="1" noChangeArrowheads="1"/>
          </p:cNvSpPr>
          <p:nvPr>
            <p:ph idx="1"/>
          </p:nvPr>
        </p:nvSpPr>
        <p:spPr>
          <a:xfrm>
            <a:off x="1981200" y="1206230"/>
            <a:ext cx="8305800" cy="5194570"/>
          </a:xfrm>
        </p:spPr>
        <p:txBody>
          <a:bodyPr>
            <a:noAutofit/>
          </a:bodyPr>
          <a:lstStyle/>
          <a:p>
            <a:pPr>
              <a:lnSpc>
                <a:spcPct val="110000"/>
              </a:lnSpc>
              <a:buFont typeface="Wingdings" pitchFamily="2" charset="2"/>
              <a:buNone/>
            </a:pPr>
            <a:r>
              <a:rPr lang="en-US" sz="2400" b="1" dirty="0">
                <a:solidFill>
                  <a:srgbClr val="C00000"/>
                </a:solidFill>
              </a:rPr>
              <a:t>define cube </a:t>
            </a:r>
            <a:r>
              <a:rPr lang="en-US" sz="2400" dirty="0" err="1"/>
              <a:t>sales_snowflake</a:t>
            </a:r>
            <a:r>
              <a:rPr lang="en-US" sz="2400" dirty="0"/>
              <a:t> [time, item, branch, location]:</a:t>
            </a:r>
          </a:p>
          <a:p>
            <a:pPr lvl="2">
              <a:lnSpc>
                <a:spcPct val="110000"/>
              </a:lnSpc>
              <a:buFont typeface="Wingdings" pitchFamily="2" charset="2"/>
              <a:buNone/>
            </a:pPr>
            <a:r>
              <a:rPr lang="en-US" sz="2400" dirty="0" err="1"/>
              <a:t>dollars_sold</a:t>
            </a:r>
            <a:r>
              <a:rPr lang="en-US" sz="2400" dirty="0"/>
              <a:t> = sum(</a:t>
            </a:r>
            <a:r>
              <a:rPr lang="en-US" sz="2400" dirty="0" err="1"/>
              <a:t>sales_in_dollars</a:t>
            </a:r>
            <a:r>
              <a:rPr lang="en-US" sz="2400" dirty="0"/>
              <a:t>), </a:t>
            </a:r>
            <a:r>
              <a:rPr lang="en-US" sz="2400" dirty="0" err="1"/>
              <a:t>avg_sales</a:t>
            </a:r>
            <a:r>
              <a:rPr lang="en-US" sz="2400" dirty="0"/>
              <a:t> = avg(</a:t>
            </a:r>
            <a:r>
              <a:rPr lang="en-US" sz="2400" dirty="0" err="1"/>
              <a:t>sales_in_dollars</a:t>
            </a:r>
            <a:r>
              <a:rPr lang="en-US" sz="2400" dirty="0"/>
              <a:t>), </a:t>
            </a:r>
            <a:r>
              <a:rPr lang="en-US" sz="2400" dirty="0" err="1"/>
              <a:t>units_sold</a:t>
            </a:r>
            <a:r>
              <a:rPr lang="en-US" sz="2400" dirty="0"/>
              <a:t> = count(*)</a:t>
            </a:r>
          </a:p>
          <a:p>
            <a:pPr>
              <a:lnSpc>
                <a:spcPct val="110000"/>
              </a:lnSpc>
              <a:buFont typeface="Wingdings" pitchFamily="2" charset="2"/>
              <a:buNone/>
            </a:pPr>
            <a:r>
              <a:rPr lang="en-US" sz="2400" b="1" dirty="0">
                <a:solidFill>
                  <a:srgbClr val="C00000"/>
                </a:solidFill>
              </a:rPr>
              <a:t>define dimension </a:t>
            </a:r>
            <a:r>
              <a:rPr lang="en-US" sz="2400" dirty="0"/>
              <a:t>time </a:t>
            </a:r>
            <a:r>
              <a:rPr lang="en-US" sz="2400" b="1" dirty="0">
                <a:solidFill>
                  <a:srgbClr val="C00000"/>
                </a:solidFill>
              </a:rPr>
              <a:t>as</a:t>
            </a:r>
            <a:r>
              <a:rPr lang="en-US" sz="2400" dirty="0">
                <a:solidFill>
                  <a:schemeClr val="hlink"/>
                </a:solidFill>
              </a:rPr>
              <a:t> </a:t>
            </a:r>
            <a:r>
              <a:rPr lang="en-US" sz="2400" dirty="0"/>
              <a:t>(</a:t>
            </a:r>
            <a:r>
              <a:rPr lang="en-US" sz="2400" dirty="0" err="1"/>
              <a:t>time_key</a:t>
            </a:r>
            <a:r>
              <a:rPr lang="en-US" sz="2400" dirty="0"/>
              <a:t>, day, </a:t>
            </a:r>
            <a:r>
              <a:rPr lang="en-US" sz="2400" dirty="0" err="1"/>
              <a:t>day_of_week</a:t>
            </a:r>
            <a:r>
              <a:rPr lang="en-US" sz="2400" dirty="0"/>
              <a:t>, month, quarter, year)</a:t>
            </a:r>
          </a:p>
          <a:p>
            <a:pPr>
              <a:lnSpc>
                <a:spcPct val="110000"/>
              </a:lnSpc>
              <a:buFont typeface="Wingdings" pitchFamily="2" charset="2"/>
              <a:buNone/>
            </a:pPr>
            <a:r>
              <a:rPr lang="en-US" sz="2400" b="1" dirty="0">
                <a:solidFill>
                  <a:srgbClr val="C00000"/>
                </a:solidFill>
              </a:rPr>
              <a:t>define dimension </a:t>
            </a:r>
            <a:r>
              <a:rPr lang="en-US" sz="2400" dirty="0"/>
              <a:t>item </a:t>
            </a:r>
            <a:r>
              <a:rPr lang="en-US" sz="2400" b="1" dirty="0">
                <a:solidFill>
                  <a:srgbClr val="C00000"/>
                </a:solidFill>
              </a:rPr>
              <a:t>as</a:t>
            </a:r>
            <a:r>
              <a:rPr lang="en-US" sz="2400" dirty="0">
                <a:solidFill>
                  <a:schemeClr val="hlink"/>
                </a:solidFill>
              </a:rPr>
              <a:t> </a:t>
            </a:r>
            <a:r>
              <a:rPr lang="en-US" sz="2400" dirty="0"/>
              <a:t>(</a:t>
            </a:r>
            <a:r>
              <a:rPr lang="en-US" sz="2400" dirty="0" err="1"/>
              <a:t>item_key</a:t>
            </a:r>
            <a:r>
              <a:rPr lang="en-US" sz="2400" dirty="0"/>
              <a:t>, </a:t>
            </a:r>
            <a:r>
              <a:rPr lang="en-US" sz="2400" dirty="0" err="1"/>
              <a:t>item_name</a:t>
            </a:r>
            <a:r>
              <a:rPr lang="en-US" sz="2400" dirty="0"/>
              <a:t>, brand, type, supplier(</a:t>
            </a:r>
            <a:r>
              <a:rPr lang="en-US" sz="2400" dirty="0" err="1"/>
              <a:t>supplier_key</a:t>
            </a:r>
            <a:r>
              <a:rPr lang="en-US" sz="2400" dirty="0"/>
              <a:t>, </a:t>
            </a:r>
            <a:r>
              <a:rPr lang="en-US" sz="2400" dirty="0" err="1"/>
              <a:t>supplier_type</a:t>
            </a:r>
            <a:r>
              <a:rPr lang="en-US" sz="2400" dirty="0"/>
              <a:t>))</a:t>
            </a:r>
          </a:p>
          <a:p>
            <a:pPr>
              <a:lnSpc>
                <a:spcPct val="110000"/>
              </a:lnSpc>
              <a:buFont typeface="Wingdings" pitchFamily="2" charset="2"/>
              <a:buNone/>
            </a:pPr>
            <a:r>
              <a:rPr lang="en-US" sz="2400" b="1" dirty="0">
                <a:solidFill>
                  <a:srgbClr val="C00000"/>
                </a:solidFill>
              </a:rPr>
              <a:t>define dimension </a:t>
            </a:r>
            <a:r>
              <a:rPr lang="en-US" sz="2400" dirty="0"/>
              <a:t>branch </a:t>
            </a:r>
            <a:r>
              <a:rPr lang="en-US" sz="2400" b="1" dirty="0">
                <a:solidFill>
                  <a:srgbClr val="C00000"/>
                </a:solidFill>
              </a:rPr>
              <a:t>as</a:t>
            </a:r>
            <a:r>
              <a:rPr lang="en-US" sz="2400" dirty="0"/>
              <a:t> (</a:t>
            </a:r>
            <a:r>
              <a:rPr lang="en-US" sz="2400" dirty="0" err="1"/>
              <a:t>branch_key</a:t>
            </a:r>
            <a:r>
              <a:rPr lang="en-US" sz="2400" dirty="0"/>
              <a:t>, </a:t>
            </a:r>
            <a:r>
              <a:rPr lang="en-US" sz="2400" dirty="0" err="1"/>
              <a:t>branch_name</a:t>
            </a:r>
            <a:r>
              <a:rPr lang="en-US" sz="2400" dirty="0"/>
              <a:t>, </a:t>
            </a:r>
            <a:r>
              <a:rPr lang="en-US" sz="2400" dirty="0" err="1"/>
              <a:t>branch_type</a:t>
            </a:r>
            <a:r>
              <a:rPr lang="en-US" sz="2400" dirty="0"/>
              <a:t>)</a:t>
            </a:r>
          </a:p>
          <a:p>
            <a:pPr>
              <a:lnSpc>
                <a:spcPct val="110000"/>
              </a:lnSpc>
              <a:buFont typeface="Wingdings" pitchFamily="2" charset="2"/>
              <a:buNone/>
            </a:pPr>
            <a:r>
              <a:rPr lang="en-US" sz="2400" b="1" dirty="0">
                <a:solidFill>
                  <a:srgbClr val="C00000"/>
                </a:solidFill>
              </a:rPr>
              <a:t>define dimension </a:t>
            </a:r>
            <a:r>
              <a:rPr lang="en-US" sz="2400" dirty="0"/>
              <a:t>location</a:t>
            </a:r>
            <a:r>
              <a:rPr lang="en-US" sz="2400" b="1" dirty="0">
                <a:solidFill>
                  <a:srgbClr val="C00000"/>
                </a:solidFill>
              </a:rPr>
              <a:t> as</a:t>
            </a:r>
            <a:r>
              <a:rPr lang="en-US" sz="2400" dirty="0"/>
              <a:t> (</a:t>
            </a:r>
            <a:r>
              <a:rPr lang="en-US" sz="2400" dirty="0" err="1"/>
              <a:t>location_key</a:t>
            </a:r>
            <a:r>
              <a:rPr lang="en-US" sz="2400" dirty="0"/>
              <a:t>, street, city(</a:t>
            </a:r>
            <a:r>
              <a:rPr lang="en-US" sz="2400" dirty="0" err="1"/>
              <a:t>city_key</a:t>
            </a:r>
            <a:r>
              <a:rPr lang="en-US" sz="2400" dirty="0"/>
              <a:t>, </a:t>
            </a:r>
            <a:r>
              <a:rPr lang="en-US" sz="2400" dirty="0" err="1"/>
              <a:t>province_or_state</a:t>
            </a:r>
            <a:r>
              <a:rPr lang="en-US" sz="2400" dirty="0"/>
              <a:t>, country))</a:t>
            </a:r>
          </a:p>
        </p:txBody>
      </p:sp>
      <p:sp>
        <p:nvSpPr>
          <p:cNvPr id="944130" name="Rectangle 1026"/>
          <p:cNvSpPr>
            <a:spLocks noGrp="1" noChangeArrowheads="1"/>
          </p:cNvSpPr>
          <p:nvPr>
            <p:ph type="title" idx="4294967295"/>
          </p:nvPr>
        </p:nvSpPr>
        <p:spPr>
          <a:xfrm>
            <a:off x="2520950" y="304800"/>
            <a:ext cx="9671050" cy="668338"/>
          </a:xfrm>
        </p:spPr>
        <p:txBody>
          <a:bodyPr>
            <a:no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Defining Snowflake Schema in DMQL</a:t>
            </a:r>
          </a:p>
        </p:txBody>
      </p:sp>
    </p:spTree>
    <p:extLst>
      <p:ext uri="{BB962C8B-B14F-4D97-AF65-F5344CB8AC3E}">
        <p14:creationId xmlns="" xmlns:p14="http://schemas.microsoft.com/office/powerpoint/2010/main" val="282430074"/>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1027"/>
          <p:cNvSpPr>
            <a:spLocks noGrp="1" noChangeArrowheads="1"/>
          </p:cNvSpPr>
          <p:nvPr>
            <p:ph idx="1"/>
          </p:nvPr>
        </p:nvSpPr>
        <p:spPr>
          <a:xfrm>
            <a:off x="2057400" y="1447800"/>
            <a:ext cx="8229600" cy="4953000"/>
          </a:xfrm>
        </p:spPr>
        <p:txBody>
          <a:bodyPr>
            <a:noAutofit/>
          </a:bodyPr>
          <a:lstStyle/>
          <a:p>
            <a:pPr>
              <a:lnSpc>
                <a:spcPct val="90000"/>
              </a:lnSpc>
              <a:buFont typeface="Wingdings" pitchFamily="2" charset="2"/>
              <a:buNone/>
            </a:pPr>
            <a:r>
              <a:rPr lang="en-US" sz="2400" b="1" dirty="0">
                <a:solidFill>
                  <a:srgbClr val="C00000"/>
                </a:solidFill>
              </a:rPr>
              <a:t>define cube </a:t>
            </a:r>
            <a:r>
              <a:rPr lang="en-US" sz="2400" dirty="0"/>
              <a:t>sales [time, item, branch, location]:</a:t>
            </a:r>
          </a:p>
          <a:p>
            <a:pPr lvl="2">
              <a:lnSpc>
                <a:spcPct val="90000"/>
              </a:lnSpc>
              <a:buFont typeface="Wingdings" pitchFamily="2" charset="2"/>
              <a:buNone/>
            </a:pPr>
            <a:r>
              <a:rPr lang="en-US" sz="2400" b="1" dirty="0" err="1">
                <a:solidFill>
                  <a:srgbClr val="C00000"/>
                </a:solidFill>
              </a:rPr>
              <a:t>dollars_sold</a:t>
            </a:r>
            <a:r>
              <a:rPr lang="en-US" sz="2400" b="1" dirty="0">
                <a:solidFill>
                  <a:srgbClr val="C00000"/>
                </a:solidFill>
              </a:rPr>
              <a:t> = sum(</a:t>
            </a:r>
            <a:r>
              <a:rPr lang="en-US" sz="2400" b="1" dirty="0" err="1">
                <a:solidFill>
                  <a:srgbClr val="C00000"/>
                </a:solidFill>
              </a:rPr>
              <a:t>sales_in_dollars</a:t>
            </a:r>
            <a:r>
              <a:rPr lang="en-US" sz="2400" b="1" dirty="0">
                <a:solidFill>
                  <a:srgbClr val="C00000"/>
                </a:solidFill>
              </a:rPr>
              <a:t>), </a:t>
            </a:r>
            <a:r>
              <a:rPr lang="en-US" sz="2400" b="1" dirty="0" err="1">
                <a:solidFill>
                  <a:srgbClr val="C00000"/>
                </a:solidFill>
              </a:rPr>
              <a:t>avg_sales</a:t>
            </a:r>
            <a:r>
              <a:rPr lang="en-US" sz="2400" b="1" dirty="0">
                <a:solidFill>
                  <a:srgbClr val="C00000"/>
                </a:solidFill>
              </a:rPr>
              <a:t> = avg(</a:t>
            </a:r>
            <a:r>
              <a:rPr lang="en-US" sz="2400" b="1" dirty="0" err="1">
                <a:solidFill>
                  <a:srgbClr val="C00000"/>
                </a:solidFill>
              </a:rPr>
              <a:t>sales_in_dollars</a:t>
            </a:r>
            <a:r>
              <a:rPr lang="en-US" sz="2400" b="1" dirty="0">
                <a:solidFill>
                  <a:srgbClr val="C00000"/>
                </a:solidFill>
              </a:rPr>
              <a:t>), </a:t>
            </a:r>
            <a:r>
              <a:rPr lang="en-US" sz="2400" b="1" dirty="0" err="1">
                <a:solidFill>
                  <a:srgbClr val="C00000"/>
                </a:solidFill>
              </a:rPr>
              <a:t>units_sold</a:t>
            </a:r>
            <a:r>
              <a:rPr lang="en-US" sz="2400" b="1" dirty="0">
                <a:solidFill>
                  <a:srgbClr val="C00000"/>
                </a:solidFill>
              </a:rPr>
              <a:t> = count(*)</a:t>
            </a:r>
          </a:p>
          <a:p>
            <a:pPr>
              <a:lnSpc>
                <a:spcPct val="90000"/>
              </a:lnSpc>
              <a:buFont typeface="Wingdings" pitchFamily="2" charset="2"/>
              <a:buNone/>
            </a:pPr>
            <a:r>
              <a:rPr lang="en-US" sz="2400" b="1" dirty="0">
                <a:solidFill>
                  <a:srgbClr val="C00000"/>
                </a:solidFill>
              </a:rPr>
              <a:t>define dimension </a:t>
            </a:r>
            <a:r>
              <a:rPr lang="en-US" sz="2400" dirty="0"/>
              <a:t>time </a:t>
            </a:r>
            <a:r>
              <a:rPr lang="en-US" sz="2400" b="1" dirty="0">
                <a:solidFill>
                  <a:srgbClr val="C00000"/>
                </a:solidFill>
              </a:rPr>
              <a:t>as</a:t>
            </a:r>
            <a:r>
              <a:rPr lang="en-US" sz="2400" dirty="0">
                <a:solidFill>
                  <a:schemeClr val="hlink"/>
                </a:solidFill>
              </a:rPr>
              <a:t> </a:t>
            </a:r>
            <a:r>
              <a:rPr lang="en-US" sz="2400" dirty="0"/>
              <a:t>(</a:t>
            </a:r>
            <a:r>
              <a:rPr lang="en-US" sz="2400" dirty="0" err="1"/>
              <a:t>time_key</a:t>
            </a:r>
            <a:r>
              <a:rPr lang="en-US" sz="2400" dirty="0"/>
              <a:t>, day, </a:t>
            </a:r>
            <a:r>
              <a:rPr lang="en-US" sz="2400" dirty="0" err="1"/>
              <a:t>day_of_week</a:t>
            </a:r>
            <a:r>
              <a:rPr lang="en-US" sz="2400" dirty="0"/>
              <a:t>, month, quarter, year)</a:t>
            </a:r>
          </a:p>
          <a:p>
            <a:pPr>
              <a:lnSpc>
                <a:spcPct val="90000"/>
              </a:lnSpc>
              <a:buFont typeface="Wingdings" pitchFamily="2" charset="2"/>
              <a:buNone/>
            </a:pPr>
            <a:r>
              <a:rPr lang="en-US" sz="2400" b="1" dirty="0">
                <a:solidFill>
                  <a:srgbClr val="C00000"/>
                </a:solidFill>
              </a:rPr>
              <a:t>define dimension </a:t>
            </a:r>
            <a:r>
              <a:rPr lang="en-US" sz="2400" dirty="0"/>
              <a:t>item </a:t>
            </a:r>
            <a:r>
              <a:rPr lang="en-US" sz="2400" b="1" dirty="0">
                <a:solidFill>
                  <a:srgbClr val="C00000"/>
                </a:solidFill>
              </a:rPr>
              <a:t>as</a:t>
            </a:r>
            <a:r>
              <a:rPr lang="en-US" sz="2400" dirty="0">
                <a:solidFill>
                  <a:schemeClr val="hlink"/>
                </a:solidFill>
              </a:rPr>
              <a:t> </a:t>
            </a:r>
            <a:r>
              <a:rPr lang="en-US" sz="2400" dirty="0"/>
              <a:t>(</a:t>
            </a:r>
            <a:r>
              <a:rPr lang="en-US" sz="2400" dirty="0" err="1"/>
              <a:t>item_key</a:t>
            </a:r>
            <a:r>
              <a:rPr lang="en-US" sz="2400" dirty="0"/>
              <a:t>, </a:t>
            </a:r>
            <a:r>
              <a:rPr lang="en-US" sz="2400" dirty="0" err="1"/>
              <a:t>item_name</a:t>
            </a:r>
            <a:r>
              <a:rPr lang="en-US" sz="2400" dirty="0"/>
              <a:t>, brand, type, </a:t>
            </a:r>
            <a:r>
              <a:rPr lang="en-US" sz="2400" dirty="0" err="1"/>
              <a:t>supplier_type</a:t>
            </a:r>
            <a:r>
              <a:rPr lang="en-US" sz="2400" dirty="0"/>
              <a:t>)</a:t>
            </a:r>
          </a:p>
          <a:p>
            <a:pPr>
              <a:lnSpc>
                <a:spcPct val="90000"/>
              </a:lnSpc>
              <a:buFont typeface="Wingdings" pitchFamily="2" charset="2"/>
              <a:buNone/>
            </a:pPr>
            <a:r>
              <a:rPr lang="en-US" sz="2400" b="1" dirty="0">
                <a:solidFill>
                  <a:srgbClr val="C00000"/>
                </a:solidFill>
              </a:rPr>
              <a:t>define dimension </a:t>
            </a:r>
            <a:r>
              <a:rPr lang="en-US" sz="2400" dirty="0"/>
              <a:t>branch </a:t>
            </a:r>
            <a:r>
              <a:rPr lang="en-US" sz="2400" b="1" dirty="0">
                <a:solidFill>
                  <a:srgbClr val="C00000"/>
                </a:solidFill>
              </a:rPr>
              <a:t>as</a:t>
            </a:r>
            <a:r>
              <a:rPr lang="en-US" sz="2400" dirty="0"/>
              <a:t> (</a:t>
            </a:r>
            <a:r>
              <a:rPr lang="en-US" sz="2400" dirty="0" err="1"/>
              <a:t>branch_key</a:t>
            </a:r>
            <a:r>
              <a:rPr lang="en-US" sz="2400" dirty="0"/>
              <a:t>, </a:t>
            </a:r>
            <a:r>
              <a:rPr lang="en-US" sz="2400" dirty="0" err="1"/>
              <a:t>branch_name</a:t>
            </a:r>
            <a:r>
              <a:rPr lang="en-US" sz="2400" dirty="0"/>
              <a:t>, </a:t>
            </a:r>
            <a:r>
              <a:rPr lang="en-US" sz="2400" dirty="0" err="1"/>
              <a:t>branch_type</a:t>
            </a:r>
            <a:r>
              <a:rPr lang="en-US" sz="2400" dirty="0"/>
              <a:t>)</a:t>
            </a:r>
          </a:p>
          <a:p>
            <a:pPr>
              <a:lnSpc>
                <a:spcPct val="90000"/>
              </a:lnSpc>
              <a:buFont typeface="Wingdings" pitchFamily="2" charset="2"/>
              <a:buNone/>
            </a:pPr>
            <a:r>
              <a:rPr lang="en-US" sz="2400" b="1" dirty="0">
                <a:solidFill>
                  <a:srgbClr val="C00000"/>
                </a:solidFill>
              </a:rPr>
              <a:t>define dimension </a:t>
            </a:r>
            <a:r>
              <a:rPr lang="en-US" sz="2400" dirty="0"/>
              <a:t>location </a:t>
            </a:r>
            <a:r>
              <a:rPr lang="en-US" sz="2400" b="1" dirty="0">
                <a:solidFill>
                  <a:srgbClr val="C00000"/>
                </a:solidFill>
              </a:rPr>
              <a:t>as</a:t>
            </a:r>
            <a:r>
              <a:rPr lang="en-US" sz="2400" dirty="0"/>
              <a:t> (</a:t>
            </a:r>
            <a:r>
              <a:rPr lang="en-US" sz="2400" dirty="0" err="1"/>
              <a:t>location_key</a:t>
            </a:r>
            <a:r>
              <a:rPr lang="en-US" sz="2400" dirty="0"/>
              <a:t>, street, city, </a:t>
            </a:r>
            <a:r>
              <a:rPr lang="en-US" sz="2400" dirty="0" err="1"/>
              <a:t>province_or_state</a:t>
            </a:r>
            <a:r>
              <a:rPr lang="en-US" sz="2400" dirty="0"/>
              <a:t>, country</a:t>
            </a:r>
            <a:r>
              <a:rPr lang="en-US" sz="2400" dirty="0" smtClean="0"/>
              <a:t>)</a:t>
            </a:r>
            <a:endParaRPr lang="en-US" sz="2400" dirty="0"/>
          </a:p>
        </p:txBody>
      </p:sp>
      <p:sp>
        <p:nvSpPr>
          <p:cNvPr id="946178" name="Rectangle 1026"/>
          <p:cNvSpPr>
            <a:spLocks noGrp="1" noChangeArrowheads="1"/>
          </p:cNvSpPr>
          <p:nvPr>
            <p:ph type="title" idx="4294967295"/>
          </p:nvPr>
        </p:nvSpPr>
        <p:spPr>
          <a:xfrm>
            <a:off x="0" y="457200"/>
            <a:ext cx="11283950" cy="593725"/>
          </a:xfrm>
        </p:spPr>
        <p:txBody>
          <a:bodyPr>
            <a:noAutofit/>
          </a:bodyPr>
          <a:lstStyle/>
          <a:p>
            <a:pPr algn="ctr"/>
            <a:r>
              <a:rPr lang="en-US" sz="4000" b="1" dirty="0">
                <a:solidFill>
                  <a:srgbClr val="C00000"/>
                </a:solidFill>
                <a:latin typeface="Calibri heading"/>
                <a:ea typeface="Calibri" panose="020F0502020204030204" pitchFamily="34" charset="0"/>
                <a:cs typeface="Mangal" panose="02040503050203030202" pitchFamily="18" charset="0"/>
              </a:rPr>
              <a:t>Defining Fact Constellation in DMQL</a:t>
            </a:r>
          </a:p>
        </p:txBody>
      </p:sp>
    </p:spTree>
    <p:extLst>
      <p:ext uri="{BB962C8B-B14F-4D97-AF65-F5344CB8AC3E}">
        <p14:creationId xmlns="" xmlns:p14="http://schemas.microsoft.com/office/powerpoint/2010/main" val="3185978042"/>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1027"/>
          <p:cNvSpPr>
            <a:spLocks noGrp="1" noChangeArrowheads="1"/>
          </p:cNvSpPr>
          <p:nvPr>
            <p:ph idx="1"/>
          </p:nvPr>
        </p:nvSpPr>
        <p:spPr>
          <a:xfrm>
            <a:off x="2057400" y="1447800"/>
            <a:ext cx="8229600" cy="4953000"/>
          </a:xfrm>
        </p:spPr>
        <p:txBody>
          <a:bodyPr>
            <a:noAutofit/>
          </a:bodyPr>
          <a:lstStyle/>
          <a:p>
            <a:pPr>
              <a:buNone/>
            </a:pPr>
            <a:r>
              <a:rPr lang="en-US" sz="2400" b="1" dirty="0">
                <a:solidFill>
                  <a:srgbClr val="C00000"/>
                </a:solidFill>
              </a:rPr>
              <a:t>define cube </a:t>
            </a:r>
            <a:r>
              <a:rPr lang="en-US" sz="2400" dirty="0"/>
              <a:t>shipping [time, item, shipper, </a:t>
            </a:r>
            <a:r>
              <a:rPr lang="en-US" sz="2400" dirty="0" err="1"/>
              <a:t>from_location</a:t>
            </a:r>
            <a:r>
              <a:rPr lang="en-US" sz="2400" dirty="0"/>
              <a:t>, </a:t>
            </a:r>
            <a:r>
              <a:rPr lang="en-US" sz="2400" dirty="0" err="1"/>
              <a:t>to_location</a:t>
            </a:r>
            <a:r>
              <a:rPr lang="en-US" sz="2400" dirty="0"/>
              <a:t>]:</a:t>
            </a:r>
          </a:p>
          <a:p>
            <a:pPr lvl="2">
              <a:buNone/>
            </a:pPr>
            <a:r>
              <a:rPr lang="en-US" sz="2400" dirty="0" err="1"/>
              <a:t>dollar_cost</a:t>
            </a:r>
            <a:r>
              <a:rPr lang="en-US" sz="2400" dirty="0"/>
              <a:t> = sum(</a:t>
            </a:r>
            <a:r>
              <a:rPr lang="en-US" sz="2400" dirty="0" err="1"/>
              <a:t>cost_in_dollars</a:t>
            </a:r>
            <a:r>
              <a:rPr lang="en-US" sz="2400" dirty="0"/>
              <a:t>), </a:t>
            </a:r>
            <a:r>
              <a:rPr lang="en-US" sz="2400" dirty="0" err="1"/>
              <a:t>unit_shipped</a:t>
            </a:r>
            <a:r>
              <a:rPr lang="en-US" sz="2400" dirty="0"/>
              <a:t> = count(*)</a:t>
            </a:r>
          </a:p>
          <a:p>
            <a:pPr>
              <a:buNone/>
            </a:pPr>
            <a:r>
              <a:rPr lang="en-US" sz="2400" b="1" dirty="0">
                <a:solidFill>
                  <a:srgbClr val="C00000"/>
                </a:solidFill>
              </a:rPr>
              <a:t>define dimension </a:t>
            </a:r>
            <a:r>
              <a:rPr lang="en-US" sz="2400" dirty="0"/>
              <a:t>time </a:t>
            </a:r>
            <a:r>
              <a:rPr lang="en-US" sz="2400" b="1" dirty="0">
                <a:solidFill>
                  <a:srgbClr val="C00000"/>
                </a:solidFill>
              </a:rPr>
              <a:t>as</a:t>
            </a:r>
            <a:r>
              <a:rPr lang="en-US" sz="2400" dirty="0">
                <a:solidFill>
                  <a:schemeClr val="hlink"/>
                </a:solidFill>
              </a:rPr>
              <a:t> </a:t>
            </a:r>
            <a:r>
              <a:rPr lang="en-US" sz="2400" dirty="0"/>
              <a:t>time </a:t>
            </a:r>
            <a:r>
              <a:rPr lang="en-US" sz="2400" b="1" dirty="0">
                <a:solidFill>
                  <a:srgbClr val="C00000"/>
                </a:solidFill>
              </a:rPr>
              <a:t>in cube </a:t>
            </a:r>
            <a:r>
              <a:rPr lang="en-US" sz="2400" dirty="0"/>
              <a:t>sales</a:t>
            </a:r>
          </a:p>
          <a:p>
            <a:pPr>
              <a:buNone/>
            </a:pPr>
            <a:r>
              <a:rPr lang="en-US" sz="2400" b="1" dirty="0">
                <a:solidFill>
                  <a:srgbClr val="C00000"/>
                </a:solidFill>
              </a:rPr>
              <a:t>define dimension </a:t>
            </a:r>
            <a:r>
              <a:rPr lang="en-US" sz="2400" dirty="0"/>
              <a:t>item time</a:t>
            </a:r>
            <a:r>
              <a:rPr lang="en-US" sz="2400" b="1" dirty="0">
                <a:solidFill>
                  <a:srgbClr val="C00000"/>
                </a:solidFill>
              </a:rPr>
              <a:t> as </a:t>
            </a:r>
            <a:r>
              <a:rPr lang="en-US" sz="2400" dirty="0"/>
              <a:t>item </a:t>
            </a:r>
            <a:r>
              <a:rPr lang="en-US" sz="2400" b="1" dirty="0">
                <a:solidFill>
                  <a:srgbClr val="C00000"/>
                </a:solidFill>
              </a:rPr>
              <a:t>in cube </a:t>
            </a:r>
            <a:r>
              <a:rPr lang="en-US" sz="2400" dirty="0"/>
              <a:t>sales</a:t>
            </a:r>
          </a:p>
          <a:p>
            <a:pPr>
              <a:buNone/>
            </a:pPr>
            <a:r>
              <a:rPr lang="en-US" sz="2400" b="1" dirty="0">
                <a:solidFill>
                  <a:srgbClr val="C00000"/>
                </a:solidFill>
              </a:rPr>
              <a:t>define dimension </a:t>
            </a:r>
            <a:r>
              <a:rPr lang="en-US" sz="2400" dirty="0"/>
              <a:t>shipper </a:t>
            </a:r>
            <a:r>
              <a:rPr lang="en-US" sz="2400" b="1" dirty="0">
                <a:solidFill>
                  <a:srgbClr val="C00000"/>
                </a:solidFill>
              </a:rPr>
              <a:t>as</a:t>
            </a:r>
            <a:r>
              <a:rPr lang="en-US" sz="2400" dirty="0"/>
              <a:t> (</a:t>
            </a:r>
            <a:r>
              <a:rPr lang="en-US" sz="2400" dirty="0" err="1"/>
              <a:t>shipper_key</a:t>
            </a:r>
            <a:r>
              <a:rPr lang="en-US" sz="2400" dirty="0"/>
              <a:t>, </a:t>
            </a:r>
            <a:r>
              <a:rPr lang="en-US" sz="2400" dirty="0" err="1"/>
              <a:t>shipper_name</a:t>
            </a:r>
            <a:r>
              <a:rPr lang="en-US" sz="2400" dirty="0"/>
              <a:t>, location</a:t>
            </a:r>
            <a:r>
              <a:rPr lang="en-US" sz="2400" dirty="0">
                <a:solidFill>
                  <a:schemeClr val="hlink"/>
                </a:solidFill>
              </a:rPr>
              <a:t> </a:t>
            </a:r>
            <a:r>
              <a:rPr lang="en-US" sz="2400" b="1" dirty="0">
                <a:solidFill>
                  <a:srgbClr val="C00000"/>
                </a:solidFill>
              </a:rPr>
              <a:t>as</a:t>
            </a:r>
            <a:r>
              <a:rPr lang="en-US" sz="2400" dirty="0"/>
              <a:t> location </a:t>
            </a:r>
            <a:r>
              <a:rPr lang="en-US" sz="2400" b="1" dirty="0">
                <a:solidFill>
                  <a:srgbClr val="C00000"/>
                </a:solidFill>
              </a:rPr>
              <a:t>in cube </a:t>
            </a:r>
            <a:r>
              <a:rPr lang="en-US" sz="2400" dirty="0"/>
              <a:t>sales, </a:t>
            </a:r>
            <a:r>
              <a:rPr lang="en-US" sz="2400" dirty="0" err="1"/>
              <a:t>shipper_type</a:t>
            </a:r>
            <a:r>
              <a:rPr lang="en-US" sz="2400" dirty="0"/>
              <a:t>)</a:t>
            </a:r>
          </a:p>
          <a:p>
            <a:pPr>
              <a:buNone/>
            </a:pPr>
            <a:r>
              <a:rPr lang="en-US" sz="2400" b="1" dirty="0">
                <a:solidFill>
                  <a:srgbClr val="C00000"/>
                </a:solidFill>
              </a:rPr>
              <a:t>define dimension </a:t>
            </a:r>
            <a:r>
              <a:rPr lang="en-US" sz="2400" dirty="0" err="1"/>
              <a:t>from_location</a:t>
            </a:r>
            <a:r>
              <a:rPr lang="en-US" sz="2400" dirty="0"/>
              <a:t> </a:t>
            </a:r>
            <a:r>
              <a:rPr lang="en-US" sz="2400" b="1" dirty="0">
                <a:solidFill>
                  <a:srgbClr val="C00000"/>
                </a:solidFill>
              </a:rPr>
              <a:t>as</a:t>
            </a:r>
            <a:r>
              <a:rPr lang="en-US" sz="2400" dirty="0"/>
              <a:t> location </a:t>
            </a:r>
            <a:r>
              <a:rPr lang="en-US" sz="2400" b="1" dirty="0">
                <a:solidFill>
                  <a:srgbClr val="C00000"/>
                </a:solidFill>
              </a:rPr>
              <a:t>in cube </a:t>
            </a:r>
            <a:r>
              <a:rPr lang="en-US" sz="2400" dirty="0"/>
              <a:t>sales</a:t>
            </a:r>
          </a:p>
          <a:p>
            <a:pPr>
              <a:buNone/>
            </a:pPr>
            <a:r>
              <a:rPr lang="en-US" sz="2400" b="1" dirty="0">
                <a:solidFill>
                  <a:srgbClr val="C00000"/>
                </a:solidFill>
              </a:rPr>
              <a:t>define dimension </a:t>
            </a:r>
            <a:r>
              <a:rPr lang="en-US" sz="2400" dirty="0" err="1"/>
              <a:t>to_location</a:t>
            </a:r>
            <a:r>
              <a:rPr lang="en-US" sz="2400" b="1" dirty="0">
                <a:solidFill>
                  <a:srgbClr val="C00000"/>
                </a:solidFill>
              </a:rPr>
              <a:t> as </a:t>
            </a:r>
            <a:r>
              <a:rPr lang="en-US" sz="2400" dirty="0"/>
              <a:t>location </a:t>
            </a:r>
            <a:r>
              <a:rPr lang="en-US" sz="2400" b="1" dirty="0">
                <a:solidFill>
                  <a:srgbClr val="C00000"/>
                </a:solidFill>
              </a:rPr>
              <a:t>in cube </a:t>
            </a:r>
            <a:r>
              <a:rPr lang="en-US" sz="2400" dirty="0"/>
              <a:t>sales</a:t>
            </a:r>
          </a:p>
        </p:txBody>
      </p:sp>
      <p:sp>
        <p:nvSpPr>
          <p:cNvPr id="4" name="Rectangle 1026"/>
          <p:cNvSpPr txBox="1">
            <a:spLocks noChangeArrowheads="1"/>
          </p:cNvSpPr>
          <p:nvPr/>
        </p:nvSpPr>
        <p:spPr>
          <a:xfrm>
            <a:off x="330740" y="457199"/>
            <a:ext cx="11284086" cy="593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mtClean="0">
                <a:solidFill>
                  <a:srgbClr val="C00000"/>
                </a:solidFill>
                <a:latin typeface="Calibri heading"/>
                <a:ea typeface="Calibri" panose="020F0502020204030204" pitchFamily="34" charset="0"/>
                <a:cs typeface="Mangal" panose="02040503050203030202" pitchFamily="18" charset="0"/>
              </a:rPr>
              <a:t>Defining Fact Constellation in DMQL</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1249555445"/>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9" name="Rectangle 3"/>
          <p:cNvSpPr>
            <a:spLocks noGrp="1" noChangeArrowheads="1"/>
          </p:cNvSpPr>
          <p:nvPr>
            <p:ph idx="1"/>
          </p:nvPr>
        </p:nvSpPr>
        <p:spPr>
          <a:xfrm>
            <a:off x="1828800" y="1447800"/>
            <a:ext cx="8534400" cy="4953000"/>
          </a:xfrm>
        </p:spPr>
        <p:txBody>
          <a:bodyPr/>
          <a:lstStyle/>
          <a:p>
            <a:pPr>
              <a:lnSpc>
                <a:spcPct val="110000"/>
              </a:lnSpc>
            </a:pPr>
            <a:r>
              <a:rPr lang="en-US" sz="2400" b="1" dirty="0">
                <a:solidFill>
                  <a:srgbClr val="C00000"/>
                </a:solidFill>
              </a:rPr>
              <a:t>Distributive: </a:t>
            </a:r>
            <a:r>
              <a:rPr lang="en-US" sz="2400" dirty="0"/>
              <a:t>if the result derived by applying the function to </a:t>
            </a:r>
            <a:r>
              <a:rPr lang="en-US" sz="2400" i="1" dirty="0"/>
              <a:t>n </a:t>
            </a:r>
            <a:r>
              <a:rPr lang="en-US" sz="2400" dirty="0"/>
              <a:t>aggregate values is the same as that derived by applying the function on all the data without partitioning</a:t>
            </a:r>
          </a:p>
          <a:p>
            <a:pPr lvl="2">
              <a:lnSpc>
                <a:spcPct val="110000"/>
              </a:lnSpc>
            </a:pPr>
            <a:r>
              <a:rPr lang="en-US" dirty="0"/>
              <a:t>E.g., count(), sum(), min(), max()</a:t>
            </a:r>
          </a:p>
          <a:p>
            <a:pPr>
              <a:lnSpc>
                <a:spcPct val="110000"/>
              </a:lnSpc>
            </a:pPr>
            <a:r>
              <a:rPr lang="en-US" sz="2400" b="1" dirty="0">
                <a:solidFill>
                  <a:srgbClr val="C00000"/>
                </a:solidFill>
              </a:rPr>
              <a:t>Algebraic:</a:t>
            </a:r>
            <a:r>
              <a:rPr lang="en-US" sz="2400" dirty="0">
                <a:solidFill>
                  <a:schemeClr val="hlink"/>
                </a:solidFill>
              </a:rPr>
              <a:t> </a:t>
            </a:r>
            <a:r>
              <a:rPr lang="en-US" sz="2400" dirty="0"/>
              <a:t>if it can be computed by an algebraic function with </a:t>
            </a:r>
            <a:r>
              <a:rPr lang="en-US" sz="2400" i="1" dirty="0"/>
              <a:t>M</a:t>
            </a:r>
            <a:r>
              <a:rPr lang="en-US" sz="2400" dirty="0"/>
              <a:t> arguments (where</a:t>
            </a:r>
            <a:r>
              <a:rPr lang="en-US" sz="2400" i="1" dirty="0"/>
              <a:t> M</a:t>
            </a:r>
            <a:r>
              <a:rPr lang="en-US" sz="2400" dirty="0"/>
              <a:t> is a bounded integer), each of which is obtained by applying a distributive aggregate function</a:t>
            </a:r>
            <a:endParaRPr lang="en-US" sz="2400" dirty="0">
              <a:solidFill>
                <a:srgbClr val="121328"/>
              </a:solidFill>
            </a:endParaRPr>
          </a:p>
          <a:p>
            <a:pPr lvl="2">
              <a:lnSpc>
                <a:spcPct val="110000"/>
              </a:lnSpc>
            </a:pPr>
            <a:r>
              <a:rPr lang="en-US" dirty="0">
                <a:solidFill>
                  <a:srgbClr val="121328"/>
                </a:solidFill>
              </a:rPr>
              <a:t>E.g.,</a:t>
            </a:r>
            <a:r>
              <a:rPr lang="en-US" dirty="0">
                <a:solidFill>
                  <a:schemeClr val="hlink"/>
                </a:solidFill>
              </a:rPr>
              <a:t>  </a:t>
            </a:r>
            <a:r>
              <a:rPr lang="en-US" dirty="0">
                <a:solidFill>
                  <a:srgbClr val="121328"/>
                </a:solidFill>
              </a:rPr>
              <a:t>avg(), min_N(), standard_deviation()</a:t>
            </a:r>
          </a:p>
          <a:p>
            <a:pPr>
              <a:lnSpc>
                <a:spcPct val="110000"/>
              </a:lnSpc>
            </a:pPr>
            <a:r>
              <a:rPr lang="en-US" sz="2400" b="1" dirty="0">
                <a:solidFill>
                  <a:srgbClr val="C00000"/>
                </a:solidFill>
              </a:rPr>
              <a:t>Holistic:</a:t>
            </a:r>
            <a:r>
              <a:rPr lang="en-US" sz="2400" dirty="0">
                <a:solidFill>
                  <a:srgbClr val="C00000"/>
                </a:solidFill>
              </a:rPr>
              <a:t> </a:t>
            </a:r>
            <a:r>
              <a:rPr lang="en-US" sz="2400" dirty="0"/>
              <a:t>if there is no constant bound on the storage size needed to describe a subaggregate.</a:t>
            </a:r>
            <a:r>
              <a:rPr lang="en-US" sz="2400" dirty="0">
                <a:solidFill>
                  <a:schemeClr val="hlink"/>
                </a:solidFill>
              </a:rPr>
              <a:t>  </a:t>
            </a:r>
          </a:p>
          <a:p>
            <a:pPr lvl="2">
              <a:lnSpc>
                <a:spcPct val="110000"/>
              </a:lnSpc>
            </a:pPr>
            <a:r>
              <a:rPr lang="en-US" dirty="0"/>
              <a:t>E.g., median(), mode(), rank()</a:t>
            </a:r>
          </a:p>
        </p:txBody>
      </p:sp>
      <p:sp>
        <p:nvSpPr>
          <p:cNvPr id="879618" name="Rectangle 2"/>
          <p:cNvSpPr>
            <a:spLocks noGrp="1" noChangeArrowheads="1"/>
          </p:cNvSpPr>
          <p:nvPr>
            <p:ph type="title" idx="4294967295"/>
          </p:nvPr>
        </p:nvSpPr>
        <p:spPr>
          <a:xfrm>
            <a:off x="1431925" y="284163"/>
            <a:ext cx="10760075" cy="706437"/>
          </a:xfrm>
        </p:spPr>
        <p:txBody>
          <a:bodyPr>
            <a:noAutofit/>
          </a:bodyPr>
          <a:lstStyle/>
          <a:p>
            <a:r>
              <a:rPr lang="en-US" sz="4000" b="1" dirty="0">
                <a:solidFill>
                  <a:srgbClr val="C00000"/>
                </a:solidFill>
                <a:latin typeface="Calibri heading"/>
                <a:ea typeface="+mn-ea"/>
                <a:cs typeface="+mn-cs"/>
              </a:rPr>
              <a:t>Measures of Data Cube: Three Categories</a:t>
            </a:r>
          </a:p>
        </p:txBody>
      </p:sp>
    </p:spTree>
    <p:extLst>
      <p:ext uri="{BB962C8B-B14F-4D97-AF65-F5344CB8AC3E}">
        <p14:creationId xmlns="" xmlns:p14="http://schemas.microsoft.com/office/powerpoint/2010/main" val="425988847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t>A </a:t>
            </a:r>
            <a:r>
              <a:rPr lang="en-US" sz="2400" dirty="0"/>
              <a:t>data mart is a subject-oriented archive that stores data and uses the retrieved set of information to assist and support the requirements involved within a particular business function or department. </a:t>
            </a:r>
            <a:endParaRPr lang="en-US" sz="2400" dirty="0" smtClean="0"/>
          </a:p>
          <a:p>
            <a:pPr algn="just"/>
            <a:endParaRPr lang="en-US" sz="2400" dirty="0" smtClean="0"/>
          </a:p>
          <a:p>
            <a:pPr algn="just"/>
            <a:r>
              <a:rPr lang="en-US" sz="2400" dirty="0" smtClean="0"/>
              <a:t>Data </a:t>
            </a:r>
            <a:r>
              <a:rPr lang="en-US" sz="2400" dirty="0"/>
              <a:t>marts exist within a single organizational data warehouse repository. </a:t>
            </a:r>
            <a:endParaRPr lang="en-US" sz="2400" dirty="0" smtClean="0"/>
          </a:p>
          <a:p>
            <a:pPr algn="just"/>
            <a:endParaRPr lang="en-US" sz="2400" dirty="0" smtClean="0"/>
          </a:p>
          <a:p>
            <a:pPr algn="just"/>
            <a:r>
              <a:rPr lang="en-US" sz="2400" dirty="0" smtClean="0"/>
              <a:t>Data </a:t>
            </a:r>
            <a:r>
              <a:rPr lang="en-US" sz="2400" dirty="0"/>
              <a:t>marts improve end-user response time by allowing users to have access to the specific type of data they need to view most often.</a:t>
            </a:r>
          </a:p>
          <a:p>
            <a:pPr marL="0" indent="0" algn="just">
              <a:buNone/>
            </a:pPr>
            <a:endParaRPr lang="en-US" sz="3100" dirty="0"/>
          </a:p>
          <a:p>
            <a:pPr marL="0" indent="0" algn="just">
              <a:buNone/>
            </a:pPr>
            <a:endParaRPr lang="en-US" dirty="0"/>
          </a:p>
        </p:txBody>
      </p:sp>
      <p:sp>
        <p:nvSpPr>
          <p:cNvPr id="3" name="Rectangle 2"/>
          <p:cNvSpPr/>
          <p:nvPr/>
        </p:nvSpPr>
        <p:spPr>
          <a:xfrm>
            <a:off x="4690807" y="617865"/>
            <a:ext cx="2810385" cy="707886"/>
          </a:xfrm>
          <a:prstGeom prst="rect">
            <a:avLst/>
          </a:prstGeom>
        </p:spPr>
        <p:txBody>
          <a:bodyPr wrap="none">
            <a:spAutoFit/>
          </a:bodyPr>
          <a:lstStyle/>
          <a:p>
            <a:r>
              <a:rPr lang="en-US" sz="4000" b="1" dirty="0">
                <a:solidFill>
                  <a:srgbClr val="C00000"/>
                </a:solidFill>
                <a:latin typeface="Calibri heading"/>
              </a:rPr>
              <a:t>Data Marts</a:t>
            </a:r>
            <a:endParaRPr lang="en-US" sz="4000" dirty="0">
              <a:solidFill>
                <a:srgbClr val="C00000"/>
              </a:solidFill>
              <a:latin typeface="Calibri heading"/>
            </a:endParaRPr>
          </a:p>
        </p:txBody>
      </p:sp>
    </p:spTree>
    <p:extLst>
      <p:ext uri="{BB962C8B-B14F-4D97-AF65-F5344CB8AC3E}">
        <p14:creationId xmlns="" xmlns:p14="http://schemas.microsoft.com/office/powerpoint/2010/main" val="2505387880"/>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t>A </a:t>
            </a:r>
            <a:r>
              <a:rPr lang="en-US" sz="2400" dirty="0"/>
              <a:t>data mart is basically a condensed and more focused version of a data warehouse that reflects the regulations and process specifications of each business unit within an organization</a:t>
            </a:r>
            <a:r>
              <a:rPr lang="en-US" sz="2400" dirty="0" smtClean="0"/>
              <a:t>.</a:t>
            </a:r>
          </a:p>
          <a:p>
            <a:pPr algn="just"/>
            <a:endParaRPr lang="en-US" sz="2400" dirty="0" smtClean="0"/>
          </a:p>
          <a:p>
            <a:pPr algn="just"/>
            <a:r>
              <a:rPr lang="en-US" sz="2400" dirty="0" smtClean="0"/>
              <a:t> </a:t>
            </a:r>
            <a:r>
              <a:rPr lang="en-US" sz="2400" dirty="0"/>
              <a:t>Each data mart is dedicated to a specific business function or region. </a:t>
            </a:r>
            <a:endParaRPr lang="en-US" sz="2400" dirty="0" smtClean="0"/>
          </a:p>
          <a:p>
            <a:pPr algn="just"/>
            <a:endParaRPr lang="en-US" sz="2400" dirty="0" smtClean="0"/>
          </a:p>
          <a:p>
            <a:pPr algn="just"/>
            <a:r>
              <a:rPr lang="en-US" sz="2400" dirty="0" smtClean="0"/>
              <a:t>Different </a:t>
            </a:r>
            <a:r>
              <a:rPr lang="en-US" sz="2400" dirty="0"/>
              <a:t>data marts can be used to obtain specific information for various enterprise departments, such as accounting, marketing, sales, etc</a:t>
            </a:r>
            <a:r>
              <a:rPr lang="en-US" sz="2400" dirty="0" smtClean="0"/>
              <a:t>.</a:t>
            </a:r>
            <a:endParaRPr lang="en-US" sz="2400" dirty="0"/>
          </a:p>
          <a:p>
            <a:pPr marL="0" indent="0" algn="just">
              <a:buNone/>
            </a:pPr>
            <a:endParaRPr lang="en-US" dirty="0"/>
          </a:p>
        </p:txBody>
      </p:sp>
      <p:sp>
        <p:nvSpPr>
          <p:cNvPr id="3" name="Rectangle 2"/>
          <p:cNvSpPr/>
          <p:nvPr/>
        </p:nvSpPr>
        <p:spPr>
          <a:xfrm>
            <a:off x="4690807" y="617865"/>
            <a:ext cx="3323346" cy="707886"/>
          </a:xfrm>
          <a:prstGeom prst="rect">
            <a:avLst/>
          </a:prstGeom>
        </p:spPr>
        <p:txBody>
          <a:bodyPr wrap="none">
            <a:spAutoFit/>
          </a:bodyPr>
          <a:lstStyle/>
          <a:p>
            <a:r>
              <a:rPr lang="en-US" sz="4000" b="1" dirty="0">
                <a:solidFill>
                  <a:srgbClr val="C00000"/>
                </a:solidFill>
                <a:latin typeface="Calibri heading"/>
              </a:rPr>
              <a:t>Data </a:t>
            </a:r>
            <a:r>
              <a:rPr lang="en-US" sz="4000" b="1" dirty="0" smtClean="0">
                <a:solidFill>
                  <a:srgbClr val="C00000"/>
                </a:solidFill>
                <a:latin typeface="Calibri heading"/>
              </a:rPr>
              <a:t>Marts…</a:t>
            </a:r>
            <a:endParaRPr lang="en-US" sz="4000" dirty="0">
              <a:solidFill>
                <a:srgbClr val="C00000"/>
              </a:solidFill>
              <a:latin typeface="Calibri heading"/>
            </a:endParaRPr>
          </a:p>
        </p:txBody>
      </p:sp>
    </p:spTree>
    <p:extLst>
      <p:ext uri="{BB962C8B-B14F-4D97-AF65-F5344CB8AC3E}">
        <p14:creationId xmlns="" xmlns:p14="http://schemas.microsoft.com/office/powerpoint/2010/main" val="2431200578"/>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1905000" y="1524001"/>
            <a:ext cx="8305800" cy="4608513"/>
          </a:xfrm>
        </p:spPr>
        <p:txBody>
          <a:bodyPr vert="horz" wrap="square" lIns="92075" tIns="46038" rIns="92075" bIns="46038" numCol="1" anchor="t" anchorCtr="0" compatLnSpc="1">
            <a:prstTxWarp prst="textNoShape">
              <a:avLst/>
            </a:prstTxWarp>
          </a:bodyPr>
          <a:lstStyle/>
          <a:p>
            <a:pPr algn="just" eaLnBrk="1" hangingPunct="1">
              <a:lnSpc>
                <a:spcPct val="130000"/>
              </a:lnSpc>
            </a:pPr>
            <a:r>
              <a:rPr lang="en-US" sz="2400"/>
              <a:t>Organized around major subjects, such as customer, product, sales</a:t>
            </a:r>
          </a:p>
          <a:p>
            <a:pPr algn="just" eaLnBrk="1" hangingPunct="1">
              <a:lnSpc>
                <a:spcPct val="130000"/>
              </a:lnSpc>
            </a:pPr>
            <a:r>
              <a:rPr lang="en-US" sz="2400"/>
              <a:t>Focusing on the modeling and analysis of data for decision makers, not on daily operations or transaction processing</a:t>
            </a:r>
          </a:p>
          <a:p>
            <a:pPr algn="just" eaLnBrk="1" hangingPunct="1">
              <a:lnSpc>
                <a:spcPct val="130000"/>
              </a:lnSpc>
            </a:pPr>
            <a:r>
              <a:rPr lang="en-US" sz="2400"/>
              <a:t>Provide a simple and concise view around particular subject issues by excluding data that are not useful in the decision support process</a:t>
            </a:r>
          </a:p>
        </p:txBody>
      </p:sp>
      <p:sp>
        <p:nvSpPr>
          <p:cNvPr id="6" name="Slide Number Placeholder 5"/>
          <p:cNvSpPr>
            <a:spLocks noGrp="1"/>
          </p:cNvSpPr>
          <p:nvPr>
            <p:ph type="sldNum" sz="quarter" idx="11"/>
          </p:nvPr>
        </p:nvSpPr>
        <p:spPr/>
        <p:txBody>
          <a:bodyPr/>
          <a:lstStyle/>
          <a:p>
            <a:pPr>
              <a:defRPr/>
            </a:pPr>
            <a:fld id="{99A699BF-60AA-4D1A-BF8F-D0A452FD0A10}" type="slidenum">
              <a:rPr lang="en-US">
                <a:solidFill>
                  <a:prstClr val="black">
                    <a:tint val="75000"/>
                  </a:prstClr>
                </a:solidFill>
              </a:rPr>
              <a:pPr>
                <a:defRPr/>
              </a:pPr>
              <a:t>3</a:t>
            </a:fld>
            <a:endParaRPr lang="en-US">
              <a:solidFill>
                <a:prstClr val="black">
                  <a:tint val="75000"/>
                </a:prstClr>
              </a:solidFill>
            </a:endParaRPr>
          </a:p>
        </p:txBody>
      </p:sp>
      <p:sp>
        <p:nvSpPr>
          <p:cNvPr id="796674" name="Rectangle 2"/>
          <p:cNvSpPr>
            <a:spLocks noGrp="1" noChangeArrowheads="1"/>
          </p:cNvSpPr>
          <p:nvPr>
            <p:ph type="title" idx="4294967295"/>
          </p:nvPr>
        </p:nvSpPr>
        <p:spPr>
          <a:xfrm>
            <a:off x="1524000" y="74295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dirty="0"/>
              <a:t>Data Warehouse—Subject-Oriented</a:t>
            </a:r>
            <a:endParaRPr lang="en-US" sz="3200" b="1" dirty="0"/>
          </a:p>
        </p:txBody>
      </p:sp>
    </p:spTree>
    <p:extLst>
      <p:ext uri="{BB962C8B-B14F-4D97-AF65-F5344CB8AC3E}">
        <p14:creationId xmlns="" xmlns:p14="http://schemas.microsoft.com/office/powerpoint/2010/main" val="2717228298"/>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90807" y="617865"/>
            <a:ext cx="2610010" cy="707886"/>
          </a:xfrm>
          <a:prstGeom prst="rect">
            <a:avLst/>
          </a:prstGeom>
        </p:spPr>
        <p:txBody>
          <a:bodyPr wrap="none">
            <a:spAutoFit/>
          </a:bodyPr>
          <a:lstStyle/>
          <a:p>
            <a:r>
              <a:rPr lang="en-US" sz="4000" b="1" dirty="0" smtClean="0">
                <a:solidFill>
                  <a:srgbClr val="C00000"/>
                </a:solidFill>
                <a:latin typeface="Calibri heading"/>
              </a:rPr>
              <a:t>Meta Data</a:t>
            </a:r>
            <a:endParaRPr lang="en-US" sz="4000" dirty="0">
              <a:solidFill>
                <a:srgbClr val="C00000"/>
              </a:solidFill>
              <a:latin typeface="Calibri heading"/>
            </a:endParaRPr>
          </a:p>
        </p:txBody>
      </p:sp>
      <p:sp>
        <p:nvSpPr>
          <p:cNvPr id="4" name="Content Placeholder 3"/>
          <p:cNvSpPr>
            <a:spLocks noGrp="1"/>
          </p:cNvSpPr>
          <p:nvPr>
            <p:ph idx="1"/>
          </p:nvPr>
        </p:nvSpPr>
        <p:spPr/>
        <p:txBody>
          <a:bodyPr/>
          <a:lstStyle/>
          <a:p>
            <a:r>
              <a:rPr lang="en-US" sz="2400" dirty="0"/>
              <a:t>Metadata is simply defined as data about data. </a:t>
            </a:r>
            <a:endParaRPr lang="en-US" sz="2400" dirty="0" smtClean="0"/>
          </a:p>
          <a:p>
            <a:r>
              <a:rPr lang="en-US" sz="2400" dirty="0" smtClean="0"/>
              <a:t>The </a:t>
            </a:r>
            <a:r>
              <a:rPr lang="en-US" sz="2400" dirty="0"/>
              <a:t>data that is used to represent other data is known as metadata. For example, the index of a book serves as a metadata for the contents in the book. </a:t>
            </a:r>
            <a:endParaRPr lang="en-US" sz="2400" dirty="0" smtClean="0"/>
          </a:p>
          <a:p>
            <a:r>
              <a:rPr lang="en-US" sz="2400" dirty="0" smtClean="0"/>
              <a:t>In </a:t>
            </a:r>
            <a:r>
              <a:rPr lang="en-US" sz="2400" dirty="0"/>
              <a:t>other words, we can say that metadata is the summarized data that leads us to detailed data. In terms of data warehouse, we can define metadata as follows.</a:t>
            </a:r>
          </a:p>
          <a:p>
            <a:pPr lvl="0"/>
            <a:r>
              <a:rPr lang="en-US" sz="2400" dirty="0"/>
              <a:t>Metadata is the road-map to a data warehouse.</a:t>
            </a:r>
          </a:p>
          <a:p>
            <a:pPr lvl="0"/>
            <a:r>
              <a:rPr lang="en-US" sz="2400" dirty="0"/>
              <a:t>Metadata in a data warehouse defines the warehouse objects.</a:t>
            </a:r>
          </a:p>
          <a:p>
            <a:pPr lvl="0"/>
            <a:r>
              <a:rPr lang="en-US" sz="2400" dirty="0"/>
              <a:t>Metadata acts as a directory. This directory helps the decision support system to locate the contents of a data warehouse.</a:t>
            </a:r>
          </a:p>
          <a:p>
            <a:endParaRPr lang="en-US" dirty="0"/>
          </a:p>
        </p:txBody>
      </p:sp>
    </p:spTree>
    <p:extLst>
      <p:ext uri="{BB962C8B-B14F-4D97-AF65-F5344CB8AC3E}">
        <p14:creationId xmlns="" xmlns:p14="http://schemas.microsoft.com/office/powerpoint/2010/main" val="3829901924"/>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90807" y="617865"/>
            <a:ext cx="3122971" cy="707886"/>
          </a:xfrm>
          <a:prstGeom prst="rect">
            <a:avLst/>
          </a:prstGeom>
        </p:spPr>
        <p:txBody>
          <a:bodyPr wrap="none">
            <a:spAutoFit/>
          </a:bodyPr>
          <a:lstStyle/>
          <a:p>
            <a:r>
              <a:rPr lang="en-US" sz="4000" b="1" dirty="0" smtClean="0">
                <a:solidFill>
                  <a:srgbClr val="C00000"/>
                </a:solidFill>
                <a:latin typeface="Calibri heading"/>
              </a:rPr>
              <a:t>Meta Data…</a:t>
            </a:r>
            <a:endParaRPr lang="en-US" sz="4000" dirty="0">
              <a:solidFill>
                <a:srgbClr val="C00000"/>
              </a:solidFill>
              <a:latin typeface="Calibri heading"/>
            </a:endParaRPr>
          </a:p>
        </p:txBody>
      </p:sp>
      <p:sp>
        <p:nvSpPr>
          <p:cNvPr id="4" name="Content Placeholder 3"/>
          <p:cNvSpPr>
            <a:spLocks noGrp="1"/>
          </p:cNvSpPr>
          <p:nvPr>
            <p:ph idx="1"/>
          </p:nvPr>
        </p:nvSpPr>
        <p:spPr/>
        <p:txBody>
          <a:bodyPr/>
          <a:lstStyle/>
          <a:p>
            <a:pPr marL="0" indent="0">
              <a:buNone/>
            </a:pPr>
            <a:r>
              <a:rPr lang="en-US" sz="2400" dirty="0"/>
              <a:t>Metadata can be broadly categorized into three categories:</a:t>
            </a:r>
          </a:p>
          <a:p>
            <a:pPr lvl="0"/>
            <a:r>
              <a:rPr lang="en-US" sz="2400" b="1" dirty="0">
                <a:solidFill>
                  <a:srgbClr val="C00000"/>
                </a:solidFill>
              </a:rPr>
              <a:t>Business </a:t>
            </a:r>
            <a:r>
              <a:rPr lang="en-US" sz="2400" b="1" dirty="0" smtClean="0">
                <a:solidFill>
                  <a:srgbClr val="C00000"/>
                </a:solidFill>
              </a:rPr>
              <a:t>Metadata: </a:t>
            </a:r>
            <a:r>
              <a:rPr lang="en-US" sz="2400" dirty="0" smtClean="0"/>
              <a:t>It </a:t>
            </a:r>
            <a:r>
              <a:rPr lang="en-US" sz="2400" dirty="0"/>
              <a:t>has the data ownership information, business definition, and changing policies.</a:t>
            </a:r>
          </a:p>
          <a:p>
            <a:pPr lvl="0"/>
            <a:r>
              <a:rPr lang="en-US" sz="2400" b="1" dirty="0">
                <a:solidFill>
                  <a:srgbClr val="C00000"/>
                </a:solidFill>
              </a:rPr>
              <a:t>Technical Metadata - </a:t>
            </a:r>
            <a:r>
              <a:rPr lang="en-US" sz="2400" dirty="0"/>
              <a:t>It includes database system names, table and column names and sizes, data types and allowed values. Technical metadata also includes structural information such as primary and foreign key attributes and indices.</a:t>
            </a:r>
          </a:p>
          <a:p>
            <a:pPr lvl="0"/>
            <a:r>
              <a:rPr lang="en-US" sz="2400" b="1" dirty="0">
                <a:solidFill>
                  <a:srgbClr val="C00000"/>
                </a:solidFill>
              </a:rPr>
              <a:t>Operational Metadata</a:t>
            </a:r>
            <a:r>
              <a:rPr lang="en-US" sz="2400" dirty="0">
                <a:solidFill>
                  <a:srgbClr val="C00000"/>
                </a:solidFill>
              </a:rPr>
              <a:t> - </a:t>
            </a:r>
            <a:r>
              <a:rPr lang="en-US" sz="2400" dirty="0"/>
              <a:t>It includes currency of data and data lineage. Currency of data means whether the data is active, archived, or purged. Lineage of data means the history of data migrated and transformation applied on it.</a:t>
            </a:r>
          </a:p>
        </p:txBody>
      </p:sp>
    </p:spTree>
    <p:extLst>
      <p:ext uri="{BB962C8B-B14F-4D97-AF65-F5344CB8AC3E}">
        <p14:creationId xmlns="" xmlns:p14="http://schemas.microsoft.com/office/powerpoint/2010/main" val="2222717712"/>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7701"/>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a:xfrm>
            <a:off x="609600" y="5612281"/>
            <a:ext cx="10972800" cy="513883"/>
          </a:xfrm>
        </p:spPr>
        <p:txBody>
          <a:bodyPr>
            <a:normAutofit fontScale="92500" lnSpcReduction="10000"/>
          </a:bodyPr>
          <a:lstStyle/>
          <a:p>
            <a:pPr marL="0" indent="0" algn="ctr">
              <a:buNone/>
            </a:pPr>
            <a:r>
              <a:rPr lang="en-US" dirty="0" smtClean="0"/>
              <a:t>Fig: </a:t>
            </a:r>
            <a:r>
              <a:rPr lang="en-US" dirty="0"/>
              <a:t>The research data lifecycle</a:t>
            </a:r>
          </a:p>
          <a:p>
            <a:pPr marL="0" indent="0">
              <a:buNone/>
            </a:pPr>
            <a:endParaRPr lang="en-US"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32</a:t>
            </a:fld>
            <a:endParaRPr lang="en-US"/>
          </a:p>
        </p:txBody>
      </p:sp>
      <p:pic>
        <p:nvPicPr>
          <p:cNvPr id="6" name="Picture 5"/>
          <p:cNvPicPr>
            <a:picLocks noChangeAspect="1"/>
          </p:cNvPicPr>
          <p:nvPr/>
        </p:nvPicPr>
        <p:blipFill>
          <a:blip r:embed="rId2"/>
          <a:stretch>
            <a:fillRect/>
          </a:stretch>
        </p:blipFill>
        <p:spPr>
          <a:xfrm>
            <a:off x="2743200" y="1577302"/>
            <a:ext cx="6299200" cy="3875314"/>
          </a:xfrm>
          <a:prstGeom prst="rect">
            <a:avLst/>
          </a:prstGeom>
        </p:spPr>
      </p:pic>
    </p:spTree>
    <p:extLst>
      <p:ext uri="{BB962C8B-B14F-4D97-AF65-F5344CB8AC3E}">
        <p14:creationId xmlns:p14="http://schemas.microsoft.com/office/powerpoint/2010/main" xmlns="" val="36802716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wrap="square">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85000" lnSpcReduction="20000"/>
          </a:bodyPr>
          <a:lstStyle/>
          <a:p>
            <a:pPr marL="0" indent="0" algn="ctr">
              <a:buNone/>
            </a:pPr>
            <a:r>
              <a:rPr lang="en-US" sz="2800" b="1" dirty="0">
                <a:solidFill>
                  <a:srgbClr val="C00000"/>
                </a:solidFill>
              </a:rPr>
              <a:t>The data life cycle is the sequence of stages that a particular unit of data goes through from its initial generation or capture to its eventual archival and/or deletion at the end of its useful life.</a:t>
            </a:r>
          </a:p>
          <a:p>
            <a:r>
              <a:rPr lang="en-US" sz="2800" b="1" dirty="0">
                <a:solidFill>
                  <a:srgbClr val="C00000"/>
                </a:solidFill>
              </a:rPr>
              <a:t>Plan: </a:t>
            </a:r>
            <a:r>
              <a:rPr lang="en-US" dirty="0" smtClean="0"/>
              <a:t>Identify </a:t>
            </a:r>
            <a:r>
              <a:rPr lang="en-US" dirty="0"/>
              <a:t>the data that will be collected or used </a:t>
            </a:r>
            <a:r>
              <a:rPr lang="en-US" dirty="0" smtClean="0"/>
              <a:t>and plan </a:t>
            </a:r>
            <a:r>
              <a:rPr lang="en-US" dirty="0"/>
              <a:t>for data management throughout the lifecycle. </a:t>
            </a:r>
            <a:endParaRPr lang="en-US" dirty="0" smtClean="0"/>
          </a:p>
          <a:p>
            <a:r>
              <a:rPr lang="en-US" sz="2800" b="1" dirty="0">
                <a:solidFill>
                  <a:srgbClr val="C00000"/>
                </a:solidFill>
              </a:rPr>
              <a:t>Collect:</a:t>
            </a:r>
            <a:r>
              <a:rPr lang="en-US" dirty="0" smtClean="0">
                <a:solidFill>
                  <a:srgbClr val="00B0F0"/>
                </a:solidFill>
              </a:rPr>
              <a:t> </a:t>
            </a:r>
            <a:r>
              <a:rPr lang="en-US" dirty="0"/>
              <a:t>This is the stage at which experiments are carried out, observations made, surveys undertaken, secondary materials acquired, </a:t>
            </a:r>
            <a:r>
              <a:rPr lang="en-US" dirty="0" smtClean="0"/>
              <a:t>etc.</a:t>
            </a:r>
          </a:p>
          <a:p>
            <a:r>
              <a:rPr lang="en-US" sz="2800" b="1" dirty="0">
                <a:solidFill>
                  <a:srgbClr val="C00000"/>
                </a:solidFill>
              </a:rPr>
              <a:t>Process:</a:t>
            </a:r>
            <a:r>
              <a:rPr lang="en-US" dirty="0" smtClean="0">
                <a:solidFill>
                  <a:srgbClr val="00B0F0"/>
                </a:solidFill>
              </a:rPr>
              <a:t> </a:t>
            </a:r>
            <a:r>
              <a:rPr lang="en-US" dirty="0" smtClean="0"/>
              <a:t>Data </a:t>
            </a:r>
            <a:r>
              <a:rPr lang="en-US" dirty="0"/>
              <a:t>once collected will need to be processed in order to be usable. </a:t>
            </a:r>
            <a:endParaRPr lang="en-US" dirty="0" smtClean="0"/>
          </a:p>
          <a:p>
            <a:r>
              <a:rPr lang="en-US" sz="2800" b="1" dirty="0">
                <a:solidFill>
                  <a:srgbClr val="C00000"/>
                </a:solidFill>
              </a:rPr>
              <a:t>Analysis:</a:t>
            </a:r>
            <a:r>
              <a:rPr lang="en-US" dirty="0" smtClean="0">
                <a:solidFill>
                  <a:srgbClr val="00B0F0"/>
                </a:solidFill>
              </a:rPr>
              <a:t> </a:t>
            </a:r>
            <a:r>
              <a:rPr lang="en-US" dirty="0"/>
              <a:t>Data analysis is the stage at which the raw materials of research are interrogated to produce the insights that constitute the research findings, which will be written up and published in research </a:t>
            </a:r>
            <a:r>
              <a:rPr lang="en-US" dirty="0" smtClean="0"/>
              <a:t>outputs.</a:t>
            </a:r>
            <a:endParaRPr lang="en-US"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33</a:t>
            </a:fld>
            <a:endParaRPr lang="en-US"/>
          </a:p>
        </p:txBody>
      </p:sp>
    </p:spTree>
    <p:extLst>
      <p:ext uri="{BB962C8B-B14F-4D97-AF65-F5344CB8AC3E}">
        <p14:creationId xmlns:p14="http://schemas.microsoft.com/office/powerpoint/2010/main" xmlns="" val="18265590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lnSpcReduction="10000"/>
          </a:bodyPr>
          <a:lstStyle/>
          <a:p>
            <a:r>
              <a:rPr lang="en-US" sz="2400" b="1" dirty="0">
                <a:solidFill>
                  <a:srgbClr val="C00000"/>
                </a:solidFill>
              </a:rPr>
              <a:t>Preserve:</a:t>
            </a:r>
            <a:r>
              <a:rPr lang="en-US" dirty="0" smtClean="0">
                <a:solidFill>
                  <a:srgbClr val="00B0F0"/>
                </a:solidFill>
              </a:rPr>
              <a:t> </a:t>
            </a:r>
            <a:r>
              <a:rPr lang="en-US" dirty="0" smtClean="0"/>
              <a:t>Result will preserve </a:t>
            </a:r>
            <a:r>
              <a:rPr lang="en-US" dirty="0"/>
              <a:t>for the long term data that </a:t>
            </a:r>
            <a:r>
              <a:rPr lang="en-US" dirty="0" smtClean="0"/>
              <a:t>substantiate findings </a:t>
            </a:r>
            <a:r>
              <a:rPr lang="en-US" dirty="0"/>
              <a:t>and have long-term value</a:t>
            </a:r>
            <a:r>
              <a:rPr lang="en-US" dirty="0" smtClean="0"/>
              <a:t>.</a:t>
            </a:r>
          </a:p>
          <a:p>
            <a:r>
              <a:rPr lang="en-US" sz="2400" b="1" dirty="0">
                <a:solidFill>
                  <a:srgbClr val="C00000"/>
                </a:solidFill>
              </a:rPr>
              <a:t>Share:</a:t>
            </a:r>
            <a:r>
              <a:rPr lang="en-US" dirty="0" smtClean="0">
                <a:solidFill>
                  <a:srgbClr val="00B0F0"/>
                </a:solidFill>
              </a:rPr>
              <a:t> </a:t>
            </a:r>
            <a:r>
              <a:rPr lang="en-US" dirty="0"/>
              <a:t>Publications based on data should include a data citation or a statement indicating where and on what terms the data can be accessed</a:t>
            </a:r>
            <a:r>
              <a:rPr lang="en-US" dirty="0" smtClean="0"/>
              <a:t>.</a:t>
            </a:r>
          </a:p>
          <a:p>
            <a:r>
              <a:rPr lang="en-US" sz="2400" b="1" dirty="0">
                <a:solidFill>
                  <a:srgbClr val="C00000"/>
                </a:solidFill>
              </a:rPr>
              <a:t>Re-use:</a:t>
            </a:r>
            <a:r>
              <a:rPr lang="en-US" dirty="0" smtClean="0">
                <a:solidFill>
                  <a:srgbClr val="00B0F0"/>
                </a:solidFill>
              </a:rPr>
              <a:t> </a:t>
            </a:r>
            <a:r>
              <a:rPr lang="en-US" dirty="0" smtClean="0"/>
              <a:t>Data </a:t>
            </a:r>
            <a:r>
              <a:rPr lang="en-US" dirty="0"/>
              <a:t>that are available for discovery and access may be re-used by other researchers, either to substantiate the findings of the original research, or to generate new insights through further interrogation and analysis.</a:t>
            </a:r>
            <a:endParaRPr lang="en-US" dirty="0" smtClean="0"/>
          </a:p>
          <a:p>
            <a:endParaRPr lang="en-US"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34</a:t>
            </a:fld>
            <a:endParaRPr lang="en-US"/>
          </a:p>
        </p:txBody>
      </p:sp>
    </p:spTree>
    <p:extLst>
      <p:ext uri="{BB962C8B-B14F-4D97-AF65-F5344CB8AC3E}">
        <p14:creationId xmlns:p14="http://schemas.microsoft.com/office/powerpoint/2010/main" xmlns="" val="8277534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lnSpcReduction="10000"/>
          </a:bodyPr>
          <a:lstStyle/>
          <a:p>
            <a:r>
              <a:rPr lang="en-US" dirty="0"/>
              <a:t>The data life cycle is the sequence of stages that a particular unit of data goes through from its initial generation or capture to its eventual archival and/or deletion at the end of its useful life</a:t>
            </a:r>
            <a:r>
              <a:rPr lang="en-US" dirty="0" smtClean="0"/>
              <a:t>.</a:t>
            </a:r>
          </a:p>
          <a:p>
            <a:r>
              <a:rPr lang="en-US" dirty="0" smtClean="0"/>
              <a:t>Data Life Cycle </a:t>
            </a:r>
            <a:r>
              <a:rPr lang="en-US" dirty="0"/>
              <a:t>Management is a process that helps </a:t>
            </a:r>
            <a:r>
              <a:rPr lang="en-US" dirty="0" smtClean="0"/>
              <a:t>organizations </a:t>
            </a:r>
            <a:r>
              <a:rPr lang="en-US" dirty="0"/>
              <a:t>to manage the flow of data throughout its lifecycle – from initial creation through to destruction. </a:t>
            </a:r>
            <a:endParaRPr lang="en-US" dirty="0" smtClean="0"/>
          </a:p>
          <a:p>
            <a:r>
              <a:rPr lang="en-US" dirty="0" smtClean="0"/>
              <a:t>While </a:t>
            </a:r>
            <a:r>
              <a:rPr lang="en-US" dirty="0"/>
              <a:t>there are many interpretations as to the various phases of a typical data lifecycle, they can be </a:t>
            </a:r>
            <a:r>
              <a:rPr lang="en-US" dirty="0" smtClean="0"/>
              <a:t>summarized </a:t>
            </a:r>
            <a:r>
              <a:rPr lang="en-US" dirty="0"/>
              <a:t>as follows:</a:t>
            </a:r>
          </a:p>
        </p:txBody>
      </p:sp>
      <p:sp>
        <p:nvSpPr>
          <p:cNvPr id="5" name="Slide Number Placeholder 4"/>
          <p:cNvSpPr>
            <a:spLocks noGrp="1"/>
          </p:cNvSpPr>
          <p:nvPr>
            <p:ph type="sldNum" sz="quarter" idx="12"/>
          </p:nvPr>
        </p:nvSpPr>
        <p:spPr/>
        <p:txBody>
          <a:bodyPr/>
          <a:lstStyle/>
          <a:p>
            <a:fld id="{0DB84A93-9F60-41DE-AA69-C66DC6A8A0A2}" type="slidenum">
              <a:rPr lang="en-US" smtClean="0"/>
              <a:pPr/>
              <a:t>35</a:t>
            </a:fld>
            <a:endParaRPr lang="en-US"/>
          </a:p>
        </p:txBody>
      </p:sp>
    </p:spTree>
    <p:extLst>
      <p:ext uri="{BB962C8B-B14F-4D97-AF65-F5344CB8AC3E}">
        <p14:creationId xmlns:p14="http://schemas.microsoft.com/office/powerpoint/2010/main" xmlns="" val="317338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pic>
        <p:nvPicPr>
          <p:cNvPr id="6" name="Content Placeholder 5"/>
          <p:cNvPicPr>
            <a:picLocks noGrp="1" noChangeAspect="1"/>
          </p:cNvPicPr>
          <p:nvPr>
            <p:ph idx="1"/>
          </p:nvPr>
        </p:nvPicPr>
        <p:blipFill>
          <a:blip r:embed="rId2"/>
          <a:stretch>
            <a:fillRect/>
          </a:stretch>
        </p:blipFill>
        <p:spPr>
          <a:xfrm>
            <a:off x="1625600" y="1442323"/>
            <a:ext cx="9093200" cy="4542160"/>
          </a:xfrm>
          <a:prstGeom prst="rect">
            <a:avLst/>
          </a:prstGeom>
        </p:spPr>
      </p:pic>
      <p:sp>
        <p:nvSpPr>
          <p:cNvPr id="5" name="Slide Number Placeholder 4"/>
          <p:cNvSpPr>
            <a:spLocks noGrp="1"/>
          </p:cNvSpPr>
          <p:nvPr>
            <p:ph type="sldNum" sz="quarter" idx="12"/>
          </p:nvPr>
        </p:nvSpPr>
        <p:spPr/>
        <p:txBody>
          <a:bodyPr/>
          <a:lstStyle/>
          <a:p>
            <a:fld id="{0DB84A93-9F60-41DE-AA69-C66DC6A8A0A2}" type="slidenum">
              <a:rPr lang="en-US" smtClean="0"/>
              <a:pPr/>
              <a:t>36</a:t>
            </a:fld>
            <a:endParaRPr lang="en-US"/>
          </a:p>
        </p:txBody>
      </p:sp>
    </p:spTree>
    <p:extLst>
      <p:ext uri="{BB962C8B-B14F-4D97-AF65-F5344CB8AC3E}">
        <p14:creationId xmlns:p14="http://schemas.microsoft.com/office/powerpoint/2010/main" xmlns="" val="38061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92500" lnSpcReduction="10000"/>
          </a:bodyPr>
          <a:lstStyle/>
          <a:p>
            <a:pPr marL="457200" indent="-457200">
              <a:buNone/>
            </a:pPr>
            <a:r>
              <a:rPr lang="en-US" dirty="0" smtClean="0">
                <a:solidFill>
                  <a:srgbClr val="C00000"/>
                </a:solidFill>
              </a:rPr>
              <a:t>1.</a:t>
            </a:r>
            <a:r>
              <a:rPr lang="en-US" dirty="0" smtClean="0">
                <a:solidFill>
                  <a:srgbClr val="00B0F0"/>
                </a:solidFill>
              </a:rPr>
              <a:t> </a:t>
            </a:r>
            <a:r>
              <a:rPr lang="en-US" sz="2600" b="1" dirty="0">
                <a:solidFill>
                  <a:srgbClr val="C00000"/>
                </a:solidFill>
              </a:rPr>
              <a:t>Data Creation</a:t>
            </a:r>
          </a:p>
          <a:p>
            <a:r>
              <a:rPr lang="en-US" dirty="0"/>
              <a:t>The first phase of the data lifecycle is the creation/capture of data. This data can be in many forms e.g. PDF, image, Word document, SQL database data.  Data is typically created by an </a:t>
            </a:r>
            <a:r>
              <a:rPr lang="en-US" dirty="0" smtClean="0"/>
              <a:t>organization </a:t>
            </a:r>
            <a:r>
              <a:rPr lang="en-US" dirty="0"/>
              <a:t>in one of 3 ways:</a:t>
            </a:r>
          </a:p>
          <a:p>
            <a:pPr lvl="1" fontAlgn="base"/>
            <a:r>
              <a:rPr lang="en-US" b="1" dirty="0"/>
              <a:t>Data Acquisition</a:t>
            </a:r>
            <a:r>
              <a:rPr lang="en-US" dirty="0"/>
              <a:t>: acquiring already existing data which has been produced outside the </a:t>
            </a:r>
            <a:r>
              <a:rPr lang="en-US" dirty="0" smtClean="0"/>
              <a:t>organization</a:t>
            </a:r>
            <a:endParaRPr lang="en-US" dirty="0"/>
          </a:p>
          <a:p>
            <a:pPr lvl="1" fontAlgn="base"/>
            <a:r>
              <a:rPr lang="en-US" b="1" dirty="0"/>
              <a:t>Data Entry</a:t>
            </a:r>
            <a:r>
              <a:rPr lang="en-US" dirty="0"/>
              <a:t>: manual entry of new data by personnel within the </a:t>
            </a:r>
            <a:r>
              <a:rPr lang="en-US" dirty="0" smtClean="0"/>
              <a:t>organization</a:t>
            </a:r>
            <a:endParaRPr lang="en-US" dirty="0"/>
          </a:p>
          <a:p>
            <a:pPr lvl="1" fontAlgn="base"/>
            <a:r>
              <a:rPr lang="en-US" b="1" dirty="0"/>
              <a:t>Data Capture</a:t>
            </a:r>
            <a:r>
              <a:rPr lang="en-US" dirty="0"/>
              <a:t>: capture of data generated by devices used in various processes in the </a:t>
            </a:r>
            <a:r>
              <a:rPr lang="en-US" dirty="0" smtClean="0"/>
              <a:t>organization</a:t>
            </a:r>
            <a:endParaRPr lang="en-US" dirty="0"/>
          </a:p>
          <a:p>
            <a:endParaRPr lang="en-US"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37</a:t>
            </a:fld>
            <a:endParaRPr lang="en-US"/>
          </a:p>
        </p:txBody>
      </p:sp>
    </p:spTree>
    <p:extLst>
      <p:ext uri="{BB962C8B-B14F-4D97-AF65-F5344CB8AC3E}">
        <p14:creationId xmlns:p14="http://schemas.microsoft.com/office/powerpoint/2010/main" xmlns="" val="21824373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77500" lnSpcReduction="20000"/>
          </a:bodyPr>
          <a:lstStyle/>
          <a:p>
            <a:pPr marL="0" indent="0">
              <a:buNone/>
            </a:pPr>
            <a:r>
              <a:rPr lang="en-US" sz="3100" b="1" dirty="0" smtClean="0">
                <a:solidFill>
                  <a:srgbClr val="C00000"/>
                </a:solidFill>
              </a:rPr>
              <a:t>2. Storage</a:t>
            </a:r>
            <a:endParaRPr lang="en-US" sz="3100" b="1" dirty="0">
              <a:solidFill>
                <a:srgbClr val="C00000"/>
              </a:solidFill>
            </a:endParaRPr>
          </a:p>
          <a:p>
            <a:r>
              <a:rPr lang="en-US" dirty="0"/>
              <a:t>Once data has been created within the </a:t>
            </a:r>
            <a:r>
              <a:rPr lang="en-US" dirty="0" smtClean="0"/>
              <a:t>organization, </a:t>
            </a:r>
            <a:r>
              <a:rPr lang="en-US" dirty="0"/>
              <a:t>it needs to be stored and protected, with the appropriate level of </a:t>
            </a:r>
            <a:r>
              <a:rPr lang="en-US" dirty="0" smtClean="0"/>
              <a:t>security. </a:t>
            </a:r>
          </a:p>
          <a:p>
            <a:r>
              <a:rPr lang="en-US" dirty="0" smtClean="0"/>
              <a:t>A </a:t>
            </a:r>
            <a:r>
              <a:rPr lang="en-US" dirty="0"/>
              <a:t>robust backup and recovery process should also be implemented to ensure retention of data during the </a:t>
            </a:r>
            <a:r>
              <a:rPr lang="en-US" dirty="0" smtClean="0"/>
              <a:t>lifecycle.</a:t>
            </a:r>
          </a:p>
          <a:p>
            <a:pPr>
              <a:buNone/>
            </a:pPr>
            <a:r>
              <a:rPr lang="en-US" sz="3100" b="1" dirty="0" smtClean="0">
                <a:solidFill>
                  <a:srgbClr val="C00000"/>
                </a:solidFill>
              </a:rPr>
              <a:t>3.Usage</a:t>
            </a:r>
            <a:endParaRPr lang="en-US" sz="3100" b="1" dirty="0">
              <a:solidFill>
                <a:srgbClr val="C00000"/>
              </a:solidFill>
            </a:endParaRPr>
          </a:p>
          <a:p>
            <a:r>
              <a:rPr lang="en-US" dirty="0"/>
              <a:t>During the usage phase of the data lifecycle, data is used to support activities in the </a:t>
            </a:r>
            <a:r>
              <a:rPr lang="en-US" dirty="0" smtClean="0"/>
              <a:t>organization. </a:t>
            </a:r>
          </a:p>
          <a:p>
            <a:r>
              <a:rPr lang="en-US" dirty="0" smtClean="0"/>
              <a:t>Data </a:t>
            </a:r>
            <a:r>
              <a:rPr lang="en-US" dirty="0"/>
              <a:t>can be viewed, processed, modified and saved. </a:t>
            </a:r>
            <a:endParaRPr lang="en-US" dirty="0" smtClean="0"/>
          </a:p>
          <a:p>
            <a:r>
              <a:rPr lang="en-US" dirty="0" smtClean="0"/>
              <a:t>An </a:t>
            </a:r>
            <a:r>
              <a:rPr lang="en-US" dirty="0"/>
              <a:t>audit trail should be maintained for all critical data to ensure that all modifications to data are fully traceable. </a:t>
            </a:r>
            <a:endParaRPr lang="en-US" dirty="0" smtClean="0"/>
          </a:p>
          <a:p>
            <a:r>
              <a:rPr lang="en-US" dirty="0" smtClean="0"/>
              <a:t>Data </a:t>
            </a:r>
            <a:r>
              <a:rPr lang="en-US" dirty="0"/>
              <a:t>may also be made available to share with others outside the </a:t>
            </a:r>
            <a:r>
              <a:rPr lang="en-US" dirty="0" smtClean="0"/>
              <a:t>organization.</a:t>
            </a:r>
            <a:endParaRPr lang="en-US" dirty="0"/>
          </a:p>
          <a:p>
            <a:endParaRPr lang="en-US"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38</a:t>
            </a:fld>
            <a:endParaRPr lang="en-US"/>
          </a:p>
        </p:txBody>
      </p:sp>
    </p:spTree>
    <p:extLst>
      <p:ext uri="{BB962C8B-B14F-4D97-AF65-F5344CB8AC3E}">
        <p14:creationId xmlns:p14="http://schemas.microsoft.com/office/powerpoint/2010/main" xmlns="" val="1541458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Lifecycle of Data</a:t>
            </a:r>
          </a:p>
        </p:txBody>
      </p:sp>
      <p:sp>
        <p:nvSpPr>
          <p:cNvPr id="3" name="Content Placeholder 2"/>
          <p:cNvSpPr>
            <a:spLocks noGrp="1"/>
          </p:cNvSpPr>
          <p:nvPr>
            <p:ph idx="1"/>
          </p:nvPr>
        </p:nvSpPr>
        <p:spPr/>
        <p:txBody>
          <a:bodyPr>
            <a:normAutofit fontScale="77500" lnSpcReduction="20000"/>
          </a:bodyPr>
          <a:lstStyle/>
          <a:p>
            <a:pPr marL="0" indent="0">
              <a:buNone/>
            </a:pPr>
            <a:r>
              <a:rPr lang="en-US" sz="3100" b="1" dirty="0" smtClean="0">
                <a:solidFill>
                  <a:srgbClr val="C00000"/>
                </a:solidFill>
              </a:rPr>
              <a:t>5. Archival</a:t>
            </a:r>
            <a:endParaRPr lang="en-US" sz="3100" b="1" dirty="0">
              <a:solidFill>
                <a:srgbClr val="C00000"/>
              </a:solidFill>
            </a:endParaRPr>
          </a:p>
          <a:p>
            <a:r>
              <a:rPr lang="en-US" dirty="0"/>
              <a:t>Data Archival is the copying of data to an environment where it is stored in case it is needed again in an active production </a:t>
            </a:r>
            <a:r>
              <a:rPr lang="en-US" dirty="0" smtClean="0"/>
              <a:t>environment</a:t>
            </a:r>
          </a:p>
          <a:p>
            <a:r>
              <a:rPr lang="en-US" dirty="0" smtClean="0"/>
              <a:t>A data archive is simply a place where data is stored, but where no maintenance or general usage occurs. </a:t>
            </a:r>
          </a:p>
          <a:p>
            <a:r>
              <a:rPr lang="en-US" dirty="0" smtClean="0"/>
              <a:t> If </a:t>
            </a:r>
            <a:r>
              <a:rPr lang="en-US" dirty="0"/>
              <a:t>necessary, the data can be restored to an environment where it can be used.</a:t>
            </a:r>
          </a:p>
          <a:p>
            <a:pPr marL="0" indent="0">
              <a:buNone/>
            </a:pPr>
            <a:r>
              <a:rPr lang="en-US" sz="3100" b="1" dirty="0" smtClean="0">
                <a:solidFill>
                  <a:srgbClr val="C00000"/>
                </a:solidFill>
              </a:rPr>
              <a:t>6. Destruction</a:t>
            </a:r>
            <a:endParaRPr lang="en-US" sz="3100" b="1" dirty="0">
              <a:solidFill>
                <a:srgbClr val="C00000"/>
              </a:solidFill>
            </a:endParaRPr>
          </a:p>
          <a:p>
            <a:r>
              <a:rPr lang="en-US" dirty="0"/>
              <a:t>The volume of archived data inevitably grows, and while you may want to save all your data forever, that’s not feasible. </a:t>
            </a:r>
            <a:endParaRPr lang="en-US" dirty="0" smtClean="0"/>
          </a:p>
          <a:p>
            <a:r>
              <a:rPr lang="en-US" dirty="0" smtClean="0"/>
              <a:t>It </a:t>
            </a:r>
            <a:r>
              <a:rPr lang="en-US" dirty="0"/>
              <a:t>is typically done from an archive storage location. </a:t>
            </a:r>
            <a:endParaRPr lang="en-US" dirty="0" smtClean="0"/>
          </a:p>
          <a:p>
            <a:r>
              <a:rPr lang="en-US" dirty="0" smtClean="0"/>
              <a:t>The </a:t>
            </a:r>
            <a:r>
              <a:rPr lang="en-US" dirty="0"/>
              <a:t>challenge of this phase of the lifecycle is to ensure that the data has been properly destroyed. </a:t>
            </a:r>
          </a:p>
        </p:txBody>
      </p:sp>
      <p:sp>
        <p:nvSpPr>
          <p:cNvPr id="5" name="Slide Number Placeholder 4"/>
          <p:cNvSpPr>
            <a:spLocks noGrp="1"/>
          </p:cNvSpPr>
          <p:nvPr>
            <p:ph type="sldNum" sz="quarter" idx="12"/>
          </p:nvPr>
        </p:nvSpPr>
        <p:spPr/>
        <p:txBody>
          <a:bodyPr/>
          <a:lstStyle/>
          <a:p>
            <a:fld id="{0DB84A93-9F60-41DE-AA69-C66DC6A8A0A2}" type="slidenum">
              <a:rPr lang="en-US" smtClean="0"/>
              <a:pPr/>
              <a:t>39</a:t>
            </a:fld>
            <a:endParaRPr lang="en-US"/>
          </a:p>
        </p:txBody>
      </p:sp>
    </p:spTree>
    <p:extLst>
      <p:ext uri="{BB962C8B-B14F-4D97-AF65-F5344CB8AC3E}">
        <p14:creationId xmlns:p14="http://schemas.microsoft.com/office/powerpoint/2010/main" xmlns="" val="396190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1981200" y="1447800"/>
            <a:ext cx="8229600" cy="4953000"/>
          </a:xfrm>
        </p:spPr>
        <p:txBody>
          <a:bodyPr vert="horz" wrap="square" lIns="92075" tIns="46038" rIns="92075" bIns="46038" numCol="1" anchor="t" anchorCtr="0" compatLnSpc="1">
            <a:prstTxWarp prst="textNoShape">
              <a:avLst/>
            </a:prstTxWarp>
          </a:bodyPr>
          <a:lstStyle/>
          <a:p>
            <a:pPr eaLnBrk="1" hangingPunct="1"/>
            <a:r>
              <a:rPr lang="en-US" sz="2400"/>
              <a:t>Constructed by integrating multiple, heterogeneous data sources</a:t>
            </a:r>
          </a:p>
          <a:p>
            <a:pPr lvl="1" eaLnBrk="1" hangingPunct="1"/>
            <a:r>
              <a:rPr lang="en-US" sz="2400"/>
              <a:t>relational databases, flat files, on-line transaction records</a:t>
            </a:r>
          </a:p>
          <a:p>
            <a:pPr eaLnBrk="1" hangingPunct="1"/>
            <a:r>
              <a:rPr lang="en-US" sz="2400"/>
              <a:t>Data cleaning and data integration techniques are applied.</a:t>
            </a:r>
          </a:p>
          <a:p>
            <a:pPr lvl="1" eaLnBrk="1" hangingPunct="1"/>
            <a:r>
              <a:rPr lang="en-US" sz="2400"/>
              <a:t>Ensure consistency in naming conventions, encoding structures, attribute measures, etc. among different data sources</a:t>
            </a:r>
          </a:p>
          <a:p>
            <a:pPr lvl="2" eaLnBrk="1" hangingPunct="1"/>
            <a:r>
              <a:rPr lang="en-US" sz="2000"/>
              <a:t>E.g., Hotel price: currency, tax, breakfast covered, etc.</a:t>
            </a:r>
          </a:p>
          <a:p>
            <a:pPr lvl="1" eaLnBrk="1" hangingPunct="1"/>
            <a:r>
              <a:rPr lang="en-US" sz="2400"/>
              <a:t>When data is moved to the warehouse, it is converted.  </a:t>
            </a:r>
          </a:p>
        </p:txBody>
      </p:sp>
      <p:sp>
        <p:nvSpPr>
          <p:cNvPr id="6" name="Slide Number Placeholder 5"/>
          <p:cNvSpPr>
            <a:spLocks noGrp="1"/>
          </p:cNvSpPr>
          <p:nvPr>
            <p:ph type="sldNum" sz="quarter" idx="11"/>
          </p:nvPr>
        </p:nvSpPr>
        <p:spPr/>
        <p:txBody>
          <a:bodyPr/>
          <a:lstStyle/>
          <a:p>
            <a:pPr>
              <a:defRPr/>
            </a:pPr>
            <a:fld id="{BA50B50C-5D3F-4633-8E8D-B99486DDD020}" type="slidenum">
              <a:rPr lang="en-US">
                <a:solidFill>
                  <a:prstClr val="black">
                    <a:tint val="75000"/>
                  </a:prstClr>
                </a:solidFill>
              </a:rPr>
              <a:pPr>
                <a:defRPr/>
              </a:pPr>
              <a:t>4</a:t>
            </a:fld>
            <a:endParaRPr lang="en-US">
              <a:solidFill>
                <a:prstClr val="black">
                  <a:tint val="75000"/>
                </a:prstClr>
              </a:solidFill>
            </a:endParaRPr>
          </a:p>
        </p:txBody>
      </p:sp>
      <p:sp>
        <p:nvSpPr>
          <p:cNvPr id="797698" name="Rectangle 2"/>
          <p:cNvSpPr>
            <a:spLocks noGrp="1" noChangeArrowheads="1"/>
          </p:cNvSpPr>
          <p:nvPr>
            <p:ph type="title" idx="4294967295"/>
          </p:nvPr>
        </p:nvSpPr>
        <p:spPr>
          <a:xfrm>
            <a:off x="1524000" y="64770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dirty="0"/>
              <a:t>Data Warehouse—Integrated</a:t>
            </a:r>
          </a:p>
        </p:txBody>
      </p:sp>
    </p:spTree>
    <p:extLst>
      <p:ext uri="{BB962C8B-B14F-4D97-AF65-F5344CB8AC3E}">
        <p14:creationId xmlns="" xmlns:p14="http://schemas.microsoft.com/office/powerpoint/2010/main" val="51205435"/>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Data</a:t>
            </a:r>
          </a:p>
        </p:txBody>
      </p:sp>
      <p:sp>
        <p:nvSpPr>
          <p:cNvPr id="6" name="Content Placeholder 5"/>
          <p:cNvSpPr>
            <a:spLocks noGrp="1"/>
          </p:cNvSpPr>
          <p:nvPr>
            <p:ph idx="1"/>
          </p:nvPr>
        </p:nvSpPr>
        <p:spPr>
          <a:xfrm>
            <a:off x="609600" y="1600200"/>
            <a:ext cx="10972800" cy="4756150"/>
          </a:xfrm>
        </p:spPr>
        <p:txBody>
          <a:bodyPr/>
          <a:lstStyle/>
          <a:p>
            <a:r>
              <a:rPr lang="en-US" dirty="0" smtClean="0"/>
              <a:t>Basically, there </a:t>
            </a:r>
            <a:r>
              <a:rPr lang="en-US" dirty="0"/>
              <a:t>are </a:t>
            </a:r>
            <a:r>
              <a:rPr lang="en-US" dirty="0" smtClean="0"/>
              <a:t> </a:t>
            </a:r>
            <a:r>
              <a:rPr lang="en-US" dirty="0"/>
              <a:t>2 classes of data in statistics that can be further sub-divided into 4 statistical data types.</a:t>
            </a:r>
            <a:endParaRPr lang="en-US" dirty="0" smtClean="0"/>
          </a:p>
          <a:p>
            <a:endParaRPr lang="en-US"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40</a:t>
            </a:fld>
            <a:endParaRPr lang="en-US"/>
          </a:p>
        </p:txBody>
      </p:sp>
      <p:pic>
        <p:nvPicPr>
          <p:cNvPr id="7" name="Picture 6"/>
          <p:cNvPicPr>
            <a:picLocks noChangeAspect="1"/>
          </p:cNvPicPr>
          <p:nvPr/>
        </p:nvPicPr>
        <p:blipFill>
          <a:blip r:embed="rId2"/>
          <a:stretch>
            <a:fillRect/>
          </a:stretch>
        </p:blipFill>
        <p:spPr>
          <a:xfrm>
            <a:off x="1422401" y="2912856"/>
            <a:ext cx="7962900" cy="3476625"/>
          </a:xfrm>
          <a:prstGeom prst="rect">
            <a:avLst/>
          </a:prstGeom>
        </p:spPr>
      </p:pic>
    </p:spTree>
    <p:extLst>
      <p:ext uri="{BB962C8B-B14F-4D97-AF65-F5344CB8AC3E}">
        <p14:creationId xmlns:p14="http://schemas.microsoft.com/office/powerpoint/2010/main" xmlns="" val="15884459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Data</a:t>
            </a:r>
          </a:p>
        </p:txBody>
      </p:sp>
      <p:sp>
        <p:nvSpPr>
          <p:cNvPr id="3" name="Content Placeholder 2"/>
          <p:cNvSpPr>
            <a:spLocks noGrp="1"/>
          </p:cNvSpPr>
          <p:nvPr>
            <p:ph idx="1"/>
          </p:nvPr>
        </p:nvSpPr>
        <p:spPr/>
        <p:txBody>
          <a:bodyPr/>
          <a:lstStyle/>
          <a:p>
            <a:r>
              <a:rPr lang="en-US" sz="2400" b="1" dirty="0">
                <a:solidFill>
                  <a:srgbClr val="C00000"/>
                </a:solidFill>
              </a:rPr>
              <a:t>Quantitative data </a:t>
            </a:r>
            <a:r>
              <a:rPr lang="en-US" dirty="0"/>
              <a:t>is information about quantities of things, things that we measure, and so we describe them in terms of numbers. As such, quantitative data are also called </a:t>
            </a:r>
            <a:r>
              <a:rPr lang="en-US" i="1" dirty="0"/>
              <a:t>Numerical data.</a:t>
            </a:r>
          </a:p>
          <a:p>
            <a:r>
              <a:rPr lang="en-US" sz="2400" b="1" dirty="0">
                <a:solidFill>
                  <a:srgbClr val="C00000"/>
                </a:solidFill>
              </a:rPr>
              <a:t>Qualitative data </a:t>
            </a:r>
            <a:r>
              <a:rPr lang="en-US" dirty="0"/>
              <a:t>give us information about the qualities of things. They are observed phenomenon, not measured, and so we generally label them with names. Qualitative data are also known as </a:t>
            </a:r>
            <a:r>
              <a:rPr lang="en-US" i="1" dirty="0"/>
              <a:t>Categorical data.</a:t>
            </a:r>
          </a:p>
          <a:p>
            <a:endParaRPr lang="en-US"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41</a:t>
            </a:fld>
            <a:endParaRPr lang="en-US"/>
          </a:p>
        </p:txBody>
      </p:sp>
    </p:spTree>
    <p:extLst>
      <p:ext uri="{BB962C8B-B14F-4D97-AF65-F5344CB8AC3E}">
        <p14:creationId xmlns:p14="http://schemas.microsoft.com/office/powerpoint/2010/main" xmlns="" val="27894801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Data</a:t>
            </a:r>
          </a:p>
        </p:txBody>
      </p:sp>
      <p:sp>
        <p:nvSpPr>
          <p:cNvPr id="3" name="Content Placeholder 2"/>
          <p:cNvSpPr>
            <a:spLocks noGrp="1"/>
          </p:cNvSpPr>
          <p:nvPr>
            <p:ph idx="1"/>
          </p:nvPr>
        </p:nvSpPr>
        <p:spPr/>
        <p:txBody>
          <a:bodyPr>
            <a:noAutofit/>
          </a:bodyPr>
          <a:lstStyle/>
          <a:p>
            <a:pPr marL="177800">
              <a:spcBef>
                <a:spcPts val="300"/>
              </a:spcBef>
            </a:pPr>
            <a:r>
              <a:rPr lang="en-US" sz="2400" b="1" dirty="0">
                <a:solidFill>
                  <a:srgbClr val="C00000"/>
                </a:solidFill>
              </a:rPr>
              <a:t>Nominal</a:t>
            </a:r>
          </a:p>
          <a:p>
            <a:pPr marL="749300" lvl="1">
              <a:spcBef>
                <a:spcPts val="300"/>
              </a:spcBef>
            </a:pPr>
            <a:r>
              <a:rPr lang="en-US" sz="1800" dirty="0" smtClean="0"/>
              <a:t>Examples: Nationality (British, American, Spanish,...), Genre/Style (Rock, Hip-Hop, Jazz, Classical,...), </a:t>
            </a:r>
            <a:r>
              <a:rPr lang="en-US" sz="1800" dirty="0" err="1" smtClean="0"/>
              <a:t>Favourite</a:t>
            </a:r>
            <a:r>
              <a:rPr lang="en-US" sz="1800" dirty="0" smtClean="0"/>
              <a:t> </a:t>
            </a:r>
            <a:r>
              <a:rPr lang="en-US" sz="1800" dirty="0" err="1" smtClean="0"/>
              <a:t>colour</a:t>
            </a:r>
            <a:r>
              <a:rPr lang="en-US" sz="1800" dirty="0" smtClean="0"/>
              <a:t> (red, green, blue,...)</a:t>
            </a:r>
          </a:p>
          <a:p>
            <a:pPr marL="177800">
              <a:spcBef>
                <a:spcPts val="300"/>
              </a:spcBef>
            </a:pPr>
            <a:r>
              <a:rPr lang="en-US" sz="2400" b="1" dirty="0">
                <a:solidFill>
                  <a:srgbClr val="C00000"/>
                </a:solidFill>
              </a:rPr>
              <a:t>Ordinal</a:t>
            </a:r>
          </a:p>
          <a:p>
            <a:pPr marL="749300" lvl="1">
              <a:spcBef>
                <a:spcPts val="300"/>
              </a:spcBef>
            </a:pPr>
            <a:r>
              <a:rPr lang="en-US" sz="1800" dirty="0" smtClean="0"/>
              <a:t>Examples: Opinion (agree, mostly agree, neutral, mostly disagree, disagree), Time of day (morning, noon, night)</a:t>
            </a:r>
          </a:p>
          <a:p>
            <a:pPr marL="177800">
              <a:spcBef>
                <a:spcPts val="300"/>
              </a:spcBef>
            </a:pPr>
            <a:r>
              <a:rPr lang="en-US" sz="2400" b="1" dirty="0">
                <a:solidFill>
                  <a:srgbClr val="C00000"/>
                </a:solidFill>
              </a:rPr>
              <a:t>Interval</a:t>
            </a:r>
          </a:p>
          <a:p>
            <a:pPr marL="749300" lvl="1">
              <a:spcBef>
                <a:spcPts val="300"/>
              </a:spcBef>
            </a:pPr>
            <a:r>
              <a:rPr lang="en-US" sz="1800" dirty="0" smtClean="0"/>
              <a:t>Examples: Temperature (°C or F, but not Kelvin), Dates (1066, 1492, 1776, etc.), Time interval on a 12 hour clock (6am, 6pm)</a:t>
            </a:r>
          </a:p>
          <a:p>
            <a:pPr marL="177800">
              <a:spcBef>
                <a:spcPts val="300"/>
              </a:spcBef>
            </a:pPr>
            <a:r>
              <a:rPr lang="en-US" sz="2400" b="1" dirty="0">
                <a:solidFill>
                  <a:srgbClr val="C00000"/>
                </a:solidFill>
              </a:rPr>
              <a:t>Ratio</a:t>
            </a:r>
          </a:p>
          <a:p>
            <a:pPr marL="749300" lvl="1">
              <a:spcBef>
                <a:spcPts val="300"/>
              </a:spcBef>
            </a:pPr>
            <a:r>
              <a:rPr lang="en-US" sz="1800" dirty="0" smtClean="0"/>
              <a:t>Differs from Interval data in that there is a </a:t>
            </a:r>
            <a:r>
              <a:rPr lang="en-US" sz="1800" i="1" dirty="0" smtClean="0"/>
              <a:t>non-arbitrary zero-point</a:t>
            </a:r>
            <a:r>
              <a:rPr lang="en-US" sz="1800" dirty="0" smtClean="0"/>
              <a:t> to the data</a:t>
            </a:r>
            <a:endParaRPr lang="en-US" sz="1800" dirty="0">
              <a:solidFill>
                <a:srgbClr val="00B0F0"/>
              </a:solidFill>
            </a:endParaRPr>
          </a:p>
          <a:p>
            <a:pPr marL="749300" lvl="1">
              <a:spcBef>
                <a:spcPts val="300"/>
              </a:spcBef>
            </a:pPr>
            <a:r>
              <a:rPr lang="en-US" sz="1800" dirty="0" smtClean="0"/>
              <a:t>Examples: Age (from 0 years to 100+), Temperature (in Kelvin, but not °C or F), Distance (measured with a ruler or other such measuring device), Time interval (measured with a stop-watch or similar) </a:t>
            </a:r>
            <a:endParaRPr lang="en-US" sz="1800" dirty="0"/>
          </a:p>
        </p:txBody>
      </p:sp>
      <p:sp>
        <p:nvSpPr>
          <p:cNvPr id="5" name="Slide Number Placeholder 4"/>
          <p:cNvSpPr>
            <a:spLocks noGrp="1"/>
          </p:cNvSpPr>
          <p:nvPr>
            <p:ph type="sldNum" sz="quarter" idx="12"/>
          </p:nvPr>
        </p:nvSpPr>
        <p:spPr/>
        <p:txBody>
          <a:bodyPr/>
          <a:lstStyle/>
          <a:p>
            <a:fld id="{0DB84A93-9F60-41DE-AA69-C66DC6A8A0A2}" type="slidenum">
              <a:rPr lang="en-US" smtClean="0"/>
              <a:pPr/>
              <a:t>42</a:t>
            </a:fld>
            <a:endParaRPr lang="en-US"/>
          </a:p>
        </p:txBody>
      </p:sp>
    </p:spTree>
    <p:extLst>
      <p:ext uri="{BB962C8B-B14F-4D97-AF65-F5344CB8AC3E}">
        <p14:creationId xmlns:p14="http://schemas.microsoft.com/office/powerpoint/2010/main" xmlns="" val="1493487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609600" y="274638"/>
            <a:ext cx="10972800" cy="800219"/>
          </a:xfrm>
        </p:spPr>
        <p:txBody>
          <a:bodyPr vert="horz" wrap="square" lIns="91440" tIns="45720" rIns="91440" bIns="45720" rtlCol="0" anchor="ctr">
            <a:spAutoFit/>
          </a:bodyPr>
          <a:lstStyle/>
          <a:p>
            <a:pP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Properties of Attribute Values </a:t>
            </a:r>
          </a:p>
        </p:txBody>
      </p:sp>
      <p:sp>
        <p:nvSpPr>
          <p:cNvPr id="24579" name="Rectangle 5"/>
          <p:cNvSpPr>
            <a:spLocks noGrp="1" noChangeArrowheads="1"/>
          </p:cNvSpPr>
          <p:nvPr>
            <p:ph idx="1"/>
          </p:nvPr>
        </p:nvSpPr>
        <p:spPr/>
        <p:txBody>
          <a:bodyPr>
            <a:normAutofit fontScale="92500" lnSpcReduction="20000"/>
          </a:bodyPr>
          <a:lstStyle/>
          <a:p>
            <a:r>
              <a:rPr lang="en-US" smtClean="0"/>
              <a:t>The type of an attribute depends on which of the following properties it possesses:</a:t>
            </a:r>
          </a:p>
          <a:p>
            <a:pPr lvl="1"/>
            <a:r>
              <a:rPr lang="en-US" smtClean="0"/>
              <a:t>Distinctness:  		=  </a:t>
            </a:r>
            <a:r>
              <a:rPr lang="en-US" smtClean="0">
                <a:sym typeface="Symbol" pitchFamily="18" charset="2"/>
              </a:rPr>
              <a:t>		</a:t>
            </a:r>
            <a:endParaRPr lang="en-US" smtClean="0"/>
          </a:p>
          <a:p>
            <a:pPr lvl="1"/>
            <a:r>
              <a:rPr lang="en-US" smtClean="0"/>
              <a:t>Order:  		&lt;  &gt;  		</a:t>
            </a:r>
          </a:p>
          <a:p>
            <a:pPr lvl="1"/>
            <a:r>
              <a:rPr lang="en-US" smtClean="0"/>
              <a:t>Addition:  		+  - 		</a:t>
            </a:r>
          </a:p>
          <a:p>
            <a:pPr lvl="1"/>
            <a:r>
              <a:rPr lang="en-US" smtClean="0"/>
              <a:t>Multiplication: 		* /</a:t>
            </a:r>
          </a:p>
          <a:p>
            <a:pPr lvl="4"/>
            <a:endParaRPr lang="en-US" smtClean="0"/>
          </a:p>
          <a:p>
            <a:pPr lvl="1"/>
            <a:r>
              <a:rPr lang="en-US" smtClean="0"/>
              <a:t>Nominal attribute: distinctness</a:t>
            </a:r>
          </a:p>
          <a:p>
            <a:pPr lvl="1"/>
            <a:r>
              <a:rPr lang="en-US" smtClean="0"/>
              <a:t>Ordinal attribute: distinctness &amp; order</a:t>
            </a:r>
          </a:p>
          <a:p>
            <a:pPr lvl="1"/>
            <a:r>
              <a:rPr lang="en-US" smtClean="0"/>
              <a:t>Interval attribute: distinctness, order &amp; addition</a:t>
            </a:r>
          </a:p>
          <a:p>
            <a:pPr lvl="1"/>
            <a:r>
              <a:rPr lang="en-US" smtClean="0"/>
              <a:t>Ratio attribute: all 4 properties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8000" y="304800"/>
            <a:ext cx="11074400" cy="6167438"/>
            <a:chOff x="-2" y="-2"/>
            <a:chExt cx="3890" cy="5274"/>
          </a:xfrm>
        </p:grpSpPr>
        <p:grpSp>
          <p:nvGrpSpPr>
            <p:cNvPr id="3" name="Group 3"/>
            <p:cNvGrpSpPr>
              <a:grpSpLocks/>
            </p:cNvGrpSpPr>
            <p:nvPr/>
          </p:nvGrpSpPr>
          <p:grpSpPr bwMode="auto">
            <a:xfrm>
              <a:off x="0" y="0"/>
              <a:ext cx="3886" cy="5270"/>
              <a:chOff x="0" y="0"/>
              <a:chExt cx="3886" cy="5270"/>
            </a:xfrm>
          </p:grpSpPr>
          <p:grpSp>
            <p:nvGrpSpPr>
              <p:cNvPr id="4" name="Group 4"/>
              <p:cNvGrpSpPr>
                <a:grpSpLocks/>
              </p:cNvGrpSpPr>
              <p:nvPr/>
            </p:nvGrpSpPr>
            <p:grpSpPr bwMode="auto">
              <a:xfrm>
                <a:off x="0" y="0"/>
                <a:ext cx="684" cy="596"/>
                <a:chOff x="0" y="0"/>
                <a:chExt cx="684" cy="596"/>
              </a:xfrm>
            </p:grpSpPr>
            <p:sp>
              <p:nvSpPr>
                <p:cNvPr id="25669" name="Rectangle 5"/>
                <p:cNvSpPr>
                  <a:spLocks noChangeArrowheads="1"/>
                </p:cNvSpPr>
                <p:nvPr/>
              </p:nvSpPr>
              <p:spPr bwMode="auto">
                <a:xfrm>
                  <a:off x="0" y="0"/>
                  <a:ext cx="684" cy="596"/>
                </a:xfrm>
                <a:prstGeom prst="rect">
                  <a:avLst/>
                </a:prstGeom>
                <a:solidFill>
                  <a:srgbClr val="CCFFFF"/>
                </a:solidFill>
                <a:ln w="9525">
                  <a:noFill/>
                  <a:miter lim="800000"/>
                  <a:headEnd/>
                  <a:tailEnd/>
                </a:ln>
              </p:spPr>
              <p:txBody>
                <a:bodyPr/>
                <a:lstStyle/>
                <a:p>
                  <a:endParaRPr lang="en-US"/>
                </a:p>
              </p:txBody>
            </p:sp>
            <p:grpSp>
              <p:nvGrpSpPr>
                <p:cNvPr id="5" name="Group 6"/>
                <p:cNvGrpSpPr>
                  <a:grpSpLocks/>
                </p:cNvGrpSpPr>
                <p:nvPr/>
              </p:nvGrpSpPr>
              <p:grpSpPr bwMode="auto">
                <a:xfrm>
                  <a:off x="0" y="0"/>
                  <a:ext cx="684" cy="596"/>
                  <a:chOff x="0" y="0"/>
                  <a:chExt cx="684" cy="596"/>
                </a:xfrm>
              </p:grpSpPr>
              <p:sp>
                <p:nvSpPr>
                  <p:cNvPr id="25671" name="Rectangle 7"/>
                  <p:cNvSpPr>
                    <a:spLocks noChangeArrowheads="1"/>
                  </p:cNvSpPr>
                  <p:nvPr/>
                </p:nvSpPr>
                <p:spPr bwMode="auto">
                  <a:xfrm>
                    <a:off x="43" y="0"/>
                    <a:ext cx="598"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Attribute Type</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72" name="Rectangle 8"/>
                  <p:cNvSpPr>
                    <a:spLocks noChangeArrowheads="1"/>
                  </p:cNvSpPr>
                  <p:nvPr/>
                </p:nvSpPr>
                <p:spPr bwMode="auto">
                  <a:xfrm>
                    <a:off x="0" y="0"/>
                    <a:ext cx="684" cy="596"/>
                  </a:xfrm>
                  <a:prstGeom prst="rect">
                    <a:avLst/>
                  </a:prstGeom>
                  <a:noFill/>
                  <a:ln w="7">
                    <a:solidFill>
                      <a:srgbClr val="A0A0A0"/>
                    </a:solidFill>
                    <a:miter lim="800000"/>
                    <a:headEnd/>
                    <a:tailEnd/>
                  </a:ln>
                </p:spPr>
                <p:txBody>
                  <a:bodyPr/>
                  <a:lstStyle/>
                  <a:p>
                    <a:endParaRPr lang="en-US"/>
                  </a:p>
                </p:txBody>
              </p:sp>
            </p:grpSp>
          </p:grpSp>
          <p:grpSp>
            <p:nvGrpSpPr>
              <p:cNvPr id="6" name="Group 9"/>
              <p:cNvGrpSpPr>
                <a:grpSpLocks/>
              </p:cNvGrpSpPr>
              <p:nvPr/>
            </p:nvGrpSpPr>
            <p:grpSpPr bwMode="auto">
              <a:xfrm>
                <a:off x="684" y="0"/>
                <a:ext cx="1403" cy="596"/>
                <a:chOff x="684" y="0"/>
                <a:chExt cx="1403" cy="596"/>
              </a:xfrm>
            </p:grpSpPr>
            <p:sp>
              <p:nvSpPr>
                <p:cNvPr id="25665" name="Rectangle 10"/>
                <p:cNvSpPr>
                  <a:spLocks noChangeArrowheads="1"/>
                </p:cNvSpPr>
                <p:nvPr/>
              </p:nvSpPr>
              <p:spPr bwMode="auto">
                <a:xfrm>
                  <a:off x="684" y="0"/>
                  <a:ext cx="1403" cy="596"/>
                </a:xfrm>
                <a:prstGeom prst="rect">
                  <a:avLst/>
                </a:prstGeom>
                <a:solidFill>
                  <a:srgbClr val="CCFFFF"/>
                </a:solidFill>
                <a:ln w="9525">
                  <a:noFill/>
                  <a:miter lim="800000"/>
                  <a:headEnd/>
                  <a:tailEnd/>
                </a:ln>
              </p:spPr>
              <p:txBody>
                <a:bodyPr/>
                <a:lstStyle/>
                <a:p>
                  <a:endParaRPr lang="en-US"/>
                </a:p>
              </p:txBody>
            </p:sp>
            <p:grpSp>
              <p:nvGrpSpPr>
                <p:cNvPr id="7" name="Group 11"/>
                <p:cNvGrpSpPr>
                  <a:grpSpLocks/>
                </p:cNvGrpSpPr>
                <p:nvPr/>
              </p:nvGrpSpPr>
              <p:grpSpPr bwMode="auto">
                <a:xfrm>
                  <a:off x="684" y="0"/>
                  <a:ext cx="1403" cy="596"/>
                  <a:chOff x="684" y="0"/>
                  <a:chExt cx="1403" cy="596"/>
                </a:xfrm>
              </p:grpSpPr>
              <p:sp>
                <p:nvSpPr>
                  <p:cNvPr id="25667" name="Rectangle 12"/>
                  <p:cNvSpPr>
                    <a:spLocks noChangeArrowheads="1"/>
                  </p:cNvSpPr>
                  <p:nvPr/>
                </p:nvSpPr>
                <p:spPr bwMode="auto">
                  <a:xfrm>
                    <a:off x="727" y="0"/>
                    <a:ext cx="1317"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Description</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68" name="Rectangle 13"/>
                  <p:cNvSpPr>
                    <a:spLocks noChangeArrowheads="1"/>
                  </p:cNvSpPr>
                  <p:nvPr/>
                </p:nvSpPr>
                <p:spPr bwMode="auto">
                  <a:xfrm>
                    <a:off x="684" y="0"/>
                    <a:ext cx="1403" cy="596"/>
                  </a:xfrm>
                  <a:prstGeom prst="rect">
                    <a:avLst/>
                  </a:prstGeom>
                  <a:noFill/>
                  <a:ln w="7">
                    <a:solidFill>
                      <a:srgbClr val="A0A0A0"/>
                    </a:solidFill>
                    <a:miter lim="800000"/>
                    <a:headEnd/>
                    <a:tailEnd/>
                  </a:ln>
                </p:spPr>
                <p:txBody>
                  <a:bodyPr/>
                  <a:lstStyle/>
                  <a:p>
                    <a:endParaRPr lang="en-US"/>
                  </a:p>
                </p:txBody>
              </p:sp>
            </p:grpSp>
          </p:grpSp>
          <p:grpSp>
            <p:nvGrpSpPr>
              <p:cNvPr id="8" name="Group 14"/>
              <p:cNvGrpSpPr>
                <a:grpSpLocks/>
              </p:cNvGrpSpPr>
              <p:nvPr/>
            </p:nvGrpSpPr>
            <p:grpSpPr bwMode="auto">
              <a:xfrm>
                <a:off x="2087" y="0"/>
                <a:ext cx="950" cy="596"/>
                <a:chOff x="2087" y="0"/>
                <a:chExt cx="950" cy="596"/>
              </a:xfrm>
            </p:grpSpPr>
            <p:sp>
              <p:nvSpPr>
                <p:cNvPr id="25661" name="Rectangle 15"/>
                <p:cNvSpPr>
                  <a:spLocks noChangeArrowheads="1"/>
                </p:cNvSpPr>
                <p:nvPr/>
              </p:nvSpPr>
              <p:spPr bwMode="auto">
                <a:xfrm>
                  <a:off x="2087" y="0"/>
                  <a:ext cx="950" cy="596"/>
                </a:xfrm>
                <a:prstGeom prst="rect">
                  <a:avLst/>
                </a:prstGeom>
                <a:solidFill>
                  <a:srgbClr val="CCFFFF"/>
                </a:solidFill>
                <a:ln w="9525">
                  <a:noFill/>
                  <a:miter lim="800000"/>
                  <a:headEnd/>
                  <a:tailEnd/>
                </a:ln>
              </p:spPr>
              <p:txBody>
                <a:bodyPr/>
                <a:lstStyle/>
                <a:p>
                  <a:endParaRPr lang="en-US"/>
                </a:p>
              </p:txBody>
            </p:sp>
            <p:grpSp>
              <p:nvGrpSpPr>
                <p:cNvPr id="9" name="Group 16"/>
                <p:cNvGrpSpPr>
                  <a:grpSpLocks/>
                </p:cNvGrpSpPr>
                <p:nvPr/>
              </p:nvGrpSpPr>
              <p:grpSpPr bwMode="auto">
                <a:xfrm>
                  <a:off x="2087" y="0"/>
                  <a:ext cx="950" cy="596"/>
                  <a:chOff x="2087" y="0"/>
                  <a:chExt cx="950" cy="596"/>
                </a:xfrm>
              </p:grpSpPr>
              <p:sp>
                <p:nvSpPr>
                  <p:cNvPr id="25663" name="Rectangle 17"/>
                  <p:cNvSpPr>
                    <a:spLocks noChangeArrowheads="1"/>
                  </p:cNvSpPr>
                  <p:nvPr/>
                </p:nvSpPr>
                <p:spPr bwMode="auto">
                  <a:xfrm>
                    <a:off x="2130" y="0"/>
                    <a:ext cx="864"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Examples</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64" name="Rectangle 18"/>
                  <p:cNvSpPr>
                    <a:spLocks noChangeArrowheads="1"/>
                  </p:cNvSpPr>
                  <p:nvPr/>
                </p:nvSpPr>
                <p:spPr bwMode="auto">
                  <a:xfrm>
                    <a:off x="2087" y="0"/>
                    <a:ext cx="950" cy="596"/>
                  </a:xfrm>
                  <a:prstGeom prst="rect">
                    <a:avLst/>
                  </a:prstGeom>
                  <a:noFill/>
                  <a:ln w="7">
                    <a:solidFill>
                      <a:srgbClr val="A0A0A0"/>
                    </a:solidFill>
                    <a:miter lim="800000"/>
                    <a:headEnd/>
                    <a:tailEnd/>
                  </a:ln>
                </p:spPr>
                <p:txBody>
                  <a:bodyPr/>
                  <a:lstStyle/>
                  <a:p>
                    <a:endParaRPr lang="en-US"/>
                  </a:p>
                </p:txBody>
              </p:sp>
            </p:grpSp>
          </p:grpSp>
          <p:grpSp>
            <p:nvGrpSpPr>
              <p:cNvPr id="10" name="Group 19"/>
              <p:cNvGrpSpPr>
                <a:grpSpLocks/>
              </p:cNvGrpSpPr>
              <p:nvPr/>
            </p:nvGrpSpPr>
            <p:grpSpPr bwMode="auto">
              <a:xfrm>
                <a:off x="3037" y="0"/>
                <a:ext cx="849" cy="596"/>
                <a:chOff x="3037" y="0"/>
                <a:chExt cx="849" cy="596"/>
              </a:xfrm>
            </p:grpSpPr>
            <p:sp>
              <p:nvSpPr>
                <p:cNvPr id="25657" name="Rectangle 20"/>
                <p:cNvSpPr>
                  <a:spLocks noChangeArrowheads="1"/>
                </p:cNvSpPr>
                <p:nvPr/>
              </p:nvSpPr>
              <p:spPr bwMode="auto">
                <a:xfrm>
                  <a:off x="3037" y="0"/>
                  <a:ext cx="849" cy="596"/>
                </a:xfrm>
                <a:prstGeom prst="rect">
                  <a:avLst/>
                </a:prstGeom>
                <a:solidFill>
                  <a:srgbClr val="CCFFFF"/>
                </a:solidFill>
                <a:ln w="9525">
                  <a:noFill/>
                  <a:miter lim="800000"/>
                  <a:headEnd/>
                  <a:tailEnd/>
                </a:ln>
              </p:spPr>
              <p:txBody>
                <a:bodyPr/>
                <a:lstStyle/>
                <a:p>
                  <a:endParaRPr lang="en-US"/>
                </a:p>
              </p:txBody>
            </p:sp>
            <p:grpSp>
              <p:nvGrpSpPr>
                <p:cNvPr id="11" name="Group 21"/>
                <p:cNvGrpSpPr>
                  <a:grpSpLocks/>
                </p:cNvGrpSpPr>
                <p:nvPr/>
              </p:nvGrpSpPr>
              <p:grpSpPr bwMode="auto">
                <a:xfrm>
                  <a:off x="3037" y="0"/>
                  <a:ext cx="849" cy="596"/>
                  <a:chOff x="3037" y="0"/>
                  <a:chExt cx="849" cy="596"/>
                </a:xfrm>
              </p:grpSpPr>
              <p:sp>
                <p:nvSpPr>
                  <p:cNvPr id="25659" name="Rectangle 22"/>
                  <p:cNvSpPr>
                    <a:spLocks noChangeArrowheads="1"/>
                  </p:cNvSpPr>
                  <p:nvPr/>
                </p:nvSpPr>
                <p:spPr bwMode="auto">
                  <a:xfrm>
                    <a:off x="3080" y="0"/>
                    <a:ext cx="763" cy="596"/>
                  </a:xfrm>
                  <a:prstGeom prst="rect">
                    <a:avLst/>
                  </a:prstGeom>
                  <a:solidFill>
                    <a:srgbClr val="CCFFFF"/>
                  </a:solidFill>
                  <a:ln w="9525">
                    <a:noFill/>
                    <a:miter lim="800000"/>
                    <a:headEnd/>
                    <a:tailEnd/>
                  </a:ln>
                </p:spPr>
                <p:txBody>
                  <a:bodyPr/>
                  <a:lstStyle/>
                  <a:p>
                    <a:pPr algn="ctr" eaLnBrk="1" hangingPunct="1"/>
                    <a:r>
                      <a:rPr lang="en-US" sz="1600">
                        <a:latin typeface="Times New Roman" pitchFamily="18" charset="0"/>
                        <a:cs typeface="Times New Roman" pitchFamily="18" charset="0"/>
                      </a:rPr>
                      <a:t>Operations</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60" name="Rectangle 23"/>
                  <p:cNvSpPr>
                    <a:spLocks noChangeArrowheads="1"/>
                  </p:cNvSpPr>
                  <p:nvPr/>
                </p:nvSpPr>
                <p:spPr bwMode="auto">
                  <a:xfrm>
                    <a:off x="3037" y="0"/>
                    <a:ext cx="849" cy="596"/>
                  </a:xfrm>
                  <a:prstGeom prst="rect">
                    <a:avLst/>
                  </a:prstGeom>
                  <a:noFill/>
                  <a:ln w="7">
                    <a:solidFill>
                      <a:srgbClr val="A0A0A0"/>
                    </a:solidFill>
                    <a:miter lim="800000"/>
                    <a:headEnd/>
                    <a:tailEnd/>
                  </a:ln>
                </p:spPr>
                <p:txBody>
                  <a:bodyPr/>
                  <a:lstStyle/>
                  <a:p>
                    <a:endParaRPr lang="en-US"/>
                  </a:p>
                </p:txBody>
              </p:sp>
            </p:grpSp>
          </p:grpSp>
          <p:grpSp>
            <p:nvGrpSpPr>
              <p:cNvPr id="12" name="Group 24"/>
              <p:cNvGrpSpPr>
                <a:grpSpLocks/>
              </p:cNvGrpSpPr>
              <p:nvPr/>
            </p:nvGrpSpPr>
            <p:grpSpPr bwMode="auto">
              <a:xfrm>
                <a:off x="0" y="596"/>
                <a:ext cx="684" cy="1130"/>
                <a:chOff x="0" y="596"/>
                <a:chExt cx="684" cy="1130"/>
              </a:xfrm>
            </p:grpSpPr>
            <p:sp>
              <p:nvSpPr>
                <p:cNvPr id="25655" name="Rectangle 25"/>
                <p:cNvSpPr>
                  <a:spLocks noChangeArrowheads="1"/>
                </p:cNvSpPr>
                <p:nvPr/>
              </p:nvSpPr>
              <p:spPr bwMode="auto">
                <a:xfrm>
                  <a:off x="43" y="596"/>
                  <a:ext cx="598" cy="1130"/>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Nominal</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56" name="Rectangle 26"/>
                <p:cNvSpPr>
                  <a:spLocks noChangeArrowheads="1"/>
                </p:cNvSpPr>
                <p:nvPr/>
              </p:nvSpPr>
              <p:spPr bwMode="auto">
                <a:xfrm>
                  <a:off x="0" y="596"/>
                  <a:ext cx="684" cy="1130"/>
                </a:xfrm>
                <a:prstGeom prst="rect">
                  <a:avLst/>
                </a:prstGeom>
                <a:noFill/>
                <a:ln w="7">
                  <a:solidFill>
                    <a:srgbClr val="A0A0A0"/>
                  </a:solidFill>
                  <a:miter lim="800000"/>
                  <a:headEnd/>
                  <a:tailEnd/>
                </a:ln>
              </p:spPr>
              <p:txBody>
                <a:bodyPr/>
                <a:lstStyle/>
                <a:p>
                  <a:endParaRPr lang="en-US"/>
                </a:p>
              </p:txBody>
            </p:sp>
          </p:grpSp>
          <p:grpSp>
            <p:nvGrpSpPr>
              <p:cNvPr id="13" name="Group 27"/>
              <p:cNvGrpSpPr>
                <a:grpSpLocks/>
              </p:cNvGrpSpPr>
              <p:nvPr/>
            </p:nvGrpSpPr>
            <p:grpSpPr bwMode="auto">
              <a:xfrm>
                <a:off x="684" y="596"/>
                <a:ext cx="1403" cy="1130"/>
                <a:chOff x="684" y="596"/>
                <a:chExt cx="1403" cy="1130"/>
              </a:xfrm>
            </p:grpSpPr>
            <p:sp>
              <p:nvSpPr>
                <p:cNvPr id="25653" name="Rectangle 28"/>
                <p:cNvSpPr>
                  <a:spLocks noChangeArrowheads="1"/>
                </p:cNvSpPr>
                <p:nvPr/>
              </p:nvSpPr>
              <p:spPr bwMode="auto">
                <a:xfrm>
                  <a:off x="727" y="596"/>
                  <a:ext cx="1317" cy="113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The values of a nominal attribute are just different names, i.e., nominal attributes provide only enough information to distinguish one object from another. (=, </a:t>
                  </a:r>
                  <a:r>
                    <a:rPr lang="en-US" b="0">
                      <a:latin typeface="Times New Roman" pitchFamily="18" charset="0"/>
                      <a:ea typeface="MS Mincho" pitchFamily="49" charset="-128"/>
                      <a:sym typeface="Symbol" pitchFamily="18" charset="2"/>
                    </a:rPr>
                    <a:t></a:t>
                  </a:r>
                  <a:r>
                    <a:rPr lang="en-US" b="0">
                      <a:latin typeface="Times New Roman" pitchFamily="18" charset="0"/>
                      <a:ea typeface="MS Mincho" pitchFamily="49" charset="-128"/>
                    </a:rPr>
                    <a:t>)</a:t>
                  </a:r>
                  <a:endParaRPr lang="en-US" sz="1200" b="0">
                    <a:latin typeface="Times New Roman" pitchFamily="18" charset="0"/>
                    <a:cs typeface="Times New Roman" pitchFamily="18" charset="0"/>
                    <a:sym typeface="Symbol" pitchFamily="18" charset="2"/>
                  </a:endParaRPr>
                </a:p>
                <a:p>
                  <a:endParaRPr lang="en-US" b="0">
                    <a:latin typeface="Times New Roman" pitchFamily="18" charset="0"/>
                    <a:ea typeface="MS Mincho" pitchFamily="49" charset="-128"/>
                    <a:sym typeface="Symbol" pitchFamily="18" charset="2"/>
                  </a:endParaRPr>
                </a:p>
              </p:txBody>
            </p:sp>
            <p:sp>
              <p:nvSpPr>
                <p:cNvPr id="25654" name="Rectangle 29"/>
                <p:cNvSpPr>
                  <a:spLocks noChangeArrowheads="1"/>
                </p:cNvSpPr>
                <p:nvPr/>
              </p:nvSpPr>
              <p:spPr bwMode="auto">
                <a:xfrm>
                  <a:off x="684" y="596"/>
                  <a:ext cx="1403" cy="1130"/>
                </a:xfrm>
                <a:prstGeom prst="rect">
                  <a:avLst/>
                </a:prstGeom>
                <a:noFill/>
                <a:ln w="7">
                  <a:solidFill>
                    <a:srgbClr val="A0A0A0"/>
                  </a:solidFill>
                  <a:miter lim="800000"/>
                  <a:headEnd/>
                  <a:tailEnd/>
                </a:ln>
              </p:spPr>
              <p:txBody>
                <a:bodyPr/>
                <a:lstStyle/>
                <a:p>
                  <a:endParaRPr lang="en-US"/>
                </a:p>
              </p:txBody>
            </p:sp>
          </p:grpSp>
          <p:grpSp>
            <p:nvGrpSpPr>
              <p:cNvPr id="14" name="Group 30"/>
              <p:cNvGrpSpPr>
                <a:grpSpLocks/>
              </p:cNvGrpSpPr>
              <p:nvPr/>
            </p:nvGrpSpPr>
            <p:grpSpPr bwMode="auto">
              <a:xfrm>
                <a:off x="2087" y="596"/>
                <a:ext cx="950" cy="1130"/>
                <a:chOff x="2087" y="596"/>
                <a:chExt cx="950" cy="1130"/>
              </a:xfrm>
            </p:grpSpPr>
            <p:sp>
              <p:nvSpPr>
                <p:cNvPr id="25651" name="Rectangle 31"/>
                <p:cNvSpPr>
                  <a:spLocks noChangeArrowheads="1"/>
                </p:cNvSpPr>
                <p:nvPr/>
              </p:nvSpPr>
              <p:spPr bwMode="auto">
                <a:xfrm>
                  <a:off x="2130" y="596"/>
                  <a:ext cx="864" cy="113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zip codes, employee ID numbers, eye color, sex: {</a:t>
                  </a:r>
                  <a:r>
                    <a:rPr lang="en-US" b="0" i="1">
                      <a:latin typeface="Times New Roman" pitchFamily="18" charset="0"/>
                      <a:ea typeface="MS Mincho" pitchFamily="49" charset="-128"/>
                    </a:rPr>
                    <a:t>male, female</a:t>
                  </a:r>
                  <a:r>
                    <a:rPr lang="en-US" b="0">
                      <a:latin typeface="Times New Roman" pitchFamily="18" charset="0"/>
                      <a:ea typeface="MS Mincho" pitchFamily="49" charset="-128"/>
                    </a:rPr>
                    <a: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52" name="Rectangle 32"/>
                <p:cNvSpPr>
                  <a:spLocks noChangeArrowheads="1"/>
                </p:cNvSpPr>
                <p:nvPr/>
              </p:nvSpPr>
              <p:spPr bwMode="auto">
                <a:xfrm>
                  <a:off x="2087" y="596"/>
                  <a:ext cx="950" cy="1130"/>
                </a:xfrm>
                <a:prstGeom prst="rect">
                  <a:avLst/>
                </a:prstGeom>
                <a:noFill/>
                <a:ln w="7">
                  <a:solidFill>
                    <a:srgbClr val="A0A0A0"/>
                  </a:solidFill>
                  <a:miter lim="800000"/>
                  <a:headEnd/>
                  <a:tailEnd/>
                </a:ln>
              </p:spPr>
              <p:txBody>
                <a:bodyPr/>
                <a:lstStyle/>
                <a:p>
                  <a:endParaRPr lang="en-US"/>
                </a:p>
              </p:txBody>
            </p:sp>
          </p:grpSp>
          <p:grpSp>
            <p:nvGrpSpPr>
              <p:cNvPr id="15" name="Group 33"/>
              <p:cNvGrpSpPr>
                <a:grpSpLocks/>
              </p:cNvGrpSpPr>
              <p:nvPr/>
            </p:nvGrpSpPr>
            <p:grpSpPr bwMode="auto">
              <a:xfrm>
                <a:off x="3037" y="596"/>
                <a:ext cx="849" cy="1130"/>
                <a:chOff x="3037" y="596"/>
                <a:chExt cx="849" cy="1130"/>
              </a:xfrm>
            </p:grpSpPr>
            <p:sp>
              <p:nvSpPr>
                <p:cNvPr id="25649" name="Rectangle 34"/>
                <p:cNvSpPr>
                  <a:spLocks noChangeArrowheads="1"/>
                </p:cNvSpPr>
                <p:nvPr/>
              </p:nvSpPr>
              <p:spPr bwMode="auto">
                <a:xfrm>
                  <a:off x="3080" y="596"/>
                  <a:ext cx="763" cy="113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mode, entropy, contingency correlation, </a:t>
                  </a:r>
                  <a:r>
                    <a:rPr lang="en-US" b="0">
                      <a:latin typeface="Times New Roman" pitchFamily="18" charset="0"/>
                      <a:ea typeface="MS Mincho" pitchFamily="49" charset="-128"/>
                      <a:sym typeface="Symbol" pitchFamily="18" charset="2"/>
                    </a:rPr>
                    <a:t></a:t>
                  </a:r>
                  <a:r>
                    <a:rPr lang="en-US" b="0" baseline="30000">
                      <a:latin typeface="Times New Roman" pitchFamily="18" charset="0"/>
                      <a:ea typeface="MS Mincho" pitchFamily="49" charset="-128"/>
                    </a:rPr>
                    <a:t>2</a:t>
                  </a:r>
                  <a:r>
                    <a:rPr lang="en-US" b="0">
                      <a:latin typeface="Times New Roman" pitchFamily="18" charset="0"/>
                      <a:ea typeface="MS Mincho" pitchFamily="49" charset="-128"/>
                      <a:sym typeface="Symbol" pitchFamily="18" charset="2"/>
                    </a:rPr>
                    <a:t> test</a:t>
                  </a:r>
                  <a:endParaRPr lang="en-US" sz="1200" b="0">
                    <a:latin typeface="Times New Roman" pitchFamily="18" charset="0"/>
                    <a:cs typeface="Times New Roman" pitchFamily="18" charset="0"/>
                    <a:sym typeface="Symbol" pitchFamily="18" charset="2"/>
                  </a:endParaRPr>
                </a:p>
                <a:p>
                  <a:endParaRPr lang="en-US" b="0">
                    <a:latin typeface="Times New Roman" pitchFamily="18" charset="0"/>
                    <a:ea typeface="MS Mincho" pitchFamily="49" charset="-128"/>
                    <a:sym typeface="Symbol" pitchFamily="18" charset="2"/>
                  </a:endParaRPr>
                </a:p>
              </p:txBody>
            </p:sp>
            <p:sp>
              <p:nvSpPr>
                <p:cNvPr id="25650" name="Rectangle 35"/>
                <p:cNvSpPr>
                  <a:spLocks noChangeArrowheads="1"/>
                </p:cNvSpPr>
                <p:nvPr/>
              </p:nvSpPr>
              <p:spPr bwMode="auto">
                <a:xfrm>
                  <a:off x="3037" y="596"/>
                  <a:ext cx="849" cy="1130"/>
                </a:xfrm>
                <a:prstGeom prst="rect">
                  <a:avLst/>
                </a:prstGeom>
                <a:noFill/>
                <a:ln w="7">
                  <a:solidFill>
                    <a:srgbClr val="A0A0A0"/>
                  </a:solidFill>
                  <a:miter lim="800000"/>
                  <a:headEnd/>
                  <a:tailEnd/>
                </a:ln>
              </p:spPr>
              <p:txBody>
                <a:bodyPr/>
                <a:lstStyle/>
                <a:p>
                  <a:endParaRPr lang="en-US"/>
                </a:p>
              </p:txBody>
            </p:sp>
          </p:grpSp>
          <p:grpSp>
            <p:nvGrpSpPr>
              <p:cNvPr id="16" name="Group 36"/>
              <p:cNvGrpSpPr>
                <a:grpSpLocks/>
              </p:cNvGrpSpPr>
              <p:nvPr/>
            </p:nvGrpSpPr>
            <p:grpSpPr bwMode="auto">
              <a:xfrm>
                <a:off x="0" y="1726"/>
                <a:ext cx="684" cy="1092"/>
                <a:chOff x="0" y="1726"/>
                <a:chExt cx="684" cy="1092"/>
              </a:xfrm>
            </p:grpSpPr>
            <p:sp>
              <p:nvSpPr>
                <p:cNvPr id="25647" name="Rectangle 37"/>
                <p:cNvSpPr>
                  <a:spLocks noChangeArrowheads="1"/>
                </p:cNvSpPr>
                <p:nvPr/>
              </p:nvSpPr>
              <p:spPr bwMode="auto">
                <a:xfrm>
                  <a:off x="43" y="1726"/>
                  <a:ext cx="598" cy="1092"/>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Ordinal</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48" name="Rectangle 38"/>
                <p:cNvSpPr>
                  <a:spLocks noChangeArrowheads="1"/>
                </p:cNvSpPr>
                <p:nvPr/>
              </p:nvSpPr>
              <p:spPr bwMode="auto">
                <a:xfrm>
                  <a:off x="0" y="1726"/>
                  <a:ext cx="684" cy="1092"/>
                </a:xfrm>
                <a:prstGeom prst="rect">
                  <a:avLst/>
                </a:prstGeom>
                <a:noFill/>
                <a:ln w="7">
                  <a:solidFill>
                    <a:srgbClr val="A0A0A0"/>
                  </a:solidFill>
                  <a:miter lim="800000"/>
                  <a:headEnd/>
                  <a:tailEnd/>
                </a:ln>
              </p:spPr>
              <p:txBody>
                <a:bodyPr/>
                <a:lstStyle/>
                <a:p>
                  <a:endParaRPr lang="en-US"/>
                </a:p>
              </p:txBody>
            </p:sp>
          </p:grpSp>
          <p:grpSp>
            <p:nvGrpSpPr>
              <p:cNvPr id="17" name="Group 39"/>
              <p:cNvGrpSpPr>
                <a:grpSpLocks/>
              </p:cNvGrpSpPr>
              <p:nvPr/>
            </p:nvGrpSpPr>
            <p:grpSpPr bwMode="auto">
              <a:xfrm>
                <a:off x="684" y="1726"/>
                <a:ext cx="1403" cy="1092"/>
                <a:chOff x="684" y="1726"/>
                <a:chExt cx="1403" cy="1092"/>
              </a:xfrm>
            </p:grpSpPr>
            <p:sp>
              <p:nvSpPr>
                <p:cNvPr id="25645" name="Rectangle 40"/>
                <p:cNvSpPr>
                  <a:spLocks noChangeArrowheads="1"/>
                </p:cNvSpPr>
                <p:nvPr/>
              </p:nvSpPr>
              <p:spPr bwMode="auto">
                <a:xfrm>
                  <a:off x="727" y="1726"/>
                  <a:ext cx="1317"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The values of an ordinal attribute provide enough information to order objects. (&lt;, &gt;)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46" name="Rectangle 41"/>
                <p:cNvSpPr>
                  <a:spLocks noChangeArrowheads="1"/>
                </p:cNvSpPr>
                <p:nvPr/>
              </p:nvSpPr>
              <p:spPr bwMode="auto">
                <a:xfrm>
                  <a:off x="684" y="1726"/>
                  <a:ext cx="1403" cy="1092"/>
                </a:xfrm>
                <a:prstGeom prst="rect">
                  <a:avLst/>
                </a:prstGeom>
                <a:noFill/>
                <a:ln w="7">
                  <a:solidFill>
                    <a:srgbClr val="A0A0A0"/>
                  </a:solidFill>
                  <a:miter lim="800000"/>
                  <a:headEnd/>
                  <a:tailEnd/>
                </a:ln>
              </p:spPr>
              <p:txBody>
                <a:bodyPr/>
                <a:lstStyle/>
                <a:p>
                  <a:endParaRPr lang="en-US"/>
                </a:p>
              </p:txBody>
            </p:sp>
          </p:grpSp>
          <p:grpSp>
            <p:nvGrpSpPr>
              <p:cNvPr id="18" name="Group 42"/>
              <p:cNvGrpSpPr>
                <a:grpSpLocks/>
              </p:cNvGrpSpPr>
              <p:nvPr/>
            </p:nvGrpSpPr>
            <p:grpSpPr bwMode="auto">
              <a:xfrm>
                <a:off x="2087" y="1726"/>
                <a:ext cx="950" cy="1092"/>
                <a:chOff x="2087" y="1726"/>
                <a:chExt cx="950" cy="1092"/>
              </a:xfrm>
            </p:grpSpPr>
            <p:sp>
              <p:nvSpPr>
                <p:cNvPr id="25643" name="Rectangle 43"/>
                <p:cNvSpPr>
                  <a:spLocks noChangeArrowheads="1"/>
                </p:cNvSpPr>
                <p:nvPr/>
              </p:nvSpPr>
              <p:spPr bwMode="auto">
                <a:xfrm>
                  <a:off x="2130" y="1726"/>
                  <a:ext cx="864"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hardness of minerals, {</a:t>
                  </a:r>
                  <a:r>
                    <a:rPr lang="en-US" b="0" i="1">
                      <a:latin typeface="Times New Roman" pitchFamily="18" charset="0"/>
                      <a:ea typeface="MS Mincho" pitchFamily="49" charset="-128"/>
                    </a:rPr>
                    <a:t>good, better, best</a:t>
                  </a:r>
                  <a:r>
                    <a:rPr lang="en-US" b="0">
                      <a:latin typeface="Times New Roman" pitchFamily="18" charset="0"/>
                      <a:ea typeface="MS Mincho" pitchFamily="49" charset="-128"/>
                    </a:rPr>
                    <a:t>}, </a:t>
                  </a:r>
                  <a:br>
                    <a:rPr lang="en-US" b="0">
                      <a:latin typeface="Times New Roman" pitchFamily="18" charset="0"/>
                      <a:ea typeface="MS Mincho" pitchFamily="49" charset="-128"/>
                    </a:rPr>
                  </a:br>
                  <a:r>
                    <a:rPr lang="en-US" b="0">
                      <a:latin typeface="Times New Roman" pitchFamily="18" charset="0"/>
                      <a:ea typeface="MS Mincho" pitchFamily="49" charset="-128"/>
                    </a:rPr>
                    <a:t>grades, street numbers</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44" name="Rectangle 44"/>
                <p:cNvSpPr>
                  <a:spLocks noChangeArrowheads="1"/>
                </p:cNvSpPr>
                <p:nvPr/>
              </p:nvSpPr>
              <p:spPr bwMode="auto">
                <a:xfrm>
                  <a:off x="2087" y="1726"/>
                  <a:ext cx="950" cy="1092"/>
                </a:xfrm>
                <a:prstGeom prst="rect">
                  <a:avLst/>
                </a:prstGeom>
                <a:noFill/>
                <a:ln w="7">
                  <a:solidFill>
                    <a:srgbClr val="A0A0A0"/>
                  </a:solidFill>
                  <a:miter lim="800000"/>
                  <a:headEnd/>
                  <a:tailEnd/>
                </a:ln>
              </p:spPr>
              <p:txBody>
                <a:bodyPr/>
                <a:lstStyle/>
                <a:p>
                  <a:endParaRPr lang="en-US"/>
                </a:p>
              </p:txBody>
            </p:sp>
          </p:grpSp>
          <p:grpSp>
            <p:nvGrpSpPr>
              <p:cNvPr id="19" name="Group 45"/>
              <p:cNvGrpSpPr>
                <a:grpSpLocks/>
              </p:cNvGrpSpPr>
              <p:nvPr/>
            </p:nvGrpSpPr>
            <p:grpSpPr bwMode="auto">
              <a:xfrm>
                <a:off x="3037" y="1726"/>
                <a:ext cx="849" cy="1092"/>
                <a:chOff x="3037" y="1726"/>
                <a:chExt cx="849" cy="1092"/>
              </a:xfrm>
            </p:grpSpPr>
            <p:sp>
              <p:nvSpPr>
                <p:cNvPr id="25641" name="Rectangle 46"/>
                <p:cNvSpPr>
                  <a:spLocks noChangeArrowheads="1"/>
                </p:cNvSpPr>
                <p:nvPr/>
              </p:nvSpPr>
              <p:spPr bwMode="auto">
                <a:xfrm>
                  <a:off x="3080" y="1726"/>
                  <a:ext cx="763"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median, percentiles, rank correlation, run tests, sign tests</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42" name="Rectangle 47"/>
                <p:cNvSpPr>
                  <a:spLocks noChangeArrowheads="1"/>
                </p:cNvSpPr>
                <p:nvPr/>
              </p:nvSpPr>
              <p:spPr bwMode="auto">
                <a:xfrm>
                  <a:off x="3037" y="1726"/>
                  <a:ext cx="849" cy="1092"/>
                </a:xfrm>
                <a:prstGeom prst="rect">
                  <a:avLst/>
                </a:prstGeom>
                <a:noFill/>
                <a:ln w="7">
                  <a:solidFill>
                    <a:srgbClr val="A0A0A0"/>
                  </a:solidFill>
                  <a:miter lim="800000"/>
                  <a:headEnd/>
                  <a:tailEnd/>
                </a:ln>
              </p:spPr>
              <p:txBody>
                <a:bodyPr/>
                <a:lstStyle/>
                <a:p>
                  <a:endParaRPr lang="en-US"/>
                </a:p>
              </p:txBody>
            </p:sp>
          </p:grpSp>
          <p:grpSp>
            <p:nvGrpSpPr>
              <p:cNvPr id="20" name="Group 48"/>
              <p:cNvGrpSpPr>
                <a:grpSpLocks/>
              </p:cNvGrpSpPr>
              <p:nvPr/>
            </p:nvGrpSpPr>
            <p:grpSpPr bwMode="auto">
              <a:xfrm>
                <a:off x="0" y="2818"/>
                <a:ext cx="684" cy="1092"/>
                <a:chOff x="0" y="2818"/>
                <a:chExt cx="684" cy="1092"/>
              </a:xfrm>
            </p:grpSpPr>
            <p:sp>
              <p:nvSpPr>
                <p:cNvPr id="25639" name="Rectangle 49"/>
                <p:cNvSpPr>
                  <a:spLocks noChangeArrowheads="1"/>
                </p:cNvSpPr>
                <p:nvPr/>
              </p:nvSpPr>
              <p:spPr bwMode="auto">
                <a:xfrm>
                  <a:off x="43" y="2818"/>
                  <a:ext cx="598" cy="1092"/>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Interval</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40" name="Rectangle 50"/>
                <p:cNvSpPr>
                  <a:spLocks noChangeArrowheads="1"/>
                </p:cNvSpPr>
                <p:nvPr/>
              </p:nvSpPr>
              <p:spPr bwMode="auto">
                <a:xfrm>
                  <a:off x="0" y="2818"/>
                  <a:ext cx="684" cy="1092"/>
                </a:xfrm>
                <a:prstGeom prst="rect">
                  <a:avLst/>
                </a:prstGeom>
                <a:noFill/>
                <a:ln w="7">
                  <a:solidFill>
                    <a:srgbClr val="A0A0A0"/>
                  </a:solidFill>
                  <a:miter lim="800000"/>
                  <a:headEnd/>
                  <a:tailEnd/>
                </a:ln>
              </p:spPr>
              <p:txBody>
                <a:bodyPr/>
                <a:lstStyle/>
                <a:p>
                  <a:endParaRPr lang="en-US"/>
                </a:p>
              </p:txBody>
            </p:sp>
          </p:grpSp>
          <p:grpSp>
            <p:nvGrpSpPr>
              <p:cNvPr id="21" name="Group 51"/>
              <p:cNvGrpSpPr>
                <a:grpSpLocks/>
              </p:cNvGrpSpPr>
              <p:nvPr/>
            </p:nvGrpSpPr>
            <p:grpSpPr bwMode="auto">
              <a:xfrm>
                <a:off x="684" y="2818"/>
                <a:ext cx="1403" cy="1092"/>
                <a:chOff x="684" y="2818"/>
                <a:chExt cx="1403" cy="1092"/>
              </a:xfrm>
            </p:grpSpPr>
            <p:sp>
              <p:nvSpPr>
                <p:cNvPr id="25637" name="Rectangle 52"/>
                <p:cNvSpPr>
                  <a:spLocks noChangeArrowheads="1"/>
                </p:cNvSpPr>
                <p:nvPr/>
              </p:nvSpPr>
              <p:spPr bwMode="auto">
                <a:xfrm>
                  <a:off x="727" y="2818"/>
                  <a:ext cx="1317"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For interval attributes, the differences between values are meaningful, i.e., a unit of measurement exists.  </a:t>
                  </a:r>
                  <a:br>
                    <a:rPr lang="en-US" b="0">
                      <a:latin typeface="Times New Roman" pitchFamily="18" charset="0"/>
                      <a:ea typeface="MS Mincho" pitchFamily="49" charset="-128"/>
                    </a:rPr>
                  </a:br>
                  <a:r>
                    <a:rPr lang="en-US" b="0">
                      <a:latin typeface="Times New Roman" pitchFamily="18" charset="0"/>
                      <a:ea typeface="MS Mincho" pitchFamily="49" charset="-128"/>
                    </a:rPr>
                    <a:t>(+, - )</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8" name="Rectangle 53"/>
                <p:cNvSpPr>
                  <a:spLocks noChangeArrowheads="1"/>
                </p:cNvSpPr>
                <p:nvPr/>
              </p:nvSpPr>
              <p:spPr bwMode="auto">
                <a:xfrm>
                  <a:off x="684" y="2818"/>
                  <a:ext cx="1403" cy="1092"/>
                </a:xfrm>
                <a:prstGeom prst="rect">
                  <a:avLst/>
                </a:prstGeom>
                <a:noFill/>
                <a:ln w="7">
                  <a:solidFill>
                    <a:srgbClr val="A0A0A0"/>
                  </a:solidFill>
                  <a:miter lim="800000"/>
                  <a:headEnd/>
                  <a:tailEnd/>
                </a:ln>
              </p:spPr>
              <p:txBody>
                <a:bodyPr/>
                <a:lstStyle/>
                <a:p>
                  <a:endParaRPr lang="en-US"/>
                </a:p>
              </p:txBody>
            </p:sp>
          </p:grpSp>
          <p:grpSp>
            <p:nvGrpSpPr>
              <p:cNvPr id="22" name="Group 54"/>
              <p:cNvGrpSpPr>
                <a:grpSpLocks/>
              </p:cNvGrpSpPr>
              <p:nvPr/>
            </p:nvGrpSpPr>
            <p:grpSpPr bwMode="auto">
              <a:xfrm>
                <a:off x="2087" y="2818"/>
                <a:ext cx="950" cy="1092"/>
                <a:chOff x="2087" y="2818"/>
                <a:chExt cx="950" cy="1092"/>
              </a:xfrm>
            </p:grpSpPr>
            <p:sp>
              <p:nvSpPr>
                <p:cNvPr id="25635" name="Rectangle 55"/>
                <p:cNvSpPr>
                  <a:spLocks noChangeArrowheads="1"/>
                </p:cNvSpPr>
                <p:nvPr/>
              </p:nvSpPr>
              <p:spPr bwMode="auto">
                <a:xfrm>
                  <a:off x="2130" y="2818"/>
                  <a:ext cx="864"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calendar dates, temperature in Celsius or Fahrenheit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6" name="Rectangle 56"/>
                <p:cNvSpPr>
                  <a:spLocks noChangeArrowheads="1"/>
                </p:cNvSpPr>
                <p:nvPr/>
              </p:nvSpPr>
              <p:spPr bwMode="auto">
                <a:xfrm>
                  <a:off x="2087" y="2818"/>
                  <a:ext cx="950" cy="1092"/>
                </a:xfrm>
                <a:prstGeom prst="rect">
                  <a:avLst/>
                </a:prstGeom>
                <a:noFill/>
                <a:ln w="7">
                  <a:solidFill>
                    <a:srgbClr val="A0A0A0"/>
                  </a:solidFill>
                  <a:miter lim="800000"/>
                  <a:headEnd/>
                  <a:tailEnd/>
                </a:ln>
              </p:spPr>
              <p:txBody>
                <a:bodyPr/>
                <a:lstStyle/>
                <a:p>
                  <a:endParaRPr lang="en-US"/>
                </a:p>
              </p:txBody>
            </p:sp>
          </p:grpSp>
          <p:grpSp>
            <p:nvGrpSpPr>
              <p:cNvPr id="23" name="Group 57"/>
              <p:cNvGrpSpPr>
                <a:grpSpLocks/>
              </p:cNvGrpSpPr>
              <p:nvPr/>
            </p:nvGrpSpPr>
            <p:grpSpPr bwMode="auto">
              <a:xfrm>
                <a:off x="3037" y="2818"/>
                <a:ext cx="849" cy="1092"/>
                <a:chOff x="3037" y="2818"/>
                <a:chExt cx="849" cy="1092"/>
              </a:xfrm>
            </p:grpSpPr>
            <p:sp>
              <p:nvSpPr>
                <p:cNvPr id="25633" name="Rectangle 58"/>
                <p:cNvSpPr>
                  <a:spLocks noChangeArrowheads="1"/>
                </p:cNvSpPr>
                <p:nvPr/>
              </p:nvSpPr>
              <p:spPr bwMode="auto">
                <a:xfrm>
                  <a:off x="3080" y="2818"/>
                  <a:ext cx="763" cy="1092"/>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mean, standard deviation, Pearson's correlation, </a:t>
                  </a:r>
                  <a:r>
                    <a:rPr lang="en-US" b="0" i="1">
                      <a:latin typeface="Times New Roman" pitchFamily="18" charset="0"/>
                      <a:ea typeface="MS Mincho" pitchFamily="49" charset="-128"/>
                    </a:rPr>
                    <a:t>t</a:t>
                  </a:r>
                  <a:r>
                    <a:rPr lang="en-US" b="0">
                      <a:latin typeface="Times New Roman" pitchFamily="18" charset="0"/>
                      <a:ea typeface="MS Mincho" pitchFamily="49" charset="-128"/>
                    </a:rPr>
                    <a:t> and </a:t>
                  </a:r>
                  <a:r>
                    <a:rPr lang="en-US" b="0" i="1">
                      <a:latin typeface="Times New Roman" pitchFamily="18" charset="0"/>
                      <a:ea typeface="MS Mincho" pitchFamily="49" charset="-128"/>
                    </a:rPr>
                    <a:t>F</a:t>
                  </a:r>
                  <a:r>
                    <a:rPr lang="en-US" b="0">
                      <a:latin typeface="Times New Roman" pitchFamily="18" charset="0"/>
                      <a:ea typeface="MS Mincho" pitchFamily="49" charset="-128"/>
                    </a:rPr>
                    <a:t> tests</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4" name="Rectangle 59"/>
                <p:cNvSpPr>
                  <a:spLocks noChangeArrowheads="1"/>
                </p:cNvSpPr>
                <p:nvPr/>
              </p:nvSpPr>
              <p:spPr bwMode="auto">
                <a:xfrm>
                  <a:off x="3037" y="2818"/>
                  <a:ext cx="849" cy="1092"/>
                </a:xfrm>
                <a:prstGeom prst="rect">
                  <a:avLst/>
                </a:prstGeom>
                <a:noFill/>
                <a:ln w="7">
                  <a:solidFill>
                    <a:srgbClr val="A0A0A0"/>
                  </a:solidFill>
                  <a:miter lim="800000"/>
                  <a:headEnd/>
                  <a:tailEnd/>
                </a:ln>
              </p:spPr>
              <p:txBody>
                <a:bodyPr/>
                <a:lstStyle/>
                <a:p>
                  <a:endParaRPr lang="en-US"/>
                </a:p>
              </p:txBody>
            </p:sp>
          </p:grpSp>
          <p:grpSp>
            <p:nvGrpSpPr>
              <p:cNvPr id="24" name="Group 60"/>
              <p:cNvGrpSpPr>
                <a:grpSpLocks/>
              </p:cNvGrpSpPr>
              <p:nvPr/>
            </p:nvGrpSpPr>
            <p:grpSpPr bwMode="auto">
              <a:xfrm>
                <a:off x="0" y="3910"/>
                <a:ext cx="684" cy="1360"/>
                <a:chOff x="0" y="3910"/>
                <a:chExt cx="684" cy="1360"/>
              </a:xfrm>
            </p:grpSpPr>
            <p:sp>
              <p:nvSpPr>
                <p:cNvPr id="25631" name="Rectangle 61"/>
                <p:cNvSpPr>
                  <a:spLocks noChangeArrowheads="1"/>
                </p:cNvSpPr>
                <p:nvPr/>
              </p:nvSpPr>
              <p:spPr bwMode="auto">
                <a:xfrm>
                  <a:off x="43" y="3910"/>
                  <a:ext cx="598" cy="1360"/>
                </a:xfrm>
                <a:prstGeom prst="rect">
                  <a:avLst/>
                </a:prstGeom>
                <a:noFill/>
                <a:ln w="9525">
                  <a:noFill/>
                  <a:miter lim="800000"/>
                  <a:headEnd/>
                  <a:tailEnd/>
                </a:ln>
              </p:spPr>
              <p:txBody>
                <a:bodyPr/>
                <a:lstStyle/>
                <a:p>
                  <a:pPr algn="ctr" eaLnBrk="1" hangingPunct="1"/>
                  <a:r>
                    <a:rPr lang="en-US" b="0">
                      <a:latin typeface="Times New Roman" pitchFamily="18" charset="0"/>
                      <a:cs typeface="Times New Roman" pitchFamily="18" charset="0"/>
                    </a:rPr>
                    <a:t>Ratio</a:t>
                  </a:r>
                  <a:endParaRPr lang="en-US" sz="1200" b="0">
                    <a:latin typeface="Times New Roman" pitchFamily="18" charset="0"/>
                    <a:cs typeface="Times New Roman" pitchFamily="18" charset="0"/>
                  </a:endParaRPr>
                </a:p>
                <a:p>
                  <a:pPr algn="ctr"/>
                  <a:endParaRPr lang="en-US" sz="2400" b="0">
                    <a:latin typeface="Times New Roman" pitchFamily="18" charset="0"/>
                  </a:endParaRPr>
                </a:p>
              </p:txBody>
            </p:sp>
            <p:sp>
              <p:nvSpPr>
                <p:cNvPr id="25632" name="Rectangle 62"/>
                <p:cNvSpPr>
                  <a:spLocks noChangeArrowheads="1"/>
                </p:cNvSpPr>
                <p:nvPr/>
              </p:nvSpPr>
              <p:spPr bwMode="auto">
                <a:xfrm>
                  <a:off x="0" y="3910"/>
                  <a:ext cx="684" cy="1360"/>
                </a:xfrm>
                <a:prstGeom prst="rect">
                  <a:avLst/>
                </a:prstGeom>
                <a:noFill/>
                <a:ln w="7">
                  <a:solidFill>
                    <a:srgbClr val="A0A0A0"/>
                  </a:solidFill>
                  <a:miter lim="800000"/>
                  <a:headEnd/>
                  <a:tailEnd/>
                </a:ln>
              </p:spPr>
              <p:txBody>
                <a:bodyPr/>
                <a:lstStyle/>
                <a:p>
                  <a:endParaRPr lang="en-US"/>
                </a:p>
              </p:txBody>
            </p:sp>
          </p:grpSp>
          <p:grpSp>
            <p:nvGrpSpPr>
              <p:cNvPr id="25" name="Group 63"/>
              <p:cNvGrpSpPr>
                <a:grpSpLocks/>
              </p:cNvGrpSpPr>
              <p:nvPr/>
            </p:nvGrpSpPr>
            <p:grpSpPr bwMode="auto">
              <a:xfrm>
                <a:off x="684" y="3910"/>
                <a:ext cx="1403" cy="1360"/>
                <a:chOff x="684" y="3910"/>
                <a:chExt cx="1403" cy="1360"/>
              </a:xfrm>
            </p:grpSpPr>
            <p:sp>
              <p:nvSpPr>
                <p:cNvPr id="25629" name="Rectangle 64"/>
                <p:cNvSpPr>
                  <a:spLocks noChangeArrowheads="1"/>
                </p:cNvSpPr>
                <p:nvPr/>
              </p:nvSpPr>
              <p:spPr bwMode="auto">
                <a:xfrm>
                  <a:off x="727" y="3910"/>
                  <a:ext cx="1317" cy="136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For ratio variables, both differences and ratios are meaningful. (*, /)</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30" name="Rectangle 65"/>
                <p:cNvSpPr>
                  <a:spLocks noChangeArrowheads="1"/>
                </p:cNvSpPr>
                <p:nvPr/>
              </p:nvSpPr>
              <p:spPr bwMode="auto">
                <a:xfrm>
                  <a:off x="684" y="3910"/>
                  <a:ext cx="1403" cy="1360"/>
                </a:xfrm>
                <a:prstGeom prst="rect">
                  <a:avLst/>
                </a:prstGeom>
                <a:noFill/>
                <a:ln w="7">
                  <a:solidFill>
                    <a:srgbClr val="A0A0A0"/>
                  </a:solidFill>
                  <a:miter lim="800000"/>
                  <a:headEnd/>
                  <a:tailEnd/>
                </a:ln>
              </p:spPr>
              <p:txBody>
                <a:bodyPr/>
                <a:lstStyle/>
                <a:p>
                  <a:endParaRPr lang="en-US"/>
                </a:p>
              </p:txBody>
            </p:sp>
          </p:grpSp>
          <p:grpSp>
            <p:nvGrpSpPr>
              <p:cNvPr id="26" name="Group 66"/>
              <p:cNvGrpSpPr>
                <a:grpSpLocks/>
              </p:cNvGrpSpPr>
              <p:nvPr/>
            </p:nvGrpSpPr>
            <p:grpSpPr bwMode="auto">
              <a:xfrm>
                <a:off x="2087" y="3910"/>
                <a:ext cx="950" cy="1360"/>
                <a:chOff x="2087" y="3910"/>
                <a:chExt cx="950" cy="1360"/>
              </a:xfrm>
            </p:grpSpPr>
            <p:sp>
              <p:nvSpPr>
                <p:cNvPr id="25627" name="Rectangle 67"/>
                <p:cNvSpPr>
                  <a:spLocks noChangeArrowheads="1"/>
                </p:cNvSpPr>
                <p:nvPr/>
              </p:nvSpPr>
              <p:spPr bwMode="auto">
                <a:xfrm>
                  <a:off x="2130" y="3910"/>
                  <a:ext cx="864" cy="136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temperature in Kelvin, monetary quantities, counts, age, mass, length, electrical current</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28" name="Rectangle 68"/>
                <p:cNvSpPr>
                  <a:spLocks noChangeArrowheads="1"/>
                </p:cNvSpPr>
                <p:nvPr/>
              </p:nvSpPr>
              <p:spPr bwMode="auto">
                <a:xfrm>
                  <a:off x="2087" y="3910"/>
                  <a:ext cx="950" cy="1360"/>
                </a:xfrm>
                <a:prstGeom prst="rect">
                  <a:avLst/>
                </a:prstGeom>
                <a:noFill/>
                <a:ln w="7">
                  <a:solidFill>
                    <a:srgbClr val="A0A0A0"/>
                  </a:solidFill>
                  <a:miter lim="800000"/>
                  <a:headEnd/>
                  <a:tailEnd/>
                </a:ln>
              </p:spPr>
              <p:txBody>
                <a:bodyPr/>
                <a:lstStyle/>
                <a:p>
                  <a:endParaRPr lang="en-US"/>
                </a:p>
              </p:txBody>
            </p:sp>
          </p:grpSp>
          <p:grpSp>
            <p:nvGrpSpPr>
              <p:cNvPr id="27" name="Group 69"/>
              <p:cNvGrpSpPr>
                <a:grpSpLocks/>
              </p:cNvGrpSpPr>
              <p:nvPr/>
            </p:nvGrpSpPr>
            <p:grpSpPr bwMode="auto">
              <a:xfrm>
                <a:off x="3037" y="3910"/>
                <a:ext cx="849" cy="1360"/>
                <a:chOff x="3037" y="3910"/>
                <a:chExt cx="849" cy="1360"/>
              </a:xfrm>
            </p:grpSpPr>
            <p:sp>
              <p:nvSpPr>
                <p:cNvPr id="25625" name="Rectangle 70"/>
                <p:cNvSpPr>
                  <a:spLocks noChangeArrowheads="1"/>
                </p:cNvSpPr>
                <p:nvPr/>
              </p:nvSpPr>
              <p:spPr bwMode="auto">
                <a:xfrm>
                  <a:off x="3080" y="3910"/>
                  <a:ext cx="763" cy="1360"/>
                </a:xfrm>
                <a:prstGeom prst="rect">
                  <a:avLst/>
                </a:prstGeom>
                <a:noFill/>
                <a:ln w="9525">
                  <a:noFill/>
                  <a:miter lim="800000"/>
                  <a:headEnd/>
                  <a:tailEnd/>
                </a:ln>
              </p:spPr>
              <p:txBody>
                <a:bodyPr/>
                <a:lstStyle/>
                <a:p>
                  <a:pPr eaLnBrk="1" hangingPunct="1"/>
                  <a:r>
                    <a:rPr lang="en-US" b="0">
                      <a:latin typeface="Times New Roman" pitchFamily="18" charset="0"/>
                      <a:ea typeface="MS Mincho" pitchFamily="49" charset="-128"/>
                    </a:rPr>
                    <a:t>geometric mean, harmonic mean, percent variation</a:t>
                  </a:r>
                  <a:endParaRPr lang="en-US" sz="1200" b="0">
                    <a:latin typeface="Times New Roman" pitchFamily="18" charset="0"/>
                    <a:cs typeface="Times New Roman" pitchFamily="18" charset="0"/>
                  </a:endParaRPr>
                </a:p>
                <a:p>
                  <a:endParaRPr lang="en-US" sz="2400" b="0">
                    <a:latin typeface="Times New Roman" pitchFamily="18" charset="0"/>
                  </a:endParaRPr>
                </a:p>
              </p:txBody>
            </p:sp>
            <p:sp>
              <p:nvSpPr>
                <p:cNvPr id="25626" name="Rectangle 71"/>
                <p:cNvSpPr>
                  <a:spLocks noChangeArrowheads="1"/>
                </p:cNvSpPr>
                <p:nvPr/>
              </p:nvSpPr>
              <p:spPr bwMode="auto">
                <a:xfrm>
                  <a:off x="3037" y="3910"/>
                  <a:ext cx="849" cy="1360"/>
                </a:xfrm>
                <a:prstGeom prst="rect">
                  <a:avLst/>
                </a:prstGeom>
                <a:noFill/>
                <a:ln w="7">
                  <a:solidFill>
                    <a:srgbClr val="A0A0A0"/>
                  </a:solidFill>
                  <a:miter lim="800000"/>
                  <a:headEnd/>
                  <a:tailEnd/>
                </a:ln>
              </p:spPr>
              <p:txBody>
                <a:bodyPr/>
                <a:lstStyle/>
                <a:p>
                  <a:endParaRPr lang="en-US"/>
                </a:p>
              </p:txBody>
            </p:sp>
          </p:grpSp>
        </p:grpSp>
        <p:sp>
          <p:nvSpPr>
            <p:cNvPr id="25604" name="Rectangle 72"/>
            <p:cNvSpPr>
              <a:spLocks noChangeArrowheads="1"/>
            </p:cNvSpPr>
            <p:nvPr/>
          </p:nvSpPr>
          <p:spPr bwMode="auto">
            <a:xfrm>
              <a:off x="-2" y="-2"/>
              <a:ext cx="3890" cy="5274"/>
            </a:xfrm>
            <a:prstGeom prst="rect">
              <a:avLst/>
            </a:prstGeom>
            <a:noFill/>
            <a:ln w="6350">
              <a:solidFill>
                <a:srgbClr val="A0A0A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304801"/>
            <a:ext cx="10566400" cy="6276975"/>
            <a:chOff x="-2" y="-2"/>
            <a:chExt cx="3761" cy="4164"/>
          </a:xfrm>
        </p:grpSpPr>
        <p:grpSp>
          <p:nvGrpSpPr>
            <p:cNvPr id="3" name="Group 3"/>
            <p:cNvGrpSpPr>
              <a:grpSpLocks/>
            </p:cNvGrpSpPr>
            <p:nvPr/>
          </p:nvGrpSpPr>
          <p:grpSpPr bwMode="auto">
            <a:xfrm>
              <a:off x="0" y="0"/>
              <a:ext cx="3757" cy="4160"/>
              <a:chOff x="0" y="0"/>
              <a:chExt cx="3757" cy="4160"/>
            </a:xfrm>
          </p:grpSpPr>
          <p:grpSp>
            <p:nvGrpSpPr>
              <p:cNvPr id="4" name="Group 4"/>
              <p:cNvGrpSpPr>
                <a:grpSpLocks/>
              </p:cNvGrpSpPr>
              <p:nvPr/>
            </p:nvGrpSpPr>
            <p:grpSpPr bwMode="auto">
              <a:xfrm>
                <a:off x="0" y="0"/>
                <a:ext cx="684" cy="596"/>
                <a:chOff x="0" y="0"/>
                <a:chExt cx="684" cy="596"/>
              </a:xfrm>
            </p:grpSpPr>
            <p:sp>
              <p:nvSpPr>
                <p:cNvPr id="26676" name="Rectangle 5"/>
                <p:cNvSpPr>
                  <a:spLocks noChangeArrowheads="1"/>
                </p:cNvSpPr>
                <p:nvPr/>
              </p:nvSpPr>
              <p:spPr bwMode="auto">
                <a:xfrm>
                  <a:off x="0" y="0"/>
                  <a:ext cx="684" cy="596"/>
                </a:xfrm>
                <a:prstGeom prst="rect">
                  <a:avLst/>
                </a:prstGeom>
                <a:solidFill>
                  <a:srgbClr val="CCFFFF"/>
                </a:solidFill>
                <a:ln w="9525">
                  <a:noFill/>
                  <a:miter lim="800000"/>
                  <a:headEnd/>
                  <a:tailEnd/>
                </a:ln>
              </p:spPr>
              <p:txBody>
                <a:bodyPr/>
                <a:lstStyle/>
                <a:p>
                  <a:endParaRPr lang="en-US"/>
                </a:p>
              </p:txBody>
            </p:sp>
            <p:grpSp>
              <p:nvGrpSpPr>
                <p:cNvPr id="5" name="Group 6"/>
                <p:cNvGrpSpPr>
                  <a:grpSpLocks/>
                </p:cNvGrpSpPr>
                <p:nvPr/>
              </p:nvGrpSpPr>
              <p:grpSpPr bwMode="auto">
                <a:xfrm>
                  <a:off x="0" y="0"/>
                  <a:ext cx="684" cy="596"/>
                  <a:chOff x="0" y="0"/>
                  <a:chExt cx="684" cy="596"/>
                </a:xfrm>
              </p:grpSpPr>
              <p:sp>
                <p:nvSpPr>
                  <p:cNvPr id="26678" name="Rectangle 7"/>
                  <p:cNvSpPr>
                    <a:spLocks noChangeArrowheads="1"/>
                  </p:cNvSpPr>
                  <p:nvPr/>
                </p:nvSpPr>
                <p:spPr bwMode="auto">
                  <a:xfrm>
                    <a:off x="43" y="0"/>
                    <a:ext cx="598" cy="596"/>
                  </a:xfrm>
                  <a:prstGeom prst="rect">
                    <a:avLst/>
                  </a:prstGeom>
                  <a:solidFill>
                    <a:srgbClr val="CCFFFF"/>
                  </a:solidFill>
                  <a:ln w="9525">
                    <a:noFill/>
                    <a:miter lim="800000"/>
                    <a:headEnd/>
                    <a:tailEnd/>
                  </a:ln>
                </p:spPr>
                <p:txBody>
                  <a:bodyPr/>
                  <a:lstStyle/>
                  <a:p>
                    <a:pPr algn="ctr" eaLnBrk="1" hangingPunct="1"/>
                    <a:r>
                      <a:rPr lang="en-US" sz="1800">
                        <a:latin typeface="Times New Roman" pitchFamily="18" charset="0"/>
                        <a:cs typeface="Times New Roman" pitchFamily="18" charset="0"/>
                      </a:rPr>
                      <a:t>Attribute Level</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26679" name="Rectangle 8"/>
                  <p:cNvSpPr>
                    <a:spLocks noChangeArrowheads="1"/>
                  </p:cNvSpPr>
                  <p:nvPr/>
                </p:nvSpPr>
                <p:spPr bwMode="auto">
                  <a:xfrm>
                    <a:off x="0" y="0"/>
                    <a:ext cx="684" cy="596"/>
                  </a:xfrm>
                  <a:prstGeom prst="rect">
                    <a:avLst/>
                  </a:prstGeom>
                  <a:noFill/>
                  <a:ln w="7">
                    <a:solidFill>
                      <a:srgbClr val="A0A0A0"/>
                    </a:solidFill>
                    <a:miter lim="800000"/>
                    <a:headEnd/>
                    <a:tailEnd/>
                  </a:ln>
                </p:spPr>
                <p:txBody>
                  <a:bodyPr/>
                  <a:lstStyle/>
                  <a:p>
                    <a:endParaRPr lang="en-US"/>
                  </a:p>
                </p:txBody>
              </p:sp>
            </p:grpSp>
          </p:grpSp>
          <p:grpSp>
            <p:nvGrpSpPr>
              <p:cNvPr id="6" name="Group 9"/>
              <p:cNvGrpSpPr>
                <a:grpSpLocks/>
              </p:cNvGrpSpPr>
              <p:nvPr/>
            </p:nvGrpSpPr>
            <p:grpSpPr bwMode="auto">
              <a:xfrm>
                <a:off x="684" y="0"/>
                <a:ext cx="1691" cy="596"/>
                <a:chOff x="684" y="0"/>
                <a:chExt cx="1691" cy="596"/>
              </a:xfrm>
            </p:grpSpPr>
            <p:sp>
              <p:nvSpPr>
                <p:cNvPr id="26672" name="Rectangle 10"/>
                <p:cNvSpPr>
                  <a:spLocks noChangeArrowheads="1"/>
                </p:cNvSpPr>
                <p:nvPr/>
              </p:nvSpPr>
              <p:spPr bwMode="auto">
                <a:xfrm>
                  <a:off x="684" y="0"/>
                  <a:ext cx="1691" cy="596"/>
                </a:xfrm>
                <a:prstGeom prst="rect">
                  <a:avLst/>
                </a:prstGeom>
                <a:solidFill>
                  <a:srgbClr val="CCFFFF"/>
                </a:solidFill>
                <a:ln w="9525">
                  <a:noFill/>
                  <a:miter lim="800000"/>
                  <a:headEnd/>
                  <a:tailEnd/>
                </a:ln>
              </p:spPr>
              <p:txBody>
                <a:bodyPr/>
                <a:lstStyle/>
                <a:p>
                  <a:endParaRPr lang="en-US"/>
                </a:p>
              </p:txBody>
            </p:sp>
            <p:grpSp>
              <p:nvGrpSpPr>
                <p:cNvPr id="7" name="Group 11"/>
                <p:cNvGrpSpPr>
                  <a:grpSpLocks/>
                </p:cNvGrpSpPr>
                <p:nvPr/>
              </p:nvGrpSpPr>
              <p:grpSpPr bwMode="auto">
                <a:xfrm>
                  <a:off x="684" y="0"/>
                  <a:ext cx="1691" cy="596"/>
                  <a:chOff x="684" y="0"/>
                  <a:chExt cx="1691" cy="596"/>
                </a:xfrm>
              </p:grpSpPr>
              <p:sp>
                <p:nvSpPr>
                  <p:cNvPr id="26674" name="Rectangle 12"/>
                  <p:cNvSpPr>
                    <a:spLocks noChangeArrowheads="1"/>
                  </p:cNvSpPr>
                  <p:nvPr/>
                </p:nvSpPr>
                <p:spPr bwMode="auto">
                  <a:xfrm>
                    <a:off x="727" y="0"/>
                    <a:ext cx="1605" cy="596"/>
                  </a:xfrm>
                  <a:prstGeom prst="rect">
                    <a:avLst/>
                  </a:prstGeom>
                  <a:solidFill>
                    <a:srgbClr val="CCFFFF"/>
                  </a:solidFill>
                  <a:ln w="9525">
                    <a:noFill/>
                    <a:miter lim="800000"/>
                    <a:headEnd/>
                    <a:tailEnd/>
                  </a:ln>
                </p:spPr>
                <p:txBody>
                  <a:bodyPr/>
                  <a:lstStyle/>
                  <a:p>
                    <a:pPr algn="ctr" eaLnBrk="1" hangingPunct="1"/>
                    <a:r>
                      <a:rPr lang="en-US" sz="1800">
                        <a:latin typeface="Times New Roman" pitchFamily="18" charset="0"/>
                        <a:cs typeface="Times New Roman" pitchFamily="18" charset="0"/>
                      </a:rPr>
                      <a:t>Transformation</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26675" name="Rectangle 13"/>
                  <p:cNvSpPr>
                    <a:spLocks noChangeArrowheads="1"/>
                  </p:cNvSpPr>
                  <p:nvPr/>
                </p:nvSpPr>
                <p:spPr bwMode="auto">
                  <a:xfrm>
                    <a:off x="684" y="0"/>
                    <a:ext cx="1691" cy="596"/>
                  </a:xfrm>
                  <a:prstGeom prst="rect">
                    <a:avLst/>
                  </a:prstGeom>
                  <a:noFill/>
                  <a:ln w="7">
                    <a:solidFill>
                      <a:srgbClr val="A0A0A0"/>
                    </a:solidFill>
                    <a:miter lim="800000"/>
                    <a:headEnd/>
                    <a:tailEnd/>
                  </a:ln>
                </p:spPr>
                <p:txBody>
                  <a:bodyPr/>
                  <a:lstStyle/>
                  <a:p>
                    <a:endParaRPr lang="en-US"/>
                  </a:p>
                </p:txBody>
              </p:sp>
            </p:grpSp>
          </p:grpSp>
          <p:grpSp>
            <p:nvGrpSpPr>
              <p:cNvPr id="8" name="Group 14"/>
              <p:cNvGrpSpPr>
                <a:grpSpLocks/>
              </p:cNvGrpSpPr>
              <p:nvPr/>
            </p:nvGrpSpPr>
            <p:grpSpPr bwMode="auto">
              <a:xfrm>
                <a:off x="2375" y="0"/>
                <a:ext cx="1382" cy="596"/>
                <a:chOff x="2375" y="0"/>
                <a:chExt cx="1382" cy="596"/>
              </a:xfrm>
            </p:grpSpPr>
            <p:sp>
              <p:nvSpPr>
                <p:cNvPr id="26668" name="Rectangle 15"/>
                <p:cNvSpPr>
                  <a:spLocks noChangeArrowheads="1"/>
                </p:cNvSpPr>
                <p:nvPr/>
              </p:nvSpPr>
              <p:spPr bwMode="auto">
                <a:xfrm>
                  <a:off x="2375" y="0"/>
                  <a:ext cx="1382" cy="596"/>
                </a:xfrm>
                <a:prstGeom prst="rect">
                  <a:avLst/>
                </a:prstGeom>
                <a:solidFill>
                  <a:srgbClr val="CCFFFF"/>
                </a:solidFill>
                <a:ln w="9525">
                  <a:noFill/>
                  <a:miter lim="800000"/>
                  <a:headEnd/>
                  <a:tailEnd/>
                </a:ln>
              </p:spPr>
              <p:txBody>
                <a:bodyPr/>
                <a:lstStyle/>
                <a:p>
                  <a:endParaRPr lang="en-US"/>
                </a:p>
              </p:txBody>
            </p:sp>
            <p:grpSp>
              <p:nvGrpSpPr>
                <p:cNvPr id="9" name="Group 16"/>
                <p:cNvGrpSpPr>
                  <a:grpSpLocks/>
                </p:cNvGrpSpPr>
                <p:nvPr/>
              </p:nvGrpSpPr>
              <p:grpSpPr bwMode="auto">
                <a:xfrm>
                  <a:off x="2375" y="0"/>
                  <a:ext cx="1382" cy="596"/>
                  <a:chOff x="2375" y="0"/>
                  <a:chExt cx="1382" cy="596"/>
                </a:xfrm>
              </p:grpSpPr>
              <p:sp>
                <p:nvSpPr>
                  <p:cNvPr id="26670" name="Rectangle 17"/>
                  <p:cNvSpPr>
                    <a:spLocks noChangeArrowheads="1"/>
                  </p:cNvSpPr>
                  <p:nvPr/>
                </p:nvSpPr>
                <p:spPr bwMode="auto">
                  <a:xfrm>
                    <a:off x="2418" y="0"/>
                    <a:ext cx="1296" cy="596"/>
                  </a:xfrm>
                  <a:prstGeom prst="rect">
                    <a:avLst/>
                  </a:prstGeom>
                  <a:solidFill>
                    <a:srgbClr val="CCFFFF"/>
                  </a:solidFill>
                  <a:ln w="9525">
                    <a:noFill/>
                    <a:miter lim="800000"/>
                    <a:headEnd/>
                    <a:tailEnd/>
                  </a:ln>
                </p:spPr>
                <p:txBody>
                  <a:bodyPr/>
                  <a:lstStyle/>
                  <a:p>
                    <a:pPr algn="ctr" eaLnBrk="1" hangingPunct="1"/>
                    <a:r>
                      <a:rPr lang="en-US" sz="1800">
                        <a:latin typeface="Times New Roman" pitchFamily="18" charset="0"/>
                        <a:cs typeface="Times New Roman" pitchFamily="18" charset="0"/>
                      </a:rPr>
                      <a:t>Comments</a:t>
                    </a:r>
                    <a:endParaRPr lang="en-US" sz="1800" b="0">
                      <a:latin typeface="Times New Roman" pitchFamily="18" charset="0"/>
                      <a:cs typeface="Times New Roman" pitchFamily="18" charset="0"/>
                    </a:endParaRPr>
                  </a:p>
                  <a:p>
                    <a:pPr algn="ctr"/>
                    <a:endParaRPr lang="en-US" sz="1800" b="0">
                      <a:latin typeface="Times New Roman" pitchFamily="18" charset="0"/>
                    </a:endParaRPr>
                  </a:p>
                </p:txBody>
              </p:sp>
              <p:sp>
                <p:nvSpPr>
                  <p:cNvPr id="26671" name="Rectangle 18"/>
                  <p:cNvSpPr>
                    <a:spLocks noChangeArrowheads="1"/>
                  </p:cNvSpPr>
                  <p:nvPr/>
                </p:nvSpPr>
                <p:spPr bwMode="auto">
                  <a:xfrm>
                    <a:off x="2375" y="0"/>
                    <a:ext cx="1382" cy="596"/>
                  </a:xfrm>
                  <a:prstGeom prst="rect">
                    <a:avLst/>
                  </a:prstGeom>
                  <a:noFill/>
                  <a:ln w="7">
                    <a:solidFill>
                      <a:srgbClr val="A0A0A0"/>
                    </a:solidFill>
                    <a:miter lim="800000"/>
                    <a:headEnd/>
                    <a:tailEnd/>
                  </a:ln>
                </p:spPr>
                <p:txBody>
                  <a:bodyPr/>
                  <a:lstStyle/>
                  <a:p>
                    <a:endParaRPr lang="en-US"/>
                  </a:p>
                </p:txBody>
              </p:sp>
            </p:grpSp>
          </p:grpSp>
          <p:grpSp>
            <p:nvGrpSpPr>
              <p:cNvPr id="10" name="Group 19"/>
              <p:cNvGrpSpPr>
                <a:grpSpLocks/>
              </p:cNvGrpSpPr>
              <p:nvPr/>
            </p:nvGrpSpPr>
            <p:grpSpPr bwMode="auto">
              <a:xfrm>
                <a:off x="0" y="596"/>
                <a:ext cx="684" cy="824"/>
                <a:chOff x="0" y="596"/>
                <a:chExt cx="684" cy="824"/>
              </a:xfrm>
            </p:grpSpPr>
            <p:sp>
              <p:nvSpPr>
                <p:cNvPr id="26666" name="Rectangle 20"/>
                <p:cNvSpPr>
                  <a:spLocks noChangeArrowheads="1"/>
                </p:cNvSpPr>
                <p:nvPr/>
              </p:nvSpPr>
              <p:spPr bwMode="auto">
                <a:xfrm>
                  <a:off x="43" y="596"/>
                  <a:ext cx="598" cy="824"/>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Nominal</a:t>
                  </a:r>
                </a:p>
                <a:p>
                  <a:pPr algn="ctr"/>
                  <a:endParaRPr lang="en-US" sz="2400" b="0">
                    <a:latin typeface="Times New Roman" pitchFamily="18" charset="0"/>
                  </a:endParaRPr>
                </a:p>
              </p:txBody>
            </p:sp>
            <p:sp>
              <p:nvSpPr>
                <p:cNvPr id="26667" name="Rectangle 21"/>
                <p:cNvSpPr>
                  <a:spLocks noChangeArrowheads="1"/>
                </p:cNvSpPr>
                <p:nvPr/>
              </p:nvSpPr>
              <p:spPr bwMode="auto">
                <a:xfrm>
                  <a:off x="0" y="596"/>
                  <a:ext cx="684" cy="824"/>
                </a:xfrm>
                <a:prstGeom prst="rect">
                  <a:avLst/>
                </a:prstGeom>
                <a:noFill/>
                <a:ln w="7">
                  <a:solidFill>
                    <a:srgbClr val="A0A0A0"/>
                  </a:solidFill>
                  <a:miter lim="800000"/>
                  <a:headEnd/>
                  <a:tailEnd/>
                </a:ln>
              </p:spPr>
              <p:txBody>
                <a:bodyPr/>
                <a:lstStyle/>
                <a:p>
                  <a:endParaRPr lang="en-US"/>
                </a:p>
              </p:txBody>
            </p:sp>
          </p:grpSp>
          <p:grpSp>
            <p:nvGrpSpPr>
              <p:cNvPr id="11" name="Group 22"/>
              <p:cNvGrpSpPr>
                <a:grpSpLocks/>
              </p:cNvGrpSpPr>
              <p:nvPr/>
            </p:nvGrpSpPr>
            <p:grpSpPr bwMode="auto">
              <a:xfrm>
                <a:off x="684" y="596"/>
                <a:ext cx="1691" cy="824"/>
                <a:chOff x="684" y="596"/>
                <a:chExt cx="1691" cy="824"/>
              </a:xfrm>
            </p:grpSpPr>
            <p:sp>
              <p:nvSpPr>
                <p:cNvPr id="26664" name="Rectangle 23"/>
                <p:cNvSpPr>
                  <a:spLocks noChangeArrowheads="1"/>
                </p:cNvSpPr>
                <p:nvPr/>
              </p:nvSpPr>
              <p:spPr bwMode="auto">
                <a:xfrm>
                  <a:off x="727" y="596"/>
                  <a:ext cx="1605" cy="824"/>
                </a:xfrm>
                <a:prstGeom prst="rect">
                  <a:avLst/>
                </a:prstGeom>
                <a:noFill/>
                <a:ln w="9525">
                  <a:noFill/>
                  <a:miter lim="800000"/>
                  <a:headEnd/>
                  <a:tailEnd/>
                </a:ln>
              </p:spPr>
              <p:txBody>
                <a:bodyPr/>
                <a:lstStyle/>
                <a:p>
                  <a:pPr eaLnBrk="1" hangingPunct="1"/>
                  <a:r>
                    <a:rPr lang="en-US" sz="1800" b="0">
                      <a:latin typeface="Times New Roman" pitchFamily="18" charset="0"/>
                      <a:ea typeface="MS Mincho" pitchFamily="49" charset="-128"/>
                    </a:rPr>
                    <a:t>Any permutation of values</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26665" name="Rectangle 24"/>
                <p:cNvSpPr>
                  <a:spLocks noChangeArrowheads="1"/>
                </p:cNvSpPr>
                <p:nvPr/>
              </p:nvSpPr>
              <p:spPr bwMode="auto">
                <a:xfrm>
                  <a:off x="684" y="596"/>
                  <a:ext cx="1691" cy="824"/>
                </a:xfrm>
                <a:prstGeom prst="rect">
                  <a:avLst/>
                </a:prstGeom>
                <a:noFill/>
                <a:ln w="7">
                  <a:solidFill>
                    <a:srgbClr val="A0A0A0"/>
                  </a:solidFill>
                  <a:miter lim="800000"/>
                  <a:headEnd/>
                  <a:tailEnd/>
                </a:ln>
              </p:spPr>
              <p:txBody>
                <a:bodyPr/>
                <a:lstStyle/>
                <a:p>
                  <a:endParaRPr lang="en-US"/>
                </a:p>
              </p:txBody>
            </p:sp>
          </p:grpSp>
          <p:grpSp>
            <p:nvGrpSpPr>
              <p:cNvPr id="12" name="Group 25"/>
              <p:cNvGrpSpPr>
                <a:grpSpLocks/>
              </p:cNvGrpSpPr>
              <p:nvPr/>
            </p:nvGrpSpPr>
            <p:grpSpPr bwMode="auto">
              <a:xfrm>
                <a:off x="2375" y="596"/>
                <a:ext cx="1382" cy="824"/>
                <a:chOff x="2375" y="596"/>
                <a:chExt cx="1382" cy="824"/>
              </a:xfrm>
            </p:grpSpPr>
            <p:sp>
              <p:nvSpPr>
                <p:cNvPr id="26662" name="Rectangle 26"/>
                <p:cNvSpPr>
                  <a:spLocks noChangeArrowheads="1"/>
                </p:cNvSpPr>
                <p:nvPr/>
              </p:nvSpPr>
              <p:spPr bwMode="auto">
                <a:xfrm>
                  <a:off x="2418" y="596"/>
                  <a:ext cx="1296" cy="824"/>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If all employee ID numbers were reassigned, would it make any difference?</a:t>
                  </a:r>
                </a:p>
                <a:p>
                  <a:endParaRPr lang="en-US" sz="2400" b="0">
                    <a:latin typeface="Times New Roman" pitchFamily="18" charset="0"/>
                  </a:endParaRPr>
                </a:p>
              </p:txBody>
            </p:sp>
            <p:sp>
              <p:nvSpPr>
                <p:cNvPr id="26663" name="Rectangle 27"/>
                <p:cNvSpPr>
                  <a:spLocks noChangeArrowheads="1"/>
                </p:cNvSpPr>
                <p:nvPr/>
              </p:nvSpPr>
              <p:spPr bwMode="auto">
                <a:xfrm>
                  <a:off x="2375" y="596"/>
                  <a:ext cx="1382" cy="824"/>
                </a:xfrm>
                <a:prstGeom prst="rect">
                  <a:avLst/>
                </a:prstGeom>
                <a:noFill/>
                <a:ln w="7">
                  <a:solidFill>
                    <a:srgbClr val="A0A0A0"/>
                  </a:solidFill>
                  <a:miter lim="800000"/>
                  <a:headEnd/>
                  <a:tailEnd/>
                </a:ln>
              </p:spPr>
              <p:txBody>
                <a:bodyPr/>
                <a:lstStyle/>
                <a:p>
                  <a:endParaRPr lang="en-US"/>
                </a:p>
              </p:txBody>
            </p:sp>
          </p:grpSp>
          <p:grpSp>
            <p:nvGrpSpPr>
              <p:cNvPr id="13" name="Group 28"/>
              <p:cNvGrpSpPr>
                <a:grpSpLocks/>
              </p:cNvGrpSpPr>
              <p:nvPr/>
            </p:nvGrpSpPr>
            <p:grpSpPr bwMode="auto">
              <a:xfrm>
                <a:off x="0" y="1420"/>
                <a:ext cx="684" cy="1092"/>
                <a:chOff x="0" y="1420"/>
                <a:chExt cx="684" cy="1092"/>
              </a:xfrm>
            </p:grpSpPr>
            <p:sp>
              <p:nvSpPr>
                <p:cNvPr id="26660" name="Rectangle 29"/>
                <p:cNvSpPr>
                  <a:spLocks noChangeArrowheads="1"/>
                </p:cNvSpPr>
                <p:nvPr/>
              </p:nvSpPr>
              <p:spPr bwMode="auto">
                <a:xfrm>
                  <a:off x="43" y="1420"/>
                  <a:ext cx="598" cy="1092"/>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Ordinal</a:t>
                  </a:r>
                </a:p>
                <a:p>
                  <a:pPr algn="ctr"/>
                  <a:endParaRPr lang="en-US" sz="2400" b="0">
                    <a:latin typeface="Times New Roman" pitchFamily="18" charset="0"/>
                  </a:endParaRPr>
                </a:p>
              </p:txBody>
            </p:sp>
            <p:sp>
              <p:nvSpPr>
                <p:cNvPr id="26661" name="Rectangle 30"/>
                <p:cNvSpPr>
                  <a:spLocks noChangeArrowheads="1"/>
                </p:cNvSpPr>
                <p:nvPr/>
              </p:nvSpPr>
              <p:spPr bwMode="auto">
                <a:xfrm>
                  <a:off x="0" y="1420"/>
                  <a:ext cx="684" cy="1092"/>
                </a:xfrm>
                <a:prstGeom prst="rect">
                  <a:avLst/>
                </a:prstGeom>
                <a:noFill/>
                <a:ln w="7">
                  <a:solidFill>
                    <a:srgbClr val="A0A0A0"/>
                  </a:solidFill>
                  <a:miter lim="800000"/>
                  <a:headEnd/>
                  <a:tailEnd/>
                </a:ln>
              </p:spPr>
              <p:txBody>
                <a:bodyPr/>
                <a:lstStyle/>
                <a:p>
                  <a:endParaRPr lang="en-US"/>
                </a:p>
              </p:txBody>
            </p:sp>
          </p:grpSp>
          <p:grpSp>
            <p:nvGrpSpPr>
              <p:cNvPr id="14" name="Group 31"/>
              <p:cNvGrpSpPr>
                <a:grpSpLocks/>
              </p:cNvGrpSpPr>
              <p:nvPr/>
            </p:nvGrpSpPr>
            <p:grpSpPr bwMode="auto">
              <a:xfrm>
                <a:off x="684" y="1420"/>
                <a:ext cx="1691" cy="1092"/>
                <a:chOff x="684" y="1420"/>
                <a:chExt cx="1691" cy="1092"/>
              </a:xfrm>
            </p:grpSpPr>
            <p:sp>
              <p:nvSpPr>
                <p:cNvPr id="26658" name="Rectangle 32"/>
                <p:cNvSpPr>
                  <a:spLocks noChangeArrowheads="1"/>
                </p:cNvSpPr>
                <p:nvPr/>
              </p:nvSpPr>
              <p:spPr bwMode="auto">
                <a:xfrm>
                  <a:off x="727" y="1420"/>
                  <a:ext cx="1605" cy="1092"/>
                </a:xfrm>
                <a:prstGeom prst="rect">
                  <a:avLst/>
                </a:prstGeom>
                <a:noFill/>
                <a:ln w="9525">
                  <a:noFill/>
                  <a:miter lim="800000"/>
                  <a:headEnd/>
                  <a:tailEnd/>
                </a:ln>
              </p:spPr>
              <p:txBody>
                <a:bodyPr/>
                <a:lstStyle/>
                <a:p>
                  <a:pPr eaLnBrk="1" hangingPunct="1"/>
                  <a:r>
                    <a:rPr lang="en-US" sz="1800" b="0">
                      <a:latin typeface="Times New Roman" pitchFamily="18" charset="0"/>
                      <a:ea typeface="MS Mincho" pitchFamily="49" charset="-128"/>
                    </a:rPr>
                    <a:t>An order preserving change of values, i.e., </a:t>
                  </a:r>
                  <a:br>
                    <a:rPr lang="en-US" sz="1800" b="0">
                      <a:latin typeface="Times New Roman" pitchFamily="18" charset="0"/>
                      <a:ea typeface="MS Mincho" pitchFamily="49" charset="-128"/>
                    </a:rPr>
                  </a:br>
                  <a:r>
                    <a:rPr lang="en-US" sz="1800" b="0" i="1">
                      <a:latin typeface="Times New Roman" pitchFamily="18" charset="0"/>
                      <a:ea typeface="MS Mincho" pitchFamily="49" charset="-128"/>
                    </a:rPr>
                    <a:t>new_value = f(old_value) </a:t>
                  </a:r>
                  <a:br>
                    <a:rPr lang="en-US" sz="1800" b="0" i="1">
                      <a:latin typeface="Times New Roman" pitchFamily="18" charset="0"/>
                      <a:ea typeface="MS Mincho" pitchFamily="49" charset="-128"/>
                    </a:rPr>
                  </a:br>
                  <a:r>
                    <a:rPr lang="en-US" sz="1800" b="0">
                      <a:latin typeface="Times New Roman" pitchFamily="18" charset="0"/>
                      <a:ea typeface="MS Mincho" pitchFamily="49" charset="-128"/>
                    </a:rPr>
                    <a:t>where </a:t>
                  </a:r>
                  <a:r>
                    <a:rPr lang="en-US" sz="1800" b="0" i="1">
                      <a:latin typeface="Times New Roman" pitchFamily="18" charset="0"/>
                      <a:ea typeface="MS Mincho" pitchFamily="49" charset="-128"/>
                    </a:rPr>
                    <a:t>f</a:t>
                  </a:r>
                  <a:r>
                    <a:rPr lang="en-US" sz="1800" b="0">
                      <a:latin typeface="Times New Roman" pitchFamily="18" charset="0"/>
                      <a:ea typeface="MS Mincho" pitchFamily="49" charset="-128"/>
                    </a:rPr>
                    <a:t> is a monotonic function.</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26659" name="Rectangle 33"/>
                <p:cNvSpPr>
                  <a:spLocks noChangeArrowheads="1"/>
                </p:cNvSpPr>
                <p:nvPr/>
              </p:nvSpPr>
              <p:spPr bwMode="auto">
                <a:xfrm>
                  <a:off x="684" y="1420"/>
                  <a:ext cx="1691" cy="1092"/>
                </a:xfrm>
                <a:prstGeom prst="rect">
                  <a:avLst/>
                </a:prstGeom>
                <a:noFill/>
                <a:ln w="7">
                  <a:solidFill>
                    <a:srgbClr val="A0A0A0"/>
                  </a:solidFill>
                  <a:miter lim="800000"/>
                  <a:headEnd/>
                  <a:tailEnd/>
                </a:ln>
              </p:spPr>
              <p:txBody>
                <a:bodyPr/>
                <a:lstStyle/>
                <a:p>
                  <a:endParaRPr lang="en-US"/>
                </a:p>
              </p:txBody>
            </p:sp>
          </p:grpSp>
          <p:grpSp>
            <p:nvGrpSpPr>
              <p:cNvPr id="15" name="Group 34"/>
              <p:cNvGrpSpPr>
                <a:grpSpLocks/>
              </p:cNvGrpSpPr>
              <p:nvPr/>
            </p:nvGrpSpPr>
            <p:grpSpPr bwMode="auto">
              <a:xfrm>
                <a:off x="2375" y="1420"/>
                <a:ext cx="1382" cy="1092"/>
                <a:chOff x="2375" y="1420"/>
                <a:chExt cx="1382" cy="1092"/>
              </a:xfrm>
            </p:grpSpPr>
            <p:sp>
              <p:nvSpPr>
                <p:cNvPr id="26656" name="Rectangle 35"/>
                <p:cNvSpPr>
                  <a:spLocks noChangeArrowheads="1"/>
                </p:cNvSpPr>
                <p:nvPr/>
              </p:nvSpPr>
              <p:spPr bwMode="auto">
                <a:xfrm>
                  <a:off x="2418" y="1420"/>
                  <a:ext cx="1296" cy="1092"/>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An attribute encompassing the notion of good, better best can be represented equally well by the values {1, 2, 3} or by { 0.5, 1, 10}.</a:t>
                  </a:r>
                </a:p>
                <a:p>
                  <a:endParaRPr lang="en-US" sz="1800" b="0">
                    <a:latin typeface="Times New Roman" pitchFamily="18" charset="0"/>
                  </a:endParaRPr>
                </a:p>
              </p:txBody>
            </p:sp>
            <p:sp>
              <p:nvSpPr>
                <p:cNvPr id="26657" name="Rectangle 36"/>
                <p:cNvSpPr>
                  <a:spLocks noChangeArrowheads="1"/>
                </p:cNvSpPr>
                <p:nvPr/>
              </p:nvSpPr>
              <p:spPr bwMode="auto">
                <a:xfrm>
                  <a:off x="2375" y="1420"/>
                  <a:ext cx="1382" cy="1092"/>
                </a:xfrm>
                <a:prstGeom prst="rect">
                  <a:avLst/>
                </a:prstGeom>
                <a:noFill/>
                <a:ln w="7">
                  <a:solidFill>
                    <a:srgbClr val="A0A0A0"/>
                  </a:solidFill>
                  <a:miter lim="800000"/>
                  <a:headEnd/>
                  <a:tailEnd/>
                </a:ln>
              </p:spPr>
              <p:txBody>
                <a:bodyPr/>
                <a:lstStyle/>
                <a:p>
                  <a:endParaRPr lang="en-US"/>
                </a:p>
              </p:txBody>
            </p:sp>
          </p:grpSp>
          <p:grpSp>
            <p:nvGrpSpPr>
              <p:cNvPr id="16" name="Group 37"/>
              <p:cNvGrpSpPr>
                <a:grpSpLocks/>
              </p:cNvGrpSpPr>
              <p:nvPr/>
            </p:nvGrpSpPr>
            <p:grpSpPr bwMode="auto">
              <a:xfrm>
                <a:off x="0" y="2512"/>
                <a:ext cx="684" cy="1092"/>
                <a:chOff x="0" y="2512"/>
                <a:chExt cx="684" cy="1092"/>
              </a:xfrm>
            </p:grpSpPr>
            <p:sp>
              <p:nvSpPr>
                <p:cNvPr id="26654" name="Rectangle 38"/>
                <p:cNvSpPr>
                  <a:spLocks noChangeArrowheads="1"/>
                </p:cNvSpPr>
                <p:nvPr/>
              </p:nvSpPr>
              <p:spPr bwMode="auto">
                <a:xfrm>
                  <a:off x="43" y="2512"/>
                  <a:ext cx="598" cy="1092"/>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Interval</a:t>
                  </a:r>
                </a:p>
                <a:p>
                  <a:pPr algn="ctr"/>
                  <a:endParaRPr lang="en-US" sz="2400" b="0">
                    <a:latin typeface="Times New Roman" pitchFamily="18" charset="0"/>
                  </a:endParaRPr>
                </a:p>
              </p:txBody>
            </p:sp>
            <p:sp>
              <p:nvSpPr>
                <p:cNvPr id="26655" name="Rectangle 39"/>
                <p:cNvSpPr>
                  <a:spLocks noChangeArrowheads="1"/>
                </p:cNvSpPr>
                <p:nvPr/>
              </p:nvSpPr>
              <p:spPr bwMode="auto">
                <a:xfrm>
                  <a:off x="0" y="2512"/>
                  <a:ext cx="684" cy="1092"/>
                </a:xfrm>
                <a:prstGeom prst="rect">
                  <a:avLst/>
                </a:prstGeom>
                <a:noFill/>
                <a:ln w="7">
                  <a:solidFill>
                    <a:srgbClr val="A0A0A0"/>
                  </a:solidFill>
                  <a:miter lim="800000"/>
                  <a:headEnd/>
                  <a:tailEnd/>
                </a:ln>
              </p:spPr>
              <p:txBody>
                <a:bodyPr/>
                <a:lstStyle/>
                <a:p>
                  <a:endParaRPr lang="en-US"/>
                </a:p>
              </p:txBody>
            </p:sp>
          </p:grpSp>
          <p:grpSp>
            <p:nvGrpSpPr>
              <p:cNvPr id="17" name="Group 40"/>
              <p:cNvGrpSpPr>
                <a:grpSpLocks/>
              </p:cNvGrpSpPr>
              <p:nvPr/>
            </p:nvGrpSpPr>
            <p:grpSpPr bwMode="auto">
              <a:xfrm>
                <a:off x="684" y="2512"/>
                <a:ext cx="1691" cy="1092"/>
                <a:chOff x="684" y="2512"/>
                <a:chExt cx="1691" cy="1092"/>
              </a:xfrm>
            </p:grpSpPr>
            <p:sp>
              <p:nvSpPr>
                <p:cNvPr id="26652" name="Rectangle 41"/>
                <p:cNvSpPr>
                  <a:spLocks noChangeArrowheads="1"/>
                </p:cNvSpPr>
                <p:nvPr/>
              </p:nvSpPr>
              <p:spPr bwMode="auto">
                <a:xfrm>
                  <a:off x="727" y="2512"/>
                  <a:ext cx="1605" cy="1092"/>
                </a:xfrm>
                <a:prstGeom prst="rect">
                  <a:avLst/>
                </a:prstGeom>
                <a:noFill/>
                <a:ln w="9525">
                  <a:noFill/>
                  <a:miter lim="800000"/>
                  <a:headEnd/>
                  <a:tailEnd/>
                </a:ln>
              </p:spPr>
              <p:txBody>
                <a:bodyPr/>
                <a:lstStyle/>
                <a:p>
                  <a:pPr eaLnBrk="1" hangingPunct="1"/>
                  <a:r>
                    <a:rPr lang="en-US" sz="1800" b="0" i="1">
                      <a:latin typeface="Times New Roman" pitchFamily="18" charset="0"/>
                      <a:ea typeface="MS Mincho" pitchFamily="49" charset="-128"/>
                    </a:rPr>
                    <a:t>new_value =a * old_value + b </a:t>
                  </a:r>
                  <a:r>
                    <a:rPr lang="en-US" sz="1800" b="0">
                      <a:latin typeface="Times New Roman" pitchFamily="18" charset="0"/>
                      <a:cs typeface="Times New Roman" pitchFamily="18" charset="0"/>
                    </a:rPr>
                    <a:t>where a and b are constants</a:t>
                  </a:r>
                </a:p>
                <a:p>
                  <a:endParaRPr lang="en-US" sz="1800" b="0">
                    <a:latin typeface="Times New Roman" pitchFamily="18" charset="0"/>
                  </a:endParaRPr>
                </a:p>
              </p:txBody>
            </p:sp>
            <p:sp>
              <p:nvSpPr>
                <p:cNvPr id="26653" name="Rectangle 42"/>
                <p:cNvSpPr>
                  <a:spLocks noChangeArrowheads="1"/>
                </p:cNvSpPr>
                <p:nvPr/>
              </p:nvSpPr>
              <p:spPr bwMode="auto">
                <a:xfrm>
                  <a:off x="684" y="2512"/>
                  <a:ext cx="1691" cy="1092"/>
                </a:xfrm>
                <a:prstGeom prst="rect">
                  <a:avLst/>
                </a:prstGeom>
                <a:noFill/>
                <a:ln w="7">
                  <a:solidFill>
                    <a:srgbClr val="A0A0A0"/>
                  </a:solidFill>
                  <a:miter lim="800000"/>
                  <a:headEnd/>
                  <a:tailEnd/>
                </a:ln>
              </p:spPr>
              <p:txBody>
                <a:bodyPr/>
                <a:lstStyle/>
                <a:p>
                  <a:endParaRPr lang="en-US"/>
                </a:p>
              </p:txBody>
            </p:sp>
          </p:grpSp>
          <p:grpSp>
            <p:nvGrpSpPr>
              <p:cNvPr id="18" name="Group 43"/>
              <p:cNvGrpSpPr>
                <a:grpSpLocks/>
              </p:cNvGrpSpPr>
              <p:nvPr/>
            </p:nvGrpSpPr>
            <p:grpSpPr bwMode="auto">
              <a:xfrm>
                <a:off x="2375" y="2512"/>
                <a:ext cx="1382" cy="1092"/>
                <a:chOff x="2375" y="2512"/>
                <a:chExt cx="1382" cy="1092"/>
              </a:xfrm>
            </p:grpSpPr>
            <p:sp>
              <p:nvSpPr>
                <p:cNvPr id="26650" name="Rectangle 44"/>
                <p:cNvSpPr>
                  <a:spLocks noChangeArrowheads="1"/>
                </p:cNvSpPr>
                <p:nvPr/>
              </p:nvSpPr>
              <p:spPr bwMode="auto">
                <a:xfrm>
                  <a:off x="2418" y="2512"/>
                  <a:ext cx="1296" cy="1092"/>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Thus, the Fahrenheit and Celsius temperature scales differ in terms of where their zero value is and the size of a unit (degree).</a:t>
                  </a:r>
                </a:p>
                <a:p>
                  <a:endParaRPr lang="en-US" sz="1800" b="0">
                    <a:latin typeface="Times New Roman" pitchFamily="18" charset="0"/>
                  </a:endParaRPr>
                </a:p>
              </p:txBody>
            </p:sp>
            <p:sp>
              <p:nvSpPr>
                <p:cNvPr id="26651" name="Rectangle 45"/>
                <p:cNvSpPr>
                  <a:spLocks noChangeArrowheads="1"/>
                </p:cNvSpPr>
                <p:nvPr/>
              </p:nvSpPr>
              <p:spPr bwMode="auto">
                <a:xfrm>
                  <a:off x="2375" y="2512"/>
                  <a:ext cx="1382" cy="1092"/>
                </a:xfrm>
                <a:prstGeom prst="rect">
                  <a:avLst/>
                </a:prstGeom>
                <a:noFill/>
                <a:ln w="7">
                  <a:solidFill>
                    <a:srgbClr val="A0A0A0"/>
                  </a:solidFill>
                  <a:miter lim="800000"/>
                  <a:headEnd/>
                  <a:tailEnd/>
                </a:ln>
              </p:spPr>
              <p:txBody>
                <a:bodyPr/>
                <a:lstStyle/>
                <a:p>
                  <a:endParaRPr lang="en-US"/>
                </a:p>
              </p:txBody>
            </p:sp>
          </p:grpSp>
          <p:grpSp>
            <p:nvGrpSpPr>
              <p:cNvPr id="19" name="Group 46"/>
              <p:cNvGrpSpPr>
                <a:grpSpLocks/>
              </p:cNvGrpSpPr>
              <p:nvPr/>
            </p:nvGrpSpPr>
            <p:grpSpPr bwMode="auto">
              <a:xfrm>
                <a:off x="0" y="3604"/>
                <a:ext cx="684" cy="556"/>
                <a:chOff x="0" y="3604"/>
                <a:chExt cx="684" cy="556"/>
              </a:xfrm>
            </p:grpSpPr>
            <p:sp>
              <p:nvSpPr>
                <p:cNvPr id="26648" name="Rectangle 47"/>
                <p:cNvSpPr>
                  <a:spLocks noChangeArrowheads="1"/>
                </p:cNvSpPr>
                <p:nvPr/>
              </p:nvSpPr>
              <p:spPr bwMode="auto">
                <a:xfrm>
                  <a:off x="43" y="3604"/>
                  <a:ext cx="598" cy="556"/>
                </a:xfrm>
                <a:prstGeom prst="rect">
                  <a:avLst/>
                </a:prstGeom>
                <a:noFill/>
                <a:ln w="9525">
                  <a:noFill/>
                  <a:miter lim="800000"/>
                  <a:headEnd/>
                  <a:tailEnd/>
                </a:ln>
              </p:spPr>
              <p:txBody>
                <a:bodyPr/>
                <a:lstStyle/>
                <a:p>
                  <a:pPr algn="ctr" eaLnBrk="1" hangingPunct="1"/>
                  <a:r>
                    <a:rPr lang="en-US" sz="1800" b="0">
                      <a:latin typeface="Times New Roman" pitchFamily="18" charset="0"/>
                      <a:cs typeface="Times New Roman" pitchFamily="18" charset="0"/>
                    </a:rPr>
                    <a:t>Ratio</a:t>
                  </a:r>
                </a:p>
                <a:p>
                  <a:pPr algn="ctr"/>
                  <a:endParaRPr lang="en-US" sz="2400" b="0">
                    <a:latin typeface="Times New Roman" pitchFamily="18" charset="0"/>
                  </a:endParaRPr>
                </a:p>
              </p:txBody>
            </p:sp>
            <p:sp>
              <p:nvSpPr>
                <p:cNvPr id="26649" name="Rectangle 48"/>
                <p:cNvSpPr>
                  <a:spLocks noChangeArrowheads="1"/>
                </p:cNvSpPr>
                <p:nvPr/>
              </p:nvSpPr>
              <p:spPr bwMode="auto">
                <a:xfrm>
                  <a:off x="0" y="3604"/>
                  <a:ext cx="684" cy="556"/>
                </a:xfrm>
                <a:prstGeom prst="rect">
                  <a:avLst/>
                </a:prstGeom>
                <a:noFill/>
                <a:ln w="7">
                  <a:solidFill>
                    <a:srgbClr val="A0A0A0"/>
                  </a:solidFill>
                  <a:miter lim="800000"/>
                  <a:headEnd/>
                  <a:tailEnd/>
                </a:ln>
              </p:spPr>
              <p:txBody>
                <a:bodyPr/>
                <a:lstStyle/>
                <a:p>
                  <a:endParaRPr lang="en-US"/>
                </a:p>
              </p:txBody>
            </p:sp>
          </p:grpSp>
          <p:grpSp>
            <p:nvGrpSpPr>
              <p:cNvPr id="20" name="Group 49"/>
              <p:cNvGrpSpPr>
                <a:grpSpLocks/>
              </p:cNvGrpSpPr>
              <p:nvPr/>
            </p:nvGrpSpPr>
            <p:grpSpPr bwMode="auto">
              <a:xfrm>
                <a:off x="684" y="3604"/>
                <a:ext cx="1691" cy="556"/>
                <a:chOff x="684" y="3604"/>
                <a:chExt cx="1691" cy="556"/>
              </a:xfrm>
            </p:grpSpPr>
            <p:sp>
              <p:nvSpPr>
                <p:cNvPr id="26646" name="Rectangle 50"/>
                <p:cNvSpPr>
                  <a:spLocks noChangeArrowheads="1"/>
                </p:cNvSpPr>
                <p:nvPr/>
              </p:nvSpPr>
              <p:spPr bwMode="auto">
                <a:xfrm>
                  <a:off x="727" y="3604"/>
                  <a:ext cx="1605" cy="556"/>
                </a:xfrm>
                <a:prstGeom prst="rect">
                  <a:avLst/>
                </a:prstGeom>
                <a:noFill/>
                <a:ln w="9525">
                  <a:noFill/>
                  <a:miter lim="800000"/>
                  <a:headEnd/>
                  <a:tailEnd/>
                </a:ln>
              </p:spPr>
              <p:txBody>
                <a:bodyPr/>
                <a:lstStyle/>
                <a:p>
                  <a:pPr eaLnBrk="1" hangingPunct="1"/>
                  <a:r>
                    <a:rPr lang="en-US" sz="1800" b="0" i="1">
                      <a:latin typeface="Times New Roman" pitchFamily="18" charset="0"/>
                      <a:ea typeface="MS Mincho" pitchFamily="49" charset="-128"/>
                    </a:rPr>
                    <a:t>new_value = a * old_value</a:t>
                  </a:r>
                  <a:endParaRPr lang="en-US" sz="1800" b="0">
                    <a:latin typeface="Times New Roman" pitchFamily="18" charset="0"/>
                    <a:cs typeface="Times New Roman" pitchFamily="18" charset="0"/>
                  </a:endParaRPr>
                </a:p>
                <a:p>
                  <a:endParaRPr lang="en-US" sz="1800" b="0">
                    <a:latin typeface="Times New Roman" pitchFamily="18" charset="0"/>
                  </a:endParaRPr>
                </a:p>
              </p:txBody>
            </p:sp>
            <p:sp>
              <p:nvSpPr>
                <p:cNvPr id="26647" name="Rectangle 51"/>
                <p:cNvSpPr>
                  <a:spLocks noChangeArrowheads="1"/>
                </p:cNvSpPr>
                <p:nvPr/>
              </p:nvSpPr>
              <p:spPr bwMode="auto">
                <a:xfrm>
                  <a:off x="684" y="3604"/>
                  <a:ext cx="1691" cy="556"/>
                </a:xfrm>
                <a:prstGeom prst="rect">
                  <a:avLst/>
                </a:prstGeom>
                <a:noFill/>
                <a:ln w="7">
                  <a:solidFill>
                    <a:srgbClr val="A0A0A0"/>
                  </a:solidFill>
                  <a:miter lim="800000"/>
                  <a:headEnd/>
                  <a:tailEnd/>
                </a:ln>
              </p:spPr>
              <p:txBody>
                <a:bodyPr/>
                <a:lstStyle/>
                <a:p>
                  <a:endParaRPr lang="en-US"/>
                </a:p>
              </p:txBody>
            </p:sp>
          </p:grpSp>
          <p:grpSp>
            <p:nvGrpSpPr>
              <p:cNvPr id="21" name="Group 52"/>
              <p:cNvGrpSpPr>
                <a:grpSpLocks/>
              </p:cNvGrpSpPr>
              <p:nvPr/>
            </p:nvGrpSpPr>
            <p:grpSpPr bwMode="auto">
              <a:xfrm>
                <a:off x="2375" y="3604"/>
                <a:ext cx="1382" cy="556"/>
                <a:chOff x="2375" y="3604"/>
                <a:chExt cx="1382" cy="556"/>
              </a:xfrm>
            </p:grpSpPr>
            <p:sp>
              <p:nvSpPr>
                <p:cNvPr id="26644" name="Rectangle 53"/>
                <p:cNvSpPr>
                  <a:spLocks noChangeArrowheads="1"/>
                </p:cNvSpPr>
                <p:nvPr/>
              </p:nvSpPr>
              <p:spPr bwMode="auto">
                <a:xfrm>
                  <a:off x="2418" y="3604"/>
                  <a:ext cx="1296" cy="556"/>
                </a:xfrm>
                <a:prstGeom prst="rect">
                  <a:avLst/>
                </a:prstGeom>
                <a:noFill/>
                <a:ln w="9525">
                  <a:noFill/>
                  <a:miter lim="800000"/>
                  <a:headEnd/>
                  <a:tailEnd/>
                </a:ln>
              </p:spPr>
              <p:txBody>
                <a:bodyPr/>
                <a:lstStyle/>
                <a:p>
                  <a:pPr eaLnBrk="1" hangingPunct="1"/>
                  <a:r>
                    <a:rPr lang="en-US" sz="1800" b="0">
                      <a:latin typeface="Times New Roman" pitchFamily="18" charset="0"/>
                      <a:cs typeface="Times New Roman" pitchFamily="18" charset="0"/>
                    </a:rPr>
                    <a:t>Length can be measured in meters or feet.</a:t>
                  </a:r>
                </a:p>
                <a:p>
                  <a:endParaRPr lang="en-US" sz="1800" b="0">
                    <a:latin typeface="Times New Roman" pitchFamily="18" charset="0"/>
                  </a:endParaRPr>
                </a:p>
              </p:txBody>
            </p:sp>
            <p:sp>
              <p:nvSpPr>
                <p:cNvPr id="26645" name="Rectangle 54"/>
                <p:cNvSpPr>
                  <a:spLocks noChangeArrowheads="1"/>
                </p:cNvSpPr>
                <p:nvPr/>
              </p:nvSpPr>
              <p:spPr bwMode="auto">
                <a:xfrm>
                  <a:off x="2375" y="3604"/>
                  <a:ext cx="1382" cy="556"/>
                </a:xfrm>
                <a:prstGeom prst="rect">
                  <a:avLst/>
                </a:prstGeom>
                <a:noFill/>
                <a:ln w="7">
                  <a:solidFill>
                    <a:srgbClr val="A0A0A0"/>
                  </a:solidFill>
                  <a:miter lim="800000"/>
                  <a:headEnd/>
                  <a:tailEnd/>
                </a:ln>
              </p:spPr>
              <p:txBody>
                <a:bodyPr/>
                <a:lstStyle/>
                <a:p>
                  <a:endParaRPr lang="en-US"/>
                </a:p>
              </p:txBody>
            </p:sp>
          </p:grpSp>
        </p:grpSp>
        <p:sp>
          <p:nvSpPr>
            <p:cNvPr id="26628" name="Rectangle 55"/>
            <p:cNvSpPr>
              <a:spLocks noChangeArrowheads="1"/>
            </p:cNvSpPr>
            <p:nvPr/>
          </p:nvSpPr>
          <p:spPr bwMode="auto">
            <a:xfrm>
              <a:off x="-2" y="-2"/>
              <a:ext cx="3761" cy="4164"/>
            </a:xfrm>
            <a:prstGeom prst="rect">
              <a:avLst/>
            </a:prstGeom>
            <a:noFill/>
            <a:ln w="6350">
              <a:solidFill>
                <a:srgbClr val="A0A0A0"/>
              </a:solid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3" name="Rectangle 3"/>
          <p:cNvSpPr>
            <a:spLocks noChangeArrowheads="1"/>
          </p:cNvSpPr>
          <p:nvPr/>
        </p:nvSpPr>
        <p:spPr bwMode="auto">
          <a:xfrm>
            <a:off x="2189164" y="6249211"/>
            <a:ext cx="8534400" cy="609600"/>
          </a:xfrm>
          <a:prstGeom prst="rect">
            <a:avLst/>
          </a:prstGeom>
          <a:solidFill>
            <a:schemeClr val="bg1"/>
          </a:solidFill>
          <a:ln w="9525">
            <a:noFill/>
            <a:miter lim="800000"/>
            <a:headEnd/>
            <a:tailEnd/>
          </a:ln>
          <a:effectLst/>
        </p:spPr>
        <p:txBody>
          <a:bodyPr lIns="92075" tIns="46038" rIns="92075" bIns="46038" anchor="b"/>
          <a:lstStyle/>
          <a:p>
            <a:pPr eaLnBrk="0" hangingPunct="0"/>
            <a:r>
              <a:rPr lang="en-US" sz="2400" i="1" dirty="0">
                <a:solidFill>
                  <a:prstClr val="black"/>
                </a:solidFill>
                <a:latin typeface="Times New Roman" pitchFamily="18" charset="0"/>
              </a:rPr>
              <a:t>Figure: Data Warehouse: A Multi-Tiered Architecture</a:t>
            </a:r>
          </a:p>
        </p:txBody>
      </p:sp>
      <p:sp>
        <p:nvSpPr>
          <p:cNvPr id="911364" name="Rectangle 4"/>
          <p:cNvSpPr>
            <a:spLocks noChangeArrowheads="1"/>
          </p:cNvSpPr>
          <p:nvPr/>
        </p:nvSpPr>
        <p:spPr bwMode="auto">
          <a:xfrm>
            <a:off x="2819400" y="838200"/>
            <a:ext cx="6705600" cy="3886200"/>
          </a:xfrm>
          <a:prstGeom prst="rect">
            <a:avLst/>
          </a:prstGeom>
          <a:noFill/>
          <a:ln w="9525">
            <a:noFill/>
            <a:miter lim="800000"/>
            <a:headEnd/>
            <a:tailEnd/>
          </a:ln>
          <a:effectLst/>
        </p:spPr>
        <p:txBody>
          <a:bodyPr wrap="none" anchor="ctr"/>
          <a:lstStyle/>
          <a:p>
            <a:endParaRPr lang="en-US">
              <a:solidFill>
                <a:prstClr val="black"/>
              </a:solidFill>
            </a:endParaRPr>
          </a:p>
        </p:txBody>
      </p:sp>
      <p:sp>
        <p:nvSpPr>
          <p:cNvPr id="911367" name="AutoShape 7"/>
          <p:cNvSpPr>
            <a:spLocks noChangeArrowheads="1"/>
          </p:cNvSpPr>
          <p:nvPr/>
        </p:nvSpPr>
        <p:spPr bwMode="auto">
          <a:xfrm>
            <a:off x="7016750" y="3206750"/>
            <a:ext cx="901700" cy="749300"/>
          </a:xfrm>
          <a:prstGeom prst="rightArrow">
            <a:avLst>
              <a:gd name="adj1" fmla="val 75009"/>
              <a:gd name="adj2" fmla="val 60175"/>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911372" name="Rectangle 12"/>
          <p:cNvSpPr>
            <a:spLocks noChangeArrowheads="1"/>
          </p:cNvSpPr>
          <p:nvPr/>
        </p:nvSpPr>
        <p:spPr bwMode="auto">
          <a:xfrm>
            <a:off x="8610601" y="2743201"/>
            <a:ext cx="1713611" cy="1570303"/>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Analysis</a:t>
            </a:r>
          </a:p>
          <a:p>
            <a:pPr eaLnBrk="0" hangingPunct="0"/>
            <a:r>
              <a:rPr lang="en-US" sz="2400">
                <a:solidFill>
                  <a:prstClr val="black"/>
                </a:solidFill>
                <a:latin typeface="Times New Roman" pitchFamily="18" charset="0"/>
              </a:rPr>
              <a:t>Query</a:t>
            </a:r>
          </a:p>
          <a:p>
            <a:pPr eaLnBrk="0" hangingPunct="0"/>
            <a:r>
              <a:rPr lang="en-US" sz="2400">
                <a:solidFill>
                  <a:prstClr val="black"/>
                </a:solidFill>
                <a:latin typeface="Times New Roman" pitchFamily="18" charset="0"/>
              </a:rPr>
              <a:t>Reports</a:t>
            </a:r>
          </a:p>
          <a:p>
            <a:pPr eaLnBrk="0" hangingPunct="0"/>
            <a:r>
              <a:rPr lang="en-US" sz="2400">
                <a:solidFill>
                  <a:prstClr val="black"/>
                </a:solidFill>
                <a:latin typeface="Times New Roman" pitchFamily="18" charset="0"/>
              </a:rPr>
              <a:t>Data mining</a:t>
            </a:r>
          </a:p>
        </p:txBody>
      </p:sp>
      <p:sp>
        <p:nvSpPr>
          <p:cNvPr id="911389" name="Line 29"/>
          <p:cNvSpPr>
            <a:spLocks noChangeShapeType="1"/>
          </p:cNvSpPr>
          <p:nvPr/>
        </p:nvSpPr>
        <p:spPr bwMode="auto">
          <a:xfrm flipV="1">
            <a:off x="6553200" y="2743200"/>
            <a:ext cx="685800" cy="304800"/>
          </a:xfrm>
          <a:prstGeom prst="line">
            <a:avLst/>
          </a:prstGeom>
          <a:noFill/>
          <a:ln w="254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911403" name="Line 43"/>
          <p:cNvSpPr>
            <a:spLocks noChangeShapeType="1"/>
          </p:cNvSpPr>
          <p:nvPr/>
        </p:nvSpPr>
        <p:spPr bwMode="auto">
          <a:xfrm>
            <a:off x="3429000" y="1524000"/>
            <a:ext cx="0" cy="41910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grpSp>
        <p:nvGrpSpPr>
          <p:cNvPr id="2" name="Group 5"/>
          <p:cNvGrpSpPr/>
          <p:nvPr/>
        </p:nvGrpSpPr>
        <p:grpSpPr>
          <a:xfrm>
            <a:off x="1955172" y="1214903"/>
            <a:ext cx="8768392" cy="5034308"/>
            <a:chOff x="1704976" y="1524000"/>
            <a:chExt cx="8768392" cy="5034308"/>
          </a:xfrm>
        </p:grpSpPr>
        <p:grpSp>
          <p:nvGrpSpPr>
            <p:cNvPr id="3" name="Group 4"/>
            <p:cNvGrpSpPr/>
            <p:nvPr/>
          </p:nvGrpSpPr>
          <p:grpSpPr>
            <a:xfrm>
              <a:off x="1704976" y="1524000"/>
              <a:ext cx="8768392" cy="5034308"/>
              <a:chOff x="1704976" y="1524000"/>
              <a:chExt cx="8768392" cy="5034308"/>
            </a:xfrm>
          </p:grpSpPr>
          <p:sp>
            <p:nvSpPr>
              <p:cNvPr id="911385" name="AutoShape 25"/>
              <p:cNvSpPr>
                <a:spLocks noChangeArrowheads="1"/>
              </p:cNvSpPr>
              <p:nvPr/>
            </p:nvSpPr>
            <p:spPr bwMode="auto">
              <a:xfrm>
                <a:off x="48006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6" name="AutoShape 26"/>
              <p:cNvSpPr>
                <a:spLocks noChangeArrowheads="1"/>
              </p:cNvSpPr>
              <p:nvPr/>
            </p:nvSpPr>
            <p:spPr bwMode="auto">
              <a:xfrm>
                <a:off x="61722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7" name="AutoShape 27"/>
              <p:cNvSpPr>
                <a:spLocks noChangeArrowheads="1"/>
              </p:cNvSpPr>
              <p:nvPr/>
            </p:nvSpPr>
            <p:spPr bwMode="auto">
              <a:xfrm>
                <a:off x="54864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8" name="Rectangle 28"/>
              <p:cNvSpPr>
                <a:spLocks noChangeArrowheads="1"/>
              </p:cNvSpPr>
              <p:nvPr/>
            </p:nvSpPr>
            <p:spPr bwMode="auto">
              <a:xfrm>
                <a:off x="5181600" y="5562600"/>
                <a:ext cx="1022350" cy="274638"/>
              </a:xfrm>
              <a:prstGeom prst="rect">
                <a:avLst/>
              </a:prstGeom>
              <a:noFill/>
              <a:ln w="9525">
                <a:noFill/>
                <a:miter lim="800000"/>
                <a:headEnd/>
                <a:tailEnd/>
              </a:ln>
              <a:effectLst/>
            </p:spPr>
            <p:txBody>
              <a:bodyPr wrap="none" lIns="0" tIns="0" rIns="0" bIns="0">
                <a:spAutoFit/>
              </a:bodyPr>
              <a:lstStyle/>
              <a:p>
                <a:pPr algn="ctr" eaLnBrk="0" hangingPunct="0"/>
                <a:r>
                  <a:rPr lang="en-US">
                    <a:solidFill>
                      <a:prstClr val="black"/>
                    </a:solidFill>
                    <a:latin typeface="Times New Roman" pitchFamily="18" charset="0"/>
                  </a:rPr>
                  <a:t>Data Marts</a:t>
                </a:r>
                <a:endParaRPr lang="en-US" sz="2400">
                  <a:solidFill>
                    <a:prstClr val="black"/>
                  </a:solidFill>
                  <a:latin typeface="Times New Roman" pitchFamily="18" charset="0"/>
                </a:endParaRPr>
              </a:p>
            </p:txBody>
          </p:sp>
          <p:sp>
            <p:nvSpPr>
              <p:cNvPr id="911390" name="Line 30"/>
              <p:cNvSpPr>
                <a:spLocks noChangeShapeType="1"/>
              </p:cNvSpPr>
              <p:nvPr/>
            </p:nvSpPr>
            <p:spPr bwMode="auto">
              <a:xfrm flipV="1">
                <a:off x="6858000" y="4876800"/>
                <a:ext cx="457200" cy="457200"/>
              </a:xfrm>
              <a:prstGeom prst="line">
                <a:avLst/>
              </a:prstGeom>
              <a:noFill/>
              <a:ln w="254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911391" name="AutoShape 31"/>
              <p:cNvSpPr>
                <a:spLocks noChangeArrowheads="1"/>
              </p:cNvSpPr>
              <p:nvPr/>
            </p:nvSpPr>
            <p:spPr bwMode="auto">
              <a:xfrm>
                <a:off x="4572001" y="4890970"/>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911392" name="AutoShape 32"/>
              <p:cNvSpPr>
                <a:spLocks noChangeArrowheads="1"/>
              </p:cNvSpPr>
              <p:nvPr/>
            </p:nvSpPr>
            <p:spPr bwMode="auto">
              <a:xfrm>
                <a:off x="5334001" y="4890970"/>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911393" name="AutoShape 33"/>
              <p:cNvSpPr>
                <a:spLocks noChangeArrowheads="1"/>
              </p:cNvSpPr>
              <p:nvPr/>
            </p:nvSpPr>
            <p:spPr bwMode="auto">
              <a:xfrm>
                <a:off x="6096001" y="4890970"/>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911407" name="AutoShape 47"/>
              <p:cNvSpPr>
                <a:spLocks/>
              </p:cNvSpPr>
              <p:nvPr/>
            </p:nvSpPr>
            <p:spPr bwMode="auto">
              <a:xfrm rot="5400000">
                <a:off x="2476500" y="5219700"/>
                <a:ext cx="152400" cy="1600200"/>
              </a:xfrm>
              <a:prstGeom prst="rightBrace">
                <a:avLst>
                  <a:gd name="adj1" fmla="val 87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grpSp>
            <p:nvGrpSpPr>
              <p:cNvPr id="4" name="Group 1"/>
              <p:cNvGrpSpPr/>
              <p:nvPr/>
            </p:nvGrpSpPr>
            <p:grpSpPr>
              <a:xfrm>
                <a:off x="1704976" y="1524000"/>
                <a:ext cx="8768392" cy="5034308"/>
                <a:chOff x="1704976" y="1524000"/>
                <a:chExt cx="8768392" cy="5034308"/>
              </a:xfrm>
            </p:grpSpPr>
            <p:sp>
              <p:nvSpPr>
                <p:cNvPr id="911362" name="AutoShape 2"/>
                <p:cNvSpPr>
                  <a:spLocks noChangeArrowheads="1"/>
                </p:cNvSpPr>
                <p:nvPr/>
              </p:nvSpPr>
              <p:spPr bwMode="auto">
                <a:xfrm>
                  <a:off x="4648201" y="3328869"/>
                  <a:ext cx="2011363" cy="733663"/>
                </a:xfrm>
                <a:prstGeom prst="flowChartMagneticDisk">
                  <a:avLst/>
                </a:prstGeom>
                <a:solidFill>
                  <a:srgbClr val="6666FF"/>
                </a:solidFill>
                <a:ln w="9525">
                  <a:solidFill>
                    <a:srgbClr val="000000"/>
                  </a:solidFill>
                  <a:round/>
                  <a:headEnd/>
                  <a:tailEnd/>
                </a:ln>
                <a:effectLst/>
              </p:spPr>
              <p:txBody>
                <a:bodyPr anchor="ctr">
                  <a:spAutoFit/>
                </a:bodyPr>
                <a:lstStyle/>
                <a:p>
                  <a:endParaRPr lang="en-US">
                    <a:solidFill>
                      <a:prstClr val="black"/>
                    </a:solidFill>
                  </a:endParaRPr>
                </a:p>
              </p:txBody>
            </p:sp>
            <p:sp>
              <p:nvSpPr>
                <p:cNvPr id="911365" name="Rectangle 5"/>
                <p:cNvSpPr>
                  <a:spLocks noChangeArrowheads="1"/>
                </p:cNvSpPr>
                <p:nvPr/>
              </p:nvSpPr>
              <p:spPr bwMode="auto">
                <a:xfrm>
                  <a:off x="4881522" y="3429001"/>
                  <a:ext cx="1544718" cy="831639"/>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dirty="0">
                      <a:solidFill>
                        <a:prstClr val="black"/>
                      </a:solidFill>
                      <a:latin typeface="Times New Roman" pitchFamily="18" charset="0"/>
                    </a:rPr>
                    <a:t>Data</a:t>
                  </a:r>
                </a:p>
                <a:p>
                  <a:pPr algn="ctr" eaLnBrk="0" hangingPunct="0"/>
                  <a:r>
                    <a:rPr lang="en-US" sz="2400" dirty="0">
                      <a:solidFill>
                        <a:prstClr val="black"/>
                      </a:solidFill>
                      <a:latin typeface="Times New Roman" pitchFamily="18" charset="0"/>
                    </a:rPr>
                    <a:t>Warehouse</a:t>
                  </a:r>
                </a:p>
              </p:txBody>
            </p:sp>
            <p:sp>
              <p:nvSpPr>
                <p:cNvPr id="911366" name="Oval 6"/>
                <p:cNvSpPr>
                  <a:spLocks noChangeArrowheads="1"/>
                </p:cNvSpPr>
                <p:nvPr/>
              </p:nvSpPr>
              <p:spPr bwMode="auto">
                <a:xfrm>
                  <a:off x="8305800" y="2057400"/>
                  <a:ext cx="1968500" cy="3568700"/>
                </a:xfrm>
                <a:prstGeom prst="ellipse">
                  <a:avLst/>
                </a:prstGeom>
                <a:noFill/>
                <a:ln w="12700">
                  <a:solidFill>
                    <a:schemeClr val="tx1"/>
                  </a:solidFill>
                  <a:round/>
                  <a:headEnd/>
                  <a:tailEnd/>
                </a:ln>
                <a:effectLst/>
              </p:spPr>
              <p:txBody>
                <a:bodyPr wrap="none" anchor="ctr"/>
                <a:lstStyle/>
                <a:p>
                  <a:endParaRPr lang="en-US">
                    <a:solidFill>
                      <a:prstClr val="black"/>
                    </a:solidFill>
                  </a:endParaRPr>
                </a:p>
              </p:txBody>
            </p:sp>
            <p:grpSp>
              <p:nvGrpSpPr>
                <p:cNvPr id="5" name="Group 8"/>
                <p:cNvGrpSpPr>
                  <a:grpSpLocks/>
                </p:cNvGrpSpPr>
                <p:nvPr/>
              </p:nvGrpSpPr>
              <p:grpSpPr bwMode="auto">
                <a:xfrm>
                  <a:off x="3429001" y="2667001"/>
                  <a:ext cx="1228725" cy="2220913"/>
                  <a:chOff x="1238" y="1876"/>
                  <a:chExt cx="774" cy="1399"/>
                </a:xfrm>
              </p:grpSpPr>
              <p:sp>
                <p:nvSpPr>
                  <p:cNvPr id="911369"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ffectLst/>
                </p:spPr>
                <p:txBody>
                  <a:bodyPr wrap="none" anchor="ctr"/>
                  <a:lstStyle/>
                  <a:p>
                    <a:endParaRPr lang="en-US">
                      <a:solidFill>
                        <a:prstClr val="black"/>
                      </a:solidFill>
                    </a:endParaRPr>
                  </a:p>
                </p:txBody>
              </p:sp>
              <p:sp>
                <p:nvSpPr>
                  <p:cNvPr id="911370" name="Rectangle 10"/>
                  <p:cNvSpPr>
                    <a:spLocks noChangeArrowheads="1"/>
                  </p:cNvSpPr>
                  <p:nvPr/>
                </p:nvSpPr>
                <p:spPr bwMode="auto">
                  <a:xfrm>
                    <a:off x="1238" y="2193"/>
                    <a:ext cx="724" cy="750"/>
                  </a:xfrm>
                  <a:prstGeom prst="rect">
                    <a:avLst/>
                  </a:prstGeom>
                  <a:noFill/>
                  <a:ln w="9525">
                    <a:noFill/>
                    <a:miter lim="800000"/>
                    <a:headEnd/>
                    <a:tailEnd/>
                  </a:ln>
                  <a:effectLst/>
                </p:spPr>
                <p:txBody>
                  <a:bodyPr wrap="none" lIns="92075" tIns="46038" rIns="92075" bIns="46038">
                    <a:spAutoFit/>
                  </a:bodyPr>
                  <a:lstStyle/>
                  <a:p>
                    <a:pPr eaLnBrk="0" hangingPunct="0"/>
                    <a:r>
                      <a:rPr lang="en-US">
                        <a:solidFill>
                          <a:prstClr val="black"/>
                        </a:solidFill>
                        <a:latin typeface="Times New Roman" pitchFamily="18" charset="0"/>
                      </a:rPr>
                      <a:t>Extract</a:t>
                    </a:r>
                  </a:p>
                  <a:p>
                    <a:pPr eaLnBrk="0" hangingPunct="0"/>
                    <a:r>
                      <a:rPr lang="en-US">
                        <a:solidFill>
                          <a:prstClr val="black"/>
                        </a:solidFill>
                        <a:latin typeface="Times New Roman" pitchFamily="18" charset="0"/>
                      </a:rPr>
                      <a:t>Transform</a:t>
                    </a:r>
                  </a:p>
                  <a:p>
                    <a:pPr eaLnBrk="0" hangingPunct="0"/>
                    <a:r>
                      <a:rPr lang="en-US">
                        <a:solidFill>
                          <a:prstClr val="black"/>
                        </a:solidFill>
                        <a:latin typeface="Times New Roman" pitchFamily="18" charset="0"/>
                      </a:rPr>
                      <a:t>Load</a:t>
                    </a:r>
                  </a:p>
                  <a:p>
                    <a:pPr eaLnBrk="0" hangingPunct="0"/>
                    <a:r>
                      <a:rPr lang="en-US">
                        <a:solidFill>
                          <a:prstClr val="black"/>
                        </a:solidFill>
                        <a:latin typeface="Times New Roman" pitchFamily="18" charset="0"/>
                      </a:rPr>
                      <a:t>Refresh</a:t>
                    </a:r>
                  </a:p>
                </p:txBody>
              </p:sp>
              <p:sp>
                <p:nvSpPr>
                  <p:cNvPr id="169" name="AutoShape 9"/>
                  <p:cNvSpPr>
                    <a:spLocks noChangeArrowheads="1"/>
                  </p:cNvSpPr>
                  <p:nvPr/>
                </p:nvSpPr>
                <p:spPr bwMode="auto">
                  <a:xfrm>
                    <a:off x="1242" y="1891"/>
                    <a:ext cx="760" cy="1384"/>
                  </a:xfrm>
                  <a:prstGeom prst="rightArrow">
                    <a:avLst>
                      <a:gd name="adj1" fmla="val 75009"/>
                      <a:gd name="adj2" fmla="val 50005"/>
                    </a:avLst>
                  </a:prstGeom>
                  <a:noFill/>
                  <a:ln w="12700">
                    <a:solidFill>
                      <a:schemeClr val="tx1"/>
                    </a:solidFill>
                    <a:miter lim="800000"/>
                    <a:headEnd/>
                    <a:tailEnd/>
                  </a:ln>
                  <a:effectLst/>
                </p:spPr>
                <p:txBody>
                  <a:bodyPr wrap="none" anchor="ctr"/>
                  <a:lstStyle/>
                  <a:p>
                    <a:endParaRPr lang="en-US">
                      <a:solidFill>
                        <a:prstClr val="black"/>
                      </a:solidFill>
                    </a:endParaRPr>
                  </a:p>
                </p:txBody>
              </p:sp>
            </p:grpSp>
            <p:sp>
              <p:nvSpPr>
                <p:cNvPr id="911371" name="Rectangle 11"/>
                <p:cNvSpPr>
                  <a:spLocks noChangeArrowheads="1"/>
                </p:cNvSpPr>
                <p:nvPr/>
              </p:nvSpPr>
              <p:spPr bwMode="auto">
                <a:xfrm>
                  <a:off x="6477000" y="6172200"/>
                  <a:ext cx="1905000" cy="369332"/>
                </a:xfrm>
                <a:prstGeom prst="rect">
                  <a:avLst/>
                </a:prstGeom>
                <a:noFill/>
                <a:ln w="9525">
                  <a:noFill/>
                  <a:miter lim="800000"/>
                  <a:headEnd/>
                  <a:tailEnd/>
                </a:ln>
                <a:effectLst/>
              </p:spPr>
              <p:txBody>
                <a:bodyPr lIns="0" tIns="0" rIns="0" bIns="0">
                  <a:spAutoFit/>
                </a:bodyPr>
                <a:lstStyle/>
                <a:p>
                  <a:pPr algn="ctr" eaLnBrk="0" hangingPunct="0"/>
                  <a:r>
                    <a:rPr lang="en-US" sz="2400" dirty="0">
                      <a:solidFill>
                        <a:prstClr val="black"/>
                      </a:solidFill>
                      <a:latin typeface="Times New Roman" pitchFamily="18" charset="0"/>
                    </a:rPr>
                    <a:t>OLAP Engine</a:t>
                  </a:r>
                </a:p>
              </p:txBody>
            </p:sp>
            <p:sp>
              <p:nvSpPr>
                <p:cNvPr id="911373" name="Rectangle 13"/>
                <p:cNvSpPr>
                  <a:spLocks noChangeArrowheads="1"/>
                </p:cNvSpPr>
                <p:nvPr/>
              </p:nvSpPr>
              <p:spPr bwMode="auto">
                <a:xfrm>
                  <a:off x="5257800" y="1676400"/>
                  <a:ext cx="1143000" cy="990600"/>
                </a:xfrm>
                <a:prstGeom prst="rect">
                  <a:avLst/>
                </a:prstGeom>
                <a:solidFill>
                  <a:srgbClr val="FCFEB9"/>
                </a:solidFill>
                <a:ln w="12700">
                  <a:solidFill>
                    <a:schemeClr val="tx1"/>
                  </a:solidFill>
                  <a:miter lim="800000"/>
                  <a:headEnd/>
                  <a:tailEnd/>
                </a:ln>
                <a:effectLst/>
              </p:spPr>
              <p:txBody>
                <a:bodyPr wrap="none" anchor="ctr"/>
                <a:lstStyle/>
                <a:p>
                  <a:pPr algn="ctr" eaLnBrk="0" hangingPunct="0"/>
                  <a:r>
                    <a:rPr lang="en-US" sz="2000">
                      <a:solidFill>
                        <a:prstClr val="black"/>
                      </a:solidFill>
                      <a:latin typeface="Times New Roman" pitchFamily="18" charset="0"/>
                    </a:rPr>
                    <a:t>Monitor</a:t>
                  </a:r>
                </a:p>
                <a:p>
                  <a:pPr algn="ctr" eaLnBrk="0" hangingPunct="0"/>
                  <a:r>
                    <a:rPr lang="en-US" sz="2000">
                      <a:solidFill>
                        <a:prstClr val="black"/>
                      </a:solidFill>
                      <a:latin typeface="Times New Roman" pitchFamily="18" charset="0"/>
                    </a:rPr>
                    <a:t>&amp;</a:t>
                  </a:r>
                </a:p>
                <a:p>
                  <a:pPr algn="ctr" eaLnBrk="0" hangingPunct="0"/>
                  <a:r>
                    <a:rPr lang="en-US" sz="2000">
                      <a:solidFill>
                        <a:prstClr val="black"/>
                      </a:solidFill>
                      <a:latin typeface="Times New Roman" pitchFamily="18" charset="0"/>
                    </a:rPr>
                    <a:t>Integrator</a:t>
                  </a:r>
                  <a:endParaRPr lang="en-US" sz="2400">
                    <a:solidFill>
                      <a:prstClr val="black"/>
                    </a:solidFill>
                    <a:latin typeface="Times New Roman" pitchFamily="18" charset="0"/>
                  </a:endParaRPr>
                </a:p>
              </p:txBody>
            </p:sp>
            <p:grpSp>
              <p:nvGrpSpPr>
                <p:cNvPr id="6" name="Group 14"/>
                <p:cNvGrpSpPr>
                  <a:grpSpLocks/>
                </p:cNvGrpSpPr>
                <p:nvPr/>
              </p:nvGrpSpPr>
              <p:grpSpPr bwMode="auto">
                <a:xfrm>
                  <a:off x="3733801" y="1676400"/>
                  <a:ext cx="931863" cy="914400"/>
                  <a:chOff x="288" y="1012"/>
                  <a:chExt cx="769" cy="664"/>
                </a:xfrm>
              </p:grpSpPr>
              <p:sp>
                <p:nvSpPr>
                  <p:cNvPr id="911375"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sp>
                <p:nvSpPr>
                  <p:cNvPr id="911376" name="Freeform 16"/>
                  <p:cNvSpPr>
                    <a:spLocks/>
                  </p:cNvSpPr>
                  <p:nvPr/>
                </p:nvSpPr>
                <p:spPr bwMode="auto">
                  <a:xfrm>
                    <a:off x="288" y="1159"/>
                    <a:ext cx="769" cy="413"/>
                  </a:xfrm>
                  <a:custGeom>
                    <a:avLst/>
                    <a:gdLst/>
                    <a:ahLst/>
                    <a:cxnLst>
                      <a:cxn ang="0">
                        <a:pos x="12" y="412"/>
                      </a:cxn>
                      <a:cxn ang="0">
                        <a:pos x="0" y="318"/>
                      </a:cxn>
                      <a:cxn ang="0">
                        <a:pos x="0" y="244"/>
                      </a:cxn>
                      <a:cxn ang="0">
                        <a:pos x="0" y="147"/>
                      </a:cxn>
                      <a:cxn ang="0">
                        <a:pos x="0" y="73"/>
                      </a:cxn>
                      <a:cxn ang="0">
                        <a:pos x="0" y="0"/>
                      </a:cxn>
                      <a:cxn ang="0">
                        <a:pos x="768" y="10"/>
                      </a:cxn>
                      <a:cxn ang="0">
                        <a:pos x="768" y="412"/>
                      </a:cxn>
                      <a:cxn ang="0">
                        <a:pos x="768" y="412"/>
                      </a:cxn>
                    </a:cxnLst>
                    <a:rect l="0" t="0" r="r" b="b"/>
                    <a:pathLst>
                      <a:path w="769" h="413">
                        <a:moveTo>
                          <a:pt x="12" y="412"/>
                        </a:moveTo>
                        <a:lnTo>
                          <a:pt x="0" y="318"/>
                        </a:lnTo>
                        <a:lnTo>
                          <a:pt x="0" y="244"/>
                        </a:lnTo>
                        <a:lnTo>
                          <a:pt x="0" y="147"/>
                        </a:lnTo>
                        <a:lnTo>
                          <a:pt x="0" y="73"/>
                        </a:lnTo>
                        <a:lnTo>
                          <a:pt x="0" y="0"/>
                        </a:lnTo>
                        <a:lnTo>
                          <a:pt x="768" y="10"/>
                        </a:lnTo>
                        <a:lnTo>
                          <a:pt x="768" y="412"/>
                        </a:lnTo>
                        <a:lnTo>
                          <a:pt x="768" y="412"/>
                        </a:lnTo>
                      </a:path>
                    </a:pathLst>
                  </a:custGeom>
                  <a:solidFill>
                    <a:srgbClr val="FCFEB9"/>
                  </a:solidFill>
                  <a:ln w="12700" cap="rnd" cmpd="sng">
                    <a:solidFill>
                      <a:schemeClr val="tx1"/>
                    </a:solidFill>
                    <a:prstDash val="solid"/>
                    <a:round/>
                    <a:headEnd type="none" w="sm" len="sm"/>
                    <a:tailEnd type="none" w="sm" len="sm"/>
                  </a:ln>
                  <a:effectLst/>
                </p:spPr>
                <p:txBody>
                  <a:bodyPr/>
                  <a:lstStyle/>
                  <a:p>
                    <a:endParaRPr lang="en-US">
                      <a:solidFill>
                        <a:prstClr val="black"/>
                      </a:solidFill>
                    </a:endParaRPr>
                  </a:p>
                </p:txBody>
              </p:sp>
              <p:sp>
                <p:nvSpPr>
                  <p:cNvPr id="911377"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grpSp>
            <p:sp>
              <p:nvSpPr>
                <p:cNvPr id="911378" name="Rectangle 18"/>
                <p:cNvSpPr>
                  <a:spLocks noChangeArrowheads="1"/>
                </p:cNvSpPr>
                <p:nvPr/>
              </p:nvSpPr>
              <p:spPr bwMode="auto">
                <a:xfrm>
                  <a:off x="3810000" y="2057400"/>
                  <a:ext cx="850900" cy="274638"/>
                </a:xfrm>
                <a:prstGeom prst="rect">
                  <a:avLst/>
                </a:prstGeom>
                <a:noFill/>
                <a:ln w="9525">
                  <a:noFill/>
                  <a:miter lim="800000"/>
                  <a:headEnd/>
                  <a:tailEnd/>
                </a:ln>
                <a:effectLst/>
              </p:spPr>
              <p:txBody>
                <a:bodyPr wrap="none" lIns="0" tIns="0" rIns="0" bIns="0">
                  <a:spAutoFit/>
                </a:bodyPr>
                <a:lstStyle/>
                <a:p>
                  <a:pPr eaLnBrk="0" hangingPunct="0"/>
                  <a:r>
                    <a:rPr lang="en-US" dirty="0">
                      <a:solidFill>
                        <a:prstClr val="black"/>
                      </a:solidFill>
                      <a:latin typeface="Times New Roman" pitchFamily="18" charset="0"/>
                    </a:rPr>
                    <a:t>Metadata</a:t>
                  </a:r>
                  <a:endParaRPr lang="en-US" sz="2400" dirty="0">
                    <a:solidFill>
                      <a:prstClr val="black"/>
                    </a:solidFill>
                    <a:latin typeface="Times New Roman" pitchFamily="18" charset="0"/>
                  </a:endParaRPr>
                </a:p>
              </p:txBody>
            </p:sp>
            <p:sp>
              <p:nvSpPr>
                <p:cNvPr id="911379" name="Line 19"/>
                <p:cNvSpPr>
                  <a:spLocks noChangeShapeType="1"/>
                </p:cNvSpPr>
                <p:nvPr/>
              </p:nvSpPr>
              <p:spPr bwMode="auto">
                <a:xfrm>
                  <a:off x="4648200" y="2133600"/>
                  <a:ext cx="609600" cy="0"/>
                </a:xfrm>
                <a:prstGeom prst="line">
                  <a:avLst/>
                </a:prstGeom>
                <a:noFill/>
                <a:ln w="127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911380" name="Rectangle 20"/>
                <p:cNvSpPr>
                  <a:spLocks noChangeArrowheads="1"/>
                </p:cNvSpPr>
                <p:nvPr/>
              </p:nvSpPr>
              <p:spPr bwMode="auto">
                <a:xfrm>
                  <a:off x="1704976" y="6096001"/>
                  <a:ext cx="1817805"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Data Sources</a:t>
                  </a:r>
                </a:p>
              </p:txBody>
            </p:sp>
            <p:sp>
              <p:nvSpPr>
                <p:cNvPr id="911381" name="Rectangle 21"/>
                <p:cNvSpPr>
                  <a:spLocks noChangeArrowheads="1"/>
                </p:cNvSpPr>
                <p:nvPr/>
              </p:nvSpPr>
              <p:spPr bwMode="auto">
                <a:xfrm>
                  <a:off x="8458201" y="6172200"/>
                  <a:ext cx="2015167" cy="369332"/>
                </a:xfrm>
                <a:prstGeom prst="rect">
                  <a:avLst/>
                </a:prstGeom>
                <a:noFill/>
                <a:ln w="9525">
                  <a:noFill/>
                  <a:miter lim="800000"/>
                  <a:headEnd/>
                  <a:tailEnd/>
                </a:ln>
                <a:effectLst/>
              </p:spPr>
              <p:txBody>
                <a:bodyPr wrap="none" lIns="0" tIns="0" rIns="0" bIns="0">
                  <a:spAutoFit/>
                </a:bodyPr>
                <a:lstStyle/>
                <a:p>
                  <a:pPr eaLnBrk="0" hangingPunct="0"/>
                  <a:r>
                    <a:rPr lang="en-US" sz="2400">
                      <a:solidFill>
                        <a:prstClr val="black"/>
                      </a:solidFill>
                      <a:latin typeface="Times New Roman" pitchFamily="18" charset="0"/>
                    </a:rPr>
                    <a:t>Front-End Tools</a:t>
                  </a:r>
                </a:p>
              </p:txBody>
            </p:sp>
            <p:sp>
              <p:nvSpPr>
                <p:cNvPr id="911382" name="Rectangle 22"/>
                <p:cNvSpPr>
                  <a:spLocks noChangeArrowheads="1"/>
                </p:cNvSpPr>
                <p:nvPr/>
              </p:nvSpPr>
              <p:spPr bwMode="auto">
                <a:xfrm>
                  <a:off x="6994526" y="3336926"/>
                  <a:ext cx="886461"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Serve</a:t>
                  </a:r>
                </a:p>
              </p:txBody>
            </p:sp>
            <p:sp>
              <p:nvSpPr>
                <p:cNvPr id="911383" name="AutoShape 23"/>
                <p:cNvSpPr>
                  <a:spLocks noChangeArrowheads="1"/>
                </p:cNvSpPr>
                <p:nvPr/>
              </p:nvSpPr>
              <p:spPr bwMode="auto">
                <a:xfrm>
                  <a:off x="7315200" y="2362200"/>
                  <a:ext cx="755650" cy="679450"/>
                </a:xfrm>
                <a:prstGeom prst="cube">
                  <a:avLst>
                    <a:gd name="adj" fmla="val 24995"/>
                  </a:avLst>
                </a:prstGeom>
                <a:solidFill>
                  <a:srgbClr val="FCFEB9"/>
                </a:solidFill>
                <a:ln w="12700">
                  <a:solidFill>
                    <a:schemeClr val="tx1"/>
                  </a:solidFill>
                  <a:miter lim="800000"/>
                  <a:headEnd/>
                  <a:tailEnd/>
                </a:ln>
                <a:effectLst/>
              </p:spPr>
              <p:txBody>
                <a:bodyPr wrap="none" anchor="ctr"/>
                <a:lstStyle/>
                <a:p>
                  <a:endParaRPr lang="en-US">
                    <a:solidFill>
                      <a:prstClr val="black"/>
                    </a:solidFill>
                  </a:endParaRPr>
                </a:p>
              </p:txBody>
            </p:sp>
            <p:sp>
              <p:nvSpPr>
                <p:cNvPr id="911384" name="AutoShape 24"/>
                <p:cNvSpPr>
                  <a:spLocks noChangeArrowheads="1"/>
                </p:cNvSpPr>
                <p:nvPr/>
              </p:nvSpPr>
              <p:spPr bwMode="auto">
                <a:xfrm>
                  <a:off x="7391400" y="4343400"/>
                  <a:ext cx="679450" cy="679450"/>
                </a:xfrm>
                <a:prstGeom prst="cube">
                  <a:avLst>
                    <a:gd name="adj" fmla="val 24995"/>
                  </a:avLst>
                </a:prstGeom>
                <a:solidFill>
                  <a:srgbClr val="FCFEB9"/>
                </a:solidFill>
                <a:ln w="12700">
                  <a:solidFill>
                    <a:schemeClr val="tx1"/>
                  </a:solidFill>
                  <a:miter lim="800000"/>
                  <a:headEnd/>
                  <a:tailEnd/>
                </a:ln>
                <a:effectLst/>
              </p:spPr>
              <p:txBody>
                <a:bodyPr wrap="none" anchor="ctr"/>
                <a:lstStyle/>
                <a:p>
                  <a:endParaRPr lang="en-US">
                    <a:solidFill>
                      <a:prstClr val="black"/>
                    </a:solidFill>
                  </a:endParaRPr>
                </a:p>
              </p:txBody>
            </p:sp>
            <p:grpSp>
              <p:nvGrpSpPr>
                <p:cNvPr id="7" name="Group 34"/>
                <p:cNvGrpSpPr>
                  <a:grpSpLocks/>
                </p:cNvGrpSpPr>
                <p:nvPr/>
              </p:nvGrpSpPr>
              <p:grpSpPr bwMode="auto">
                <a:xfrm>
                  <a:off x="1752601" y="1524000"/>
                  <a:ext cx="1604963" cy="3879850"/>
                  <a:chOff x="148" y="1440"/>
                  <a:chExt cx="1011" cy="2444"/>
                </a:xfrm>
              </p:grpSpPr>
              <p:sp>
                <p:nvSpPr>
                  <p:cNvPr id="911395"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sp>
                <p:nvSpPr>
                  <p:cNvPr id="911396" name="Oval 36"/>
                  <p:cNvSpPr>
                    <a:spLocks noChangeArrowheads="1"/>
                  </p:cNvSpPr>
                  <p:nvPr/>
                </p:nvSpPr>
                <p:spPr bwMode="auto">
                  <a:xfrm>
                    <a:off x="148" y="1440"/>
                    <a:ext cx="1000" cy="2444"/>
                  </a:xfrm>
                  <a:prstGeom prst="ellipse">
                    <a:avLst/>
                  </a:prstGeom>
                  <a:noFill/>
                  <a:ln w="12700">
                    <a:solidFill>
                      <a:schemeClr val="tx1"/>
                    </a:solidFill>
                    <a:round/>
                    <a:headEnd/>
                    <a:tailEnd/>
                  </a:ln>
                  <a:effectLst/>
                </p:spPr>
                <p:txBody>
                  <a:bodyPr wrap="none" anchor="ctr"/>
                  <a:lstStyle/>
                  <a:p>
                    <a:endParaRPr lang="en-US">
                      <a:solidFill>
                        <a:prstClr val="black"/>
                      </a:solidFill>
                    </a:endParaRPr>
                  </a:p>
                </p:txBody>
              </p:sp>
              <p:sp>
                <p:nvSpPr>
                  <p:cNvPr id="911397"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a:effectLst/>
                </p:spPr>
                <p:txBody>
                  <a:bodyPr wrap="none" anchor="ctr"/>
                  <a:lstStyle/>
                  <a:p>
                    <a:endParaRPr lang="en-US">
                      <a:solidFill>
                        <a:prstClr val="black"/>
                      </a:solidFill>
                    </a:endParaRPr>
                  </a:p>
                </p:txBody>
              </p:sp>
              <p:sp>
                <p:nvSpPr>
                  <p:cNvPr id="911398" name="Rectangle 38"/>
                  <p:cNvSpPr>
                    <a:spLocks noChangeArrowheads="1"/>
                  </p:cNvSpPr>
                  <p:nvPr/>
                </p:nvSpPr>
                <p:spPr bwMode="auto">
                  <a:xfrm>
                    <a:off x="240" y="2448"/>
                    <a:ext cx="919" cy="446"/>
                  </a:xfrm>
                  <a:prstGeom prst="rect">
                    <a:avLst/>
                  </a:prstGeom>
                  <a:noFill/>
                  <a:ln w="9525">
                    <a:noFill/>
                    <a:miter lim="800000"/>
                    <a:headEnd/>
                    <a:tailEnd/>
                  </a:ln>
                  <a:effectLst/>
                </p:spPr>
                <p:txBody>
                  <a:bodyPr wrap="none" lIns="92075" tIns="46038" rIns="92075" bIns="46038">
                    <a:spAutoFit/>
                  </a:bodyPr>
                  <a:lstStyle/>
                  <a:p>
                    <a:pPr eaLnBrk="0" hangingPunct="0"/>
                    <a:r>
                      <a:rPr lang="en-US" sz="2000" dirty="0">
                        <a:solidFill>
                          <a:prstClr val="black"/>
                        </a:solidFill>
                        <a:latin typeface="Times New Roman" pitchFamily="18" charset="0"/>
                      </a:rPr>
                      <a:t>Operational </a:t>
                    </a:r>
                  </a:p>
                  <a:p>
                    <a:pPr eaLnBrk="0" hangingPunct="0"/>
                    <a:r>
                      <a:rPr lang="en-US" sz="2000" dirty="0">
                        <a:solidFill>
                          <a:prstClr val="black"/>
                        </a:solidFill>
                        <a:latin typeface="Times New Roman" pitchFamily="18" charset="0"/>
                      </a:rPr>
                      <a:t>DBs</a:t>
                    </a:r>
                  </a:p>
                </p:txBody>
              </p:sp>
              <p:sp>
                <p:nvSpPr>
                  <p:cNvPr id="911399" name="Rectangle 39"/>
                  <p:cNvSpPr>
                    <a:spLocks noChangeArrowheads="1"/>
                  </p:cNvSpPr>
                  <p:nvPr/>
                </p:nvSpPr>
                <p:spPr bwMode="auto">
                  <a:xfrm>
                    <a:off x="288" y="1776"/>
                    <a:ext cx="692" cy="446"/>
                  </a:xfrm>
                  <a:prstGeom prst="rect">
                    <a:avLst/>
                  </a:prstGeom>
                  <a:noFill/>
                  <a:ln w="9525">
                    <a:noFill/>
                    <a:miter lim="800000"/>
                    <a:headEnd/>
                    <a:tailEnd/>
                  </a:ln>
                  <a:effectLst/>
                </p:spPr>
                <p:txBody>
                  <a:bodyPr lIns="92075" tIns="46038" rIns="92075" bIns="46038">
                    <a:spAutoFit/>
                  </a:bodyPr>
                  <a:lstStyle/>
                  <a:p>
                    <a:pPr eaLnBrk="0" hangingPunct="0"/>
                    <a:r>
                      <a:rPr lang="en-US" sz="2000" dirty="0">
                        <a:solidFill>
                          <a:prstClr val="black"/>
                        </a:solidFill>
                        <a:latin typeface="Times New Roman" pitchFamily="18" charset="0"/>
                      </a:rPr>
                      <a:t>Other</a:t>
                    </a:r>
                  </a:p>
                  <a:p>
                    <a:pPr eaLnBrk="0" hangingPunct="0"/>
                    <a:r>
                      <a:rPr lang="en-US" sz="2000" dirty="0">
                        <a:solidFill>
                          <a:prstClr val="black"/>
                        </a:solidFill>
                        <a:latin typeface="Times New Roman" pitchFamily="18" charset="0"/>
                      </a:rPr>
                      <a:t>sources</a:t>
                    </a:r>
                  </a:p>
                </p:txBody>
              </p:sp>
              <p:sp>
                <p:nvSpPr>
                  <p:cNvPr id="911400" name="AutoShape 40"/>
                  <p:cNvSpPr>
                    <a:spLocks noChangeArrowheads="1"/>
                  </p:cNvSpPr>
                  <p:nvPr/>
                </p:nvSpPr>
                <p:spPr bwMode="auto">
                  <a:xfrm>
                    <a:off x="365" y="3311"/>
                    <a:ext cx="116" cy="462"/>
                  </a:xfrm>
                  <a:prstGeom prst="flowChartMagneticDisk">
                    <a:avLst/>
                  </a:prstGeom>
                  <a:solidFill>
                    <a:srgbClr val="9A87F9"/>
                  </a:solidFill>
                  <a:ln w="9525">
                    <a:solidFill>
                      <a:srgbClr val="000000"/>
                    </a:solidFill>
                    <a:round/>
                    <a:headEnd/>
                    <a:tailEnd/>
                  </a:ln>
                  <a:effectLst/>
                </p:spPr>
                <p:txBody>
                  <a:bodyPr wrap="none" anchor="ctr">
                    <a:spAutoFit/>
                  </a:bodyPr>
                  <a:lstStyle/>
                  <a:p>
                    <a:endParaRPr lang="en-US">
                      <a:solidFill>
                        <a:prstClr val="black"/>
                      </a:solidFill>
                    </a:endParaRPr>
                  </a:p>
                </p:txBody>
              </p:sp>
              <p:sp>
                <p:nvSpPr>
                  <p:cNvPr id="911401" name="AutoShape 41"/>
                  <p:cNvSpPr>
                    <a:spLocks noChangeArrowheads="1"/>
                  </p:cNvSpPr>
                  <p:nvPr/>
                </p:nvSpPr>
                <p:spPr bwMode="auto">
                  <a:xfrm>
                    <a:off x="461" y="3042"/>
                    <a:ext cx="116" cy="462"/>
                  </a:xfrm>
                  <a:prstGeom prst="flowChartMagneticDisk">
                    <a:avLst/>
                  </a:prstGeom>
                  <a:solidFill>
                    <a:srgbClr val="9A87F9"/>
                  </a:solidFill>
                  <a:ln w="9525">
                    <a:solidFill>
                      <a:srgbClr val="000000"/>
                    </a:solidFill>
                    <a:round/>
                    <a:headEnd/>
                    <a:tailEnd/>
                  </a:ln>
                  <a:effectLst/>
                </p:spPr>
                <p:txBody>
                  <a:bodyPr wrap="none" anchor="ctr">
                    <a:spAutoFit/>
                  </a:bodyPr>
                  <a:lstStyle/>
                  <a:p>
                    <a:endParaRPr lang="en-US">
                      <a:solidFill>
                        <a:prstClr val="black"/>
                      </a:solidFill>
                    </a:endParaRPr>
                  </a:p>
                </p:txBody>
              </p:sp>
              <p:sp>
                <p:nvSpPr>
                  <p:cNvPr id="911402" name="AutoShape 42"/>
                  <p:cNvSpPr>
                    <a:spLocks noChangeArrowheads="1"/>
                  </p:cNvSpPr>
                  <p:nvPr/>
                </p:nvSpPr>
                <p:spPr bwMode="auto">
                  <a:xfrm>
                    <a:off x="615" y="2764"/>
                    <a:ext cx="116" cy="462"/>
                  </a:xfrm>
                  <a:prstGeom prst="flowChartMagneticDisk">
                    <a:avLst/>
                  </a:prstGeom>
                  <a:solidFill>
                    <a:srgbClr val="9A87F9"/>
                  </a:solidFill>
                  <a:ln w="9525">
                    <a:solidFill>
                      <a:srgbClr val="000000"/>
                    </a:solidFill>
                    <a:round/>
                    <a:headEnd/>
                    <a:tailEnd/>
                  </a:ln>
                  <a:effectLst/>
                </p:spPr>
                <p:txBody>
                  <a:bodyPr wrap="none" anchor="ctr">
                    <a:spAutoFit/>
                  </a:bodyPr>
                  <a:lstStyle/>
                  <a:p>
                    <a:endParaRPr lang="en-US">
                      <a:solidFill>
                        <a:prstClr val="black"/>
                      </a:solidFill>
                    </a:endParaRPr>
                  </a:p>
                </p:txBody>
              </p:sp>
            </p:grpSp>
            <p:sp>
              <p:nvSpPr>
                <p:cNvPr id="911404" name="Line 44"/>
                <p:cNvSpPr>
                  <a:spLocks noChangeShapeType="1"/>
                </p:cNvSpPr>
                <p:nvPr/>
              </p:nvSpPr>
              <p:spPr bwMode="auto">
                <a:xfrm>
                  <a:off x="6934200" y="1600200"/>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911405" name="Line 45"/>
                <p:cNvSpPr>
                  <a:spLocks noChangeShapeType="1"/>
                </p:cNvSpPr>
                <p:nvPr/>
              </p:nvSpPr>
              <p:spPr bwMode="auto">
                <a:xfrm>
                  <a:off x="8153400" y="1600200"/>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911406" name="Text Box 46"/>
                <p:cNvSpPr txBox="1">
                  <a:spLocks noChangeArrowheads="1"/>
                </p:cNvSpPr>
                <p:nvPr/>
              </p:nvSpPr>
              <p:spPr bwMode="auto">
                <a:xfrm>
                  <a:off x="4362451" y="6172200"/>
                  <a:ext cx="1596591" cy="369332"/>
                </a:xfrm>
                <a:prstGeom prst="rect">
                  <a:avLst/>
                </a:prstGeom>
                <a:noFill/>
                <a:ln w="9525">
                  <a:noFill/>
                  <a:miter lim="800000"/>
                  <a:headEnd/>
                  <a:tailEnd/>
                </a:ln>
                <a:effectLst/>
              </p:spPr>
              <p:txBody>
                <a:bodyPr wrap="none" lIns="0" tIns="0" rIns="0" bIns="0">
                  <a:spAutoFit/>
                </a:bodyPr>
                <a:lstStyle/>
                <a:p>
                  <a:pPr eaLnBrk="0" hangingPunct="0"/>
                  <a:r>
                    <a:rPr lang="en-US" sz="2400">
                      <a:solidFill>
                        <a:prstClr val="black"/>
                      </a:solidFill>
                      <a:latin typeface="Times New Roman" pitchFamily="18" charset="0"/>
                    </a:rPr>
                    <a:t>Data Storage</a:t>
                  </a:r>
                </a:p>
              </p:txBody>
            </p:sp>
            <p:sp>
              <p:nvSpPr>
                <p:cNvPr id="911408" name="AutoShape 48"/>
                <p:cNvSpPr>
                  <a:spLocks/>
                </p:cNvSpPr>
                <p:nvPr/>
              </p:nvSpPr>
              <p:spPr bwMode="auto">
                <a:xfrm rot="5400000">
                  <a:off x="5029200" y="4419600"/>
                  <a:ext cx="152400" cy="3200400"/>
                </a:xfrm>
                <a:prstGeom prst="rightBrace">
                  <a:avLst>
                    <a:gd name="adj1" fmla="val 1750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911409" name="AutoShape 49"/>
                <p:cNvSpPr>
                  <a:spLocks/>
                </p:cNvSpPr>
                <p:nvPr/>
              </p:nvSpPr>
              <p:spPr bwMode="auto">
                <a:xfrm rot="5400000">
                  <a:off x="7505700" y="5448300"/>
                  <a:ext cx="152400" cy="1143000"/>
                </a:xfrm>
                <a:prstGeom prst="rightBrace">
                  <a:avLst>
                    <a:gd name="adj1" fmla="val 6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911410" name="AutoShape 50"/>
                <p:cNvSpPr>
                  <a:spLocks/>
                </p:cNvSpPr>
                <p:nvPr/>
              </p:nvSpPr>
              <p:spPr bwMode="auto">
                <a:xfrm rot="5400000">
                  <a:off x="9258300" y="4991100"/>
                  <a:ext cx="152400" cy="2057400"/>
                </a:xfrm>
                <a:prstGeom prst="rightBrace">
                  <a:avLst>
                    <a:gd name="adj1" fmla="val 11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167" name="Rectangle 5"/>
                <p:cNvSpPr>
                  <a:spLocks noChangeArrowheads="1"/>
                </p:cNvSpPr>
                <p:nvPr/>
              </p:nvSpPr>
              <p:spPr bwMode="auto">
                <a:xfrm>
                  <a:off x="4866188" y="3452813"/>
                  <a:ext cx="1544718" cy="831639"/>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dirty="0">
                      <a:solidFill>
                        <a:prstClr val="black"/>
                      </a:solidFill>
                      <a:latin typeface="Times New Roman" pitchFamily="18" charset="0"/>
                    </a:rPr>
                    <a:t>Data</a:t>
                  </a:r>
                </a:p>
                <a:p>
                  <a:pPr algn="ctr" eaLnBrk="0" hangingPunct="0"/>
                  <a:r>
                    <a:rPr lang="en-US" sz="2400" dirty="0">
                      <a:solidFill>
                        <a:prstClr val="black"/>
                      </a:solidFill>
                      <a:latin typeface="Times New Roman" pitchFamily="18" charset="0"/>
                    </a:rPr>
                    <a:t>Warehouse</a:t>
                  </a:r>
                </a:p>
              </p:txBody>
            </p:sp>
            <p:sp>
              <p:nvSpPr>
                <p:cNvPr id="168" name="Oval 6"/>
                <p:cNvSpPr>
                  <a:spLocks noChangeArrowheads="1"/>
                </p:cNvSpPr>
                <p:nvPr/>
              </p:nvSpPr>
              <p:spPr bwMode="auto">
                <a:xfrm>
                  <a:off x="8290466" y="2081212"/>
                  <a:ext cx="1968500" cy="3568700"/>
                </a:xfrm>
                <a:prstGeom prst="ellipse">
                  <a:avLst/>
                </a:prstGeom>
                <a:noFill/>
                <a:ln w="12700">
                  <a:solidFill>
                    <a:schemeClr val="tx1"/>
                  </a:solidFill>
                  <a:round/>
                  <a:headEnd/>
                  <a:tailEnd/>
                </a:ln>
                <a:effectLst/>
              </p:spPr>
              <p:txBody>
                <a:bodyPr wrap="none" anchor="ctr"/>
                <a:lstStyle/>
                <a:p>
                  <a:endParaRPr lang="en-US">
                    <a:solidFill>
                      <a:prstClr val="black"/>
                    </a:solidFill>
                  </a:endParaRPr>
                </a:p>
              </p:txBody>
            </p:sp>
            <p:sp>
              <p:nvSpPr>
                <p:cNvPr id="170" name="Rectangle 22"/>
                <p:cNvSpPr>
                  <a:spLocks noChangeArrowheads="1"/>
                </p:cNvSpPr>
                <p:nvPr/>
              </p:nvSpPr>
              <p:spPr bwMode="auto">
                <a:xfrm>
                  <a:off x="6979192" y="3360738"/>
                  <a:ext cx="886461"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prstClr val="black"/>
                      </a:solidFill>
                      <a:latin typeface="Times New Roman" pitchFamily="18" charset="0"/>
                    </a:rPr>
                    <a:t>Serve</a:t>
                  </a:r>
                </a:p>
              </p:txBody>
            </p:sp>
            <p:sp>
              <p:nvSpPr>
                <p:cNvPr id="171" name="AutoShape 24"/>
                <p:cNvSpPr>
                  <a:spLocks noChangeArrowheads="1"/>
                </p:cNvSpPr>
                <p:nvPr/>
              </p:nvSpPr>
              <p:spPr bwMode="auto">
                <a:xfrm>
                  <a:off x="7376066" y="4367212"/>
                  <a:ext cx="679450" cy="679450"/>
                </a:xfrm>
                <a:prstGeom prst="cube">
                  <a:avLst>
                    <a:gd name="adj" fmla="val 24995"/>
                  </a:avLst>
                </a:prstGeom>
                <a:solidFill>
                  <a:srgbClr val="FCFEB9"/>
                </a:solidFill>
                <a:ln w="12700">
                  <a:solidFill>
                    <a:schemeClr val="tx1"/>
                  </a:solidFill>
                  <a:miter lim="800000"/>
                  <a:headEnd/>
                  <a:tailEnd/>
                </a:ln>
                <a:effectLst/>
              </p:spPr>
              <p:txBody>
                <a:bodyPr wrap="none" anchor="ctr"/>
                <a:lstStyle/>
                <a:p>
                  <a:endParaRPr lang="en-US">
                    <a:solidFill>
                      <a:prstClr val="black"/>
                    </a:solidFill>
                  </a:endParaRPr>
                </a:p>
              </p:txBody>
            </p:sp>
            <p:sp>
              <p:nvSpPr>
                <p:cNvPr id="172" name="Line 44"/>
                <p:cNvSpPr>
                  <a:spLocks noChangeShapeType="1"/>
                </p:cNvSpPr>
                <p:nvPr/>
              </p:nvSpPr>
              <p:spPr bwMode="auto">
                <a:xfrm>
                  <a:off x="6918866" y="1624012"/>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173" name="Line 45"/>
                <p:cNvSpPr>
                  <a:spLocks noChangeShapeType="1"/>
                </p:cNvSpPr>
                <p:nvPr/>
              </p:nvSpPr>
              <p:spPr bwMode="auto">
                <a:xfrm>
                  <a:off x="8138066" y="1624012"/>
                  <a:ext cx="0" cy="4114800"/>
                </a:xfrm>
                <a:prstGeom prst="line">
                  <a:avLst/>
                </a:prstGeom>
                <a:noFill/>
                <a:ln w="19050">
                  <a:solidFill>
                    <a:schemeClr val="tx1"/>
                  </a:solidFill>
                  <a:prstDash val="dash"/>
                  <a:round/>
                  <a:headEnd/>
                  <a:tailEnd/>
                </a:ln>
                <a:effectLst/>
              </p:spPr>
              <p:txBody>
                <a:bodyPr wrap="none" anchor="ctr"/>
                <a:lstStyle/>
                <a:p>
                  <a:endParaRPr lang="en-US">
                    <a:solidFill>
                      <a:prstClr val="black"/>
                    </a:solidFill>
                  </a:endParaRPr>
                </a:p>
              </p:txBody>
            </p:sp>
            <p:sp>
              <p:nvSpPr>
                <p:cNvPr id="174" name="AutoShape 48"/>
                <p:cNvSpPr>
                  <a:spLocks/>
                </p:cNvSpPr>
                <p:nvPr/>
              </p:nvSpPr>
              <p:spPr bwMode="auto">
                <a:xfrm rot="5400000">
                  <a:off x="5013866" y="4443412"/>
                  <a:ext cx="152400" cy="3200400"/>
                </a:xfrm>
                <a:prstGeom prst="rightBrace">
                  <a:avLst>
                    <a:gd name="adj1" fmla="val 1750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175" name="AutoShape 49"/>
                <p:cNvSpPr>
                  <a:spLocks/>
                </p:cNvSpPr>
                <p:nvPr/>
              </p:nvSpPr>
              <p:spPr bwMode="auto">
                <a:xfrm rot="5400000">
                  <a:off x="7490366" y="5472112"/>
                  <a:ext cx="152400" cy="1143000"/>
                </a:xfrm>
                <a:prstGeom prst="rightBrace">
                  <a:avLst>
                    <a:gd name="adj1" fmla="val 6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sp>
              <p:nvSpPr>
                <p:cNvPr id="176" name="AutoShape 50"/>
                <p:cNvSpPr>
                  <a:spLocks/>
                </p:cNvSpPr>
                <p:nvPr/>
              </p:nvSpPr>
              <p:spPr bwMode="auto">
                <a:xfrm rot="5400000">
                  <a:off x="9242966" y="5014912"/>
                  <a:ext cx="152400" cy="2057400"/>
                </a:xfrm>
                <a:prstGeom prst="rightBrace">
                  <a:avLst>
                    <a:gd name="adj1" fmla="val 112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grpSp>
          <p:sp>
            <p:nvSpPr>
              <p:cNvPr id="162" name="Line 30"/>
              <p:cNvSpPr>
                <a:spLocks noChangeShapeType="1"/>
              </p:cNvSpPr>
              <p:nvPr/>
            </p:nvSpPr>
            <p:spPr bwMode="auto">
              <a:xfrm flipV="1">
                <a:off x="6842666" y="4900612"/>
                <a:ext cx="457200" cy="457200"/>
              </a:xfrm>
              <a:prstGeom prst="line">
                <a:avLst/>
              </a:prstGeom>
              <a:noFill/>
              <a:ln w="25400">
                <a:solidFill>
                  <a:schemeClr val="tx1"/>
                </a:solidFill>
                <a:round/>
                <a:headEnd type="stealth" w="med" len="lg"/>
                <a:tailEnd type="stealth" w="med" len="lg"/>
              </a:ln>
              <a:effectLst/>
            </p:spPr>
            <p:txBody>
              <a:bodyPr wrap="none" anchor="ctr"/>
              <a:lstStyle/>
              <a:p>
                <a:endParaRPr lang="en-US">
                  <a:solidFill>
                    <a:prstClr val="black"/>
                  </a:solidFill>
                </a:endParaRPr>
              </a:p>
            </p:txBody>
          </p:sp>
          <p:sp>
            <p:nvSpPr>
              <p:cNvPr id="163" name="AutoShape 31"/>
              <p:cNvSpPr>
                <a:spLocks noChangeArrowheads="1"/>
              </p:cNvSpPr>
              <p:nvPr/>
            </p:nvSpPr>
            <p:spPr bwMode="auto">
              <a:xfrm>
                <a:off x="4556667" y="4914782"/>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164" name="AutoShape 32"/>
              <p:cNvSpPr>
                <a:spLocks noChangeArrowheads="1"/>
              </p:cNvSpPr>
              <p:nvPr/>
            </p:nvSpPr>
            <p:spPr bwMode="auto">
              <a:xfrm>
                <a:off x="5318667" y="4914782"/>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165" name="AutoShape 33"/>
              <p:cNvSpPr>
                <a:spLocks noChangeArrowheads="1"/>
              </p:cNvSpPr>
              <p:nvPr/>
            </p:nvSpPr>
            <p:spPr bwMode="auto">
              <a:xfrm>
                <a:off x="6080667" y="4914782"/>
                <a:ext cx="671513" cy="733663"/>
              </a:xfrm>
              <a:prstGeom prst="flowChartMagneticDisk">
                <a:avLst/>
              </a:prstGeom>
              <a:solidFill>
                <a:srgbClr val="FFFF00"/>
              </a:solidFill>
              <a:ln w="9525">
                <a:solidFill>
                  <a:srgbClr val="000000"/>
                </a:solidFill>
                <a:round/>
                <a:headEnd/>
                <a:tailEnd/>
              </a:ln>
              <a:effectLst/>
            </p:spPr>
            <p:txBody>
              <a:bodyPr anchor="ctr">
                <a:spAutoFit/>
              </a:bodyPr>
              <a:lstStyle/>
              <a:p>
                <a:endParaRPr lang="en-US">
                  <a:solidFill>
                    <a:prstClr val="black"/>
                  </a:solidFill>
                </a:endParaRPr>
              </a:p>
            </p:txBody>
          </p:sp>
          <p:sp>
            <p:nvSpPr>
              <p:cNvPr id="166" name="AutoShape 47"/>
              <p:cNvSpPr>
                <a:spLocks/>
              </p:cNvSpPr>
              <p:nvPr/>
            </p:nvSpPr>
            <p:spPr bwMode="auto">
              <a:xfrm rot="5400000">
                <a:off x="2461166" y="5243512"/>
                <a:ext cx="152400" cy="1600200"/>
              </a:xfrm>
              <a:prstGeom prst="rightBrace">
                <a:avLst>
                  <a:gd name="adj1" fmla="val 87500"/>
                  <a:gd name="adj2" fmla="val 50000"/>
                </a:avLst>
              </a:prstGeom>
              <a:noFill/>
              <a:ln w="25400">
                <a:solidFill>
                  <a:schemeClr val="tx1"/>
                </a:solidFill>
                <a:round/>
                <a:headEnd/>
                <a:tailEnd/>
              </a:ln>
              <a:effectLst/>
            </p:spPr>
            <p:txBody>
              <a:bodyPr wrap="none" anchor="ctr"/>
              <a:lstStyle/>
              <a:p>
                <a:endParaRPr lang="en-US">
                  <a:solidFill>
                    <a:prstClr val="black"/>
                  </a:solidFill>
                </a:endParaRPr>
              </a:p>
            </p:txBody>
          </p:sp>
        </p:grpSp>
        <p:sp>
          <p:nvSpPr>
            <p:cNvPr id="911411" name="Rectangle 51"/>
            <p:cNvSpPr>
              <a:spLocks noChangeArrowheads="1"/>
            </p:cNvSpPr>
            <p:nvPr/>
          </p:nvSpPr>
          <p:spPr bwMode="auto">
            <a:xfrm>
              <a:off x="6858000" y="1905000"/>
              <a:ext cx="1524000" cy="304800"/>
            </a:xfrm>
            <a:prstGeom prst="rect">
              <a:avLst/>
            </a:prstGeom>
            <a:noFill/>
            <a:ln w="9525">
              <a:noFill/>
              <a:miter lim="800000"/>
              <a:headEnd/>
              <a:tailEnd/>
            </a:ln>
            <a:effectLst/>
          </p:spPr>
          <p:txBody>
            <a:bodyPr lIns="0" tIns="0" rIns="0" bIns="0">
              <a:spAutoFit/>
            </a:bodyPr>
            <a:lstStyle/>
            <a:p>
              <a:pPr algn="ctr" eaLnBrk="0" hangingPunct="0"/>
              <a:r>
                <a:rPr lang="en-US" sz="2000">
                  <a:solidFill>
                    <a:prstClr val="black"/>
                  </a:solidFill>
                  <a:latin typeface="Times New Roman" pitchFamily="18" charset="0"/>
                </a:rPr>
                <a:t>OLAP Server</a:t>
              </a:r>
              <a:endParaRPr lang="en-US" sz="2400">
                <a:solidFill>
                  <a:prstClr val="black"/>
                </a:solidFill>
                <a:latin typeface="Times New Roman" pitchFamily="18" charset="0"/>
              </a:endParaRPr>
            </a:p>
          </p:txBody>
        </p:sp>
      </p:grpSp>
      <p:sp>
        <p:nvSpPr>
          <p:cNvPr id="911412" name="Line 52"/>
          <p:cNvSpPr>
            <a:spLocks noChangeShapeType="1"/>
          </p:cNvSpPr>
          <p:nvPr/>
        </p:nvSpPr>
        <p:spPr bwMode="auto">
          <a:xfrm>
            <a:off x="4572000" y="2590800"/>
            <a:ext cx="304800" cy="381000"/>
          </a:xfrm>
          <a:prstGeom prst="line">
            <a:avLst/>
          </a:prstGeom>
          <a:noFill/>
          <a:ln w="19050">
            <a:solidFill>
              <a:schemeClr val="tx1"/>
            </a:solidFill>
            <a:round/>
            <a:headEnd/>
            <a:tailEnd type="stealth" w="med" len="lg"/>
          </a:ln>
          <a:effectLst/>
        </p:spPr>
        <p:txBody>
          <a:bodyPr wrap="none" anchor="ctr"/>
          <a:lstStyle/>
          <a:p>
            <a:endParaRPr lang="en-US">
              <a:solidFill>
                <a:prstClr val="black"/>
              </a:solidFill>
            </a:endParaRPr>
          </a:p>
        </p:txBody>
      </p:sp>
      <p:sp>
        <p:nvSpPr>
          <p:cNvPr id="177" name="Title 1"/>
          <p:cNvSpPr txBox="1">
            <a:spLocks/>
          </p:cNvSpPr>
          <p:nvPr/>
        </p:nvSpPr>
        <p:spPr>
          <a:xfrm>
            <a:off x="997910" y="32352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C00000"/>
                </a:solidFill>
                <a:latin typeface="Calibri Heading"/>
              </a:rPr>
              <a:t>Data Warehouse Architecture</a:t>
            </a:r>
          </a:p>
        </p:txBody>
      </p:sp>
    </p:spTree>
    <p:extLst>
      <p:ext uri="{BB962C8B-B14F-4D97-AF65-F5344CB8AC3E}">
        <p14:creationId xmlns:p14="http://schemas.microsoft.com/office/powerpoint/2010/main" xmlns="" val="18013644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90000"/>
              </a:lnSpc>
            </a:pPr>
            <a:r>
              <a:rPr lang="en-US" sz="4000" b="1" dirty="0">
                <a:solidFill>
                  <a:srgbClr val="C00000"/>
                </a:solidFill>
                <a:latin typeface="Calibri Heading"/>
              </a:rPr>
              <a:t>Data Warehouse Architecture…</a:t>
            </a:r>
            <a:br>
              <a:rPr lang="en-US" sz="4000" b="1" dirty="0">
                <a:solidFill>
                  <a:srgbClr val="C00000"/>
                </a:solidFill>
                <a:latin typeface="Calibri Heading"/>
              </a:rPr>
            </a:br>
            <a:endParaRPr lang="en-US" sz="4000" b="1" dirty="0">
              <a:solidFill>
                <a:srgbClr val="C00000"/>
              </a:solidFill>
              <a:latin typeface="Calibri Heading"/>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tx1"/>
                </a:solidFill>
              </a:rPr>
              <a:t>Generally a data warehouses adopts three-tier architecture. Following are the three tiers of the data warehouse architecture.</a:t>
            </a:r>
            <a:endParaRPr lang="en-US" sz="2000" dirty="0">
              <a:solidFill>
                <a:schemeClr val="tx1"/>
              </a:solidFill>
            </a:endParaRPr>
          </a:p>
          <a:p>
            <a:pPr marL="0" lvl="0" indent="0">
              <a:buNone/>
            </a:pPr>
            <a:r>
              <a:rPr lang="en-US" dirty="0"/>
              <a:t>Bottom Tier </a:t>
            </a:r>
            <a:r>
              <a:rPr lang="en-US" dirty="0" smtClean="0"/>
              <a:t>:</a:t>
            </a:r>
          </a:p>
          <a:p>
            <a:pPr lvl="0"/>
            <a:r>
              <a:rPr lang="en-US" b="0" dirty="0" smtClean="0">
                <a:solidFill>
                  <a:schemeClr val="tx1"/>
                </a:solidFill>
              </a:rPr>
              <a:t>The </a:t>
            </a:r>
            <a:r>
              <a:rPr lang="en-US" b="0" dirty="0">
                <a:solidFill>
                  <a:schemeClr val="tx1"/>
                </a:solidFill>
              </a:rPr>
              <a:t>bottom tier of the architecture is the data warehouse database server. </a:t>
            </a:r>
            <a:endParaRPr lang="en-US" b="0" dirty="0" smtClean="0">
              <a:solidFill>
                <a:schemeClr val="tx1"/>
              </a:solidFill>
            </a:endParaRPr>
          </a:p>
          <a:p>
            <a:pPr lvl="0"/>
            <a:r>
              <a:rPr lang="en-US" b="0" dirty="0" smtClean="0">
                <a:solidFill>
                  <a:schemeClr val="tx1"/>
                </a:solidFill>
              </a:rPr>
              <a:t>It </a:t>
            </a:r>
            <a:r>
              <a:rPr lang="en-US" b="0" dirty="0">
                <a:solidFill>
                  <a:schemeClr val="tx1"/>
                </a:solidFill>
              </a:rPr>
              <a:t>is the relational database </a:t>
            </a:r>
            <a:r>
              <a:rPr lang="en-US" b="0" dirty="0" smtClean="0">
                <a:solidFill>
                  <a:schemeClr val="tx1"/>
                </a:solidFill>
              </a:rPr>
              <a:t>system or multidimensional model. </a:t>
            </a:r>
          </a:p>
          <a:p>
            <a:pPr lvl="0"/>
            <a:r>
              <a:rPr lang="en-US" b="0" dirty="0" smtClean="0">
                <a:solidFill>
                  <a:schemeClr val="tx1"/>
                </a:solidFill>
              </a:rPr>
              <a:t>Back </a:t>
            </a:r>
            <a:r>
              <a:rPr lang="en-US" b="0" dirty="0">
                <a:solidFill>
                  <a:schemeClr val="tx1"/>
                </a:solidFill>
              </a:rPr>
              <a:t>end tools and </a:t>
            </a:r>
            <a:r>
              <a:rPr lang="en-US" b="0" dirty="0" smtClean="0">
                <a:solidFill>
                  <a:schemeClr val="tx1"/>
                </a:solidFill>
              </a:rPr>
              <a:t>utilities are used  </a:t>
            </a:r>
            <a:r>
              <a:rPr lang="en-US" b="0" dirty="0">
                <a:solidFill>
                  <a:schemeClr val="tx1"/>
                </a:solidFill>
              </a:rPr>
              <a:t>to feed data into the bottom tier. </a:t>
            </a:r>
            <a:endParaRPr lang="en-US" b="0" dirty="0" smtClean="0">
              <a:solidFill>
                <a:schemeClr val="tx1"/>
              </a:solidFill>
            </a:endParaRPr>
          </a:p>
          <a:p>
            <a:pPr lvl="0"/>
            <a:r>
              <a:rPr lang="en-US" b="0" dirty="0" smtClean="0">
                <a:solidFill>
                  <a:schemeClr val="tx1"/>
                </a:solidFill>
              </a:rPr>
              <a:t>These </a:t>
            </a:r>
            <a:r>
              <a:rPr lang="en-US" b="0" dirty="0">
                <a:solidFill>
                  <a:schemeClr val="tx1"/>
                </a:solidFill>
              </a:rPr>
              <a:t>back end tools and utilities perform the Extract, Clean, Load, and refresh functions.</a:t>
            </a:r>
          </a:p>
          <a:p>
            <a:pPr marL="0" indent="0">
              <a:buNone/>
            </a:pPr>
            <a:endParaRPr lang="en-US" dirty="0"/>
          </a:p>
        </p:txBody>
      </p:sp>
    </p:spTree>
    <p:extLst>
      <p:ext uri="{BB962C8B-B14F-4D97-AF65-F5344CB8AC3E}">
        <p14:creationId xmlns:p14="http://schemas.microsoft.com/office/powerpoint/2010/main" xmlns="" val="23463661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vert="horz" lIns="91440" tIns="45720" rIns="91440" bIns="45720" rtlCol="0" anchor="ctr">
            <a:normAutofit/>
          </a:bodyPr>
          <a:lstStyle/>
          <a:p>
            <a:pPr>
              <a:lnSpc>
                <a:spcPct val="90000"/>
              </a:lnSpc>
            </a:pPr>
            <a:r>
              <a:rPr lang="en-US" sz="3600" b="1" dirty="0">
                <a:solidFill>
                  <a:srgbClr val="C00000"/>
                </a:solidFill>
                <a:latin typeface="Calibri Heading"/>
              </a:rPr>
              <a:t>Data Warehouse Architecture…</a:t>
            </a:r>
            <a:br>
              <a:rPr lang="en-US" sz="3600" b="1" dirty="0">
                <a:solidFill>
                  <a:srgbClr val="C00000"/>
                </a:solidFill>
                <a:latin typeface="Calibri Heading"/>
              </a:rPr>
            </a:br>
            <a:endParaRPr lang="en-US" sz="3600" b="1" dirty="0">
              <a:solidFill>
                <a:srgbClr val="C00000"/>
              </a:solidFill>
              <a:latin typeface="Calibri Heading"/>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tx1"/>
                </a:solidFill>
              </a:rPr>
              <a:t>Generally a data warehouses adopts three-tier architecture. Following are the three tiers of the data warehouse architecture.</a:t>
            </a:r>
            <a:endParaRPr lang="en-US" sz="2000" dirty="0">
              <a:solidFill>
                <a:schemeClr val="tx1"/>
              </a:solidFill>
            </a:endParaRPr>
          </a:p>
          <a:p>
            <a:pPr marL="0" lvl="0" indent="0">
              <a:buNone/>
            </a:pPr>
            <a:r>
              <a:rPr lang="en-US" dirty="0"/>
              <a:t>Bottom Tier </a:t>
            </a:r>
            <a:r>
              <a:rPr lang="en-US" dirty="0" smtClean="0"/>
              <a:t>:</a:t>
            </a:r>
          </a:p>
          <a:p>
            <a:pPr lvl="0"/>
            <a:r>
              <a:rPr lang="en-US" b="0" dirty="0" smtClean="0">
                <a:solidFill>
                  <a:schemeClr val="tx1"/>
                </a:solidFill>
              </a:rPr>
              <a:t>The </a:t>
            </a:r>
            <a:r>
              <a:rPr lang="en-US" b="0" dirty="0">
                <a:solidFill>
                  <a:schemeClr val="tx1"/>
                </a:solidFill>
              </a:rPr>
              <a:t>bottom tier of the architecture is the data warehouse database server. </a:t>
            </a:r>
            <a:endParaRPr lang="en-US" b="0" dirty="0" smtClean="0">
              <a:solidFill>
                <a:schemeClr val="tx1"/>
              </a:solidFill>
            </a:endParaRPr>
          </a:p>
          <a:p>
            <a:pPr lvl="0"/>
            <a:r>
              <a:rPr lang="en-US" b="0" dirty="0" smtClean="0">
                <a:solidFill>
                  <a:schemeClr val="tx1"/>
                </a:solidFill>
              </a:rPr>
              <a:t>It </a:t>
            </a:r>
            <a:r>
              <a:rPr lang="en-US" b="0" dirty="0">
                <a:solidFill>
                  <a:schemeClr val="tx1"/>
                </a:solidFill>
              </a:rPr>
              <a:t>is the relational database system. </a:t>
            </a:r>
            <a:endParaRPr lang="en-US" b="0" dirty="0" smtClean="0">
              <a:solidFill>
                <a:schemeClr val="tx1"/>
              </a:solidFill>
            </a:endParaRPr>
          </a:p>
          <a:p>
            <a:pPr lvl="0"/>
            <a:r>
              <a:rPr lang="en-US" b="0" dirty="0" smtClean="0">
                <a:solidFill>
                  <a:schemeClr val="tx1"/>
                </a:solidFill>
              </a:rPr>
              <a:t>Back </a:t>
            </a:r>
            <a:r>
              <a:rPr lang="en-US" b="0" dirty="0">
                <a:solidFill>
                  <a:schemeClr val="tx1"/>
                </a:solidFill>
              </a:rPr>
              <a:t>end tools and </a:t>
            </a:r>
            <a:r>
              <a:rPr lang="en-US" b="0" dirty="0" smtClean="0">
                <a:solidFill>
                  <a:schemeClr val="tx1"/>
                </a:solidFill>
              </a:rPr>
              <a:t>utilities are used  </a:t>
            </a:r>
            <a:r>
              <a:rPr lang="en-US" b="0" dirty="0">
                <a:solidFill>
                  <a:schemeClr val="tx1"/>
                </a:solidFill>
              </a:rPr>
              <a:t>to feed data into the bottom tier. </a:t>
            </a:r>
            <a:endParaRPr lang="en-US" b="0" dirty="0" smtClean="0">
              <a:solidFill>
                <a:schemeClr val="tx1"/>
              </a:solidFill>
            </a:endParaRPr>
          </a:p>
          <a:p>
            <a:pPr lvl="0"/>
            <a:r>
              <a:rPr lang="en-US" b="0" dirty="0" smtClean="0">
                <a:solidFill>
                  <a:schemeClr val="tx1"/>
                </a:solidFill>
              </a:rPr>
              <a:t>These </a:t>
            </a:r>
            <a:r>
              <a:rPr lang="en-US" b="0" dirty="0">
                <a:solidFill>
                  <a:schemeClr val="tx1"/>
                </a:solidFill>
              </a:rPr>
              <a:t>back end tools and utilities perform the Extract, Clean, Load, and refresh functions.</a:t>
            </a:r>
          </a:p>
          <a:p>
            <a:pPr marL="0" indent="0">
              <a:buNone/>
            </a:pPr>
            <a:endParaRPr lang="en-US" dirty="0"/>
          </a:p>
        </p:txBody>
      </p:sp>
    </p:spTree>
    <p:extLst>
      <p:ext uri="{BB962C8B-B14F-4D97-AF65-F5344CB8AC3E}">
        <p14:creationId xmlns:p14="http://schemas.microsoft.com/office/powerpoint/2010/main" xmlns="" val="31316833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61575"/>
            <a:ext cx="10972800" cy="1143000"/>
          </a:xfrm>
        </p:spPr>
        <p:txBody>
          <a:bodyPr vert="horz" lIns="91440" tIns="45720" rIns="91440" bIns="45720" rtlCol="0" anchor="ctr">
            <a:normAutofit/>
          </a:bodyPr>
          <a:lstStyle/>
          <a:p>
            <a:pPr>
              <a:lnSpc>
                <a:spcPct val="90000"/>
              </a:lnSpc>
            </a:pPr>
            <a:r>
              <a:rPr lang="en-US" sz="3600" b="1" dirty="0">
                <a:solidFill>
                  <a:srgbClr val="C00000"/>
                </a:solidFill>
                <a:latin typeface="Calibri Heading"/>
              </a:rPr>
              <a:t>Data Warehouse Architecture…</a:t>
            </a:r>
            <a:br>
              <a:rPr lang="en-US" sz="3600" b="1" dirty="0">
                <a:solidFill>
                  <a:srgbClr val="C00000"/>
                </a:solidFill>
                <a:latin typeface="Calibri Heading"/>
              </a:rPr>
            </a:br>
            <a:endParaRPr lang="en-US" sz="3600" b="1" dirty="0">
              <a:solidFill>
                <a:srgbClr val="C00000"/>
              </a:solidFill>
              <a:latin typeface="Calibri Heading"/>
            </a:endParaRP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smtClean="0"/>
              <a:t>Middle Tier:</a:t>
            </a:r>
          </a:p>
          <a:p>
            <a:pPr lvl="0"/>
            <a:r>
              <a:rPr lang="en-US" b="0" dirty="0" smtClean="0">
                <a:solidFill>
                  <a:schemeClr val="tx1"/>
                </a:solidFill>
              </a:rPr>
              <a:t>In the middle tier, we have the OLAP Server that can be implemented in either of the following ways.</a:t>
            </a:r>
            <a:endParaRPr lang="en-US" sz="2000" b="0" dirty="0" smtClean="0">
              <a:solidFill>
                <a:schemeClr val="tx1"/>
              </a:solidFill>
            </a:endParaRPr>
          </a:p>
          <a:p>
            <a:pPr lvl="1"/>
            <a:r>
              <a:rPr lang="en-US" dirty="0" smtClean="0"/>
              <a:t>By Relational OLAP (ROLAP), which is an extended relational database management system. The ROLAP maps the operations on multidimensional data to standard relational operations.</a:t>
            </a:r>
            <a:endParaRPr lang="en-US" sz="2000" dirty="0" smtClean="0"/>
          </a:p>
          <a:p>
            <a:pPr lvl="1"/>
            <a:r>
              <a:rPr lang="en-US" dirty="0" smtClean="0"/>
              <a:t>By Multidimensional OLAP (MOLAP) model, which directly implements the multidimensional data and operations.</a:t>
            </a:r>
            <a:endParaRPr lang="en-US" sz="2000" dirty="0" smtClean="0"/>
          </a:p>
          <a:p>
            <a:pPr lvl="0"/>
            <a:r>
              <a:rPr lang="en-US" dirty="0" smtClean="0"/>
              <a:t>Top-Tier : </a:t>
            </a:r>
          </a:p>
          <a:p>
            <a:pPr lvl="1"/>
            <a:r>
              <a:rPr lang="en-US" dirty="0" smtClean="0"/>
              <a:t>This tier is the front-end client layer. </a:t>
            </a:r>
          </a:p>
          <a:p>
            <a:pPr lvl="1"/>
            <a:r>
              <a:rPr lang="en-US" dirty="0" smtClean="0"/>
              <a:t>This layer holds the query tools and reporting tools, analysis tools and data mining tools.</a:t>
            </a:r>
            <a:endParaRPr lang="en-US" sz="2000" dirty="0" smtClean="0"/>
          </a:p>
          <a:p>
            <a:endParaRPr lang="en-US" dirty="0"/>
          </a:p>
        </p:txBody>
      </p:sp>
    </p:spTree>
    <p:extLst>
      <p:ext uri="{BB962C8B-B14F-4D97-AF65-F5344CB8AC3E}">
        <p14:creationId xmlns:p14="http://schemas.microsoft.com/office/powerpoint/2010/main" xmlns="" val="15377920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7"/>
          <p:cNvSpPr>
            <a:spLocks noGrp="1" noChangeArrowheads="1"/>
          </p:cNvSpPr>
          <p:nvPr>
            <p:ph idx="1"/>
          </p:nvPr>
        </p:nvSpPr>
        <p:spPr>
          <a:xfrm>
            <a:off x="1905000" y="1447800"/>
            <a:ext cx="8305800" cy="4953000"/>
          </a:xfrm>
        </p:spPr>
        <p:txBody>
          <a:bodyPr vert="horz" wrap="square" lIns="92075" tIns="46038" rIns="92075" bIns="46038" numCol="1" anchor="t" anchorCtr="0" compatLnSpc="1">
            <a:prstTxWarp prst="textNoShape">
              <a:avLst/>
            </a:prstTxWarp>
          </a:bodyPr>
          <a:lstStyle/>
          <a:p>
            <a:pPr eaLnBrk="1" hangingPunct="1">
              <a:lnSpc>
                <a:spcPct val="120000"/>
              </a:lnSpc>
            </a:pPr>
            <a:r>
              <a:rPr lang="en-US" sz="2400"/>
              <a:t>The time horizon for the data warehouse is significantly longer than that of operational systems</a:t>
            </a:r>
          </a:p>
          <a:p>
            <a:pPr lvl="1" eaLnBrk="1" hangingPunct="1">
              <a:lnSpc>
                <a:spcPct val="120000"/>
              </a:lnSpc>
            </a:pPr>
            <a:r>
              <a:rPr lang="en-US" sz="2400"/>
              <a:t>Operational database: current value data</a:t>
            </a:r>
          </a:p>
          <a:p>
            <a:pPr lvl="1" eaLnBrk="1" hangingPunct="1">
              <a:lnSpc>
                <a:spcPct val="120000"/>
              </a:lnSpc>
            </a:pPr>
            <a:r>
              <a:rPr lang="en-US" sz="2400"/>
              <a:t>Data warehouse data: provide information from a historical perspective (e.g., past 5-10 years)</a:t>
            </a:r>
          </a:p>
          <a:p>
            <a:pPr eaLnBrk="1" hangingPunct="1">
              <a:lnSpc>
                <a:spcPct val="120000"/>
              </a:lnSpc>
            </a:pPr>
            <a:r>
              <a:rPr lang="en-US" sz="2400"/>
              <a:t>Every key structure in the data warehouse</a:t>
            </a:r>
          </a:p>
          <a:p>
            <a:pPr lvl="1" eaLnBrk="1" hangingPunct="1">
              <a:lnSpc>
                <a:spcPct val="120000"/>
              </a:lnSpc>
            </a:pPr>
            <a:r>
              <a:rPr lang="en-US" sz="2400"/>
              <a:t>Contains an element of time, explicitly or implicitly</a:t>
            </a:r>
          </a:p>
          <a:p>
            <a:pPr lvl="1" eaLnBrk="1" hangingPunct="1">
              <a:lnSpc>
                <a:spcPct val="120000"/>
              </a:lnSpc>
            </a:pPr>
            <a:r>
              <a:rPr lang="en-US" sz="2400"/>
              <a:t>But the key of operational data may or may not contain “time element”</a:t>
            </a:r>
          </a:p>
          <a:p>
            <a:pPr lvl="1" eaLnBrk="1" hangingPunct="1">
              <a:lnSpc>
                <a:spcPct val="110000"/>
              </a:lnSpc>
            </a:pPr>
            <a:endParaRPr lang="en-US" sz="2200"/>
          </a:p>
        </p:txBody>
      </p:sp>
      <p:sp>
        <p:nvSpPr>
          <p:cNvPr id="6" name="Slide Number Placeholder 5"/>
          <p:cNvSpPr>
            <a:spLocks noGrp="1"/>
          </p:cNvSpPr>
          <p:nvPr>
            <p:ph type="sldNum" sz="quarter" idx="11"/>
          </p:nvPr>
        </p:nvSpPr>
        <p:spPr/>
        <p:txBody>
          <a:bodyPr/>
          <a:lstStyle/>
          <a:p>
            <a:pPr>
              <a:defRPr/>
            </a:pPr>
            <a:fld id="{FC9E3072-8C27-4260-9DE8-BB0239B636D1}" type="slidenum">
              <a:rPr lang="en-US">
                <a:solidFill>
                  <a:prstClr val="black">
                    <a:tint val="75000"/>
                  </a:prstClr>
                </a:solidFill>
              </a:rPr>
              <a:pPr>
                <a:defRPr/>
              </a:pPr>
              <a:t>5</a:t>
            </a:fld>
            <a:endParaRPr lang="en-US">
              <a:solidFill>
                <a:prstClr val="black">
                  <a:tint val="75000"/>
                </a:prstClr>
              </a:solidFill>
            </a:endParaRPr>
          </a:p>
        </p:txBody>
      </p:sp>
      <p:sp>
        <p:nvSpPr>
          <p:cNvPr id="799746" name="Rectangle 1026"/>
          <p:cNvSpPr>
            <a:spLocks noGrp="1" noChangeArrowheads="1"/>
          </p:cNvSpPr>
          <p:nvPr>
            <p:ph type="title" idx="4294967295"/>
          </p:nvPr>
        </p:nvSpPr>
        <p:spPr>
          <a:xfrm>
            <a:off x="1524000" y="64770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dirty="0"/>
              <a:t>Data Warehouse—Time Variant</a:t>
            </a:r>
          </a:p>
        </p:txBody>
      </p:sp>
    </p:spTree>
    <p:extLst>
      <p:ext uri="{BB962C8B-B14F-4D97-AF65-F5344CB8AC3E}">
        <p14:creationId xmlns="" xmlns:p14="http://schemas.microsoft.com/office/powerpoint/2010/main" val="4115266481"/>
      </p:ext>
    </p:extLst>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nSpc>
                <a:spcPct val="90000"/>
              </a:lnSpc>
            </a:pPr>
            <a:r>
              <a:rPr lang="en-US" sz="3600" b="1" dirty="0">
                <a:solidFill>
                  <a:srgbClr val="C00000"/>
                </a:solidFill>
                <a:latin typeface="Calibri Heading"/>
              </a:rPr>
              <a:t>Data Warehouse Models</a:t>
            </a:r>
            <a:br>
              <a:rPr lang="en-US" sz="3600" b="1" dirty="0">
                <a:solidFill>
                  <a:srgbClr val="C00000"/>
                </a:solidFill>
                <a:latin typeface="Calibri Heading"/>
              </a:rPr>
            </a:br>
            <a:endParaRPr lang="en-US" sz="3600" b="1" dirty="0">
              <a:solidFill>
                <a:srgbClr val="C00000"/>
              </a:solidFill>
              <a:latin typeface="Calibri Heading"/>
            </a:endParaRPr>
          </a:p>
        </p:txBody>
      </p:sp>
      <p:sp>
        <p:nvSpPr>
          <p:cNvPr id="3" name="Content Placeholder 2"/>
          <p:cNvSpPr>
            <a:spLocks noGrp="1"/>
          </p:cNvSpPr>
          <p:nvPr>
            <p:ph idx="1"/>
          </p:nvPr>
        </p:nvSpPr>
        <p:spPr/>
        <p:txBody>
          <a:bodyPr/>
          <a:lstStyle/>
          <a:p>
            <a:pPr marL="0" indent="0">
              <a:buNone/>
            </a:pPr>
            <a:r>
              <a:rPr lang="en-US" dirty="0">
                <a:solidFill>
                  <a:schemeClr val="tx1"/>
                </a:solidFill>
              </a:rPr>
              <a:t>From the perspective of data warehouse architecture, we have the following data warehouse models:</a:t>
            </a:r>
          </a:p>
          <a:p>
            <a:pPr lvl="0"/>
            <a:r>
              <a:rPr lang="en-US" dirty="0"/>
              <a:t>Virtual Warehouse</a:t>
            </a:r>
          </a:p>
          <a:p>
            <a:pPr lvl="0"/>
            <a:r>
              <a:rPr lang="en-US" dirty="0"/>
              <a:t>Data mart</a:t>
            </a:r>
          </a:p>
          <a:p>
            <a:pPr lvl="0"/>
            <a:r>
              <a:rPr lang="en-US" dirty="0"/>
              <a:t>Enterprise Warehouse</a:t>
            </a:r>
          </a:p>
          <a:p>
            <a:endParaRPr lang="en-US" dirty="0"/>
          </a:p>
        </p:txBody>
      </p:sp>
    </p:spTree>
    <p:extLst>
      <p:ext uri="{BB962C8B-B14F-4D97-AF65-F5344CB8AC3E}">
        <p14:creationId xmlns:p14="http://schemas.microsoft.com/office/powerpoint/2010/main" xmlns="" val="2672852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Data Warehouse </a:t>
            </a:r>
            <a:r>
              <a:rPr lang="en-US" dirty="0" smtClean="0">
                <a:solidFill>
                  <a:srgbClr val="C00000"/>
                </a:solidFill>
              </a:rPr>
              <a:t>Models…</a:t>
            </a:r>
            <a:r>
              <a:rPr lang="en-US" dirty="0">
                <a:solidFill>
                  <a:srgbClr val="C00000"/>
                </a:solidFill>
              </a:rPr>
              <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nSpc>
                <a:spcPct val="110000"/>
              </a:lnSpc>
              <a:spcBef>
                <a:spcPct val="10000"/>
              </a:spcBef>
            </a:pPr>
            <a:r>
              <a:rPr lang="en-US" dirty="0"/>
              <a:t>Enterprise warehouse</a:t>
            </a:r>
          </a:p>
          <a:p>
            <a:pPr lvl="1">
              <a:lnSpc>
                <a:spcPct val="110000"/>
              </a:lnSpc>
              <a:spcBef>
                <a:spcPct val="10000"/>
              </a:spcBef>
            </a:pPr>
            <a:r>
              <a:rPr lang="en-US" dirty="0"/>
              <a:t>collects all of the information about subjects spanning the entire organization</a:t>
            </a:r>
          </a:p>
          <a:p>
            <a:pPr>
              <a:lnSpc>
                <a:spcPct val="110000"/>
              </a:lnSpc>
              <a:spcBef>
                <a:spcPct val="10000"/>
              </a:spcBef>
            </a:pPr>
            <a:r>
              <a:rPr lang="en-US" dirty="0"/>
              <a:t>Data Mart</a:t>
            </a:r>
          </a:p>
          <a:p>
            <a:pPr lvl="1">
              <a:lnSpc>
                <a:spcPct val="110000"/>
              </a:lnSpc>
              <a:spcBef>
                <a:spcPct val="10000"/>
              </a:spcBef>
            </a:pPr>
            <a:r>
              <a:rPr lang="en-US" dirty="0"/>
              <a:t>a subset of corporate-wide data that is of value to a specific groups of users.  Its scope is confined to specific, selected groups, such as marketing data mart</a:t>
            </a:r>
          </a:p>
          <a:p>
            <a:pPr lvl="2">
              <a:lnSpc>
                <a:spcPct val="110000"/>
              </a:lnSpc>
              <a:spcBef>
                <a:spcPct val="10000"/>
              </a:spcBef>
            </a:pPr>
            <a:r>
              <a:rPr lang="en-US" sz="2000" dirty="0" smtClean="0"/>
              <a:t>Independent vs. dependent (directly from warehouse) data mart</a:t>
            </a:r>
          </a:p>
          <a:p>
            <a:pPr>
              <a:lnSpc>
                <a:spcPct val="110000"/>
              </a:lnSpc>
              <a:spcBef>
                <a:spcPct val="10000"/>
              </a:spcBef>
            </a:pPr>
            <a:r>
              <a:rPr lang="en-US" dirty="0"/>
              <a:t>Virtual warehouse</a:t>
            </a:r>
          </a:p>
          <a:p>
            <a:pPr lvl="1">
              <a:lnSpc>
                <a:spcPct val="110000"/>
              </a:lnSpc>
              <a:spcBef>
                <a:spcPct val="10000"/>
              </a:spcBef>
            </a:pPr>
            <a:r>
              <a:rPr lang="en-US" dirty="0"/>
              <a:t>A set of views over operational databases</a:t>
            </a:r>
          </a:p>
          <a:p>
            <a:pPr lvl="1">
              <a:lnSpc>
                <a:spcPct val="110000"/>
              </a:lnSpc>
              <a:spcBef>
                <a:spcPct val="10000"/>
              </a:spcBef>
            </a:pPr>
            <a:r>
              <a:rPr lang="en-US" dirty="0"/>
              <a:t>Only some of the possible summary views may be materialized</a:t>
            </a:r>
          </a:p>
          <a:p>
            <a:endParaRPr lang="en-US" dirty="0"/>
          </a:p>
        </p:txBody>
      </p:sp>
    </p:spTree>
    <p:extLst>
      <p:ext uri="{BB962C8B-B14F-4D97-AF65-F5344CB8AC3E}">
        <p14:creationId xmlns:p14="http://schemas.microsoft.com/office/powerpoint/2010/main" xmlns="" val="207075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7"/>
          <p:cNvSpPr>
            <a:spLocks noGrp="1" noChangeArrowheads="1"/>
          </p:cNvSpPr>
          <p:nvPr>
            <p:ph idx="1"/>
          </p:nvPr>
        </p:nvSpPr>
        <p:spPr>
          <a:xfrm>
            <a:off x="1905000" y="1371600"/>
            <a:ext cx="8229600" cy="4876800"/>
          </a:xfrm>
        </p:spPr>
        <p:txBody>
          <a:bodyPr vert="horz" wrap="square" lIns="92075" tIns="46038" rIns="92075" bIns="46038" numCol="1" anchor="t" anchorCtr="0" compatLnSpc="1">
            <a:prstTxWarp prst="textNoShape">
              <a:avLst/>
            </a:prstTxWarp>
          </a:bodyPr>
          <a:lstStyle/>
          <a:p>
            <a:pPr eaLnBrk="1" hangingPunct="1">
              <a:lnSpc>
                <a:spcPct val="130000"/>
              </a:lnSpc>
            </a:pPr>
            <a:r>
              <a:rPr lang="en-US" sz="2400"/>
              <a:t>A physically separate store of data transformed from the operational environment</a:t>
            </a:r>
          </a:p>
          <a:p>
            <a:pPr eaLnBrk="1" hangingPunct="1">
              <a:lnSpc>
                <a:spcPct val="130000"/>
              </a:lnSpc>
            </a:pPr>
            <a:r>
              <a:rPr lang="en-US" sz="2400"/>
              <a:t>Operational update of data does not occur in the data warehouse environment</a:t>
            </a:r>
          </a:p>
          <a:p>
            <a:pPr lvl="1" eaLnBrk="1" hangingPunct="1">
              <a:lnSpc>
                <a:spcPct val="130000"/>
              </a:lnSpc>
            </a:pPr>
            <a:r>
              <a:rPr lang="en-US" sz="2400"/>
              <a:t>Does not require transaction processing, recovery, and concurrency control mechanisms</a:t>
            </a:r>
          </a:p>
          <a:p>
            <a:pPr lvl="1" eaLnBrk="1" hangingPunct="1">
              <a:lnSpc>
                <a:spcPct val="130000"/>
              </a:lnSpc>
            </a:pPr>
            <a:r>
              <a:rPr lang="en-US" sz="2400"/>
              <a:t>Requires only two operations in data accessing: </a:t>
            </a:r>
          </a:p>
          <a:p>
            <a:pPr lvl="2" eaLnBrk="1" hangingPunct="1">
              <a:lnSpc>
                <a:spcPct val="130000"/>
              </a:lnSpc>
            </a:pPr>
            <a:r>
              <a:rPr lang="en-US" i="1" smtClean="0"/>
              <a:t>initial loading of data</a:t>
            </a:r>
            <a:r>
              <a:rPr lang="en-US" smtClean="0"/>
              <a:t> and </a:t>
            </a:r>
            <a:r>
              <a:rPr lang="en-US" i="1" smtClean="0"/>
              <a:t>access of data</a:t>
            </a:r>
            <a:endParaRPr lang="en-US" smtClean="0"/>
          </a:p>
        </p:txBody>
      </p:sp>
      <p:sp>
        <p:nvSpPr>
          <p:cNvPr id="6" name="Slide Number Placeholder 5"/>
          <p:cNvSpPr>
            <a:spLocks noGrp="1"/>
          </p:cNvSpPr>
          <p:nvPr>
            <p:ph type="sldNum" sz="quarter" idx="11"/>
          </p:nvPr>
        </p:nvSpPr>
        <p:spPr/>
        <p:txBody>
          <a:bodyPr/>
          <a:lstStyle/>
          <a:p>
            <a:pPr>
              <a:defRPr/>
            </a:pPr>
            <a:fld id="{EA1F5F9C-6965-4492-8980-5EB28E68B887}" type="slidenum">
              <a:rPr lang="en-US">
                <a:solidFill>
                  <a:prstClr val="black">
                    <a:tint val="75000"/>
                  </a:prstClr>
                </a:solidFill>
              </a:rPr>
              <a:pPr>
                <a:defRPr/>
              </a:pPr>
              <a:t>6</a:t>
            </a:fld>
            <a:endParaRPr lang="en-US">
              <a:solidFill>
                <a:prstClr val="black">
                  <a:tint val="75000"/>
                </a:prstClr>
              </a:solidFill>
            </a:endParaRPr>
          </a:p>
        </p:txBody>
      </p:sp>
      <p:sp>
        <p:nvSpPr>
          <p:cNvPr id="798722" name="Rectangle 1026"/>
          <p:cNvSpPr>
            <a:spLocks noGrp="1" noChangeArrowheads="1"/>
          </p:cNvSpPr>
          <p:nvPr>
            <p:ph type="title" idx="4294967295"/>
          </p:nvPr>
        </p:nvSpPr>
        <p:spPr>
          <a:xfrm>
            <a:off x="1524000" y="703263"/>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dirty="0"/>
              <a:t>Data</a:t>
            </a:r>
            <a:r>
              <a:rPr lang="en-US" dirty="0"/>
              <a:t> </a:t>
            </a:r>
            <a:r>
              <a:rPr lang="en-US" b="1" dirty="0"/>
              <a:t>Warehouse—Nonvolatile</a:t>
            </a:r>
          </a:p>
        </p:txBody>
      </p:sp>
    </p:spTree>
    <p:extLst>
      <p:ext uri="{BB962C8B-B14F-4D97-AF65-F5344CB8AC3E}">
        <p14:creationId xmlns="" xmlns:p14="http://schemas.microsoft.com/office/powerpoint/2010/main" val="2530541949"/>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a:xfrm>
            <a:off x="1905000" y="1371600"/>
            <a:ext cx="8229600" cy="4876800"/>
          </a:xfrm>
        </p:spPr>
        <p:txBody>
          <a:bodyPr vert="horz" wrap="square" lIns="92075" tIns="46038" rIns="92075" bIns="46038" numCol="1" anchor="t" anchorCtr="0" compatLnSpc="1">
            <a:prstTxWarp prst="textNoShape">
              <a:avLst/>
            </a:prstTxWarp>
          </a:bodyPr>
          <a:lstStyle/>
          <a:p>
            <a:pPr eaLnBrk="1" hangingPunct="1"/>
            <a:r>
              <a:rPr lang="en-US" sz="2400" b="1"/>
              <a:t>Data Extraction</a:t>
            </a:r>
            <a:r>
              <a:rPr lang="en-US" sz="2400"/>
              <a:t> - Involves gathering data from multiple heterogeneous sources.</a:t>
            </a:r>
          </a:p>
          <a:p>
            <a:pPr eaLnBrk="1" hangingPunct="1"/>
            <a:r>
              <a:rPr lang="en-US" sz="2400" b="1"/>
              <a:t>Data Cleaning</a:t>
            </a:r>
            <a:r>
              <a:rPr lang="en-US" sz="2400"/>
              <a:t> - Involves finding and correcting the errors in data.</a:t>
            </a:r>
          </a:p>
          <a:p>
            <a:pPr eaLnBrk="1" hangingPunct="1"/>
            <a:r>
              <a:rPr lang="en-US" sz="2400" b="1"/>
              <a:t>Data Transformation</a:t>
            </a:r>
            <a:r>
              <a:rPr lang="en-US" sz="2400"/>
              <a:t> - Involves converting the data from legacy format to warehouse format.</a:t>
            </a:r>
          </a:p>
          <a:p>
            <a:pPr eaLnBrk="1" hangingPunct="1"/>
            <a:r>
              <a:rPr lang="en-US" sz="2400" b="1"/>
              <a:t>Data Loading</a:t>
            </a:r>
            <a:r>
              <a:rPr lang="en-US" sz="2400"/>
              <a:t> - Involves sorting, summarizing, consolidating, checking integrity, and building indices and partitions.</a:t>
            </a:r>
          </a:p>
          <a:p>
            <a:pPr eaLnBrk="1" hangingPunct="1"/>
            <a:r>
              <a:rPr lang="en-US" sz="2400" b="1"/>
              <a:t>Refreshing</a:t>
            </a:r>
            <a:r>
              <a:rPr lang="en-US" sz="2400"/>
              <a:t> - Involves updating from data sources to warehouse.</a:t>
            </a:r>
          </a:p>
        </p:txBody>
      </p:sp>
      <p:sp>
        <p:nvSpPr>
          <p:cNvPr id="6" name="Slide Number Placeholder 5"/>
          <p:cNvSpPr>
            <a:spLocks noGrp="1"/>
          </p:cNvSpPr>
          <p:nvPr>
            <p:ph type="sldNum" sz="quarter" idx="11"/>
          </p:nvPr>
        </p:nvSpPr>
        <p:spPr/>
        <p:txBody>
          <a:bodyPr/>
          <a:lstStyle/>
          <a:p>
            <a:pPr>
              <a:defRPr/>
            </a:pPr>
            <a:fld id="{88F682BE-9FCD-498B-954D-C3DEBE96B541}" type="slidenum">
              <a:rPr lang="en-US">
                <a:solidFill>
                  <a:prstClr val="black">
                    <a:tint val="75000"/>
                  </a:prstClr>
                </a:solidFill>
              </a:rPr>
              <a:pPr>
                <a:defRPr/>
              </a:pPr>
              <a:t>7</a:t>
            </a:fld>
            <a:endParaRPr lang="en-US">
              <a:solidFill>
                <a:prstClr val="black">
                  <a:tint val="75000"/>
                </a:prstClr>
              </a:solidFill>
            </a:endParaRPr>
          </a:p>
        </p:txBody>
      </p:sp>
      <p:sp>
        <p:nvSpPr>
          <p:cNvPr id="798722" name="Rectangle 1026"/>
          <p:cNvSpPr>
            <a:spLocks noGrp="1" noChangeArrowheads="1"/>
          </p:cNvSpPr>
          <p:nvPr>
            <p:ph type="title" idx="4294967295"/>
          </p:nvPr>
        </p:nvSpPr>
        <p:spPr>
          <a:xfrm>
            <a:off x="1524000" y="609600"/>
            <a:ext cx="8382000" cy="685800"/>
          </a:xfrm>
        </p:spPr>
        <p:txBody>
          <a:bodyPr vert="horz" wrap="square" lIns="92075" tIns="46038" rIns="92075" bIns="46038" numCol="1" anchor="ctr" anchorCtr="0" compatLnSpc="1">
            <a:prstTxWarp prst="textNoShape">
              <a:avLst/>
            </a:prstTxWarp>
            <a:normAutofit fontScale="90000"/>
          </a:bodyPr>
          <a:lstStyle/>
          <a:p>
            <a:pPr eaLnBrk="1" hangingPunct="1">
              <a:defRPr/>
            </a:pPr>
            <a:r>
              <a:rPr lang="en-US" b="1" dirty="0" smtClean="0"/>
              <a:t>Functions of Data Warehousing</a:t>
            </a:r>
            <a:endParaRPr lang="en-US" dirty="0"/>
          </a:p>
        </p:txBody>
      </p:sp>
    </p:spTree>
    <p:extLst>
      <p:ext uri="{BB962C8B-B14F-4D97-AF65-F5344CB8AC3E}">
        <p14:creationId xmlns="" xmlns:p14="http://schemas.microsoft.com/office/powerpoint/2010/main" val="1633511717"/>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solidFill>
                  <a:srgbClr val="C00000"/>
                </a:solidFill>
                <a:latin typeface="Calibri heading"/>
              </a:rPr>
              <a:t>DBMS vs. Data Warehouse</a:t>
            </a:r>
            <a:r>
              <a:rPr lang="en-US" sz="4000" dirty="0">
                <a:solidFill>
                  <a:srgbClr val="C00000"/>
                </a:solidFill>
                <a:latin typeface="Calibri heading"/>
              </a:rPr>
              <a:t/>
            </a:r>
            <a:br>
              <a:rPr lang="en-US" sz="4000" dirty="0">
                <a:solidFill>
                  <a:srgbClr val="C00000"/>
                </a:solidFill>
                <a:latin typeface="Calibri heading"/>
              </a:rPr>
            </a:br>
            <a:endParaRPr lang="en-US" sz="4000" dirty="0">
              <a:solidFill>
                <a:srgbClr val="C00000"/>
              </a:solidFill>
              <a:latin typeface="Calibri heading"/>
            </a:endParaRPr>
          </a:p>
        </p:txBody>
      </p:sp>
      <p:sp>
        <p:nvSpPr>
          <p:cNvPr id="3" name="Content Placeholder 2"/>
          <p:cNvSpPr>
            <a:spLocks noGrp="1"/>
          </p:cNvSpPr>
          <p:nvPr>
            <p:ph idx="1"/>
          </p:nvPr>
        </p:nvSpPr>
        <p:spPr/>
        <p:txBody>
          <a:bodyPr>
            <a:noAutofit/>
          </a:bodyPr>
          <a:lstStyle/>
          <a:p>
            <a:pPr marL="0" indent="0">
              <a:buNone/>
            </a:pPr>
            <a:r>
              <a:rPr lang="en-US" sz="2400" b="1" dirty="0" smtClean="0">
                <a:solidFill>
                  <a:srgbClr val="C00000"/>
                </a:solidFill>
              </a:rPr>
              <a:t>DBMS: (OLTP : Online Transaction Processing)</a:t>
            </a:r>
          </a:p>
          <a:p>
            <a:r>
              <a:rPr lang="en-US" sz="2400" b="1" dirty="0" smtClean="0">
                <a:solidFill>
                  <a:srgbClr val="C00000"/>
                </a:solidFill>
              </a:rPr>
              <a:t>Query driven i.e.  </a:t>
            </a:r>
          </a:p>
          <a:p>
            <a:pPr lvl="1"/>
            <a:r>
              <a:rPr lang="en-US" sz="2000" dirty="0" smtClean="0"/>
              <a:t>Build </a:t>
            </a:r>
            <a:r>
              <a:rPr lang="en-US" sz="2000" dirty="0" smtClean="0">
                <a:solidFill>
                  <a:schemeClr val="hlink"/>
                </a:solidFill>
              </a:rPr>
              <a:t>wrappers/mediators</a:t>
            </a:r>
            <a:r>
              <a:rPr lang="en-US" sz="2000" dirty="0" smtClean="0"/>
              <a:t> on top of heterogeneous databases </a:t>
            </a:r>
          </a:p>
          <a:p>
            <a:pPr lvl="1">
              <a:lnSpc>
                <a:spcPct val="100000"/>
              </a:lnSpc>
              <a:spcBef>
                <a:spcPts val="0"/>
              </a:spcBef>
            </a:pPr>
            <a:r>
              <a:rPr lang="en-US" sz="2000" dirty="0" smtClean="0"/>
              <a:t>When a query is posed to a client site, a meta-dictionary is used to translate the query into queries appropriate for individual heterogeneous sites involved, and the results are integrated into a global answer set</a:t>
            </a:r>
          </a:p>
          <a:p>
            <a:pPr algn="just"/>
            <a:r>
              <a:rPr lang="en-US" sz="2400" b="1" dirty="0" smtClean="0">
                <a:solidFill>
                  <a:srgbClr val="C00000"/>
                </a:solidFill>
              </a:rPr>
              <a:t>OLTP i.e. </a:t>
            </a:r>
          </a:p>
          <a:p>
            <a:pPr lvl="1" algn="just"/>
            <a:r>
              <a:rPr lang="en-US" sz="2000" dirty="0" smtClean="0"/>
              <a:t>Focuses on day to day operation of an organization such as purchasing</a:t>
            </a:r>
            <a:r>
              <a:rPr lang="en-US" sz="2000" dirty="0"/>
              <a:t>, inventory, manufacturing, banking, </a:t>
            </a:r>
            <a:r>
              <a:rPr lang="en-US" sz="2000" dirty="0" smtClean="0"/>
              <a:t>payroll, registration</a:t>
            </a:r>
            <a:r>
              <a:rPr lang="en-US" sz="2000" dirty="0"/>
              <a:t>, and </a:t>
            </a:r>
            <a:r>
              <a:rPr lang="en-US" sz="2000" dirty="0" smtClean="0"/>
              <a:t>accounting.</a:t>
            </a:r>
            <a:endParaRPr lang="en-US" sz="2000" dirty="0"/>
          </a:p>
        </p:txBody>
      </p:sp>
    </p:spTree>
    <p:extLst>
      <p:ext uri="{BB962C8B-B14F-4D97-AF65-F5344CB8AC3E}">
        <p14:creationId xmlns="" xmlns:p14="http://schemas.microsoft.com/office/powerpoint/2010/main" val="21081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algn="ctr"/>
            <a:r>
              <a:rPr lang="en-US" sz="4000" b="1" dirty="0">
                <a:solidFill>
                  <a:srgbClr val="C00000"/>
                </a:solidFill>
                <a:latin typeface="Calibri heading"/>
              </a:rPr>
              <a:t>DBMS vs. Data </a:t>
            </a:r>
            <a:r>
              <a:rPr lang="en-US" sz="4000" b="1" dirty="0" smtClean="0">
                <a:solidFill>
                  <a:srgbClr val="C00000"/>
                </a:solidFill>
                <a:latin typeface="Calibri heading"/>
              </a:rPr>
              <a:t>Warehouse…</a:t>
            </a:r>
            <a:r>
              <a:rPr lang="en-US" sz="4000" b="1" dirty="0">
                <a:solidFill>
                  <a:srgbClr val="C00000"/>
                </a:solidFill>
                <a:latin typeface="Calibri heading"/>
              </a:rPr>
              <a:t/>
            </a:r>
            <a:br>
              <a:rPr lang="en-US" sz="4000" b="1" dirty="0">
                <a:solidFill>
                  <a:srgbClr val="C00000"/>
                </a:solidFill>
                <a:latin typeface="Calibri heading"/>
              </a:rPr>
            </a:br>
            <a:endParaRPr lang="en-US" sz="4000" b="1" dirty="0">
              <a:solidFill>
                <a:srgbClr val="C00000"/>
              </a:solidFill>
              <a:latin typeface="Calibri heading"/>
            </a:endParaRPr>
          </a:p>
        </p:txBody>
      </p:sp>
      <p:sp>
        <p:nvSpPr>
          <p:cNvPr id="3" name="Content Placeholder 2"/>
          <p:cNvSpPr>
            <a:spLocks noGrp="1"/>
          </p:cNvSpPr>
          <p:nvPr>
            <p:ph idx="1"/>
          </p:nvPr>
        </p:nvSpPr>
        <p:spPr/>
        <p:txBody>
          <a:bodyPr>
            <a:normAutofit/>
          </a:bodyPr>
          <a:lstStyle/>
          <a:p>
            <a:pPr marL="0" indent="0">
              <a:buNone/>
            </a:pPr>
            <a:r>
              <a:rPr lang="en-US" b="1" dirty="0" smtClean="0">
                <a:solidFill>
                  <a:srgbClr val="C00000"/>
                </a:solidFill>
              </a:rPr>
              <a:t>Data Warehouse: (OLAP: Online Analytical Processing)</a:t>
            </a:r>
          </a:p>
          <a:p>
            <a:r>
              <a:rPr lang="en-US" sz="2400" b="1" dirty="0" smtClean="0">
                <a:solidFill>
                  <a:srgbClr val="C00000"/>
                </a:solidFill>
              </a:rPr>
              <a:t>Update driven i.e.  </a:t>
            </a:r>
          </a:p>
          <a:p>
            <a:pPr lvl="1"/>
            <a:r>
              <a:rPr lang="en-US" sz="2000" dirty="0" smtClean="0"/>
              <a:t>Information from heterogeneous sources is integrated in advance and stored in warehouses for direct query and analysis</a:t>
            </a:r>
          </a:p>
          <a:p>
            <a:pPr lvl="1">
              <a:lnSpc>
                <a:spcPct val="150000"/>
              </a:lnSpc>
            </a:pPr>
            <a:r>
              <a:rPr lang="en-US" sz="2000" dirty="0"/>
              <a:t>Such systems can organize and present data in various formats in order to accommodate the diverse needs of the different users. </a:t>
            </a:r>
          </a:p>
          <a:p>
            <a:pPr algn="just"/>
            <a:r>
              <a:rPr lang="en-US" sz="2400" b="1" dirty="0" smtClean="0">
                <a:solidFill>
                  <a:srgbClr val="C00000"/>
                </a:solidFill>
              </a:rPr>
              <a:t>OLAP i.e. </a:t>
            </a:r>
          </a:p>
          <a:p>
            <a:pPr lvl="1" algn="just"/>
            <a:r>
              <a:rPr lang="en-US" sz="2000" dirty="0" smtClean="0"/>
              <a:t>serve </a:t>
            </a:r>
            <a:r>
              <a:rPr lang="en-US" sz="2000" dirty="0"/>
              <a:t>users or knowledge workers in the role of data analysis and decision making. </a:t>
            </a:r>
            <a:endParaRPr lang="en-US" sz="2000" dirty="0" smtClean="0"/>
          </a:p>
        </p:txBody>
      </p:sp>
    </p:spTree>
    <p:extLst>
      <p:ext uri="{BB962C8B-B14F-4D97-AF65-F5344CB8AC3E}">
        <p14:creationId xmlns="" xmlns:p14="http://schemas.microsoft.com/office/powerpoint/2010/main" val="37062418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14" ma:contentTypeDescription="Create a new document." ma:contentTypeScope="" ma:versionID="5ee2e5af350387acfafda186f4786d57">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5d7e0605668e94f78ee881fe16ce249a"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0f96346-ef72-4176-bf38-94a2d7f022e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1bdeaa4-bce0-46ec-a1b1-3df56686ae00}" ma:internalName="TaxCatchAll" ma:showField="CatchAllData" ma:web="bf2eeb6b-d5bb-4b4f-b72f-6e9b39a43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2a254c4-d793-440d-a8ee-ecc0216e79a1">
      <Terms xmlns="http://schemas.microsoft.com/office/infopath/2007/PartnerControls"/>
    </lcf76f155ced4ddcb4097134ff3c332f>
    <TaxCatchAll xmlns="bf2eeb6b-d5bb-4b4f-b72f-6e9b39a43658" xsi:nil="true"/>
  </documentManagement>
</p:properties>
</file>

<file path=customXml/itemProps1.xml><?xml version="1.0" encoding="utf-8"?>
<ds:datastoreItem xmlns:ds="http://schemas.openxmlformats.org/officeDocument/2006/customXml" ds:itemID="{7A94DC2C-8CB6-4490-8460-F17047C41E15}"/>
</file>

<file path=customXml/itemProps2.xml><?xml version="1.0" encoding="utf-8"?>
<ds:datastoreItem xmlns:ds="http://schemas.openxmlformats.org/officeDocument/2006/customXml" ds:itemID="{23940B9F-C3F9-43FB-B53C-9D12DAE3432A}"/>
</file>

<file path=customXml/itemProps3.xml><?xml version="1.0" encoding="utf-8"?>
<ds:datastoreItem xmlns:ds="http://schemas.openxmlformats.org/officeDocument/2006/customXml" ds:itemID="{A7A6A2C1-621D-46FF-AA4F-00ECFE913463}"/>
</file>

<file path=docProps/app.xml><?xml version="1.0" encoding="utf-8"?>
<Properties xmlns="http://schemas.openxmlformats.org/officeDocument/2006/extended-properties" xmlns:vt="http://schemas.openxmlformats.org/officeDocument/2006/docPropsVTypes">
  <Template/>
  <TotalTime>645</TotalTime>
  <Words>3440</Words>
  <Application>Microsoft Office PowerPoint</Application>
  <PresentationFormat>Custom</PresentationFormat>
  <Paragraphs>474</Paragraphs>
  <Slides>51</Slides>
  <Notes>2</Notes>
  <HiddenSlides>3</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4" baseType="lpstr">
      <vt:lpstr>Custom Design</vt:lpstr>
      <vt:lpstr>Office Theme</vt:lpstr>
      <vt:lpstr>Document</vt:lpstr>
      <vt:lpstr>DWDM </vt:lpstr>
      <vt:lpstr>What is Data Warehouse?</vt:lpstr>
      <vt:lpstr>Data Warehouse—Subject-Oriented</vt:lpstr>
      <vt:lpstr>Data Warehouse—Integrated</vt:lpstr>
      <vt:lpstr>Data Warehouse—Time Variant</vt:lpstr>
      <vt:lpstr>Data Warehouse—Nonvolatile</vt:lpstr>
      <vt:lpstr>Functions of Data Warehousing</vt:lpstr>
      <vt:lpstr>DBMS vs. Data Warehouse </vt:lpstr>
      <vt:lpstr>DBMS vs. Data Warehouse… </vt:lpstr>
      <vt:lpstr>DBMS vs. Data Warehouse… </vt:lpstr>
      <vt:lpstr>Why Separate Data Warehouse?</vt:lpstr>
      <vt:lpstr>Slide 12</vt:lpstr>
      <vt:lpstr>Slide 13</vt:lpstr>
      <vt:lpstr>Slide 14</vt:lpstr>
      <vt:lpstr>Figure: Example of Star Schema</vt:lpstr>
      <vt:lpstr>Slide 16</vt:lpstr>
      <vt:lpstr>Slide 17</vt:lpstr>
      <vt:lpstr>Figure: Example of Snowflake Schema</vt:lpstr>
      <vt:lpstr>Slide 19</vt:lpstr>
      <vt:lpstr>Slide 20</vt:lpstr>
      <vt:lpstr>Figure: Example of Fact Constellation</vt:lpstr>
      <vt:lpstr>Cube Definition Syntax (BNF) in DMQL</vt:lpstr>
      <vt:lpstr>Defining Star Schema in DMQL</vt:lpstr>
      <vt:lpstr>Defining Snowflake Schema in DMQL</vt:lpstr>
      <vt:lpstr>Defining Fact Constellation in DMQL</vt:lpstr>
      <vt:lpstr>Slide 26</vt:lpstr>
      <vt:lpstr>Measures of Data Cube: Three Categories</vt:lpstr>
      <vt:lpstr>Slide 28</vt:lpstr>
      <vt:lpstr>Slide 29</vt:lpstr>
      <vt:lpstr>Slide 30</vt:lpstr>
      <vt:lpstr>Slide 31</vt:lpstr>
      <vt:lpstr>Lifecycle of data</vt:lpstr>
      <vt:lpstr>Lifecycle of data</vt:lpstr>
      <vt:lpstr>Lifecycle of data</vt:lpstr>
      <vt:lpstr>Lifecycle of Data</vt:lpstr>
      <vt:lpstr>Lifecycle of Data</vt:lpstr>
      <vt:lpstr>Lifecycle of Data</vt:lpstr>
      <vt:lpstr>Lifecycle of Data</vt:lpstr>
      <vt:lpstr>Lifecycle of Data</vt:lpstr>
      <vt:lpstr>Types of Data</vt:lpstr>
      <vt:lpstr>Types of Data</vt:lpstr>
      <vt:lpstr>Types of Data</vt:lpstr>
      <vt:lpstr>Properties of Attribute Values </vt:lpstr>
      <vt:lpstr>Slide 44</vt:lpstr>
      <vt:lpstr>Slide 45</vt:lpstr>
      <vt:lpstr>Slide 46</vt:lpstr>
      <vt:lpstr>Data Warehouse Architecture… </vt:lpstr>
      <vt:lpstr>Data Warehouse Architecture… </vt:lpstr>
      <vt:lpstr>Data Warehouse Architecture… </vt:lpstr>
      <vt:lpstr>Data Warehouse Models </vt:lpstr>
      <vt:lpstr>Data Warehouse Models…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Sarbin</dc:creator>
  <cp:lastModifiedBy>Lenovo</cp:lastModifiedBy>
  <cp:revision>41</cp:revision>
  <dcterms:created xsi:type="dcterms:W3CDTF">2021-05-26T13:01:50Z</dcterms:created>
  <dcterms:modified xsi:type="dcterms:W3CDTF">2022-07-05T16:44:03Z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