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xls" ContentType="application/vnd.ms-excel"/>
  <Default Extension="rels" ContentType="application/vnd.openxmlformats-package.relationships+xml"/>
  <Default Extension="emf" ContentType="image/x-emf"/>
  <Default Extension="jpeg" ContentType="image/jpeg"/>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 xmlns:p14="http://schemas.microsoft.com/office/powerpoint/2010/main" val="3586973687"/>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353212366"/>
      </p:ext>
    </p:extLst>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2996935155"/>
      </p:ext>
    </p:extLst>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3126FA0-F49A-44EA-B88E-147AD702CE52}" type="datetime4">
              <a:rPr lang="en-US" smtClean="0"/>
              <a:pPr/>
              <a:t>July 5, 2022</a:t>
            </a:fld>
            <a:endParaRPr lang="en-US"/>
          </a:p>
        </p:txBody>
      </p:sp>
      <p:sp>
        <p:nvSpPr>
          <p:cNvPr id="8" name="Slide Number Placeholder 7"/>
          <p:cNvSpPr>
            <a:spLocks noGrp="1"/>
          </p:cNvSpPr>
          <p:nvPr>
            <p:ph type="sldNum" sz="quarter" idx="11"/>
          </p:nvPr>
        </p:nvSpPr>
        <p:spPr/>
        <p:txBody>
          <a:bodyPr/>
          <a:lstStyle/>
          <a:p>
            <a:fld id="{E3E468D0-718C-4541-9049-79BFD0815998}"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xmlns="" val="2234065305"/>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DEF7F2-9200-4352-9775-52844CF0CA30}" type="datetimeFigureOut">
              <a:rPr lang="en-US" smtClean="0"/>
              <a:t>7/5/2022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DEF7F2-9200-4352-9775-52844CF0CA30}" type="datetimeFigureOut">
              <a:rPr lang="en-US" smtClean="0"/>
              <a:t>7/5/2022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DEF7F2-9200-4352-9775-52844CF0CA30}" type="datetimeFigureOut">
              <a:rPr lang="en-US" smtClean="0"/>
              <a:t>7/5/2022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DEF7F2-9200-4352-9775-52844CF0CA30}" type="datetimeFigureOut">
              <a:rPr lang="en-US" smtClean="0"/>
              <a:t>7/5/2022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DEF7F2-9200-4352-9775-52844CF0CA30}" type="datetimeFigureOut">
              <a:rPr lang="en-US" smtClean="0"/>
              <a:t>7/5/2022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E471C-E323-4594-B163-2FAEDB00820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DEF7F2-9200-4352-9775-52844CF0CA30}" type="datetimeFigureOut">
              <a:rPr lang="en-US" smtClean="0"/>
              <a:t>7/5/2022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CE471C-E323-4594-B163-2FAEDB00820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Microsoft_Office_Excel_97-2003_Worksheet1.xls"/><Relationship Id="rId2" Type="http://schemas.openxmlformats.org/officeDocument/2006/relationships/slideLayout" Target="../slideLayouts/slideLayout14.xml"/><Relationship Id="rId1" Type="http://schemas.openxmlformats.org/officeDocument/2006/relationships/vmlDrawing" Target="../drawings/vmlDrawing3.vml"/><Relationship Id="rId5" Type="http://schemas.openxmlformats.org/officeDocument/2006/relationships/oleObject" Target="../embeddings/Microsoft_Office_Excel_97-2003_Worksheet3.xls"/><Relationship Id="rId4" Type="http://schemas.openxmlformats.org/officeDocument/2006/relationships/oleObject" Target="../embeddings/Microsoft_Office_Excel_97-2003_Worksheet2.xls"/></Relationships>
</file>

<file path=ppt/slides/_rels/slide5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DWDM</a:t>
            </a:r>
            <a:endParaRPr lang="en-US" dirty="0"/>
          </a:p>
        </p:txBody>
      </p:sp>
      <p:sp>
        <p:nvSpPr>
          <p:cNvPr id="3" name="Subtitle 2"/>
          <p:cNvSpPr>
            <a:spLocks noGrp="1"/>
          </p:cNvSpPr>
          <p:nvPr>
            <p:ph type="subTitle" idx="1"/>
          </p:nvPr>
        </p:nvSpPr>
        <p:spPr/>
        <p:txBody>
          <a:bodyPr/>
          <a:lstStyle/>
          <a:p>
            <a:r>
              <a:rPr lang="en-US" dirty="0" smtClean="0"/>
              <a:t>Unit 4</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Date Placeholder 2"/>
          <p:cNvSpPr>
            <a:spLocks noGrp="1"/>
          </p:cNvSpPr>
          <p:nvPr>
            <p:ph type="dt" sz="half" idx="10"/>
          </p:nvPr>
        </p:nvSpPr>
        <p:spPr/>
        <p:txBody>
          <a:bodyPr/>
          <a:lstStyle/>
          <a:p>
            <a:fld id="{EB0318EE-E200-46FF-B499-FE1F9BF1AA90}" type="datetime4">
              <a:rPr lang="en-US" smtClean="0"/>
              <a:pPr/>
              <a:t>July 5, 2022</a:t>
            </a:fld>
            <a:endParaRPr lang="en-US"/>
          </a:p>
        </p:txBody>
      </p:sp>
      <p:sp>
        <p:nvSpPr>
          <p:cNvPr id="52" name="Slide Number Placeholder 4"/>
          <p:cNvSpPr>
            <a:spLocks noGrp="1"/>
          </p:cNvSpPr>
          <p:nvPr>
            <p:ph type="sldNum" sz="quarter" idx="12"/>
          </p:nvPr>
        </p:nvSpPr>
        <p:spPr/>
        <p:txBody>
          <a:bodyPr/>
          <a:lstStyle/>
          <a:p>
            <a:fld id="{716CEDD2-DF39-4493-BA24-D8BB865AE305}" type="slidenum">
              <a:rPr lang="en-US"/>
              <a:pPr/>
              <a:t>10</a:t>
            </a:fld>
            <a:endParaRPr lang="en-US"/>
          </a:p>
        </p:txBody>
      </p:sp>
      <p:sp>
        <p:nvSpPr>
          <p:cNvPr id="880642" name="Rectangle 2"/>
          <p:cNvSpPr>
            <a:spLocks noGrp="1" noChangeArrowheads="1"/>
          </p:cNvSpPr>
          <p:nvPr>
            <p:ph type="title"/>
          </p:nvPr>
        </p:nvSpPr>
        <p:spPr>
          <a:xfrm>
            <a:off x="1600200" y="-68252"/>
            <a:ext cx="6000750" cy="1508105"/>
          </a:xfrm>
        </p:spPr>
        <p:txBody>
          <a:bodyPr wrap="square">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A Concept Hierarchy: Dimension (location)</a:t>
            </a:r>
          </a:p>
        </p:txBody>
      </p:sp>
      <p:sp>
        <p:nvSpPr>
          <p:cNvPr id="880643" name="Text Box 3"/>
          <p:cNvSpPr txBox="1">
            <a:spLocks noChangeArrowheads="1"/>
          </p:cNvSpPr>
          <p:nvPr/>
        </p:nvSpPr>
        <p:spPr bwMode="auto">
          <a:xfrm>
            <a:off x="4800601" y="1447800"/>
            <a:ext cx="49084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all</a:t>
            </a:r>
          </a:p>
        </p:txBody>
      </p:sp>
      <p:sp>
        <p:nvSpPr>
          <p:cNvPr id="880644" name="Text Box 4"/>
          <p:cNvSpPr txBox="1">
            <a:spLocks noChangeArrowheads="1"/>
          </p:cNvSpPr>
          <p:nvPr/>
        </p:nvSpPr>
        <p:spPr bwMode="auto">
          <a:xfrm>
            <a:off x="3657601" y="2438400"/>
            <a:ext cx="107273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Europe</a:t>
            </a:r>
          </a:p>
        </p:txBody>
      </p:sp>
      <p:sp>
        <p:nvSpPr>
          <p:cNvPr id="880645" name="Text Box 5"/>
          <p:cNvSpPr txBox="1">
            <a:spLocks noChangeArrowheads="1"/>
          </p:cNvSpPr>
          <p:nvPr/>
        </p:nvSpPr>
        <p:spPr bwMode="auto">
          <a:xfrm>
            <a:off x="5943600" y="2438400"/>
            <a:ext cx="2114681"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North_America</a:t>
            </a:r>
          </a:p>
        </p:txBody>
      </p:sp>
      <p:sp>
        <p:nvSpPr>
          <p:cNvPr id="880646" name="Text Box 6"/>
          <p:cNvSpPr txBox="1">
            <a:spLocks noChangeArrowheads="1"/>
          </p:cNvSpPr>
          <p:nvPr/>
        </p:nvSpPr>
        <p:spPr bwMode="auto">
          <a:xfrm>
            <a:off x="7165182" y="3505200"/>
            <a:ext cx="1124026"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Mexico</a:t>
            </a:r>
          </a:p>
        </p:txBody>
      </p:sp>
      <p:sp>
        <p:nvSpPr>
          <p:cNvPr id="880647" name="Text Box 7"/>
          <p:cNvSpPr txBox="1">
            <a:spLocks noChangeArrowheads="1"/>
          </p:cNvSpPr>
          <p:nvPr/>
        </p:nvSpPr>
        <p:spPr bwMode="auto">
          <a:xfrm>
            <a:off x="5600701" y="3505200"/>
            <a:ext cx="1106393"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Canada</a:t>
            </a:r>
          </a:p>
        </p:txBody>
      </p:sp>
      <p:sp>
        <p:nvSpPr>
          <p:cNvPr id="880648" name="Text Box 8"/>
          <p:cNvSpPr txBox="1">
            <a:spLocks noChangeArrowheads="1"/>
          </p:cNvSpPr>
          <p:nvPr/>
        </p:nvSpPr>
        <p:spPr bwMode="auto">
          <a:xfrm>
            <a:off x="4313636" y="3505200"/>
            <a:ext cx="885179"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Spain</a:t>
            </a:r>
          </a:p>
        </p:txBody>
      </p:sp>
      <p:sp>
        <p:nvSpPr>
          <p:cNvPr id="880649" name="Text Box 9"/>
          <p:cNvSpPr txBox="1">
            <a:spLocks noChangeArrowheads="1"/>
          </p:cNvSpPr>
          <p:nvPr/>
        </p:nvSpPr>
        <p:spPr bwMode="auto">
          <a:xfrm>
            <a:off x="2800351" y="3505200"/>
            <a:ext cx="1329210"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Germany</a:t>
            </a:r>
          </a:p>
        </p:txBody>
      </p:sp>
      <p:sp>
        <p:nvSpPr>
          <p:cNvPr id="880650" name="Text Box 10"/>
          <p:cNvSpPr txBox="1">
            <a:spLocks noChangeArrowheads="1"/>
          </p:cNvSpPr>
          <p:nvPr/>
        </p:nvSpPr>
        <p:spPr bwMode="auto">
          <a:xfrm>
            <a:off x="4800601" y="4572000"/>
            <a:ext cx="1500283"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Vancouver</a:t>
            </a:r>
          </a:p>
        </p:txBody>
      </p:sp>
      <p:sp>
        <p:nvSpPr>
          <p:cNvPr id="880651" name="Text Box 11"/>
          <p:cNvSpPr txBox="1">
            <a:spLocks noChangeArrowheads="1"/>
          </p:cNvSpPr>
          <p:nvPr/>
        </p:nvSpPr>
        <p:spPr bwMode="auto">
          <a:xfrm>
            <a:off x="5657850" y="5562600"/>
            <a:ext cx="1277657"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M. Wind</a:t>
            </a:r>
          </a:p>
        </p:txBody>
      </p:sp>
      <p:sp>
        <p:nvSpPr>
          <p:cNvPr id="880652" name="Text Box 12"/>
          <p:cNvSpPr txBox="1">
            <a:spLocks noChangeArrowheads="1"/>
          </p:cNvSpPr>
          <p:nvPr/>
        </p:nvSpPr>
        <p:spPr bwMode="auto">
          <a:xfrm>
            <a:off x="4286251" y="5562600"/>
            <a:ext cx="1175322"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L. Chan</a:t>
            </a:r>
          </a:p>
        </p:txBody>
      </p:sp>
      <p:sp>
        <p:nvSpPr>
          <p:cNvPr id="880653" name="Text Box 13"/>
          <p:cNvSpPr txBox="1">
            <a:spLocks noChangeArrowheads="1"/>
          </p:cNvSpPr>
          <p:nvPr/>
        </p:nvSpPr>
        <p:spPr bwMode="auto">
          <a:xfrm>
            <a:off x="5143500" y="24384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4" name="Text Box 14"/>
          <p:cNvSpPr txBox="1">
            <a:spLocks noChangeArrowheads="1"/>
          </p:cNvSpPr>
          <p:nvPr/>
        </p:nvSpPr>
        <p:spPr bwMode="auto">
          <a:xfrm>
            <a:off x="6686550" y="3505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5" name="Text Box 15"/>
          <p:cNvSpPr txBox="1">
            <a:spLocks noChangeArrowheads="1"/>
          </p:cNvSpPr>
          <p:nvPr/>
        </p:nvSpPr>
        <p:spPr bwMode="auto">
          <a:xfrm>
            <a:off x="3886200" y="3505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6" name="Text Box 16"/>
          <p:cNvSpPr txBox="1">
            <a:spLocks noChangeArrowheads="1"/>
          </p:cNvSpPr>
          <p:nvPr/>
        </p:nvSpPr>
        <p:spPr bwMode="auto">
          <a:xfrm>
            <a:off x="3714750" y="46482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7" name="Text Box 17"/>
          <p:cNvSpPr txBox="1">
            <a:spLocks noChangeArrowheads="1"/>
          </p:cNvSpPr>
          <p:nvPr/>
        </p:nvSpPr>
        <p:spPr bwMode="auto">
          <a:xfrm>
            <a:off x="6000750" y="45720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8" name="Text Box 18"/>
          <p:cNvSpPr txBox="1">
            <a:spLocks noChangeArrowheads="1"/>
          </p:cNvSpPr>
          <p:nvPr/>
        </p:nvSpPr>
        <p:spPr bwMode="auto">
          <a:xfrm>
            <a:off x="5257800" y="5562600"/>
            <a:ext cx="415498"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a:t>
            </a:r>
          </a:p>
        </p:txBody>
      </p:sp>
      <p:sp>
        <p:nvSpPr>
          <p:cNvPr id="880659" name="Line 19"/>
          <p:cNvSpPr>
            <a:spLocks noChangeShapeType="1"/>
          </p:cNvSpPr>
          <p:nvPr/>
        </p:nvSpPr>
        <p:spPr bwMode="auto">
          <a:xfrm flipH="1">
            <a:off x="4057650" y="1828800"/>
            <a:ext cx="914400" cy="762000"/>
          </a:xfrm>
          <a:prstGeom prst="line">
            <a:avLst/>
          </a:prstGeom>
          <a:noFill/>
          <a:ln w="9525">
            <a:solidFill>
              <a:schemeClr val="tx1"/>
            </a:solidFill>
            <a:round/>
            <a:headEnd/>
            <a:tailEnd/>
          </a:ln>
          <a:effectLst/>
        </p:spPr>
        <p:txBody>
          <a:bodyPr wrap="none" anchor="ctr"/>
          <a:lstStyle/>
          <a:p>
            <a:endParaRPr lang="en-US"/>
          </a:p>
        </p:txBody>
      </p:sp>
      <p:sp>
        <p:nvSpPr>
          <p:cNvPr id="880660" name="Line 20"/>
          <p:cNvSpPr>
            <a:spLocks noChangeShapeType="1"/>
          </p:cNvSpPr>
          <p:nvPr/>
        </p:nvSpPr>
        <p:spPr bwMode="auto">
          <a:xfrm>
            <a:off x="4972050" y="1828800"/>
            <a:ext cx="1657350" cy="762000"/>
          </a:xfrm>
          <a:prstGeom prst="line">
            <a:avLst/>
          </a:prstGeom>
          <a:noFill/>
          <a:ln w="9525">
            <a:solidFill>
              <a:schemeClr val="tx1"/>
            </a:solidFill>
            <a:round/>
            <a:headEnd/>
            <a:tailEnd/>
          </a:ln>
          <a:effectLst/>
        </p:spPr>
        <p:txBody>
          <a:bodyPr wrap="none" anchor="ctr"/>
          <a:lstStyle/>
          <a:p>
            <a:endParaRPr lang="en-US"/>
          </a:p>
        </p:txBody>
      </p:sp>
      <p:sp>
        <p:nvSpPr>
          <p:cNvPr id="880661" name="Line 21"/>
          <p:cNvSpPr>
            <a:spLocks noChangeShapeType="1"/>
          </p:cNvSpPr>
          <p:nvPr/>
        </p:nvSpPr>
        <p:spPr bwMode="auto">
          <a:xfrm flipH="1">
            <a:off x="3257550" y="2819400"/>
            <a:ext cx="742950" cy="838200"/>
          </a:xfrm>
          <a:prstGeom prst="line">
            <a:avLst/>
          </a:prstGeom>
          <a:noFill/>
          <a:ln w="9525">
            <a:solidFill>
              <a:schemeClr val="tx1"/>
            </a:solidFill>
            <a:round/>
            <a:headEnd/>
            <a:tailEnd/>
          </a:ln>
          <a:effectLst/>
        </p:spPr>
        <p:txBody>
          <a:bodyPr wrap="none" anchor="ctr"/>
          <a:lstStyle/>
          <a:p>
            <a:endParaRPr lang="en-US"/>
          </a:p>
        </p:txBody>
      </p:sp>
      <p:sp>
        <p:nvSpPr>
          <p:cNvPr id="880662" name="Line 22"/>
          <p:cNvSpPr>
            <a:spLocks noChangeShapeType="1"/>
          </p:cNvSpPr>
          <p:nvPr/>
        </p:nvSpPr>
        <p:spPr bwMode="auto">
          <a:xfrm>
            <a:off x="4000500" y="2819400"/>
            <a:ext cx="628650" cy="838200"/>
          </a:xfrm>
          <a:prstGeom prst="line">
            <a:avLst/>
          </a:prstGeom>
          <a:noFill/>
          <a:ln w="9525">
            <a:solidFill>
              <a:schemeClr val="tx1"/>
            </a:solidFill>
            <a:round/>
            <a:headEnd/>
            <a:tailEnd/>
          </a:ln>
          <a:effectLst/>
        </p:spPr>
        <p:txBody>
          <a:bodyPr wrap="none" anchor="ctr"/>
          <a:lstStyle/>
          <a:p>
            <a:endParaRPr lang="en-US"/>
          </a:p>
        </p:txBody>
      </p:sp>
      <p:sp>
        <p:nvSpPr>
          <p:cNvPr id="880663" name="Line 23"/>
          <p:cNvSpPr>
            <a:spLocks noChangeShapeType="1"/>
          </p:cNvSpPr>
          <p:nvPr/>
        </p:nvSpPr>
        <p:spPr bwMode="auto">
          <a:xfrm flipH="1">
            <a:off x="6000750" y="2819400"/>
            <a:ext cx="742950" cy="838200"/>
          </a:xfrm>
          <a:prstGeom prst="line">
            <a:avLst/>
          </a:prstGeom>
          <a:noFill/>
          <a:ln w="9525">
            <a:solidFill>
              <a:schemeClr val="tx1"/>
            </a:solidFill>
            <a:round/>
            <a:headEnd/>
            <a:tailEnd/>
          </a:ln>
          <a:effectLst/>
        </p:spPr>
        <p:txBody>
          <a:bodyPr wrap="none" anchor="ctr"/>
          <a:lstStyle/>
          <a:p>
            <a:endParaRPr lang="en-US"/>
          </a:p>
        </p:txBody>
      </p:sp>
      <p:sp>
        <p:nvSpPr>
          <p:cNvPr id="880664" name="Line 24"/>
          <p:cNvSpPr>
            <a:spLocks noChangeShapeType="1"/>
          </p:cNvSpPr>
          <p:nvPr/>
        </p:nvSpPr>
        <p:spPr bwMode="auto">
          <a:xfrm>
            <a:off x="6743700" y="2819400"/>
            <a:ext cx="857250" cy="838200"/>
          </a:xfrm>
          <a:prstGeom prst="line">
            <a:avLst/>
          </a:prstGeom>
          <a:noFill/>
          <a:ln w="9525">
            <a:solidFill>
              <a:schemeClr val="tx1"/>
            </a:solidFill>
            <a:round/>
            <a:headEnd/>
            <a:tailEnd/>
          </a:ln>
          <a:effectLst/>
        </p:spPr>
        <p:txBody>
          <a:bodyPr wrap="none" anchor="ctr"/>
          <a:lstStyle/>
          <a:p>
            <a:endParaRPr lang="en-US"/>
          </a:p>
        </p:txBody>
      </p:sp>
      <p:sp>
        <p:nvSpPr>
          <p:cNvPr id="880665" name="Line 25"/>
          <p:cNvSpPr>
            <a:spLocks noChangeShapeType="1"/>
          </p:cNvSpPr>
          <p:nvPr/>
        </p:nvSpPr>
        <p:spPr bwMode="auto">
          <a:xfrm flipH="1">
            <a:off x="2914650" y="3886200"/>
            <a:ext cx="400050" cy="762000"/>
          </a:xfrm>
          <a:prstGeom prst="line">
            <a:avLst/>
          </a:prstGeom>
          <a:noFill/>
          <a:ln w="9525">
            <a:solidFill>
              <a:schemeClr val="tx1"/>
            </a:solidFill>
            <a:round/>
            <a:headEnd/>
            <a:tailEnd/>
          </a:ln>
          <a:effectLst/>
        </p:spPr>
        <p:txBody>
          <a:bodyPr wrap="none" anchor="ctr"/>
          <a:lstStyle/>
          <a:p>
            <a:endParaRPr lang="en-US"/>
          </a:p>
        </p:txBody>
      </p:sp>
      <p:sp>
        <p:nvSpPr>
          <p:cNvPr id="880666" name="Line 26"/>
          <p:cNvSpPr>
            <a:spLocks noChangeShapeType="1"/>
          </p:cNvSpPr>
          <p:nvPr/>
        </p:nvSpPr>
        <p:spPr bwMode="auto">
          <a:xfrm>
            <a:off x="3314700" y="3886200"/>
            <a:ext cx="457200" cy="838200"/>
          </a:xfrm>
          <a:prstGeom prst="line">
            <a:avLst/>
          </a:prstGeom>
          <a:noFill/>
          <a:ln w="9525">
            <a:solidFill>
              <a:schemeClr val="tx1"/>
            </a:solidFill>
            <a:round/>
            <a:headEnd/>
            <a:tailEnd/>
          </a:ln>
          <a:effectLst/>
        </p:spPr>
        <p:txBody>
          <a:bodyPr wrap="none" anchor="ctr"/>
          <a:lstStyle/>
          <a:p>
            <a:endParaRPr lang="en-US"/>
          </a:p>
        </p:txBody>
      </p:sp>
      <p:sp>
        <p:nvSpPr>
          <p:cNvPr id="880667" name="Line 27"/>
          <p:cNvSpPr>
            <a:spLocks noChangeShapeType="1"/>
          </p:cNvSpPr>
          <p:nvPr/>
        </p:nvSpPr>
        <p:spPr bwMode="auto">
          <a:xfrm flipH="1">
            <a:off x="428625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68" name="Line 28"/>
          <p:cNvSpPr>
            <a:spLocks noChangeShapeType="1"/>
          </p:cNvSpPr>
          <p:nvPr/>
        </p:nvSpPr>
        <p:spPr bwMode="auto">
          <a:xfrm>
            <a:off x="457200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69" name="Line 29"/>
          <p:cNvSpPr>
            <a:spLocks noChangeShapeType="1"/>
          </p:cNvSpPr>
          <p:nvPr/>
        </p:nvSpPr>
        <p:spPr bwMode="auto">
          <a:xfrm flipH="1">
            <a:off x="731520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0" name="Line 30"/>
          <p:cNvSpPr>
            <a:spLocks noChangeShapeType="1"/>
          </p:cNvSpPr>
          <p:nvPr/>
        </p:nvSpPr>
        <p:spPr bwMode="auto">
          <a:xfrm>
            <a:off x="7600950" y="3886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1" name="Line 31"/>
          <p:cNvSpPr>
            <a:spLocks noChangeShapeType="1"/>
          </p:cNvSpPr>
          <p:nvPr/>
        </p:nvSpPr>
        <p:spPr bwMode="auto">
          <a:xfrm flipH="1">
            <a:off x="2686050" y="51054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2" name="Line 32"/>
          <p:cNvSpPr>
            <a:spLocks noChangeShapeType="1"/>
          </p:cNvSpPr>
          <p:nvPr/>
        </p:nvSpPr>
        <p:spPr bwMode="auto">
          <a:xfrm>
            <a:off x="2971800" y="51054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3" name="Line 33"/>
          <p:cNvSpPr>
            <a:spLocks noChangeShapeType="1"/>
          </p:cNvSpPr>
          <p:nvPr/>
        </p:nvSpPr>
        <p:spPr bwMode="auto">
          <a:xfrm flipH="1">
            <a:off x="4800600" y="4953000"/>
            <a:ext cx="514350" cy="762000"/>
          </a:xfrm>
          <a:prstGeom prst="line">
            <a:avLst/>
          </a:prstGeom>
          <a:noFill/>
          <a:ln w="9525">
            <a:solidFill>
              <a:schemeClr val="tx1"/>
            </a:solidFill>
            <a:round/>
            <a:headEnd/>
            <a:tailEnd/>
          </a:ln>
          <a:effectLst/>
        </p:spPr>
        <p:txBody>
          <a:bodyPr wrap="none" anchor="ctr"/>
          <a:lstStyle/>
          <a:p>
            <a:endParaRPr lang="en-US"/>
          </a:p>
        </p:txBody>
      </p:sp>
      <p:sp>
        <p:nvSpPr>
          <p:cNvPr id="880674" name="Line 34"/>
          <p:cNvSpPr>
            <a:spLocks noChangeShapeType="1"/>
          </p:cNvSpPr>
          <p:nvPr/>
        </p:nvSpPr>
        <p:spPr bwMode="auto">
          <a:xfrm>
            <a:off x="5314950" y="4953000"/>
            <a:ext cx="742950" cy="685800"/>
          </a:xfrm>
          <a:prstGeom prst="line">
            <a:avLst/>
          </a:prstGeom>
          <a:noFill/>
          <a:ln w="9525">
            <a:solidFill>
              <a:schemeClr val="tx1"/>
            </a:solidFill>
            <a:round/>
            <a:headEnd/>
            <a:tailEnd/>
          </a:ln>
          <a:effectLst/>
        </p:spPr>
        <p:txBody>
          <a:bodyPr wrap="none" anchor="ctr"/>
          <a:lstStyle/>
          <a:p>
            <a:endParaRPr lang="en-US"/>
          </a:p>
        </p:txBody>
      </p:sp>
      <p:sp>
        <p:nvSpPr>
          <p:cNvPr id="880675" name="Text Box 35"/>
          <p:cNvSpPr txBox="1">
            <a:spLocks noChangeArrowheads="1"/>
          </p:cNvSpPr>
          <p:nvPr/>
        </p:nvSpPr>
        <p:spPr bwMode="auto">
          <a:xfrm>
            <a:off x="1371601" y="1524000"/>
            <a:ext cx="490840"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all</a:t>
            </a:r>
            <a:endParaRPr lang="en-US" sz="2400">
              <a:latin typeface="Times New Roman" pitchFamily="18" charset="0"/>
            </a:endParaRPr>
          </a:p>
        </p:txBody>
      </p:sp>
      <p:sp>
        <p:nvSpPr>
          <p:cNvPr id="880676" name="Text Box 36"/>
          <p:cNvSpPr txBox="1">
            <a:spLocks noChangeArrowheads="1"/>
          </p:cNvSpPr>
          <p:nvPr/>
        </p:nvSpPr>
        <p:spPr bwMode="auto">
          <a:xfrm>
            <a:off x="1314451" y="2514600"/>
            <a:ext cx="970137"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region</a:t>
            </a:r>
            <a:endParaRPr lang="en-US" sz="2400">
              <a:latin typeface="Times New Roman" pitchFamily="18" charset="0"/>
            </a:endParaRPr>
          </a:p>
        </p:txBody>
      </p:sp>
      <p:sp>
        <p:nvSpPr>
          <p:cNvPr id="880677" name="Text Box 37"/>
          <p:cNvSpPr txBox="1">
            <a:spLocks noChangeArrowheads="1"/>
          </p:cNvSpPr>
          <p:nvPr/>
        </p:nvSpPr>
        <p:spPr bwMode="auto">
          <a:xfrm>
            <a:off x="1371601" y="5638800"/>
            <a:ext cx="895630"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office</a:t>
            </a:r>
            <a:endParaRPr lang="en-US" sz="2400">
              <a:latin typeface="Times New Roman" pitchFamily="18" charset="0"/>
            </a:endParaRPr>
          </a:p>
        </p:txBody>
      </p:sp>
      <p:sp>
        <p:nvSpPr>
          <p:cNvPr id="880678" name="Line 38"/>
          <p:cNvSpPr>
            <a:spLocks noChangeShapeType="1"/>
          </p:cNvSpPr>
          <p:nvPr/>
        </p:nvSpPr>
        <p:spPr bwMode="auto">
          <a:xfrm flipH="1">
            <a:off x="6629400" y="5029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79" name="Line 39"/>
          <p:cNvSpPr>
            <a:spLocks noChangeShapeType="1"/>
          </p:cNvSpPr>
          <p:nvPr/>
        </p:nvSpPr>
        <p:spPr bwMode="auto">
          <a:xfrm>
            <a:off x="6915150" y="5029200"/>
            <a:ext cx="285750" cy="304800"/>
          </a:xfrm>
          <a:prstGeom prst="line">
            <a:avLst/>
          </a:prstGeom>
          <a:noFill/>
          <a:ln w="9525">
            <a:solidFill>
              <a:schemeClr val="tx1"/>
            </a:solidFill>
            <a:round/>
            <a:headEnd/>
            <a:tailEnd/>
          </a:ln>
          <a:effectLst/>
        </p:spPr>
        <p:txBody>
          <a:bodyPr wrap="none" anchor="ctr"/>
          <a:lstStyle/>
          <a:p>
            <a:endParaRPr lang="en-US"/>
          </a:p>
        </p:txBody>
      </p:sp>
      <p:sp>
        <p:nvSpPr>
          <p:cNvPr id="880680" name="Line 40"/>
          <p:cNvSpPr>
            <a:spLocks noChangeShapeType="1"/>
          </p:cNvSpPr>
          <p:nvPr/>
        </p:nvSpPr>
        <p:spPr bwMode="auto">
          <a:xfrm flipH="1">
            <a:off x="5372100" y="3886200"/>
            <a:ext cx="571500" cy="838200"/>
          </a:xfrm>
          <a:prstGeom prst="line">
            <a:avLst/>
          </a:prstGeom>
          <a:noFill/>
          <a:ln w="9525">
            <a:solidFill>
              <a:schemeClr val="tx1"/>
            </a:solidFill>
            <a:round/>
            <a:headEnd/>
            <a:tailEnd/>
          </a:ln>
          <a:effectLst/>
        </p:spPr>
        <p:txBody>
          <a:bodyPr wrap="none" anchor="ctr"/>
          <a:lstStyle/>
          <a:p>
            <a:endParaRPr lang="en-US"/>
          </a:p>
        </p:txBody>
      </p:sp>
      <p:sp>
        <p:nvSpPr>
          <p:cNvPr id="880681" name="Line 41"/>
          <p:cNvSpPr>
            <a:spLocks noChangeShapeType="1"/>
          </p:cNvSpPr>
          <p:nvPr/>
        </p:nvSpPr>
        <p:spPr bwMode="auto">
          <a:xfrm>
            <a:off x="5943600" y="3886200"/>
            <a:ext cx="800100" cy="838200"/>
          </a:xfrm>
          <a:prstGeom prst="line">
            <a:avLst/>
          </a:prstGeom>
          <a:noFill/>
          <a:ln w="9525">
            <a:solidFill>
              <a:schemeClr val="tx1"/>
            </a:solidFill>
            <a:round/>
            <a:headEnd/>
            <a:tailEnd/>
          </a:ln>
          <a:effectLst/>
        </p:spPr>
        <p:txBody>
          <a:bodyPr wrap="none" anchor="ctr"/>
          <a:lstStyle/>
          <a:p>
            <a:endParaRPr lang="en-US"/>
          </a:p>
        </p:txBody>
      </p:sp>
      <p:sp>
        <p:nvSpPr>
          <p:cNvPr id="880682" name="Text Box 42"/>
          <p:cNvSpPr txBox="1">
            <a:spLocks noChangeArrowheads="1"/>
          </p:cNvSpPr>
          <p:nvPr/>
        </p:nvSpPr>
        <p:spPr bwMode="auto">
          <a:xfrm>
            <a:off x="1314451" y="3581400"/>
            <a:ext cx="1124026"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country</a:t>
            </a:r>
          </a:p>
        </p:txBody>
      </p:sp>
      <p:sp>
        <p:nvSpPr>
          <p:cNvPr id="880683" name="Line 43"/>
          <p:cNvSpPr>
            <a:spLocks noChangeShapeType="1"/>
          </p:cNvSpPr>
          <p:nvPr/>
        </p:nvSpPr>
        <p:spPr bwMode="auto">
          <a:xfrm>
            <a:off x="1600200" y="19050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4" name="Line 44"/>
          <p:cNvSpPr>
            <a:spLocks noChangeShapeType="1"/>
          </p:cNvSpPr>
          <p:nvPr/>
        </p:nvSpPr>
        <p:spPr bwMode="auto">
          <a:xfrm>
            <a:off x="1600200" y="29718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5" name="Line 45"/>
          <p:cNvSpPr>
            <a:spLocks noChangeShapeType="1"/>
          </p:cNvSpPr>
          <p:nvPr/>
        </p:nvSpPr>
        <p:spPr bwMode="auto">
          <a:xfrm>
            <a:off x="1600200" y="3962400"/>
            <a:ext cx="0" cy="762000"/>
          </a:xfrm>
          <a:prstGeom prst="line">
            <a:avLst/>
          </a:prstGeom>
          <a:noFill/>
          <a:ln w="9525">
            <a:solidFill>
              <a:schemeClr val="tx1"/>
            </a:solidFill>
            <a:prstDash val="sysDot"/>
            <a:round/>
            <a:headEnd/>
            <a:tailEnd/>
          </a:ln>
          <a:effectLst/>
        </p:spPr>
        <p:txBody>
          <a:bodyPr wrap="none" anchor="ctr"/>
          <a:lstStyle/>
          <a:p>
            <a:endParaRPr lang="en-US"/>
          </a:p>
        </p:txBody>
      </p:sp>
      <p:sp>
        <p:nvSpPr>
          <p:cNvPr id="880686" name="Line 46"/>
          <p:cNvSpPr>
            <a:spLocks noChangeShapeType="1"/>
          </p:cNvSpPr>
          <p:nvPr/>
        </p:nvSpPr>
        <p:spPr bwMode="auto">
          <a:xfrm>
            <a:off x="1600200" y="5029200"/>
            <a:ext cx="0" cy="685800"/>
          </a:xfrm>
          <a:prstGeom prst="line">
            <a:avLst/>
          </a:prstGeom>
          <a:noFill/>
          <a:ln w="9525">
            <a:solidFill>
              <a:schemeClr val="tx1"/>
            </a:solidFill>
            <a:prstDash val="sysDot"/>
            <a:round/>
            <a:headEnd/>
            <a:tailEnd/>
          </a:ln>
          <a:effectLst/>
        </p:spPr>
        <p:txBody>
          <a:bodyPr wrap="none" anchor="ctr"/>
          <a:lstStyle/>
          <a:p>
            <a:endParaRPr lang="en-US"/>
          </a:p>
        </p:txBody>
      </p:sp>
      <p:sp>
        <p:nvSpPr>
          <p:cNvPr id="880687" name="Text Box 47"/>
          <p:cNvSpPr txBox="1">
            <a:spLocks noChangeArrowheads="1"/>
          </p:cNvSpPr>
          <p:nvPr/>
        </p:nvSpPr>
        <p:spPr bwMode="auto">
          <a:xfrm>
            <a:off x="6457951" y="4648200"/>
            <a:ext cx="1153842"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Toronto</a:t>
            </a:r>
          </a:p>
        </p:txBody>
      </p:sp>
      <p:sp>
        <p:nvSpPr>
          <p:cNvPr id="880688" name="Text Box 48"/>
          <p:cNvSpPr txBox="1">
            <a:spLocks noChangeArrowheads="1"/>
          </p:cNvSpPr>
          <p:nvPr/>
        </p:nvSpPr>
        <p:spPr bwMode="auto">
          <a:xfrm>
            <a:off x="2514600" y="4648200"/>
            <a:ext cx="1346844" cy="461665"/>
          </a:xfrm>
          <a:prstGeom prst="rect">
            <a:avLst/>
          </a:prstGeom>
          <a:noFill/>
          <a:ln w="9525">
            <a:noFill/>
            <a:miter lim="800000"/>
            <a:headEnd/>
            <a:tailEnd/>
          </a:ln>
          <a:effectLst/>
        </p:spPr>
        <p:txBody>
          <a:bodyPr wrap="none">
            <a:spAutoFit/>
          </a:bodyPr>
          <a:lstStyle/>
          <a:p>
            <a:pPr eaLnBrk="0" hangingPunct="0"/>
            <a:r>
              <a:rPr lang="en-US" sz="2400">
                <a:latin typeface="Times New Roman" pitchFamily="18" charset="0"/>
              </a:rPr>
              <a:t>Frankfurt</a:t>
            </a:r>
          </a:p>
        </p:txBody>
      </p:sp>
      <p:sp>
        <p:nvSpPr>
          <p:cNvPr id="880689" name="Text Box 49"/>
          <p:cNvSpPr txBox="1">
            <a:spLocks noChangeArrowheads="1"/>
          </p:cNvSpPr>
          <p:nvPr/>
        </p:nvSpPr>
        <p:spPr bwMode="auto">
          <a:xfrm>
            <a:off x="1371601" y="4648200"/>
            <a:ext cx="644728" cy="461665"/>
          </a:xfrm>
          <a:prstGeom prst="rect">
            <a:avLst/>
          </a:prstGeom>
          <a:noFill/>
          <a:ln w="9525">
            <a:noFill/>
            <a:miter lim="800000"/>
            <a:headEnd/>
            <a:tailEnd/>
          </a:ln>
          <a:effectLst/>
        </p:spPr>
        <p:txBody>
          <a:bodyPr wrap="none">
            <a:spAutoFit/>
          </a:bodyPr>
          <a:lstStyle/>
          <a:p>
            <a:pPr eaLnBrk="0" hangingPunct="0"/>
            <a:r>
              <a:rPr lang="en-US" sz="2400">
                <a:solidFill>
                  <a:schemeClr val="hlink"/>
                </a:solidFill>
                <a:latin typeface="Times New Roman" pitchFamily="18" charset="0"/>
              </a:rPr>
              <a:t>city</a:t>
            </a:r>
            <a:endParaRPr lang="en-US" sz="2400">
              <a:latin typeface="Times New Roman" pitchFamily="18" charset="0"/>
            </a:endParaRPr>
          </a:p>
        </p:txBody>
      </p:sp>
    </p:spTree>
    <p:extLst>
      <p:ext uri="{BB962C8B-B14F-4D97-AF65-F5344CB8AC3E}">
        <p14:creationId xmlns="" xmlns:p14="http://schemas.microsoft.com/office/powerpoint/2010/main" val="27976001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2215991"/>
          </a:xfrm>
        </p:spPr>
        <p:txBody>
          <a:bodyPr wrap="square">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Online Analytical Processing (OLAP)</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endParaRPr lang="en-US" b="0" dirty="0" smtClean="0">
              <a:solidFill>
                <a:schemeClr val="tx1"/>
              </a:solidFill>
            </a:endParaRPr>
          </a:p>
          <a:p>
            <a:pPr marL="0" indent="0">
              <a:buNone/>
            </a:pPr>
            <a:r>
              <a:rPr lang="en-US" b="0" dirty="0" smtClean="0">
                <a:solidFill>
                  <a:schemeClr val="tx1"/>
                </a:solidFill>
              </a:rPr>
              <a:t>Online </a:t>
            </a:r>
            <a:r>
              <a:rPr lang="en-US" b="0" dirty="0">
                <a:solidFill>
                  <a:schemeClr val="tx1"/>
                </a:solidFill>
              </a:rPr>
              <a:t>Analytical Processing Server (OLAP) is based on the multidimensional data model. </a:t>
            </a:r>
            <a:endParaRPr lang="en-US" b="0" dirty="0" smtClean="0">
              <a:solidFill>
                <a:schemeClr val="tx1"/>
              </a:solidFill>
            </a:endParaRPr>
          </a:p>
          <a:p>
            <a:pPr marL="0" indent="0">
              <a:buNone/>
            </a:pPr>
            <a:r>
              <a:rPr lang="en-US" b="0" dirty="0" smtClean="0">
                <a:solidFill>
                  <a:schemeClr val="tx1"/>
                </a:solidFill>
              </a:rPr>
              <a:t>It </a:t>
            </a:r>
            <a:r>
              <a:rPr lang="en-US" b="0" dirty="0">
                <a:solidFill>
                  <a:schemeClr val="tx1"/>
                </a:solidFill>
              </a:rPr>
              <a:t>allows managers, and analysts to get an insight of the information through fast, consistent, and interactive access to information.</a:t>
            </a:r>
          </a:p>
          <a:p>
            <a:endParaRPr lang="en-US" dirty="0"/>
          </a:p>
        </p:txBody>
      </p:sp>
    </p:spTree>
    <p:extLst>
      <p:ext uri="{BB962C8B-B14F-4D97-AF65-F5344CB8AC3E}">
        <p14:creationId xmlns="" xmlns:p14="http://schemas.microsoft.com/office/powerpoint/2010/main" val="21704505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r>
              <a:rPr lang="en-US" b="0" dirty="0">
                <a:solidFill>
                  <a:schemeClr val="tx1"/>
                </a:solidFill>
              </a:rPr>
              <a:t>Since OLAP servers are based on multidimensional view of data, we will discuss OLAP operations in multidimensional data. </a:t>
            </a:r>
            <a:endParaRPr lang="en-US" b="0" dirty="0" smtClean="0">
              <a:solidFill>
                <a:schemeClr val="tx1"/>
              </a:solidFill>
            </a:endParaRPr>
          </a:p>
          <a:p>
            <a:pPr marL="0" indent="0">
              <a:buNone/>
            </a:pPr>
            <a:r>
              <a:rPr lang="en-US" b="0" dirty="0" smtClean="0">
                <a:solidFill>
                  <a:schemeClr val="tx1"/>
                </a:solidFill>
              </a:rPr>
              <a:t>Here </a:t>
            </a:r>
            <a:r>
              <a:rPr lang="en-US" b="0" dirty="0">
                <a:solidFill>
                  <a:schemeClr val="tx1"/>
                </a:solidFill>
              </a:rPr>
              <a:t>is the list of OLAP operations:</a:t>
            </a:r>
          </a:p>
          <a:p>
            <a:pPr lvl="0"/>
            <a:r>
              <a:rPr lang="en-US" dirty="0">
                <a:solidFill>
                  <a:srgbClr val="C00000"/>
                </a:solidFill>
              </a:rPr>
              <a:t>Roll-up</a:t>
            </a:r>
          </a:p>
          <a:p>
            <a:pPr lvl="0"/>
            <a:r>
              <a:rPr lang="en-US" dirty="0">
                <a:solidFill>
                  <a:srgbClr val="C00000"/>
                </a:solidFill>
              </a:rPr>
              <a:t>Drill-down</a:t>
            </a:r>
          </a:p>
          <a:p>
            <a:pPr lvl="0"/>
            <a:r>
              <a:rPr lang="en-US" dirty="0">
                <a:solidFill>
                  <a:srgbClr val="C00000"/>
                </a:solidFill>
              </a:rPr>
              <a:t>Slice and dice</a:t>
            </a:r>
          </a:p>
          <a:p>
            <a:pPr lvl="0"/>
            <a:r>
              <a:rPr lang="en-US" dirty="0">
                <a:solidFill>
                  <a:srgbClr val="C00000"/>
                </a:solidFill>
              </a:rPr>
              <a:t>Pivot (rotate)</a:t>
            </a:r>
          </a:p>
        </p:txBody>
      </p:sp>
    </p:spTree>
    <p:extLst>
      <p:ext uri="{BB962C8B-B14F-4D97-AF65-F5344CB8AC3E}">
        <p14:creationId xmlns="" xmlns:p14="http://schemas.microsoft.com/office/powerpoint/2010/main" val="32762700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6"/>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441614" y="1800483"/>
            <a:ext cx="7886700" cy="4351338"/>
          </a:xfrm>
        </p:spPr>
        <p:txBody>
          <a:bodyPr/>
          <a:lstStyle/>
          <a:p>
            <a:pPr marL="0" indent="0">
              <a:buNone/>
            </a:pPr>
            <a:endParaRPr lang="en-US" dirty="0"/>
          </a:p>
          <a:p>
            <a:pPr marL="0" indent="0">
              <a:buNone/>
            </a:pPr>
            <a:endParaRPr lang="en-US" b="0" dirty="0">
              <a:solidFill>
                <a:schemeClr val="tx1"/>
              </a:solidFill>
            </a:endParaRPr>
          </a:p>
        </p:txBody>
      </p:sp>
      <p:sp>
        <p:nvSpPr>
          <p:cNvPr id="5" name="TextBox 4"/>
          <p:cNvSpPr txBox="1"/>
          <p:nvPr/>
        </p:nvSpPr>
        <p:spPr>
          <a:xfrm>
            <a:off x="3101687" y="6325752"/>
            <a:ext cx="4751365" cy="461665"/>
          </a:xfrm>
          <a:prstGeom prst="rect">
            <a:avLst/>
          </a:prstGeom>
          <a:noFill/>
        </p:spPr>
        <p:txBody>
          <a:bodyPr wrap="none" rtlCol="0">
            <a:spAutoFit/>
          </a:bodyPr>
          <a:lstStyle/>
          <a:p>
            <a:r>
              <a:rPr lang="en-US" sz="2400" i="1" dirty="0" smtClean="0"/>
              <a:t>Figure: Roll up from City to Countries</a:t>
            </a:r>
            <a:endParaRPr lang="en-US" sz="2400" i="1" dirty="0"/>
          </a:p>
        </p:txBody>
      </p:sp>
      <p:pic>
        <p:nvPicPr>
          <p:cNvPr id="6" name="Picture 5"/>
          <p:cNvPicPr>
            <a:picLocks noChangeAspect="1"/>
          </p:cNvPicPr>
          <p:nvPr/>
        </p:nvPicPr>
        <p:blipFill>
          <a:blip r:embed="rId2"/>
          <a:stretch>
            <a:fillRect/>
          </a:stretch>
        </p:blipFill>
        <p:spPr>
          <a:xfrm>
            <a:off x="2182092" y="947737"/>
            <a:ext cx="5018808" cy="5499052"/>
          </a:xfrm>
          <a:prstGeom prst="rect">
            <a:avLst/>
          </a:prstGeom>
        </p:spPr>
      </p:pic>
    </p:spTree>
    <p:extLst>
      <p:ext uri="{BB962C8B-B14F-4D97-AF65-F5344CB8AC3E}">
        <p14:creationId xmlns="" xmlns:p14="http://schemas.microsoft.com/office/powerpoint/2010/main" val="2924920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Roll-up</a:t>
            </a:r>
          </a:p>
          <a:p>
            <a:r>
              <a:rPr lang="en-US" b="0" dirty="0" smtClean="0">
                <a:solidFill>
                  <a:schemeClr val="tx1"/>
                </a:solidFill>
              </a:rPr>
              <a:t>Roll-up </a:t>
            </a:r>
            <a:r>
              <a:rPr lang="en-US" b="0" dirty="0">
                <a:solidFill>
                  <a:schemeClr val="tx1"/>
                </a:solidFill>
              </a:rPr>
              <a:t>performs aggregation on a data cube in any of the following ways: </a:t>
            </a:r>
            <a:endParaRPr lang="en-US" b="0" dirty="0" smtClean="0">
              <a:solidFill>
                <a:schemeClr val="tx1"/>
              </a:solidFill>
            </a:endParaRPr>
          </a:p>
          <a:p>
            <a:r>
              <a:rPr lang="en-US" b="0" dirty="0" smtClean="0">
                <a:solidFill>
                  <a:schemeClr val="tx1"/>
                </a:solidFill>
              </a:rPr>
              <a:t>By </a:t>
            </a:r>
            <a:r>
              <a:rPr lang="en-US" b="0" dirty="0">
                <a:solidFill>
                  <a:schemeClr val="tx1"/>
                </a:solidFill>
              </a:rPr>
              <a:t>climbing up a concept hierarchy for a dimension or by dimension reduction. The following diagram illustrates how roll-up works.</a:t>
            </a:r>
          </a:p>
          <a:p>
            <a:r>
              <a:rPr lang="en-US" b="0" dirty="0">
                <a:solidFill>
                  <a:schemeClr val="tx1"/>
                </a:solidFill>
              </a:rPr>
              <a:t>Roll-up is performed by climbing up a concept hierarchy for the dimension location</a:t>
            </a:r>
            <a:r>
              <a:rPr lang="en-US" b="0" dirty="0" smtClean="0">
                <a:solidFill>
                  <a:schemeClr val="tx1"/>
                </a:solidFill>
              </a:rPr>
              <a:t>.</a:t>
            </a:r>
          </a:p>
          <a:p>
            <a:r>
              <a:rPr lang="en-US" b="0" dirty="0" smtClean="0">
                <a:solidFill>
                  <a:schemeClr val="tx1"/>
                </a:solidFill>
              </a:rPr>
              <a:t> </a:t>
            </a:r>
            <a:r>
              <a:rPr lang="en-US" b="0" dirty="0">
                <a:solidFill>
                  <a:schemeClr val="tx1"/>
                </a:solidFill>
              </a:rPr>
              <a:t>Initially the concept hierarchy was "street &lt; city &lt; province &lt; country". On rolling up, the data is aggregated by ascending the location hierarchy from the level of city to the level of country. The data is grouped into cities rather than </a:t>
            </a:r>
            <a:r>
              <a:rPr lang="en-US" b="0" dirty="0" smtClean="0">
                <a:solidFill>
                  <a:schemeClr val="tx1"/>
                </a:solidFill>
              </a:rPr>
              <a:t>countries.</a:t>
            </a:r>
          </a:p>
          <a:p>
            <a:r>
              <a:rPr lang="en-US" b="0" dirty="0" smtClean="0">
                <a:solidFill>
                  <a:schemeClr val="tx1"/>
                </a:solidFill>
              </a:rPr>
              <a:t>When </a:t>
            </a:r>
            <a:r>
              <a:rPr lang="en-US" b="0" dirty="0">
                <a:solidFill>
                  <a:schemeClr val="tx1"/>
                </a:solidFill>
              </a:rPr>
              <a:t>roll-up is performed, one or more dimensions from the data cube are removed.</a:t>
            </a:r>
          </a:p>
          <a:p>
            <a:pPr marL="0" indent="0">
              <a:buNone/>
            </a:pPr>
            <a:endParaRPr lang="en-US" dirty="0"/>
          </a:p>
          <a:p>
            <a:pPr marL="0" indent="0">
              <a:buNone/>
            </a:pPr>
            <a:endParaRPr lang="en-US" b="0" dirty="0">
              <a:solidFill>
                <a:schemeClr val="tx1"/>
              </a:solidFill>
            </a:endParaRPr>
          </a:p>
        </p:txBody>
      </p:sp>
    </p:spTree>
    <p:extLst>
      <p:ext uri="{BB962C8B-B14F-4D97-AF65-F5344CB8AC3E}">
        <p14:creationId xmlns="" xmlns:p14="http://schemas.microsoft.com/office/powerpoint/2010/main" val="6201836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690688"/>
            <a:ext cx="8052955" cy="4486275"/>
          </a:xfrm>
        </p:spPr>
        <p:txBody>
          <a:bodyPr/>
          <a:lstStyle/>
          <a:p>
            <a:pPr marL="0" indent="0">
              <a:buNone/>
            </a:pPr>
            <a:endParaRPr lang="en-US" dirty="0"/>
          </a:p>
          <a:p>
            <a:pPr marL="0" indent="0">
              <a:buNone/>
            </a:pPr>
            <a:endParaRPr lang="en-US" b="0" dirty="0">
              <a:solidFill>
                <a:schemeClr val="tx1"/>
              </a:solidFill>
            </a:endParaRPr>
          </a:p>
        </p:txBody>
      </p:sp>
      <p:sp>
        <p:nvSpPr>
          <p:cNvPr id="5" name="TextBox 4"/>
          <p:cNvSpPr txBox="1"/>
          <p:nvPr/>
        </p:nvSpPr>
        <p:spPr>
          <a:xfrm>
            <a:off x="2572148" y="6419084"/>
            <a:ext cx="5652125" cy="461665"/>
          </a:xfrm>
          <a:prstGeom prst="rect">
            <a:avLst/>
          </a:prstGeom>
          <a:noFill/>
        </p:spPr>
        <p:txBody>
          <a:bodyPr wrap="none" rtlCol="0">
            <a:spAutoFit/>
          </a:bodyPr>
          <a:lstStyle/>
          <a:p>
            <a:r>
              <a:rPr lang="en-US" sz="2400" i="1" dirty="0" smtClean="0"/>
              <a:t>Figure: Drill down from Quarterly to months</a:t>
            </a:r>
            <a:endParaRPr lang="en-US" sz="2400" i="1" dirty="0"/>
          </a:p>
        </p:txBody>
      </p:sp>
      <p:pic>
        <p:nvPicPr>
          <p:cNvPr id="10" name="Picture 9"/>
          <p:cNvPicPr>
            <a:picLocks noChangeAspect="1"/>
          </p:cNvPicPr>
          <p:nvPr/>
        </p:nvPicPr>
        <p:blipFill>
          <a:blip r:embed="rId2"/>
          <a:stretch>
            <a:fillRect/>
          </a:stretch>
        </p:blipFill>
        <p:spPr>
          <a:xfrm>
            <a:off x="1945699" y="1027906"/>
            <a:ext cx="4865543" cy="5351552"/>
          </a:xfrm>
          <a:prstGeom prst="rect">
            <a:avLst/>
          </a:prstGeom>
        </p:spPr>
      </p:pic>
    </p:spTree>
    <p:extLst>
      <p:ext uri="{BB962C8B-B14F-4D97-AF65-F5344CB8AC3E}">
        <p14:creationId xmlns="" xmlns:p14="http://schemas.microsoft.com/office/powerpoint/2010/main" val="1535345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10000"/>
          </a:bodyPr>
          <a:lstStyle/>
          <a:p>
            <a:pPr marL="0" indent="0">
              <a:buNone/>
            </a:pPr>
            <a:r>
              <a:rPr lang="en-US" sz="2600" dirty="0" smtClean="0"/>
              <a:t>Drill-down</a:t>
            </a:r>
          </a:p>
          <a:p>
            <a:r>
              <a:rPr lang="en-US" sz="2600" b="0" dirty="0" smtClean="0">
                <a:solidFill>
                  <a:schemeClr val="tx1"/>
                </a:solidFill>
              </a:rPr>
              <a:t>Drill-down </a:t>
            </a:r>
            <a:r>
              <a:rPr lang="en-US" sz="2600" b="0" dirty="0">
                <a:solidFill>
                  <a:schemeClr val="tx1"/>
                </a:solidFill>
              </a:rPr>
              <a:t>is the reverse operation of roll-up. </a:t>
            </a:r>
            <a:endParaRPr lang="en-US" sz="2600" b="0" dirty="0" smtClean="0">
              <a:solidFill>
                <a:schemeClr val="tx1"/>
              </a:solidFill>
            </a:endParaRPr>
          </a:p>
          <a:p>
            <a:r>
              <a:rPr lang="en-US" sz="2600" b="0" dirty="0" smtClean="0">
                <a:solidFill>
                  <a:schemeClr val="tx1"/>
                </a:solidFill>
              </a:rPr>
              <a:t>It </a:t>
            </a:r>
            <a:r>
              <a:rPr lang="en-US" sz="2600" b="0" dirty="0">
                <a:solidFill>
                  <a:schemeClr val="tx1"/>
                </a:solidFill>
              </a:rPr>
              <a:t>is performed by either of the following ways: </a:t>
            </a:r>
            <a:endParaRPr lang="en-US" sz="2600" b="0" dirty="0" smtClean="0">
              <a:solidFill>
                <a:schemeClr val="tx1"/>
              </a:solidFill>
            </a:endParaRPr>
          </a:p>
          <a:p>
            <a:r>
              <a:rPr lang="en-US" sz="2600" b="0" dirty="0" smtClean="0">
                <a:solidFill>
                  <a:schemeClr val="tx1"/>
                </a:solidFill>
              </a:rPr>
              <a:t>By </a:t>
            </a:r>
            <a:r>
              <a:rPr lang="en-US" sz="2600" b="0" dirty="0">
                <a:solidFill>
                  <a:schemeClr val="tx1"/>
                </a:solidFill>
              </a:rPr>
              <a:t>stepping down a concept hierarchy for a dimension or by introducing a new </a:t>
            </a:r>
            <a:r>
              <a:rPr lang="en-US" sz="2600" b="0" dirty="0" smtClean="0">
                <a:solidFill>
                  <a:schemeClr val="tx1"/>
                </a:solidFill>
              </a:rPr>
              <a:t>dimension</a:t>
            </a:r>
          </a:p>
          <a:p>
            <a:r>
              <a:rPr lang="en-US" sz="2600" b="0" dirty="0">
                <a:solidFill>
                  <a:schemeClr val="tx1"/>
                </a:solidFill>
              </a:rPr>
              <a:t>Drill-down is performed by stepping down a concept hierarchy for the dimension time. Initially the concept hierarchy was "day &lt; month &lt; quarter &lt; year</a:t>
            </a:r>
            <a:r>
              <a:rPr lang="en-US" sz="2600" b="0" dirty="0" smtClean="0">
                <a:solidFill>
                  <a:schemeClr val="tx1"/>
                </a:solidFill>
              </a:rPr>
              <a:t>.“</a:t>
            </a:r>
          </a:p>
          <a:p>
            <a:r>
              <a:rPr lang="en-US" sz="2600" b="0" dirty="0" smtClean="0">
                <a:solidFill>
                  <a:schemeClr val="tx1"/>
                </a:solidFill>
              </a:rPr>
              <a:t> </a:t>
            </a:r>
            <a:r>
              <a:rPr lang="en-US" sz="2600" b="0" dirty="0">
                <a:solidFill>
                  <a:schemeClr val="tx1"/>
                </a:solidFill>
              </a:rPr>
              <a:t>On drilling down, the time dimension is descended from the level of quarter to the level of month. </a:t>
            </a:r>
            <a:endParaRPr lang="en-US" sz="2600" b="0" dirty="0" smtClean="0">
              <a:solidFill>
                <a:schemeClr val="tx1"/>
              </a:solidFill>
            </a:endParaRPr>
          </a:p>
          <a:p>
            <a:r>
              <a:rPr lang="en-US" sz="2600" b="0" dirty="0" smtClean="0">
                <a:solidFill>
                  <a:schemeClr val="tx1"/>
                </a:solidFill>
              </a:rPr>
              <a:t>When </a:t>
            </a:r>
            <a:r>
              <a:rPr lang="en-US" sz="2600" b="0" dirty="0">
                <a:solidFill>
                  <a:schemeClr val="tx1"/>
                </a:solidFill>
              </a:rPr>
              <a:t>drill-down is performed, one or more dimensions from the data cube are </a:t>
            </a:r>
            <a:r>
              <a:rPr lang="en-US" sz="2600" b="0" dirty="0" smtClean="0">
                <a:solidFill>
                  <a:schemeClr val="tx1"/>
                </a:solidFill>
              </a:rPr>
              <a:t>added.</a:t>
            </a:r>
          </a:p>
          <a:p>
            <a:r>
              <a:rPr lang="en-US" sz="2600" b="0" dirty="0" smtClean="0">
                <a:solidFill>
                  <a:schemeClr val="tx1"/>
                </a:solidFill>
              </a:rPr>
              <a:t>It </a:t>
            </a:r>
            <a:r>
              <a:rPr lang="en-US" sz="2600" b="0" dirty="0">
                <a:solidFill>
                  <a:schemeClr val="tx1"/>
                </a:solidFill>
              </a:rPr>
              <a:t>navigates the data from less detailed data to highly detailed data.</a:t>
            </a:r>
          </a:p>
          <a:p>
            <a:endParaRPr lang="en-US" sz="2600" b="0" dirty="0" smtClean="0">
              <a:solidFill>
                <a:schemeClr val="tx1"/>
              </a:solidFill>
            </a:endParaRPr>
          </a:p>
        </p:txBody>
      </p:sp>
      <p:sp>
        <p:nvSpPr>
          <p:cNvPr id="4"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031088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478" y="32410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10" name="Rectangle 9"/>
          <p:cNvSpPr/>
          <p:nvPr/>
        </p:nvSpPr>
        <p:spPr>
          <a:xfrm>
            <a:off x="392582" y="1524433"/>
            <a:ext cx="4572000" cy="2677656"/>
          </a:xfrm>
          <a:prstGeom prst="rect">
            <a:avLst/>
          </a:prstGeom>
        </p:spPr>
        <p:txBody>
          <a:bodyPr>
            <a:spAutoFit/>
          </a:bodyPr>
          <a:lstStyle/>
          <a:p>
            <a:r>
              <a:rPr lang="en-US" sz="2400" dirty="0" smtClean="0">
                <a:solidFill>
                  <a:srgbClr val="C00000"/>
                </a:solidFill>
              </a:rPr>
              <a:t>Slice</a:t>
            </a:r>
          </a:p>
          <a:p>
            <a:pPr marL="342900" indent="-342900">
              <a:buFont typeface="Arial" panose="020B0604020202020204" pitchFamily="34" charset="0"/>
              <a:buChar char="•"/>
            </a:pPr>
            <a:r>
              <a:rPr lang="en-US" sz="2400" dirty="0" smtClean="0"/>
              <a:t>The slice operation selects one particular dimension from a given cube and provides a new sub-cube. </a:t>
            </a:r>
          </a:p>
          <a:p>
            <a:pPr marL="342900" indent="-342900">
              <a:buFont typeface="Arial" panose="020B0604020202020204" pitchFamily="34" charset="0"/>
              <a:buChar char="•"/>
            </a:pPr>
            <a:r>
              <a:rPr lang="en-US" sz="2400" dirty="0" smtClean="0"/>
              <a:t>Consider the following diagram that shows how slice works.</a:t>
            </a:r>
          </a:p>
        </p:txBody>
      </p:sp>
      <p:sp>
        <p:nvSpPr>
          <p:cNvPr id="11" name="Rectangle 10"/>
          <p:cNvSpPr/>
          <p:nvPr/>
        </p:nvSpPr>
        <p:spPr>
          <a:xfrm>
            <a:off x="457200" y="4343400"/>
            <a:ext cx="4572000" cy="1938992"/>
          </a:xfrm>
          <a:prstGeom prst="rect">
            <a:avLst/>
          </a:prstGeom>
        </p:spPr>
        <p:txBody>
          <a:bodyPr>
            <a:spAutoFit/>
          </a:bodyPr>
          <a:lstStyle/>
          <a:p>
            <a:pPr marL="342900" indent="-342900">
              <a:buFont typeface="Arial" panose="020B0604020202020204" pitchFamily="34" charset="0"/>
              <a:buChar char="•"/>
            </a:pPr>
            <a:r>
              <a:rPr lang="en-US" sz="2400" dirty="0" smtClean="0"/>
              <a:t>Here Slice is performed for the dimension "time" using the criterion time = "Q1". It will form a new sub-cube by selecting one </a:t>
            </a:r>
            <a:endParaRPr lang="en-US" sz="2400" dirty="0"/>
          </a:p>
        </p:txBody>
      </p:sp>
      <p:pic>
        <p:nvPicPr>
          <p:cNvPr id="12" name="Picture 11"/>
          <p:cNvPicPr>
            <a:picLocks noChangeAspect="1"/>
          </p:cNvPicPr>
          <p:nvPr/>
        </p:nvPicPr>
        <p:blipFill>
          <a:blip r:embed="rId2"/>
          <a:stretch>
            <a:fillRect/>
          </a:stretch>
        </p:blipFill>
        <p:spPr>
          <a:xfrm>
            <a:off x="5732209" y="443571"/>
            <a:ext cx="2783141" cy="5631648"/>
          </a:xfrm>
          <a:prstGeom prst="rect">
            <a:avLst/>
          </a:prstGeom>
        </p:spPr>
      </p:pic>
      <p:sp>
        <p:nvSpPr>
          <p:cNvPr id="13" name="TextBox 12"/>
          <p:cNvSpPr txBox="1"/>
          <p:nvPr/>
        </p:nvSpPr>
        <p:spPr>
          <a:xfrm>
            <a:off x="5841654" y="6396336"/>
            <a:ext cx="4403128" cy="461665"/>
          </a:xfrm>
          <a:prstGeom prst="rect">
            <a:avLst/>
          </a:prstGeom>
          <a:noFill/>
        </p:spPr>
        <p:txBody>
          <a:bodyPr wrap="none" rtlCol="0">
            <a:spAutoFit/>
          </a:bodyPr>
          <a:lstStyle/>
          <a:p>
            <a:r>
              <a:rPr lang="en-US" sz="2400" i="1" dirty="0" smtClean="0"/>
              <a:t>Figure: Performing slice operation</a:t>
            </a:r>
            <a:endParaRPr lang="en-US" sz="2400" i="1" dirty="0"/>
          </a:p>
        </p:txBody>
      </p:sp>
    </p:spTree>
    <p:extLst>
      <p:ext uri="{BB962C8B-B14F-4D97-AF65-F5344CB8AC3E}">
        <p14:creationId xmlns="" xmlns:p14="http://schemas.microsoft.com/office/powerpoint/2010/main" val="11283596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269422" y="339879"/>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2" name="Picture 1"/>
          <p:cNvPicPr>
            <a:picLocks noChangeAspect="1"/>
          </p:cNvPicPr>
          <p:nvPr/>
        </p:nvPicPr>
        <p:blipFill>
          <a:blip r:embed="rId2"/>
          <a:stretch>
            <a:fillRect/>
          </a:stretch>
        </p:blipFill>
        <p:spPr>
          <a:xfrm>
            <a:off x="5293086" y="339879"/>
            <a:ext cx="3222264" cy="6014893"/>
          </a:xfrm>
          <a:prstGeom prst="rect">
            <a:avLst/>
          </a:prstGeom>
        </p:spPr>
      </p:pic>
      <p:sp>
        <p:nvSpPr>
          <p:cNvPr id="7" name="TextBox 6"/>
          <p:cNvSpPr txBox="1"/>
          <p:nvPr/>
        </p:nvSpPr>
        <p:spPr>
          <a:xfrm>
            <a:off x="5865699" y="6380019"/>
            <a:ext cx="4371068" cy="461665"/>
          </a:xfrm>
          <a:prstGeom prst="rect">
            <a:avLst/>
          </a:prstGeom>
          <a:noFill/>
        </p:spPr>
        <p:txBody>
          <a:bodyPr wrap="none" rtlCol="0">
            <a:spAutoFit/>
          </a:bodyPr>
          <a:lstStyle/>
          <a:p>
            <a:r>
              <a:rPr lang="en-US" sz="2400" i="1" dirty="0" smtClean="0"/>
              <a:t>Figure: Performing dice operation</a:t>
            </a:r>
            <a:endParaRPr lang="en-US" sz="2400" i="1" dirty="0"/>
          </a:p>
        </p:txBody>
      </p:sp>
      <p:sp>
        <p:nvSpPr>
          <p:cNvPr id="3" name="Rectangle 2"/>
          <p:cNvSpPr/>
          <p:nvPr/>
        </p:nvSpPr>
        <p:spPr>
          <a:xfrm>
            <a:off x="838200" y="914400"/>
            <a:ext cx="4572000" cy="3065455"/>
          </a:xfrm>
          <a:prstGeom prst="rect">
            <a:avLst/>
          </a:prstGeom>
        </p:spPr>
        <p:txBody>
          <a:bodyPr>
            <a:spAutoFit/>
          </a:bodyPr>
          <a:lstStyle/>
          <a:p>
            <a:pPr algn="just">
              <a:lnSpc>
                <a:spcPct val="115000"/>
              </a:lnSpc>
              <a:spcAft>
                <a:spcPts val="0"/>
              </a:spcAft>
              <a:tabLst>
                <a:tab pos="457200" algn="l"/>
              </a:tabLst>
            </a:pPr>
            <a:r>
              <a:rPr lang="en-US" sz="2400" b="1" dirty="0" smtClean="0">
                <a:solidFill>
                  <a:srgbClr val="C00000"/>
                </a:solidFill>
                <a:effectLst/>
                <a:ea typeface="Calibri" panose="020F0502020204030204" pitchFamily="34" charset="0"/>
                <a:cs typeface="Mangal" panose="02040503050203030202" pitchFamily="18" charset="0"/>
              </a:rPr>
              <a:t>Dice</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effectLst/>
                <a:ea typeface="Calibri" panose="020F0502020204030204" pitchFamily="34" charset="0"/>
                <a:cs typeface="Mangal" panose="02040503050203030202" pitchFamily="18" charset="0"/>
              </a:rPr>
              <a:t>Dice selects two or more dimensions from a given cube and provides a new sub-cube.</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effectLst/>
                <a:ea typeface="Calibri" panose="020F0502020204030204" pitchFamily="34" charset="0"/>
                <a:cs typeface="Mangal" panose="02040503050203030202" pitchFamily="18" charset="0"/>
              </a:rPr>
              <a:t>Consider the following diagram that shows the dice operation.</a:t>
            </a:r>
          </a:p>
          <a:p>
            <a:pPr algn="just">
              <a:lnSpc>
                <a:spcPct val="115000"/>
              </a:lnSpc>
              <a:spcAft>
                <a:spcPts val="0"/>
              </a:spcAft>
              <a:tabLst>
                <a:tab pos="457200" algn="l"/>
              </a:tabLst>
            </a:pPr>
            <a:r>
              <a:rPr lang="en-US" sz="2400" dirty="0" smtClean="0">
                <a:effectLst/>
                <a:ea typeface="Calibri" panose="020F0502020204030204" pitchFamily="34" charset="0"/>
                <a:cs typeface="Mangal" panose="02040503050203030202" pitchFamily="18" charset="0"/>
              </a:rPr>
              <a:t> </a:t>
            </a:r>
            <a:endParaRPr lang="en-US" sz="2400" dirty="0">
              <a:effectLst/>
              <a:ea typeface="Calibri" panose="020F0502020204030204" pitchFamily="34" charset="0"/>
              <a:cs typeface="Mangal" panose="02040503050203030202" pitchFamily="18" charset="0"/>
            </a:endParaRPr>
          </a:p>
        </p:txBody>
      </p:sp>
      <p:sp>
        <p:nvSpPr>
          <p:cNvPr id="5" name="Rectangle 4"/>
          <p:cNvSpPr/>
          <p:nvPr/>
        </p:nvSpPr>
        <p:spPr>
          <a:xfrm>
            <a:off x="838200" y="3367814"/>
            <a:ext cx="4572000" cy="3490186"/>
          </a:xfrm>
          <a:prstGeom prst="rect">
            <a:avLst/>
          </a:prstGeom>
        </p:spPr>
        <p:txBody>
          <a:bodyPr>
            <a:spAutoFit/>
          </a:bodyPr>
          <a:lstStyle/>
          <a:p>
            <a:pPr marL="342900" indent="-342900" algn="just">
              <a:lnSpc>
                <a:spcPct val="115000"/>
              </a:lnSpc>
              <a:spcAft>
                <a:spcPts val="0"/>
              </a:spcAft>
              <a:buFont typeface="Arial" panose="020B0604020202020204" pitchFamily="34" charset="0"/>
              <a:buChar char="•"/>
            </a:pPr>
            <a:r>
              <a:rPr lang="en-US" sz="2400" dirty="0">
                <a:ea typeface="Calibri" panose="020F0502020204030204" pitchFamily="34" charset="0"/>
                <a:cs typeface="Mangal" panose="02040503050203030202" pitchFamily="18" charset="0"/>
              </a:rPr>
              <a:t>The dice operation on the cube based on the following selection criteria involves three dimensions.</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(location = "Toronto" or "Vancouver")</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(time = "Q1" or "Q2")</a:t>
            </a:r>
          </a:p>
          <a:p>
            <a:pPr marL="342900" lvl="0" indent="-342900" algn="just">
              <a:lnSpc>
                <a:spcPct val="115000"/>
              </a:lnSpc>
              <a:spcAft>
                <a:spcPts val="0"/>
              </a:spcAft>
              <a:buSzPts val="1000"/>
              <a:buFont typeface="Symbol" panose="05050102010706020507" pitchFamily="18" charset="2"/>
              <a:buChar char=""/>
              <a:tabLst>
                <a:tab pos="457200" algn="l"/>
              </a:tabLst>
            </a:pPr>
            <a:r>
              <a:rPr lang="en-US" sz="2400" dirty="0">
                <a:ea typeface="Calibri" panose="020F0502020204030204" pitchFamily="34" charset="0"/>
                <a:cs typeface="Mangal" panose="02040503050203030202" pitchFamily="18" charset="0"/>
              </a:rPr>
              <a:t>(item =" Mobile" or "Modem")</a:t>
            </a:r>
          </a:p>
        </p:txBody>
      </p:sp>
    </p:spTree>
    <p:extLst>
      <p:ext uri="{BB962C8B-B14F-4D97-AF65-F5344CB8AC3E}">
        <p14:creationId xmlns="" xmlns:p14="http://schemas.microsoft.com/office/powerpoint/2010/main" val="37056249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OLAP Operations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7" name="TextBox 6"/>
          <p:cNvSpPr txBox="1"/>
          <p:nvPr/>
        </p:nvSpPr>
        <p:spPr>
          <a:xfrm>
            <a:off x="5772693" y="6338176"/>
            <a:ext cx="4495077" cy="461665"/>
          </a:xfrm>
          <a:prstGeom prst="rect">
            <a:avLst/>
          </a:prstGeom>
          <a:noFill/>
        </p:spPr>
        <p:txBody>
          <a:bodyPr wrap="none" rtlCol="0">
            <a:spAutoFit/>
          </a:bodyPr>
          <a:lstStyle/>
          <a:p>
            <a:r>
              <a:rPr lang="en-US" sz="2400" i="1" dirty="0" smtClean="0"/>
              <a:t>Figure: Performing pivot operation</a:t>
            </a:r>
            <a:endParaRPr lang="en-US" sz="2400" i="1" dirty="0"/>
          </a:p>
        </p:txBody>
      </p:sp>
      <p:sp>
        <p:nvSpPr>
          <p:cNvPr id="3" name="Rectangle 2"/>
          <p:cNvSpPr/>
          <p:nvPr/>
        </p:nvSpPr>
        <p:spPr>
          <a:xfrm>
            <a:off x="830190" y="1454140"/>
            <a:ext cx="4572000" cy="5189113"/>
          </a:xfrm>
          <a:prstGeom prst="rect">
            <a:avLst/>
          </a:prstGeom>
        </p:spPr>
        <p:txBody>
          <a:bodyPr>
            <a:spAutoFit/>
          </a:bodyPr>
          <a:lstStyle/>
          <a:p>
            <a:pPr algn="just">
              <a:lnSpc>
                <a:spcPct val="115000"/>
              </a:lnSpc>
              <a:spcAft>
                <a:spcPts val="0"/>
              </a:spcAft>
              <a:tabLst>
                <a:tab pos="457200" algn="l"/>
              </a:tabLst>
            </a:pPr>
            <a:r>
              <a:rPr lang="en-US" sz="2400" b="1" dirty="0" smtClean="0">
                <a:solidFill>
                  <a:srgbClr val="C00000"/>
                </a:solidFill>
                <a:effectLst/>
                <a:ea typeface="Calibri" panose="020F0502020204030204" pitchFamily="34" charset="0"/>
                <a:cs typeface="Mangal" panose="02040503050203030202" pitchFamily="18" charset="0"/>
              </a:rPr>
              <a:t>Pivot</a:t>
            </a:r>
          </a:p>
          <a:p>
            <a:pPr marL="342900" indent="-342900" algn="just">
              <a:lnSpc>
                <a:spcPct val="115000"/>
              </a:lnSpc>
              <a:spcAft>
                <a:spcPts val="0"/>
              </a:spcAft>
              <a:buFont typeface="Arial" panose="020B0604020202020204" pitchFamily="34" charset="0"/>
              <a:buChar char="•"/>
              <a:tabLst>
                <a:tab pos="457200" algn="l"/>
              </a:tabLst>
            </a:pPr>
            <a:r>
              <a:rPr lang="en-US" sz="2400" dirty="0"/>
              <a:t>The pivot operation is also called a </a:t>
            </a:r>
            <a:r>
              <a:rPr lang="en-US" sz="2400" dirty="0" smtClean="0"/>
              <a:t>rotation.</a:t>
            </a:r>
          </a:p>
          <a:p>
            <a:pPr marL="342900" indent="-342900" algn="just">
              <a:lnSpc>
                <a:spcPct val="115000"/>
              </a:lnSpc>
              <a:spcAft>
                <a:spcPts val="0"/>
              </a:spcAft>
              <a:buFont typeface="Arial" panose="020B0604020202020204" pitchFamily="34" charset="0"/>
              <a:buChar char="•"/>
              <a:tabLst>
                <a:tab pos="457200" algn="l"/>
              </a:tabLst>
            </a:pPr>
            <a:r>
              <a:rPr lang="en-US" sz="2400" dirty="0" smtClean="0"/>
              <a:t>Pivot </a:t>
            </a:r>
            <a:r>
              <a:rPr lang="en-US" sz="2400" dirty="0"/>
              <a:t>is a visualization operations which rotates the data axes in view to provide an alternative presentation of the data. </a:t>
            </a:r>
            <a:endParaRPr lang="en-US" sz="2400" dirty="0" smtClean="0"/>
          </a:p>
          <a:p>
            <a:pPr marL="342900" indent="-342900" algn="just">
              <a:lnSpc>
                <a:spcPct val="115000"/>
              </a:lnSpc>
              <a:spcAft>
                <a:spcPts val="0"/>
              </a:spcAft>
              <a:buFont typeface="Arial" panose="020B0604020202020204" pitchFamily="34" charset="0"/>
              <a:buChar char="•"/>
              <a:tabLst>
                <a:tab pos="457200" algn="l"/>
              </a:tabLst>
            </a:pPr>
            <a:r>
              <a:rPr lang="en-US" sz="2400" dirty="0" smtClean="0"/>
              <a:t>It </a:t>
            </a:r>
            <a:r>
              <a:rPr lang="en-US" sz="2400" dirty="0"/>
              <a:t>may contain swapping the rows and columns or moving one of the row-dimensions into the column dimensions.</a:t>
            </a:r>
            <a:endParaRPr lang="en-US" sz="2400" dirty="0">
              <a:effectLst/>
              <a:ea typeface="Calibri" panose="020F0502020204030204" pitchFamily="34" charset="0"/>
              <a:cs typeface="Mangal" panose="02040503050203030202" pitchFamily="18" charset="0"/>
            </a:endParaRPr>
          </a:p>
        </p:txBody>
      </p:sp>
      <p:pic>
        <p:nvPicPr>
          <p:cNvPr id="6" name="Picture 5"/>
          <p:cNvPicPr>
            <a:picLocks noChangeAspect="1"/>
          </p:cNvPicPr>
          <p:nvPr/>
        </p:nvPicPr>
        <p:blipFill>
          <a:blip r:embed="rId2"/>
          <a:stretch>
            <a:fillRect/>
          </a:stretch>
        </p:blipFill>
        <p:spPr>
          <a:xfrm>
            <a:off x="5895374" y="1027907"/>
            <a:ext cx="3253822" cy="5109153"/>
          </a:xfrm>
          <a:prstGeom prst="rect">
            <a:avLst/>
          </a:prstGeom>
        </p:spPr>
      </p:pic>
      <p:sp>
        <p:nvSpPr>
          <p:cNvPr id="8" name="AutoShape 2" descr="Types of OLAP"/>
          <p:cNvSpPr>
            <a:spLocks noChangeAspect="1" noChangeArrowheads="1"/>
          </p:cNvSpPr>
          <p:nvPr/>
        </p:nvSpPr>
        <p:spPr bwMode="auto">
          <a:xfrm>
            <a:off x="116681" y="-144463"/>
            <a:ext cx="2286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9254876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67149"/>
            <a:ext cx="7886700" cy="4909815"/>
          </a:xfrm>
        </p:spPr>
        <p:txBody>
          <a:bodyPr>
            <a:normAutofit fontScale="92500" lnSpcReduction="20000"/>
          </a:bodyPr>
          <a:lstStyle/>
          <a:p>
            <a:pPr marL="0" indent="0">
              <a:buNone/>
            </a:pPr>
            <a:endParaRPr lang="en-US" sz="2400" b="1" dirty="0" smtClean="0">
              <a:solidFill>
                <a:srgbClr val="C00000"/>
              </a:solidFill>
            </a:endParaRPr>
          </a:p>
          <a:p>
            <a:pPr marL="0" indent="0">
              <a:buNone/>
            </a:pPr>
            <a:r>
              <a:rPr lang="en-US" sz="2400" b="1" dirty="0" smtClean="0">
                <a:solidFill>
                  <a:srgbClr val="C00000"/>
                </a:solidFill>
              </a:rPr>
              <a:t>From </a:t>
            </a:r>
            <a:r>
              <a:rPr lang="en-US" sz="2400" b="1" dirty="0">
                <a:solidFill>
                  <a:srgbClr val="C00000"/>
                </a:solidFill>
              </a:rPr>
              <a:t>Tables and Spreadsheets to Data </a:t>
            </a:r>
            <a:r>
              <a:rPr lang="en-US" sz="2400" b="1" dirty="0" smtClean="0">
                <a:solidFill>
                  <a:srgbClr val="C00000"/>
                </a:solidFill>
              </a:rPr>
              <a:t>Cubes</a:t>
            </a:r>
          </a:p>
          <a:p>
            <a:pPr marL="0" indent="0">
              <a:buNone/>
            </a:pPr>
            <a:endParaRPr lang="en-US" sz="2400" b="1" dirty="0" smtClean="0">
              <a:solidFill>
                <a:srgbClr val="C00000"/>
              </a:solidFill>
            </a:endParaRPr>
          </a:p>
          <a:p>
            <a:r>
              <a:rPr lang="en-US" sz="2400" dirty="0"/>
              <a:t>A data cube allows data to be modeled and viewed in multiple dimensions</a:t>
            </a:r>
            <a:r>
              <a:rPr lang="en-US" sz="2400" dirty="0" smtClean="0"/>
              <a:t>.</a:t>
            </a:r>
          </a:p>
          <a:p>
            <a:r>
              <a:rPr lang="en-US" sz="2400" dirty="0" smtClean="0"/>
              <a:t> </a:t>
            </a:r>
            <a:r>
              <a:rPr lang="en-US" sz="2400" dirty="0"/>
              <a:t>It is defined by</a:t>
            </a:r>
            <a:r>
              <a:rPr lang="en-US" sz="2400" dirty="0">
                <a:solidFill>
                  <a:srgbClr val="C00000"/>
                </a:solidFill>
              </a:rPr>
              <a:t> </a:t>
            </a:r>
            <a:r>
              <a:rPr lang="en-US" sz="2400" b="1" dirty="0" smtClean="0">
                <a:solidFill>
                  <a:srgbClr val="C00000"/>
                </a:solidFill>
              </a:rPr>
              <a:t>dimensions</a:t>
            </a:r>
            <a:r>
              <a:rPr lang="en-US" sz="2400" dirty="0" smtClean="0">
                <a:solidFill>
                  <a:srgbClr val="C00000"/>
                </a:solidFill>
              </a:rPr>
              <a:t> </a:t>
            </a:r>
            <a:r>
              <a:rPr lang="en-US" sz="2400" dirty="0" smtClean="0"/>
              <a:t>and </a:t>
            </a:r>
            <a:r>
              <a:rPr lang="en-US" sz="2400" b="1" dirty="0" smtClean="0">
                <a:solidFill>
                  <a:srgbClr val="C00000"/>
                </a:solidFill>
              </a:rPr>
              <a:t>facts</a:t>
            </a:r>
            <a:r>
              <a:rPr lang="en-US" sz="2400" b="1" dirty="0" smtClean="0"/>
              <a:t>.</a:t>
            </a:r>
            <a:r>
              <a:rPr lang="en-US" sz="2400" dirty="0" smtClean="0"/>
              <a:t> </a:t>
            </a:r>
          </a:p>
          <a:p>
            <a:r>
              <a:rPr lang="en-US" sz="2400" dirty="0" smtClean="0"/>
              <a:t>Dimensions </a:t>
            </a:r>
            <a:r>
              <a:rPr lang="en-US" sz="2400" dirty="0"/>
              <a:t>are the entities with </a:t>
            </a:r>
            <a:r>
              <a:rPr lang="en-US" sz="2400" dirty="0" smtClean="0"/>
              <a:t>respect </a:t>
            </a:r>
            <a:r>
              <a:rPr lang="en-US" sz="2400" dirty="0"/>
              <a:t>to which an organization wants to keep records</a:t>
            </a:r>
            <a:r>
              <a:rPr lang="en-US" sz="2400" dirty="0" smtClean="0"/>
              <a:t>.</a:t>
            </a:r>
          </a:p>
          <a:p>
            <a:r>
              <a:rPr lang="en-US" sz="2400" dirty="0" smtClean="0"/>
              <a:t> </a:t>
            </a:r>
            <a:r>
              <a:rPr lang="en-US" sz="2400" dirty="0"/>
              <a:t>For example, an organization may create a </a:t>
            </a:r>
            <a:r>
              <a:rPr lang="en-US" sz="2400" i="1" dirty="0"/>
              <a:t>sales </a:t>
            </a:r>
            <a:r>
              <a:rPr lang="en-US" sz="2400" dirty="0"/>
              <a:t>data warehouse in order to keep records of the store’s sales with respect to the dimensions </a:t>
            </a:r>
            <a:r>
              <a:rPr lang="en-US" sz="2400" i="1" dirty="0"/>
              <a:t>time</a:t>
            </a:r>
            <a:r>
              <a:rPr lang="en-US" sz="2400" dirty="0"/>
              <a:t>, </a:t>
            </a:r>
            <a:r>
              <a:rPr lang="en-US" sz="2400" i="1" dirty="0"/>
              <a:t>item</a:t>
            </a:r>
            <a:r>
              <a:rPr lang="en-US" sz="2400" dirty="0"/>
              <a:t>, </a:t>
            </a:r>
            <a:r>
              <a:rPr lang="en-US" sz="2400" i="1" dirty="0"/>
              <a:t>branch</a:t>
            </a:r>
            <a:r>
              <a:rPr lang="en-US" sz="2400" dirty="0"/>
              <a:t>, and </a:t>
            </a:r>
            <a:r>
              <a:rPr lang="en-US" sz="2400" i="1" dirty="0"/>
              <a:t>location</a:t>
            </a:r>
            <a:r>
              <a:rPr lang="en-US" sz="2400" dirty="0"/>
              <a:t>. </a:t>
            </a:r>
            <a:endParaRPr lang="en-US" sz="2400" dirty="0" smtClean="0"/>
          </a:p>
          <a:p>
            <a:r>
              <a:rPr lang="en-US" sz="2400" dirty="0" smtClean="0"/>
              <a:t>Each </a:t>
            </a:r>
            <a:r>
              <a:rPr lang="en-US" sz="2400" dirty="0"/>
              <a:t>dimension may have a table associated with it, called a </a:t>
            </a:r>
            <a:r>
              <a:rPr lang="en-US" sz="2400" i="1" dirty="0"/>
              <a:t>dimension table</a:t>
            </a:r>
            <a:r>
              <a:rPr lang="en-US" sz="2400" dirty="0"/>
              <a:t>. This table further describes the dimensions. For example, a dimension table for </a:t>
            </a:r>
            <a:r>
              <a:rPr lang="en-US" sz="2400" i="1" dirty="0"/>
              <a:t>item </a:t>
            </a:r>
            <a:r>
              <a:rPr lang="en-US" sz="2400" dirty="0"/>
              <a:t>may contain the attributes </a:t>
            </a:r>
            <a:r>
              <a:rPr lang="en-US" sz="2400" i="1" dirty="0"/>
              <a:t>item name, brand</a:t>
            </a:r>
            <a:r>
              <a:rPr lang="en-US" sz="2400" dirty="0"/>
              <a:t>, and </a:t>
            </a:r>
            <a:r>
              <a:rPr lang="en-US" sz="2400" i="1" dirty="0"/>
              <a:t>type</a:t>
            </a:r>
            <a:r>
              <a:rPr lang="en-US" sz="2400" dirty="0"/>
              <a:t>.</a:t>
            </a:r>
          </a:p>
          <a:p>
            <a:pPr marL="0" indent="0">
              <a:buNone/>
            </a:pPr>
            <a:endParaRPr lang="en-US" sz="2400" b="1" dirty="0"/>
          </a:p>
        </p:txBody>
      </p:sp>
      <p:sp>
        <p:nvSpPr>
          <p:cNvPr id="3" name="Rectangle 2"/>
          <p:cNvSpPr/>
          <p:nvPr/>
        </p:nvSpPr>
        <p:spPr>
          <a:xfrm>
            <a:off x="12192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10696333"/>
      </p:ext>
    </p:extLst>
  </p:cSld>
  <p:clrMapOvr>
    <a:masterClrMapping/>
  </p:clrMapOvr>
  <p:transition>
    <p:zo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19499" y="1825625"/>
            <a:ext cx="6105002" cy="4351338"/>
          </a:xfrm>
          <a:prstGeom prst="rect">
            <a:avLst/>
          </a:prstGeom>
        </p:spPr>
      </p:pic>
      <p:sp>
        <p:nvSpPr>
          <p:cNvPr id="5"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8428945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endParaRPr lang="en-US" b="0" dirty="0" smtClean="0">
              <a:solidFill>
                <a:schemeClr val="tx1"/>
              </a:solidFill>
            </a:endParaRPr>
          </a:p>
          <a:p>
            <a:pPr marL="0" indent="0">
              <a:buNone/>
            </a:pPr>
            <a:r>
              <a:rPr lang="en-US" b="0" dirty="0" smtClean="0">
                <a:solidFill>
                  <a:schemeClr val="tx1"/>
                </a:solidFill>
              </a:rPr>
              <a:t>We </a:t>
            </a:r>
            <a:r>
              <a:rPr lang="en-US" b="0" dirty="0">
                <a:solidFill>
                  <a:schemeClr val="tx1"/>
                </a:solidFill>
              </a:rPr>
              <a:t>have </a:t>
            </a:r>
            <a:r>
              <a:rPr lang="en-US" b="0" dirty="0" smtClean="0">
                <a:solidFill>
                  <a:schemeClr val="tx1"/>
                </a:solidFill>
              </a:rPr>
              <a:t>basically three </a:t>
            </a:r>
            <a:r>
              <a:rPr lang="en-US" b="0" dirty="0">
                <a:solidFill>
                  <a:schemeClr val="tx1"/>
                </a:solidFill>
              </a:rPr>
              <a:t>types of OLAP </a:t>
            </a:r>
            <a:r>
              <a:rPr lang="en-US" b="0" dirty="0" smtClean="0">
                <a:solidFill>
                  <a:schemeClr val="tx1"/>
                </a:solidFill>
              </a:rPr>
              <a:t>servers</a:t>
            </a:r>
            <a:endParaRPr lang="en-US" b="0" dirty="0">
              <a:solidFill>
                <a:schemeClr val="tx1"/>
              </a:solidFill>
            </a:endParaRPr>
          </a:p>
          <a:p>
            <a:r>
              <a:rPr lang="en-US" dirty="0"/>
              <a:t>ROLAP</a:t>
            </a:r>
            <a:r>
              <a:rPr lang="en-US" b="0" dirty="0"/>
              <a:t> stands for Relational OLAP, an application based on relational DBMSs.</a:t>
            </a:r>
          </a:p>
          <a:p>
            <a:r>
              <a:rPr lang="en-US" dirty="0"/>
              <a:t>MOLAP</a:t>
            </a:r>
            <a:r>
              <a:rPr lang="en-US" b="0" dirty="0"/>
              <a:t> stands for Multidimensional OLAP, an application based on multidimensional DBMSs.</a:t>
            </a:r>
          </a:p>
          <a:p>
            <a:r>
              <a:rPr lang="en-US" dirty="0"/>
              <a:t>HOLAP</a:t>
            </a:r>
            <a:r>
              <a:rPr lang="en-US" b="0" dirty="0"/>
              <a:t> stands for Hybrid OLAP, an application using both relational and multidimensional techniques.</a:t>
            </a:r>
          </a:p>
          <a:p>
            <a:endParaRPr lang="en-US" dirty="0"/>
          </a:p>
        </p:txBody>
      </p:sp>
    </p:spTree>
    <p:extLst>
      <p:ext uri="{BB962C8B-B14F-4D97-AF65-F5344CB8AC3E}">
        <p14:creationId xmlns="" xmlns:p14="http://schemas.microsoft.com/office/powerpoint/2010/main" val="2943151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Autofit/>
          </a:bodyPr>
          <a:lstStyle/>
          <a:p>
            <a:pPr marL="0" indent="0">
              <a:buNone/>
            </a:pPr>
            <a:r>
              <a:rPr lang="en-US" sz="2400" dirty="0"/>
              <a:t>Relational </a:t>
            </a:r>
            <a:r>
              <a:rPr lang="en-US" sz="2400" dirty="0" smtClean="0"/>
              <a:t>OLAP</a:t>
            </a:r>
          </a:p>
          <a:p>
            <a:r>
              <a:rPr lang="en-US" sz="2400" b="0" dirty="0" smtClean="0">
                <a:solidFill>
                  <a:schemeClr val="tx1"/>
                </a:solidFill>
              </a:rPr>
              <a:t>Relational </a:t>
            </a:r>
            <a:r>
              <a:rPr lang="en-US" sz="2400" b="0" dirty="0">
                <a:solidFill>
                  <a:schemeClr val="tx1"/>
                </a:solidFill>
              </a:rPr>
              <a:t>OLAP servers are placed between relational back-end server and client front-end tools. To store and manage the warehouse data, the relational OLAP uses relational or extended-relational DBMS. ROLAP includes the following:</a:t>
            </a:r>
          </a:p>
          <a:p>
            <a:pPr lvl="0"/>
            <a:r>
              <a:rPr lang="en-US" sz="2400" b="0" dirty="0">
                <a:solidFill>
                  <a:schemeClr val="tx1"/>
                </a:solidFill>
              </a:rPr>
              <a:t>Implementation of aggregation navigation logic</a:t>
            </a:r>
          </a:p>
          <a:p>
            <a:pPr lvl="0"/>
            <a:r>
              <a:rPr lang="en-US" sz="2400" b="0" dirty="0">
                <a:solidFill>
                  <a:schemeClr val="tx1"/>
                </a:solidFill>
              </a:rPr>
              <a:t>Optimization for each DBMS back-end</a:t>
            </a:r>
          </a:p>
          <a:p>
            <a:pPr lvl="0"/>
            <a:r>
              <a:rPr lang="en-US" sz="2400" b="0" dirty="0">
                <a:solidFill>
                  <a:schemeClr val="tx1"/>
                </a:solidFill>
              </a:rPr>
              <a:t>Additional tools and </a:t>
            </a:r>
            <a:r>
              <a:rPr lang="en-US" sz="2400" b="0" dirty="0" smtClean="0">
                <a:solidFill>
                  <a:schemeClr val="tx1"/>
                </a:solidFill>
              </a:rPr>
              <a:t>services</a:t>
            </a:r>
            <a:endParaRPr lang="en-US" sz="2400" b="0" dirty="0">
              <a:solidFill>
                <a:schemeClr val="tx1"/>
              </a:solidFill>
            </a:endParaRPr>
          </a:p>
        </p:txBody>
      </p:sp>
    </p:spTree>
    <p:extLst>
      <p:ext uri="{BB962C8B-B14F-4D97-AF65-F5344CB8AC3E}">
        <p14:creationId xmlns="" xmlns:p14="http://schemas.microsoft.com/office/powerpoint/2010/main" val="20247781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68003" y="1977231"/>
            <a:ext cx="6807994" cy="4048125"/>
          </a:xfrm>
          <a:prstGeom prst="rect">
            <a:avLst/>
          </a:prstGeom>
        </p:spPr>
      </p:pic>
      <p:sp>
        <p:nvSpPr>
          <p:cNvPr id="5"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2561754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r>
              <a:rPr lang="en-US" b="0" dirty="0">
                <a:solidFill>
                  <a:schemeClr val="tx1"/>
                </a:solidFill>
              </a:rPr>
              <a:t>These are intermediate servers which stand in between a relational back-end server and user frontend tools</a:t>
            </a:r>
            <a:r>
              <a:rPr lang="en-US" b="0" dirty="0" smtClean="0">
                <a:solidFill>
                  <a:schemeClr val="tx1"/>
                </a:solidFill>
              </a:rPr>
              <a:t>.</a:t>
            </a:r>
          </a:p>
          <a:p>
            <a:r>
              <a:rPr lang="en-US" b="0" dirty="0">
                <a:solidFill>
                  <a:schemeClr val="tx1"/>
                </a:solidFill>
              </a:rPr>
              <a:t>They use a relational or extended-relational DBMS to save and handle warehouse data, and OLAP middleware to provide missing pieces.</a:t>
            </a:r>
          </a:p>
          <a:p>
            <a:r>
              <a:rPr lang="en-US" b="0" dirty="0">
                <a:solidFill>
                  <a:schemeClr val="tx1"/>
                </a:solidFill>
              </a:rPr>
              <a:t>ROLAP servers contain optimization for each DBMS back end, implementation of aggregation navigation logic, and additional tools and services.</a:t>
            </a:r>
          </a:p>
          <a:p>
            <a:r>
              <a:rPr lang="en-US" b="0" dirty="0">
                <a:solidFill>
                  <a:schemeClr val="tx1"/>
                </a:solidFill>
              </a:rPr>
              <a:t>ROLAP technology tends to have higher scalability than MOLAP technology.</a:t>
            </a:r>
          </a:p>
          <a:p>
            <a:r>
              <a:rPr lang="en-US" b="0" dirty="0">
                <a:solidFill>
                  <a:schemeClr val="tx1"/>
                </a:solidFill>
              </a:rPr>
              <a:t>ROLAP systems work primarily from the data that resides in a relational database, where the base data and dimension tables are stored as relational tables. This model permits the multidimensional analysis of data.</a:t>
            </a:r>
          </a:p>
          <a:p>
            <a:endParaRPr lang="en-US" dirty="0"/>
          </a:p>
        </p:txBody>
      </p:sp>
    </p:spTree>
    <p:extLst>
      <p:ext uri="{BB962C8B-B14F-4D97-AF65-F5344CB8AC3E}">
        <p14:creationId xmlns="" xmlns:p14="http://schemas.microsoft.com/office/powerpoint/2010/main" val="5457056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r>
              <a:rPr lang="en-US" b="0" dirty="0">
                <a:solidFill>
                  <a:schemeClr val="tx1"/>
                </a:solidFill>
              </a:rPr>
              <a:t>This technique relies on manipulating the data stored in the relational database to give the presence of traditional OLAP's slicing and dicing functionality. In essence, each method of slicing and dicing is equivalent to adding a "WHERE" clause in the SQL statement.</a:t>
            </a:r>
          </a:p>
          <a:p>
            <a:r>
              <a:rPr lang="en-US" b="0" dirty="0" smtClean="0">
                <a:solidFill>
                  <a:schemeClr val="tx1"/>
                </a:solidFill>
              </a:rPr>
              <a:t>ROLAP </a:t>
            </a:r>
            <a:r>
              <a:rPr lang="en-US" b="0" dirty="0">
                <a:solidFill>
                  <a:schemeClr val="tx1"/>
                </a:solidFill>
              </a:rPr>
              <a:t>Architecture includes the following components</a:t>
            </a:r>
          </a:p>
          <a:p>
            <a:pPr lvl="1"/>
            <a:r>
              <a:rPr lang="en-US" b="0" dirty="0">
                <a:solidFill>
                  <a:schemeClr val="tx1"/>
                </a:solidFill>
              </a:rPr>
              <a:t>Database server.</a:t>
            </a:r>
          </a:p>
          <a:p>
            <a:pPr lvl="1"/>
            <a:r>
              <a:rPr lang="en-US" b="0" dirty="0">
                <a:solidFill>
                  <a:schemeClr val="tx1"/>
                </a:solidFill>
              </a:rPr>
              <a:t>ROLAP server.</a:t>
            </a:r>
          </a:p>
          <a:p>
            <a:pPr lvl="1"/>
            <a:r>
              <a:rPr lang="en-US" b="0" dirty="0">
                <a:solidFill>
                  <a:schemeClr val="tx1"/>
                </a:solidFill>
              </a:rPr>
              <a:t>Front-end tool.</a:t>
            </a:r>
          </a:p>
          <a:p>
            <a:endParaRPr lang="en-US" dirty="0"/>
          </a:p>
        </p:txBody>
      </p:sp>
    </p:spTree>
    <p:extLst>
      <p:ext uri="{BB962C8B-B14F-4D97-AF65-F5344CB8AC3E}">
        <p14:creationId xmlns="" xmlns:p14="http://schemas.microsoft.com/office/powerpoint/2010/main" val="10826322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dirty="0" smtClean="0"/>
              <a:t>ROLAP</a:t>
            </a:r>
            <a:r>
              <a:rPr lang="en-US" b="0" dirty="0">
                <a:solidFill>
                  <a:schemeClr val="tx1"/>
                </a:solidFill>
              </a:rPr>
              <a:t> is the latest and fastest-growing OLAP technology segment in the market. This method allows multiple multidimensional views of two-dimensional relational tables to be created, avoiding structuring record </a:t>
            </a:r>
            <a:r>
              <a:rPr lang="en-US" b="0" dirty="0" smtClean="0">
                <a:solidFill>
                  <a:schemeClr val="tx1"/>
                </a:solidFill>
              </a:rPr>
              <a:t>around the desired view.</a:t>
            </a:r>
          </a:p>
          <a:p>
            <a:endParaRPr lang="en-US" b="0" dirty="0" smtClean="0">
              <a:solidFill>
                <a:schemeClr val="tx1"/>
              </a:solidFill>
            </a:endParaRPr>
          </a:p>
          <a:p>
            <a:r>
              <a:rPr lang="en-US" b="0" dirty="0" smtClean="0">
                <a:solidFill>
                  <a:schemeClr val="tx1"/>
                </a:solidFill>
              </a:rPr>
              <a:t>Some </a:t>
            </a:r>
            <a:r>
              <a:rPr lang="en-US" b="0" dirty="0">
                <a:solidFill>
                  <a:schemeClr val="tx1"/>
                </a:solidFill>
              </a:rPr>
              <a:t>products in this segment have supported reliable SQL engines to help the complexity of multidimensional analysis. This includes creating multiple SQL statements to handle user requests, being 'RDBMS' aware and also being capable of generating the SQL statements based on the optimizer of the DBMS engine</a:t>
            </a:r>
            <a:r>
              <a:rPr lang="en-US" b="0" dirty="0" smtClean="0">
                <a:solidFill>
                  <a:schemeClr val="tx1"/>
                </a:solidFill>
              </a:rPr>
              <a:t>.</a:t>
            </a:r>
            <a:endParaRPr lang="en-US" b="0" dirty="0">
              <a:solidFill>
                <a:schemeClr val="tx1"/>
              </a:solidFill>
            </a:endParaRPr>
          </a:p>
        </p:txBody>
      </p:sp>
    </p:spTree>
    <p:extLst>
      <p:ext uri="{BB962C8B-B14F-4D97-AF65-F5344CB8AC3E}">
        <p14:creationId xmlns="" xmlns:p14="http://schemas.microsoft.com/office/powerpoint/2010/main" val="13587686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932709"/>
            <a:ext cx="7886700" cy="4701454"/>
          </a:xfrm>
        </p:spPr>
        <p:txBody>
          <a:bodyPr>
            <a:normAutofit fontScale="77500" lnSpcReduction="20000"/>
          </a:bodyPr>
          <a:lstStyle/>
          <a:p>
            <a:pPr marL="0" indent="0">
              <a:buNone/>
            </a:pPr>
            <a:r>
              <a:rPr lang="en-US" sz="2600" dirty="0" smtClean="0"/>
              <a:t>Advantages</a:t>
            </a:r>
          </a:p>
          <a:p>
            <a:r>
              <a:rPr lang="en-US" sz="2600" dirty="0" smtClean="0">
                <a:solidFill>
                  <a:schemeClr val="tx1"/>
                </a:solidFill>
              </a:rPr>
              <a:t>Can handle large amounts of information:</a:t>
            </a:r>
            <a:r>
              <a:rPr lang="en-US" sz="2600" b="0" dirty="0" smtClean="0">
                <a:solidFill>
                  <a:schemeClr val="tx1"/>
                </a:solidFill>
              </a:rPr>
              <a:t> The data size limitation of ROLAP technology is depends on the data size of the underlying RDBMS. So, ROLAP itself does not restrict the data amount.</a:t>
            </a:r>
          </a:p>
          <a:p>
            <a:r>
              <a:rPr lang="en-US" sz="2600" b="0" dirty="0" smtClean="0">
                <a:solidFill>
                  <a:schemeClr val="tx1"/>
                </a:solidFill>
              </a:rPr>
              <a:t>&lt;="" strong=""&gt;RDBMS already comes with a lot of features. So ROLAP technologies, (works on top of the RDBMS) can control these functionalities.</a:t>
            </a:r>
          </a:p>
          <a:p>
            <a:pPr marL="0" indent="0">
              <a:buNone/>
            </a:pPr>
            <a:r>
              <a:rPr lang="en-US" sz="2600" dirty="0" smtClean="0"/>
              <a:t>Disadvantages</a:t>
            </a:r>
          </a:p>
          <a:p>
            <a:r>
              <a:rPr lang="en-US" sz="2600" dirty="0" smtClean="0">
                <a:solidFill>
                  <a:schemeClr val="tx1"/>
                </a:solidFill>
              </a:rPr>
              <a:t>Performance can be slow:</a:t>
            </a:r>
            <a:r>
              <a:rPr lang="en-US" sz="2600" b="0" dirty="0" smtClean="0">
                <a:solidFill>
                  <a:schemeClr val="tx1"/>
                </a:solidFill>
              </a:rPr>
              <a:t> Each ROLAP report is a SQL query (or multiple SQL queries) in the relational database, the query time can be prolonged if the underlying data size is large.</a:t>
            </a:r>
          </a:p>
          <a:p>
            <a:r>
              <a:rPr lang="en-US" sz="2600" dirty="0" smtClean="0">
                <a:solidFill>
                  <a:schemeClr val="tx1"/>
                </a:solidFill>
              </a:rPr>
              <a:t>Limited by SQL functionalities:</a:t>
            </a:r>
            <a:r>
              <a:rPr lang="en-US" sz="2600" b="0" dirty="0" smtClean="0">
                <a:solidFill>
                  <a:schemeClr val="tx1"/>
                </a:solidFill>
              </a:rPr>
              <a:t> ROLAP technology relies on upon developing SQL statements to query the relational database, and SQL statements do not suit all needs.</a:t>
            </a:r>
          </a:p>
          <a:p>
            <a:r>
              <a:rPr lang="en-US" sz="2600" b="0" dirty="0" smtClean="0">
                <a:solidFill>
                  <a:schemeClr val="tx1"/>
                </a:solidFill>
              </a:rPr>
              <a:t>round the desired view.</a:t>
            </a:r>
            <a:endParaRPr lang="en-US" sz="2600" dirty="0" smtClean="0">
              <a:solidFill>
                <a:schemeClr val="tx1"/>
              </a:solidFill>
            </a:endParaRPr>
          </a:p>
          <a:p>
            <a:endParaRPr lang="en-US" dirty="0"/>
          </a:p>
        </p:txBody>
      </p:sp>
    </p:spTree>
    <p:extLst>
      <p:ext uri="{BB962C8B-B14F-4D97-AF65-F5344CB8AC3E}">
        <p14:creationId xmlns="" xmlns:p14="http://schemas.microsoft.com/office/powerpoint/2010/main" val="37982189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5" name="Content Placeholder 4"/>
          <p:cNvPicPr>
            <a:picLocks noGrp="1" noChangeAspect="1"/>
          </p:cNvPicPr>
          <p:nvPr>
            <p:ph idx="1"/>
          </p:nvPr>
        </p:nvPicPr>
        <p:blipFill>
          <a:blip r:embed="rId2"/>
          <a:stretch>
            <a:fillRect/>
          </a:stretch>
        </p:blipFill>
        <p:spPr>
          <a:xfrm>
            <a:off x="1203722" y="1881981"/>
            <a:ext cx="6736556" cy="4238625"/>
          </a:xfrm>
          <a:prstGeom prst="rect">
            <a:avLst/>
          </a:prstGeom>
        </p:spPr>
      </p:pic>
    </p:spTree>
    <p:extLst>
      <p:ext uri="{BB962C8B-B14F-4D97-AF65-F5344CB8AC3E}">
        <p14:creationId xmlns="" xmlns:p14="http://schemas.microsoft.com/office/powerpoint/2010/main" val="170062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85000" lnSpcReduction="20000"/>
          </a:bodyPr>
          <a:lstStyle/>
          <a:p>
            <a:r>
              <a:rPr lang="en-US" b="0" dirty="0" smtClean="0">
                <a:solidFill>
                  <a:schemeClr val="tx1"/>
                </a:solidFill>
              </a:rPr>
              <a:t>A </a:t>
            </a:r>
            <a:r>
              <a:rPr lang="en-US" b="0" dirty="0"/>
              <a:t>MOLAP</a:t>
            </a:r>
            <a:r>
              <a:rPr lang="en-US" b="0" dirty="0">
                <a:solidFill>
                  <a:schemeClr val="tx1"/>
                </a:solidFill>
              </a:rPr>
              <a:t> system is based on a native logical model that directly supports multidimensional data and operations. Data are stored physically into multidimensional arrays, and positional techniques are used to access them.</a:t>
            </a:r>
          </a:p>
          <a:p>
            <a:r>
              <a:rPr lang="en-US" b="0" dirty="0">
                <a:solidFill>
                  <a:schemeClr val="tx1"/>
                </a:solidFill>
              </a:rPr>
              <a:t>One of the significant distinctions of </a:t>
            </a:r>
            <a:r>
              <a:rPr lang="en-US" dirty="0"/>
              <a:t>MOLAP</a:t>
            </a:r>
            <a:r>
              <a:rPr lang="en-US" b="0" dirty="0">
                <a:solidFill>
                  <a:schemeClr val="tx1"/>
                </a:solidFill>
              </a:rPr>
              <a:t> against a</a:t>
            </a:r>
            <a:r>
              <a:rPr lang="en-US" b="0" dirty="0"/>
              <a:t> </a:t>
            </a:r>
            <a:r>
              <a:rPr lang="en-US" dirty="0"/>
              <a:t>ROLAP</a:t>
            </a:r>
            <a:r>
              <a:rPr lang="en-US" b="0" dirty="0">
                <a:solidFill>
                  <a:schemeClr val="tx1"/>
                </a:solidFill>
              </a:rPr>
              <a:t> is that data are summarized and are stored in an optimized format in a multidimensional cube, instead of in a relational database. In MOLAP model, data are structured into proprietary formats by client's reporting requirements with the calculations pre-generated on the cubes.</a:t>
            </a:r>
          </a:p>
          <a:p>
            <a:endParaRPr lang="en-US" dirty="0"/>
          </a:p>
        </p:txBody>
      </p:sp>
    </p:spTree>
    <p:extLst>
      <p:ext uri="{BB962C8B-B14F-4D97-AF65-F5344CB8AC3E}">
        <p14:creationId xmlns="" xmlns:p14="http://schemas.microsoft.com/office/powerpoint/2010/main" val="3369900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28650" y="1267149"/>
            <a:ext cx="7886700" cy="4909815"/>
          </a:xfrm>
        </p:spPr>
        <p:txBody>
          <a:bodyPr>
            <a:normAutofit fontScale="92500"/>
          </a:bodyPr>
          <a:lstStyle/>
          <a:p>
            <a:pPr marL="0" indent="0">
              <a:buNone/>
            </a:pPr>
            <a:r>
              <a:rPr lang="en-US" sz="2400" b="1" dirty="0">
                <a:solidFill>
                  <a:srgbClr val="C00000"/>
                </a:solidFill>
              </a:rPr>
              <a:t>From Tables and Spreadsheets to Data </a:t>
            </a:r>
            <a:r>
              <a:rPr lang="en-US" sz="2400" b="1" dirty="0" smtClean="0">
                <a:solidFill>
                  <a:srgbClr val="C00000"/>
                </a:solidFill>
              </a:rPr>
              <a:t>Cubes</a:t>
            </a:r>
          </a:p>
          <a:p>
            <a:pPr marL="0" indent="0">
              <a:buNone/>
            </a:pPr>
            <a:endParaRPr lang="en-US" sz="2400" b="1" dirty="0" smtClean="0">
              <a:solidFill>
                <a:srgbClr val="C00000"/>
              </a:solidFill>
            </a:endParaRPr>
          </a:p>
          <a:p>
            <a:r>
              <a:rPr lang="en-US" sz="2400" dirty="0"/>
              <a:t>A multidimensional data model is typically organized around a central theme, like </a:t>
            </a:r>
            <a:r>
              <a:rPr lang="en-US" sz="2400" i="1" dirty="0"/>
              <a:t>sales</a:t>
            </a:r>
            <a:r>
              <a:rPr lang="en-US" sz="2400" dirty="0"/>
              <a:t>. This theme is represented by a fact table. </a:t>
            </a:r>
            <a:endParaRPr lang="en-US" sz="2400" dirty="0" smtClean="0"/>
          </a:p>
          <a:p>
            <a:r>
              <a:rPr lang="en-US" sz="2400" dirty="0" smtClean="0"/>
              <a:t>Facts </a:t>
            </a:r>
            <a:r>
              <a:rPr lang="en-US" sz="2400" dirty="0"/>
              <a:t>are numerical measures. Themes are the quantities by which we want to analyze relationships between dimensions</a:t>
            </a:r>
            <a:r>
              <a:rPr lang="en-US" sz="2400" dirty="0" smtClean="0"/>
              <a:t>.</a:t>
            </a:r>
          </a:p>
          <a:p>
            <a:r>
              <a:rPr lang="en-US" sz="2400" dirty="0" smtClean="0"/>
              <a:t> </a:t>
            </a:r>
            <a:r>
              <a:rPr lang="en-US" sz="2400" dirty="0"/>
              <a:t>Examples of facts for a sales data warehouse include </a:t>
            </a:r>
            <a:r>
              <a:rPr lang="en-US" sz="2400" i="1" dirty="0"/>
              <a:t>dollars_sold </a:t>
            </a:r>
            <a:r>
              <a:rPr lang="en-US" sz="2400" dirty="0"/>
              <a:t>(sales amount in dollars), </a:t>
            </a:r>
            <a:r>
              <a:rPr lang="en-US" sz="2400" i="1" dirty="0"/>
              <a:t>units_sold </a:t>
            </a:r>
            <a:r>
              <a:rPr lang="en-US" sz="2400" dirty="0"/>
              <a:t>(number of units sold), and </a:t>
            </a:r>
            <a:r>
              <a:rPr lang="en-US" sz="2400" i="1" dirty="0"/>
              <a:t>amount budgeted</a:t>
            </a:r>
            <a:r>
              <a:rPr lang="en-US" sz="2400" dirty="0"/>
              <a:t>. </a:t>
            </a:r>
            <a:endParaRPr lang="en-US" sz="2400" dirty="0" smtClean="0"/>
          </a:p>
          <a:p>
            <a:r>
              <a:rPr lang="en-US" sz="2400" dirty="0" smtClean="0"/>
              <a:t>The </a:t>
            </a:r>
            <a:r>
              <a:rPr lang="en-US" sz="2400" dirty="0"/>
              <a:t>fact table contains the names of the </a:t>
            </a:r>
            <a:r>
              <a:rPr lang="en-US" sz="2400" i="1" dirty="0"/>
              <a:t>facts</a:t>
            </a:r>
            <a:r>
              <a:rPr lang="en-US" sz="2400" dirty="0"/>
              <a:t>, or </a:t>
            </a:r>
            <a:r>
              <a:rPr lang="en-US" sz="2400" dirty="0">
                <a:solidFill>
                  <a:srgbClr val="C00000"/>
                </a:solidFill>
              </a:rPr>
              <a:t>measures,</a:t>
            </a:r>
            <a:r>
              <a:rPr lang="en-US" sz="2400" dirty="0"/>
              <a:t> as well as keys to each of the related dimension tables.</a:t>
            </a:r>
          </a:p>
          <a:p>
            <a:pPr marL="0" indent="0">
              <a:buNone/>
            </a:pPr>
            <a:endParaRPr lang="en-US" sz="2400" b="1" dirty="0"/>
          </a:p>
        </p:txBody>
      </p:sp>
      <p:sp>
        <p:nvSpPr>
          <p:cNvPr id="3" name="Rectangle 2"/>
          <p:cNvSpPr/>
          <p:nvPr/>
        </p:nvSpPr>
        <p:spPr>
          <a:xfrm>
            <a:off x="11430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617100042"/>
      </p:ext>
    </p:extLst>
  </p:cSld>
  <p:clrMapOvr>
    <a:masterClrMapping/>
  </p:clrMapOvr>
  <p:transition>
    <p:zo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lstStyle/>
          <a:p>
            <a:pPr marL="0" indent="0">
              <a:buNone/>
            </a:pPr>
            <a:r>
              <a:rPr lang="en-US" b="0" dirty="0" smtClean="0">
                <a:solidFill>
                  <a:schemeClr val="tx1"/>
                </a:solidFill>
              </a:rPr>
              <a:t>MOLAP Architecture includes the following components</a:t>
            </a:r>
          </a:p>
          <a:p>
            <a:r>
              <a:rPr lang="en-US" dirty="0" smtClean="0"/>
              <a:t>Database server</a:t>
            </a:r>
          </a:p>
          <a:p>
            <a:r>
              <a:rPr lang="en-US" dirty="0" smtClean="0"/>
              <a:t>MOLAP server</a:t>
            </a:r>
          </a:p>
          <a:p>
            <a:r>
              <a:rPr lang="en-US" dirty="0" smtClean="0"/>
              <a:t>Front-end tool</a:t>
            </a:r>
          </a:p>
          <a:p>
            <a:endParaRPr lang="en-US" dirty="0"/>
          </a:p>
        </p:txBody>
      </p:sp>
    </p:spTree>
    <p:extLst>
      <p:ext uri="{BB962C8B-B14F-4D97-AF65-F5344CB8AC3E}">
        <p14:creationId xmlns="" xmlns:p14="http://schemas.microsoft.com/office/powerpoint/2010/main" val="615287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0000" lnSpcReduction="20000"/>
          </a:bodyPr>
          <a:lstStyle/>
          <a:p>
            <a:r>
              <a:rPr lang="en-US" dirty="0"/>
              <a:t>MOLAP</a:t>
            </a:r>
            <a:r>
              <a:rPr lang="en-US" b="0" dirty="0"/>
              <a:t> </a:t>
            </a:r>
            <a:r>
              <a:rPr lang="en-US" b="0" dirty="0">
                <a:solidFill>
                  <a:schemeClr val="tx1"/>
                </a:solidFill>
              </a:rPr>
              <a:t>structure primarily reads the precompiled data. MOLAP structure has limited capabilities to dynamically create aggregations or to evaluate results which have not been pre-calculated and stored</a:t>
            </a:r>
            <a:r>
              <a:rPr lang="en-US" b="0" dirty="0" smtClean="0">
                <a:solidFill>
                  <a:schemeClr val="tx1"/>
                </a:solidFill>
              </a:rPr>
              <a:t>.</a:t>
            </a:r>
          </a:p>
          <a:p>
            <a:r>
              <a:rPr lang="en-US" b="0" dirty="0">
                <a:solidFill>
                  <a:schemeClr val="tx1"/>
                </a:solidFill>
              </a:rPr>
              <a:t>Applications requiring iterative and comprehensive time-series analysis of trends are well suited for </a:t>
            </a:r>
            <a:r>
              <a:rPr lang="en-US" dirty="0"/>
              <a:t>MOLAP </a:t>
            </a:r>
            <a:r>
              <a:rPr lang="en-US" b="0" dirty="0">
                <a:solidFill>
                  <a:schemeClr val="tx1"/>
                </a:solidFill>
              </a:rPr>
              <a:t>technology (e.g., financial analysis and budgeting).</a:t>
            </a:r>
          </a:p>
          <a:p>
            <a:r>
              <a:rPr lang="en-US" b="0" dirty="0">
                <a:solidFill>
                  <a:schemeClr val="tx1"/>
                </a:solidFill>
              </a:rPr>
              <a:t>Examples include Arbor Software's </a:t>
            </a:r>
            <a:r>
              <a:rPr lang="en-US" b="0" dirty="0" err="1">
                <a:solidFill>
                  <a:schemeClr val="tx1"/>
                </a:solidFill>
              </a:rPr>
              <a:t>Essbase</a:t>
            </a:r>
            <a:r>
              <a:rPr lang="en-US" b="0" dirty="0">
                <a:solidFill>
                  <a:schemeClr val="tx1"/>
                </a:solidFill>
              </a:rPr>
              <a:t>. Oracle's Express Server, Pilot Software's Lightship Server, Sniper's TM/1. Planning Science's </a:t>
            </a:r>
            <a:r>
              <a:rPr lang="en-US" b="0" dirty="0" err="1">
                <a:solidFill>
                  <a:schemeClr val="tx1"/>
                </a:solidFill>
              </a:rPr>
              <a:t>Gentium</a:t>
            </a:r>
            <a:r>
              <a:rPr lang="en-US" b="0" dirty="0">
                <a:solidFill>
                  <a:schemeClr val="tx1"/>
                </a:solidFill>
              </a:rPr>
              <a:t> and Kenan Technology's </a:t>
            </a:r>
            <a:r>
              <a:rPr lang="en-US" b="0" dirty="0" err="1">
                <a:solidFill>
                  <a:schemeClr val="tx1"/>
                </a:solidFill>
              </a:rPr>
              <a:t>Multiway</a:t>
            </a:r>
            <a:r>
              <a:rPr lang="en-US" b="0" dirty="0">
                <a:solidFill>
                  <a:schemeClr val="tx1"/>
                </a:solidFill>
              </a:rPr>
              <a:t>.</a:t>
            </a:r>
          </a:p>
          <a:p>
            <a:r>
              <a:rPr lang="en-US" b="0" dirty="0">
                <a:solidFill>
                  <a:schemeClr val="tx1"/>
                </a:solidFill>
              </a:rPr>
              <a:t>Some of the problems faced by clients are related to maintaining support to</a:t>
            </a:r>
            <a:r>
              <a:rPr lang="en-US" b="0" dirty="0"/>
              <a:t> </a:t>
            </a:r>
            <a:r>
              <a:rPr lang="en-US" b="0" dirty="0">
                <a:solidFill>
                  <a:schemeClr val="tx1"/>
                </a:solidFill>
              </a:rPr>
              <a:t>multiple subject areas in an </a:t>
            </a:r>
            <a:r>
              <a:rPr lang="en-US" dirty="0"/>
              <a:t>RDBMS</a:t>
            </a:r>
            <a:r>
              <a:rPr lang="en-US" b="0" dirty="0">
                <a:solidFill>
                  <a:schemeClr val="tx1"/>
                </a:solidFill>
              </a:rPr>
              <a:t>.</a:t>
            </a:r>
            <a:r>
              <a:rPr lang="en-US" b="0" dirty="0"/>
              <a:t> </a:t>
            </a:r>
            <a:r>
              <a:rPr lang="en-US" b="0" dirty="0">
                <a:solidFill>
                  <a:schemeClr val="tx1"/>
                </a:solidFill>
              </a:rPr>
              <a:t>Some vendors can solve these problems by continuing access from </a:t>
            </a:r>
            <a:r>
              <a:rPr lang="en-US" dirty="0"/>
              <a:t>MOLAP</a:t>
            </a:r>
            <a:r>
              <a:rPr lang="en-US" b="0" dirty="0"/>
              <a:t> </a:t>
            </a:r>
            <a:r>
              <a:rPr lang="en-US" b="0" dirty="0">
                <a:solidFill>
                  <a:schemeClr val="tx1"/>
                </a:solidFill>
              </a:rPr>
              <a:t>tools to detailed data in and </a:t>
            </a:r>
            <a:r>
              <a:rPr lang="en-US" dirty="0"/>
              <a:t>RDBMS</a:t>
            </a:r>
            <a:r>
              <a:rPr lang="en-US" b="0" dirty="0">
                <a:solidFill>
                  <a:schemeClr val="tx1"/>
                </a:solidFill>
              </a:rPr>
              <a:t>.</a:t>
            </a:r>
          </a:p>
          <a:p>
            <a:endParaRPr lang="en-US" dirty="0"/>
          </a:p>
        </p:txBody>
      </p:sp>
    </p:spTree>
    <p:extLst>
      <p:ext uri="{BB962C8B-B14F-4D97-AF65-F5344CB8AC3E}">
        <p14:creationId xmlns="" xmlns:p14="http://schemas.microsoft.com/office/powerpoint/2010/main" val="27828266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smtClean="0">
                <a:solidFill>
                  <a:schemeClr val="tx1"/>
                </a:solidFill>
              </a:rPr>
              <a:t>This can be very useful for organizations with performance-sensitive multidimensional analysis requirements and that have built or are in the process of building a data warehouse architecture that contains multiple subject areas.</a:t>
            </a:r>
          </a:p>
          <a:p>
            <a:r>
              <a:rPr lang="en-US" b="0" dirty="0">
                <a:solidFill>
                  <a:schemeClr val="tx1"/>
                </a:solidFill>
              </a:rPr>
              <a:t>An example would be the creation of sales data measured by several dimensions (e.g., product and sales region) to be stored and maintained in a persistent structure. </a:t>
            </a:r>
            <a:endParaRPr lang="en-US" b="0" dirty="0" smtClean="0">
              <a:solidFill>
                <a:schemeClr val="tx1"/>
              </a:solidFill>
            </a:endParaRPr>
          </a:p>
          <a:p>
            <a:r>
              <a:rPr lang="en-US" b="0" dirty="0" smtClean="0">
                <a:solidFill>
                  <a:schemeClr val="tx1"/>
                </a:solidFill>
              </a:rPr>
              <a:t>This </a:t>
            </a:r>
            <a:r>
              <a:rPr lang="en-US" b="0" dirty="0">
                <a:solidFill>
                  <a:schemeClr val="tx1"/>
                </a:solidFill>
              </a:rPr>
              <a:t>structure would be provided to reduce the application overhead of performing calculations and building aggregation during initialization. These structures can be automatically refreshed at predetermined intervals established by an administrator.</a:t>
            </a:r>
          </a:p>
          <a:p>
            <a:endParaRPr lang="en-US" dirty="0"/>
          </a:p>
        </p:txBody>
      </p:sp>
    </p:spTree>
    <p:extLst>
      <p:ext uri="{BB962C8B-B14F-4D97-AF65-F5344CB8AC3E}">
        <p14:creationId xmlns="" xmlns:p14="http://schemas.microsoft.com/office/powerpoint/2010/main" val="3813267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Autofit/>
          </a:bodyPr>
          <a:lstStyle/>
          <a:p>
            <a:pPr marL="0" indent="0">
              <a:buNone/>
            </a:pPr>
            <a:r>
              <a:rPr lang="en-US" dirty="0" smtClean="0"/>
              <a:t>Advantages</a:t>
            </a:r>
          </a:p>
          <a:p>
            <a:r>
              <a:rPr lang="en-US" dirty="0" smtClean="0">
                <a:solidFill>
                  <a:schemeClr val="tx1"/>
                </a:solidFill>
              </a:rPr>
              <a:t>Excellent Performance:</a:t>
            </a:r>
            <a:r>
              <a:rPr lang="en-US" b="0" dirty="0" smtClean="0">
                <a:solidFill>
                  <a:schemeClr val="tx1"/>
                </a:solidFill>
              </a:rPr>
              <a:t> A MOLAP cube is built for fast information retrieval, and is optimal for slicing and dicing operations.</a:t>
            </a:r>
          </a:p>
          <a:p>
            <a:r>
              <a:rPr lang="en-US" dirty="0" smtClean="0">
                <a:solidFill>
                  <a:schemeClr val="tx1"/>
                </a:solidFill>
              </a:rPr>
              <a:t>Can perform complex calculations:</a:t>
            </a:r>
            <a:r>
              <a:rPr lang="en-US" b="0" dirty="0" smtClean="0">
                <a:solidFill>
                  <a:schemeClr val="tx1"/>
                </a:solidFill>
              </a:rPr>
              <a:t> All evaluation have been pre-generated when the cube is created. Hence, complex calculations are not only possible, but they return quickly.</a:t>
            </a:r>
          </a:p>
          <a:p>
            <a:endParaRPr lang="en-US" dirty="0">
              <a:solidFill>
                <a:schemeClr val="tx1"/>
              </a:solidFill>
            </a:endParaRPr>
          </a:p>
        </p:txBody>
      </p:sp>
    </p:spTree>
    <p:extLst>
      <p:ext uri="{BB962C8B-B14F-4D97-AF65-F5344CB8AC3E}">
        <p14:creationId xmlns="" xmlns:p14="http://schemas.microsoft.com/office/powerpoint/2010/main" val="30311365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Disadvantages</a:t>
            </a:r>
          </a:p>
          <a:p>
            <a:r>
              <a:rPr lang="en-US" dirty="0" smtClean="0">
                <a:solidFill>
                  <a:schemeClr val="tx1"/>
                </a:solidFill>
              </a:rPr>
              <a:t>Limited in the amount of information it can handle:</a:t>
            </a:r>
            <a:r>
              <a:rPr lang="en-US" b="0" dirty="0" smtClean="0">
                <a:solidFill>
                  <a:schemeClr val="tx1"/>
                </a:solidFill>
              </a:rPr>
              <a:t> Because all calculations are performed when the cube is built, it is not possible to contain a large amount of data in the cube itself.</a:t>
            </a:r>
          </a:p>
          <a:p>
            <a:r>
              <a:rPr lang="en-US" dirty="0" smtClean="0">
                <a:solidFill>
                  <a:schemeClr val="tx1"/>
                </a:solidFill>
              </a:rPr>
              <a:t>Requires additional investment:</a:t>
            </a:r>
            <a:r>
              <a:rPr lang="en-US" b="0" dirty="0" smtClean="0">
                <a:solidFill>
                  <a:schemeClr val="tx1"/>
                </a:solidFill>
              </a:rPr>
              <a:t> Cube technology is generally proprietary and does not already exist in the organization. Therefore, to adopt MOLAP technology, chances are other investments in human and capital resources are needed.</a:t>
            </a:r>
          </a:p>
          <a:p>
            <a:pPr marL="0" indent="0">
              <a:buNone/>
            </a:pPr>
            <a:endParaRPr lang="en-US" dirty="0"/>
          </a:p>
        </p:txBody>
      </p:sp>
    </p:spTree>
    <p:extLst>
      <p:ext uri="{BB962C8B-B14F-4D97-AF65-F5344CB8AC3E}">
        <p14:creationId xmlns="" xmlns:p14="http://schemas.microsoft.com/office/powerpoint/2010/main" val="386999173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4" name="Content Placeholder 3"/>
          <p:cNvPicPr>
            <a:picLocks noGrp="1" noChangeAspect="1"/>
          </p:cNvPicPr>
          <p:nvPr>
            <p:ph idx="1"/>
          </p:nvPr>
        </p:nvPicPr>
        <p:blipFill>
          <a:blip r:embed="rId2"/>
          <a:stretch>
            <a:fillRect/>
          </a:stretch>
        </p:blipFill>
        <p:spPr>
          <a:xfrm>
            <a:off x="2428875" y="2096294"/>
            <a:ext cx="4286250" cy="3810000"/>
          </a:xfrm>
          <a:prstGeom prst="rect">
            <a:avLst/>
          </a:prstGeom>
        </p:spPr>
      </p:pic>
    </p:spTree>
    <p:extLst>
      <p:ext uri="{BB962C8B-B14F-4D97-AF65-F5344CB8AC3E}">
        <p14:creationId xmlns="" xmlns:p14="http://schemas.microsoft.com/office/powerpoint/2010/main" val="15460766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Hybrid OLAP (HOLAP) Server</a:t>
            </a:r>
          </a:p>
          <a:p>
            <a:r>
              <a:rPr lang="en-US" dirty="0" smtClean="0"/>
              <a:t>HOLAP</a:t>
            </a:r>
            <a:r>
              <a:rPr lang="en-US" b="0" dirty="0" smtClean="0">
                <a:solidFill>
                  <a:schemeClr val="tx1"/>
                </a:solidFill>
              </a:rPr>
              <a:t> incorporates the best features of </a:t>
            </a:r>
            <a:r>
              <a:rPr lang="en-US" dirty="0" smtClean="0"/>
              <a:t>MOLAP</a:t>
            </a:r>
            <a:r>
              <a:rPr lang="en-US" b="0" dirty="0" smtClean="0">
                <a:solidFill>
                  <a:schemeClr val="tx1"/>
                </a:solidFill>
              </a:rPr>
              <a:t> and </a:t>
            </a:r>
            <a:r>
              <a:rPr lang="en-US" dirty="0" smtClean="0"/>
              <a:t>ROLAP</a:t>
            </a:r>
            <a:r>
              <a:rPr lang="en-US" b="0" dirty="0" smtClean="0">
                <a:solidFill>
                  <a:schemeClr val="tx1"/>
                </a:solidFill>
              </a:rPr>
              <a:t> into a single architecture. </a:t>
            </a:r>
            <a:r>
              <a:rPr lang="en-US" dirty="0" smtClean="0"/>
              <a:t>HOLAP</a:t>
            </a:r>
            <a:r>
              <a:rPr lang="en-US" b="0" dirty="0" smtClean="0">
                <a:solidFill>
                  <a:schemeClr val="tx1"/>
                </a:solidFill>
              </a:rPr>
              <a:t> systems save more substantial quantities of detailed data in the relational tables while the aggregations are stored in the pre-calculated cubes. </a:t>
            </a:r>
          </a:p>
          <a:p>
            <a:r>
              <a:rPr lang="en-US" dirty="0" smtClean="0"/>
              <a:t>HOLAP</a:t>
            </a:r>
            <a:r>
              <a:rPr lang="en-US" b="0" dirty="0" smtClean="0">
                <a:solidFill>
                  <a:schemeClr val="tx1"/>
                </a:solidFill>
              </a:rPr>
              <a:t> also can drill through from the cube down to the relational tables for delineated data. The </a:t>
            </a:r>
            <a:r>
              <a:rPr lang="en-US" dirty="0" smtClean="0">
                <a:solidFill>
                  <a:schemeClr val="tx1"/>
                </a:solidFill>
              </a:rPr>
              <a:t>Microsoft SQL Server 2000</a:t>
            </a:r>
            <a:r>
              <a:rPr lang="en-US" b="0" dirty="0" smtClean="0">
                <a:solidFill>
                  <a:schemeClr val="tx1"/>
                </a:solidFill>
              </a:rPr>
              <a:t> provides a hybrid </a:t>
            </a:r>
            <a:r>
              <a:rPr lang="en-US" dirty="0" smtClean="0"/>
              <a:t>OLAP</a:t>
            </a:r>
            <a:r>
              <a:rPr lang="en-US" b="0" dirty="0" smtClean="0">
                <a:solidFill>
                  <a:schemeClr val="tx1"/>
                </a:solidFill>
              </a:rPr>
              <a:t> server.</a:t>
            </a:r>
          </a:p>
          <a:p>
            <a:pPr marL="0" indent="0">
              <a:buNone/>
            </a:pPr>
            <a:endParaRPr lang="en-US" dirty="0"/>
          </a:p>
        </p:txBody>
      </p:sp>
    </p:spTree>
    <p:extLst>
      <p:ext uri="{BB962C8B-B14F-4D97-AF65-F5344CB8AC3E}">
        <p14:creationId xmlns="" xmlns:p14="http://schemas.microsoft.com/office/powerpoint/2010/main" val="17238068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4" name="Rectangle 1"/>
          <p:cNvSpPr>
            <a:spLocks noGrp="1" noChangeArrowheads="1"/>
          </p:cNvSpPr>
          <p:nvPr>
            <p:ph idx="1"/>
          </p:nvPr>
        </p:nvSpPr>
        <p:spPr bwMode="auto">
          <a:xfrm>
            <a:off x="628651" y="1231304"/>
            <a:ext cx="8515350" cy="4893647"/>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C00000"/>
                </a:solidFill>
                <a:effectLst/>
                <a:latin typeface="+mn-lt"/>
              </a:rPr>
              <a:t>Advantages of HOLAP</a:t>
            </a:r>
          </a:p>
          <a:p>
            <a:pPr>
              <a:lnSpc>
                <a:spcPct val="100000"/>
              </a:lnSpc>
            </a:pPr>
            <a:r>
              <a:rPr kumimoji="0" lang="en-US" sz="2400" b="0" i="0" u="none" strike="noStrike" cap="none" normalizeH="0" baseline="0" dirty="0" smtClean="0">
                <a:ln>
                  <a:noFill/>
                </a:ln>
                <a:solidFill>
                  <a:srgbClr val="000000"/>
                </a:solidFill>
                <a:effectLst/>
                <a:latin typeface="+mn-lt"/>
              </a:rPr>
              <a:t>HOLAP provide benefits of both MOLAP and ROLAP.</a:t>
            </a:r>
          </a:p>
          <a:p>
            <a:pPr>
              <a:lnSpc>
                <a:spcPct val="100000"/>
              </a:lnSpc>
            </a:pPr>
            <a:r>
              <a:rPr kumimoji="0" lang="en-US" sz="2400" b="0" i="0" u="none" strike="noStrike" cap="none" normalizeH="0" baseline="0" dirty="0" smtClean="0">
                <a:ln>
                  <a:noFill/>
                </a:ln>
                <a:solidFill>
                  <a:srgbClr val="000000"/>
                </a:solidFill>
                <a:effectLst/>
                <a:latin typeface="+mn-lt"/>
              </a:rPr>
              <a:t>It provides fast access at all levels of aggregation.</a:t>
            </a:r>
          </a:p>
          <a:p>
            <a:pPr>
              <a:lnSpc>
                <a:spcPct val="100000"/>
              </a:lnSpc>
            </a:pPr>
            <a:r>
              <a:rPr kumimoji="0" lang="en-US" sz="2400" b="0" i="0" u="none" strike="noStrike" cap="none" normalizeH="0" baseline="0" dirty="0" smtClean="0">
                <a:ln>
                  <a:noFill/>
                </a:ln>
                <a:solidFill>
                  <a:srgbClr val="000000"/>
                </a:solidFill>
                <a:effectLst/>
                <a:latin typeface="+mn-lt"/>
              </a:rPr>
              <a:t>HOLAP balances the disk space requirement, as it only stores the aggregate information</a:t>
            </a:r>
          </a:p>
          <a:p>
            <a:pPr>
              <a:lnSpc>
                <a:spcPct val="100000"/>
              </a:lnSpc>
            </a:pPr>
            <a:r>
              <a:rPr kumimoji="0" lang="en-US" sz="2400" b="0" i="0" u="none" strike="noStrike" cap="none" normalizeH="0" baseline="0" dirty="0" smtClean="0">
                <a:ln>
                  <a:noFill/>
                </a:ln>
                <a:solidFill>
                  <a:srgbClr val="000000"/>
                </a:solidFill>
                <a:effectLst/>
                <a:latin typeface="+mn-lt"/>
              </a:rPr>
              <a:t> on the OLAP server and the detail record remains in the relational database. </a:t>
            </a:r>
          </a:p>
          <a:p>
            <a:pPr>
              <a:lnSpc>
                <a:spcPct val="100000"/>
              </a:lnSpc>
            </a:pPr>
            <a:r>
              <a:rPr kumimoji="0" lang="en-US" sz="2400" b="0" i="0" u="none" strike="noStrike" cap="none" normalizeH="0" baseline="0" dirty="0" smtClean="0">
                <a:ln>
                  <a:noFill/>
                </a:ln>
                <a:solidFill>
                  <a:srgbClr val="000000"/>
                </a:solidFill>
                <a:effectLst/>
                <a:latin typeface="+mn-lt"/>
              </a:rPr>
              <a:t>So no duplicate copy of the detail record is maintained.</a:t>
            </a:r>
          </a:p>
          <a:p>
            <a:pPr>
              <a:lnSpc>
                <a:spcPct val="100000"/>
              </a:lnSpc>
            </a:pPr>
            <a:endParaRPr kumimoji="0" lang="en-US" sz="2400" b="0" i="0" u="none" strike="noStrike" cap="none" normalizeH="0" baseline="0" dirty="0" smtClean="0">
              <a:ln>
                <a:noFill/>
              </a:ln>
              <a:solidFill>
                <a:srgbClr val="610B4B"/>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rgbClr val="C00000"/>
                </a:solidFill>
                <a:effectLst/>
                <a:latin typeface="+mn-lt"/>
              </a:rPr>
              <a:t>Disadvantages of HOLAP</a:t>
            </a:r>
          </a:p>
          <a:p>
            <a:pPr>
              <a:lnSpc>
                <a:spcPct val="100000"/>
              </a:lnSpc>
            </a:pPr>
            <a:r>
              <a:rPr kumimoji="0" lang="en-US" sz="2400" b="0" i="0" u="none" strike="noStrike" cap="none" normalizeH="0" baseline="0" dirty="0" smtClean="0">
                <a:ln>
                  <a:noFill/>
                </a:ln>
                <a:solidFill>
                  <a:srgbClr val="000000"/>
                </a:solidFill>
                <a:effectLst/>
                <a:latin typeface="+mn-lt"/>
              </a:rPr>
              <a:t>HOLAP architecture is very complicated because it supports both MOLAP and ROLAP servers.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11606004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Web-Enabled OLAP (WOLAP) Server</a:t>
            </a:r>
          </a:p>
          <a:p>
            <a:r>
              <a:rPr lang="en-US" b="0" dirty="0">
                <a:solidFill>
                  <a:schemeClr val="tx1"/>
                </a:solidFill>
              </a:rPr>
              <a:t>WOLAP pertains to OLAP application which is accessible via the web browser. Unlike traditional client/server OLAP applications, WOLAP is considered to have a three-tiered architecture which consists of three components: a client, a middleware, and a database server.</a:t>
            </a:r>
          </a:p>
          <a:p>
            <a:pPr marL="0" indent="0">
              <a:buNone/>
            </a:pPr>
            <a:r>
              <a:rPr lang="en-US" dirty="0"/>
              <a:t>Desktop OLAP (DOLAP) Server</a:t>
            </a:r>
          </a:p>
          <a:p>
            <a:r>
              <a:rPr lang="en-US" b="0" dirty="0">
                <a:solidFill>
                  <a:schemeClr val="tx1"/>
                </a:solidFill>
              </a:rPr>
              <a:t>DOLAP permits a user to download a section of the data from the database or source, and work with that dataset locally, or on their desktop.</a:t>
            </a:r>
          </a:p>
          <a:p>
            <a:endParaRPr lang="en-US" dirty="0"/>
          </a:p>
        </p:txBody>
      </p:sp>
    </p:spTree>
    <p:extLst>
      <p:ext uri="{BB962C8B-B14F-4D97-AF65-F5344CB8AC3E}">
        <p14:creationId xmlns="" xmlns:p14="http://schemas.microsoft.com/office/powerpoint/2010/main" val="14029201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73855"/>
            <a:ext cx="7886700" cy="1508105"/>
          </a:xfrm>
        </p:spPr>
        <p:txBody>
          <a:bodyPr vert="horz" wrap="square" lIns="91440" tIns="45720" rIns="91440" bIns="45720" rtlCol="0" anchor="ctr">
            <a:spAutoFit/>
          </a:bodyPr>
          <a:lstStyle/>
          <a:p>
            <a:pPr algn="ctr">
              <a:lnSpc>
                <a:spcPct val="115000"/>
              </a:lnSpc>
            </a:pPr>
            <a:r>
              <a:rPr lang="en-US" sz="4000" b="1" dirty="0">
                <a:solidFill>
                  <a:srgbClr val="C00000"/>
                </a:solidFill>
                <a:latin typeface="Calibri heading"/>
                <a:ea typeface="Calibri" panose="020F0502020204030204" pitchFamily="34" charset="0"/>
                <a:cs typeface="Mangal" panose="02040503050203030202" pitchFamily="18" charset="0"/>
              </a:rPr>
              <a:t>Types of OLAP Servers…</a:t>
            </a:r>
            <a:br>
              <a:rPr lang="en-US" sz="4000" b="1" dirty="0">
                <a:solidFill>
                  <a:srgbClr val="C00000"/>
                </a:solidFill>
                <a:latin typeface="Calibri heading"/>
                <a:ea typeface="Calibri" panose="020F0502020204030204" pitchFamily="34" charset="0"/>
                <a:cs typeface="Mangal" panose="02040503050203030202" pitchFamily="18" charset="0"/>
              </a:rPr>
            </a:b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85800" y="1371600"/>
            <a:ext cx="7886700" cy="4351338"/>
          </a:xfrm>
        </p:spPr>
        <p:txBody>
          <a:bodyPr>
            <a:normAutofit fontScale="92500" lnSpcReduction="20000"/>
          </a:bodyPr>
          <a:lstStyle/>
          <a:p>
            <a:pPr marL="0" indent="0">
              <a:buNone/>
            </a:pPr>
            <a:r>
              <a:rPr lang="en-US" dirty="0"/>
              <a:t>Mobile OLAP (MOLAP) Server</a:t>
            </a:r>
          </a:p>
          <a:p>
            <a:r>
              <a:rPr lang="en-US" b="0" dirty="0" smtClean="0">
                <a:solidFill>
                  <a:schemeClr val="tx1"/>
                </a:solidFill>
              </a:rPr>
              <a:t>Mobile OLAP enables users to access and work on OLAP data and applications remotely through the use of their mobile devices.</a:t>
            </a:r>
          </a:p>
          <a:p>
            <a:pPr marL="0" indent="0">
              <a:buNone/>
            </a:pPr>
            <a:r>
              <a:rPr lang="en-US" dirty="0" smtClean="0"/>
              <a:t>Spatial OLAP (SOLAP) Server</a:t>
            </a:r>
          </a:p>
          <a:p>
            <a:r>
              <a:rPr lang="en-US" b="0" dirty="0">
                <a:solidFill>
                  <a:schemeClr val="tx1"/>
                </a:solidFill>
              </a:rPr>
              <a:t>SOLAP includes the capabilities of both Geographic Information Systems (GIS) and OLAP into a single user interface. It facilitates the management of both spatial and non-spatial data.</a:t>
            </a:r>
          </a:p>
          <a:p>
            <a:endParaRPr lang="en-US" b="0" dirty="0">
              <a:solidFill>
                <a:schemeClr val="tx1"/>
              </a:solidFill>
            </a:endParaRPr>
          </a:p>
        </p:txBody>
      </p:sp>
    </p:spTree>
    <p:extLst>
      <p:ext uri="{BB962C8B-B14F-4D97-AF65-F5344CB8AC3E}">
        <p14:creationId xmlns="" xmlns:p14="http://schemas.microsoft.com/office/powerpoint/2010/main" val="667321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pic>
        <p:nvPicPr>
          <p:cNvPr id="4" name="Content Placeholder 3"/>
          <p:cNvPicPr>
            <a:picLocks noGrp="1"/>
          </p:cNvPicPr>
          <p:nvPr>
            <p:ph idx="1"/>
          </p:nvPr>
        </p:nvPicPr>
        <p:blipFill>
          <a:blip r:embed="rId2"/>
          <a:srcRect/>
          <a:stretch>
            <a:fillRect/>
          </a:stretch>
        </p:blipFill>
        <p:spPr bwMode="auto">
          <a:xfrm>
            <a:off x="136166" y="1330544"/>
            <a:ext cx="8875795" cy="4698667"/>
          </a:xfrm>
          <a:prstGeom prst="rect">
            <a:avLst/>
          </a:prstGeom>
          <a:noFill/>
          <a:ln w="9525">
            <a:noFill/>
            <a:miter lim="800000"/>
            <a:headEnd/>
            <a:tailEnd/>
          </a:ln>
        </p:spPr>
      </p:pic>
      <p:sp>
        <p:nvSpPr>
          <p:cNvPr id="5" name="Rectangle 4"/>
          <p:cNvSpPr/>
          <p:nvPr/>
        </p:nvSpPr>
        <p:spPr>
          <a:xfrm>
            <a:off x="136166" y="5974913"/>
            <a:ext cx="9114838" cy="800219"/>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Sales data for an organization according to the dimensions time, item, and location. The measure displayed is dollars_sold.</a:t>
            </a:r>
          </a:p>
        </p:txBody>
      </p:sp>
    </p:spTree>
    <p:extLst>
      <p:ext uri="{BB962C8B-B14F-4D97-AF65-F5344CB8AC3E}">
        <p14:creationId xmlns="" xmlns:p14="http://schemas.microsoft.com/office/powerpoint/2010/main" val="2733596879"/>
      </p:ext>
    </p:extLst>
  </p:cSld>
  <p:clrMapOvr>
    <a:masterClrMapping/>
  </p:clrMapOvr>
  <p:transition>
    <p:zo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Queries</a:t>
            </a:r>
          </a:p>
        </p:txBody>
      </p:sp>
      <p:sp>
        <p:nvSpPr>
          <p:cNvPr id="3" name="Content Placeholder 2"/>
          <p:cNvSpPr>
            <a:spLocks noGrp="1"/>
          </p:cNvSpPr>
          <p:nvPr>
            <p:ph idx="1"/>
          </p:nvPr>
        </p:nvSpPr>
        <p:spPr/>
        <p:txBody>
          <a:bodyPr>
            <a:normAutofit fontScale="77500" lnSpcReduction="20000"/>
          </a:bodyPr>
          <a:lstStyle/>
          <a:p>
            <a:r>
              <a:rPr lang="en-US" b="0" dirty="0">
                <a:solidFill>
                  <a:schemeClr val="tx1"/>
                </a:solidFill>
              </a:rPr>
              <a:t>Data warehouses contain huge volumes of data. </a:t>
            </a:r>
            <a:endParaRPr lang="en-US" b="0" dirty="0" smtClean="0">
              <a:solidFill>
                <a:schemeClr val="tx1"/>
              </a:solidFill>
            </a:endParaRPr>
          </a:p>
          <a:p>
            <a:r>
              <a:rPr lang="en-US" b="0" dirty="0" smtClean="0">
                <a:solidFill>
                  <a:schemeClr val="tx1"/>
                </a:solidFill>
              </a:rPr>
              <a:t>OLAP </a:t>
            </a:r>
            <a:r>
              <a:rPr lang="en-US" b="0" dirty="0">
                <a:solidFill>
                  <a:schemeClr val="tx1"/>
                </a:solidFill>
              </a:rPr>
              <a:t>servers demand that decision support queries be answered in the order of seconds</a:t>
            </a:r>
            <a:r>
              <a:rPr lang="en-US" b="0" dirty="0" smtClean="0">
                <a:solidFill>
                  <a:schemeClr val="tx1"/>
                </a:solidFill>
              </a:rPr>
              <a:t>.</a:t>
            </a:r>
          </a:p>
          <a:p>
            <a:r>
              <a:rPr lang="en-US" b="0" dirty="0" smtClean="0">
                <a:solidFill>
                  <a:schemeClr val="tx1"/>
                </a:solidFill>
              </a:rPr>
              <a:t> </a:t>
            </a:r>
            <a:r>
              <a:rPr lang="en-US" b="0" dirty="0">
                <a:solidFill>
                  <a:schemeClr val="tx1"/>
                </a:solidFill>
              </a:rPr>
              <a:t>Therefore, it is crucial for data warehouse systems to support highly efficient cube computation techniques, access methods, and query processing techniques. </a:t>
            </a:r>
            <a:endParaRPr lang="en-US" b="0" dirty="0" smtClean="0">
              <a:solidFill>
                <a:schemeClr val="tx1"/>
              </a:solidFill>
            </a:endParaRPr>
          </a:p>
          <a:p>
            <a:r>
              <a:rPr lang="en-US" b="0" dirty="0" smtClean="0">
                <a:solidFill>
                  <a:schemeClr val="tx1"/>
                </a:solidFill>
              </a:rPr>
              <a:t>At </a:t>
            </a:r>
            <a:r>
              <a:rPr lang="en-US" b="0" dirty="0">
                <a:solidFill>
                  <a:schemeClr val="tx1"/>
                </a:solidFill>
              </a:rPr>
              <a:t>the core of multidimensional data analysis is the efficient computation of aggregations across many sets of dimensions. </a:t>
            </a:r>
            <a:endParaRPr lang="en-US" b="0" dirty="0" smtClean="0">
              <a:solidFill>
                <a:schemeClr val="tx1"/>
              </a:solidFill>
            </a:endParaRPr>
          </a:p>
          <a:p>
            <a:r>
              <a:rPr lang="en-US" b="0" dirty="0" smtClean="0">
                <a:solidFill>
                  <a:schemeClr val="tx1"/>
                </a:solidFill>
              </a:rPr>
              <a:t>In </a:t>
            </a:r>
            <a:r>
              <a:rPr lang="en-US" b="0" dirty="0">
                <a:solidFill>
                  <a:schemeClr val="tx1"/>
                </a:solidFill>
              </a:rPr>
              <a:t>SQL terms, these aggregations are referred to as group-</a:t>
            </a:r>
            <a:r>
              <a:rPr lang="en-US" b="0" dirty="0" err="1">
                <a:solidFill>
                  <a:schemeClr val="tx1"/>
                </a:solidFill>
              </a:rPr>
              <a:t>by’s</a:t>
            </a:r>
            <a:r>
              <a:rPr lang="en-US" b="0" dirty="0">
                <a:solidFill>
                  <a:schemeClr val="tx1"/>
                </a:solidFill>
              </a:rPr>
              <a:t>. Each group-by can be represented by </a:t>
            </a:r>
            <a:r>
              <a:rPr lang="en-US" b="0" i="1" dirty="0">
                <a:solidFill>
                  <a:schemeClr val="tx1"/>
                </a:solidFill>
              </a:rPr>
              <a:t>cuboids</a:t>
            </a:r>
            <a:r>
              <a:rPr lang="en-US" b="0" dirty="0">
                <a:solidFill>
                  <a:schemeClr val="tx1"/>
                </a:solidFill>
              </a:rPr>
              <a:t>, where the set of group-</a:t>
            </a:r>
            <a:r>
              <a:rPr lang="en-US" b="0" dirty="0" err="1">
                <a:solidFill>
                  <a:schemeClr val="tx1"/>
                </a:solidFill>
              </a:rPr>
              <a:t>by’s</a:t>
            </a:r>
            <a:r>
              <a:rPr lang="en-US" b="0" dirty="0">
                <a:solidFill>
                  <a:schemeClr val="tx1"/>
                </a:solidFill>
              </a:rPr>
              <a:t> forms a lattice of cuboids defining a data cube.</a:t>
            </a:r>
          </a:p>
        </p:txBody>
      </p:sp>
    </p:spTree>
    <p:extLst>
      <p:ext uri="{BB962C8B-B14F-4D97-AF65-F5344CB8AC3E}">
        <p14:creationId xmlns:p14="http://schemas.microsoft.com/office/powerpoint/2010/main" xmlns="" val="3892619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92500" lnSpcReduction="10000"/>
          </a:bodyPr>
          <a:lstStyle/>
          <a:p>
            <a:r>
              <a:rPr lang="en-US" b="0" dirty="0">
                <a:solidFill>
                  <a:schemeClr val="tx1"/>
                </a:solidFill>
              </a:rPr>
              <a:t>One approach to cube computation extends SQL so as to include a compute cube operator. </a:t>
            </a:r>
            <a:endParaRPr lang="en-US" b="0" dirty="0" smtClean="0">
              <a:solidFill>
                <a:schemeClr val="tx1"/>
              </a:solidFill>
            </a:endParaRPr>
          </a:p>
          <a:p>
            <a:r>
              <a:rPr lang="en-US" b="0" dirty="0" smtClean="0">
                <a:solidFill>
                  <a:schemeClr val="tx1"/>
                </a:solidFill>
              </a:rPr>
              <a:t>The </a:t>
            </a:r>
            <a:r>
              <a:rPr lang="en-US" b="0" dirty="0">
                <a:solidFill>
                  <a:schemeClr val="tx1"/>
                </a:solidFill>
              </a:rPr>
              <a:t>compute cube operator computes aggregates over all subsets of the dimensions specified in the operation. </a:t>
            </a:r>
            <a:endParaRPr lang="en-US" b="0" dirty="0" smtClean="0">
              <a:solidFill>
                <a:schemeClr val="tx1"/>
              </a:solidFill>
            </a:endParaRPr>
          </a:p>
          <a:p>
            <a:r>
              <a:rPr lang="en-US" b="0" dirty="0" smtClean="0">
                <a:solidFill>
                  <a:schemeClr val="tx1"/>
                </a:solidFill>
              </a:rPr>
              <a:t>This </a:t>
            </a:r>
            <a:r>
              <a:rPr lang="en-US" b="0" dirty="0">
                <a:solidFill>
                  <a:schemeClr val="tx1"/>
                </a:solidFill>
              </a:rPr>
              <a:t>can require excessive storage space, especially for large numbers of dimensions. </a:t>
            </a:r>
            <a:endParaRPr lang="en-US" b="0" dirty="0" smtClean="0">
              <a:solidFill>
                <a:schemeClr val="tx1"/>
              </a:solidFill>
            </a:endParaRPr>
          </a:p>
          <a:p>
            <a:r>
              <a:rPr lang="en-US" b="0" dirty="0" smtClean="0">
                <a:solidFill>
                  <a:schemeClr val="tx1"/>
                </a:solidFill>
              </a:rPr>
              <a:t>Suppose </a:t>
            </a:r>
            <a:r>
              <a:rPr lang="en-US" b="0" dirty="0">
                <a:solidFill>
                  <a:schemeClr val="tx1"/>
                </a:solidFill>
              </a:rPr>
              <a:t>that you would like to create a data cube for </a:t>
            </a:r>
            <a:r>
              <a:rPr lang="en-US" b="0" i="1" dirty="0">
                <a:solidFill>
                  <a:schemeClr val="tx1"/>
                </a:solidFill>
              </a:rPr>
              <a:t>Electronics </a:t>
            </a:r>
            <a:r>
              <a:rPr lang="en-US" b="0" dirty="0">
                <a:solidFill>
                  <a:schemeClr val="tx1"/>
                </a:solidFill>
              </a:rPr>
              <a:t>sales that contains the following: </a:t>
            </a:r>
            <a:r>
              <a:rPr lang="en-US" b="0" i="1" dirty="0">
                <a:solidFill>
                  <a:schemeClr val="tx1"/>
                </a:solidFill>
              </a:rPr>
              <a:t>city, item, year</a:t>
            </a:r>
            <a:r>
              <a:rPr lang="en-US" b="0" dirty="0">
                <a:solidFill>
                  <a:schemeClr val="tx1"/>
                </a:solidFill>
              </a:rPr>
              <a:t>, and </a:t>
            </a:r>
            <a:r>
              <a:rPr lang="en-US" b="0" i="1" dirty="0">
                <a:solidFill>
                  <a:schemeClr val="tx1"/>
                </a:solidFill>
              </a:rPr>
              <a:t>sales in dollars</a:t>
            </a:r>
            <a:r>
              <a:rPr lang="en-US" b="0" dirty="0">
                <a:solidFill>
                  <a:schemeClr val="tx1"/>
                </a:solidFill>
              </a:rPr>
              <a:t>.</a:t>
            </a:r>
          </a:p>
        </p:txBody>
      </p:sp>
    </p:spTree>
    <p:extLst>
      <p:ext uri="{BB962C8B-B14F-4D97-AF65-F5344CB8AC3E}">
        <p14:creationId xmlns:p14="http://schemas.microsoft.com/office/powerpoint/2010/main" xmlns="" val="27282932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a:xfrm>
            <a:off x="628650" y="1825625"/>
            <a:ext cx="8180615" cy="4351338"/>
          </a:xfrm>
        </p:spPr>
        <p:txBody>
          <a:bodyPr>
            <a:normAutofit fontScale="85000" lnSpcReduction="10000"/>
          </a:bodyPr>
          <a:lstStyle/>
          <a:p>
            <a:r>
              <a:rPr lang="en-US" b="0" dirty="0">
                <a:solidFill>
                  <a:schemeClr val="tx1"/>
                </a:solidFill>
              </a:rPr>
              <a:t>Taking the three attributes, </a:t>
            </a:r>
            <a:r>
              <a:rPr lang="en-US" b="0" i="1" dirty="0">
                <a:solidFill>
                  <a:schemeClr val="tx1"/>
                </a:solidFill>
              </a:rPr>
              <a:t>city, item</a:t>
            </a:r>
            <a:r>
              <a:rPr lang="en-US" b="0" dirty="0">
                <a:solidFill>
                  <a:schemeClr val="tx1"/>
                </a:solidFill>
              </a:rPr>
              <a:t>, and </a:t>
            </a:r>
            <a:r>
              <a:rPr lang="en-US" b="0" i="1" dirty="0">
                <a:solidFill>
                  <a:schemeClr val="tx1"/>
                </a:solidFill>
              </a:rPr>
              <a:t>year</a:t>
            </a:r>
            <a:r>
              <a:rPr lang="en-US" b="0" dirty="0">
                <a:solidFill>
                  <a:schemeClr val="tx1"/>
                </a:solidFill>
              </a:rPr>
              <a:t>, as the dimensions for the data cube, and </a:t>
            </a:r>
            <a:r>
              <a:rPr lang="en-US" b="0" i="1" dirty="0">
                <a:solidFill>
                  <a:schemeClr val="tx1"/>
                </a:solidFill>
              </a:rPr>
              <a:t>sales in dollars </a:t>
            </a:r>
            <a:r>
              <a:rPr lang="en-US" b="0" dirty="0">
                <a:solidFill>
                  <a:schemeClr val="tx1"/>
                </a:solidFill>
              </a:rPr>
              <a:t>as the measure, the total number of cuboids, or </a:t>
            </a:r>
            <a:r>
              <a:rPr lang="en-US" b="0" dirty="0" smtClean="0">
                <a:solidFill>
                  <a:schemeClr val="tx1"/>
                </a:solidFill>
              </a:rPr>
              <a:t>group- </a:t>
            </a:r>
            <a:r>
              <a:rPr lang="en-US" b="0" dirty="0" err="1" smtClean="0">
                <a:solidFill>
                  <a:schemeClr val="tx1"/>
                </a:solidFill>
              </a:rPr>
              <a:t>by’s</a:t>
            </a:r>
            <a:r>
              <a:rPr lang="en-US" b="0" dirty="0">
                <a:solidFill>
                  <a:schemeClr val="tx1"/>
                </a:solidFill>
              </a:rPr>
              <a:t>, that can be computed for this data cube is 2</a:t>
            </a:r>
            <a:r>
              <a:rPr lang="en-US" b="0" baseline="30000" dirty="0">
                <a:solidFill>
                  <a:schemeClr val="tx1"/>
                </a:solidFill>
              </a:rPr>
              <a:t>3</a:t>
            </a:r>
            <a:r>
              <a:rPr lang="en-US" b="0" dirty="0">
                <a:solidFill>
                  <a:schemeClr val="tx1"/>
                </a:solidFill>
              </a:rPr>
              <a:t> = 8. </a:t>
            </a:r>
            <a:endParaRPr lang="en-US" b="0" dirty="0" smtClean="0">
              <a:solidFill>
                <a:schemeClr val="tx1"/>
              </a:solidFill>
            </a:endParaRPr>
          </a:p>
          <a:p>
            <a:r>
              <a:rPr lang="en-US" b="0" dirty="0" smtClean="0">
                <a:solidFill>
                  <a:schemeClr val="tx1"/>
                </a:solidFill>
              </a:rPr>
              <a:t>The </a:t>
            </a:r>
            <a:r>
              <a:rPr lang="en-US" b="0" dirty="0">
                <a:solidFill>
                  <a:schemeClr val="tx1"/>
                </a:solidFill>
              </a:rPr>
              <a:t>possible </a:t>
            </a:r>
            <a:r>
              <a:rPr lang="en-US" b="0" dirty="0" smtClean="0">
                <a:solidFill>
                  <a:schemeClr val="tx1"/>
                </a:solidFill>
              </a:rPr>
              <a:t>group-</a:t>
            </a:r>
            <a:r>
              <a:rPr lang="en-US" b="0" dirty="0" err="1" smtClean="0">
                <a:solidFill>
                  <a:schemeClr val="tx1"/>
                </a:solidFill>
              </a:rPr>
              <a:t>by’s</a:t>
            </a:r>
            <a:r>
              <a:rPr lang="en-US" b="0" dirty="0" smtClean="0">
                <a:solidFill>
                  <a:schemeClr val="tx1"/>
                </a:solidFill>
              </a:rPr>
              <a:t> </a:t>
            </a:r>
            <a:r>
              <a:rPr lang="en-US" b="0" dirty="0">
                <a:solidFill>
                  <a:schemeClr val="tx1"/>
                </a:solidFill>
              </a:rPr>
              <a:t>are the following: f(</a:t>
            </a:r>
            <a:r>
              <a:rPr lang="en-US" b="0" i="1" dirty="0">
                <a:solidFill>
                  <a:schemeClr val="tx1"/>
                </a:solidFill>
              </a:rPr>
              <a:t>city, item, year</a:t>
            </a:r>
            <a:r>
              <a:rPr lang="en-US" b="0" dirty="0">
                <a:solidFill>
                  <a:schemeClr val="tx1"/>
                </a:solidFill>
              </a:rPr>
              <a:t>), (</a:t>
            </a:r>
            <a:r>
              <a:rPr lang="en-US" b="0" i="1" dirty="0">
                <a:solidFill>
                  <a:schemeClr val="tx1"/>
                </a:solidFill>
              </a:rPr>
              <a:t>city, item</a:t>
            </a:r>
            <a:r>
              <a:rPr lang="en-US" b="0" dirty="0">
                <a:solidFill>
                  <a:schemeClr val="tx1"/>
                </a:solidFill>
              </a:rPr>
              <a:t>), (</a:t>
            </a:r>
            <a:r>
              <a:rPr lang="en-US" b="0" i="1" dirty="0">
                <a:solidFill>
                  <a:schemeClr val="tx1"/>
                </a:solidFill>
              </a:rPr>
              <a:t>city, year</a:t>
            </a:r>
            <a:r>
              <a:rPr lang="en-US" b="0" dirty="0">
                <a:solidFill>
                  <a:schemeClr val="tx1"/>
                </a:solidFill>
              </a:rPr>
              <a:t>), (</a:t>
            </a:r>
            <a:r>
              <a:rPr lang="en-US" b="0" i="1" dirty="0">
                <a:solidFill>
                  <a:schemeClr val="tx1"/>
                </a:solidFill>
              </a:rPr>
              <a:t>item, year</a:t>
            </a:r>
            <a:r>
              <a:rPr lang="en-US" b="0" dirty="0">
                <a:solidFill>
                  <a:schemeClr val="tx1"/>
                </a:solidFill>
              </a:rPr>
              <a:t>), (</a:t>
            </a:r>
            <a:r>
              <a:rPr lang="en-US" b="0" i="1" dirty="0">
                <a:solidFill>
                  <a:schemeClr val="tx1"/>
                </a:solidFill>
              </a:rPr>
              <a:t>city</a:t>
            </a:r>
            <a:r>
              <a:rPr lang="en-US" b="0" dirty="0">
                <a:solidFill>
                  <a:schemeClr val="tx1"/>
                </a:solidFill>
              </a:rPr>
              <a:t>), (</a:t>
            </a:r>
            <a:r>
              <a:rPr lang="en-US" b="0" i="1" dirty="0">
                <a:solidFill>
                  <a:schemeClr val="tx1"/>
                </a:solidFill>
              </a:rPr>
              <a:t>item</a:t>
            </a:r>
            <a:r>
              <a:rPr lang="en-US" b="0" dirty="0">
                <a:solidFill>
                  <a:schemeClr val="tx1"/>
                </a:solidFill>
              </a:rPr>
              <a:t>), (</a:t>
            </a:r>
            <a:r>
              <a:rPr lang="en-US" b="0" i="1" dirty="0">
                <a:solidFill>
                  <a:schemeClr val="tx1"/>
                </a:solidFill>
              </a:rPr>
              <a:t>year</a:t>
            </a:r>
            <a:r>
              <a:rPr lang="en-US" b="0" dirty="0">
                <a:solidFill>
                  <a:schemeClr val="tx1"/>
                </a:solidFill>
              </a:rPr>
              <a:t>), ()g, where () means that the group-by is empty (i.e., the dimensions are not grouped). </a:t>
            </a:r>
            <a:endParaRPr lang="en-US" b="0" dirty="0" smtClean="0">
              <a:solidFill>
                <a:schemeClr val="tx1"/>
              </a:solidFill>
            </a:endParaRPr>
          </a:p>
          <a:p>
            <a:r>
              <a:rPr lang="en-US" b="0" dirty="0" smtClean="0">
                <a:solidFill>
                  <a:schemeClr val="tx1"/>
                </a:solidFill>
              </a:rPr>
              <a:t>These </a:t>
            </a:r>
            <a:r>
              <a:rPr lang="en-US" b="0" dirty="0">
                <a:solidFill>
                  <a:schemeClr val="tx1"/>
                </a:solidFill>
              </a:rPr>
              <a:t>group-</a:t>
            </a:r>
            <a:r>
              <a:rPr lang="en-US" b="0" dirty="0" err="1">
                <a:solidFill>
                  <a:schemeClr val="tx1"/>
                </a:solidFill>
              </a:rPr>
              <a:t>by’s</a:t>
            </a:r>
            <a:r>
              <a:rPr lang="en-US" b="0" dirty="0">
                <a:solidFill>
                  <a:schemeClr val="tx1"/>
                </a:solidFill>
              </a:rPr>
              <a:t> form a lattice of cuboids for the data cube, as shown in Figure below. </a:t>
            </a:r>
          </a:p>
        </p:txBody>
      </p:sp>
    </p:spTree>
    <p:extLst>
      <p:ext uri="{BB962C8B-B14F-4D97-AF65-F5344CB8AC3E}">
        <p14:creationId xmlns:p14="http://schemas.microsoft.com/office/powerpoint/2010/main" xmlns="" val="42037814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pic>
        <p:nvPicPr>
          <p:cNvPr id="26" name="Picture 25"/>
          <p:cNvPicPr/>
          <p:nvPr/>
        </p:nvPicPr>
        <p:blipFill>
          <a:blip r:embed="rId2"/>
          <a:srcRect/>
          <a:stretch>
            <a:fillRect/>
          </a:stretch>
        </p:blipFill>
        <p:spPr bwMode="auto">
          <a:xfrm>
            <a:off x="641074" y="1681798"/>
            <a:ext cx="7036904" cy="4957542"/>
          </a:xfrm>
          <a:prstGeom prst="rect">
            <a:avLst/>
          </a:prstGeom>
          <a:noFill/>
          <a:ln w="9525">
            <a:noFill/>
            <a:miter lim="800000"/>
            <a:headEnd/>
            <a:tailEnd/>
          </a:ln>
        </p:spPr>
      </p:pic>
    </p:spTree>
    <p:extLst>
      <p:ext uri="{BB962C8B-B14F-4D97-AF65-F5344CB8AC3E}">
        <p14:creationId xmlns:p14="http://schemas.microsoft.com/office/powerpoint/2010/main" xmlns="" val="24292530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a:bodyPr>
          <a:lstStyle/>
          <a:p>
            <a:r>
              <a:rPr lang="en-US" sz="4000"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sz="4000" b="1" dirty="0">
                <a:solidFill>
                  <a:srgbClr val="C00000"/>
                </a:solidFill>
                <a:latin typeface="Calibri heading"/>
                <a:ea typeface="Calibri" panose="020F0502020204030204" pitchFamily="34" charset="0"/>
                <a:cs typeface="Mangal" panose="02040503050203030202" pitchFamily="18" charset="0"/>
              </a:rPr>
              <a:t>Queries…</a:t>
            </a:r>
            <a:endParaRPr lang="en-US" sz="4000" b="1" dirty="0">
              <a:solidFill>
                <a:srgbClr val="C00000"/>
              </a:solidFill>
              <a:latin typeface="Calibri heading"/>
              <a:ea typeface="Calibri" panose="020F0502020204030204" pitchFamily="34" charset="0"/>
              <a:cs typeface="Mangal" panose="02040503050203030202" pitchFamily="18" charset="0"/>
            </a:endParaRPr>
          </a:p>
        </p:txBody>
      </p:sp>
      <p:sp>
        <p:nvSpPr>
          <p:cNvPr id="3" name="Content Placeholder 2"/>
          <p:cNvSpPr>
            <a:spLocks noGrp="1"/>
          </p:cNvSpPr>
          <p:nvPr>
            <p:ph idx="1"/>
          </p:nvPr>
        </p:nvSpPr>
        <p:spPr/>
        <p:txBody>
          <a:bodyPr>
            <a:normAutofit fontScale="77500" lnSpcReduction="20000"/>
          </a:bodyPr>
          <a:lstStyle/>
          <a:p>
            <a:r>
              <a:rPr lang="en-US" b="0" dirty="0">
                <a:solidFill>
                  <a:schemeClr val="tx1"/>
                </a:solidFill>
              </a:rPr>
              <a:t>The base cuboid contains all three dimensions, </a:t>
            </a:r>
            <a:r>
              <a:rPr lang="en-US" b="0" i="1" dirty="0">
                <a:solidFill>
                  <a:schemeClr val="tx1"/>
                </a:solidFill>
              </a:rPr>
              <a:t>city, item</a:t>
            </a:r>
            <a:r>
              <a:rPr lang="en-US" b="0" dirty="0">
                <a:solidFill>
                  <a:schemeClr val="tx1"/>
                </a:solidFill>
              </a:rPr>
              <a:t>, and </a:t>
            </a:r>
            <a:r>
              <a:rPr lang="en-US" b="0" i="1" dirty="0">
                <a:solidFill>
                  <a:schemeClr val="tx1"/>
                </a:solidFill>
              </a:rPr>
              <a:t>year</a:t>
            </a:r>
            <a:r>
              <a:rPr lang="en-US" b="0" dirty="0">
                <a:solidFill>
                  <a:schemeClr val="tx1"/>
                </a:solidFill>
              </a:rPr>
              <a:t>. It can return the total sales for any combination of the three dimensions. </a:t>
            </a:r>
          </a:p>
          <a:p>
            <a:r>
              <a:rPr lang="en-US" b="0" dirty="0" smtClean="0">
                <a:solidFill>
                  <a:schemeClr val="tx1"/>
                </a:solidFill>
              </a:rPr>
              <a:t>The </a:t>
            </a:r>
            <a:r>
              <a:rPr lang="en-US" b="0" dirty="0">
                <a:solidFill>
                  <a:schemeClr val="tx1"/>
                </a:solidFill>
              </a:rPr>
              <a:t>apex cuboid, or 0-D cuboid, refers to the case where the group-by is empty. It contains the total sum of all sales</a:t>
            </a:r>
            <a:r>
              <a:rPr lang="en-US" b="0" dirty="0" smtClean="0">
                <a:solidFill>
                  <a:schemeClr val="tx1"/>
                </a:solidFill>
              </a:rPr>
              <a:t>.</a:t>
            </a:r>
          </a:p>
          <a:p>
            <a:r>
              <a:rPr lang="en-US" b="0" dirty="0" smtClean="0">
                <a:solidFill>
                  <a:schemeClr val="tx1"/>
                </a:solidFill>
              </a:rPr>
              <a:t> </a:t>
            </a:r>
            <a:r>
              <a:rPr lang="en-US" b="0" dirty="0">
                <a:solidFill>
                  <a:schemeClr val="tx1"/>
                </a:solidFill>
              </a:rPr>
              <a:t>The base cuboid is the least generalized (most specific) of the cuboids. </a:t>
            </a:r>
            <a:endParaRPr lang="en-US" b="0" dirty="0" smtClean="0">
              <a:solidFill>
                <a:schemeClr val="tx1"/>
              </a:solidFill>
            </a:endParaRPr>
          </a:p>
          <a:p>
            <a:r>
              <a:rPr lang="en-US" b="0" dirty="0" smtClean="0">
                <a:solidFill>
                  <a:schemeClr val="tx1"/>
                </a:solidFill>
              </a:rPr>
              <a:t>The </a:t>
            </a:r>
            <a:r>
              <a:rPr lang="en-US" b="0" dirty="0">
                <a:solidFill>
                  <a:schemeClr val="tx1"/>
                </a:solidFill>
              </a:rPr>
              <a:t>apex cuboid is the most generalized (least specific) of the cuboids, and is often denoted as all. </a:t>
            </a:r>
            <a:endParaRPr lang="en-US" b="0" dirty="0" smtClean="0">
              <a:solidFill>
                <a:schemeClr val="tx1"/>
              </a:solidFill>
            </a:endParaRPr>
          </a:p>
          <a:p>
            <a:r>
              <a:rPr lang="en-US" b="0" dirty="0" smtClean="0">
                <a:solidFill>
                  <a:schemeClr val="tx1"/>
                </a:solidFill>
              </a:rPr>
              <a:t>If </a:t>
            </a:r>
            <a:r>
              <a:rPr lang="en-US" b="0" dirty="0">
                <a:solidFill>
                  <a:schemeClr val="tx1"/>
                </a:solidFill>
              </a:rPr>
              <a:t>we start at the apex cuboid and explore downward in the lattice, this is equivalent to </a:t>
            </a:r>
            <a:r>
              <a:rPr lang="en-US" b="0" dirty="0" smtClean="0">
                <a:solidFill>
                  <a:schemeClr val="tx1"/>
                </a:solidFill>
              </a:rPr>
              <a:t>drill down </a:t>
            </a:r>
            <a:r>
              <a:rPr lang="en-US" b="0" dirty="0">
                <a:solidFill>
                  <a:schemeClr val="tx1"/>
                </a:solidFill>
              </a:rPr>
              <a:t>within the data cube</a:t>
            </a:r>
            <a:r>
              <a:rPr lang="en-US" b="0" dirty="0" smtClean="0">
                <a:solidFill>
                  <a:schemeClr val="tx1"/>
                </a:solidFill>
              </a:rPr>
              <a:t>.</a:t>
            </a:r>
          </a:p>
          <a:p>
            <a:r>
              <a:rPr lang="en-US" b="0" dirty="0" smtClean="0">
                <a:solidFill>
                  <a:schemeClr val="tx1"/>
                </a:solidFill>
              </a:rPr>
              <a:t> </a:t>
            </a:r>
            <a:r>
              <a:rPr lang="en-US" b="0" dirty="0">
                <a:solidFill>
                  <a:schemeClr val="tx1"/>
                </a:solidFill>
              </a:rPr>
              <a:t>If we start at the base cuboid and explore upward, this is </a:t>
            </a:r>
            <a:r>
              <a:rPr lang="en-US" b="0" dirty="0" smtClean="0">
                <a:solidFill>
                  <a:schemeClr val="tx1"/>
                </a:solidFill>
              </a:rPr>
              <a:t>equivalent </a:t>
            </a:r>
            <a:r>
              <a:rPr lang="en-US" b="0" dirty="0">
                <a:solidFill>
                  <a:schemeClr val="tx1"/>
                </a:solidFill>
              </a:rPr>
              <a:t>to </a:t>
            </a:r>
            <a:r>
              <a:rPr lang="en-US" b="0" dirty="0" smtClean="0">
                <a:solidFill>
                  <a:schemeClr val="tx1"/>
                </a:solidFill>
              </a:rPr>
              <a:t>roll up</a:t>
            </a:r>
            <a:r>
              <a:rPr lang="en-US" b="0" dirty="0">
                <a:solidFill>
                  <a:schemeClr val="tx1"/>
                </a:solidFill>
              </a:rPr>
              <a:t>.</a:t>
            </a:r>
          </a:p>
        </p:txBody>
      </p:sp>
    </p:spTree>
    <p:extLst>
      <p:ext uri="{BB962C8B-B14F-4D97-AF65-F5344CB8AC3E}">
        <p14:creationId xmlns:p14="http://schemas.microsoft.com/office/powerpoint/2010/main" xmlns="" val="5056874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8"/>
            <a:ext cx="8450036" cy="4764381"/>
          </a:xfrm>
          <a:prstGeom prst="rect">
            <a:avLst/>
          </a:prstGeom>
        </p:spPr>
        <p:txBody>
          <a:bodyPr wrap="square">
            <a:spAutoFit/>
          </a:bodyPr>
          <a:lstStyle/>
          <a:p>
            <a:pPr marL="342900" indent="-342900" algn="just">
              <a:lnSpc>
                <a:spcPct val="115000"/>
              </a:lnSpc>
              <a:spcAft>
                <a:spcPts val="0"/>
              </a:spcAft>
              <a:buFont typeface="Arial" panose="020B0604020202020204" pitchFamily="34" charset="0"/>
              <a:buChar char="•"/>
            </a:pPr>
            <a:r>
              <a:rPr lang="en-US" sz="2400" dirty="0"/>
              <a:t>An SQL query containing no group-by, such as “compute the sum of total sales,” is a zero-dimensional operation.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An </a:t>
            </a:r>
            <a:r>
              <a:rPr lang="en-US" sz="2400" dirty="0"/>
              <a:t>SQL query containing one group-by, such as “compute the sum of sales, group by city,” is a one-dimensional operation.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A </a:t>
            </a:r>
            <a:r>
              <a:rPr lang="en-US" sz="2400" dirty="0"/>
              <a:t>cube operator on n dimensions is equivalent to a collection of group by statements, one for each subset of the n dimensions. </a:t>
            </a:r>
            <a:endParaRPr lang="en-US" sz="2400" dirty="0" smtClean="0"/>
          </a:p>
          <a:p>
            <a:pPr marL="342900" indent="-342900" algn="just">
              <a:lnSpc>
                <a:spcPct val="115000"/>
              </a:lnSpc>
              <a:spcAft>
                <a:spcPts val="0"/>
              </a:spcAft>
              <a:buFont typeface="Arial" panose="020B0604020202020204" pitchFamily="34" charset="0"/>
              <a:buChar char="•"/>
            </a:pPr>
            <a:r>
              <a:rPr lang="en-US" sz="2400" dirty="0" smtClean="0"/>
              <a:t>Therefore</a:t>
            </a:r>
            <a:r>
              <a:rPr lang="en-US" sz="2400" dirty="0"/>
              <a:t>, the cube operator is the n-dimensional generalization of the group by operator.  Based on the syntax of DMQL, the data cube in this example could be defined as</a:t>
            </a:r>
          </a:p>
          <a:p>
            <a:pPr indent="457200" algn="just">
              <a:lnSpc>
                <a:spcPct val="115000"/>
              </a:lnSpc>
              <a:spcAft>
                <a:spcPts val="0"/>
              </a:spcAft>
            </a:pPr>
            <a:r>
              <a:rPr lang="en-US" sz="2400" dirty="0"/>
              <a:t>define cube sales cube [city, item, year]: sum(sales in dollars)</a:t>
            </a:r>
          </a:p>
          <a:p>
            <a:pPr algn="just">
              <a:lnSpc>
                <a:spcPct val="115000"/>
              </a:lnSpc>
              <a:spcAft>
                <a:spcPts val="0"/>
              </a:spcAft>
            </a:pPr>
            <a:r>
              <a:rPr lang="en-US" sz="2400" dirty="0"/>
              <a:t> </a:t>
            </a:r>
          </a:p>
        </p:txBody>
      </p:sp>
    </p:spTree>
    <p:extLst>
      <p:ext uri="{BB962C8B-B14F-4D97-AF65-F5344CB8AC3E}">
        <p14:creationId xmlns:p14="http://schemas.microsoft.com/office/powerpoint/2010/main" xmlns="" val="134991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7"/>
            <a:ext cx="8450036" cy="4893647"/>
          </a:xfrm>
          <a:prstGeom prst="rect">
            <a:avLst/>
          </a:prstGeom>
        </p:spPr>
        <p:txBody>
          <a:bodyPr wrap="square">
            <a:spAutoFit/>
          </a:bodyPr>
          <a:lstStyle/>
          <a:p>
            <a:pPr marL="342900" indent="-342900">
              <a:buFont typeface="Arial" panose="020B0604020202020204" pitchFamily="34" charset="0"/>
              <a:buChar char="•"/>
            </a:pPr>
            <a:r>
              <a:rPr lang="en-US" sz="2400" dirty="0"/>
              <a:t>For a cube with </a:t>
            </a:r>
            <a:r>
              <a:rPr lang="en-US" sz="2400" i="1" dirty="0"/>
              <a:t>n </a:t>
            </a:r>
            <a:r>
              <a:rPr lang="en-US" sz="2400" dirty="0"/>
              <a:t>dimensions, there are a total of 2</a:t>
            </a:r>
            <a:r>
              <a:rPr lang="en-US" sz="2400" i="1" dirty="0"/>
              <a:t>n </a:t>
            </a:r>
            <a:r>
              <a:rPr lang="en-US" sz="2400" dirty="0"/>
              <a:t>cuboids, including the base cuboid. </a:t>
            </a:r>
            <a:endParaRPr lang="en-US" sz="2400" dirty="0" smtClean="0"/>
          </a:p>
          <a:p>
            <a:pPr marL="342900" indent="-342900">
              <a:buFont typeface="Arial" panose="020B0604020202020204" pitchFamily="34" charset="0"/>
              <a:buChar char="•"/>
            </a:pPr>
            <a:r>
              <a:rPr lang="en-US" sz="2400" dirty="0" smtClean="0"/>
              <a:t>A </a:t>
            </a:r>
            <a:r>
              <a:rPr lang="en-US" sz="2400" dirty="0"/>
              <a:t>statement such as </a:t>
            </a:r>
            <a:r>
              <a:rPr lang="en-US" sz="2400" i="1" dirty="0" smtClean="0"/>
              <a:t>compute </a:t>
            </a:r>
            <a:r>
              <a:rPr lang="en-US" sz="2400" i="1" dirty="0"/>
              <a:t>cube sales cube</a:t>
            </a:r>
            <a:endParaRPr lang="en-US" sz="2400" dirty="0"/>
          </a:p>
          <a:p>
            <a:r>
              <a:rPr lang="en-US" sz="2400" dirty="0"/>
              <a:t> </a:t>
            </a:r>
            <a:r>
              <a:rPr lang="en-US" sz="2400" dirty="0" smtClean="0"/>
              <a:t>    would </a:t>
            </a:r>
            <a:r>
              <a:rPr lang="en-US" sz="2400" dirty="0"/>
              <a:t>explicitly instruct the system to compute the sales aggregate cuboids for all of </a:t>
            </a:r>
            <a:r>
              <a:rPr lang="en-US" sz="2400" dirty="0" smtClean="0"/>
              <a:t>  </a:t>
            </a:r>
          </a:p>
          <a:p>
            <a:r>
              <a:rPr lang="en-US" sz="2400" dirty="0"/>
              <a:t> </a:t>
            </a:r>
            <a:r>
              <a:rPr lang="en-US" sz="2400" dirty="0" smtClean="0"/>
              <a:t>    the </a:t>
            </a:r>
            <a:r>
              <a:rPr lang="en-US" sz="2400" dirty="0"/>
              <a:t>eight subsets of the set {</a:t>
            </a:r>
            <a:r>
              <a:rPr lang="en-US" sz="2400" i="1" dirty="0"/>
              <a:t>city, item, year</a:t>
            </a:r>
            <a:r>
              <a:rPr lang="en-US" sz="2400" dirty="0"/>
              <a:t>}, including the empty </a:t>
            </a:r>
            <a:r>
              <a:rPr lang="en-US" sz="2400" dirty="0" smtClean="0"/>
              <a:t>subset.</a:t>
            </a:r>
          </a:p>
          <a:p>
            <a:pPr marL="342900" indent="-342900">
              <a:buFont typeface="Arial" panose="020B0604020202020204" pitchFamily="34" charset="0"/>
              <a:buChar char="•"/>
            </a:pPr>
            <a:r>
              <a:rPr lang="en-US" sz="2400" dirty="0" smtClean="0"/>
              <a:t>On-line </a:t>
            </a:r>
            <a:r>
              <a:rPr lang="en-US" sz="2400" dirty="0"/>
              <a:t>analytical processing may need to access different cuboids for different queries.</a:t>
            </a:r>
          </a:p>
          <a:p>
            <a:pPr marL="342900" indent="-342900">
              <a:buFont typeface="Arial" panose="020B0604020202020204" pitchFamily="34" charset="0"/>
              <a:buChar char="•"/>
            </a:pPr>
            <a:r>
              <a:rPr lang="en-US" sz="2400" dirty="0"/>
              <a:t>Therefore, it may seem like a good idea to compute all or at least some of the cuboids in a data cube in advance</a:t>
            </a:r>
            <a:r>
              <a:rPr lang="en-US" sz="2400" dirty="0" smtClean="0"/>
              <a:t>.</a:t>
            </a:r>
          </a:p>
          <a:p>
            <a:pPr marL="342900" indent="-342900">
              <a:buFont typeface="Arial" panose="020B0604020202020204" pitchFamily="34" charset="0"/>
              <a:buChar char="•"/>
            </a:pPr>
            <a:r>
              <a:rPr lang="en-US" sz="2400" dirty="0" smtClean="0"/>
              <a:t>Pre-computation </a:t>
            </a:r>
            <a:r>
              <a:rPr lang="en-US" sz="2400" dirty="0"/>
              <a:t>leads to fast response time and avoid some redundant computation. </a:t>
            </a:r>
          </a:p>
        </p:txBody>
      </p:sp>
    </p:spTree>
    <p:extLst>
      <p:ext uri="{BB962C8B-B14F-4D97-AF65-F5344CB8AC3E}">
        <p14:creationId xmlns:p14="http://schemas.microsoft.com/office/powerpoint/2010/main" xmlns="" val="17642959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6"/>
            <a:ext cx="9144000" cy="1325563"/>
          </a:xfrm>
        </p:spPr>
        <p:txBody>
          <a:bodyPr>
            <a:normAutofit fontScale="90000"/>
          </a:bodyPr>
          <a:lstStyle/>
          <a:p>
            <a:r>
              <a:rPr lang="en-US" b="1" dirty="0">
                <a:solidFill>
                  <a:srgbClr val="C00000"/>
                </a:solidFill>
                <a:latin typeface="Calibri heading"/>
                <a:ea typeface="Calibri" panose="020F0502020204030204" pitchFamily="34" charset="0"/>
                <a:cs typeface="Mangal" panose="02040503050203030202" pitchFamily="18" charset="0"/>
              </a:rPr>
              <a:t>Computation of Data Cubes and OLAP </a:t>
            </a:r>
            <a:r>
              <a:rPr lang="en-US" b="1" dirty="0">
                <a:solidFill>
                  <a:srgbClr val="C00000"/>
                </a:solidFill>
                <a:latin typeface="Calibri heading"/>
                <a:ea typeface="Calibri" panose="020F0502020204030204" pitchFamily="34" charset="0"/>
                <a:cs typeface="Mangal" panose="02040503050203030202" pitchFamily="18" charset="0"/>
              </a:rPr>
              <a:t>Queries</a:t>
            </a:r>
            <a:r>
              <a:rPr lang="en-US" dirty="0" smtClean="0"/>
              <a:t>…</a:t>
            </a:r>
            <a:endParaRPr lang="en-US" dirty="0"/>
          </a:p>
        </p:txBody>
      </p:sp>
      <p:sp>
        <p:nvSpPr>
          <p:cNvPr id="3" name="Rectangle 2"/>
          <p:cNvSpPr/>
          <p:nvPr/>
        </p:nvSpPr>
        <p:spPr>
          <a:xfrm>
            <a:off x="375557" y="1312268"/>
            <a:ext cx="8450036" cy="5632311"/>
          </a:xfrm>
          <a:prstGeom prst="rect">
            <a:avLst/>
          </a:prstGeom>
        </p:spPr>
        <p:txBody>
          <a:bodyPr wrap="square">
            <a:spAutoFit/>
          </a:bodyPr>
          <a:lstStyle/>
          <a:p>
            <a:pPr marL="342900" indent="-342900">
              <a:buFont typeface="Arial" panose="020B0604020202020204" pitchFamily="34" charset="0"/>
              <a:buChar char="•"/>
            </a:pPr>
            <a:r>
              <a:rPr lang="en-US" sz="2400" dirty="0"/>
              <a:t>A major challenge related to this pre-computation, however, is that the required storage space may explode if all of the cuboids in a data cube are pre-computed, especially when the cube has many dimensions</a:t>
            </a:r>
            <a:r>
              <a:rPr lang="en-US" sz="2400" dirty="0" smtClean="0"/>
              <a:t>.</a:t>
            </a:r>
          </a:p>
          <a:p>
            <a:pPr marL="342900" indent="-342900">
              <a:buFont typeface="Arial" panose="020B0604020202020204" pitchFamily="34" charset="0"/>
              <a:buChar char="•"/>
            </a:pPr>
            <a:r>
              <a:rPr lang="en-US" sz="2400" dirty="0" smtClean="0"/>
              <a:t> </a:t>
            </a:r>
            <a:r>
              <a:rPr lang="en-US" sz="2400" dirty="0"/>
              <a:t>The storage requirements are even more excessive when many of the dimensions have associated concept hierarchies, each with multiple levels</a:t>
            </a:r>
            <a:r>
              <a:rPr lang="en-US" sz="2400" dirty="0" smtClean="0"/>
              <a:t>.</a:t>
            </a:r>
          </a:p>
          <a:p>
            <a:pPr marL="342900" indent="-342900">
              <a:buFont typeface="Arial" panose="020B0604020202020204" pitchFamily="34" charset="0"/>
              <a:buChar char="•"/>
            </a:pPr>
            <a:r>
              <a:rPr lang="en-US" sz="2400" dirty="0" smtClean="0"/>
              <a:t>This </a:t>
            </a:r>
            <a:r>
              <a:rPr lang="en-US" sz="2400" dirty="0"/>
              <a:t>problem is referred to as the </a:t>
            </a:r>
            <a:r>
              <a:rPr lang="en-US" sz="2400" b="1" i="1" dirty="0"/>
              <a:t>curse of dimensionality</a:t>
            </a:r>
            <a:r>
              <a:rPr lang="en-US" sz="2400" dirty="0" smtClean="0"/>
              <a:t>.</a:t>
            </a:r>
          </a:p>
          <a:p>
            <a:pPr marL="342900" indent="-342900">
              <a:buFont typeface="Arial" panose="020B0604020202020204" pitchFamily="34" charset="0"/>
              <a:buChar char="•"/>
            </a:pPr>
            <a:r>
              <a:rPr lang="en-US" sz="2400" dirty="0"/>
              <a:t>If there were no hierarchies associated with each dimension, then the total number of cuboids for an </a:t>
            </a:r>
            <a:r>
              <a:rPr lang="en-US" sz="2400" i="1" dirty="0"/>
              <a:t>n</a:t>
            </a:r>
            <a:r>
              <a:rPr lang="en-US" sz="2400" dirty="0"/>
              <a:t>-dimensional data cube, as we have seen above, is 2</a:t>
            </a:r>
            <a:r>
              <a:rPr lang="en-US" sz="2400" i="1" baseline="30000" dirty="0"/>
              <a:t>n</a:t>
            </a:r>
            <a:r>
              <a:rPr lang="en-US" sz="2400" dirty="0"/>
              <a:t>. </a:t>
            </a:r>
            <a:endParaRPr lang="en-US" sz="2400" dirty="0" smtClean="0"/>
          </a:p>
          <a:p>
            <a:pPr marL="342900" indent="-342900">
              <a:buFont typeface="Arial" panose="020B0604020202020204" pitchFamily="34" charset="0"/>
              <a:buChar char="•"/>
            </a:pPr>
            <a:r>
              <a:rPr lang="en-US" sz="2400" dirty="0" smtClean="0"/>
              <a:t>However</a:t>
            </a:r>
            <a:r>
              <a:rPr lang="en-US" sz="2400" dirty="0"/>
              <a:t>, in practice, many dimensions do have hierarchies. For example, the dimension </a:t>
            </a:r>
            <a:r>
              <a:rPr lang="en-US" sz="2400" i="1" dirty="0"/>
              <a:t>time </a:t>
            </a:r>
            <a:r>
              <a:rPr lang="en-US" sz="2400" dirty="0"/>
              <a:t>is usually not explored at only one conceptual level, such as </a:t>
            </a:r>
            <a:r>
              <a:rPr lang="en-US" sz="2400" i="1" dirty="0"/>
              <a:t>year</a:t>
            </a:r>
            <a:r>
              <a:rPr lang="en-US" sz="2400" dirty="0"/>
              <a:t>, but rather at multiple conceptual levels, such as in the hierarchy “</a:t>
            </a:r>
            <a:r>
              <a:rPr lang="en-US" sz="2400" i="1" dirty="0"/>
              <a:t>day </a:t>
            </a:r>
            <a:r>
              <a:rPr lang="en-US" sz="2400" dirty="0"/>
              <a:t>&lt; </a:t>
            </a:r>
            <a:r>
              <a:rPr lang="en-US" sz="2400" i="1" dirty="0"/>
              <a:t>month </a:t>
            </a:r>
            <a:r>
              <a:rPr lang="en-US" sz="2400" dirty="0"/>
              <a:t>&lt; </a:t>
            </a:r>
            <a:r>
              <a:rPr lang="en-US" sz="2400" i="1" dirty="0"/>
              <a:t>quarter </a:t>
            </a:r>
            <a:r>
              <a:rPr lang="en-US" sz="2400" dirty="0"/>
              <a:t>&lt; </a:t>
            </a:r>
            <a:r>
              <a:rPr lang="en-US" sz="2400" i="1" dirty="0"/>
              <a:t>year</a:t>
            </a:r>
            <a:r>
              <a:rPr lang="en-US" sz="2400" dirty="0"/>
              <a:t>”.</a:t>
            </a:r>
          </a:p>
        </p:txBody>
      </p:sp>
    </p:spTree>
    <p:extLst>
      <p:ext uri="{BB962C8B-B14F-4D97-AF65-F5344CB8AC3E}">
        <p14:creationId xmlns:p14="http://schemas.microsoft.com/office/powerpoint/2010/main" xmlns="" val="9884556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fontScale="77500" lnSpcReduction="20000"/>
          </a:bodyPr>
          <a:lstStyle/>
          <a:p>
            <a:pPr>
              <a:lnSpc>
                <a:spcPct val="110000"/>
              </a:lnSpc>
            </a:pPr>
            <a:r>
              <a:rPr lang="en-US" sz="2400" dirty="0"/>
              <a:t>Data cube can be viewed as a lattice of cuboids  </a:t>
            </a:r>
          </a:p>
          <a:p>
            <a:pPr lvl="1">
              <a:lnSpc>
                <a:spcPct val="110000"/>
              </a:lnSpc>
            </a:pPr>
            <a:r>
              <a:rPr lang="en-US" dirty="0"/>
              <a:t>The bottom-most cuboid is the base cuboid</a:t>
            </a:r>
          </a:p>
          <a:p>
            <a:pPr lvl="1">
              <a:lnSpc>
                <a:spcPct val="110000"/>
              </a:lnSpc>
            </a:pPr>
            <a:r>
              <a:rPr lang="en-US" dirty="0"/>
              <a:t>The top-most cuboid (apex) contains only one cell</a:t>
            </a:r>
          </a:p>
          <a:p>
            <a:pPr lvl="1">
              <a:lnSpc>
                <a:spcPct val="110000"/>
              </a:lnSpc>
            </a:pPr>
            <a:r>
              <a:rPr lang="en-US" dirty="0"/>
              <a:t>How many cuboids in an n-dimensional cube with L levels?</a:t>
            </a:r>
          </a:p>
          <a:p>
            <a:pPr lvl="1">
              <a:lnSpc>
                <a:spcPct val="110000"/>
              </a:lnSpc>
            </a:pPr>
            <a:endParaRPr lang="en-US" dirty="0"/>
          </a:p>
          <a:p>
            <a:pPr>
              <a:lnSpc>
                <a:spcPct val="110000"/>
              </a:lnSpc>
            </a:pPr>
            <a:endParaRPr lang="en-US" sz="2400" dirty="0" smtClean="0"/>
          </a:p>
          <a:p>
            <a:pPr>
              <a:lnSpc>
                <a:spcPct val="110000"/>
              </a:lnSpc>
            </a:pPr>
            <a:r>
              <a:rPr lang="en-US" sz="2400" dirty="0" smtClean="0"/>
              <a:t>Materialization </a:t>
            </a:r>
            <a:r>
              <a:rPr lang="en-US" sz="2400" dirty="0"/>
              <a:t>of data cube</a:t>
            </a:r>
          </a:p>
          <a:p>
            <a:pPr lvl="1">
              <a:lnSpc>
                <a:spcPct val="110000"/>
              </a:lnSpc>
            </a:pPr>
            <a:r>
              <a:rPr lang="en-US" dirty="0"/>
              <a:t>Materialize </a:t>
            </a:r>
            <a:r>
              <a:rPr lang="en-US" u="sng" dirty="0"/>
              <a:t>every</a:t>
            </a:r>
            <a:r>
              <a:rPr lang="en-US" dirty="0"/>
              <a:t> (cuboid) (full materialization), </a:t>
            </a:r>
            <a:r>
              <a:rPr lang="en-US" u="sng" dirty="0"/>
              <a:t>none </a:t>
            </a:r>
            <a:r>
              <a:rPr lang="en-US" dirty="0"/>
              <a:t>(no materialization), or </a:t>
            </a:r>
            <a:r>
              <a:rPr lang="en-US" u="sng" dirty="0">
                <a:solidFill>
                  <a:schemeClr val="hlink"/>
                </a:solidFill>
              </a:rPr>
              <a:t>some (partial materialization)</a:t>
            </a:r>
            <a:endParaRPr lang="en-US" dirty="0">
              <a:solidFill>
                <a:schemeClr val="hlink"/>
              </a:solidFill>
            </a:endParaRPr>
          </a:p>
          <a:p>
            <a:pPr lvl="1">
              <a:lnSpc>
                <a:spcPct val="110000"/>
              </a:lnSpc>
            </a:pPr>
            <a:r>
              <a:rPr lang="en-US" dirty="0"/>
              <a:t>Selection of which cuboids to materialize</a:t>
            </a:r>
          </a:p>
          <a:p>
            <a:pPr marL="1085850" lvl="2">
              <a:lnSpc>
                <a:spcPct val="110000"/>
              </a:lnSpc>
            </a:pPr>
            <a:r>
              <a:rPr lang="en-US" dirty="0"/>
              <a:t>Based on size, sharing, access frequency, etc.</a:t>
            </a:r>
          </a:p>
        </p:txBody>
      </p:sp>
      <p:graphicFrame>
        <p:nvGraphicFramePr>
          <p:cNvPr id="916484" name="Object 4"/>
          <p:cNvGraphicFramePr>
            <a:graphicFrameLocks noChangeAspect="1"/>
          </p:cNvGraphicFramePr>
          <p:nvPr/>
        </p:nvGraphicFramePr>
        <p:xfrm>
          <a:off x="3371850" y="3429000"/>
          <a:ext cx="1600200" cy="685800"/>
        </p:xfrm>
        <a:graphic>
          <a:graphicData uri="http://schemas.openxmlformats.org/presentationml/2006/ole">
            <p:oleObj spid="_x0000_s1026" name="Equation" r:id="rId3" imgW="1295400" imgH="584200" progId="Equation.3">
              <p:embed/>
            </p:oleObj>
          </a:graphicData>
        </a:graphic>
      </p:graphicFrame>
    </p:spTree>
    <p:extLst>
      <p:ext uri="{BB962C8B-B14F-4D97-AF65-F5344CB8AC3E}">
        <p14:creationId xmlns:p14="http://schemas.microsoft.com/office/powerpoint/2010/main" xmlns="" val="2102139681"/>
      </p:ext>
    </p:extLst>
  </p:cSld>
  <p:clrMapOvr>
    <a:masterClrMapping/>
  </p:clrMapOvr>
  <p:transition>
    <p:zoom/>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69571" y="1099456"/>
            <a:ext cx="6784522" cy="5595258"/>
          </a:xfrm>
          <a:noFill/>
          <a:ln/>
        </p:spPr>
        <p:txBody>
          <a:bodyPr vert="horz" lIns="92075" tIns="46038" rIns="92075" bIns="46038" rtlCol="0">
            <a:noAutofit/>
          </a:bodyPr>
          <a:lstStyle/>
          <a:p>
            <a:pPr marL="0" indent="0">
              <a:buNone/>
            </a:pPr>
            <a:r>
              <a:rPr lang="en-US" sz="2000" b="1" dirty="0"/>
              <a:t>Example</a:t>
            </a:r>
            <a:endParaRPr lang="en-US" sz="2000" dirty="0"/>
          </a:p>
          <a:p>
            <a:r>
              <a:rPr lang="en-US" sz="2000" dirty="0"/>
              <a:t>If the cube has 10 dimensions and each dimension has 4 levels, what will be the number of cuboids generated?</a:t>
            </a:r>
          </a:p>
          <a:p>
            <a:pPr marL="0" indent="0">
              <a:buNone/>
            </a:pPr>
            <a:r>
              <a:rPr lang="en-US" sz="2000" dirty="0"/>
              <a:t>Solution </a:t>
            </a:r>
          </a:p>
          <a:p>
            <a:pPr marL="0" indent="0">
              <a:buNone/>
            </a:pPr>
            <a:r>
              <a:rPr lang="en-US" sz="2000" dirty="0" smtClean="0"/>
              <a:t>Here </a:t>
            </a:r>
            <a:r>
              <a:rPr lang="en-US" sz="2000" dirty="0"/>
              <a:t>n=10	Li=4     for </a:t>
            </a:r>
            <a:r>
              <a:rPr lang="en-US" sz="2000" dirty="0" err="1"/>
              <a:t>i</a:t>
            </a:r>
            <a:r>
              <a:rPr lang="en-US" sz="2000" dirty="0"/>
              <a:t>=1,2…….10</a:t>
            </a:r>
          </a:p>
          <a:p>
            <a:pPr marL="0" indent="0">
              <a:buNone/>
            </a:pPr>
            <a:endParaRPr lang="en-US" sz="2000" dirty="0" smtClean="0"/>
          </a:p>
          <a:p>
            <a:pPr marL="0" indent="0">
              <a:buNone/>
            </a:pPr>
            <a:endParaRPr lang="en-US" sz="2000" dirty="0" smtClean="0"/>
          </a:p>
          <a:p>
            <a:pPr marL="0" indent="0">
              <a:buNone/>
            </a:pPr>
            <a:r>
              <a:rPr lang="en-US" sz="2000" dirty="0" smtClean="0"/>
              <a:t>Thus, Total </a:t>
            </a:r>
            <a:r>
              <a:rPr lang="en-US" sz="2000" dirty="0"/>
              <a:t>number of cuboids= 5×5×5×5×5×5×5×5×5×5=5</a:t>
            </a:r>
            <a:r>
              <a:rPr lang="en-US" sz="2000" baseline="30000" dirty="0"/>
              <a:t>10</a:t>
            </a:r>
            <a:r>
              <a:rPr lang="en-US" sz="2000" dirty="0">
                <a:sym typeface="Symbol" panose="05050102010706020507" pitchFamily="18" charset="2"/>
              </a:rPr>
              <a:t></a:t>
            </a:r>
            <a:r>
              <a:rPr lang="en-US" sz="2000" dirty="0"/>
              <a:t>9.8 ×10</a:t>
            </a:r>
            <a:r>
              <a:rPr lang="en-US" sz="2000" baseline="30000" dirty="0"/>
              <a:t>6</a:t>
            </a:r>
            <a:endParaRPr lang="en-US" sz="2000" dirty="0"/>
          </a:p>
          <a:p>
            <a:r>
              <a:rPr lang="en-US" sz="2000" dirty="0" smtClean="0"/>
              <a:t>From </a:t>
            </a:r>
            <a:r>
              <a:rPr lang="en-US" sz="2000" dirty="0"/>
              <a:t>above example, it is unrealistic to pre-compute and materialize all of the cuboids that can possibly be generated for a data cube (or from a base cuboid). If there are many cuboids, and these cuboids are large in size, a more reasonable option is partial materialization, that is, to materialize only some of the possible cuboids that can be generated.</a:t>
            </a:r>
          </a:p>
        </p:txBody>
      </p:sp>
      <p:graphicFrame>
        <p:nvGraphicFramePr>
          <p:cNvPr id="916484" name="Object 4"/>
          <p:cNvGraphicFramePr>
            <a:graphicFrameLocks noChangeAspect="1"/>
          </p:cNvGraphicFramePr>
          <p:nvPr/>
        </p:nvGraphicFramePr>
        <p:xfrm>
          <a:off x="3429000" y="2971800"/>
          <a:ext cx="1600200" cy="685800"/>
        </p:xfrm>
        <a:graphic>
          <a:graphicData uri="http://schemas.openxmlformats.org/presentationml/2006/ole">
            <p:oleObj spid="_x0000_s2050" name="Equation" r:id="rId3" imgW="1295400" imgH="584200" progId="Equation.3">
              <p:embed/>
            </p:oleObj>
          </a:graphicData>
        </a:graphic>
      </p:graphicFrame>
    </p:spTree>
    <p:extLst>
      <p:ext uri="{BB962C8B-B14F-4D97-AF65-F5344CB8AC3E}">
        <p14:creationId xmlns:p14="http://schemas.microsoft.com/office/powerpoint/2010/main" xmlns="" val="4103776645"/>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pic>
        <p:nvPicPr>
          <p:cNvPr id="6" name="Content Placeholder 5"/>
          <p:cNvPicPr>
            <a:picLocks noGrp="1"/>
          </p:cNvPicPr>
          <p:nvPr>
            <p:ph idx="1"/>
          </p:nvPr>
        </p:nvPicPr>
        <p:blipFill>
          <a:blip r:embed="rId2"/>
          <a:srcRect/>
          <a:stretch>
            <a:fillRect/>
          </a:stretch>
        </p:blipFill>
        <p:spPr bwMode="auto">
          <a:xfrm>
            <a:off x="1682885" y="1053139"/>
            <a:ext cx="5646906" cy="4707764"/>
          </a:xfrm>
          <a:prstGeom prst="rect">
            <a:avLst/>
          </a:prstGeom>
          <a:noFill/>
          <a:ln w="9525">
            <a:noFill/>
            <a:miter lim="800000"/>
            <a:headEnd/>
            <a:tailEnd/>
          </a:ln>
        </p:spPr>
      </p:pic>
      <p:sp>
        <p:nvSpPr>
          <p:cNvPr id="7" name="Rectangle 6"/>
          <p:cNvSpPr/>
          <p:nvPr/>
        </p:nvSpPr>
        <p:spPr>
          <a:xfrm>
            <a:off x="0" y="5739232"/>
            <a:ext cx="9012677" cy="1472711"/>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A 3-D data cube representation of the data in above table, according to the dimensions time, item, and location. The measure displayed is dollars_sold (in thousands).</a:t>
            </a:r>
          </a:p>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 xmlns:p14="http://schemas.microsoft.com/office/powerpoint/2010/main" val="326775199"/>
      </p:ext>
    </p:extLst>
  </p:cSld>
  <p:clrMapOvr>
    <a:masterClrMapping/>
  </p:clrMapOvr>
  <p:transition>
    <p:zo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fontScale="92500"/>
          </a:bodyPr>
          <a:lstStyle/>
          <a:p>
            <a:pPr marL="0" indent="0">
              <a:buNone/>
            </a:pPr>
            <a:r>
              <a:rPr lang="en-US" sz="2400" b="1" dirty="0">
                <a:solidFill>
                  <a:srgbClr val="C00000"/>
                </a:solidFill>
              </a:rPr>
              <a:t>Computation of Selected Cuboids</a:t>
            </a:r>
            <a:endParaRPr lang="en-US" sz="2400" dirty="0">
              <a:solidFill>
                <a:srgbClr val="C00000"/>
              </a:solidFill>
            </a:endParaRPr>
          </a:p>
          <a:p>
            <a:pPr marL="0" indent="0">
              <a:buNone/>
            </a:pPr>
            <a:r>
              <a:rPr lang="en-US" sz="2400" dirty="0"/>
              <a:t>There are three choices for data cube materialization given a base cuboid:</a:t>
            </a:r>
          </a:p>
          <a:p>
            <a:pPr lvl="0"/>
            <a:r>
              <a:rPr lang="en-US" sz="2400" b="1" dirty="0">
                <a:solidFill>
                  <a:srgbClr val="C00000"/>
                </a:solidFill>
              </a:rPr>
              <a:t>No materialization:</a:t>
            </a:r>
            <a:r>
              <a:rPr lang="en-US" sz="2400" dirty="0">
                <a:solidFill>
                  <a:srgbClr val="C00000"/>
                </a:solidFill>
              </a:rPr>
              <a:t> </a:t>
            </a:r>
            <a:endParaRPr lang="en-US" sz="2400" dirty="0" smtClean="0">
              <a:solidFill>
                <a:srgbClr val="C00000"/>
              </a:solidFill>
            </a:endParaRPr>
          </a:p>
          <a:p>
            <a:pPr lvl="1"/>
            <a:r>
              <a:rPr lang="en-US" sz="2000" dirty="0" smtClean="0"/>
              <a:t>Do </a:t>
            </a:r>
            <a:r>
              <a:rPr lang="en-US" sz="2000" dirty="0"/>
              <a:t>not pre-compute any of the cuboids. </a:t>
            </a:r>
            <a:endParaRPr lang="en-US" sz="2000" dirty="0" smtClean="0"/>
          </a:p>
          <a:p>
            <a:pPr lvl="1"/>
            <a:r>
              <a:rPr lang="en-US" sz="2000" dirty="0" smtClean="0"/>
              <a:t>This </a:t>
            </a:r>
            <a:r>
              <a:rPr lang="en-US" sz="2000" dirty="0"/>
              <a:t>leads to computing expensive multidimensional aggregates on the fly, which can be extremely slow</a:t>
            </a:r>
            <a:r>
              <a:rPr lang="en-US" sz="2000" dirty="0" smtClean="0"/>
              <a:t>.</a:t>
            </a:r>
            <a:endParaRPr lang="en-US" dirty="0"/>
          </a:p>
          <a:p>
            <a:pPr lvl="0"/>
            <a:r>
              <a:rPr lang="en-US" sz="2400" b="1" dirty="0">
                <a:solidFill>
                  <a:srgbClr val="C00000"/>
                </a:solidFill>
              </a:rPr>
              <a:t>Full materialization:</a:t>
            </a:r>
            <a:r>
              <a:rPr lang="en-US" sz="2400" dirty="0">
                <a:solidFill>
                  <a:srgbClr val="C00000"/>
                </a:solidFill>
              </a:rPr>
              <a:t> </a:t>
            </a:r>
            <a:endParaRPr lang="en-US" sz="2400" dirty="0" smtClean="0">
              <a:solidFill>
                <a:srgbClr val="C00000"/>
              </a:solidFill>
            </a:endParaRPr>
          </a:p>
          <a:p>
            <a:pPr lvl="1"/>
            <a:r>
              <a:rPr lang="en-US" sz="2000" dirty="0" smtClean="0"/>
              <a:t>Pre-compute </a:t>
            </a:r>
            <a:r>
              <a:rPr lang="en-US" sz="2000" dirty="0"/>
              <a:t>all of the cuboids. </a:t>
            </a:r>
            <a:endParaRPr lang="en-US" sz="2000" dirty="0" smtClean="0"/>
          </a:p>
          <a:p>
            <a:pPr lvl="1"/>
            <a:r>
              <a:rPr lang="en-US" sz="2000" dirty="0" smtClean="0"/>
              <a:t>The </a:t>
            </a:r>
            <a:r>
              <a:rPr lang="en-US" sz="2000" dirty="0"/>
              <a:t>resulting lattice of computed cuboids is referred to as the </a:t>
            </a:r>
            <a:r>
              <a:rPr lang="en-US" sz="2000" i="1" dirty="0"/>
              <a:t>full </a:t>
            </a:r>
            <a:r>
              <a:rPr lang="en-US" sz="2000" i="1" dirty="0" smtClean="0"/>
              <a:t>cube</a:t>
            </a:r>
            <a:r>
              <a:rPr lang="en-US" sz="2000" dirty="0" smtClean="0"/>
              <a:t>.</a:t>
            </a:r>
          </a:p>
          <a:p>
            <a:pPr lvl="1"/>
            <a:r>
              <a:rPr lang="en-US" sz="2000" dirty="0" smtClean="0"/>
              <a:t>This </a:t>
            </a:r>
            <a:r>
              <a:rPr lang="en-US" sz="2000" dirty="0"/>
              <a:t>choice typically requires huge amounts of memory space in order to store all of the pre-computed cuboids.</a:t>
            </a:r>
          </a:p>
          <a:p>
            <a:pPr lvl="0"/>
            <a:endParaRPr lang="en-US" sz="2400" dirty="0"/>
          </a:p>
        </p:txBody>
      </p:sp>
    </p:spTree>
    <p:extLst>
      <p:ext uri="{BB962C8B-B14F-4D97-AF65-F5344CB8AC3E}">
        <p14:creationId xmlns:p14="http://schemas.microsoft.com/office/powerpoint/2010/main" xmlns="" val="3714497205"/>
      </p:ext>
    </p:extLst>
  </p:cSld>
  <p:clrMapOvr>
    <a:masterClrMapping/>
  </p:clrMapOvr>
  <p:transition>
    <p:zoom/>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286500" cy="4876800"/>
          </a:xfrm>
          <a:noFill/>
          <a:ln/>
        </p:spPr>
        <p:txBody>
          <a:bodyPr vert="horz" lIns="92075" tIns="46038" rIns="92075" bIns="46038" rtlCol="0">
            <a:normAutofit/>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b="1" dirty="0">
                <a:solidFill>
                  <a:srgbClr val="C00000"/>
                </a:solidFill>
              </a:rPr>
              <a:t>Partial materialization:</a:t>
            </a:r>
            <a:r>
              <a:rPr lang="en-US" sz="2400" dirty="0">
                <a:solidFill>
                  <a:srgbClr val="C00000"/>
                </a:solidFill>
              </a:rPr>
              <a:t> </a:t>
            </a:r>
            <a:endParaRPr lang="en-US" sz="2400" dirty="0" smtClean="0">
              <a:solidFill>
                <a:srgbClr val="C00000"/>
              </a:solidFill>
            </a:endParaRPr>
          </a:p>
          <a:p>
            <a:pPr lvl="1"/>
            <a:r>
              <a:rPr lang="en-US" sz="2000" dirty="0" smtClean="0"/>
              <a:t>Selectively </a:t>
            </a:r>
            <a:r>
              <a:rPr lang="en-US" sz="2000" dirty="0"/>
              <a:t>compute a proper subset of the whole set of possible cuboids. </a:t>
            </a:r>
            <a:endParaRPr lang="en-US" sz="2000" dirty="0" smtClean="0"/>
          </a:p>
          <a:p>
            <a:pPr lvl="1"/>
            <a:r>
              <a:rPr lang="en-US" sz="2000" dirty="0" smtClean="0"/>
              <a:t>Alternatively</a:t>
            </a:r>
            <a:r>
              <a:rPr lang="en-US" sz="2000" dirty="0"/>
              <a:t>, we may compute a subset of the cube, which contains only those cells that satisfy some user-specified criterion, such as where the tuple count of each cell is above some threshold</a:t>
            </a:r>
            <a:r>
              <a:rPr lang="en-US" sz="2000" dirty="0" smtClean="0"/>
              <a:t>.</a:t>
            </a:r>
          </a:p>
          <a:p>
            <a:pPr lvl="1"/>
            <a:r>
              <a:rPr lang="en-US" sz="2000" dirty="0" smtClean="0"/>
              <a:t> </a:t>
            </a:r>
            <a:r>
              <a:rPr lang="en-US" sz="2000" dirty="0"/>
              <a:t>We will use the term </a:t>
            </a:r>
            <a:r>
              <a:rPr lang="en-US" sz="2000" i="1" dirty="0"/>
              <a:t>sub-cube </a:t>
            </a:r>
            <a:r>
              <a:rPr lang="en-US" sz="2000" dirty="0"/>
              <a:t>to refer to the latter case, where only some of the cells may be pre-computed for various cuboids. </a:t>
            </a:r>
            <a:endParaRPr lang="en-US" sz="2000" dirty="0" smtClean="0"/>
          </a:p>
          <a:p>
            <a:pPr lvl="1"/>
            <a:r>
              <a:rPr lang="en-US" sz="2000" dirty="0" smtClean="0"/>
              <a:t>Partial </a:t>
            </a:r>
            <a:r>
              <a:rPr lang="en-US" sz="2000" dirty="0"/>
              <a:t>materialization represents an interesting trade-off between storage space and response time.</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3331186057"/>
      </p:ext>
    </p:extLst>
  </p:cSld>
  <p:clrMapOvr>
    <a:masterClrMapping/>
  </p:clrMapOvr>
  <p:transition>
    <p:zo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711043" cy="4876800"/>
          </a:xfrm>
          <a:noFill/>
          <a:ln/>
        </p:spPr>
        <p:txBody>
          <a:bodyPr vert="horz" lIns="92075" tIns="46038" rIns="92075" bIns="46038" rtlCol="0">
            <a:normAutofit fontScale="92500" lnSpcReduction="10000"/>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dirty="0"/>
              <a:t>The partial materialization of cuboids or sub-cubes should consider three factors: </a:t>
            </a:r>
            <a:endParaRPr lang="en-US" sz="2400" dirty="0" smtClean="0"/>
          </a:p>
          <a:p>
            <a:pPr lvl="1"/>
            <a:r>
              <a:rPr lang="en-US" sz="2000" dirty="0" smtClean="0"/>
              <a:t>(</a:t>
            </a:r>
            <a:r>
              <a:rPr lang="en-US" sz="2000" dirty="0"/>
              <a:t>1) identify the subset of cuboids or sub-cubes to </a:t>
            </a:r>
            <a:r>
              <a:rPr lang="en-US" sz="2000" dirty="0" smtClean="0"/>
              <a:t>materialize</a:t>
            </a:r>
            <a:endParaRPr lang="en-US" sz="2000" dirty="0"/>
          </a:p>
          <a:p>
            <a:pPr lvl="1"/>
            <a:r>
              <a:rPr lang="en-US" sz="2000" dirty="0" smtClean="0"/>
              <a:t>(2</a:t>
            </a:r>
            <a:r>
              <a:rPr lang="en-US" sz="2000" dirty="0"/>
              <a:t>) exploit the materialized cuboids or sub-cubes during query </a:t>
            </a:r>
            <a:r>
              <a:rPr lang="en-US" sz="2000" dirty="0" smtClean="0"/>
              <a:t>processing</a:t>
            </a:r>
            <a:endParaRPr lang="en-US" sz="2000" dirty="0"/>
          </a:p>
          <a:p>
            <a:pPr lvl="1"/>
            <a:r>
              <a:rPr lang="en-US" sz="2000" dirty="0" smtClean="0"/>
              <a:t>(3</a:t>
            </a:r>
            <a:r>
              <a:rPr lang="en-US" sz="2000" dirty="0"/>
              <a:t>) efficiently update the materialized cuboids or sub-cubes during load and refresh.</a:t>
            </a:r>
          </a:p>
          <a:p>
            <a:r>
              <a:rPr lang="en-US" sz="2400" dirty="0"/>
              <a:t> The selection of the subset of cuboids or sub-cubes </a:t>
            </a:r>
            <a:r>
              <a:rPr lang="en-US" sz="2400" dirty="0" smtClean="0"/>
              <a:t>to materialize </a:t>
            </a:r>
            <a:r>
              <a:rPr lang="en-US" sz="2400" dirty="0"/>
              <a:t>should take into account the queries in the workload, their frequencies, and their accessing costs. </a:t>
            </a:r>
            <a:endParaRPr lang="en-US" sz="2400" dirty="0" smtClean="0"/>
          </a:p>
          <a:p>
            <a:r>
              <a:rPr lang="en-US" sz="2400" dirty="0" smtClean="0"/>
              <a:t>In </a:t>
            </a:r>
            <a:r>
              <a:rPr lang="en-US" sz="2400" dirty="0"/>
              <a:t>addition, it should consider workload characteristics, the cost for incremental updates, and the total storage requirements.</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3413390769"/>
      </p:ext>
    </p:extLst>
  </p:cSld>
  <p:clrMapOvr>
    <a:masterClrMapping/>
  </p:clrMapOvr>
  <p:transition>
    <p:zoom/>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6482" name="Rectangle 2"/>
          <p:cNvSpPr>
            <a:spLocks noGrp="1" noChangeArrowheads="1"/>
          </p:cNvSpPr>
          <p:nvPr>
            <p:ph type="title" idx="4294967295"/>
          </p:nvPr>
        </p:nvSpPr>
        <p:spPr>
          <a:xfrm>
            <a:off x="1330779" y="304800"/>
            <a:ext cx="6523264" cy="685800"/>
          </a:xfrm>
          <a:noFill/>
          <a:ln/>
        </p:spPr>
        <p:txBody>
          <a:bodyPr vert="horz" lIns="92075" tIns="46038" rIns="92075" bIns="46038" rtlCol="0" anchor="ctr">
            <a:noAutofit/>
          </a:bodyPr>
          <a:lstStyle/>
          <a:p>
            <a:r>
              <a:rPr lang="en-US" sz="4000" b="1" dirty="0">
                <a:solidFill>
                  <a:srgbClr val="C00000"/>
                </a:solidFill>
                <a:latin typeface="Calibri Heading"/>
              </a:rPr>
              <a:t>Efficient Data Cube Computation</a:t>
            </a:r>
          </a:p>
        </p:txBody>
      </p:sp>
      <p:sp>
        <p:nvSpPr>
          <p:cNvPr id="916483" name="Rectangle 3"/>
          <p:cNvSpPr>
            <a:spLocks noGrp="1" noChangeArrowheads="1"/>
          </p:cNvSpPr>
          <p:nvPr>
            <p:ph type="body" idx="1"/>
          </p:nvPr>
        </p:nvSpPr>
        <p:spPr>
          <a:xfrm>
            <a:off x="1485900" y="1447800"/>
            <a:ext cx="6711043" cy="4876800"/>
          </a:xfrm>
          <a:noFill/>
          <a:ln/>
        </p:spPr>
        <p:txBody>
          <a:bodyPr vert="horz" lIns="92075" tIns="46038" rIns="92075" bIns="46038" rtlCol="0">
            <a:normAutofit fontScale="92500" lnSpcReduction="20000"/>
          </a:bodyPr>
          <a:lstStyle/>
          <a:p>
            <a:pPr marL="0" indent="0">
              <a:buNone/>
            </a:pPr>
            <a:r>
              <a:rPr lang="en-US" sz="2400" b="1" dirty="0">
                <a:solidFill>
                  <a:srgbClr val="C00000"/>
                </a:solidFill>
              </a:rPr>
              <a:t>Computation of Selected </a:t>
            </a:r>
            <a:r>
              <a:rPr lang="en-US" sz="2400" b="1" dirty="0" smtClean="0">
                <a:solidFill>
                  <a:srgbClr val="C00000"/>
                </a:solidFill>
              </a:rPr>
              <a:t>Cuboids</a:t>
            </a:r>
          </a:p>
          <a:p>
            <a:r>
              <a:rPr lang="en-US" sz="2400" dirty="0"/>
              <a:t>A popular approach is to materialize the set of cuboids on which other frequently referenced cuboids are based. </a:t>
            </a:r>
            <a:endParaRPr lang="en-US" sz="2400" dirty="0" smtClean="0"/>
          </a:p>
          <a:p>
            <a:r>
              <a:rPr lang="en-US" sz="2400" dirty="0" smtClean="0"/>
              <a:t>Alternatively</a:t>
            </a:r>
            <a:r>
              <a:rPr lang="en-US" sz="2400" dirty="0"/>
              <a:t>, we can compute an </a:t>
            </a:r>
            <a:r>
              <a:rPr lang="en-US" sz="2400" b="1" i="1" dirty="0"/>
              <a:t>iceberg cube</a:t>
            </a:r>
            <a:r>
              <a:rPr lang="en-US" sz="2400" dirty="0"/>
              <a:t>, which is a data cube that stores only those cube cells whose aggregate value (e.g., count) is above some minimum support threshold. </a:t>
            </a:r>
            <a:endParaRPr lang="en-US" sz="2400" dirty="0" smtClean="0"/>
          </a:p>
          <a:p>
            <a:r>
              <a:rPr lang="en-US" sz="2400" dirty="0" smtClean="0"/>
              <a:t>Another </a:t>
            </a:r>
            <a:r>
              <a:rPr lang="en-US" sz="2400" dirty="0"/>
              <a:t>common strategy is to materialize a </a:t>
            </a:r>
            <a:r>
              <a:rPr lang="en-US" sz="2400" b="1" i="1" dirty="0"/>
              <a:t>shell cube</a:t>
            </a:r>
            <a:r>
              <a:rPr lang="en-US" sz="2400" dirty="0"/>
              <a:t>. This involves pre-computing the cuboids for only a small number of dimensions (such as 3 to 5) of a data cube. </a:t>
            </a:r>
            <a:endParaRPr lang="en-US" sz="2400" dirty="0" smtClean="0"/>
          </a:p>
          <a:p>
            <a:r>
              <a:rPr lang="en-US" sz="2400" dirty="0" smtClean="0"/>
              <a:t>Queries </a:t>
            </a:r>
            <a:r>
              <a:rPr lang="en-US" sz="2400" dirty="0"/>
              <a:t>on additional combinations of the dimensions can be computed on-the-fly. </a:t>
            </a:r>
            <a:endParaRPr lang="en-US" sz="2400" dirty="0" smtClean="0"/>
          </a:p>
          <a:p>
            <a:r>
              <a:rPr lang="en-US" sz="2400" dirty="0" smtClean="0"/>
              <a:t>An </a:t>
            </a:r>
            <a:r>
              <a:rPr lang="en-US" sz="2400" dirty="0"/>
              <a:t>iceberg cube can be specified with an SQL query, as shown in the following example.</a:t>
            </a:r>
          </a:p>
          <a:p>
            <a:pPr marL="0" indent="0">
              <a:buNone/>
            </a:pPr>
            <a:endParaRPr lang="en-US" sz="2400" dirty="0">
              <a:solidFill>
                <a:srgbClr val="C00000"/>
              </a:solidFill>
            </a:endParaRPr>
          </a:p>
        </p:txBody>
      </p:sp>
    </p:spTree>
    <p:extLst>
      <p:ext uri="{BB962C8B-B14F-4D97-AF65-F5344CB8AC3E}">
        <p14:creationId xmlns:p14="http://schemas.microsoft.com/office/powerpoint/2010/main" xmlns="" val="2681224298"/>
      </p:ext>
    </p:extLst>
  </p:cSld>
  <p:clrMapOvr>
    <a:masterClrMapping/>
  </p:clrMapOvr>
  <p:transition>
    <p:zo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1026"/>
          <p:cNvSpPr>
            <a:spLocks noGrp="1" noChangeArrowheads="1"/>
          </p:cNvSpPr>
          <p:nvPr>
            <p:ph type="title" idx="4294967295"/>
          </p:nvPr>
        </p:nvSpPr>
        <p:spPr>
          <a:xfrm>
            <a:off x="1428750" y="381000"/>
            <a:ext cx="4629150" cy="685800"/>
          </a:xfrm>
        </p:spPr>
        <p:txBody>
          <a:bodyPr>
            <a:normAutofit fontScale="90000"/>
          </a:bodyPr>
          <a:lstStyle/>
          <a:p>
            <a:r>
              <a:rPr lang="en-US" sz="4000" b="1" dirty="0">
                <a:solidFill>
                  <a:srgbClr val="C00000"/>
                </a:solidFill>
                <a:latin typeface="Calibri Heading"/>
              </a:rPr>
              <a:t>Iceberg Cube</a:t>
            </a:r>
          </a:p>
        </p:txBody>
      </p:sp>
      <p:sp>
        <p:nvSpPr>
          <p:cNvPr id="988163" name="Rectangle 1027"/>
          <p:cNvSpPr>
            <a:spLocks noGrp="1" noChangeArrowheads="1"/>
          </p:cNvSpPr>
          <p:nvPr>
            <p:ph type="body" idx="1"/>
          </p:nvPr>
        </p:nvSpPr>
        <p:spPr>
          <a:xfrm>
            <a:off x="1428750" y="1322614"/>
            <a:ext cx="4441372" cy="3477986"/>
          </a:xfrm>
        </p:spPr>
        <p:txBody>
          <a:bodyPr>
            <a:noAutofit/>
          </a:bodyPr>
          <a:lstStyle/>
          <a:p>
            <a:pPr>
              <a:lnSpc>
                <a:spcPct val="110000"/>
              </a:lnSpc>
            </a:pPr>
            <a:r>
              <a:rPr lang="en-US" sz="2400" dirty="0"/>
              <a:t>Computing only the cuboid cells whose count or other aggregates satisfying the condition like</a:t>
            </a:r>
          </a:p>
          <a:p>
            <a:pPr marL="0" indent="0">
              <a:buNone/>
            </a:pPr>
            <a:r>
              <a:rPr lang="en-US" sz="2400" dirty="0"/>
              <a:t> </a:t>
            </a:r>
            <a:r>
              <a:rPr lang="en-US" sz="2400" i="1" dirty="0"/>
              <a:t>compute cube sales iceberg as</a:t>
            </a:r>
            <a:endParaRPr lang="en-US" sz="2400" dirty="0"/>
          </a:p>
          <a:p>
            <a:pPr marL="0" indent="0">
              <a:buNone/>
            </a:pPr>
            <a:r>
              <a:rPr lang="en-US" sz="2400" i="1" dirty="0" smtClean="0"/>
              <a:t> 	month</a:t>
            </a:r>
            <a:r>
              <a:rPr lang="en-US" sz="2400" i="1" dirty="0"/>
              <a:t>, city, customer group, count(*)</a:t>
            </a:r>
            <a:endParaRPr lang="en-US" sz="2400" dirty="0"/>
          </a:p>
          <a:p>
            <a:pPr marL="0" indent="0">
              <a:buNone/>
            </a:pPr>
            <a:r>
              <a:rPr lang="en-US" sz="2400" i="1" dirty="0" smtClean="0"/>
              <a:t>	From </a:t>
            </a:r>
            <a:r>
              <a:rPr lang="en-US" sz="2400" i="1" dirty="0" err="1" smtClean="0"/>
              <a:t>salesInfo</a:t>
            </a:r>
            <a:endParaRPr lang="en-US" sz="2400" dirty="0"/>
          </a:p>
          <a:p>
            <a:pPr marL="0" indent="0">
              <a:buNone/>
            </a:pPr>
            <a:r>
              <a:rPr lang="en-US" sz="2400" i="1" dirty="0" smtClean="0"/>
              <a:t>	cube </a:t>
            </a:r>
            <a:r>
              <a:rPr lang="en-US" sz="2400" i="1" dirty="0"/>
              <a:t>by month, city, customer group</a:t>
            </a:r>
            <a:endParaRPr lang="en-US" sz="2400" dirty="0"/>
          </a:p>
          <a:p>
            <a:pPr marL="0" indent="0">
              <a:buNone/>
            </a:pPr>
            <a:r>
              <a:rPr lang="en-US" sz="2400" i="1" dirty="0" smtClean="0"/>
              <a:t>	having </a:t>
            </a:r>
            <a:r>
              <a:rPr lang="en-US" sz="2400" i="1" dirty="0"/>
              <a:t>count(*) &gt;= </a:t>
            </a:r>
            <a:r>
              <a:rPr lang="en-US" sz="2400" i="1" dirty="0" err="1"/>
              <a:t>min_sup</a:t>
            </a:r>
            <a:endParaRPr lang="en-US" sz="2400" dirty="0"/>
          </a:p>
        </p:txBody>
      </p:sp>
      <p:pic>
        <p:nvPicPr>
          <p:cNvPr id="988164" name="Picture 1028" descr="iceberg"/>
          <p:cNvPicPr>
            <a:picLocks noChangeAspect="1" noChangeArrowheads="1"/>
          </p:cNvPicPr>
          <p:nvPr/>
        </p:nvPicPr>
        <p:blipFill>
          <a:blip r:embed="rId2" cstate="print"/>
          <a:srcRect/>
          <a:stretch>
            <a:fillRect/>
          </a:stretch>
        </p:blipFill>
        <p:spPr bwMode="auto">
          <a:xfrm>
            <a:off x="6915150" y="762000"/>
            <a:ext cx="2057400" cy="2819400"/>
          </a:xfrm>
          <a:prstGeom prst="rect">
            <a:avLst/>
          </a:prstGeom>
          <a:noFill/>
        </p:spPr>
      </p:pic>
    </p:spTree>
    <p:extLst>
      <p:ext uri="{BB962C8B-B14F-4D97-AF65-F5344CB8AC3E}">
        <p14:creationId xmlns:p14="http://schemas.microsoft.com/office/powerpoint/2010/main" xmlns="" val="2269578696"/>
      </p:ext>
    </p:extLst>
  </p:cSld>
  <p:clrMapOvr>
    <a:masterClrMapping/>
  </p:clrMapOvr>
  <p:transition>
    <p:zoom/>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8162" name="Rectangle 1026"/>
          <p:cNvSpPr>
            <a:spLocks noGrp="1" noChangeArrowheads="1"/>
          </p:cNvSpPr>
          <p:nvPr>
            <p:ph type="title" idx="4294967295"/>
          </p:nvPr>
        </p:nvSpPr>
        <p:spPr>
          <a:xfrm>
            <a:off x="1428750" y="381000"/>
            <a:ext cx="4629150" cy="685800"/>
          </a:xfrm>
        </p:spPr>
        <p:txBody>
          <a:bodyPr>
            <a:normAutofit fontScale="90000"/>
          </a:bodyPr>
          <a:lstStyle/>
          <a:p>
            <a:r>
              <a:rPr lang="en-US" sz="4000" b="1" dirty="0">
                <a:solidFill>
                  <a:srgbClr val="C00000"/>
                </a:solidFill>
                <a:latin typeface="Calibri Heading"/>
              </a:rPr>
              <a:t>Iceberg Cube</a:t>
            </a:r>
          </a:p>
        </p:txBody>
      </p:sp>
      <p:pic>
        <p:nvPicPr>
          <p:cNvPr id="988164" name="Picture 1028" descr="iceberg"/>
          <p:cNvPicPr>
            <a:picLocks noChangeAspect="1" noChangeArrowheads="1"/>
          </p:cNvPicPr>
          <p:nvPr/>
        </p:nvPicPr>
        <p:blipFill>
          <a:blip r:embed="rId2" cstate="print"/>
          <a:srcRect/>
          <a:stretch>
            <a:fillRect/>
          </a:stretch>
        </p:blipFill>
        <p:spPr bwMode="auto">
          <a:xfrm>
            <a:off x="6915150" y="762000"/>
            <a:ext cx="2057400" cy="2819400"/>
          </a:xfrm>
          <a:prstGeom prst="rect">
            <a:avLst/>
          </a:prstGeom>
          <a:noFill/>
        </p:spPr>
      </p:pic>
      <p:sp>
        <p:nvSpPr>
          <p:cNvPr id="7" name="Rectangle 1029"/>
          <p:cNvSpPr>
            <a:spLocks noChangeArrowheads="1"/>
          </p:cNvSpPr>
          <p:nvPr/>
        </p:nvSpPr>
        <p:spPr bwMode="auto">
          <a:xfrm>
            <a:off x="514350" y="1464809"/>
            <a:ext cx="6400800" cy="5393191"/>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r>
              <a:rPr lang="en-US" dirty="0"/>
              <a:t>Motivation</a:t>
            </a:r>
          </a:p>
          <a:p>
            <a:pPr marL="742950" lvl="1" indent="-285750">
              <a:spcBef>
                <a:spcPct val="20000"/>
              </a:spcBef>
              <a:buClr>
                <a:schemeClr val="hlink"/>
              </a:buClr>
              <a:buSzPct val="55000"/>
              <a:buFont typeface="Wingdings" pitchFamily="2" charset="2"/>
              <a:buChar char="n"/>
            </a:pPr>
            <a:r>
              <a:rPr lang="en-US" dirty="0"/>
              <a:t>Only a small portion of cube cells may be “above the water’’ in a sparse cube</a:t>
            </a:r>
          </a:p>
          <a:p>
            <a:pPr marL="742950" lvl="1" indent="-285750">
              <a:spcBef>
                <a:spcPct val="20000"/>
              </a:spcBef>
              <a:buClr>
                <a:schemeClr val="hlink"/>
              </a:buClr>
              <a:buSzPct val="55000"/>
              <a:buFont typeface="Wingdings" pitchFamily="2" charset="2"/>
              <a:buChar char="n"/>
            </a:pPr>
            <a:r>
              <a:rPr lang="en-US" dirty="0"/>
              <a:t>Only calculate “interesting” cells—data above certain threshold</a:t>
            </a:r>
          </a:p>
          <a:p>
            <a:pPr marL="742950" lvl="1" indent="-285750">
              <a:spcBef>
                <a:spcPct val="20000"/>
              </a:spcBef>
              <a:buClr>
                <a:schemeClr val="hlink"/>
              </a:buClr>
              <a:buSzPct val="55000"/>
              <a:buFont typeface="Wingdings" pitchFamily="2" charset="2"/>
              <a:buChar char="n"/>
            </a:pPr>
            <a:r>
              <a:rPr lang="en-US" dirty="0"/>
              <a:t>Avoid explosive growth of the cube</a:t>
            </a:r>
          </a:p>
          <a:p>
            <a:pPr marL="1143000" lvl="2" indent="-228600">
              <a:spcBef>
                <a:spcPct val="20000"/>
              </a:spcBef>
              <a:buClr>
                <a:schemeClr val="folHlink"/>
              </a:buClr>
              <a:buSzPct val="50000"/>
              <a:buFont typeface="Wingdings" pitchFamily="2" charset="2"/>
              <a:buChar char="n"/>
            </a:pPr>
            <a:r>
              <a:rPr lang="en-US" dirty="0"/>
              <a:t>Suppose 100 dimensions, only 1 base cell.  How many aggregate cells if count &gt;= 1?  What about count &gt;= 2</a:t>
            </a:r>
            <a:r>
              <a:rPr lang="en-US" dirty="0" smtClean="0"/>
              <a:t>?</a:t>
            </a:r>
          </a:p>
          <a:p>
            <a:pPr marL="517525" lvl="2" indent="-342900">
              <a:spcBef>
                <a:spcPct val="20000"/>
              </a:spcBef>
              <a:buClr>
                <a:schemeClr val="folHlink"/>
              </a:buClr>
              <a:buSzPct val="50000"/>
              <a:buFont typeface="Arial" panose="020B0604020202020204" pitchFamily="34" charset="0"/>
              <a:buChar char="•"/>
            </a:pPr>
            <a:r>
              <a:rPr lang="en-US" dirty="0"/>
              <a:t>The compute cube statement specifies the pre-computation of the iceberg cube, </a:t>
            </a:r>
            <a:r>
              <a:rPr lang="en-US" i="1" dirty="0"/>
              <a:t>sales iceberg</a:t>
            </a:r>
            <a:r>
              <a:rPr lang="en-US" dirty="0"/>
              <a:t>, with the dimensions </a:t>
            </a:r>
            <a:r>
              <a:rPr lang="en-US" i="1" dirty="0"/>
              <a:t>month</a:t>
            </a:r>
            <a:r>
              <a:rPr lang="en-US" dirty="0"/>
              <a:t>, </a:t>
            </a:r>
            <a:r>
              <a:rPr lang="en-US" i="1" dirty="0"/>
              <a:t>city</a:t>
            </a:r>
            <a:r>
              <a:rPr lang="en-US" dirty="0"/>
              <a:t>, and </a:t>
            </a:r>
            <a:r>
              <a:rPr lang="en-US" i="1" dirty="0"/>
              <a:t>customer group</a:t>
            </a:r>
            <a:r>
              <a:rPr lang="en-US" dirty="0"/>
              <a:t>, and the aggregate measure count(). </a:t>
            </a:r>
            <a:endParaRPr lang="en-US" dirty="0" smtClean="0"/>
          </a:p>
          <a:p>
            <a:pPr marL="517525" lvl="2" indent="-342900">
              <a:spcBef>
                <a:spcPct val="20000"/>
              </a:spcBef>
              <a:buClr>
                <a:schemeClr val="folHlink"/>
              </a:buClr>
              <a:buSzPct val="50000"/>
              <a:buFont typeface="Arial" panose="020B0604020202020204" pitchFamily="34" charset="0"/>
              <a:buChar char="•"/>
            </a:pPr>
            <a:r>
              <a:rPr lang="en-US" dirty="0" smtClean="0"/>
              <a:t>The </a:t>
            </a:r>
            <a:r>
              <a:rPr lang="en-US" dirty="0"/>
              <a:t>input tuples are in the </a:t>
            </a:r>
            <a:r>
              <a:rPr lang="en-US" i="1" dirty="0" err="1"/>
              <a:t>salesInfo</a:t>
            </a:r>
            <a:r>
              <a:rPr lang="en-US" i="1" dirty="0"/>
              <a:t> </a:t>
            </a:r>
            <a:r>
              <a:rPr lang="en-US" dirty="0"/>
              <a:t>relation. </a:t>
            </a:r>
            <a:endParaRPr lang="en-US" dirty="0" smtClean="0"/>
          </a:p>
          <a:p>
            <a:pPr marL="517525" lvl="2" indent="-342900">
              <a:spcBef>
                <a:spcPct val="20000"/>
              </a:spcBef>
              <a:buClr>
                <a:schemeClr val="folHlink"/>
              </a:buClr>
              <a:buSzPct val="50000"/>
              <a:buFont typeface="Arial" panose="020B0604020202020204" pitchFamily="34" charset="0"/>
              <a:buChar char="•"/>
            </a:pPr>
            <a:r>
              <a:rPr lang="en-US" dirty="0" smtClean="0"/>
              <a:t>The </a:t>
            </a:r>
            <a:r>
              <a:rPr lang="en-US" dirty="0"/>
              <a:t>cube by clause specifies that aggregates (group-</a:t>
            </a:r>
            <a:r>
              <a:rPr lang="en-US" dirty="0" err="1"/>
              <a:t>by’s</a:t>
            </a:r>
            <a:r>
              <a:rPr lang="en-US" dirty="0"/>
              <a:t>) are to be formed for each of the possible subsets of the given dimensions.</a:t>
            </a:r>
          </a:p>
          <a:p>
            <a:pPr marL="403225" lvl="2" indent="-228600">
              <a:spcBef>
                <a:spcPct val="20000"/>
              </a:spcBef>
              <a:buClr>
                <a:schemeClr val="folHlink"/>
              </a:buClr>
              <a:buSzPct val="50000"/>
              <a:buFont typeface="Wingdings" pitchFamily="2" charset="2"/>
              <a:buChar char="n"/>
            </a:pPr>
            <a:endParaRPr lang="en-US" dirty="0"/>
          </a:p>
          <a:p>
            <a:pPr marL="228600" lvl="2" indent="-228600">
              <a:spcBef>
                <a:spcPct val="20000"/>
              </a:spcBef>
              <a:buClr>
                <a:schemeClr val="folHlink"/>
              </a:buClr>
              <a:buSzPct val="50000"/>
              <a:buFont typeface="Wingdings" pitchFamily="2" charset="2"/>
              <a:buChar char="n"/>
            </a:pPr>
            <a:endParaRPr lang="en-US" dirty="0" smtClean="0"/>
          </a:p>
        </p:txBody>
      </p:sp>
    </p:spTree>
    <p:extLst>
      <p:ext uri="{BB962C8B-B14F-4D97-AF65-F5344CB8AC3E}">
        <p14:creationId xmlns:p14="http://schemas.microsoft.com/office/powerpoint/2010/main" xmlns="" val="1719588455"/>
      </p:ext>
    </p:extLst>
  </p:cSld>
  <p:clrMapOvr>
    <a:masterClrMapping/>
  </p:clrMapOvr>
  <p:transition>
    <p:zoom/>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650" name="Rectangle 2"/>
          <p:cNvSpPr>
            <a:spLocks noGrp="1" noChangeArrowheads="1"/>
          </p:cNvSpPr>
          <p:nvPr>
            <p:ph type="title" idx="4294967295"/>
          </p:nvPr>
        </p:nvSpPr>
        <p:spPr>
          <a:xfrm>
            <a:off x="1428750" y="381000"/>
            <a:ext cx="6286500" cy="685800"/>
          </a:xfrm>
        </p:spPr>
        <p:txBody>
          <a:bodyPr vert="horz" lIns="91440" tIns="45720" rIns="91440" bIns="45720" rtlCol="0" anchor="ctr">
            <a:normAutofit fontScale="90000"/>
          </a:bodyPr>
          <a:lstStyle/>
          <a:p>
            <a:r>
              <a:rPr lang="en-US" sz="4000" b="1" dirty="0">
                <a:solidFill>
                  <a:srgbClr val="C00000"/>
                </a:solidFill>
                <a:latin typeface="Calibri Heading"/>
              </a:rPr>
              <a:t>Indexing OLAP Data: Bitmap Index</a:t>
            </a:r>
          </a:p>
        </p:txBody>
      </p:sp>
      <p:sp>
        <p:nvSpPr>
          <p:cNvPr id="923651" name="Rectangle 3"/>
          <p:cNvSpPr>
            <a:spLocks noGrp="1" noChangeArrowheads="1"/>
          </p:cNvSpPr>
          <p:nvPr>
            <p:ph type="body" idx="1"/>
          </p:nvPr>
        </p:nvSpPr>
        <p:spPr>
          <a:xfrm>
            <a:off x="1428751" y="1371600"/>
            <a:ext cx="6226969" cy="2362200"/>
          </a:xfrm>
        </p:spPr>
        <p:txBody>
          <a:bodyPr>
            <a:normAutofit lnSpcReduction="10000"/>
          </a:bodyPr>
          <a:lstStyle/>
          <a:p>
            <a:r>
              <a:rPr lang="en-US" sz="2000" dirty="0"/>
              <a:t>Index on a particular column</a:t>
            </a:r>
          </a:p>
          <a:p>
            <a:r>
              <a:rPr lang="en-US" sz="2000" dirty="0"/>
              <a:t>Each value in the column has a bit vector: bit-op is fast</a:t>
            </a:r>
          </a:p>
          <a:p>
            <a:r>
              <a:rPr lang="en-US" sz="2000" dirty="0"/>
              <a:t>The </a:t>
            </a:r>
            <a:r>
              <a:rPr lang="en-US" sz="2400" dirty="0"/>
              <a:t>length</a:t>
            </a:r>
            <a:r>
              <a:rPr lang="en-US" sz="2000" dirty="0"/>
              <a:t> of the bit vector: # of records in the base table</a:t>
            </a:r>
          </a:p>
          <a:p>
            <a:r>
              <a:rPr lang="en-US" sz="2000" dirty="0"/>
              <a:t>The </a:t>
            </a:r>
            <a:r>
              <a:rPr lang="en-US" sz="2000" i="1" dirty="0"/>
              <a:t> </a:t>
            </a:r>
            <a:r>
              <a:rPr lang="en-US" sz="2000" i="1" dirty="0" err="1"/>
              <a:t>i</a:t>
            </a:r>
            <a:r>
              <a:rPr lang="en-US" sz="2000" dirty="0" err="1"/>
              <a:t>-th</a:t>
            </a:r>
            <a:r>
              <a:rPr lang="en-US" sz="2000" dirty="0"/>
              <a:t> bit is set if the </a:t>
            </a:r>
            <a:r>
              <a:rPr lang="en-US" sz="2000" i="1" dirty="0"/>
              <a:t> </a:t>
            </a:r>
            <a:r>
              <a:rPr lang="en-US" sz="2000" i="1" dirty="0" err="1"/>
              <a:t>i</a:t>
            </a:r>
            <a:r>
              <a:rPr lang="en-US" sz="2000" dirty="0" err="1"/>
              <a:t>-th</a:t>
            </a:r>
            <a:r>
              <a:rPr lang="en-US" sz="2000" dirty="0"/>
              <a:t> row of the base table has the value for the indexed column</a:t>
            </a:r>
          </a:p>
          <a:p>
            <a:r>
              <a:rPr lang="en-US" sz="2000" dirty="0"/>
              <a:t>not suitable for high cardinality domains</a:t>
            </a:r>
          </a:p>
        </p:txBody>
      </p:sp>
      <p:graphicFrame>
        <p:nvGraphicFramePr>
          <p:cNvPr id="923652" name="Object 4"/>
          <p:cNvGraphicFramePr>
            <a:graphicFrameLocks noChangeAspect="1"/>
          </p:cNvGraphicFramePr>
          <p:nvPr/>
        </p:nvGraphicFramePr>
        <p:xfrm>
          <a:off x="1314450" y="4419600"/>
          <a:ext cx="1928813" cy="2076450"/>
        </p:xfrm>
        <a:graphic>
          <a:graphicData uri="http://schemas.openxmlformats.org/presentationml/2006/ole">
            <p:oleObj spid="_x0000_s3074" name="Worksheet" r:id="rId3" imgW="2554200" imgH="1971720" progId="Excel.Sheet.8">
              <p:embed/>
            </p:oleObj>
          </a:graphicData>
        </a:graphic>
      </p:graphicFrame>
      <p:graphicFrame>
        <p:nvGraphicFramePr>
          <p:cNvPr id="923653" name="Object 5"/>
          <p:cNvGraphicFramePr>
            <a:graphicFrameLocks noChangeAspect="1"/>
          </p:cNvGraphicFramePr>
          <p:nvPr/>
        </p:nvGraphicFramePr>
        <p:xfrm>
          <a:off x="6015037" y="4495800"/>
          <a:ext cx="1985963" cy="1981200"/>
        </p:xfrm>
        <a:graphic>
          <a:graphicData uri="http://schemas.openxmlformats.org/presentationml/2006/ole">
            <p:oleObj spid="_x0000_s3075" name="Worksheet" r:id="rId4" imgW="2630160" imgH="1971720" progId="Excel.Sheet.8">
              <p:embed/>
            </p:oleObj>
          </a:graphicData>
        </a:graphic>
      </p:graphicFrame>
      <p:graphicFrame>
        <p:nvGraphicFramePr>
          <p:cNvPr id="923654" name="Object 6"/>
          <p:cNvGraphicFramePr>
            <a:graphicFrameLocks noChangeAspect="1"/>
          </p:cNvGraphicFramePr>
          <p:nvPr/>
        </p:nvGraphicFramePr>
        <p:xfrm>
          <a:off x="3314700" y="4495800"/>
          <a:ext cx="2628900" cy="1981200"/>
        </p:xfrm>
        <a:graphic>
          <a:graphicData uri="http://schemas.openxmlformats.org/presentationml/2006/ole">
            <p:oleObj spid="_x0000_s3076" name="Worksheet" r:id="rId5" imgW="3303000" imgH="1755000" progId="Excel.Sheet.8">
              <p:embed/>
            </p:oleObj>
          </a:graphicData>
        </a:graphic>
      </p:graphicFrame>
      <p:sp>
        <p:nvSpPr>
          <p:cNvPr id="923655" name="Text Box 7"/>
          <p:cNvSpPr txBox="1">
            <a:spLocks noChangeArrowheads="1"/>
          </p:cNvSpPr>
          <p:nvPr/>
        </p:nvSpPr>
        <p:spPr bwMode="auto">
          <a:xfrm>
            <a:off x="1543050" y="3886200"/>
            <a:ext cx="1526380"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Base table</a:t>
            </a:r>
            <a:endParaRPr lang="en-US" sz="2400">
              <a:latin typeface="Times New Roman" pitchFamily="18" charset="0"/>
            </a:endParaRPr>
          </a:p>
        </p:txBody>
      </p:sp>
      <p:sp>
        <p:nvSpPr>
          <p:cNvPr id="923656" name="Text Box 8"/>
          <p:cNvSpPr txBox="1">
            <a:spLocks noChangeArrowheads="1"/>
          </p:cNvSpPr>
          <p:nvPr/>
        </p:nvSpPr>
        <p:spPr bwMode="auto">
          <a:xfrm>
            <a:off x="3371850" y="3962400"/>
            <a:ext cx="2340705"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Index on Region</a:t>
            </a:r>
            <a:endParaRPr lang="en-US" sz="2400">
              <a:latin typeface="Times New Roman" pitchFamily="18" charset="0"/>
            </a:endParaRPr>
          </a:p>
        </p:txBody>
      </p:sp>
      <p:sp>
        <p:nvSpPr>
          <p:cNvPr id="923657" name="Text Box 9"/>
          <p:cNvSpPr txBox="1">
            <a:spLocks noChangeArrowheads="1"/>
          </p:cNvSpPr>
          <p:nvPr/>
        </p:nvSpPr>
        <p:spPr bwMode="auto">
          <a:xfrm>
            <a:off x="6057900" y="3962400"/>
            <a:ext cx="2055820" cy="461665"/>
          </a:xfrm>
          <a:prstGeom prst="rect">
            <a:avLst/>
          </a:prstGeom>
          <a:noFill/>
          <a:ln w="9525">
            <a:noFill/>
            <a:miter lim="800000"/>
            <a:headEnd/>
            <a:tailEnd/>
          </a:ln>
          <a:effectLst/>
        </p:spPr>
        <p:txBody>
          <a:bodyPr wrap="none">
            <a:spAutoFit/>
          </a:bodyPr>
          <a:lstStyle/>
          <a:p>
            <a:pPr algn="ctr" eaLnBrk="0" hangingPunct="0"/>
            <a:r>
              <a:rPr lang="en-US" sz="2400" b="1">
                <a:latin typeface="Times New Roman" pitchFamily="18" charset="0"/>
              </a:rPr>
              <a:t>Index on Type</a:t>
            </a:r>
            <a:endParaRPr lang="en-US" sz="2400">
              <a:latin typeface="Times New Roman" pitchFamily="18" charset="0"/>
            </a:endParaRPr>
          </a:p>
        </p:txBody>
      </p:sp>
    </p:spTree>
    <p:extLst>
      <p:ext uri="{BB962C8B-B14F-4D97-AF65-F5344CB8AC3E}">
        <p14:creationId xmlns:p14="http://schemas.microsoft.com/office/powerpoint/2010/main" xmlns="" val="9793087"/>
      </p:ext>
    </p:extLst>
  </p:cSld>
  <p:clrMapOvr>
    <a:masterClrMapping/>
  </p:clrMapOvr>
  <p:transition>
    <p:zo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6724" name="Picture 4" descr="ji"/>
          <p:cNvPicPr>
            <a:picLocks noChangeAspect="1" noChangeArrowheads="1"/>
          </p:cNvPicPr>
          <p:nvPr/>
        </p:nvPicPr>
        <p:blipFill>
          <a:blip r:embed="rId2" cstate="print"/>
          <a:srcRect/>
          <a:stretch>
            <a:fillRect/>
          </a:stretch>
        </p:blipFill>
        <p:spPr bwMode="auto">
          <a:xfrm>
            <a:off x="6572250" y="1393371"/>
            <a:ext cx="2286000" cy="4713288"/>
          </a:xfrm>
          <a:prstGeom prst="rect">
            <a:avLst/>
          </a:prstGeom>
          <a:noFill/>
        </p:spPr>
      </p:pic>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Indexing OLAP Data: Join Indices</a:t>
            </a:r>
          </a:p>
        </p:txBody>
      </p:sp>
      <p:sp>
        <p:nvSpPr>
          <p:cNvPr id="926723" name="Rectangle 3"/>
          <p:cNvSpPr>
            <a:spLocks noGrp="1" noChangeArrowheads="1"/>
          </p:cNvSpPr>
          <p:nvPr>
            <p:ph type="body" idx="1"/>
          </p:nvPr>
        </p:nvSpPr>
        <p:spPr>
          <a:xfrm>
            <a:off x="1314450" y="1080293"/>
            <a:ext cx="5045528" cy="5603535"/>
          </a:xfrm>
        </p:spPr>
        <p:txBody>
          <a:bodyPr>
            <a:noAutofit/>
          </a:bodyPr>
          <a:lstStyle/>
          <a:p>
            <a:r>
              <a:rPr lang="en-US" sz="2000" dirty="0"/>
              <a:t>Join index: JI(R-id, S-id) where R (R-id, …) </a:t>
            </a:r>
            <a:r>
              <a:rPr lang="en-US" sz="2000" dirty="0">
                <a:sym typeface="MT Extra" pitchFamily="18" charset="2"/>
              </a:rPr>
              <a:t> S (S-id, …)</a:t>
            </a:r>
          </a:p>
          <a:p>
            <a:r>
              <a:rPr lang="en-US" sz="2000" dirty="0"/>
              <a:t>Traditional indices map the values to a list of record ids</a:t>
            </a:r>
          </a:p>
          <a:p>
            <a:pPr lvl="1"/>
            <a:r>
              <a:rPr lang="en-US" sz="2000" dirty="0"/>
              <a:t>It materializes relational join in JI file and speeds up relational join </a:t>
            </a:r>
          </a:p>
          <a:p>
            <a:r>
              <a:rPr lang="en-US" sz="2000" dirty="0"/>
              <a:t>In data warehouses, join index relates the values of the </a:t>
            </a:r>
            <a:r>
              <a:rPr lang="en-US" sz="2000" u="sng" dirty="0">
                <a:solidFill>
                  <a:schemeClr val="hlink"/>
                </a:solidFill>
              </a:rPr>
              <a:t>dimensions</a:t>
            </a:r>
            <a:r>
              <a:rPr lang="en-US" sz="2000" dirty="0"/>
              <a:t> of a </a:t>
            </a:r>
            <a:r>
              <a:rPr lang="en-US" sz="2000" dirty="0" smtClean="0"/>
              <a:t>star </a:t>
            </a:r>
            <a:r>
              <a:rPr lang="en-US" sz="2000" dirty="0"/>
              <a:t>schema to </a:t>
            </a:r>
            <a:r>
              <a:rPr lang="en-US" sz="2000" u="sng" dirty="0">
                <a:solidFill>
                  <a:schemeClr val="hlink"/>
                </a:solidFill>
              </a:rPr>
              <a:t>rows</a:t>
            </a:r>
            <a:r>
              <a:rPr lang="en-US" sz="2000" dirty="0"/>
              <a:t> in the fact table.</a:t>
            </a:r>
          </a:p>
          <a:p>
            <a:pPr lvl="1"/>
            <a:r>
              <a:rPr lang="en-US" sz="2000" dirty="0"/>
              <a:t>E.g. fact table: </a:t>
            </a:r>
            <a:r>
              <a:rPr lang="en-US" sz="2000" i="1" dirty="0"/>
              <a:t>Sales </a:t>
            </a:r>
            <a:r>
              <a:rPr lang="en-US" sz="2000" dirty="0"/>
              <a:t>and two dimensions </a:t>
            </a:r>
            <a:r>
              <a:rPr lang="en-US" sz="2000" i="1" dirty="0"/>
              <a:t>city</a:t>
            </a:r>
            <a:r>
              <a:rPr lang="en-US" sz="2000" dirty="0"/>
              <a:t> and </a:t>
            </a:r>
            <a:r>
              <a:rPr lang="en-US" sz="2000" i="1" dirty="0"/>
              <a:t>product</a:t>
            </a:r>
            <a:endParaRPr lang="en-US" sz="2000" dirty="0"/>
          </a:p>
          <a:p>
            <a:pPr lvl="2"/>
            <a:r>
              <a:rPr lang="en-US" sz="2000" dirty="0"/>
              <a:t>A join index on </a:t>
            </a:r>
            <a:r>
              <a:rPr lang="en-US" sz="2000" i="1" dirty="0"/>
              <a:t>city</a:t>
            </a:r>
            <a:r>
              <a:rPr lang="en-US" sz="2000" dirty="0"/>
              <a:t> maintains for each distinct city a list of R-IDs of the tuples recording the Sales in the city </a:t>
            </a:r>
          </a:p>
          <a:p>
            <a:pPr lvl="1"/>
            <a:r>
              <a:rPr lang="en-US" sz="2000" dirty="0"/>
              <a:t>Join indices can span multiple dimensions</a:t>
            </a:r>
          </a:p>
        </p:txBody>
      </p:sp>
    </p:spTree>
    <p:extLst>
      <p:ext uri="{BB962C8B-B14F-4D97-AF65-F5344CB8AC3E}">
        <p14:creationId xmlns:p14="http://schemas.microsoft.com/office/powerpoint/2010/main" xmlns="" val="2301210065"/>
      </p:ext>
    </p:extLst>
  </p:cSld>
  <p:clrMapOvr>
    <a:masterClrMapping/>
  </p:clrMapOvr>
  <p:transition>
    <p:zo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smtClean="0">
                <a:solidFill>
                  <a:srgbClr val="C00000"/>
                </a:solidFill>
              </a:rPr>
              <a:t>Data </a:t>
            </a:r>
            <a:r>
              <a:rPr lang="en-US" b="1" dirty="0">
                <a:solidFill>
                  <a:srgbClr val="C00000"/>
                </a:solidFill>
              </a:rPr>
              <a:t>Cleaning</a:t>
            </a:r>
            <a:endParaRPr lang="en-US" dirty="0">
              <a:solidFill>
                <a:srgbClr val="C00000"/>
              </a:solidFill>
            </a:endParaRPr>
          </a:p>
          <a:p>
            <a:r>
              <a:rPr lang="en-US" sz="1800" dirty="0"/>
              <a:t>The data warehouse involves large volumes of data from multiple sources, which can lead to a high probability of errors and anomalies in the data. Inconsistent field lengths, inconsistent descriptions, inconsistent value assignments, missing entries and violation of integrity constraints are some of the examples. </a:t>
            </a:r>
            <a:endParaRPr lang="en-US" sz="1800" dirty="0" smtClean="0"/>
          </a:p>
          <a:p>
            <a:r>
              <a:rPr lang="en-US" sz="1800" dirty="0" smtClean="0"/>
              <a:t>The </a:t>
            </a:r>
            <a:r>
              <a:rPr lang="en-US" sz="1800" dirty="0"/>
              <a:t>three classes of data cleaning tools are popularly used to help detect data anomalies and correct them:</a:t>
            </a:r>
          </a:p>
          <a:p>
            <a:pPr lvl="1"/>
            <a:r>
              <a:rPr lang="en-US" sz="1800" b="1" dirty="0"/>
              <a:t>Data migration tools</a:t>
            </a:r>
            <a:r>
              <a:rPr lang="en-US" sz="1800" dirty="0"/>
              <a:t> allow simple transformation rules to be specified.</a:t>
            </a:r>
          </a:p>
          <a:p>
            <a:pPr lvl="1"/>
            <a:r>
              <a:rPr lang="en-US" sz="1800" b="1" dirty="0"/>
              <a:t>Data scrubbing tools</a:t>
            </a:r>
            <a:r>
              <a:rPr lang="en-US" sz="1800" dirty="0"/>
              <a:t> use domain-specific knowledge to do the scrubbing of data. Tools such as Integrity </a:t>
            </a:r>
            <a:r>
              <a:rPr lang="en-US" sz="1800" dirty="0" smtClean="0"/>
              <a:t>fall </a:t>
            </a:r>
            <a:r>
              <a:rPr lang="en-US" sz="1800" dirty="0"/>
              <a:t>in this category.</a:t>
            </a:r>
          </a:p>
          <a:p>
            <a:pPr lvl="1"/>
            <a:r>
              <a:rPr lang="en-US" sz="1800" b="1" dirty="0"/>
              <a:t>Data auditing tools</a:t>
            </a:r>
            <a:r>
              <a:rPr lang="en-US" sz="1800" dirty="0"/>
              <a:t> make it possible to discover rules and relationships by scanning data. Thus, such tools may be considered variants of data mining tools.</a:t>
            </a:r>
          </a:p>
          <a:p>
            <a:endParaRPr lang="en-US" sz="1800" dirty="0"/>
          </a:p>
        </p:txBody>
      </p:sp>
    </p:spTree>
    <p:extLst>
      <p:ext uri="{BB962C8B-B14F-4D97-AF65-F5344CB8AC3E}">
        <p14:creationId xmlns:p14="http://schemas.microsoft.com/office/powerpoint/2010/main" xmlns="" val="1621019696"/>
      </p:ext>
    </p:extLst>
  </p:cSld>
  <p:clrMapOvr>
    <a:masterClrMapping/>
  </p:clrMapOvr>
  <p:transition>
    <p:zoom/>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a:solidFill>
                  <a:srgbClr val="C00000"/>
                </a:solidFill>
              </a:rPr>
              <a:t>Load</a:t>
            </a:r>
            <a:endParaRPr lang="en-US" dirty="0">
              <a:solidFill>
                <a:srgbClr val="C00000"/>
              </a:solidFill>
            </a:endParaRPr>
          </a:p>
          <a:p>
            <a:r>
              <a:rPr lang="en-US" sz="2000" dirty="0"/>
              <a:t>After extracting, cleaning, and transforming, data will be loaded into the data warehouse. </a:t>
            </a:r>
            <a:endParaRPr lang="en-US" sz="2000" dirty="0" smtClean="0"/>
          </a:p>
          <a:p>
            <a:r>
              <a:rPr lang="en-US" sz="2000" dirty="0" smtClean="0"/>
              <a:t>A </a:t>
            </a:r>
            <a:r>
              <a:rPr lang="en-US" sz="2000" dirty="0"/>
              <a:t>load utility has to allow the system administrator to monitor status, to cancel, suspend and resume a load, and to restart after failure with no loss of data integrity. </a:t>
            </a:r>
            <a:endParaRPr lang="en-US" sz="2000" dirty="0" smtClean="0"/>
          </a:p>
          <a:p>
            <a:r>
              <a:rPr lang="en-US" sz="2000" dirty="0" smtClean="0"/>
              <a:t>Sequential </a:t>
            </a:r>
            <a:r>
              <a:rPr lang="en-US" sz="2000" dirty="0"/>
              <a:t>loads can take a very long time to complete especially when it deals with terabytes of data. </a:t>
            </a:r>
            <a:endParaRPr lang="en-US" sz="2000" dirty="0" smtClean="0"/>
          </a:p>
          <a:p>
            <a:r>
              <a:rPr lang="en-US" sz="2000" dirty="0" smtClean="0"/>
              <a:t>Therefore</a:t>
            </a:r>
            <a:r>
              <a:rPr lang="en-US" sz="2000" dirty="0"/>
              <a:t>, pipelined and partitioned parallelism are typically used. Also incremental loading over full load is more popularly used with most commercial utilities since it reduces the volume of data that has to be incorporated into the data warehouse.</a:t>
            </a:r>
          </a:p>
          <a:p>
            <a:endParaRPr lang="en-US" sz="2000" dirty="0"/>
          </a:p>
        </p:txBody>
      </p:sp>
    </p:spTree>
    <p:extLst>
      <p:ext uri="{BB962C8B-B14F-4D97-AF65-F5344CB8AC3E}">
        <p14:creationId xmlns:p14="http://schemas.microsoft.com/office/powerpoint/2010/main" xmlns="" val="3419577616"/>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430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Content Placeholder 1"/>
          <p:cNvSpPr>
            <a:spLocks noGrp="1"/>
          </p:cNvSpPr>
          <p:nvPr>
            <p:ph idx="1"/>
          </p:nvPr>
        </p:nvSpPr>
        <p:spPr>
          <a:xfrm>
            <a:off x="630714" y="1327521"/>
            <a:ext cx="7886700" cy="4351338"/>
          </a:xfrm>
        </p:spPr>
        <p:txBody>
          <a:bodyPr>
            <a:normAutofit fontScale="92500" lnSpcReduction="10000"/>
          </a:bodyPr>
          <a:lstStyle/>
          <a:p>
            <a:pPr marL="0" indent="0">
              <a:buNone/>
            </a:pPr>
            <a:endParaRPr lang="en-US" sz="2400" dirty="0" smtClean="0"/>
          </a:p>
          <a:p>
            <a:pPr marL="0" indent="0" algn="just">
              <a:buNone/>
            </a:pPr>
            <a:r>
              <a:rPr lang="en-US" sz="2400" dirty="0" smtClean="0"/>
              <a:t>Suppose </a:t>
            </a:r>
            <a:r>
              <a:rPr lang="en-US" sz="2400" dirty="0"/>
              <a:t>that we would now like to view our sales data with an additional fourth dimension, such as </a:t>
            </a:r>
            <a:r>
              <a:rPr lang="en-US" sz="2400" i="1" dirty="0"/>
              <a:t>supplier</a:t>
            </a:r>
            <a:r>
              <a:rPr lang="en-US" sz="2400" dirty="0"/>
              <a:t>. Viewing things in 4-D becomes tricky. However, we can think of a 4-D cube as being a series of 3-D cubes, as shown in Figure below. </a:t>
            </a:r>
            <a:endParaRPr lang="en-US" sz="2400" dirty="0" smtClean="0"/>
          </a:p>
          <a:p>
            <a:pPr marL="0" indent="0" algn="just">
              <a:buNone/>
            </a:pPr>
            <a:endParaRPr lang="en-US" sz="2400" dirty="0"/>
          </a:p>
          <a:p>
            <a:pPr marL="0" indent="0" algn="just">
              <a:lnSpc>
                <a:spcPct val="100000"/>
              </a:lnSpc>
              <a:spcBef>
                <a:spcPts val="0"/>
              </a:spcBef>
              <a:buNone/>
            </a:pPr>
            <a:r>
              <a:rPr lang="en-US" sz="2400" dirty="0"/>
              <a:t>If we continue in this way, we may display any </a:t>
            </a:r>
            <a:r>
              <a:rPr lang="en-US" sz="2400" i="1" dirty="0"/>
              <a:t>n</a:t>
            </a:r>
            <a:r>
              <a:rPr lang="en-US" sz="2400" dirty="0"/>
              <a:t>-dimensional data as a series </a:t>
            </a:r>
            <a:r>
              <a:rPr lang="en-US" sz="2400" dirty="0" smtClean="0"/>
              <a:t>of</a:t>
            </a:r>
          </a:p>
          <a:p>
            <a:pPr marL="0" indent="0" algn="just">
              <a:lnSpc>
                <a:spcPct val="100000"/>
              </a:lnSpc>
              <a:spcBef>
                <a:spcPts val="0"/>
              </a:spcBef>
              <a:buNone/>
            </a:pPr>
            <a:r>
              <a:rPr lang="en-US" sz="2400" dirty="0" smtClean="0"/>
              <a:t> </a:t>
            </a:r>
            <a:r>
              <a:rPr lang="en-US" sz="2400" dirty="0"/>
              <a:t>(</a:t>
            </a:r>
            <a:r>
              <a:rPr lang="en-US" sz="2400" i="1" dirty="0"/>
              <a:t>n</a:t>
            </a:r>
            <a:r>
              <a:rPr lang="en-US" sz="2400" dirty="0"/>
              <a:t>-1) dimensional cubes. The data cube is a metaphor for multidimensional data storage. The actual physical storage of such data may differ from its logical representation. The important thing to remember is that data cubes are </a:t>
            </a:r>
            <a:endParaRPr lang="en-US" sz="2400" dirty="0" smtClean="0"/>
          </a:p>
          <a:p>
            <a:pPr marL="0" indent="0" algn="just">
              <a:lnSpc>
                <a:spcPct val="100000"/>
              </a:lnSpc>
              <a:spcBef>
                <a:spcPts val="0"/>
              </a:spcBef>
              <a:buNone/>
            </a:pPr>
            <a:r>
              <a:rPr lang="en-US" sz="2400" i="1" dirty="0" smtClean="0"/>
              <a:t>n</a:t>
            </a:r>
            <a:r>
              <a:rPr lang="en-US" sz="2400" dirty="0" smtClean="0"/>
              <a:t>-dimensional </a:t>
            </a:r>
            <a:r>
              <a:rPr lang="en-US" sz="2400" dirty="0"/>
              <a:t>and do not confine data to 3-D.</a:t>
            </a:r>
          </a:p>
          <a:p>
            <a:pPr marL="0" indent="0" algn="just">
              <a:buNone/>
            </a:pPr>
            <a:endParaRPr lang="en-US" sz="2400" dirty="0"/>
          </a:p>
          <a:p>
            <a:pPr algn="just"/>
            <a:endParaRPr lang="en-US" dirty="0"/>
          </a:p>
        </p:txBody>
      </p:sp>
    </p:spTree>
    <p:extLst>
      <p:ext uri="{BB962C8B-B14F-4D97-AF65-F5344CB8AC3E}">
        <p14:creationId xmlns="" xmlns:p14="http://schemas.microsoft.com/office/powerpoint/2010/main" val="1529188619"/>
      </p:ext>
    </p:extLst>
  </p:cSld>
  <p:clrMapOvr>
    <a:masterClrMapping/>
  </p:clrMapOvr>
  <p:transition>
    <p:zoom/>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400" b="1" dirty="0">
                <a:solidFill>
                  <a:srgbClr val="C00000"/>
                </a:solidFill>
              </a:rPr>
              <a:t>Refresh</a:t>
            </a:r>
            <a:endParaRPr lang="en-US" sz="2400" dirty="0">
              <a:solidFill>
                <a:srgbClr val="C00000"/>
              </a:solidFill>
            </a:endParaRPr>
          </a:p>
          <a:p>
            <a:r>
              <a:rPr lang="en-US" sz="2400" dirty="0"/>
              <a:t>Refreshing a warehouse consists in propagating updates on source data to correspondingly update the base data and derived data stored in the warehouse. </a:t>
            </a:r>
            <a:endParaRPr lang="en-US" sz="2400" dirty="0" smtClean="0"/>
          </a:p>
          <a:p>
            <a:r>
              <a:rPr lang="en-US" sz="2400" dirty="0" smtClean="0"/>
              <a:t>There </a:t>
            </a:r>
            <a:r>
              <a:rPr lang="en-US" sz="2400" dirty="0"/>
              <a:t>are two sets of issues to consider: when to refresh, and how to refresh. Usually, the warehouse is refreshed periodically (e.g., daily or weekly). </a:t>
            </a:r>
            <a:endParaRPr lang="en-US" sz="2400" dirty="0" smtClean="0"/>
          </a:p>
          <a:p>
            <a:r>
              <a:rPr lang="en-US" sz="2400" dirty="0" smtClean="0"/>
              <a:t>Only </a:t>
            </a:r>
            <a:r>
              <a:rPr lang="en-US" sz="2400" dirty="0"/>
              <a:t>if some OLAP queries need current data, it is necessary to propagate every update. </a:t>
            </a:r>
            <a:endParaRPr lang="en-US" sz="2400" dirty="0" smtClean="0"/>
          </a:p>
          <a:p>
            <a:r>
              <a:rPr lang="en-US" sz="2400" dirty="0" smtClean="0"/>
              <a:t>The </a:t>
            </a:r>
            <a:r>
              <a:rPr lang="en-US" sz="2400" dirty="0"/>
              <a:t>refresh policy is set by the warehouse administrator, depending on user needs and may be different for different sources.</a:t>
            </a:r>
          </a:p>
          <a:p>
            <a:endParaRPr lang="en-US" sz="2400" dirty="0"/>
          </a:p>
        </p:txBody>
      </p:sp>
    </p:spTree>
    <p:extLst>
      <p:ext uri="{BB962C8B-B14F-4D97-AF65-F5344CB8AC3E}">
        <p14:creationId xmlns:p14="http://schemas.microsoft.com/office/powerpoint/2010/main" xmlns="" val="239200503"/>
      </p:ext>
    </p:extLst>
  </p:cSld>
  <p:clrMapOvr>
    <a:masterClrMapping/>
  </p:clrMapOvr>
  <p:transition>
    <p:zoom/>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Back end Tools</a:t>
            </a:r>
          </a:p>
        </p:txBody>
      </p:sp>
      <p:sp>
        <p:nvSpPr>
          <p:cNvPr id="926723" name="Rectangle 3"/>
          <p:cNvSpPr>
            <a:spLocks noGrp="1" noChangeArrowheads="1"/>
          </p:cNvSpPr>
          <p:nvPr>
            <p:ph type="body" idx="1"/>
          </p:nvPr>
        </p:nvSpPr>
        <p:spPr>
          <a:xfrm>
            <a:off x="465365" y="1080293"/>
            <a:ext cx="8254093" cy="5603535"/>
          </a:xfrm>
        </p:spPr>
        <p:txBody>
          <a:bodyPr>
            <a:noAutofit/>
          </a:bodyPr>
          <a:lstStyle/>
          <a:p>
            <a:r>
              <a:rPr lang="en-US" sz="2800" dirty="0"/>
              <a:t>Refresh techniques may also depend on the characteristics of the source and the capabilities of the database servers. </a:t>
            </a:r>
            <a:endParaRPr lang="en-US" sz="2800" dirty="0" smtClean="0"/>
          </a:p>
          <a:p>
            <a:r>
              <a:rPr lang="en-US" sz="2800" dirty="0" smtClean="0"/>
              <a:t>Extracting </a:t>
            </a:r>
            <a:r>
              <a:rPr lang="en-US" sz="2800" dirty="0"/>
              <a:t>an entire source file or database is usually too expensive, but may be the only choice for legacy data sources</a:t>
            </a:r>
            <a:r>
              <a:rPr lang="en-US" sz="2800" dirty="0" smtClean="0"/>
              <a:t>.</a:t>
            </a:r>
          </a:p>
          <a:p>
            <a:r>
              <a:rPr lang="en-US" sz="2800" dirty="0" smtClean="0"/>
              <a:t>Most </a:t>
            </a:r>
            <a:r>
              <a:rPr lang="en-US" sz="2800" dirty="0"/>
              <a:t>contemporary database systems provide replication servers that support incremental techniques for propagating updates from a primary database to one or more replicas. </a:t>
            </a:r>
            <a:endParaRPr lang="en-US" sz="2800" dirty="0" smtClean="0"/>
          </a:p>
          <a:p>
            <a:r>
              <a:rPr lang="en-US" sz="2800" dirty="0" smtClean="0"/>
              <a:t>Such </a:t>
            </a:r>
            <a:r>
              <a:rPr lang="en-US" sz="2800" dirty="0"/>
              <a:t>replication servers can be used to incrementally refresh a warehouse when the sources change. </a:t>
            </a:r>
          </a:p>
        </p:txBody>
      </p:sp>
    </p:spTree>
    <p:extLst>
      <p:ext uri="{BB962C8B-B14F-4D97-AF65-F5344CB8AC3E}">
        <p14:creationId xmlns:p14="http://schemas.microsoft.com/office/powerpoint/2010/main" xmlns="" val="94808358"/>
      </p:ext>
    </p:extLst>
  </p:cSld>
  <p:clrMapOvr>
    <a:masterClrMapping/>
  </p:clrMapOvr>
  <p:transition>
    <p:zo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Tuning</a:t>
            </a:r>
          </a:p>
        </p:txBody>
      </p:sp>
      <p:sp>
        <p:nvSpPr>
          <p:cNvPr id="926723" name="Rectangle 3"/>
          <p:cNvSpPr>
            <a:spLocks noGrp="1" noChangeArrowheads="1"/>
          </p:cNvSpPr>
          <p:nvPr>
            <p:ph type="body" idx="1"/>
          </p:nvPr>
        </p:nvSpPr>
        <p:spPr>
          <a:xfrm>
            <a:off x="465365" y="1080293"/>
            <a:ext cx="8254093" cy="5603535"/>
          </a:xfrm>
        </p:spPr>
        <p:txBody>
          <a:bodyPr>
            <a:noAutofit/>
          </a:bodyPr>
          <a:lstStyle/>
          <a:p>
            <a:r>
              <a:rPr lang="en-US" sz="2400" dirty="0"/>
              <a:t>The process of applying different strategies in performing different operations of data warehouse such that performance measures will enhance is called data warehousing tuning. </a:t>
            </a:r>
            <a:endParaRPr lang="en-US" sz="2400" dirty="0" smtClean="0"/>
          </a:p>
          <a:p>
            <a:r>
              <a:rPr lang="en-US" sz="2400" dirty="0" smtClean="0"/>
              <a:t>For </a:t>
            </a:r>
            <a:r>
              <a:rPr lang="en-US" sz="2400" dirty="0"/>
              <a:t>this, it is very important to have a complete knowledge of data warehouse. </a:t>
            </a:r>
            <a:endParaRPr lang="en-US" sz="2400" dirty="0" smtClean="0"/>
          </a:p>
          <a:p>
            <a:r>
              <a:rPr lang="en-US" sz="2400" dirty="0" smtClean="0"/>
              <a:t>We </a:t>
            </a:r>
            <a:r>
              <a:rPr lang="en-US" sz="2400" dirty="0"/>
              <a:t>can tune the different aspects of a data warehouse such as performance, data load, queries, etc. </a:t>
            </a:r>
            <a:endParaRPr lang="en-US" sz="2400" dirty="0" smtClean="0"/>
          </a:p>
          <a:p>
            <a:r>
              <a:rPr lang="en-US" sz="2400" dirty="0" smtClean="0"/>
              <a:t>A </a:t>
            </a:r>
            <a:r>
              <a:rPr lang="en-US" sz="2400" dirty="0"/>
              <a:t>data warehouse keeps evolving and it is unpredictable what query the user is going to post in the future. </a:t>
            </a:r>
            <a:endParaRPr lang="en-US" sz="2400" dirty="0" smtClean="0"/>
          </a:p>
          <a:p>
            <a:r>
              <a:rPr lang="en-US" sz="2400" dirty="0" smtClean="0"/>
              <a:t>Therefore </a:t>
            </a:r>
            <a:r>
              <a:rPr lang="en-US" sz="2400" dirty="0"/>
              <a:t>it becomes more difficult to tune a data warehouse system.  </a:t>
            </a:r>
          </a:p>
        </p:txBody>
      </p:sp>
    </p:spTree>
    <p:extLst>
      <p:ext uri="{BB962C8B-B14F-4D97-AF65-F5344CB8AC3E}">
        <p14:creationId xmlns:p14="http://schemas.microsoft.com/office/powerpoint/2010/main" xmlns="" val="2545533666"/>
      </p:ext>
    </p:extLst>
  </p:cSld>
  <p:clrMapOvr>
    <a:masterClrMapping/>
  </p:clrMapOvr>
  <p:transition>
    <p:zoom/>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Tuning…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800" dirty="0"/>
              <a:t>Tuning a data warehouse is a difficult procedure due to following reasons:</a:t>
            </a:r>
          </a:p>
          <a:p>
            <a:pPr lvl="0"/>
            <a:r>
              <a:rPr lang="en-US" sz="2800" dirty="0"/>
              <a:t>Data warehouse is dynamic; it never remains constant.</a:t>
            </a:r>
          </a:p>
          <a:p>
            <a:pPr lvl="0"/>
            <a:r>
              <a:rPr lang="en-US" sz="2800" dirty="0"/>
              <a:t>It is very difficult to predict what query the user is going to post in the future.</a:t>
            </a:r>
          </a:p>
          <a:p>
            <a:pPr lvl="0"/>
            <a:r>
              <a:rPr lang="en-US" sz="2800" dirty="0"/>
              <a:t>Business requirements change with time.</a:t>
            </a:r>
          </a:p>
          <a:p>
            <a:pPr lvl="0"/>
            <a:r>
              <a:rPr lang="en-US" sz="2800" dirty="0"/>
              <a:t>Users and their profiles keep changing.</a:t>
            </a:r>
          </a:p>
          <a:p>
            <a:pPr lvl="0"/>
            <a:r>
              <a:rPr lang="en-US" sz="2800" dirty="0"/>
              <a:t>The user can switch from one group to another.</a:t>
            </a:r>
          </a:p>
          <a:p>
            <a:pPr lvl="0"/>
            <a:r>
              <a:rPr lang="en-US" sz="2800" dirty="0"/>
              <a:t>The data load on the warehouse also changes with time.</a:t>
            </a:r>
          </a:p>
          <a:p>
            <a:pPr marL="0" indent="0">
              <a:buNone/>
            </a:pPr>
            <a:endParaRPr lang="en-US" dirty="0"/>
          </a:p>
        </p:txBody>
      </p:sp>
    </p:spTree>
    <p:extLst>
      <p:ext uri="{BB962C8B-B14F-4D97-AF65-F5344CB8AC3E}">
        <p14:creationId xmlns:p14="http://schemas.microsoft.com/office/powerpoint/2010/main" xmlns="" val="3283773116"/>
      </p:ext>
    </p:extLst>
  </p:cSld>
  <p:clrMapOvr>
    <a:masterClrMapping/>
  </p:clrMapOvr>
  <p:transition>
    <p:zoom/>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 Testing</a:t>
            </a: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dirty="0"/>
              <a:t>Testing is very important for data warehouse systems to make them work correctly and efficiently. </a:t>
            </a:r>
            <a:endParaRPr lang="en-US" dirty="0" smtClean="0"/>
          </a:p>
          <a:p>
            <a:pPr marL="0" indent="0">
              <a:buNone/>
            </a:pPr>
            <a:r>
              <a:rPr lang="en-US" dirty="0" smtClean="0"/>
              <a:t>There </a:t>
            </a:r>
            <a:r>
              <a:rPr lang="en-US" dirty="0"/>
              <a:t>are three basic levels of testing performed on a data warehouse:</a:t>
            </a:r>
          </a:p>
          <a:p>
            <a:pPr lvl="0"/>
            <a:r>
              <a:rPr lang="en-US" b="1" dirty="0"/>
              <a:t>Unit testing</a:t>
            </a:r>
            <a:endParaRPr lang="en-US" dirty="0"/>
          </a:p>
          <a:p>
            <a:pPr lvl="0"/>
            <a:r>
              <a:rPr lang="en-US" b="1" dirty="0"/>
              <a:t>Integration testing</a:t>
            </a:r>
            <a:endParaRPr lang="en-US" dirty="0"/>
          </a:p>
          <a:p>
            <a:pPr lvl="0"/>
            <a:r>
              <a:rPr lang="en-US" b="1" dirty="0"/>
              <a:t>System </a:t>
            </a:r>
            <a:r>
              <a:rPr lang="en-US" b="1" dirty="0" smtClean="0"/>
              <a:t>testing</a:t>
            </a:r>
            <a:endParaRPr lang="en-US" dirty="0"/>
          </a:p>
        </p:txBody>
      </p:sp>
    </p:spTree>
    <p:extLst>
      <p:ext uri="{BB962C8B-B14F-4D97-AF65-F5344CB8AC3E}">
        <p14:creationId xmlns:p14="http://schemas.microsoft.com/office/powerpoint/2010/main" xmlns="" val="1965546817"/>
      </p:ext>
    </p:extLst>
  </p:cSld>
  <p:clrMapOvr>
    <a:masterClrMapping/>
  </p:clrMapOvr>
  <p:transition>
    <p:zo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 Testing…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sz="2400" b="1" dirty="0">
                <a:solidFill>
                  <a:srgbClr val="C00000"/>
                </a:solidFill>
              </a:rPr>
              <a:t>Unit Testing</a:t>
            </a:r>
            <a:endParaRPr lang="en-US" sz="2400" dirty="0">
              <a:solidFill>
                <a:srgbClr val="C00000"/>
              </a:solidFill>
            </a:endParaRPr>
          </a:p>
          <a:p>
            <a:pPr lvl="0"/>
            <a:r>
              <a:rPr lang="en-US" sz="2400" dirty="0"/>
              <a:t>In unit testing, each component is separately tested.</a:t>
            </a:r>
          </a:p>
          <a:p>
            <a:pPr lvl="0"/>
            <a:r>
              <a:rPr lang="en-US" sz="2400" dirty="0"/>
              <a:t>Each module, i.e., procedure, program, SQL Script, Unix shell is tested.</a:t>
            </a:r>
          </a:p>
          <a:p>
            <a:pPr lvl="0"/>
            <a:r>
              <a:rPr lang="en-US" sz="2400" dirty="0"/>
              <a:t>This test is performed by the developer.</a:t>
            </a:r>
          </a:p>
          <a:p>
            <a:pPr marL="0" indent="0">
              <a:buNone/>
            </a:pPr>
            <a:r>
              <a:rPr lang="en-US" sz="2400" b="1" dirty="0">
                <a:solidFill>
                  <a:srgbClr val="C00000"/>
                </a:solidFill>
              </a:rPr>
              <a:t>Integration Testing</a:t>
            </a:r>
            <a:endParaRPr lang="en-US" sz="2400" dirty="0">
              <a:solidFill>
                <a:srgbClr val="C00000"/>
              </a:solidFill>
            </a:endParaRPr>
          </a:p>
          <a:p>
            <a:pPr lvl="0"/>
            <a:r>
              <a:rPr lang="en-US" sz="2400" dirty="0"/>
              <a:t>In integration testing, the various modules of the application are brought together and then tested against the number of inputs.</a:t>
            </a:r>
          </a:p>
          <a:p>
            <a:pPr lvl="0"/>
            <a:r>
              <a:rPr lang="en-US" sz="2400" dirty="0"/>
              <a:t>It is performed to test whether the various components do well after </a:t>
            </a:r>
            <a:r>
              <a:rPr lang="en-US" sz="2400" dirty="0"/>
              <a:t>integration</a:t>
            </a:r>
            <a:r>
              <a:rPr lang="en-US" sz="2400" dirty="0"/>
              <a:t>.</a:t>
            </a:r>
            <a:endParaRPr lang="en-US" sz="2400" dirty="0"/>
          </a:p>
        </p:txBody>
      </p:sp>
    </p:spTree>
    <p:extLst>
      <p:ext uri="{BB962C8B-B14F-4D97-AF65-F5344CB8AC3E}">
        <p14:creationId xmlns:p14="http://schemas.microsoft.com/office/powerpoint/2010/main" xmlns="" val="959866621"/>
      </p:ext>
    </p:extLst>
  </p:cSld>
  <p:clrMapOvr>
    <a:masterClrMapping/>
  </p:clrMapOvr>
  <p:transition>
    <p:zoom/>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722" name="Rectangle 2"/>
          <p:cNvSpPr>
            <a:spLocks noGrp="1" noChangeArrowheads="1"/>
          </p:cNvSpPr>
          <p:nvPr>
            <p:ph type="title" idx="4294967295"/>
          </p:nvPr>
        </p:nvSpPr>
        <p:spPr>
          <a:xfrm>
            <a:off x="1428750" y="381000"/>
            <a:ext cx="6286500" cy="560388"/>
          </a:xfrm>
        </p:spPr>
        <p:txBody>
          <a:bodyPr vert="horz" lIns="91440" tIns="45720" rIns="91440" bIns="45720" rtlCol="0" anchor="ctr">
            <a:normAutofit fontScale="90000"/>
          </a:bodyPr>
          <a:lstStyle/>
          <a:p>
            <a:r>
              <a:rPr lang="en-US" sz="4000" b="1" dirty="0">
                <a:solidFill>
                  <a:srgbClr val="C00000"/>
                </a:solidFill>
                <a:latin typeface="Calibri Heading"/>
              </a:rPr>
              <a:t>Data Warehouse </a:t>
            </a:r>
            <a:r>
              <a:rPr lang="en-US" sz="4000" b="1" dirty="0" smtClean="0">
                <a:solidFill>
                  <a:srgbClr val="C00000"/>
                </a:solidFill>
                <a:latin typeface="Calibri Heading"/>
              </a:rPr>
              <a:t>– Testing…</a:t>
            </a:r>
            <a:endParaRPr lang="en-US" sz="4000" b="1" dirty="0">
              <a:solidFill>
                <a:srgbClr val="C00000"/>
              </a:solidFill>
              <a:latin typeface="Calibri Heading"/>
            </a:endParaRPr>
          </a:p>
        </p:txBody>
      </p:sp>
      <p:sp>
        <p:nvSpPr>
          <p:cNvPr id="926723" name="Rectangle 3"/>
          <p:cNvSpPr>
            <a:spLocks noGrp="1" noChangeArrowheads="1"/>
          </p:cNvSpPr>
          <p:nvPr>
            <p:ph type="body" idx="1"/>
          </p:nvPr>
        </p:nvSpPr>
        <p:spPr>
          <a:xfrm>
            <a:off x="465365" y="1080293"/>
            <a:ext cx="8254093" cy="5603535"/>
          </a:xfrm>
        </p:spPr>
        <p:txBody>
          <a:bodyPr>
            <a:noAutofit/>
          </a:bodyPr>
          <a:lstStyle/>
          <a:p>
            <a:pPr marL="0" indent="0">
              <a:buNone/>
            </a:pPr>
            <a:r>
              <a:rPr lang="en-US" b="1" dirty="0">
                <a:solidFill>
                  <a:srgbClr val="C00000"/>
                </a:solidFill>
              </a:rPr>
              <a:t>System Testing</a:t>
            </a:r>
            <a:endParaRPr lang="en-US" dirty="0">
              <a:solidFill>
                <a:srgbClr val="C00000"/>
              </a:solidFill>
            </a:endParaRPr>
          </a:p>
          <a:p>
            <a:pPr lvl="0"/>
            <a:r>
              <a:rPr lang="en-US" sz="2800" dirty="0"/>
              <a:t>In system testing, the whole data warehouse application is tested together.</a:t>
            </a:r>
          </a:p>
          <a:p>
            <a:pPr lvl="0"/>
            <a:r>
              <a:rPr lang="en-US" sz="2800" dirty="0"/>
              <a:t>The purpose of system testing is to check whether the entire system works correctly together or not.</a:t>
            </a:r>
          </a:p>
          <a:p>
            <a:pPr lvl="0"/>
            <a:r>
              <a:rPr lang="en-US" sz="2800" dirty="0"/>
              <a:t>System testing is performed by the testing team.</a:t>
            </a:r>
          </a:p>
          <a:p>
            <a:pPr lvl="0"/>
            <a:r>
              <a:rPr lang="en-US" sz="2800" dirty="0"/>
              <a:t>Since the size of the whole data warehouse is very large, it is usually possible to perform minimal system testing before the test plan can be enacted.</a:t>
            </a:r>
          </a:p>
        </p:txBody>
      </p:sp>
    </p:spTree>
    <p:extLst>
      <p:ext uri="{BB962C8B-B14F-4D97-AF65-F5344CB8AC3E}">
        <p14:creationId xmlns:p14="http://schemas.microsoft.com/office/powerpoint/2010/main" xmlns="" val="1199345879"/>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585" y="46693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Content Placeholder 4"/>
          <p:cNvPicPr>
            <a:picLocks noGrp="1"/>
          </p:cNvPicPr>
          <p:nvPr>
            <p:ph idx="1"/>
          </p:nvPr>
        </p:nvPicPr>
        <p:blipFill>
          <a:blip r:embed="rId2"/>
          <a:srcRect/>
          <a:stretch>
            <a:fillRect/>
          </a:stretch>
        </p:blipFill>
        <p:spPr bwMode="auto">
          <a:xfrm>
            <a:off x="248055" y="1267149"/>
            <a:ext cx="8638162" cy="5153107"/>
          </a:xfrm>
          <a:prstGeom prst="rect">
            <a:avLst/>
          </a:prstGeom>
          <a:noFill/>
          <a:ln w="9525">
            <a:noFill/>
            <a:miter lim="800000"/>
            <a:headEnd/>
            <a:tailEnd/>
          </a:ln>
        </p:spPr>
      </p:pic>
      <p:sp>
        <p:nvSpPr>
          <p:cNvPr id="4" name="Rectangle 3"/>
          <p:cNvSpPr/>
          <p:nvPr/>
        </p:nvSpPr>
        <p:spPr>
          <a:xfrm>
            <a:off x="248055" y="6150116"/>
            <a:ext cx="8764621" cy="1154162"/>
          </a:xfrm>
          <a:prstGeom prst="rect">
            <a:avLst/>
          </a:prstGeom>
        </p:spPr>
        <p:txBody>
          <a:bodyPr wrap="square">
            <a:spAutoFit/>
          </a:bodyPr>
          <a:lstStyle/>
          <a:p>
            <a:pPr algn="ctr">
              <a:lnSpc>
                <a:spcPct val="115000"/>
              </a:lnSpc>
              <a:spcAft>
                <a:spcPts val="0"/>
              </a:spcAft>
            </a:pPr>
            <a:r>
              <a:rPr lang="en-US" sz="2000" i="1" dirty="0">
                <a:latin typeface="Calibri heading"/>
                <a:ea typeface="Calibri" panose="020F0502020204030204" pitchFamily="34" charset="0"/>
                <a:cs typeface="Mangal" panose="02040503050203030202" pitchFamily="18" charset="0"/>
              </a:rPr>
              <a:t>Figure 4-D data cube representation of sales data, according to the dimensions time, item, location, and supplier. The measure displayed is dollars_sold (in thousands)</a:t>
            </a:r>
          </a:p>
        </p:txBody>
      </p:sp>
    </p:spTree>
    <p:extLst>
      <p:ext uri="{BB962C8B-B14F-4D97-AF65-F5344CB8AC3E}">
        <p14:creationId xmlns="" xmlns:p14="http://schemas.microsoft.com/office/powerpoint/2010/main" val="1331164041"/>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22860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sp>
        <p:nvSpPr>
          <p:cNvPr id="7" name="Rectangle 6"/>
          <p:cNvSpPr/>
          <p:nvPr/>
        </p:nvSpPr>
        <p:spPr>
          <a:xfrm>
            <a:off x="0" y="5739232"/>
            <a:ext cx="9012677" cy="410882"/>
          </a:xfrm>
          <a:prstGeom prst="rect">
            <a:avLst/>
          </a:prstGeom>
        </p:spPr>
        <p:txBody>
          <a:bodyPr wrap="square">
            <a:spAutoFit/>
          </a:bodyPr>
          <a:lstStyle/>
          <a:p>
            <a:pPr>
              <a:lnSpc>
                <a:spcPct val="115000"/>
              </a:lnSpc>
              <a:spcAft>
                <a:spcPts val="0"/>
              </a:spcAft>
            </a:pPr>
            <a:r>
              <a:rPr lang="en-US" dirty="0">
                <a:latin typeface="Book Antiqua" panose="02040602050305030304" pitchFamily="18" charset="0"/>
                <a:ea typeface="Calibri" panose="020F0502020204030204" pitchFamily="34" charset="0"/>
                <a:cs typeface="Mangal" panose="02040503050203030202" pitchFamily="18" charset="0"/>
              </a:rPr>
              <a:t> </a:t>
            </a:r>
            <a:endParaRPr lang="en-US" sz="16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2" name="Content Placeholder 1"/>
          <p:cNvSpPr>
            <a:spLocks noGrp="1"/>
          </p:cNvSpPr>
          <p:nvPr>
            <p:ph idx="1"/>
          </p:nvPr>
        </p:nvSpPr>
        <p:spPr>
          <a:xfrm>
            <a:off x="628650" y="1825625"/>
            <a:ext cx="8170018" cy="4351338"/>
          </a:xfrm>
        </p:spPr>
        <p:txBody>
          <a:bodyPr>
            <a:normAutofit fontScale="85000" lnSpcReduction="20000"/>
          </a:bodyPr>
          <a:lstStyle/>
          <a:p>
            <a:pPr>
              <a:lnSpc>
                <a:spcPct val="130000"/>
              </a:lnSpc>
            </a:pPr>
            <a:r>
              <a:rPr lang="en-US" sz="2400" dirty="0"/>
              <a:t>A data warehouse is based on a multidimensional data model which views data in the form of a data cube</a:t>
            </a:r>
          </a:p>
          <a:p>
            <a:pPr>
              <a:lnSpc>
                <a:spcPct val="130000"/>
              </a:lnSpc>
            </a:pPr>
            <a:r>
              <a:rPr lang="en-US" sz="2400" dirty="0"/>
              <a:t>A data cube, such as sales, allows data to be modeled and viewed in multiple dimensions</a:t>
            </a:r>
          </a:p>
          <a:p>
            <a:pPr lvl="1">
              <a:lnSpc>
                <a:spcPct val="130000"/>
              </a:lnSpc>
            </a:pPr>
            <a:r>
              <a:rPr lang="en-US" dirty="0"/>
              <a:t>Dimension tables, such as item (item_name, brand, type), or time(day, week, month, quarter, year) </a:t>
            </a:r>
          </a:p>
          <a:p>
            <a:pPr lvl="1">
              <a:lnSpc>
                <a:spcPct val="130000"/>
              </a:lnSpc>
            </a:pPr>
            <a:r>
              <a:rPr lang="en-US" dirty="0"/>
              <a:t>Fact table contains measures (such as dollars_sold) and keys to each of the related dimension tables</a:t>
            </a:r>
          </a:p>
          <a:p>
            <a:pPr>
              <a:lnSpc>
                <a:spcPct val="130000"/>
              </a:lnSpc>
            </a:pPr>
            <a:r>
              <a:rPr lang="en-US" sz="2400" dirty="0"/>
              <a:t>In data warehousing literature, an n-D base cube is called a base cuboid. The top most </a:t>
            </a:r>
            <a:r>
              <a:rPr lang="en-US" sz="2400" dirty="0" smtClean="0"/>
              <a:t>0-D </a:t>
            </a:r>
            <a:r>
              <a:rPr lang="en-US" sz="2400" dirty="0"/>
              <a:t>cuboid, which holds the highest-level of summarization, is called the apex cuboid.  The lattice of cuboids forms a data cube.</a:t>
            </a:r>
          </a:p>
          <a:p>
            <a:endParaRPr lang="en-US" dirty="0"/>
          </a:p>
        </p:txBody>
      </p:sp>
    </p:spTree>
    <p:extLst>
      <p:ext uri="{BB962C8B-B14F-4D97-AF65-F5344CB8AC3E}">
        <p14:creationId xmlns="" xmlns:p14="http://schemas.microsoft.com/office/powerpoint/2010/main" val="1882900693"/>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19200" y="0"/>
            <a:ext cx="6814960" cy="1508105"/>
          </a:xfrm>
          <a:prstGeom prst="rect">
            <a:avLst/>
          </a:prstGeom>
        </p:spPr>
        <p:txBody>
          <a:bodyPr wrap="square">
            <a:spAutoFit/>
          </a:bodyPr>
          <a:lstStyle/>
          <a:p>
            <a:pPr algn="ctr">
              <a:lnSpc>
                <a:spcPct val="115000"/>
              </a:lnSpc>
              <a:spcAft>
                <a:spcPts val="0"/>
              </a:spcAft>
            </a:pPr>
            <a:r>
              <a:rPr lang="en-US" sz="4000" b="1" dirty="0">
                <a:solidFill>
                  <a:srgbClr val="C00000"/>
                </a:solidFill>
                <a:latin typeface="Calibri heading"/>
                <a:ea typeface="Calibri" panose="020F0502020204030204" pitchFamily="34" charset="0"/>
                <a:cs typeface="Mangal" panose="02040503050203030202" pitchFamily="18" charset="0"/>
              </a:rPr>
              <a:t>Multidimensional Data </a:t>
            </a:r>
            <a:r>
              <a:rPr lang="en-US" sz="4000" b="1" dirty="0" smtClean="0">
                <a:solidFill>
                  <a:srgbClr val="C00000"/>
                </a:solidFill>
                <a:latin typeface="Calibri heading"/>
                <a:ea typeface="Calibri" panose="020F0502020204030204" pitchFamily="34" charset="0"/>
                <a:cs typeface="Mangal" panose="02040503050203030202" pitchFamily="18" charset="0"/>
              </a:rPr>
              <a:t>Model…</a:t>
            </a:r>
            <a:endParaRPr lang="en-US" sz="4000" b="1" dirty="0">
              <a:solidFill>
                <a:srgbClr val="C00000"/>
              </a:solidFill>
              <a:effectLst/>
              <a:latin typeface="Calibri heading"/>
              <a:ea typeface="Calibri" panose="020F0502020204030204" pitchFamily="34" charset="0"/>
              <a:cs typeface="Mangal" panose="02040503050203030202" pitchFamily="18" charset="0"/>
            </a:endParaRPr>
          </a:p>
        </p:txBody>
      </p:sp>
      <p:grpSp>
        <p:nvGrpSpPr>
          <p:cNvPr id="6" name="Group 73"/>
          <p:cNvGrpSpPr>
            <a:grpSpLocks/>
          </p:cNvGrpSpPr>
          <p:nvPr/>
        </p:nvGrpSpPr>
        <p:grpSpPr bwMode="auto">
          <a:xfrm>
            <a:off x="1476058" y="1463161"/>
            <a:ext cx="6702029" cy="4276072"/>
            <a:chOff x="384" y="1209"/>
            <a:chExt cx="5629" cy="2823"/>
          </a:xfrm>
        </p:grpSpPr>
        <p:sp>
          <p:nvSpPr>
            <p:cNvPr id="8" name="AutoShape 3"/>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9" name="AutoShape 4"/>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0" name="AutoShape 5"/>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1" name="AutoShape 6"/>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2" name="AutoShape 7"/>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3" name="AutoShape 8"/>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4" name="AutoShape 9"/>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5" name="AutoShape 10"/>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6" name="AutoShape 11"/>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7" name="AutoShape 12"/>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8" name="AutoShape 13"/>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19" name="AutoShape 14"/>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0" name="AutoShape 15"/>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1" name="AutoShape 16"/>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2" name="AutoShape 17"/>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3" name="AutoShape 18"/>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a:effectLst/>
          </p:spPr>
          <p:txBody>
            <a:bodyPr wrap="none" anchor="ctr"/>
            <a:lstStyle/>
            <a:p>
              <a:endParaRPr lang="en-US"/>
            </a:p>
          </p:txBody>
        </p:sp>
        <p:sp>
          <p:nvSpPr>
            <p:cNvPr id="24" name="Text Box 19"/>
            <p:cNvSpPr txBox="1">
              <a:spLocks noChangeArrowheads="1"/>
            </p:cNvSpPr>
            <p:nvPr/>
          </p:nvSpPr>
          <p:spPr bwMode="auto">
            <a:xfrm>
              <a:off x="1766" y="1209"/>
              <a:ext cx="369" cy="264"/>
            </a:xfrm>
            <a:prstGeom prst="rect">
              <a:avLst/>
            </a:prstGeom>
            <a:noFill/>
            <a:ln w="9525">
              <a:noFill/>
              <a:miter lim="800000"/>
              <a:headEnd/>
              <a:tailEnd/>
            </a:ln>
            <a:effectLst/>
          </p:spPr>
          <p:txBody>
            <a:bodyPr wrap="none">
              <a:spAutoFit/>
            </a:bodyPr>
            <a:lstStyle/>
            <a:p>
              <a:pPr algn="ctr" eaLnBrk="0" hangingPunct="0"/>
              <a:r>
                <a:rPr lang="en-US" altLang="zh-CN" sz="2000" dirty="0">
                  <a:latin typeface="Times New Roman" pitchFamily="18" charset="0"/>
                  <a:ea typeface="SimSun" pitchFamily="2" charset="-122"/>
                </a:rPr>
                <a:t>all</a:t>
              </a:r>
              <a:endParaRPr lang="en-US" altLang="zh-CN" sz="2400" dirty="0">
                <a:latin typeface="Times New Roman" pitchFamily="18" charset="0"/>
                <a:ea typeface="SimSun" pitchFamily="2" charset="-122"/>
              </a:endParaRPr>
            </a:p>
          </p:txBody>
        </p:sp>
        <p:sp>
          <p:nvSpPr>
            <p:cNvPr id="25" name="Text Box 20"/>
            <p:cNvSpPr txBox="1">
              <a:spLocks noChangeArrowheads="1"/>
            </p:cNvSpPr>
            <p:nvPr/>
          </p:nvSpPr>
          <p:spPr bwMode="auto">
            <a:xfrm>
              <a:off x="758" y="1737"/>
              <a:ext cx="536"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time</a:t>
              </a:r>
              <a:endParaRPr lang="en-US" altLang="zh-CN" sz="2400">
                <a:latin typeface="Times New Roman" pitchFamily="18" charset="0"/>
                <a:ea typeface="SimSun" pitchFamily="2" charset="-122"/>
              </a:endParaRPr>
            </a:p>
          </p:txBody>
        </p:sp>
        <p:sp>
          <p:nvSpPr>
            <p:cNvPr id="26" name="Text Box 21"/>
            <p:cNvSpPr txBox="1">
              <a:spLocks noChangeArrowheads="1"/>
            </p:cNvSpPr>
            <p:nvPr/>
          </p:nvSpPr>
          <p:spPr bwMode="auto">
            <a:xfrm>
              <a:off x="1478" y="1737"/>
              <a:ext cx="536" cy="264"/>
            </a:xfrm>
            <a:prstGeom prst="rect">
              <a:avLst/>
            </a:prstGeom>
            <a:noFill/>
            <a:ln w="9525">
              <a:noFill/>
              <a:miter lim="800000"/>
              <a:headEnd/>
              <a:tailEnd/>
            </a:ln>
            <a:effectLst/>
          </p:spPr>
          <p:txBody>
            <a:bodyPr wrap="none">
              <a:spAutoFit/>
            </a:bodyPr>
            <a:lstStyle/>
            <a:p>
              <a:pPr eaLnBrk="0" hangingPunct="0"/>
              <a:r>
                <a:rPr lang="en-US" altLang="zh-CN" sz="2000" dirty="0">
                  <a:latin typeface="Times New Roman" pitchFamily="18" charset="0"/>
                  <a:ea typeface="SimSun" pitchFamily="2" charset="-122"/>
                </a:rPr>
                <a:t>item</a:t>
              </a:r>
              <a:endParaRPr lang="en-US" altLang="zh-CN" sz="2400" dirty="0">
                <a:latin typeface="Times New Roman" pitchFamily="18" charset="0"/>
                <a:ea typeface="SimSun" pitchFamily="2" charset="-122"/>
              </a:endParaRPr>
            </a:p>
          </p:txBody>
        </p:sp>
        <p:sp>
          <p:nvSpPr>
            <p:cNvPr id="27" name="Text Box 22"/>
            <p:cNvSpPr txBox="1">
              <a:spLocks noChangeArrowheads="1"/>
            </p:cNvSpPr>
            <p:nvPr/>
          </p:nvSpPr>
          <p:spPr bwMode="auto">
            <a:xfrm>
              <a:off x="2198" y="1737"/>
              <a:ext cx="847"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location</a:t>
              </a:r>
              <a:endParaRPr lang="en-US" altLang="zh-CN" sz="2400">
                <a:latin typeface="Times New Roman" pitchFamily="18" charset="0"/>
                <a:ea typeface="SimSun" pitchFamily="2" charset="-122"/>
              </a:endParaRPr>
            </a:p>
          </p:txBody>
        </p:sp>
        <p:sp>
          <p:nvSpPr>
            <p:cNvPr id="28" name="Text Box 23"/>
            <p:cNvSpPr txBox="1">
              <a:spLocks noChangeArrowheads="1"/>
            </p:cNvSpPr>
            <p:nvPr/>
          </p:nvSpPr>
          <p:spPr bwMode="auto">
            <a:xfrm>
              <a:off x="2918" y="1737"/>
              <a:ext cx="847" cy="264"/>
            </a:xfrm>
            <a:prstGeom prst="rect">
              <a:avLst/>
            </a:prstGeom>
            <a:noFill/>
            <a:ln w="9525">
              <a:noFill/>
              <a:miter lim="800000"/>
              <a:headEnd/>
              <a:tailEnd/>
            </a:ln>
            <a:effectLst/>
          </p:spPr>
          <p:txBody>
            <a:bodyPr wrap="none">
              <a:spAutoFit/>
            </a:bodyPr>
            <a:lstStyle/>
            <a:p>
              <a:pPr eaLnBrk="0" hangingPunct="0"/>
              <a:r>
                <a:rPr lang="en-US" altLang="zh-CN" sz="2000">
                  <a:latin typeface="Times New Roman" pitchFamily="18" charset="0"/>
                  <a:ea typeface="SimSun" pitchFamily="2" charset="-122"/>
                </a:rPr>
                <a:t>supplier</a:t>
              </a:r>
              <a:endParaRPr lang="en-US" altLang="zh-CN" sz="2400">
                <a:latin typeface="Times New Roman" pitchFamily="18" charset="0"/>
                <a:ea typeface="SimSun" pitchFamily="2" charset="-122"/>
              </a:endParaRPr>
            </a:p>
          </p:txBody>
        </p:sp>
        <p:sp>
          <p:nvSpPr>
            <p:cNvPr id="29" name="Line 24"/>
            <p:cNvSpPr>
              <a:spLocks noChangeShapeType="1"/>
            </p:cNvSpPr>
            <p:nvPr/>
          </p:nvSpPr>
          <p:spPr bwMode="auto">
            <a:xfrm flipH="1">
              <a:off x="864" y="1488"/>
              <a:ext cx="1056" cy="528"/>
            </a:xfrm>
            <a:prstGeom prst="line">
              <a:avLst/>
            </a:prstGeom>
            <a:noFill/>
            <a:ln w="9525">
              <a:solidFill>
                <a:schemeClr val="tx1"/>
              </a:solidFill>
              <a:round/>
              <a:headEnd/>
              <a:tailEnd/>
            </a:ln>
            <a:effectLst/>
          </p:spPr>
          <p:txBody>
            <a:bodyPr wrap="none" anchor="ctr"/>
            <a:lstStyle/>
            <a:p>
              <a:endParaRPr lang="en-US"/>
            </a:p>
          </p:txBody>
        </p:sp>
        <p:sp>
          <p:nvSpPr>
            <p:cNvPr id="30" name="Line 25"/>
            <p:cNvSpPr>
              <a:spLocks noChangeShapeType="1"/>
            </p:cNvSpPr>
            <p:nvPr/>
          </p:nvSpPr>
          <p:spPr bwMode="auto">
            <a:xfrm flipH="1">
              <a:off x="1632" y="1488"/>
              <a:ext cx="288" cy="528"/>
            </a:xfrm>
            <a:prstGeom prst="line">
              <a:avLst/>
            </a:prstGeom>
            <a:noFill/>
            <a:ln w="9525">
              <a:solidFill>
                <a:schemeClr val="tx1"/>
              </a:solidFill>
              <a:round/>
              <a:headEnd/>
              <a:tailEnd/>
            </a:ln>
            <a:effectLst/>
          </p:spPr>
          <p:txBody>
            <a:bodyPr wrap="none" anchor="ctr"/>
            <a:lstStyle/>
            <a:p>
              <a:endParaRPr lang="en-US"/>
            </a:p>
          </p:txBody>
        </p:sp>
        <p:sp>
          <p:nvSpPr>
            <p:cNvPr id="31" name="Line 26"/>
            <p:cNvSpPr>
              <a:spLocks noChangeShapeType="1"/>
            </p:cNvSpPr>
            <p:nvPr/>
          </p:nvSpPr>
          <p:spPr bwMode="auto">
            <a:xfrm>
              <a:off x="1920" y="1488"/>
              <a:ext cx="384" cy="528"/>
            </a:xfrm>
            <a:prstGeom prst="line">
              <a:avLst/>
            </a:prstGeom>
            <a:noFill/>
            <a:ln w="9525">
              <a:solidFill>
                <a:schemeClr val="tx1"/>
              </a:solidFill>
              <a:round/>
              <a:headEnd/>
              <a:tailEnd/>
            </a:ln>
            <a:effectLst/>
          </p:spPr>
          <p:txBody>
            <a:bodyPr wrap="none" anchor="ctr"/>
            <a:lstStyle/>
            <a:p>
              <a:endParaRPr lang="en-US"/>
            </a:p>
          </p:txBody>
        </p:sp>
        <p:sp>
          <p:nvSpPr>
            <p:cNvPr id="32" name="Line 27"/>
            <p:cNvSpPr>
              <a:spLocks noChangeShapeType="1"/>
            </p:cNvSpPr>
            <p:nvPr/>
          </p:nvSpPr>
          <p:spPr bwMode="auto">
            <a:xfrm>
              <a:off x="1920" y="1488"/>
              <a:ext cx="1056" cy="576"/>
            </a:xfrm>
            <a:prstGeom prst="line">
              <a:avLst/>
            </a:prstGeom>
            <a:noFill/>
            <a:ln w="9525">
              <a:solidFill>
                <a:schemeClr val="tx1"/>
              </a:solidFill>
              <a:round/>
              <a:headEnd/>
              <a:tailEnd/>
            </a:ln>
            <a:effectLst/>
          </p:spPr>
          <p:txBody>
            <a:bodyPr wrap="none" anchor="ctr"/>
            <a:lstStyle/>
            <a:p>
              <a:endParaRPr lang="en-US"/>
            </a:p>
          </p:txBody>
        </p:sp>
        <p:sp>
          <p:nvSpPr>
            <p:cNvPr id="33" name="Line 28"/>
            <p:cNvSpPr>
              <a:spLocks noChangeShapeType="1"/>
            </p:cNvSpPr>
            <p:nvPr/>
          </p:nvSpPr>
          <p:spPr bwMode="auto">
            <a:xfrm flipH="1">
              <a:off x="432" y="2016"/>
              <a:ext cx="432" cy="624"/>
            </a:xfrm>
            <a:prstGeom prst="line">
              <a:avLst/>
            </a:prstGeom>
            <a:noFill/>
            <a:ln w="9525">
              <a:solidFill>
                <a:schemeClr val="tx1"/>
              </a:solidFill>
              <a:round/>
              <a:headEnd/>
              <a:tailEnd/>
            </a:ln>
            <a:effectLst/>
          </p:spPr>
          <p:txBody>
            <a:bodyPr wrap="none" anchor="ctr"/>
            <a:lstStyle/>
            <a:p>
              <a:endParaRPr lang="en-US"/>
            </a:p>
          </p:txBody>
        </p:sp>
        <p:sp>
          <p:nvSpPr>
            <p:cNvPr id="34" name="Line 29"/>
            <p:cNvSpPr>
              <a:spLocks noChangeShapeType="1"/>
            </p:cNvSpPr>
            <p:nvPr/>
          </p:nvSpPr>
          <p:spPr bwMode="auto">
            <a:xfrm>
              <a:off x="864" y="2016"/>
              <a:ext cx="240" cy="624"/>
            </a:xfrm>
            <a:prstGeom prst="line">
              <a:avLst/>
            </a:prstGeom>
            <a:noFill/>
            <a:ln w="9525">
              <a:solidFill>
                <a:schemeClr val="tx1"/>
              </a:solidFill>
              <a:round/>
              <a:headEnd/>
              <a:tailEnd/>
            </a:ln>
            <a:effectLst/>
          </p:spPr>
          <p:txBody>
            <a:bodyPr wrap="none" anchor="ctr"/>
            <a:lstStyle/>
            <a:p>
              <a:endParaRPr lang="en-US"/>
            </a:p>
          </p:txBody>
        </p:sp>
        <p:sp>
          <p:nvSpPr>
            <p:cNvPr id="35" name="Line 30"/>
            <p:cNvSpPr>
              <a:spLocks noChangeShapeType="1"/>
            </p:cNvSpPr>
            <p:nvPr/>
          </p:nvSpPr>
          <p:spPr bwMode="auto">
            <a:xfrm>
              <a:off x="864" y="2016"/>
              <a:ext cx="912" cy="624"/>
            </a:xfrm>
            <a:prstGeom prst="line">
              <a:avLst/>
            </a:prstGeom>
            <a:noFill/>
            <a:ln w="9525">
              <a:solidFill>
                <a:schemeClr val="tx1"/>
              </a:solidFill>
              <a:round/>
              <a:headEnd/>
              <a:tailEnd/>
            </a:ln>
            <a:effectLst/>
          </p:spPr>
          <p:txBody>
            <a:bodyPr wrap="none" anchor="ctr"/>
            <a:lstStyle/>
            <a:p>
              <a:endParaRPr lang="en-US"/>
            </a:p>
          </p:txBody>
        </p:sp>
        <p:sp>
          <p:nvSpPr>
            <p:cNvPr id="36" name="Line 31"/>
            <p:cNvSpPr>
              <a:spLocks noChangeShapeType="1"/>
            </p:cNvSpPr>
            <p:nvPr/>
          </p:nvSpPr>
          <p:spPr bwMode="auto">
            <a:xfrm flipH="1">
              <a:off x="432" y="2016"/>
              <a:ext cx="1200" cy="624"/>
            </a:xfrm>
            <a:prstGeom prst="line">
              <a:avLst/>
            </a:prstGeom>
            <a:noFill/>
            <a:ln w="9525">
              <a:solidFill>
                <a:schemeClr val="tx1"/>
              </a:solidFill>
              <a:round/>
              <a:headEnd/>
              <a:tailEnd/>
            </a:ln>
            <a:effectLst/>
          </p:spPr>
          <p:txBody>
            <a:bodyPr wrap="none" anchor="ctr"/>
            <a:lstStyle/>
            <a:p>
              <a:endParaRPr lang="en-US"/>
            </a:p>
          </p:txBody>
        </p:sp>
        <p:sp>
          <p:nvSpPr>
            <p:cNvPr id="37" name="Line 32"/>
            <p:cNvSpPr>
              <a:spLocks noChangeShapeType="1"/>
            </p:cNvSpPr>
            <p:nvPr/>
          </p:nvSpPr>
          <p:spPr bwMode="auto">
            <a:xfrm>
              <a:off x="1632" y="2016"/>
              <a:ext cx="816" cy="624"/>
            </a:xfrm>
            <a:prstGeom prst="line">
              <a:avLst/>
            </a:prstGeom>
            <a:noFill/>
            <a:ln w="9525">
              <a:solidFill>
                <a:schemeClr val="tx1"/>
              </a:solidFill>
              <a:round/>
              <a:headEnd/>
              <a:tailEnd/>
            </a:ln>
            <a:effectLst/>
          </p:spPr>
          <p:txBody>
            <a:bodyPr wrap="none" anchor="ctr"/>
            <a:lstStyle/>
            <a:p>
              <a:endParaRPr lang="en-US"/>
            </a:p>
          </p:txBody>
        </p:sp>
        <p:sp>
          <p:nvSpPr>
            <p:cNvPr id="38" name="Line 33"/>
            <p:cNvSpPr>
              <a:spLocks noChangeShapeType="1"/>
            </p:cNvSpPr>
            <p:nvPr/>
          </p:nvSpPr>
          <p:spPr bwMode="auto">
            <a:xfrm>
              <a:off x="1632" y="2016"/>
              <a:ext cx="1392" cy="624"/>
            </a:xfrm>
            <a:prstGeom prst="line">
              <a:avLst/>
            </a:prstGeom>
            <a:noFill/>
            <a:ln w="9525">
              <a:solidFill>
                <a:schemeClr val="tx1"/>
              </a:solidFill>
              <a:round/>
              <a:headEnd/>
              <a:tailEnd/>
            </a:ln>
            <a:effectLst/>
          </p:spPr>
          <p:txBody>
            <a:bodyPr wrap="none" anchor="ctr"/>
            <a:lstStyle/>
            <a:p>
              <a:endParaRPr lang="en-US"/>
            </a:p>
          </p:txBody>
        </p:sp>
        <p:sp>
          <p:nvSpPr>
            <p:cNvPr id="39" name="Line 34"/>
            <p:cNvSpPr>
              <a:spLocks noChangeShapeType="1"/>
            </p:cNvSpPr>
            <p:nvPr/>
          </p:nvSpPr>
          <p:spPr bwMode="auto">
            <a:xfrm>
              <a:off x="2304" y="2016"/>
              <a:ext cx="144" cy="624"/>
            </a:xfrm>
            <a:prstGeom prst="line">
              <a:avLst/>
            </a:prstGeom>
            <a:noFill/>
            <a:ln w="9525">
              <a:solidFill>
                <a:schemeClr val="tx1"/>
              </a:solidFill>
              <a:round/>
              <a:headEnd/>
              <a:tailEnd/>
            </a:ln>
            <a:effectLst/>
          </p:spPr>
          <p:txBody>
            <a:bodyPr wrap="none" anchor="ctr"/>
            <a:lstStyle/>
            <a:p>
              <a:endParaRPr lang="en-US"/>
            </a:p>
          </p:txBody>
        </p:sp>
        <p:sp>
          <p:nvSpPr>
            <p:cNvPr id="40" name="Line 35"/>
            <p:cNvSpPr>
              <a:spLocks noChangeShapeType="1"/>
            </p:cNvSpPr>
            <p:nvPr/>
          </p:nvSpPr>
          <p:spPr bwMode="auto">
            <a:xfrm>
              <a:off x="2304" y="2016"/>
              <a:ext cx="1296" cy="624"/>
            </a:xfrm>
            <a:prstGeom prst="line">
              <a:avLst/>
            </a:prstGeom>
            <a:noFill/>
            <a:ln w="9525">
              <a:solidFill>
                <a:schemeClr val="tx1"/>
              </a:solidFill>
              <a:round/>
              <a:headEnd/>
              <a:tailEnd/>
            </a:ln>
            <a:effectLst/>
          </p:spPr>
          <p:txBody>
            <a:bodyPr wrap="none" anchor="ctr"/>
            <a:lstStyle/>
            <a:p>
              <a:endParaRPr lang="en-US"/>
            </a:p>
          </p:txBody>
        </p:sp>
        <p:sp>
          <p:nvSpPr>
            <p:cNvPr id="41" name="Line 36"/>
            <p:cNvSpPr>
              <a:spLocks noChangeShapeType="1"/>
            </p:cNvSpPr>
            <p:nvPr/>
          </p:nvSpPr>
          <p:spPr bwMode="auto">
            <a:xfrm flipH="1">
              <a:off x="1104" y="2016"/>
              <a:ext cx="1200" cy="624"/>
            </a:xfrm>
            <a:prstGeom prst="line">
              <a:avLst/>
            </a:prstGeom>
            <a:noFill/>
            <a:ln w="9525">
              <a:solidFill>
                <a:schemeClr val="tx1"/>
              </a:solidFill>
              <a:round/>
              <a:headEnd/>
              <a:tailEnd/>
            </a:ln>
            <a:effectLst/>
          </p:spPr>
          <p:txBody>
            <a:bodyPr wrap="none" anchor="ctr"/>
            <a:lstStyle/>
            <a:p>
              <a:endParaRPr lang="en-US"/>
            </a:p>
          </p:txBody>
        </p:sp>
        <p:sp>
          <p:nvSpPr>
            <p:cNvPr id="42" name="Line 37"/>
            <p:cNvSpPr>
              <a:spLocks noChangeShapeType="1"/>
            </p:cNvSpPr>
            <p:nvPr/>
          </p:nvSpPr>
          <p:spPr bwMode="auto">
            <a:xfrm flipH="1">
              <a:off x="1776" y="2064"/>
              <a:ext cx="1200" cy="576"/>
            </a:xfrm>
            <a:prstGeom prst="line">
              <a:avLst/>
            </a:prstGeom>
            <a:noFill/>
            <a:ln w="9525">
              <a:solidFill>
                <a:schemeClr val="tx1"/>
              </a:solidFill>
              <a:round/>
              <a:headEnd/>
              <a:tailEnd/>
            </a:ln>
            <a:effectLst/>
          </p:spPr>
          <p:txBody>
            <a:bodyPr wrap="none" anchor="ctr"/>
            <a:lstStyle/>
            <a:p>
              <a:endParaRPr lang="en-US"/>
            </a:p>
          </p:txBody>
        </p:sp>
        <p:sp>
          <p:nvSpPr>
            <p:cNvPr id="43" name="Line 38"/>
            <p:cNvSpPr>
              <a:spLocks noChangeShapeType="1"/>
            </p:cNvSpPr>
            <p:nvPr/>
          </p:nvSpPr>
          <p:spPr bwMode="auto">
            <a:xfrm>
              <a:off x="2976" y="2064"/>
              <a:ext cx="48" cy="576"/>
            </a:xfrm>
            <a:prstGeom prst="line">
              <a:avLst/>
            </a:prstGeom>
            <a:noFill/>
            <a:ln w="9525">
              <a:solidFill>
                <a:schemeClr val="tx1"/>
              </a:solidFill>
              <a:round/>
              <a:headEnd/>
              <a:tailEnd/>
            </a:ln>
            <a:effectLst/>
          </p:spPr>
          <p:txBody>
            <a:bodyPr wrap="none" anchor="ctr"/>
            <a:lstStyle/>
            <a:p>
              <a:endParaRPr lang="en-US"/>
            </a:p>
          </p:txBody>
        </p:sp>
        <p:sp>
          <p:nvSpPr>
            <p:cNvPr id="44" name="Line 39"/>
            <p:cNvSpPr>
              <a:spLocks noChangeShapeType="1"/>
            </p:cNvSpPr>
            <p:nvPr/>
          </p:nvSpPr>
          <p:spPr bwMode="auto">
            <a:xfrm>
              <a:off x="2976" y="2064"/>
              <a:ext cx="624" cy="576"/>
            </a:xfrm>
            <a:prstGeom prst="line">
              <a:avLst/>
            </a:prstGeom>
            <a:noFill/>
            <a:ln w="9525">
              <a:solidFill>
                <a:schemeClr val="tx1"/>
              </a:solidFill>
              <a:round/>
              <a:headEnd/>
              <a:tailEnd/>
            </a:ln>
            <a:effectLst/>
          </p:spPr>
          <p:txBody>
            <a:bodyPr wrap="none" anchor="ctr"/>
            <a:lstStyle/>
            <a:p>
              <a:endParaRPr lang="en-US"/>
            </a:p>
          </p:txBody>
        </p:sp>
        <p:sp>
          <p:nvSpPr>
            <p:cNvPr id="45" name="Line 40"/>
            <p:cNvSpPr>
              <a:spLocks noChangeShapeType="1"/>
            </p:cNvSpPr>
            <p:nvPr/>
          </p:nvSpPr>
          <p:spPr bwMode="auto">
            <a:xfrm>
              <a:off x="432" y="2640"/>
              <a:ext cx="432" cy="672"/>
            </a:xfrm>
            <a:prstGeom prst="line">
              <a:avLst/>
            </a:prstGeom>
            <a:noFill/>
            <a:ln w="9525">
              <a:solidFill>
                <a:schemeClr val="tx1"/>
              </a:solidFill>
              <a:round/>
              <a:headEnd/>
              <a:tailEnd/>
            </a:ln>
            <a:effectLst/>
          </p:spPr>
          <p:txBody>
            <a:bodyPr wrap="none" anchor="ctr"/>
            <a:lstStyle/>
            <a:p>
              <a:endParaRPr lang="en-US"/>
            </a:p>
          </p:txBody>
        </p:sp>
        <p:sp>
          <p:nvSpPr>
            <p:cNvPr id="46" name="Line 41"/>
            <p:cNvSpPr>
              <a:spLocks noChangeShapeType="1"/>
            </p:cNvSpPr>
            <p:nvPr/>
          </p:nvSpPr>
          <p:spPr bwMode="auto">
            <a:xfrm>
              <a:off x="432" y="2640"/>
              <a:ext cx="1056" cy="672"/>
            </a:xfrm>
            <a:prstGeom prst="line">
              <a:avLst/>
            </a:prstGeom>
            <a:noFill/>
            <a:ln w="9525">
              <a:solidFill>
                <a:schemeClr val="tx1"/>
              </a:solidFill>
              <a:round/>
              <a:headEnd/>
              <a:tailEnd/>
            </a:ln>
            <a:effectLst/>
          </p:spPr>
          <p:txBody>
            <a:bodyPr wrap="none" anchor="ctr"/>
            <a:lstStyle/>
            <a:p>
              <a:endParaRPr lang="en-US"/>
            </a:p>
          </p:txBody>
        </p:sp>
        <p:sp>
          <p:nvSpPr>
            <p:cNvPr id="47" name="Line 42"/>
            <p:cNvSpPr>
              <a:spLocks noChangeShapeType="1"/>
            </p:cNvSpPr>
            <p:nvPr/>
          </p:nvSpPr>
          <p:spPr bwMode="auto">
            <a:xfrm flipH="1">
              <a:off x="864" y="2640"/>
              <a:ext cx="240" cy="720"/>
            </a:xfrm>
            <a:prstGeom prst="line">
              <a:avLst/>
            </a:prstGeom>
            <a:noFill/>
            <a:ln w="9525">
              <a:solidFill>
                <a:schemeClr val="tx1"/>
              </a:solidFill>
              <a:round/>
              <a:headEnd/>
              <a:tailEnd/>
            </a:ln>
            <a:effectLst/>
          </p:spPr>
          <p:txBody>
            <a:bodyPr wrap="none" anchor="ctr"/>
            <a:lstStyle/>
            <a:p>
              <a:endParaRPr lang="en-US"/>
            </a:p>
          </p:txBody>
        </p:sp>
        <p:sp>
          <p:nvSpPr>
            <p:cNvPr id="48" name="Line 43"/>
            <p:cNvSpPr>
              <a:spLocks noChangeShapeType="1"/>
            </p:cNvSpPr>
            <p:nvPr/>
          </p:nvSpPr>
          <p:spPr bwMode="auto">
            <a:xfrm>
              <a:off x="1104" y="2640"/>
              <a:ext cx="1056" cy="672"/>
            </a:xfrm>
            <a:prstGeom prst="line">
              <a:avLst/>
            </a:prstGeom>
            <a:noFill/>
            <a:ln w="9525">
              <a:solidFill>
                <a:schemeClr val="tx1"/>
              </a:solidFill>
              <a:round/>
              <a:headEnd/>
              <a:tailEnd/>
            </a:ln>
            <a:effectLst/>
          </p:spPr>
          <p:txBody>
            <a:bodyPr wrap="none" anchor="ctr"/>
            <a:lstStyle/>
            <a:p>
              <a:endParaRPr lang="en-US"/>
            </a:p>
          </p:txBody>
        </p:sp>
        <p:sp>
          <p:nvSpPr>
            <p:cNvPr id="49" name="Line 44"/>
            <p:cNvSpPr>
              <a:spLocks noChangeShapeType="1"/>
            </p:cNvSpPr>
            <p:nvPr/>
          </p:nvSpPr>
          <p:spPr bwMode="auto">
            <a:xfrm flipH="1">
              <a:off x="1488" y="2640"/>
              <a:ext cx="288" cy="720"/>
            </a:xfrm>
            <a:prstGeom prst="line">
              <a:avLst/>
            </a:prstGeom>
            <a:noFill/>
            <a:ln w="9525">
              <a:solidFill>
                <a:schemeClr val="tx1"/>
              </a:solidFill>
              <a:round/>
              <a:headEnd/>
              <a:tailEnd/>
            </a:ln>
            <a:effectLst/>
          </p:spPr>
          <p:txBody>
            <a:bodyPr wrap="none" anchor="ctr"/>
            <a:lstStyle/>
            <a:p>
              <a:endParaRPr lang="en-US"/>
            </a:p>
          </p:txBody>
        </p:sp>
        <p:sp>
          <p:nvSpPr>
            <p:cNvPr id="50" name="Line 45"/>
            <p:cNvSpPr>
              <a:spLocks noChangeShapeType="1"/>
            </p:cNvSpPr>
            <p:nvPr/>
          </p:nvSpPr>
          <p:spPr bwMode="auto">
            <a:xfrm>
              <a:off x="1776" y="2640"/>
              <a:ext cx="384" cy="672"/>
            </a:xfrm>
            <a:prstGeom prst="line">
              <a:avLst/>
            </a:prstGeom>
            <a:noFill/>
            <a:ln w="9525">
              <a:solidFill>
                <a:schemeClr val="tx1"/>
              </a:solidFill>
              <a:round/>
              <a:headEnd/>
              <a:tailEnd/>
            </a:ln>
            <a:effectLst/>
          </p:spPr>
          <p:txBody>
            <a:bodyPr wrap="none" anchor="ctr"/>
            <a:lstStyle/>
            <a:p>
              <a:endParaRPr lang="en-US"/>
            </a:p>
          </p:txBody>
        </p:sp>
        <p:sp>
          <p:nvSpPr>
            <p:cNvPr id="51" name="Line 46"/>
            <p:cNvSpPr>
              <a:spLocks noChangeShapeType="1"/>
            </p:cNvSpPr>
            <p:nvPr/>
          </p:nvSpPr>
          <p:spPr bwMode="auto">
            <a:xfrm flipH="1">
              <a:off x="864" y="2640"/>
              <a:ext cx="1584" cy="720"/>
            </a:xfrm>
            <a:prstGeom prst="line">
              <a:avLst/>
            </a:prstGeom>
            <a:noFill/>
            <a:ln w="9525">
              <a:solidFill>
                <a:schemeClr val="tx1"/>
              </a:solidFill>
              <a:round/>
              <a:headEnd/>
              <a:tailEnd/>
            </a:ln>
            <a:effectLst/>
          </p:spPr>
          <p:txBody>
            <a:bodyPr wrap="none" anchor="ctr"/>
            <a:lstStyle/>
            <a:p>
              <a:endParaRPr lang="en-US"/>
            </a:p>
          </p:txBody>
        </p:sp>
        <p:sp>
          <p:nvSpPr>
            <p:cNvPr id="52" name="Line 47"/>
            <p:cNvSpPr>
              <a:spLocks noChangeShapeType="1"/>
            </p:cNvSpPr>
            <p:nvPr/>
          </p:nvSpPr>
          <p:spPr bwMode="auto">
            <a:xfrm>
              <a:off x="2448" y="2640"/>
              <a:ext cx="384" cy="672"/>
            </a:xfrm>
            <a:prstGeom prst="line">
              <a:avLst/>
            </a:prstGeom>
            <a:noFill/>
            <a:ln w="9525">
              <a:solidFill>
                <a:schemeClr val="tx1"/>
              </a:solidFill>
              <a:round/>
              <a:headEnd/>
              <a:tailEnd/>
            </a:ln>
            <a:effectLst/>
          </p:spPr>
          <p:txBody>
            <a:bodyPr wrap="none" anchor="ctr"/>
            <a:lstStyle/>
            <a:p>
              <a:endParaRPr lang="en-US"/>
            </a:p>
          </p:txBody>
        </p:sp>
        <p:sp>
          <p:nvSpPr>
            <p:cNvPr id="53" name="Line 48"/>
            <p:cNvSpPr>
              <a:spLocks noChangeShapeType="1"/>
            </p:cNvSpPr>
            <p:nvPr/>
          </p:nvSpPr>
          <p:spPr bwMode="auto">
            <a:xfrm flipH="1">
              <a:off x="1488" y="2640"/>
              <a:ext cx="1536" cy="672"/>
            </a:xfrm>
            <a:prstGeom prst="line">
              <a:avLst/>
            </a:prstGeom>
            <a:noFill/>
            <a:ln w="9525">
              <a:solidFill>
                <a:schemeClr val="tx1"/>
              </a:solidFill>
              <a:round/>
              <a:headEnd/>
              <a:tailEnd/>
            </a:ln>
            <a:effectLst/>
          </p:spPr>
          <p:txBody>
            <a:bodyPr wrap="none" anchor="ctr"/>
            <a:lstStyle/>
            <a:p>
              <a:endParaRPr lang="en-US"/>
            </a:p>
          </p:txBody>
        </p:sp>
        <p:sp>
          <p:nvSpPr>
            <p:cNvPr id="54" name="Line 49"/>
            <p:cNvSpPr>
              <a:spLocks noChangeShapeType="1"/>
            </p:cNvSpPr>
            <p:nvPr/>
          </p:nvSpPr>
          <p:spPr bwMode="auto">
            <a:xfrm flipH="1">
              <a:off x="2832" y="2640"/>
              <a:ext cx="192" cy="720"/>
            </a:xfrm>
            <a:prstGeom prst="line">
              <a:avLst/>
            </a:prstGeom>
            <a:noFill/>
            <a:ln w="9525">
              <a:solidFill>
                <a:schemeClr val="tx1"/>
              </a:solidFill>
              <a:round/>
              <a:headEnd/>
              <a:tailEnd/>
            </a:ln>
            <a:effectLst/>
          </p:spPr>
          <p:txBody>
            <a:bodyPr wrap="none" anchor="ctr"/>
            <a:lstStyle/>
            <a:p>
              <a:endParaRPr lang="en-US"/>
            </a:p>
          </p:txBody>
        </p:sp>
        <p:sp>
          <p:nvSpPr>
            <p:cNvPr id="55" name="Line 50"/>
            <p:cNvSpPr>
              <a:spLocks noChangeShapeType="1"/>
            </p:cNvSpPr>
            <p:nvPr/>
          </p:nvSpPr>
          <p:spPr bwMode="auto">
            <a:xfrm flipH="1">
              <a:off x="2832" y="2640"/>
              <a:ext cx="768" cy="720"/>
            </a:xfrm>
            <a:prstGeom prst="line">
              <a:avLst/>
            </a:prstGeom>
            <a:noFill/>
            <a:ln w="9525">
              <a:solidFill>
                <a:schemeClr val="tx1"/>
              </a:solidFill>
              <a:round/>
              <a:headEnd/>
              <a:tailEnd/>
            </a:ln>
            <a:effectLst/>
          </p:spPr>
          <p:txBody>
            <a:bodyPr wrap="none" anchor="ctr"/>
            <a:lstStyle/>
            <a:p>
              <a:endParaRPr lang="en-US"/>
            </a:p>
          </p:txBody>
        </p:sp>
        <p:sp>
          <p:nvSpPr>
            <p:cNvPr id="56" name="Line 51"/>
            <p:cNvSpPr>
              <a:spLocks noChangeShapeType="1"/>
            </p:cNvSpPr>
            <p:nvPr/>
          </p:nvSpPr>
          <p:spPr bwMode="auto">
            <a:xfrm flipH="1">
              <a:off x="2160" y="2640"/>
              <a:ext cx="1440" cy="672"/>
            </a:xfrm>
            <a:prstGeom prst="line">
              <a:avLst/>
            </a:prstGeom>
            <a:noFill/>
            <a:ln w="9525">
              <a:solidFill>
                <a:schemeClr val="tx1"/>
              </a:solidFill>
              <a:round/>
              <a:headEnd/>
              <a:tailEnd/>
            </a:ln>
            <a:effectLst/>
          </p:spPr>
          <p:txBody>
            <a:bodyPr wrap="none" anchor="ctr"/>
            <a:lstStyle/>
            <a:p>
              <a:endParaRPr lang="en-US"/>
            </a:p>
          </p:txBody>
        </p:sp>
        <p:sp>
          <p:nvSpPr>
            <p:cNvPr id="57" name="Line 52"/>
            <p:cNvSpPr>
              <a:spLocks noChangeShapeType="1"/>
            </p:cNvSpPr>
            <p:nvPr/>
          </p:nvSpPr>
          <p:spPr bwMode="auto">
            <a:xfrm>
              <a:off x="864" y="3360"/>
              <a:ext cx="1104" cy="576"/>
            </a:xfrm>
            <a:prstGeom prst="line">
              <a:avLst/>
            </a:prstGeom>
            <a:noFill/>
            <a:ln w="9525">
              <a:solidFill>
                <a:schemeClr val="tx1"/>
              </a:solidFill>
              <a:round/>
              <a:headEnd/>
              <a:tailEnd/>
            </a:ln>
            <a:effectLst/>
          </p:spPr>
          <p:txBody>
            <a:bodyPr wrap="none" anchor="ctr"/>
            <a:lstStyle/>
            <a:p>
              <a:endParaRPr lang="en-US"/>
            </a:p>
          </p:txBody>
        </p:sp>
        <p:sp>
          <p:nvSpPr>
            <p:cNvPr id="58" name="Line 53"/>
            <p:cNvSpPr>
              <a:spLocks noChangeShapeType="1"/>
            </p:cNvSpPr>
            <p:nvPr/>
          </p:nvSpPr>
          <p:spPr bwMode="auto">
            <a:xfrm>
              <a:off x="1488" y="3312"/>
              <a:ext cx="528" cy="672"/>
            </a:xfrm>
            <a:prstGeom prst="line">
              <a:avLst/>
            </a:prstGeom>
            <a:noFill/>
            <a:ln w="9525">
              <a:solidFill>
                <a:schemeClr val="tx1"/>
              </a:solidFill>
              <a:round/>
              <a:headEnd/>
              <a:tailEnd/>
            </a:ln>
            <a:effectLst/>
          </p:spPr>
          <p:txBody>
            <a:bodyPr wrap="none" anchor="ctr"/>
            <a:lstStyle/>
            <a:p>
              <a:endParaRPr lang="en-US"/>
            </a:p>
          </p:txBody>
        </p:sp>
        <p:sp>
          <p:nvSpPr>
            <p:cNvPr id="59" name="Line 54"/>
            <p:cNvSpPr>
              <a:spLocks noChangeShapeType="1"/>
            </p:cNvSpPr>
            <p:nvPr/>
          </p:nvSpPr>
          <p:spPr bwMode="auto">
            <a:xfrm flipH="1">
              <a:off x="2016" y="3312"/>
              <a:ext cx="144" cy="624"/>
            </a:xfrm>
            <a:prstGeom prst="line">
              <a:avLst/>
            </a:prstGeom>
            <a:noFill/>
            <a:ln w="9525">
              <a:solidFill>
                <a:schemeClr val="tx1"/>
              </a:solidFill>
              <a:round/>
              <a:headEnd/>
              <a:tailEnd/>
            </a:ln>
            <a:effectLst/>
          </p:spPr>
          <p:txBody>
            <a:bodyPr wrap="none" anchor="ctr"/>
            <a:lstStyle/>
            <a:p>
              <a:endParaRPr lang="en-US"/>
            </a:p>
          </p:txBody>
        </p:sp>
        <p:sp>
          <p:nvSpPr>
            <p:cNvPr id="60" name="Line 55"/>
            <p:cNvSpPr>
              <a:spLocks noChangeShapeType="1"/>
            </p:cNvSpPr>
            <p:nvPr/>
          </p:nvSpPr>
          <p:spPr bwMode="auto">
            <a:xfrm flipH="1">
              <a:off x="1968" y="3360"/>
              <a:ext cx="864" cy="624"/>
            </a:xfrm>
            <a:prstGeom prst="line">
              <a:avLst/>
            </a:prstGeom>
            <a:noFill/>
            <a:ln w="9525">
              <a:solidFill>
                <a:schemeClr val="tx1"/>
              </a:solidFill>
              <a:round/>
              <a:headEnd/>
              <a:tailEnd/>
            </a:ln>
            <a:effectLst/>
          </p:spPr>
          <p:txBody>
            <a:bodyPr wrap="none" anchor="ctr"/>
            <a:lstStyle/>
            <a:p>
              <a:endParaRPr lang="en-US"/>
            </a:p>
          </p:txBody>
        </p:sp>
        <p:sp>
          <p:nvSpPr>
            <p:cNvPr id="61" name="Text Box 57"/>
            <p:cNvSpPr txBox="1">
              <a:spLocks noChangeArrowheads="1"/>
            </p:cNvSpPr>
            <p:nvPr/>
          </p:nvSpPr>
          <p:spPr bwMode="auto">
            <a:xfrm>
              <a:off x="806" y="2343"/>
              <a:ext cx="1111"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time,location</a:t>
              </a:r>
              <a:endParaRPr lang="en-US" altLang="zh-CN" sz="2400" dirty="0">
                <a:latin typeface="Times New Roman" pitchFamily="18" charset="0"/>
                <a:ea typeface="SimSun" pitchFamily="2" charset="-122"/>
              </a:endParaRPr>
            </a:p>
          </p:txBody>
        </p:sp>
        <p:sp>
          <p:nvSpPr>
            <p:cNvPr id="62" name="Text Box 58"/>
            <p:cNvSpPr txBox="1">
              <a:spLocks noChangeArrowheads="1"/>
            </p:cNvSpPr>
            <p:nvPr/>
          </p:nvSpPr>
          <p:spPr bwMode="auto">
            <a:xfrm>
              <a:off x="1430" y="2679"/>
              <a:ext cx="1130"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time,supplier</a:t>
              </a:r>
              <a:endParaRPr lang="en-US" altLang="zh-CN" sz="2400">
                <a:latin typeface="Times New Roman" pitchFamily="18" charset="0"/>
                <a:ea typeface="SimSun" pitchFamily="2" charset="-122"/>
              </a:endParaRPr>
            </a:p>
          </p:txBody>
        </p:sp>
        <p:sp>
          <p:nvSpPr>
            <p:cNvPr id="63" name="Text Box 59"/>
            <p:cNvSpPr txBox="1">
              <a:spLocks noChangeArrowheads="1"/>
            </p:cNvSpPr>
            <p:nvPr/>
          </p:nvSpPr>
          <p:spPr bwMode="auto">
            <a:xfrm>
              <a:off x="2102" y="2343"/>
              <a:ext cx="1111"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item,location</a:t>
              </a:r>
              <a:endParaRPr lang="en-US" altLang="zh-CN" sz="2400" dirty="0">
                <a:latin typeface="Times New Roman" pitchFamily="18" charset="0"/>
                <a:ea typeface="SimSun" pitchFamily="2" charset="-122"/>
              </a:endParaRPr>
            </a:p>
          </p:txBody>
        </p:sp>
        <p:sp>
          <p:nvSpPr>
            <p:cNvPr id="64" name="Text Box 60"/>
            <p:cNvSpPr txBox="1">
              <a:spLocks noChangeArrowheads="1"/>
            </p:cNvSpPr>
            <p:nvPr/>
          </p:nvSpPr>
          <p:spPr bwMode="auto">
            <a:xfrm>
              <a:off x="2678" y="2727"/>
              <a:ext cx="1130"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item,supplier</a:t>
              </a:r>
              <a:endParaRPr lang="en-US" altLang="zh-CN" sz="2400">
                <a:latin typeface="Times New Roman" pitchFamily="18" charset="0"/>
                <a:ea typeface="SimSun" pitchFamily="2" charset="-122"/>
              </a:endParaRPr>
            </a:p>
          </p:txBody>
        </p:sp>
        <p:sp>
          <p:nvSpPr>
            <p:cNvPr id="65" name="Text Box 61"/>
            <p:cNvSpPr txBox="1">
              <a:spLocks noChangeArrowheads="1"/>
            </p:cNvSpPr>
            <p:nvPr/>
          </p:nvSpPr>
          <p:spPr bwMode="auto">
            <a:xfrm>
              <a:off x="3398" y="2343"/>
              <a:ext cx="1388" cy="224"/>
            </a:xfrm>
            <a:prstGeom prst="rect">
              <a:avLst/>
            </a:prstGeom>
            <a:noFill/>
            <a:ln w="9525">
              <a:noFill/>
              <a:miter lim="800000"/>
              <a:headEnd/>
              <a:tailEnd/>
            </a:ln>
            <a:effectLst/>
          </p:spPr>
          <p:txBody>
            <a:bodyPr wrap="none">
              <a:spAutoFit/>
            </a:bodyPr>
            <a:lstStyle/>
            <a:p>
              <a:pPr eaLnBrk="0" hangingPunct="0"/>
              <a:r>
                <a:rPr lang="en-US" altLang="zh-CN" sz="1600" b="1">
                  <a:latin typeface="Times New Roman" pitchFamily="18" charset="0"/>
                  <a:ea typeface="SimSun" pitchFamily="2" charset="-122"/>
                </a:rPr>
                <a:t>location,supplier</a:t>
              </a:r>
              <a:endParaRPr lang="en-US" altLang="zh-CN" sz="2400">
                <a:latin typeface="Times New Roman" pitchFamily="18" charset="0"/>
                <a:ea typeface="SimSun" pitchFamily="2" charset="-122"/>
              </a:endParaRPr>
            </a:p>
          </p:txBody>
        </p:sp>
        <p:sp>
          <p:nvSpPr>
            <p:cNvPr id="66" name="Text Box 63"/>
            <p:cNvSpPr txBox="1">
              <a:spLocks noChangeArrowheads="1"/>
            </p:cNvSpPr>
            <p:nvPr/>
          </p:nvSpPr>
          <p:spPr bwMode="auto">
            <a:xfrm>
              <a:off x="1046" y="3463"/>
              <a:ext cx="1326" cy="203"/>
            </a:xfrm>
            <a:prstGeom prst="rect">
              <a:avLst/>
            </a:prstGeom>
            <a:noFill/>
            <a:ln w="9525">
              <a:noFill/>
              <a:miter lim="800000"/>
              <a:headEnd/>
              <a:tailEnd/>
            </a:ln>
            <a:effectLst/>
          </p:spPr>
          <p:txBody>
            <a:bodyPr wrap="none">
              <a:spAutoFit/>
            </a:bodyPr>
            <a:lstStyle/>
            <a:p>
              <a:pPr eaLnBrk="0" hangingPunct="0"/>
              <a:r>
                <a:rPr lang="en-US" altLang="zh-CN" sz="1400" b="1" dirty="0" err="1">
                  <a:latin typeface="Times New Roman" pitchFamily="18" charset="0"/>
                  <a:ea typeface="SimSun" pitchFamily="2" charset="-122"/>
                </a:rPr>
                <a:t>time,item,supplier</a:t>
              </a:r>
              <a:endParaRPr lang="en-US" altLang="zh-CN" sz="2400" dirty="0">
                <a:latin typeface="Times New Roman" pitchFamily="18" charset="0"/>
                <a:ea typeface="SimSun" pitchFamily="2" charset="-122"/>
              </a:endParaRPr>
            </a:p>
          </p:txBody>
        </p:sp>
        <p:sp>
          <p:nvSpPr>
            <p:cNvPr id="67" name="Text Box 64"/>
            <p:cNvSpPr txBox="1">
              <a:spLocks noChangeArrowheads="1"/>
            </p:cNvSpPr>
            <p:nvPr/>
          </p:nvSpPr>
          <p:spPr bwMode="auto">
            <a:xfrm>
              <a:off x="1728" y="3024"/>
              <a:ext cx="1553" cy="203"/>
            </a:xfrm>
            <a:prstGeom prst="rect">
              <a:avLst/>
            </a:prstGeom>
            <a:noFill/>
            <a:ln w="9525">
              <a:noFill/>
              <a:miter lim="800000"/>
              <a:headEnd/>
              <a:tailEnd/>
            </a:ln>
            <a:effectLst/>
          </p:spPr>
          <p:txBody>
            <a:bodyPr wrap="none">
              <a:spAutoFit/>
            </a:bodyPr>
            <a:lstStyle/>
            <a:p>
              <a:pPr eaLnBrk="0" hangingPunct="0"/>
              <a:r>
                <a:rPr lang="en-US" altLang="zh-CN" sz="1400" b="1">
                  <a:latin typeface="Times New Roman" pitchFamily="18" charset="0"/>
                  <a:ea typeface="SimSun" pitchFamily="2" charset="-122"/>
                </a:rPr>
                <a:t>time,location,supplier</a:t>
              </a:r>
              <a:endParaRPr lang="en-US" altLang="zh-CN" sz="2400">
                <a:latin typeface="Times New Roman" pitchFamily="18" charset="0"/>
                <a:ea typeface="SimSun" pitchFamily="2" charset="-122"/>
              </a:endParaRPr>
            </a:p>
          </p:txBody>
        </p:sp>
        <p:sp>
          <p:nvSpPr>
            <p:cNvPr id="68" name="Text Box 66"/>
            <p:cNvSpPr txBox="1">
              <a:spLocks noChangeArrowheads="1"/>
            </p:cNvSpPr>
            <p:nvPr/>
          </p:nvSpPr>
          <p:spPr bwMode="auto">
            <a:xfrm>
              <a:off x="2486" y="3447"/>
              <a:ext cx="1759" cy="224"/>
            </a:xfrm>
            <a:prstGeom prst="rect">
              <a:avLst/>
            </a:prstGeom>
            <a:noFill/>
            <a:ln w="9525">
              <a:noFill/>
              <a:miter lim="800000"/>
              <a:headEnd/>
              <a:tailEnd/>
            </a:ln>
            <a:effectLst/>
          </p:spPr>
          <p:txBody>
            <a:bodyPr wrap="none">
              <a:spAutoFit/>
            </a:bodyPr>
            <a:lstStyle/>
            <a:p>
              <a:pPr eaLnBrk="0" hangingPunct="0"/>
              <a:r>
                <a:rPr lang="en-US" altLang="zh-CN" sz="1600" b="1" dirty="0" err="1">
                  <a:latin typeface="Times New Roman" pitchFamily="18" charset="0"/>
                  <a:ea typeface="SimSun" pitchFamily="2" charset="-122"/>
                </a:rPr>
                <a:t>item,location,supplier</a:t>
              </a:r>
              <a:endParaRPr lang="en-US" altLang="zh-CN" sz="2400" dirty="0">
                <a:latin typeface="Times New Roman" pitchFamily="18" charset="0"/>
                <a:ea typeface="SimSun" pitchFamily="2" charset="-122"/>
              </a:endParaRPr>
            </a:p>
          </p:txBody>
        </p:sp>
        <p:sp>
          <p:nvSpPr>
            <p:cNvPr id="69" name="Text Box 68"/>
            <p:cNvSpPr txBox="1">
              <a:spLocks noChangeArrowheads="1"/>
            </p:cNvSpPr>
            <p:nvPr/>
          </p:nvSpPr>
          <p:spPr bwMode="auto">
            <a:xfrm>
              <a:off x="4320" y="1296"/>
              <a:ext cx="1679"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0-</a:t>
              </a:r>
              <a:r>
                <a:rPr lang="en-US" altLang="zh-CN" sz="2000">
                  <a:latin typeface="Times New Roman" pitchFamily="18" charset="0"/>
                  <a:ea typeface="SimSun" pitchFamily="2" charset="-122"/>
                </a:rPr>
                <a:t>D(apex) cuboid</a:t>
              </a:r>
              <a:endParaRPr lang="en-US" altLang="zh-CN" sz="2400">
                <a:latin typeface="Times New Roman" pitchFamily="18" charset="0"/>
                <a:ea typeface="SimSun" pitchFamily="2" charset="-122"/>
              </a:endParaRPr>
            </a:p>
          </p:txBody>
        </p:sp>
        <p:sp>
          <p:nvSpPr>
            <p:cNvPr id="70" name="Text Box 69"/>
            <p:cNvSpPr txBox="1">
              <a:spLocks noChangeArrowheads="1"/>
            </p:cNvSpPr>
            <p:nvPr/>
          </p:nvSpPr>
          <p:spPr bwMode="auto">
            <a:xfrm>
              <a:off x="4310" y="1881"/>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1-</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1" name="Text Box 70"/>
            <p:cNvSpPr txBox="1">
              <a:spLocks noChangeArrowheads="1"/>
            </p:cNvSpPr>
            <p:nvPr/>
          </p:nvSpPr>
          <p:spPr bwMode="auto">
            <a:xfrm>
              <a:off x="4310" y="2553"/>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2-</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2" name="Text Box 71"/>
            <p:cNvSpPr txBox="1">
              <a:spLocks noChangeArrowheads="1"/>
            </p:cNvSpPr>
            <p:nvPr/>
          </p:nvSpPr>
          <p:spPr bwMode="auto">
            <a:xfrm>
              <a:off x="4310" y="3129"/>
              <a:ext cx="1213"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3-</a:t>
              </a:r>
              <a:r>
                <a:rPr lang="en-US" altLang="zh-CN" sz="2000">
                  <a:latin typeface="Times New Roman" pitchFamily="18" charset="0"/>
                  <a:ea typeface="SimSun" pitchFamily="2" charset="-122"/>
                </a:rPr>
                <a:t>D cuboids</a:t>
              </a:r>
              <a:endParaRPr lang="en-US" altLang="zh-CN" sz="2400">
                <a:latin typeface="Times New Roman" pitchFamily="18" charset="0"/>
                <a:ea typeface="SimSun" pitchFamily="2" charset="-122"/>
              </a:endParaRPr>
            </a:p>
          </p:txBody>
        </p:sp>
        <p:sp>
          <p:nvSpPr>
            <p:cNvPr id="73" name="Text Box 72"/>
            <p:cNvSpPr txBox="1">
              <a:spLocks noChangeArrowheads="1"/>
            </p:cNvSpPr>
            <p:nvPr/>
          </p:nvSpPr>
          <p:spPr bwMode="auto">
            <a:xfrm>
              <a:off x="4358" y="3705"/>
              <a:ext cx="1655" cy="264"/>
            </a:xfrm>
            <a:prstGeom prst="rect">
              <a:avLst/>
            </a:prstGeom>
            <a:noFill/>
            <a:ln w="9525">
              <a:noFill/>
              <a:miter lim="800000"/>
              <a:headEnd/>
              <a:tailEnd/>
            </a:ln>
            <a:effectLst/>
          </p:spPr>
          <p:txBody>
            <a:bodyPr wrap="none">
              <a:spAutoFit/>
            </a:bodyPr>
            <a:lstStyle/>
            <a:p>
              <a:pPr eaLnBrk="0" hangingPunct="0"/>
              <a:r>
                <a:rPr lang="zh-CN" altLang="en-US" sz="2000">
                  <a:latin typeface="Times New Roman" pitchFamily="18" charset="0"/>
                  <a:ea typeface="SimSun" pitchFamily="2" charset="-122"/>
                </a:rPr>
                <a:t>4-</a:t>
              </a:r>
              <a:r>
                <a:rPr lang="en-US" altLang="zh-CN" sz="2000">
                  <a:latin typeface="Times New Roman" pitchFamily="18" charset="0"/>
                  <a:ea typeface="SimSun" pitchFamily="2" charset="-122"/>
                </a:rPr>
                <a:t>D(base) cuboid</a:t>
              </a:r>
              <a:endParaRPr lang="en-US" altLang="zh-CN" sz="2400">
                <a:latin typeface="Times New Roman" pitchFamily="18" charset="0"/>
                <a:ea typeface="SimSun" pitchFamily="2" charset="-122"/>
              </a:endParaRPr>
            </a:p>
          </p:txBody>
        </p:sp>
      </p:grpSp>
      <p:sp>
        <p:nvSpPr>
          <p:cNvPr id="5" name="Rectangle 4"/>
          <p:cNvSpPr/>
          <p:nvPr/>
        </p:nvSpPr>
        <p:spPr>
          <a:xfrm>
            <a:off x="2010002" y="6337720"/>
            <a:ext cx="3779524" cy="400110"/>
          </a:xfrm>
          <a:prstGeom prst="rect">
            <a:avLst/>
          </a:prstGeom>
        </p:spPr>
        <p:txBody>
          <a:bodyPr wrap="square">
            <a:spAutoFit/>
          </a:bodyPr>
          <a:lstStyle/>
          <a:p>
            <a:pPr algn="ctr"/>
            <a:r>
              <a:rPr lang="en-US" altLang="zh-CN" sz="2000" i="1" dirty="0" smtClean="0">
                <a:ea typeface="SimSun" pitchFamily="2" charset="-122"/>
              </a:rPr>
              <a:t>Figure: Cube; </a:t>
            </a:r>
            <a:r>
              <a:rPr lang="en-US" altLang="zh-CN" sz="2000" i="1" dirty="0">
                <a:ea typeface="SimSun" pitchFamily="2" charset="-122"/>
              </a:rPr>
              <a:t>A Lattice of Cuboids</a:t>
            </a:r>
            <a:endParaRPr lang="en-US" sz="2000" i="1" dirty="0"/>
          </a:p>
        </p:txBody>
      </p:sp>
      <p:sp>
        <p:nvSpPr>
          <p:cNvPr id="75" name="Text Box 57"/>
          <p:cNvSpPr txBox="1">
            <a:spLocks noChangeArrowheads="1"/>
          </p:cNvSpPr>
          <p:nvPr/>
        </p:nvSpPr>
        <p:spPr bwMode="auto">
          <a:xfrm>
            <a:off x="1259364" y="3970075"/>
            <a:ext cx="1066318" cy="338554"/>
          </a:xfrm>
          <a:prstGeom prst="rect">
            <a:avLst/>
          </a:prstGeom>
          <a:noFill/>
          <a:ln w="9525">
            <a:noFill/>
            <a:miter lim="800000"/>
            <a:headEnd/>
            <a:tailEnd/>
          </a:ln>
          <a:effectLst/>
        </p:spPr>
        <p:txBody>
          <a:bodyPr wrap="none">
            <a:spAutoFit/>
          </a:bodyPr>
          <a:lstStyle/>
          <a:p>
            <a:pPr eaLnBrk="0" hangingPunct="0"/>
            <a:r>
              <a:rPr lang="en-US" altLang="zh-CN" sz="1600" b="1" dirty="0" smtClean="0">
                <a:latin typeface="Times New Roman" pitchFamily="18" charset="0"/>
                <a:ea typeface="SimSun" pitchFamily="2" charset="-122"/>
              </a:rPr>
              <a:t>time, item</a:t>
            </a:r>
            <a:endParaRPr lang="en-US" altLang="zh-CN" sz="2400" dirty="0">
              <a:latin typeface="Times New Roman" pitchFamily="18" charset="0"/>
              <a:ea typeface="SimSun" pitchFamily="2" charset="-122"/>
            </a:endParaRPr>
          </a:p>
        </p:txBody>
      </p:sp>
      <p:sp>
        <p:nvSpPr>
          <p:cNvPr id="76" name="Text Box 63"/>
          <p:cNvSpPr txBox="1">
            <a:spLocks noChangeArrowheads="1"/>
          </p:cNvSpPr>
          <p:nvPr/>
        </p:nvSpPr>
        <p:spPr bwMode="auto">
          <a:xfrm>
            <a:off x="1153399" y="4921848"/>
            <a:ext cx="1603324" cy="307777"/>
          </a:xfrm>
          <a:prstGeom prst="rect">
            <a:avLst/>
          </a:prstGeom>
          <a:noFill/>
          <a:ln w="9525">
            <a:noFill/>
            <a:miter lim="800000"/>
            <a:headEnd/>
            <a:tailEnd/>
          </a:ln>
          <a:effectLst/>
        </p:spPr>
        <p:txBody>
          <a:bodyPr wrap="none">
            <a:spAutoFit/>
          </a:bodyPr>
          <a:lstStyle/>
          <a:p>
            <a:pPr eaLnBrk="0" hangingPunct="0"/>
            <a:r>
              <a:rPr lang="en-US" altLang="zh-CN" sz="1400" b="1" dirty="0" err="1" smtClean="0">
                <a:latin typeface="Times New Roman" pitchFamily="18" charset="0"/>
                <a:ea typeface="SimSun" pitchFamily="2" charset="-122"/>
              </a:rPr>
              <a:t>time,item</a:t>
            </a:r>
            <a:r>
              <a:rPr lang="en-US" altLang="zh-CN" sz="1400" b="1" dirty="0" smtClean="0">
                <a:latin typeface="Times New Roman" pitchFamily="18" charset="0"/>
                <a:ea typeface="SimSun" pitchFamily="2" charset="-122"/>
              </a:rPr>
              <a:t>, location</a:t>
            </a:r>
            <a:endParaRPr lang="en-US" altLang="zh-CN" sz="2400" dirty="0">
              <a:latin typeface="Times New Roman" pitchFamily="18" charset="0"/>
              <a:ea typeface="SimSun" pitchFamily="2" charset="-122"/>
            </a:endParaRPr>
          </a:p>
        </p:txBody>
      </p:sp>
      <p:sp>
        <p:nvSpPr>
          <p:cNvPr id="78" name="Text Box 63"/>
          <p:cNvSpPr txBox="1">
            <a:spLocks noChangeArrowheads="1"/>
          </p:cNvSpPr>
          <p:nvPr/>
        </p:nvSpPr>
        <p:spPr bwMode="auto">
          <a:xfrm>
            <a:off x="3521552" y="5652725"/>
            <a:ext cx="2366353" cy="307777"/>
          </a:xfrm>
          <a:prstGeom prst="rect">
            <a:avLst/>
          </a:prstGeom>
          <a:noFill/>
          <a:ln w="9525">
            <a:noFill/>
            <a:miter lim="800000"/>
            <a:headEnd/>
            <a:tailEnd/>
          </a:ln>
          <a:effectLst/>
        </p:spPr>
        <p:txBody>
          <a:bodyPr wrap="none">
            <a:spAutoFit/>
          </a:bodyPr>
          <a:lstStyle/>
          <a:p>
            <a:pPr eaLnBrk="0" hangingPunct="0"/>
            <a:r>
              <a:rPr lang="en-US" altLang="zh-CN" sz="1400" b="1" dirty="0" smtClean="0">
                <a:latin typeface="Times New Roman" pitchFamily="18" charset="0"/>
                <a:ea typeface="SimSun" pitchFamily="2" charset="-122"/>
              </a:rPr>
              <a:t>time, item, location, supplier</a:t>
            </a:r>
            <a:endParaRPr lang="en-US" altLang="zh-CN" sz="2400" dirty="0">
              <a:latin typeface="Times New Roman" pitchFamily="18" charset="0"/>
              <a:ea typeface="SimSun" pitchFamily="2" charset="-122"/>
            </a:endParaRPr>
          </a:p>
        </p:txBody>
      </p:sp>
      <p:sp>
        <p:nvSpPr>
          <p:cNvPr id="2" name="TextBox 1"/>
          <p:cNvSpPr txBox="1"/>
          <p:nvPr/>
        </p:nvSpPr>
        <p:spPr>
          <a:xfrm>
            <a:off x="514351" y="1295400"/>
            <a:ext cx="184731" cy="369332"/>
          </a:xfrm>
          <a:prstGeom prst="rect">
            <a:avLst/>
          </a:prstGeom>
          <a:noFill/>
        </p:spPr>
        <p:txBody>
          <a:bodyPr wrap="none" rtlCol="0">
            <a:spAutoFit/>
          </a:bodyPr>
          <a:lstStyle/>
          <a:p>
            <a:endParaRPr lang="en-US" dirty="0"/>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 xmlns:p14="http://schemas.microsoft.com/office/powerpoint/2010/main" val="128240047"/>
      </p:ext>
    </p:extLst>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FA21F06CF5E45AF0C3E41D2D7FB72" ma:contentTypeVersion="14" ma:contentTypeDescription="Create a new document." ma:contentTypeScope="" ma:versionID="5ee2e5af350387acfafda186f4786d57">
  <xsd:schema xmlns:xsd="http://www.w3.org/2001/XMLSchema" xmlns:xs="http://www.w3.org/2001/XMLSchema" xmlns:p="http://schemas.microsoft.com/office/2006/metadata/properties" xmlns:ns2="12a254c4-d793-440d-a8ee-ecc0216e79a1" xmlns:ns3="bf2eeb6b-d5bb-4b4f-b72f-6e9b39a43658" targetNamespace="http://schemas.microsoft.com/office/2006/metadata/properties" ma:root="true" ma:fieldsID="5d7e0605668e94f78ee881fe16ce249a" ns2:_="" ns3:_="">
    <xsd:import namespace="12a254c4-d793-440d-a8ee-ecc0216e79a1"/>
    <xsd:import namespace="bf2eeb6b-d5bb-4b4f-b72f-6e9b39a4365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2a254c4-d793-440d-a8ee-ecc0216e79a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20f96346-ef72-4176-bf38-94a2d7f022e3"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eeb6b-d5bb-4b4f-b72f-6e9b39a43658"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71bdeaa4-bce0-46ec-a1b1-3df56686ae00}" ma:internalName="TaxCatchAll" ma:showField="CatchAllData" ma:web="bf2eeb6b-d5bb-4b4f-b72f-6e9b39a4365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2a254c4-d793-440d-a8ee-ecc0216e79a1">
      <Terms xmlns="http://schemas.microsoft.com/office/infopath/2007/PartnerControls"/>
    </lcf76f155ced4ddcb4097134ff3c332f>
    <TaxCatchAll xmlns="bf2eeb6b-d5bb-4b4f-b72f-6e9b39a43658" xsi:nil="true"/>
  </documentManagement>
</p:properties>
</file>

<file path=customXml/itemProps1.xml><?xml version="1.0" encoding="utf-8"?>
<ds:datastoreItem xmlns:ds="http://schemas.openxmlformats.org/officeDocument/2006/customXml" ds:itemID="{98C3DB11-E9C9-443E-ABD0-5011C07CEC91}"/>
</file>

<file path=customXml/itemProps2.xml><?xml version="1.0" encoding="utf-8"?>
<ds:datastoreItem xmlns:ds="http://schemas.openxmlformats.org/officeDocument/2006/customXml" ds:itemID="{5A3C2AB0-8C01-4006-80CB-0C4C6F7698AF}"/>
</file>

<file path=customXml/itemProps3.xml><?xml version="1.0" encoding="utf-8"?>
<ds:datastoreItem xmlns:ds="http://schemas.openxmlformats.org/officeDocument/2006/customXml" ds:itemID="{F3B440C3-E910-464B-BD51-7F5165EAAD17}"/>
</file>

<file path=docProps/app.xml><?xml version="1.0" encoding="utf-8"?>
<Properties xmlns="http://schemas.openxmlformats.org/officeDocument/2006/extended-properties" xmlns:vt="http://schemas.openxmlformats.org/officeDocument/2006/docPropsVTypes">
  <TotalTime>41</TotalTime>
  <Words>4429</Words>
  <Application>Microsoft Office PowerPoint</Application>
  <PresentationFormat>On-screen Show (4:3)</PresentationFormat>
  <Paragraphs>419</Paragraphs>
  <Slides>66</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69" baseType="lpstr">
      <vt:lpstr>Office Theme</vt:lpstr>
      <vt:lpstr>Equation</vt:lpstr>
      <vt:lpstr>Worksheet</vt:lpstr>
      <vt:lpstr>DWDM</vt:lpstr>
      <vt:lpstr>Slide 2</vt:lpstr>
      <vt:lpstr>Slide 3</vt:lpstr>
      <vt:lpstr>Slide 4</vt:lpstr>
      <vt:lpstr>Slide 5</vt:lpstr>
      <vt:lpstr>Slide 6</vt:lpstr>
      <vt:lpstr>Slide 7</vt:lpstr>
      <vt:lpstr>Slide 8</vt:lpstr>
      <vt:lpstr>Slide 9</vt:lpstr>
      <vt:lpstr>A Concept Hierarchy: Dimension (location)</vt:lpstr>
      <vt:lpstr>Online Analytical Processing (OLAP) </vt:lpstr>
      <vt:lpstr>OLAP Operations </vt:lpstr>
      <vt:lpstr>OLAP Operations </vt:lpstr>
      <vt:lpstr>OLAP Operations </vt:lpstr>
      <vt:lpstr>OLAP Operations </vt:lpstr>
      <vt:lpstr>OLAP Operations </vt:lpstr>
      <vt:lpstr>OLAP Operations </vt:lpstr>
      <vt:lpstr>OLAP Operations </vt:lpstr>
      <vt:lpstr>OLAP Operations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Types of OLAP Servers… </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Computation of Data Cubes and OLAP Queries…</vt:lpstr>
      <vt:lpstr>Efficient Data Cube Computation</vt:lpstr>
      <vt:lpstr>Efficient Data Cube Computation</vt:lpstr>
      <vt:lpstr>Efficient Data Cube Computation</vt:lpstr>
      <vt:lpstr>Efficient Data Cube Computation</vt:lpstr>
      <vt:lpstr>Efficient Data Cube Computation</vt:lpstr>
      <vt:lpstr>Efficient Data Cube Computation</vt:lpstr>
      <vt:lpstr>Iceberg Cube</vt:lpstr>
      <vt:lpstr>Iceberg Cube</vt:lpstr>
      <vt:lpstr>Indexing OLAP Data: Bitmap Index</vt:lpstr>
      <vt:lpstr>Indexing OLAP Data: Join Indices</vt:lpstr>
      <vt:lpstr>Data Warehouse Back end Tools</vt:lpstr>
      <vt:lpstr>Data Warehouse Back end Tools</vt:lpstr>
      <vt:lpstr>Data Warehouse Back end Tools</vt:lpstr>
      <vt:lpstr>Data Warehouse Back end Tools</vt:lpstr>
      <vt:lpstr>Data Warehouse Tuning</vt:lpstr>
      <vt:lpstr>Data Warehouse Tuning…</vt:lpstr>
      <vt:lpstr>Data Warehouse - Testing</vt:lpstr>
      <vt:lpstr>Data Warehouse – Testing…</vt:lpstr>
      <vt:lpstr>Data Warehouse – Testing…</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7</cp:revision>
  <dcterms:created xsi:type="dcterms:W3CDTF">2022-07-05T15:58:21Z</dcterms:created>
  <dcterms:modified xsi:type="dcterms:W3CDTF">2022-07-05T16:40:14Z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0x010100CC4FA21F06CF5E45AF0C3E41D2D7FB72</vt:lpwstr>
  </property>
</Properties>
</file>