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12" r:id="rId4"/>
    <p:sldId id="416" r:id="rId5"/>
    <p:sldId id="414" r:id="rId6"/>
    <p:sldId id="415" r:id="rId7"/>
    <p:sldId id="417" r:id="rId8"/>
    <p:sldId id="356" r:id="rId9"/>
    <p:sldId id="357" r:id="rId10"/>
    <p:sldId id="358" r:id="rId11"/>
    <p:sldId id="359" r:id="rId12"/>
    <p:sldId id="360" r:id="rId13"/>
    <p:sldId id="361" r:id="rId14"/>
    <p:sldId id="388" r:id="rId15"/>
    <p:sldId id="362" r:id="rId16"/>
    <p:sldId id="363" r:id="rId17"/>
    <p:sldId id="369" r:id="rId18"/>
    <p:sldId id="370" r:id="rId19"/>
    <p:sldId id="389" r:id="rId20"/>
    <p:sldId id="418" r:id="rId21"/>
    <p:sldId id="419" r:id="rId22"/>
    <p:sldId id="420" r:id="rId23"/>
    <p:sldId id="421" r:id="rId24"/>
    <p:sldId id="422" r:id="rId25"/>
    <p:sldId id="423" r:id="rId26"/>
    <p:sldId id="424" r:id="rId27"/>
    <p:sldId id="425" r:id="rId28"/>
    <p:sldId id="266" r:id="rId29"/>
    <p:sldId id="381" r:id="rId30"/>
    <p:sldId id="382" r:id="rId31"/>
    <p:sldId id="383" r:id="rId32"/>
    <p:sldId id="395" r:id="rId33"/>
    <p:sldId id="396" r:id="rId34"/>
    <p:sldId id="397" r:id="rId35"/>
    <p:sldId id="398" r:id="rId36"/>
    <p:sldId id="399" r:id="rId37"/>
    <p:sldId id="400" r:id="rId38"/>
    <p:sldId id="401" r:id="rId39"/>
    <p:sldId id="402" r:id="rId40"/>
    <p:sldId id="403" r:id="rId41"/>
    <p:sldId id="404" r:id="rId42"/>
    <p:sldId id="426" r:id="rId43"/>
    <p:sldId id="427" r:id="rId44"/>
    <p:sldId id="428" r:id="rId45"/>
    <p:sldId id="429" r:id="rId46"/>
    <p:sldId id="430" r:id="rId47"/>
    <p:sldId id="431" r:id="rId48"/>
    <p:sldId id="43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10"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5/27/2023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29</a:t>
            </a:fld>
            <a:endParaRPr lang="en-US"/>
          </a:p>
        </p:txBody>
      </p:sp>
    </p:spTree>
    <p:extLst>
      <p:ext uri="{BB962C8B-B14F-4D97-AF65-F5344CB8AC3E}">
        <p14:creationId xmlns:p14="http://schemas.microsoft.com/office/powerpoint/2010/main" val="190810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973A45-E808-4DE1-B5F5-5C474A96C3AF}"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252F6-ABD8-458E-8EA7-0DD4FE700704}"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FBFB6F-5DD8-444A-BDEF-1B92E2203776}"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D0CC9-D3BB-411A-A928-EEDC6ACC32EA}"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85315-E6F0-43E1-8D75-22B2F33F2E50}" type="datetime1">
              <a:rPr lang="en-US" smtClean="0"/>
              <a:t>5/27/2023</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BEE8EF-B5D5-4C89-B4F6-E2A9E7D54FD5}" type="datetime1">
              <a:rPr lang="en-US" smtClean="0"/>
              <a:t>5/27/2023</a:t>
            </a:fld>
            <a:endParaRPr lang="en-US"/>
          </a:p>
        </p:txBody>
      </p:sp>
      <p:sp>
        <p:nvSpPr>
          <p:cNvPr id="6" name="Footer Placeholder 5"/>
          <p:cNvSpPr>
            <a:spLocks noGrp="1"/>
          </p:cNvSpPr>
          <p:nvPr>
            <p:ph type="ftr" sz="quarter" idx="11"/>
          </p:nvPr>
        </p:nvSpPr>
        <p:spPr/>
        <p:txBody>
          <a:bodyPr/>
          <a:lstStyle/>
          <a:p>
            <a:r>
              <a:rPr lang="en-US" smtClean="0"/>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31B42-D524-434E-90CE-74FA6F624DA7}" type="datetime1">
              <a:rPr lang="en-US" smtClean="0"/>
              <a:t>5/27/2023</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12CBF-1D4B-447D-95C5-3E69D9EDDF94}" type="datetime1">
              <a:rPr lang="en-US" smtClean="0"/>
              <a:t>5/27/2023</a:t>
            </a:fld>
            <a:endParaRPr lang="en-US"/>
          </a:p>
        </p:txBody>
      </p:sp>
      <p:sp>
        <p:nvSpPr>
          <p:cNvPr id="4" name="Footer Placeholder 3"/>
          <p:cNvSpPr>
            <a:spLocks noGrp="1"/>
          </p:cNvSpPr>
          <p:nvPr>
            <p:ph type="ftr" sz="quarter" idx="11"/>
          </p:nvPr>
        </p:nvSpPr>
        <p:spPr/>
        <p:txBody>
          <a:bodyPr/>
          <a:lstStyle/>
          <a:p>
            <a:r>
              <a:rPr lang="en-US" smtClean="0"/>
              <a:t>Prepared By: Arjun Saud        Neural Network:M.Sc. CSIT I</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663F-CFD7-4A29-9E7C-FEA62B0F3FF4}" type="datetime1">
              <a:rPr lang="en-US" smtClean="0"/>
              <a:t>5/27/2023</a:t>
            </a:fld>
            <a:endParaRPr lang="en-US"/>
          </a:p>
        </p:txBody>
      </p:sp>
      <p:sp>
        <p:nvSpPr>
          <p:cNvPr id="3" name="Footer Placeholder 2"/>
          <p:cNvSpPr>
            <a:spLocks noGrp="1"/>
          </p:cNvSpPr>
          <p:nvPr>
            <p:ph type="ftr" sz="quarter" idx="11"/>
          </p:nvPr>
        </p:nvSpPr>
        <p:spPr/>
        <p:txBody>
          <a:bodyPr/>
          <a:lstStyle/>
          <a:p>
            <a:r>
              <a:rPr lang="en-US" smtClean="0"/>
              <a:t>Prepared By: Arjun Saud        Neural Network:M.Sc. CSIT I</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DC412-ECFC-4DE3-9D2E-55184920634B}" type="datetime1">
              <a:rPr lang="en-US" smtClean="0"/>
              <a:t>5/27/2023</a:t>
            </a:fld>
            <a:endParaRPr lang="en-US"/>
          </a:p>
        </p:txBody>
      </p:sp>
      <p:sp>
        <p:nvSpPr>
          <p:cNvPr id="6" name="Footer Placeholder 5"/>
          <p:cNvSpPr>
            <a:spLocks noGrp="1"/>
          </p:cNvSpPr>
          <p:nvPr>
            <p:ph type="ftr" sz="quarter" idx="11"/>
          </p:nvPr>
        </p:nvSpPr>
        <p:spPr/>
        <p:txBody>
          <a:bodyPr/>
          <a:lstStyle/>
          <a:p>
            <a:r>
              <a:rPr lang="en-US" smtClean="0"/>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72E79-9B25-44C7-BBAB-7D259F23E352}" type="datetime1">
              <a:rPr lang="en-US" smtClean="0"/>
              <a:t>5/27/2023</a:t>
            </a:fld>
            <a:endParaRPr lang="en-US"/>
          </a:p>
        </p:txBody>
      </p:sp>
      <p:sp>
        <p:nvSpPr>
          <p:cNvPr id="6" name="Footer Placeholder 5"/>
          <p:cNvSpPr>
            <a:spLocks noGrp="1"/>
          </p:cNvSpPr>
          <p:nvPr>
            <p:ph type="ftr" sz="quarter" idx="11"/>
          </p:nvPr>
        </p:nvSpPr>
        <p:spPr/>
        <p:txBody>
          <a:bodyPr/>
          <a:lstStyle/>
          <a:p>
            <a:r>
              <a:rPr lang="en-US" smtClean="0"/>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4AFE3-6763-450B-8B86-061CCC9B9A00}" type="datetime1">
              <a:rPr lang="en-US" smtClean="0"/>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Arjun Saud        Neural Network:M.Sc. CSIT 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png"/><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jpeg"/><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2.jpeg"/><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Unit-1</a:t>
            </a:r>
            <a:endParaRPr lang="en-US" sz="3600" b="1" dirty="0">
              <a:latin typeface="Book Antiqua" pitchFamily="18" charset="0"/>
            </a:endParaRPr>
          </a:p>
          <a:p>
            <a:pPr algn="ctr">
              <a:buNone/>
            </a:pPr>
            <a:r>
              <a:rPr lang="en-US" sz="3600" b="1" u="sng" dirty="0" smtClean="0">
                <a:latin typeface="Book Antiqua" pitchFamily="18" charset="0"/>
              </a:rPr>
              <a:t>Introduction</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Prepared By: Arjun Saud        Neural Network:M.Sc. CSIT I</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a:p>
            <a:pPr algn="just"/>
            <a:r>
              <a:rPr lang="en-US" sz="2800" dirty="0">
                <a:latin typeface="Book Antiqua" panose="02040602050305030304" pitchFamily="18" charset="0"/>
              </a:rPr>
              <a:t>The block diagram </a:t>
            </a:r>
            <a:r>
              <a:rPr lang="en-US" sz="2800" dirty="0" smtClean="0">
                <a:latin typeface="Book Antiqua" panose="02040602050305030304" pitchFamily="18" charset="0"/>
              </a:rPr>
              <a:t>this </a:t>
            </a:r>
            <a:r>
              <a:rPr lang="en-US" sz="2800" i="1" dirty="0">
                <a:latin typeface="Book Antiqua" panose="02040602050305030304" pitchFamily="18" charset="0"/>
              </a:rPr>
              <a:t>model </a:t>
            </a:r>
            <a:r>
              <a:rPr lang="en-US" sz="2800" dirty="0">
                <a:latin typeface="Book Antiqua" panose="02040602050305030304" pitchFamily="18" charset="0"/>
              </a:rPr>
              <a:t>of a </a:t>
            </a:r>
            <a:r>
              <a:rPr lang="en-US" sz="2800" dirty="0" smtClean="0">
                <a:latin typeface="Book Antiqua" panose="02040602050305030304" pitchFamily="18" charset="0"/>
              </a:rPr>
              <a:t>neuron is presented in previous slide. Three </a:t>
            </a:r>
            <a:r>
              <a:rPr lang="en-US" sz="2800" dirty="0">
                <a:latin typeface="Book Antiqua" panose="02040602050305030304" pitchFamily="18" charset="0"/>
              </a:rPr>
              <a:t>basic elements of </a:t>
            </a:r>
            <a:r>
              <a:rPr lang="en-US" sz="2800" dirty="0" smtClean="0">
                <a:latin typeface="Book Antiqua" panose="02040602050305030304" pitchFamily="18" charset="0"/>
              </a:rPr>
              <a:t>this </a:t>
            </a:r>
            <a:r>
              <a:rPr lang="en-US" sz="2800" dirty="0">
                <a:latin typeface="Book Antiqua" panose="02040602050305030304" pitchFamily="18" charset="0"/>
              </a:rPr>
              <a:t>neural </a:t>
            </a:r>
            <a:r>
              <a:rPr lang="en-US" sz="2800" dirty="0" smtClean="0">
                <a:latin typeface="Book Antiqua" panose="02040602050305030304" pitchFamily="18" charset="0"/>
              </a:rPr>
              <a:t>model are: </a:t>
            </a:r>
            <a:r>
              <a:rPr lang="en-US" sz="2800" i="1" dirty="0" smtClean="0">
                <a:latin typeface="Book Antiqua" panose="02040602050305030304" pitchFamily="18" charset="0"/>
              </a:rPr>
              <a:t>Synapses or connecting links, Adder, and Activation Function.</a:t>
            </a:r>
          </a:p>
          <a:p>
            <a:pPr lvl="1" algn="just"/>
            <a:r>
              <a:rPr lang="en-US" sz="2400" b="1" dirty="0" smtClean="0">
                <a:latin typeface="Book Antiqua" panose="02040602050305030304" pitchFamily="18" charset="0"/>
              </a:rPr>
              <a:t>Synapses: </a:t>
            </a:r>
            <a:r>
              <a:rPr lang="en-US" sz="2400" dirty="0" smtClean="0">
                <a:latin typeface="Book Antiqua" panose="02040602050305030304" pitchFamily="18" charset="0"/>
              </a:rPr>
              <a:t>These are the connecting links that are used to collect input for the neuron. Each link is characterized by weight that defines strength of the link.</a:t>
            </a:r>
          </a:p>
          <a:p>
            <a:pPr lvl="1" algn="just"/>
            <a:r>
              <a:rPr lang="en-US" sz="2400" b="1" dirty="0" smtClean="0">
                <a:latin typeface="Book Antiqua" panose="02040602050305030304" pitchFamily="18" charset="0"/>
              </a:rPr>
              <a:t>Adder:</a:t>
            </a:r>
            <a:r>
              <a:rPr lang="en-US" sz="2400" dirty="0" smtClean="0">
                <a:latin typeface="Book Antiqua" panose="02040602050305030304" pitchFamily="18" charset="0"/>
              </a:rPr>
              <a:t> It is responsible for finding weighted sum of inputs to the neuron.</a:t>
            </a:r>
          </a:p>
          <a:p>
            <a:pPr lvl="1" algn="just"/>
            <a:r>
              <a:rPr lang="en-US" sz="2400" b="1" dirty="0" smtClean="0">
                <a:latin typeface="Book Antiqua" panose="02040602050305030304" pitchFamily="18" charset="0"/>
              </a:rPr>
              <a:t>Activation Function: </a:t>
            </a:r>
            <a:r>
              <a:rPr lang="en-US" sz="2400" dirty="0" smtClean="0">
                <a:latin typeface="Book Antiqua" panose="02040602050305030304" pitchFamily="18" charset="0"/>
              </a:rPr>
              <a:t>It is responsible for finding output of the neuron. It is also referred as squashing function.</a:t>
            </a:r>
          </a:p>
          <a:p>
            <a:pPr lvl="1" algn="just"/>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3592154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endParaRPr lang="en-US" sz="2400" dirty="0">
              <a:latin typeface="Book Antiqua" pitchFamily="18" charset="0"/>
            </a:endParaRPr>
          </a:p>
          <a:p>
            <a:pPr algn="just"/>
            <a:r>
              <a:rPr lang="en-US" sz="2400" dirty="0">
                <a:latin typeface="Book Antiqua" pitchFamily="18" charset="0"/>
              </a:rPr>
              <a:t>The neural model </a:t>
            </a:r>
            <a:r>
              <a:rPr lang="en-US" sz="2400" dirty="0" smtClean="0">
                <a:latin typeface="Book Antiqua" panose="02040602050305030304" pitchFamily="18" charset="0"/>
              </a:rPr>
              <a:t>also </a:t>
            </a:r>
            <a:r>
              <a:rPr lang="en-US" sz="2400" dirty="0">
                <a:latin typeface="Book Antiqua" panose="02040602050305030304" pitchFamily="18" charset="0"/>
              </a:rPr>
              <a:t>includes an externally applied </a:t>
            </a:r>
            <a:r>
              <a:rPr lang="en-US" sz="2400" i="1" dirty="0">
                <a:latin typeface="Book Antiqua" panose="02040602050305030304" pitchFamily="18" charset="0"/>
              </a:rPr>
              <a:t>bias</a:t>
            </a:r>
            <a:r>
              <a:rPr lang="en-US" sz="2400" dirty="0">
                <a:latin typeface="Book Antiqua" panose="02040602050305030304" pitchFamily="18" charset="0"/>
              </a:rPr>
              <a:t>, denoted by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smtClean="0">
                <a:latin typeface="Book Antiqua" panose="02040602050305030304" pitchFamily="18" charset="0"/>
              </a:rPr>
              <a:t>The bias </a:t>
            </a:r>
            <a:r>
              <a:rPr lang="en-US" sz="2400" i="1" dirty="0" smtClean="0">
                <a:latin typeface="Book Antiqua" panose="02040602050305030304" pitchFamily="18" charset="0"/>
              </a:rPr>
              <a:t>b</a:t>
            </a:r>
            <a:r>
              <a:rPr lang="en-US" sz="2400" i="1" baseline="-25000" dirty="0" smtClean="0">
                <a:latin typeface="Book Antiqua" panose="02040602050305030304" pitchFamily="18" charset="0"/>
              </a:rPr>
              <a:t>k</a:t>
            </a:r>
            <a:r>
              <a:rPr lang="en-US" sz="2400" i="1" dirty="0" smtClean="0">
                <a:latin typeface="Book Antiqua" panose="02040602050305030304" pitchFamily="18" charset="0"/>
              </a:rPr>
              <a:t> </a:t>
            </a:r>
            <a:r>
              <a:rPr lang="en-US" sz="2400" dirty="0">
                <a:latin typeface="Book Antiqua" panose="02040602050305030304" pitchFamily="18" charset="0"/>
              </a:rPr>
              <a:t>has the effect of increasing or lowering the net </a:t>
            </a:r>
            <a:r>
              <a:rPr lang="en-US" sz="2400" dirty="0" smtClean="0">
                <a:latin typeface="Book Antiqua" panose="02040602050305030304" pitchFamily="18" charset="0"/>
              </a:rPr>
              <a:t>input. In </a:t>
            </a:r>
            <a:r>
              <a:rPr lang="en-US" sz="2400" dirty="0">
                <a:latin typeface="Book Antiqua" panose="02040602050305030304" pitchFamily="18" charset="0"/>
              </a:rPr>
              <a:t>mathematical terms, we may describe the </a:t>
            </a:r>
            <a:r>
              <a:rPr lang="en-US" sz="2400" dirty="0" smtClean="0">
                <a:latin typeface="Book Antiqua" panose="02040602050305030304" pitchFamily="18" charset="0"/>
              </a:rPr>
              <a:t>neural model by writing the set </a:t>
            </a:r>
            <a:r>
              <a:rPr lang="en-US" sz="2400" dirty="0">
                <a:latin typeface="Book Antiqua" panose="02040602050305030304" pitchFamily="18" charset="0"/>
              </a:rPr>
              <a:t>of equations</a:t>
            </a:r>
            <a:r>
              <a:rPr lang="en-US" sz="2400" dirty="0" smtClean="0">
                <a:latin typeface="Book Antiqua" panose="02040602050305030304" pitchFamily="18" charset="0"/>
              </a:rPr>
              <a:t>:</a:t>
            </a:r>
          </a:p>
          <a:p>
            <a:pPr algn="just"/>
            <a:endParaRPr lang="en-US" sz="2400" dirty="0">
              <a:latin typeface="Book Antiqua" panose="02040602050305030304" pitchFamily="18" charset="0"/>
            </a:endParaRPr>
          </a:p>
          <a:p>
            <a:pPr algn="just"/>
            <a:endParaRPr lang="en-US" sz="2400" dirty="0" smtClean="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smtClean="0">
              <a:latin typeface="Book Antiqua" panose="02040602050305030304" pitchFamily="18" charset="0"/>
            </a:endParaRPr>
          </a:p>
          <a:p>
            <a:pPr marL="0" indent="0" algn="just">
              <a:buNone/>
            </a:pPr>
            <a:r>
              <a:rPr lang="en-US" sz="2400" i="1" dirty="0" smtClean="0">
                <a:latin typeface="Book Antiqua" panose="02040602050305030304" pitchFamily="18" charset="0"/>
              </a:rPr>
              <a:t>Where, x</a:t>
            </a:r>
            <a:r>
              <a:rPr lang="en-US" sz="2400" i="1" baseline="-25000" dirty="0" smtClean="0">
                <a:latin typeface="Book Antiqua" panose="02040602050305030304" pitchFamily="18" charset="0"/>
              </a:rPr>
              <a:t>1</a:t>
            </a:r>
            <a:r>
              <a:rPr lang="en-US" sz="2400" i="1" dirty="0" smtClean="0">
                <a:latin typeface="Book Antiqua" panose="02040602050305030304" pitchFamily="18" charset="0"/>
              </a:rPr>
              <a:t>, x</a:t>
            </a:r>
            <a:r>
              <a:rPr lang="en-US" sz="2400" i="1" baseline="-25000" dirty="0" smtClean="0">
                <a:latin typeface="Book Antiqua" panose="02040602050305030304" pitchFamily="18" charset="0"/>
              </a:rPr>
              <a:t>2</a:t>
            </a:r>
            <a:r>
              <a:rPr lang="en-US" sz="2400" i="1" dirty="0" smtClean="0">
                <a:latin typeface="Book Antiqua" panose="02040602050305030304" pitchFamily="18" charset="0"/>
              </a:rPr>
              <a:t>,….,</a:t>
            </a:r>
            <a:r>
              <a:rPr lang="en-US" sz="2400" i="1" dirty="0" err="1" smtClean="0">
                <a:latin typeface="Book Antiqua" panose="02040602050305030304" pitchFamily="18" charset="0"/>
              </a:rPr>
              <a:t>x</a:t>
            </a:r>
            <a:r>
              <a:rPr lang="en-US" sz="2400" i="1" baseline="-25000" dirty="0" err="1" smtClean="0">
                <a:latin typeface="Book Antiqua" panose="02040602050305030304" pitchFamily="18" charset="0"/>
              </a:rPr>
              <a:t>n</a:t>
            </a:r>
            <a:r>
              <a:rPr lang="en-US" sz="2400" i="1" dirty="0" smtClean="0">
                <a:latin typeface="Book Antiqua" panose="02040602050305030304" pitchFamily="18" charset="0"/>
              </a:rPr>
              <a:t> are input signals, w</a:t>
            </a:r>
            <a:r>
              <a:rPr lang="en-US" sz="2400" i="1" baseline="-25000" dirty="0" smtClean="0">
                <a:latin typeface="Book Antiqua" panose="02040602050305030304" pitchFamily="18" charset="0"/>
              </a:rPr>
              <a:t>k1</a:t>
            </a:r>
            <a:r>
              <a:rPr lang="en-US" sz="2400" i="1" dirty="0" smtClean="0">
                <a:latin typeface="Book Antiqua" panose="02040602050305030304" pitchFamily="18" charset="0"/>
              </a:rPr>
              <a:t>,w</a:t>
            </a:r>
            <a:r>
              <a:rPr lang="en-US" sz="2400" i="1" baseline="-25000" dirty="0" smtClean="0">
                <a:latin typeface="Book Antiqua" panose="02040602050305030304" pitchFamily="18" charset="0"/>
              </a:rPr>
              <a:t>k2</a:t>
            </a:r>
            <a:r>
              <a:rPr lang="en-US" sz="2400" i="1" dirty="0" smtClean="0">
                <a:latin typeface="Book Antiqua" panose="02040602050305030304" pitchFamily="18" charset="0"/>
              </a:rPr>
              <a:t>,….,</a:t>
            </a:r>
            <a:r>
              <a:rPr lang="en-US" sz="2400" i="1" dirty="0" err="1" smtClean="0">
                <a:latin typeface="Book Antiqua" panose="02040602050305030304" pitchFamily="18" charset="0"/>
              </a:rPr>
              <a:t>w</a:t>
            </a:r>
            <a:r>
              <a:rPr lang="en-US" sz="2400" i="1" baseline="-25000" dirty="0" err="1" smtClean="0">
                <a:latin typeface="Book Antiqua" panose="02040602050305030304" pitchFamily="18" charset="0"/>
              </a:rPr>
              <a:t>kn</a:t>
            </a:r>
            <a:r>
              <a:rPr lang="en-US" sz="2400" i="1" dirty="0" smtClean="0">
                <a:latin typeface="Book Antiqua" panose="02040602050305030304" pitchFamily="18" charset="0"/>
              </a:rPr>
              <a:t> are weights, </a:t>
            </a:r>
            <a:r>
              <a:rPr lang="en-US" sz="2400" i="1" dirty="0" err="1" smtClean="0">
                <a:latin typeface="Book Antiqua" panose="02040602050305030304" pitchFamily="18" charset="0"/>
              </a:rPr>
              <a:t>u</a:t>
            </a:r>
            <a:r>
              <a:rPr lang="en-US" sz="2400" i="1" baseline="-25000" dirty="0" err="1" smtClean="0">
                <a:latin typeface="Book Antiqua" panose="02040602050305030304" pitchFamily="18" charset="0"/>
              </a:rPr>
              <a:t>k</a:t>
            </a:r>
            <a:r>
              <a:rPr lang="en-US" sz="2400" i="1" dirty="0" smtClean="0">
                <a:latin typeface="Book Antiqua" panose="02040602050305030304" pitchFamily="18" charset="0"/>
              </a:rPr>
              <a:t> is </a:t>
            </a:r>
            <a:r>
              <a:rPr lang="en-US" sz="2400" i="1" dirty="0">
                <a:latin typeface="Book Antiqua" panose="02040602050305030304" pitchFamily="18" charset="0"/>
              </a:rPr>
              <a:t>w</a:t>
            </a:r>
            <a:r>
              <a:rPr lang="en-US" sz="2400" i="1" dirty="0" smtClean="0">
                <a:latin typeface="Book Antiqua" panose="02040602050305030304" pitchFamily="18" charset="0"/>
              </a:rPr>
              <a:t>eighted sum of inputs, </a:t>
            </a:r>
            <a:r>
              <a:rPr lang="el-GR" sz="2400" i="1" dirty="0" smtClean="0">
                <a:latin typeface="Book Antiqua" panose="02040602050305030304" pitchFamily="18" charset="0"/>
              </a:rPr>
              <a:t>φ</a:t>
            </a:r>
            <a:r>
              <a:rPr lang="en-US" sz="2400" i="1" dirty="0" smtClean="0">
                <a:latin typeface="Book Antiqua" panose="02040602050305030304" pitchFamily="18" charset="0"/>
              </a:rPr>
              <a:t> is activation function, and </a:t>
            </a:r>
            <a:r>
              <a:rPr lang="en-US" sz="2400" i="1" dirty="0" err="1" smtClean="0">
                <a:latin typeface="Book Antiqua" panose="02040602050305030304" pitchFamily="18" charset="0"/>
              </a:rPr>
              <a:t>y</a:t>
            </a:r>
            <a:r>
              <a:rPr lang="en-US" sz="2400" i="1" baseline="-25000" dirty="0" err="1" smtClean="0">
                <a:latin typeface="Book Antiqua" panose="02040602050305030304" pitchFamily="18" charset="0"/>
              </a:rPr>
              <a:t>k</a:t>
            </a:r>
            <a:r>
              <a:rPr lang="en-US" sz="2400" i="1" dirty="0" smtClean="0">
                <a:latin typeface="Book Antiqua" panose="02040602050305030304" pitchFamily="18" charset="0"/>
              </a:rPr>
              <a:t> is output signal</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3"/>
          <p:cNvGraphicFramePr>
            <a:graphicFrameLocks noChangeAspect="1"/>
          </p:cNvGraphicFramePr>
          <p:nvPr>
            <p:extLst>
              <p:ext uri="{D42A27DB-BD31-4B8C-83A1-F6EECF244321}">
                <p14:modId xmlns:p14="http://schemas.microsoft.com/office/powerpoint/2010/main" val="2861299058"/>
              </p:ext>
            </p:extLst>
          </p:nvPr>
        </p:nvGraphicFramePr>
        <p:xfrm>
          <a:off x="1062037" y="3346725"/>
          <a:ext cx="2286000" cy="1072806"/>
        </p:xfrm>
        <a:graphic>
          <a:graphicData uri="http://schemas.openxmlformats.org/presentationml/2006/ole">
            <mc:AlternateContent xmlns:mc="http://schemas.openxmlformats.org/markup-compatibility/2006">
              <mc:Choice xmlns:v="urn:schemas-microsoft-com:vml" Requires="v">
                <p:oleObj spid="_x0000_s165156" name="Equation" r:id="rId3" imgW="952200" imgH="444240" progId="Equation.3">
                  <p:embed/>
                </p:oleObj>
              </mc:Choice>
              <mc:Fallback>
                <p:oleObj name="Equation" r:id="rId3" imgW="952200" imgH="444240" progId="Equation.3">
                  <p:embed/>
                  <p:pic>
                    <p:nvPicPr>
                      <p:cNvPr id="0" name="Picture 2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7" y="3346725"/>
                        <a:ext cx="2286000" cy="1072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333467289"/>
              </p:ext>
            </p:extLst>
          </p:nvPr>
        </p:nvGraphicFramePr>
        <p:xfrm>
          <a:off x="4181474" y="3519143"/>
          <a:ext cx="1736725" cy="552450"/>
        </p:xfrm>
        <a:graphic>
          <a:graphicData uri="http://schemas.openxmlformats.org/presentationml/2006/ole">
            <mc:AlternateContent xmlns:mc="http://schemas.openxmlformats.org/markup-compatibility/2006">
              <mc:Choice xmlns:v="urn:schemas-microsoft-com:vml" Requires="v">
                <p:oleObj spid="_x0000_s165157" name="Equation" r:id="rId5" imgW="723600" imgH="228600" progId="Equation.3">
                  <p:embed/>
                </p:oleObj>
              </mc:Choice>
              <mc:Fallback>
                <p:oleObj name="Equation" r:id="rId5" imgW="723600" imgH="228600" progId="Equation.3">
                  <p:embed/>
                  <p:pic>
                    <p:nvPicPr>
                      <p:cNvPr id="0" name="Picture 2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1474" y="3519143"/>
                        <a:ext cx="1736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17916990"/>
              </p:ext>
            </p:extLst>
          </p:nvPr>
        </p:nvGraphicFramePr>
        <p:xfrm>
          <a:off x="1062037" y="4398721"/>
          <a:ext cx="3443287" cy="552450"/>
        </p:xfrm>
        <a:graphic>
          <a:graphicData uri="http://schemas.openxmlformats.org/presentationml/2006/ole">
            <mc:AlternateContent xmlns:mc="http://schemas.openxmlformats.org/markup-compatibility/2006">
              <mc:Choice xmlns:v="urn:schemas-microsoft-com:vml" Requires="v">
                <p:oleObj spid="_x0000_s165158" name="Equation" r:id="rId7" imgW="1434960" imgH="228600" progId="Equation.3">
                  <p:embed/>
                </p:oleObj>
              </mc:Choice>
              <mc:Fallback>
                <p:oleObj name="Equation" r:id="rId7" imgW="1434960" imgH="228600" progId="Equation.3">
                  <p:embed/>
                  <p:pic>
                    <p:nvPicPr>
                      <p:cNvPr id="0" name="Picture 2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037" y="4398721"/>
                        <a:ext cx="34432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3F22444B-AD59-459C-8316-D24326876BE4}" type="slidenum">
              <a:rPr lang="en-US" smtClean="0"/>
              <a:pPr/>
              <a:t>11</a:t>
            </a:fld>
            <a:endParaRPr lang="en-US"/>
          </a:p>
        </p:txBody>
      </p:sp>
      <p:sp>
        <p:nvSpPr>
          <p:cNvPr id="10" name="Footer Placeholder 9"/>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80552150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a:p>
            <a:pPr algn="just"/>
            <a:r>
              <a:rPr lang="en-US" sz="2400" dirty="0">
                <a:latin typeface="Book Antiqua" panose="02040602050305030304" pitchFamily="18" charset="0"/>
              </a:rPr>
              <a:t>The use of bias b</a:t>
            </a:r>
            <a:r>
              <a:rPr lang="en-US" sz="2400" baseline="-25000" dirty="0">
                <a:latin typeface="Book Antiqua" panose="02040602050305030304" pitchFamily="18" charset="0"/>
              </a:rPr>
              <a:t>k</a:t>
            </a:r>
            <a:r>
              <a:rPr lang="en-US" sz="2400" dirty="0">
                <a:latin typeface="Book Antiqua" panose="02040602050305030304" pitchFamily="18" charset="0"/>
              </a:rPr>
              <a:t> has the effect of applying an affine transformation to the </a:t>
            </a:r>
            <a:r>
              <a:rPr lang="en-US" sz="2400" dirty="0" smtClean="0">
                <a:latin typeface="Book Antiqua" panose="02040602050305030304" pitchFamily="18" charset="0"/>
              </a:rPr>
              <a:t>output </a:t>
            </a:r>
            <a:r>
              <a:rPr lang="en-US" sz="2400" dirty="0" err="1" smtClean="0">
                <a:latin typeface="Book Antiqua" panose="02040602050305030304" pitchFamily="18" charset="0"/>
              </a:rPr>
              <a:t>u</a:t>
            </a:r>
            <a:r>
              <a:rPr lang="en-US" sz="2400" baseline="-25000" dirty="0" err="1" smtClean="0">
                <a:latin typeface="Book Antiqua" panose="02040602050305030304" pitchFamily="18" charset="0"/>
              </a:rPr>
              <a:t>k</a:t>
            </a:r>
            <a:r>
              <a:rPr lang="en-US" sz="2400" dirty="0" smtClean="0">
                <a:latin typeface="Book Antiqua" panose="02040602050305030304" pitchFamily="18" charset="0"/>
              </a:rPr>
              <a:t> </a:t>
            </a:r>
            <a:r>
              <a:rPr lang="en-US" sz="2400" dirty="0">
                <a:latin typeface="Book Antiqua" panose="02040602050305030304" pitchFamily="18" charset="0"/>
              </a:rPr>
              <a:t>of the linear combiner in the </a:t>
            </a:r>
            <a:r>
              <a:rPr lang="en-US" sz="2400" dirty="0" smtClean="0">
                <a:latin typeface="Book Antiqua" panose="02040602050305030304" pitchFamily="18" charset="0"/>
              </a:rPr>
              <a:t>neural model.</a:t>
            </a:r>
          </a:p>
          <a:p>
            <a:pPr algn="just"/>
            <a:r>
              <a:rPr lang="en-US" sz="2400" dirty="0">
                <a:latin typeface="Book Antiqua" panose="02040602050305030304" pitchFamily="18" charset="0"/>
              </a:rPr>
              <a:t>D</a:t>
            </a:r>
            <a:r>
              <a:rPr lang="en-US" sz="2400" dirty="0" smtClean="0">
                <a:latin typeface="Book Antiqua" panose="02040602050305030304" pitchFamily="18" charset="0"/>
              </a:rPr>
              <a:t>epending </a:t>
            </a:r>
            <a:r>
              <a:rPr lang="en-US" sz="2400" dirty="0">
                <a:latin typeface="Book Antiqua" panose="02040602050305030304" pitchFamily="18" charset="0"/>
              </a:rPr>
              <a:t>on whether the bias b</a:t>
            </a:r>
            <a:r>
              <a:rPr lang="en-US" sz="2400" baseline="-25000" dirty="0">
                <a:latin typeface="Book Antiqua" panose="02040602050305030304" pitchFamily="18" charset="0"/>
              </a:rPr>
              <a:t>k</a:t>
            </a:r>
            <a:r>
              <a:rPr lang="en-US" sz="2400" i="1" dirty="0" smtClean="0">
                <a:latin typeface="Book Antiqua" panose="02040602050305030304" pitchFamily="18" charset="0"/>
              </a:rPr>
              <a:t> </a:t>
            </a:r>
            <a:r>
              <a:rPr lang="en-US" sz="2400" dirty="0">
                <a:latin typeface="Book Antiqua" panose="02040602050305030304" pitchFamily="18" charset="0"/>
              </a:rPr>
              <a:t>is positive or negative, the </a:t>
            </a:r>
            <a:r>
              <a:rPr lang="en-US" sz="2400" dirty="0" smtClean="0">
                <a:latin typeface="Book Antiqua" panose="02040602050305030304" pitchFamily="18" charset="0"/>
              </a:rPr>
              <a:t>relationship between </a:t>
            </a:r>
            <a:r>
              <a:rPr lang="en-US" sz="2400" dirty="0">
                <a:latin typeface="Book Antiqua" panose="02040602050305030304" pitchFamily="18" charset="0"/>
              </a:rPr>
              <a:t>the </a:t>
            </a:r>
            <a:r>
              <a:rPr lang="en-US" sz="2400" i="1" dirty="0" smtClean="0">
                <a:latin typeface="Book Antiqua" panose="02040602050305030304" pitchFamily="18" charset="0"/>
              </a:rPr>
              <a:t>activation potential</a:t>
            </a:r>
            <a:r>
              <a:rPr lang="en-US" sz="2400" dirty="0">
                <a:latin typeface="Book Antiqua" panose="02040602050305030304" pitchFamily="18" charset="0"/>
              </a:rPr>
              <a:t> </a:t>
            </a:r>
            <a:r>
              <a:rPr lang="en-US" sz="2400" dirty="0" smtClean="0">
                <a:latin typeface="Book Antiqua" panose="02040602050305030304" pitchFamily="18" charset="0"/>
              </a:rPr>
              <a:t>(</a:t>
            </a:r>
            <a:r>
              <a:rPr lang="en-US" sz="2400" dirty="0" err="1" smtClean="0">
                <a:latin typeface="Book Antiqua" panose="02040602050305030304" pitchFamily="18" charset="0"/>
              </a:rPr>
              <a:t>v</a:t>
            </a:r>
            <a:r>
              <a:rPr lang="en-US" sz="2400" baseline="-25000" dirty="0" err="1" smtClean="0">
                <a:latin typeface="Book Antiqua" panose="02040602050305030304" pitchFamily="18" charset="0"/>
              </a:rPr>
              <a:t>k</a:t>
            </a:r>
            <a:r>
              <a:rPr lang="en-US" sz="2400" dirty="0" smtClean="0">
                <a:latin typeface="Book Antiqua" panose="02040602050305030304" pitchFamily="18" charset="0"/>
              </a:rPr>
              <a:t>)</a:t>
            </a:r>
            <a:r>
              <a:rPr lang="en-US" sz="2400" i="1" dirty="0" smtClean="0">
                <a:latin typeface="Book Antiqua" panose="02040602050305030304" pitchFamily="18" charset="0"/>
              </a:rPr>
              <a:t> </a:t>
            </a:r>
            <a:r>
              <a:rPr lang="en-US" sz="2400" dirty="0" smtClean="0">
                <a:latin typeface="Book Antiqua" panose="02040602050305030304" pitchFamily="18" charset="0"/>
              </a:rPr>
              <a:t>and </a:t>
            </a:r>
            <a:r>
              <a:rPr lang="en-US" sz="2400" dirty="0">
                <a:latin typeface="Book Antiqua" panose="02040602050305030304" pitchFamily="18" charset="0"/>
              </a:rPr>
              <a:t>the </a:t>
            </a:r>
            <a:r>
              <a:rPr lang="en-US" sz="2400" dirty="0" smtClean="0">
                <a:latin typeface="Book Antiqua" panose="02040602050305030304" pitchFamily="18" charset="0"/>
              </a:rPr>
              <a:t>linear combiner </a:t>
            </a:r>
            <a:r>
              <a:rPr lang="en-US" sz="2400" dirty="0">
                <a:latin typeface="Book Antiqua" panose="02040602050305030304" pitchFamily="18" charset="0"/>
              </a:rPr>
              <a:t>output </a:t>
            </a:r>
            <a:r>
              <a:rPr lang="en-US" sz="2400" dirty="0" smtClean="0">
                <a:latin typeface="Book Antiqua" panose="02040602050305030304" pitchFamily="18" charset="0"/>
              </a:rPr>
              <a:t>(</a:t>
            </a:r>
            <a:r>
              <a:rPr lang="en-US" sz="2400" dirty="0" err="1" smtClean="0">
                <a:latin typeface="Book Antiqua" panose="02040602050305030304" pitchFamily="18" charset="0"/>
              </a:rPr>
              <a:t>u</a:t>
            </a:r>
            <a:r>
              <a:rPr lang="en-US" sz="2400" baseline="-25000" dirty="0" err="1" smtClean="0">
                <a:latin typeface="Book Antiqua" panose="02040602050305030304" pitchFamily="18" charset="0"/>
              </a:rPr>
              <a:t>k</a:t>
            </a:r>
            <a:r>
              <a:rPr lang="en-US" sz="2400" dirty="0" smtClean="0">
                <a:latin typeface="Book Antiqua" panose="02040602050305030304" pitchFamily="18" charset="0"/>
              </a:rPr>
              <a:t>) is modified as below.</a:t>
            </a:r>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0274517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676400" y="2320940"/>
            <a:ext cx="3657600" cy="3805223"/>
          </a:xfrm>
          <a:prstGeom prst="rect">
            <a:avLst/>
          </a:prstGeom>
        </p:spPr>
      </p:pic>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09248" y="2857500"/>
            <a:ext cx="2020105" cy="307777"/>
          </a:xfrm>
          <a:prstGeom prst="rect">
            <a:avLst/>
          </a:prstGeom>
          <a:noFill/>
        </p:spPr>
        <p:txBody>
          <a:bodyPr wrap="none" rtlCol="0">
            <a:spAutoFit/>
          </a:bodyPr>
          <a:lstStyle/>
          <a:p>
            <a:r>
              <a:rPr lang="en-US" sz="1400" dirty="0" smtClean="0">
                <a:latin typeface="Book Antiqua" panose="02040602050305030304" pitchFamily="18" charset="0"/>
              </a:rPr>
              <a:t>Activation Potential </a:t>
            </a:r>
            <a:r>
              <a:rPr lang="en-US" sz="1400" dirty="0" err="1" smtClean="0">
                <a:latin typeface="Book Antiqua" panose="02040602050305030304" pitchFamily="18" charset="0"/>
              </a:rPr>
              <a:t>V</a:t>
            </a:r>
            <a:r>
              <a:rPr lang="en-US" sz="1400" baseline="-25000" dirty="0" err="1" smtClean="0">
                <a:latin typeface="Book Antiqua" panose="02040602050305030304" pitchFamily="18" charset="0"/>
              </a:rPr>
              <a:t>k</a:t>
            </a:r>
            <a:endParaRPr lang="en-US" sz="1400" baseline="-25000" dirty="0">
              <a:latin typeface="Book Antiqua" panose="02040602050305030304" pitchFamily="18" charset="0"/>
            </a:endParaRPr>
          </a:p>
        </p:txBody>
      </p:sp>
      <p:sp>
        <p:nvSpPr>
          <p:cNvPr id="8" name="Slide Number Placeholder 7"/>
          <p:cNvSpPr>
            <a:spLocks noGrp="1"/>
          </p:cNvSpPr>
          <p:nvPr>
            <p:ph type="sldNum" sz="quarter" idx="12"/>
          </p:nvPr>
        </p:nvSpPr>
        <p:spPr/>
        <p:txBody>
          <a:bodyPr/>
          <a:lstStyle/>
          <a:p>
            <a:fld id="{3F22444B-AD59-459C-8316-D24326876BE4}" type="slidenum">
              <a:rPr lang="en-US" smtClean="0"/>
              <a:pPr/>
              <a:t>13</a:t>
            </a:fld>
            <a:endParaRPr lang="en-US"/>
          </a:p>
        </p:txBody>
      </p:sp>
      <p:sp>
        <p:nvSpPr>
          <p:cNvPr id="9" name="Footer Placeholder 8"/>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944942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smtClean="0">
                <a:latin typeface="Book Antiqua" pitchFamily="18" charset="0"/>
              </a:rPr>
              <a:t>Example: </a:t>
            </a:r>
            <a:r>
              <a:rPr lang="en-US" sz="2000" i="1" dirty="0" smtClean="0">
                <a:latin typeface="Book Antiqua" pitchFamily="18" charset="0"/>
              </a:rPr>
              <a:t>Consider following neuron and compute its output by assume activation function F(x)=1 if x&gt;5 and F(x)=0, otherwise</a:t>
            </a:r>
          </a:p>
          <a:p>
            <a:pPr marL="0" indent="0" algn="just">
              <a:buNone/>
            </a:pPr>
            <a:endParaRPr lang="en-US" sz="2400"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228600" y="2971800"/>
            <a:ext cx="3729772" cy="3139321"/>
          </a:xfrm>
          <a:prstGeom prst="rect">
            <a:avLst/>
          </a:prstGeom>
          <a:noFill/>
        </p:spPr>
        <p:txBody>
          <a:bodyPr wrap="square" rtlCol="0">
            <a:spAutoFit/>
          </a:bodyPr>
          <a:lstStyle/>
          <a:p>
            <a:pPr>
              <a:lnSpc>
                <a:spcPct val="150000"/>
              </a:lnSpc>
            </a:pPr>
            <a:r>
              <a:rPr lang="en-US" sz="2400" dirty="0" smtClean="0">
                <a:latin typeface="Book Antiqua" panose="02040602050305030304" pitchFamily="18" charset="0"/>
              </a:rPr>
              <a:t>u=x</a:t>
            </a:r>
            <a:r>
              <a:rPr lang="en-US" sz="2400" baseline="-25000" dirty="0" smtClean="0">
                <a:latin typeface="Book Antiqua" panose="02040602050305030304" pitchFamily="18" charset="0"/>
              </a:rPr>
              <a:t>1</a:t>
            </a:r>
            <a:r>
              <a:rPr lang="en-US" sz="2400" dirty="0" smtClean="0">
                <a:latin typeface="Book Antiqua" panose="02040602050305030304" pitchFamily="18" charset="0"/>
              </a:rPr>
              <a:t>*w</a:t>
            </a:r>
            <a:r>
              <a:rPr lang="en-US" sz="2400" baseline="-25000" dirty="0" smtClean="0">
                <a:latin typeface="Book Antiqua" panose="02040602050305030304" pitchFamily="18" charset="0"/>
              </a:rPr>
              <a:t>1</a:t>
            </a:r>
            <a:r>
              <a:rPr lang="en-US" sz="2400" dirty="0" smtClean="0">
                <a:latin typeface="Book Antiqua" panose="02040602050305030304" pitchFamily="18" charset="0"/>
              </a:rPr>
              <a:t>+x</a:t>
            </a:r>
            <a:r>
              <a:rPr lang="en-US" sz="2400" baseline="-25000" dirty="0" smtClean="0">
                <a:latin typeface="Book Antiqua" panose="02040602050305030304" pitchFamily="18" charset="0"/>
              </a:rPr>
              <a:t>2</a:t>
            </a:r>
            <a:r>
              <a:rPr lang="en-US" sz="2400" dirty="0" smtClean="0">
                <a:latin typeface="Book Antiqua" panose="02040602050305030304" pitchFamily="18" charset="0"/>
              </a:rPr>
              <a:t>*w</a:t>
            </a:r>
            <a:r>
              <a:rPr lang="en-US" sz="2400" baseline="-25000" dirty="0" smtClean="0">
                <a:latin typeface="Book Antiqua" panose="02040602050305030304" pitchFamily="18" charset="0"/>
              </a:rPr>
              <a:t>2</a:t>
            </a:r>
            <a:r>
              <a:rPr lang="en-US" sz="2400" dirty="0" smtClean="0">
                <a:latin typeface="Book Antiqua" panose="02040602050305030304" pitchFamily="18" charset="0"/>
              </a:rPr>
              <a:t>+x</a:t>
            </a:r>
            <a:r>
              <a:rPr lang="en-US" sz="2400" baseline="-25000" dirty="0" smtClean="0">
                <a:latin typeface="Book Antiqua" panose="02040602050305030304" pitchFamily="18" charset="0"/>
              </a:rPr>
              <a:t>3</a:t>
            </a:r>
            <a:r>
              <a:rPr lang="en-US" sz="2400" dirty="0" smtClean="0">
                <a:latin typeface="Book Antiqua" panose="02040602050305030304" pitchFamily="18" charset="0"/>
              </a:rPr>
              <a:t>*w</a:t>
            </a:r>
            <a:r>
              <a:rPr lang="en-US" sz="2400" baseline="-25000" dirty="0" smtClean="0">
                <a:latin typeface="Book Antiqua" panose="02040602050305030304" pitchFamily="18" charset="0"/>
              </a:rPr>
              <a:t>3</a:t>
            </a:r>
            <a:endParaRPr lang="en-US" sz="2400" dirty="0" smtClean="0">
              <a:latin typeface="Book Antiqua" panose="02040602050305030304" pitchFamily="18" charset="0"/>
            </a:endParaRPr>
          </a:p>
          <a:p>
            <a:pPr>
              <a:lnSpc>
                <a:spcPct val="150000"/>
              </a:lnSpc>
            </a:pPr>
            <a:r>
              <a:rPr lang="en-US" sz="2400" dirty="0">
                <a:latin typeface="Book Antiqua" panose="02040602050305030304" pitchFamily="18" charset="0"/>
              </a:rPr>
              <a:t> </a:t>
            </a:r>
            <a:r>
              <a:rPr lang="en-US" sz="2400" dirty="0" smtClean="0">
                <a:latin typeface="Book Antiqua" panose="02040602050305030304" pitchFamily="18" charset="0"/>
              </a:rPr>
              <a:t>  =2*1.5+1*2+2*0.5=6</a:t>
            </a:r>
          </a:p>
          <a:p>
            <a:pPr>
              <a:lnSpc>
                <a:spcPct val="150000"/>
              </a:lnSpc>
            </a:pPr>
            <a:r>
              <a:rPr lang="en-US" sz="2400" dirty="0" smtClean="0">
                <a:latin typeface="Book Antiqua" panose="02040602050305030304" pitchFamily="18" charset="0"/>
              </a:rPr>
              <a:t>v=</a:t>
            </a:r>
            <a:r>
              <a:rPr lang="en-US" sz="2400" dirty="0" err="1" smtClean="0">
                <a:latin typeface="Book Antiqua" panose="02040602050305030304" pitchFamily="18" charset="0"/>
              </a:rPr>
              <a:t>u+b</a:t>
            </a:r>
            <a:r>
              <a:rPr lang="en-US" sz="2400" dirty="0" smtClean="0">
                <a:latin typeface="Book Antiqua" panose="02040602050305030304" pitchFamily="18" charset="0"/>
              </a:rPr>
              <a:t>=6+1=7</a:t>
            </a:r>
          </a:p>
          <a:p>
            <a:pPr>
              <a:lnSpc>
                <a:spcPct val="150000"/>
              </a:lnSpc>
            </a:pPr>
            <a:r>
              <a:rPr lang="en-US" sz="2400" dirty="0" smtClean="0">
                <a:latin typeface="Book Antiqua" panose="02040602050305030304" pitchFamily="18" charset="0"/>
              </a:rPr>
              <a:t>Now,</a:t>
            </a:r>
          </a:p>
          <a:p>
            <a:pPr>
              <a:lnSpc>
                <a:spcPct val="150000"/>
              </a:lnSpc>
            </a:pPr>
            <a:r>
              <a:rPr lang="en-US" sz="2400" dirty="0" smtClean="0">
                <a:latin typeface="Book Antiqua" panose="02040602050305030304" pitchFamily="18" charset="0"/>
              </a:rPr>
              <a:t>y=f(v)=1</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pPr/>
              <a:t>14</a:t>
            </a:fld>
            <a:endParaRPr lang="en-US"/>
          </a:p>
        </p:txBody>
      </p:sp>
      <p:sp>
        <p:nvSpPr>
          <p:cNvPr id="32" name="Footer Placeholder 31"/>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4396410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a:p>
            <a:pPr algn="just"/>
            <a:r>
              <a:rPr lang="en-US" sz="2400" dirty="0">
                <a:latin typeface="Book Antiqua" panose="02040602050305030304" pitchFamily="18" charset="0"/>
              </a:rPr>
              <a:t>We </a:t>
            </a:r>
            <a:r>
              <a:rPr lang="en-US" sz="2400" dirty="0" smtClean="0">
                <a:latin typeface="Book Antiqua" panose="02040602050305030304" pitchFamily="18" charset="0"/>
              </a:rPr>
              <a:t>can reformulate </a:t>
            </a:r>
            <a:r>
              <a:rPr lang="en-US" sz="2400" dirty="0">
                <a:latin typeface="Book Antiqua" panose="02040602050305030304" pitchFamily="18" charset="0"/>
              </a:rPr>
              <a:t>the model of neuron </a:t>
            </a:r>
            <a:r>
              <a:rPr lang="en-US" sz="2400" dirty="0" smtClean="0">
                <a:latin typeface="Book Antiqua" panose="02040602050305030304" pitchFamily="18" charset="0"/>
              </a:rPr>
              <a:t>by </a:t>
            </a:r>
            <a:r>
              <a:rPr lang="en-US" sz="2400" dirty="0">
                <a:latin typeface="Book Antiqua" panose="02040602050305030304" pitchFamily="18" charset="0"/>
              </a:rPr>
              <a:t>doing two things: </a:t>
            </a:r>
            <a:endParaRPr lang="en-US" sz="2400" dirty="0" smtClean="0">
              <a:latin typeface="Book Antiqua" panose="02040602050305030304" pitchFamily="18" charset="0"/>
            </a:endParaRPr>
          </a:p>
          <a:p>
            <a:pPr marL="857250" lvl="1" indent="-457200" algn="just">
              <a:buFont typeface="+mj-lt"/>
              <a:buAutoNum type="arabicPeriod"/>
            </a:pPr>
            <a:r>
              <a:rPr lang="en-US" sz="2200" dirty="0" smtClean="0">
                <a:latin typeface="Book Antiqua" panose="02040602050305030304" pitchFamily="18" charset="0"/>
              </a:rPr>
              <a:t>Adding </a:t>
            </a:r>
            <a:r>
              <a:rPr lang="en-US" sz="2200" dirty="0">
                <a:latin typeface="Book Antiqua" panose="02040602050305030304" pitchFamily="18" charset="0"/>
              </a:rPr>
              <a:t>a new input </a:t>
            </a:r>
            <a:r>
              <a:rPr lang="en-US" sz="2200" dirty="0" smtClean="0">
                <a:latin typeface="Book Antiqua" panose="02040602050305030304" pitchFamily="18" charset="0"/>
              </a:rPr>
              <a:t>signal fixed </a:t>
            </a:r>
            <a:r>
              <a:rPr lang="en-US" sz="2200" dirty="0">
                <a:latin typeface="Book Antiqua" panose="02040602050305030304" pitchFamily="18" charset="0"/>
              </a:rPr>
              <a:t>at 1, and </a:t>
            </a:r>
            <a:r>
              <a:rPr lang="en-US" sz="2200" dirty="0" smtClean="0">
                <a:latin typeface="Book Antiqua" panose="02040602050305030304" pitchFamily="18" charset="0"/>
              </a:rPr>
              <a:t> </a:t>
            </a:r>
          </a:p>
          <a:p>
            <a:pPr marL="857250" lvl="1" indent="-457200" algn="just">
              <a:buFont typeface="+mj-lt"/>
              <a:buAutoNum type="arabicPeriod"/>
            </a:pPr>
            <a:r>
              <a:rPr lang="en-US" sz="2200" dirty="0" smtClean="0">
                <a:latin typeface="Book Antiqua" panose="02040602050305030304" pitchFamily="18" charset="0"/>
              </a:rPr>
              <a:t>Adding </a:t>
            </a:r>
            <a:r>
              <a:rPr lang="en-US" sz="2200" dirty="0">
                <a:latin typeface="Book Antiqua" panose="02040602050305030304" pitchFamily="18" charset="0"/>
              </a:rPr>
              <a:t>a new synaptic weight equal to the bias </a:t>
            </a:r>
            <a:r>
              <a:rPr lang="en-US" sz="2200" i="1" dirty="0">
                <a:latin typeface="Book Antiqua" panose="02040602050305030304" pitchFamily="18" charset="0"/>
              </a:rPr>
              <a:t>bk. </a:t>
            </a:r>
            <a:endParaRPr lang="en-US" sz="2200" i="1" dirty="0" smtClean="0">
              <a:latin typeface="Book Antiqua" panose="02040602050305030304" pitchFamily="18" charset="0"/>
            </a:endParaRPr>
          </a:p>
          <a:p>
            <a:pPr algn="just"/>
            <a:r>
              <a:rPr lang="en-US" sz="2400" dirty="0" smtClean="0">
                <a:latin typeface="Book Antiqua" panose="02040602050305030304" pitchFamily="18" charset="0"/>
              </a:rPr>
              <a:t>Although the two models are </a:t>
            </a:r>
            <a:r>
              <a:rPr lang="en-US" sz="2400" dirty="0">
                <a:latin typeface="Book Antiqua" panose="02040602050305030304" pitchFamily="18" charset="0"/>
              </a:rPr>
              <a:t>different in appearance, they are mathematically equivalent.</a:t>
            </a:r>
            <a:endParaRPr lang="en-US" sz="2400"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763506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914400" y="2286000"/>
            <a:ext cx="7010400" cy="4132057"/>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643768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 Contd…</a:t>
            </a:r>
            <a:endParaRPr lang="en-US" b="1" dirty="0">
              <a:latin typeface="Book Antiqua" pitchFamily="18" charset="0"/>
            </a:endParaRPr>
          </a:p>
        </p:txBody>
      </p:sp>
      <p:sp>
        <p:nvSpPr>
          <p:cNvPr id="5" name="Content Placeholder 4"/>
          <p:cNvSpPr>
            <a:spLocks noGrp="1"/>
          </p:cNvSpPr>
          <p:nvPr>
            <p:ph idx="1"/>
          </p:nvPr>
        </p:nvSpPr>
        <p:spPr>
          <a:xfrm>
            <a:off x="228600" y="1600200"/>
            <a:ext cx="8763000" cy="4724400"/>
          </a:xfrm>
        </p:spPr>
        <p:txBody>
          <a:bodyPr>
            <a:normAutofit/>
          </a:bodyPr>
          <a:lstStyle/>
          <a:p>
            <a:pPr marL="0" indent="0" algn="just">
              <a:buNone/>
            </a:pPr>
            <a:r>
              <a:rPr lang="en-US" sz="2400" b="1" u="sng" dirty="0" smtClean="0">
                <a:latin typeface="Book Antiqua" pitchFamily="18" charset="0"/>
              </a:rPr>
              <a:t>Stochastic Model of Neuron</a:t>
            </a:r>
          </a:p>
          <a:p>
            <a:pPr algn="just"/>
            <a:r>
              <a:rPr lang="en-US" sz="2400" dirty="0">
                <a:latin typeface="Book Antiqua" panose="02040602050305030304" pitchFamily="18" charset="0"/>
              </a:rPr>
              <a:t>The </a:t>
            </a:r>
            <a:r>
              <a:rPr lang="en-US" sz="2400" dirty="0" smtClean="0">
                <a:latin typeface="Book Antiqua" panose="02040602050305030304" pitchFamily="18" charset="0"/>
              </a:rPr>
              <a:t>deterministic neural </a:t>
            </a:r>
            <a:r>
              <a:rPr lang="en-US" sz="2400" dirty="0">
                <a:latin typeface="Book Antiqua" panose="02040602050305030304" pitchFamily="18" charset="0"/>
              </a:rPr>
              <a:t>model </a:t>
            </a:r>
            <a:r>
              <a:rPr lang="en-US" sz="2400" dirty="0" smtClean="0">
                <a:latin typeface="Book Antiqua" panose="02040602050305030304" pitchFamily="18" charset="0"/>
              </a:rPr>
              <a:t>defines input–output behavior precisely for </a:t>
            </a:r>
            <a:r>
              <a:rPr lang="en-US" sz="2400" dirty="0">
                <a:latin typeface="Book Antiqua" panose="02040602050305030304" pitchFamily="18" charset="0"/>
              </a:rPr>
              <a:t>all inputs</a:t>
            </a:r>
            <a:r>
              <a:rPr lang="en-US" sz="2400" dirty="0" smtClean="0">
                <a:latin typeface="Book Antiqua" panose="02040602050305030304" pitchFamily="18" charset="0"/>
              </a:rPr>
              <a:t>. However, stochastic model of neuron makes input-output behavior non-deterministic. </a:t>
            </a:r>
            <a:endParaRPr lang="en-US" sz="2400" dirty="0">
              <a:latin typeface="Book Antiqua" panose="02040602050305030304" pitchFamily="18" charset="0"/>
            </a:endParaRPr>
          </a:p>
          <a:p>
            <a:pPr algn="just"/>
            <a:r>
              <a:rPr lang="en-US" sz="2400" dirty="0" smtClean="0">
                <a:latin typeface="Book Antiqua" panose="02040602050305030304" pitchFamily="18" charset="0"/>
              </a:rPr>
              <a:t>Stochastic neural model achieves this by giving probabilistic interpretation to the activation function used in deterministic neural model.</a:t>
            </a:r>
          </a:p>
          <a:p>
            <a:pPr algn="just"/>
            <a:r>
              <a:rPr lang="en-US" sz="2400" dirty="0">
                <a:latin typeface="Book Antiqua" panose="02040602050305030304" pitchFamily="18" charset="0"/>
              </a:rPr>
              <a:t>Specifically, a neuron is permitted to reside in only one of two states</a:t>
            </a:r>
            <a:r>
              <a:rPr lang="en-US" sz="2400" dirty="0" smtClean="0">
                <a:latin typeface="Book Antiqua" panose="02040602050305030304" pitchFamily="18" charset="0"/>
              </a:rPr>
              <a:t>:+1 (ON) or -1 (OFF). The </a:t>
            </a:r>
            <a:r>
              <a:rPr lang="en-US" sz="2400" dirty="0">
                <a:latin typeface="Book Antiqua" panose="02040602050305030304" pitchFamily="18" charset="0"/>
              </a:rPr>
              <a:t>decision for a neuron to </a:t>
            </a:r>
            <a:r>
              <a:rPr lang="en-US" sz="2400" i="1" dirty="0">
                <a:latin typeface="Book Antiqua" panose="02040602050305030304" pitchFamily="18" charset="0"/>
              </a:rPr>
              <a:t>fire </a:t>
            </a:r>
            <a:r>
              <a:rPr lang="en-US" sz="2400" dirty="0" smtClean="0">
                <a:latin typeface="Book Antiqua" panose="02040602050305030304" pitchFamily="18" charset="0"/>
              </a:rPr>
              <a:t>is</a:t>
            </a:r>
            <a:r>
              <a:rPr lang="en-US" sz="2400" dirty="0">
                <a:latin typeface="Book Antiqua" panose="02040602050305030304" pitchFamily="18" charset="0"/>
              </a:rPr>
              <a:t> </a:t>
            </a:r>
            <a:r>
              <a:rPr lang="en-US" sz="2400" dirty="0" smtClean="0">
                <a:latin typeface="Book Antiqua" panose="02040602050305030304" pitchFamily="18" charset="0"/>
              </a:rPr>
              <a:t>probabilistic</a:t>
            </a:r>
            <a:r>
              <a:rPr lang="en-US" sz="2400" dirty="0">
                <a:latin typeface="Book Antiqua" panose="02040602050305030304" pitchFamily="18" charset="0"/>
              </a:rPr>
              <a:t>. Let </a:t>
            </a:r>
            <a:r>
              <a:rPr lang="en-US" sz="2400" i="1" dirty="0" smtClean="0">
                <a:latin typeface="Book Antiqua" panose="02040602050305030304" pitchFamily="18" charset="0"/>
              </a:rPr>
              <a:t>x </a:t>
            </a:r>
            <a:r>
              <a:rPr lang="en-US" sz="2400" dirty="0">
                <a:latin typeface="Book Antiqua" panose="02040602050305030304" pitchFamily="18" charset="0"/>
              </a:rPr>
              <a:t>denote the state of the neuron and </a:t>
            </a:r>
            <a:r>
              <a:rPr lang="en-US" sz="2400" i="1" dirty="0" smtClean="0">
                <a:latin typeface="Book Antiqua" panose="02040602050305030304" pitchFamily="18" charset="0"/>
              </a:rPr>
              <a:t>P</a:t>
            </a:r>
            <a:r>
              <a:rPr lang="en-US" sz="2400" dirty="0" smtClean="0">
                <a:latin typeface="Book Antiqua" panose="02040602050305030304" pitchFamily="18" charset="0"/>
              </a:rPr>
              <a:t>(v) </a:t>
            </a:r>
            <a:r>
              <a:rPr lang="en-US" sz="2400" dirty="0">
                <a:latin typeface="Book Antiqua" panose="02040602050305030304" pitchFamily="18" charset="0"/>
              </a:rPr>
              <a:t>denote the </a:t>
            </a:r>
            <a:r>
              <a:rPr lang="en-US" sz="2400" i="1" dirty="0">
                <a:latin typeface="Book Antiqua" panose="02040602050305030304" pitchFamily="18" charset="0"/>
              </a:rPr>
              <a:t>probability </a:t>
            </a:r>
            <a:r>
              <a:rPr lang="en-US" sz="2400" dirty="0" smtClean="0">
                <a:latin typeface="Book Antiqua" panose="02040602050305030304" pitchFamily="18" charset="0"/>
              </a:rPr>
              <a:t>of firing</a:t>
            </a:r>
            <a:r>
              <a:rPr lang="en-US" sz="2400" dirty="0">
                <a:latin typeface="Book Antiqua" panose="02040602050305030304" pitchFamily="18" charset="0"/>
              </a:rPr>
              <a:t>, where v is the </a:t>
            </a:r>
            <a:r>
              <a:rPr lang="en-US" sz="2400" dirty="0" smtClean="0">
                <a:latin typeface="Book Antiqua" panose="02040602050305030304" pitchFamily="18" charset="0"/>
              </a:rPr>
              <a:t>activation potential of </a:t>
            </a:r>
            <a:r>
              <a:rPr lang="en-US" sz="2400" dirty="0">
                <a:latin typeface="Book Antiqua" panose="02040602050305030304" pitchFamily="18" charset="0"/>
              </a:rPr>
              <a:t>the neuron.</a:t>
            </a:r>
            <a:endParaRPr lang="en-US" sz="2400" dirty="0" smtClean="0">
              <a:latin typeface="Book Antiqua" panose="02040602050305030304" pitchFamily="18" charset="0"/>
            </a:endParaRPr>
          </a:p>
          <a:p>
            <a:endParaRPr lang="en-US" sz="2400" b="1" u="sng"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5739579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 Contd…</a:t>
            </a:r>
            <a:endParaRPr lang="en-US" b="1" dirty="0">
              <a:latin typeface="Book Antiqua" pitchFamily="18" charset="0"/>
            </a:endParaRPr>
          </a:p>
        </p:txBody>
      </p:sp>
      <p:sp>
        <p:nvSpPr>
          <p:cNvPr id="5" name="Content Placeholder 4"/>
          <p:cNvSpPr>
            <a:spLocks noGrp="1"/>
          </p:cNvSpPr>
          <p:nvPr>
            <p:ph idx="1"/>
          </p:nvPr>
        </p:nvSpPr>
        <p:spPr>
          <a:xfrm>
            <a:off x="228600" y="1600200"/>
            <a:ext cx="8763000" cy="4724400"/>
          </a:xfrm>
        </p:spPr>
        <p:txBody>
          <a:bodyPr>
            <a:normAutofit lnSpcReduction="10000"/>
          </a:bodyPr>
          <a:lstStyle/>
          <a:p>
            <a:pPr marL="0" indent="0" algn="just">
              <a:buNone/>
            </a:pPr>
            <a:r>
              <a:rPr lang="en-US" sz="2400" b="1" u="sng" dirty="0" smtClean="0">
                <a:latin typeface="Book Antiqua" pitchFamily="18" charset="0"/>
              </a:rPr>
              <a:t>Stochastic Model of Neuron</a:t>
            </a:r>
          </a:p>
          <a:p>
            <a:pPr marL="0" indent="0" algn="just">
              <a:buNone/>
            </a:pPr>
            <a:endParaRPr lang="en-US" sz="2400" dirty="0" smtClean="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smtClean="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smtClean="0">
              <a:latin typeface="Book Antiqua" pitchFamily="18" charset="0"/>
            </a:endParaRPr>
          </a:p>
          <a:p>
            <a:pPr marL="0" indent="0" algn="just">
              <a:buNone/>
            </a:pPr>
            <a:endParaRPr lang="en-US" sz="2400" dirty="0" smtClean="0">
              <a:latin typeface="Book Antiqua" pitchFamily="18" charset="0"/>
            </a:endParaRPr>
          </a:p>
          <a:p>
            <a:pPr algn="just"/>
            <a:r>
              <a:rPr lang="en-US" sz="2400" dirty="0" smtClean="0">
                <a:latin typeface="Book Antiqua" pitchFamily="18" charset="0"/>
              </a:rPr>
              <a:t>This adds uncertainty to firing of neuron and hence makes the input-output behavior stochastic. Rest of things in stochastic model of neuron is similar to the deterministic model.</a:t>
            </a:r>
          </a:p>
          <a:p>
            <a:pPr marL="0" indent="0" algn="just">
              <a:buNone/>
            </a:pPr>
            <a:r>
              <a:rPr lang="en-US" sz="2400" dirty="0" smtClean="0">
                <a:latin typeface="Book Antiqua" pitchFamily="18" charset="0"/>
              </a:rPr>
              <a:t> </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668286158"/>
              </p:ext>
            </p:extLst>
          </p:nvPr>
        </p:nvGraphicFramePr>
        <p:xfrm>
          <a:off x="1066799" y="2457450"/>
          <a:ext cx="4029075" cy="895350"/>
        </p:xfrm>
        <a:graphic>
          <a:graphicData uri="http://schemas.openxmlformats.org/presentationml/2006/ole">
            <mc:AlternateContent xmlns:mc="http://schemas.openxmlformats.org/markup-compatibility/2006">
              <mc:Choice xmlns:v="urn:schemas-microsoft-com:vml" Requires="v">
                <p:oleObj spid="_x0000_s175254" name="Equation" r:id="rId3" imgW="2057400" imgH="457200" progId="Equation.3">
                  <p:embed/>
                </p:oleObj>
              </mc:Choice>
              <mc:Fallback>
                <p:oleObj name="Equation" r:id="rId3" imgW="2057400" imgH="457200"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2457450"/>
                        <a:ext cx="4029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1341064"/>
              </p:ext>
            </p:extLst>
          </p:nvPr>
        </p:nvGraphicFramePr>
        <p:xfrm>
          <a:off x="900113" y="3535363"/>
          <a:ext cx="7037387" cy="1243012"/>
        </p:xfrm>
        <a:graphic>
          <a:graphicData uri="http://schemas.openxmlformats.org/presentationml/2006/ole">
            <mc:AlternateContent xmlns:mc="http://schemas.openxmlformats.org/markup-compatibility/2006">
              <mc:Choice xmlns:v="urn:schemas-microsoft-com:vml" Requires="v">
                <p:oleObj spid="_x0000_s175255" name="Equation" r:id="rId5" imgW="3593880" imgH="634680" progId="Equation.3">
                  <p:embed/>
                </p:oleObj>
              </mc:Choice>
              <mc:Fallback>
                <p:oleObj name="Equation" r:id="rId5" imgW="3593880" imgH="634680" progId="Equation.3">
                  <p:embed/>
                  <p:pic>
                    <p:nvPicPr>
                      <p:cNvPr id="0" name="Picture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535363"/>
                        <a:ext cx="703738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3F22444B-AD59-459C-8316-D24326876BE4}"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6639250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 Contd..</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smtClean="0">
                <a:latin typeface="Book Antiqua" pitchFamily="18" charset="0"/>
              </a:rPr>
              <a:t>Example: </a:t>
            </a:r>
            <a:r>
              <a:rPr lang="en-US" sz="2000" i="1" dirty="0" smtClean="0">
                <a:latin typeface="Book Antiqua" pitchFamily="18" charset="0"/>
              </a:rPr>
              <a:t>Consider following stochastic neuron and compute its probability of firing by assuming T=5</a:t>
            </a:r>
          </a:p>
          <a:p>
            <a:pPr marL="0" indent="0" algn="just">
              <a:buNone/>
            </a:pPr>
            <a:endParaRPr lang="en-US" sz="2400"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191557" y="2405353"/>
            <a:ext cx="6810747" cy="4247317"/>
          </a:xfrm>
          <a:prstGeom prst="rect">
            <a:avLst/>
          </a:prstGeom>
          <a:noFill/>
        </p:spPr>
        <p:txBody>
          <a:bodyPr wrap="square" rtlCol="0">
            <a:spAutoFit/>
          </a:bodyPr>
          <a:lstStyle/>
          <a:p>
            <a:pPr>
              <a:lnSpc>
                <a:spcPct val="150000"/>
              </a:lnSpc>
            </a:pPr>
            <a:r>
              <a:rPr lang="en-US" sz="2400" dirty="0" smtClean="0">
                <a:latin typeface="Book Antiqua" panose="02040602050305030304" pitchFamily="18" charset="0"/>
              </a:rPr>
              <a:t>u=x</a:t>
            </a:r>
            <a:r>
              <a:rPr lang="en-US" sz="2400" baseline="-25000" dirty="0" smtClean="0">
                <a:latin typeface="Book Antiqua" panose="02040602050305030304" pitchFamily="18" charset="0"/>
              </a:rPr>
              <a:t>1</a:t>
            </a:r>
            <a:r>
              <a:rPr lang="en-US" sz="2400" dirty="0" smtClean="0">
                <a:latin typeface="Book Antiqua" panose="02040602050305030304" pitchFamily="18" charset="0"/>
              </a:rPr>
              <a:t>*w</a:t>
            </a:r>
            <a:r>
              <a:rPr lang="en-US" sz="2400" baseline="-25000" dirty="0" smtClean="0">
                <a:latin typeface="Book Antiqua" panose="02040602050305030304" pitchFamily="18" charset="0"/>
              </a:rPr>
              <a:t>1</a:t>
            </a:r>
            <a:r>
              <a:rPr lang="en-US" sz="2400" dirty="0" smtClean="0">
                <a:latin typeface="Book Antiqua" panose="02040602050305030304" pitchFamily="18" charset="0"/>
              </a:rPr>
              <a:t>+x</a:t>
            </a:r>
            <a:r>
              <a:rPr lang="en-US" sz="2400" baseline="-25000" dirty="0" smtClean="0">
                <a:latin typeface="Book Antiqua" panose="02040602050305030304" pitchFamily="18" charset="0"/>
              </a:rPr>
              <a:t>2</a:t>
            </a:r>
            <a:r>
              <a:rPr lang="en-US" sz="2400" dirty="0" smtClean="0">
                <a:latin typeface="Book Antiqua" panose="02040602050305030304" pitchFamily="18" charset="0"/>
              </a:rPr>
              <a:t>*w</a:t>
            </a:r>
            <a:r>
              <a:rPr lang="en-US" sz="2400" baseline="-25000" dirty="0" smtClean="0">
                <a:latin typeface="Book Antiqua" panose="02040602050305030304" pitchFamily="18" charset="0"/>
              </a:rPr>
              <a:t>2</a:t>
            </a:r>
            <a:r>
              <a:rPr lang="en-US" sz="2400" dirty="0" smtClean="0">
                <a:latin typeface="Book Antiqua" panose="02040602050305030304" pitchFamily="18" charset="0"/>
              </a:rPr>
              <a:t>+x</a:t>
            </a:r>
            <a:r>
              <a:rPr lang="en-US" sz="2400" baseline="-25000" dirty="0" smtClean="0">
                <a:latin typeface="Book Antiqua" panose="02040602050305030304" pitchFamily="18" charset="0"/>
              </a:rPr>
              <a:t>3</a:t>
            </a:r>
            <a:r>
              <a:rPr lang="en-US" sz="2400" dirty="0" smtClean="0">
                <a:latin typeface="Book Antiqua" panose="02040602050305030304" pitchFamily="18" charset="0"/>
              </a:rPr>
              <a:t>*w</a:t>
            </a:r>
            <a:r>
              <a:rPr lang="en-US" sz="2400" baseline="-25000" dirty="0" smtClean="0">
                <a:latin typeface="Book Antiqua" panose="02040602050305030304" pitchFamily="18" charset="0"/>
              </a:rPr>
              <a:t>3</a:t>
            </a:r>
            <a:endParaRPr lang="en-US" sz="2400" dirty="0" smtClean="0">
              <a:latin typeface="Book Antiqua" panose="02040602050305030304" pitchFamily="18" charset="0"/>
            </a:endParaRPr>
          </a:p>
          <a:p>
            <a:pPr>
              <a:lnSpc>
                <a:spcPct val="150000"/>
              </a:lnSpc>
            </a:pPr>
            <a:r>
              <a:rPr lang="en-US" sz="2400" dirty="0">
                <a:latin typeface="Book Antiqua" panose="02040602050305030304" pitchFamily="18" charset="0"/>
              </a:rPr>
              <a:t> </a:t>
            </a:r>
            <a:r>
              <a:rPr lang="en-US" sz="2400" dirty="0" smtClean="0">
                <a:latin typeface="Book Antiqua" panose="02040602050305030304" pitchFamily="18" charset="0"/>
              </a:rPr>
              <a:t>  =2*1.5+1*2+2*0.5=6</a:t>
            </a:r>
          </a:p>
          <a:p>
            <a:pPr>
              <a:lnSpc>
                <a:spcPct val="150000"/>
              </a:lnSpc>
            </a:pPr>
            <a:r>
              <a:rPr lang="en-US" sz="2400" dirty="0" smtClean="0">
                <a:latin typeface="Book Antiqua" panose="02040602050305030304" pitchFamily="18" charset="0"/>
              </a:rPr>
              <a:t>v=</a:t>
            </a:r>
            <a:r>
              <a:rPr lang="en-US" sz="2400" dirty="0" err="1" smtClean="0">
                <a:latin typeface="Book Antiqua" panose="02040602050305030304" pitchFamily="18" charset="0"/>
              </a:rPr>
              <a:t>u+b</a:t>
            </a:r>
            <a:r>
              <a:rPr lang="en-US" sz="2400" dirty="0" smtClean="0">
                <a:latin typeface="Book Antiqua" panose="02040602050305030304" pitchFamily="18" charset="0"/>
              </a:rPr>
              <a:t>=6+1=7</a:t>
            </a:r>
          </a:p>
          <a:p>
            <a:pPr>
              <a:lnSpc>
                <a:spcPct val="150000"/>
              </a:lnSpc>
            </a:pPr>
            <a:r>
              <a:rPr lang="en-US" sz="2400" dirty="0" smtClean="0">
                <a:latin typeface="Book Antiqua" panose="02040602050305030304" pitchFamily="18" charset="0"/>
              </a:rPr>
              <a:t>Now,</a:t>
            </a:r>
          </a:p>
          <a:p>
            <a:pPr>
              <a:lnSpc>
                <a:spcPct val="150000"/>
              </a:lnSpc>
            </a:pPr>
            <a:r>
              <a:rPr lang="en-US" sz="2400" dirty="0" smtClean="0">
                <a:latin typeface="Book Antiqua" panose="02040602050305030304" pitchFamily="18" charset="0"/>
              </a:rPr>
              <a:t>P(v)=1/(1+e</a:t>
            </a:r>
            <a:r>
              <a:rPr lang="en-US" sz="2400" baseline="30000" dirty="0" smtClean="0">
                <a:latin typeface="Book Antiqua" panose="02040602050305030304" pitchFamily="18" charset="0"/>
              </a:rPr>
              <a:t>-v/T</a:t>
            </a:r>
            <a:r>
              <a:rPr lang="en-US" sz="2400" dirty="0" smtClean="0">
                <a:latin typeface="Book Antiqua" panose="02040602050305030304" pitchFamily="18" charset="0"/>
              </a:rPr>
              <a:t>)</a:t>
            </a:r>
          </a:p>
          <a:p>
            <a:pPr>
              <a:lnSpc>
                <a:spcPct val="150000"/>
              </a:lnSpc>
            </a:pPr>
            <a:r>
              <a:rPr lang="en-US" sz="2400" dirty="0">
                <a:latin typeface="Book Antiqua" panose="02040602050305030304" pitchFamily="18" charset="0"/>
              </a:rPr>
              <a:t> </a:t>
            </a:r>
            <a:r>
              <a:rPr lang="en-US" sz="2400" dirty="0" smtClean="0">
                <a:latin typeface="Book Antiqua" panose="02040602050305030304" pitchFamily="18" charset="0"/>
              </a:rPr>
              <a:t>      =1/</a:t>
            </a:r>
            <a:r>
              <a:rPr lang="en-US" sz="2400" dirty="0">
                <a:latin typeface="Book Antiqua" panose="02040602050305030304" pitchFamily="18" charset="0"/>
              </a:rPr>
              <a:t>(</a:t>
            </a:r>
            <a:r>
              <a:rPr lang="en-US" sz="2400" dirty="0" smtClean="0">
                <a:latin typeface="Book Antiqua" panose="02040602050305030304" pitchFamily="18" charset="0"/>
              </a:rPr>
              <a:t>1+e</a:t>
            </a:r>
            <a:r>
              <a:rPr lang="en-US" sz="2400" baseline="30000" dirty="0" smtClean="0">
                <a:latin typeface="Book Antiqua" panose="02040602050305030304" pitchFamily="18" charset="0"/>
              </a:rPr>
              <a:t>-7/5</a:t>
            </a:r>
            <a:r>
              <a:rPr lang="en-US" sz="2400" dirty="0" smtClean="0">
                <a:latin typeface="Book Antiqua" panose="02040602050305030304" pitchFamily="18" charset="0"/>
              </a:rPr>
              <a:t>)=0.802</a:t>
            </a:r>
          </a:p>
          <a:p>
            <a:pPr>
              <a:lnSpc>
                <a:spcPct val="150000"/>
              </a:lnSpc>
            </a:pPr>
            <a:r>
              <a:rPr lang="en-US" sz="2400" dirty="0" smtClean="0">
                <a:latin typeface="Book Antiqua" panose="02040602050305030304" pitchFamily="18" charset="0"/>
              </a:rPr>
              <a:t>Thus, the probability of firing the neuron is 0.802</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pPr/>
              <a:t>19</a:t>
            </a:fld>
            <a:endParaRPr lang="en-US"/>
          </a:p>
        </p:txBody>
      </p:sp>
      <p:sp>
        <p:nvSpPr>
          <p:cNvPr id="32" name="Footer Placeholder 31"/>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7111565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What is ANN?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Artificial Neural Network (ANN) is commonly referred as Neural Network (NN). It is the computational paradigm that is motivated from the way the computation is performed by human brain or nervous system.</a:t>
            </a:r>
          </a:p>
          <a:p>
            <a:pPr algn="just"/>
            <a:r>
              <a:rPr lang="en-US" sz="2400" dirty="0" smtClean="0">
                <a:latin typeface="Book Antiqua" pitchFamily="18" charset="0"/>
              </a:rPr>
              <a:t>Brain is a highly complex, non-linear, and parallel computation system</a:t>
            </a:r>
            <a:r>
              <a:rPr lang="en-US" sz="2400" dirty="0">
                <a:latin typeface="Book Antiqua" pitchFamily="18" charset="0"/>
              </a:rPr>
              <a:t> </a:t>
            </a:r>
            <a:r>
              <a:rPr lang="en-US" sz="2400" dirty="0" smtClean="0">
                <a:latin typeface="Book Antiqua" pitchFamily="18" charset="0"/>
              </a:rPr>
              <a:t>that can perform computations like perception, pattern recognition, motor control etc. Neuron or nerve cell is the basic structural unit of brain.</a:t>
            </a:r>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Activation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smtClean="0">
                <a:latin typeface="Book Antiqua" pitchFamily="18" charset="0"/>
              </a:rPr>
              <a:t>Activation functions are the functions responsible to convert a input signal of a node in a ANN to an output signal. </a:t>
            </a:r>
          </a:p>
          <a:p>
            <a:pPr algn="just"/>
            <a:r>
              <a:rPr lang="en-US" sz="2800" dirty="0" smtClean="0">
                <a:latin typeface="Book Antiqua" pitchFamily="18" charset="0"/>
              </a:rPr>
              <a:t>The activation function is the non linear transformation that we do over the input signal. This transformed output is then sent to the next layer of neurons as input.</a:t>
            </a:r>
          </a:p>
          <a:p>
            <a:pPr algn="just"/>
            <a:r>
              <a:rPr lang="en-US" sz="2800" dirty="0" smtClean="0">
                <a:latin typeface="Book Antiqua" pitchFamily="18" charset="0"/>
              </a:rPr>
              <a:t>Some widely used activation functions are: </a:t>
            </a:r>
            <a:r>
              <a:rPr lang="en-US" sz="2800" i="1" dirty="0" smtClean="0">
                <a:latin typeface="Book Antiqua" pitchFamily="18" charset="0"/>
              </a:rPr>
              <a:t>Threshold, linear, sigmoid, </a:t>
            </a:r>
            <a:r>
              <a:rPr lang="en-US" sz="2800" i="1" dirty="0" err="1" smtClean="0">
                <a:latin typeface="Book Antiqua" pitchFamily="18" charset="0"/>
              </a:rPr>
              <a:t>tanh</a:t>
            </a:r>
            <a:r>
              <a:rPr lang="en-US" sz="2800" i="1" dirty="0" smtClean="0">
                <a:latin typeface="Book Antiqua" pitchFamily="18" charset="0"/>
              </a:rPr>
              <a:t>, </a:t>
            </a:r>
            <a:r>
              <a:rPr lang="en-US" sz="2800" dirty="0" smtClean="0">
                <a:latin typeface="Book Antiqua" pitchFamily="18" charset="0"/>
              </a:rPr>
              <a:t>etc.</a:t>
            </a:r>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8154654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 </a:t>
            </a:r>
          </a:p>
        </p:txBody>
      </p:sp>
      <p:sp>
        <p:nvSpPr>
          <p:cNvPr id="9" name="Content Placeholder 8"/>
          <p:cNvSpPr>
            <a:spLocks noGrp="1"/>
          </p:cNvSpPr>
          <p:nvPr>
            <p:ph idx="1"/>
          </p:nvPr>
        </p:nvSpPr>
        <p:spPr>
          <a:xfrm>
            <a:off x="457200" y="1219200"/>
            <a:ext cx="8229600" cy="4906963"/>
          </a:xfrm>
        </p:spPr>
        <p:txBody>
          <a:bodyPr>
            <a:noAutofit/>
          </a:bodyPr>
          <a:lstStyle/>
          <a:p>
            <a:pPr marL="284163" indent="-284163" algn="just">
              <a:buNone/>
            </a:pPr>
            <a:r>
              <a:rPr lang="en-US" sz="2400" b="1" u="sng" dirty="0" smtClean="0">
                <a:latin typeface="Book Antiqua" pitchFamily="18" charset="0"/>
              </a:rPr>
              <a:t>Threshold Function</a:t>
            </a: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r>
              <a:rPr lang="en-US" sz="2400" dirty="0" smtClean="0">
                <a:latin typeface="Book Antiqua" pitchFamily="18" charset="0"/>
              </a:rPr>
              <a:t>It is also referred as Healviside function. The non-linear neural model that use threshold function as activation function is referred as </a:t>
            </a:r>
            <a:r>
              <a:rPr lang="en-US" sz="2400" dirty="0">
                <a:latin typeface="Book Antiqua" panose="02040602050305030304" pitchFamily="18" charset="0"/>
              </a:rPr>
              <a:t>the </a:t>
            </a:r>
            <a:r>
              <a:rPr lang="en-US" sz="2400" i="1" dirty="0">
                <a:latin typeface="Book Antiqua" panose="02040602050305030304" pitchFamily="18" charset="0"/>
              </a:rPr>
              <a:t>McCulloch–Pitts </a:t>
            </a:r>
            <a:r>
              <a:rPr lang="en-US" sz="2400" i="1" dirty="0" smtClean="0">
                <a:latin typeface="Book Antiqua" panose="02040602050305030304" pitchFamily="18" charset="0"/>
              </a:rPr>
              <a:t>model.</a:t>
            </a:r>
            <a:endParaRPr lang="en-US" sz="2400" dirty="0" smtClean="0">
              <a:latin typeface="Book Antiqua" pitchFamily="18" charset="0"/>
            </a:endParaRPr>
          </a:p>
          <a:p>
            <a:pPr marL="284163" indent="-284163" algn="just">
              <a:buNone/>
            </a:pPr>
            <a:endParaRPr lang="en-US" sz="24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21</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3971" name="Object 3"/>
          <p:cNvGraphicFramePr>
            <a:graphicFrameLocks noChangeAspect="1"/>
          </p:cNvGraphicFramePr>
          <p:nvPr>
            <p:extLst/>
          </p:nvPr>
        </p:nvGraphicFramePr>
        <p:xfrm>
          <a:off x="722313" y="2438400"/>
          <a:ext cx="1874837" cy="911225"/>
        </p:xfrm>
        <a:graphic>
          <a:graphicData uri="http://schemas.openxmlformats.org/presentationml/2006/ole">
            <mc:AlternateContent xmlns:mc="http://schemas.openxmlformats.org/markup-compatibility/2006">
              <mc:Choice xmlns:v="urn:schemas-microsoft-com:vml" Requires="v">
                <p:oleObj spid="_x0000_s183310" name="Equation" r:id="rId3" imgW="1257120" imgH="457200" progId="Equation.3">
                  <p:embed/>
                </p:oleObj>
              </mc:Choice>
              <mc:Fallback>
                <p:oleObj name="Equation" r:id="rId3" imgW="1257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438400"/>
                        <a:ext cx="18748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5"/>
          <a:stretch>
            <a:fillRect/>
          </a:stretch>
        </p:blipFill>
        <p:spPr>
          <a:xfrm>
            <a:off x="3505200" y="1720850"/>
            <a:ext cx="3812167" cy="1992593"/>
          </a:xfrm>
          <a:prstGeom prst="rect">
            <a:avLst/>
          </a:prstGeom>
        </p:spPr>
      </p:pic>
      <p:sp>
        <p:nvSpPr>
          <p:cNvPr id="4" name="Rectangle 3"/>
          <p:cNvSpPr/>
          <p:nvPr/>
        </p:nvSpPr>
        <p:spPr>
          <a:xfrm>
            <a:off x="5000624" y="2438400"/>
            <a:ext cx="3810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830395" y="2347814"/>
            <a:ext cx="609462" cy="369332"/>
          </a:xfrm>
          <a:prstGeom prst="rect">
            <a:avLst/>
          </a:prstGeom>
          <a:noFill/>
        </p:spPr>
        <p:txBody>
          <a:bodyPr wrap="none" rtlCol="0">
            <a:spAutoFit/>
          </a:bodyPr>
          <a:lstStyle/>
          <a:p>
            <a:r>
              <a:rPr lang="el-GR" dirty="0" smtClean="0">
                <a:latin typeface="Book Antiqua" panose="02040602050305030304" pitchFamily="18" charset="0"/>
              </a:rPr>
              <a:t>φ</a:t>
            </a:r>
            <a:r>
              <a:rPr lang="en-US" dirty="0" smtClean="0">
                <a:latin typeface="Book Antiqua" panose="02040602050305030304" pitchFamily="18" charset="0"/>
              </a:rPr>
              <a:t>(x)</a:t>
            </a:r>
            <a:endParaRPr lang="en-US" dirty="0">
              <a:latin typeface="Book Antiqua" panose="02040602050305030304" pitchFamily="18" charset="0"/>
            </a:endParaRPr>
          </a:p>
        </p:txBody>
      </p:sp>
    </p:spTree>
    <p:extLst>
      <p:ext uri="{BB962C8B-B14F-4D97-AF65-F5344CB8AC3E}">
        <p14:creationId xmlns:p14="http://schemas.microsoft.com/office/powerpoint/2010/main" val="3036306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 </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Linear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0" indent="0" algn="just">
              <a:buNone/>
            </a:pPr>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22</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4995" name="Object 3"/>
          <p:cNvGraphicFramePr>
            <a:graphicFrameLocks noChangeAspect="1"/>
          </p:cNvGraphicFramePr>
          <p:nvPr/>
        </p:nvGraphicFramePr>
        <p:xfrm>
          <a:off x="609600" y="2057400"/>
          <a:ext cx="1752600" cy="434975"/>
        </p:xfrm>
        <a:graphic>
          <a:graphicData uri="http://schemas.openxmlformats.org/presentationml/2006/ole">
            <mc:AlternateContent xmlns:mc="http://schemas.openxmlformats.org/markup-compatibility/2006">
              <mc:Choice xmlns:v="urn:schemas-microsoft-com:vml" Requires="v">
                <p:oleObj spid="_x0000_s184344" name="Equation" r:id="rId3" imgW="863225" imgH="203112" progId="Equation.3">
                  <p:embed/>
                </p:oleObj>
              </mc:Choice>
              <mc:Fallback>
                <p:oleObj name="Equation" r:id="rId3" imgW="86322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1752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996" name="Picture 4"/>
          <p:cNvPicPr>
            <a:picLocks noChangeAspect="1" noChangeArrowheads="1"/>
          </p:cNvPicPr>
          <p:nvPr/>
        </p:nvPicPr>
        <p:blipFill>
          <a:blip r:embed="rId5"/>
          <a:srcRect/>
          <a:stretch>
            <a:fillRect/>
          </a:stretch>
        </p:blipFill>
        <p:spPr bwMode="auto">
          <a:xfrm>
            <a:off x="3209925" y="2506662"/>
            <a:ext cx="4191000" cy="3048000"/>
          </a:xfrm>
          <a:prstGeom prst="rect">
            <a:avLst/>
          </a:prstGeom>
          <a:noFill/>
          <a:ln w="9525">
            <a:noFill/>
            <a:miter lim="800000"/>
            <a:headEnd/>
            <a:tailEnd/>
          </a:ln>
          <a:effectLst/>
        </p:spPr>
      </p:pic>
      <p:graphicFrame>
        <p:nvGraphicFramePr>
          <p:cNvPr id="84997" name="Object 5"/>
          <p:cNvGraphicFramePr>
            <a:graphicFrameLocks noChangeAspect="1"/>
          </p:cNvGraphicFramePr>
          <p:nvPr>
            <p:extLst/>
          </p:nvPr>
        </p:nvGraphicFramePr>
        <p:xfrm>
          <a:off x="5727700" y="2947988"/>
          <a:ext cx="1289050" cy="434975"/>
        </p:xfrm>
        <a:graphic>
          <a:graphicData uri="http://schemas.openxmlformats.org/presentationml/2006/ole">
            <mc:AlternateContent xmlns:mc="http://schemas.openxmlformats.org/markup-compatibility/2006">
              <mc:Choice xmlns:v="urn:schemas-microsoft-com:vml" Requires="v">
                <p:oleObj spid="_x0000_s184345" name="Equation" r:id="rId6" imgW="634680" imgH="203040" progId="Equation.3">
                  <p:embed/>
                </p:oleObj>
              </mc:Choice>
              <mc:Fallback>
                <p:oleObj name="Equation" r:id="rId6" imgW="6346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7700" y="2947988"/>
                        <a:ext cx="12890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611967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 </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Sigmoid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algn="just"/>
            <a:r>
              <a:rPr lang="en-US" sz="2400" dirty="0" smtClean="0">
                <a:latin typeface="Book Antiqua" panose="02040602050305030304" pitchFamily="18" charset="0"/>
              </a:rPr>
              <a:t>By </a:t>
            </a:r>
            <a:r>
              <a:rPr lang="en-US" sz="2400" dirty="0">
                <a:latin typeface="Book Antiqua" panose="02040602050305030304" pitchFamily="18" charset="0"/>
              </a:rPr>
              <a:t>varying the parameter </a:t>
            </a:r>
            <a:r>
              <a:rPr lang="en-US" sz="2400" i="1" dirty="0" smtClean="0">
                <a:latin typeface="Book Antiqua" panose="02040602050305030304" pitchFamily="18" charset="0"/>
              </a:rPr>
              <a:t>a (slope)</a:t>
            </a:r>
            <a:r>
              <a:rPr lang="en-US" sz="2400" dirty="0" smtClean="0">
                <a:latin typeface="Book Antiqua" panose="02040602050305030304" pitchFamily="18" charset="0"/>
              </a:rPr>
              <a:t>, we obtain </a:t>
            </a:r>
            <a:r>
              <a:rPr lang="en-US" sz="2400" dirty="0">
                <a:latin typeface="Book Antiqua" panose="02040602050305030304" pitchFamily="18" charset="0"/>
              </a:rPr>
              <a:t>sigmoid functions of different </a:t>
            </a:r>
            <a:r>
              <a:rPr lang="en-US" sz="2400" dirty="0" smtClean="0">
                <a:latin typeface="Book Antiqua" panose="02040602050305030304" pitchFamily="18" charset="0"/>
              </a:rPr>
              <a:t>slopes. The </a:t>
            </a:r>
            <a:r>
              <a:rPr lang="en-US" sz="2400" dirty="0">
                <a:latin typeface="Book Antiqua" panose="02040602050305030304" pitchFamily="18" charset="0"/>
              </a:rPr>
              <a:t>sigmoid </a:t>
            </a:r>
            <a:r>
              <a:rPr lang="en-US" sz="2400" dirty="0" smtClean="0">
                <a:latin typeface="Book Antiqua" panose="02040602050305030304" pitchFamily="18" charset="0"/>
              </a:rPr>
              <a:t>function is the class of functions whose </a:t>
            </a:r>
            <a:r>
              <a:rPr lang="en-US" sz="2400" dirty="0">
                <a:latin typeface="Book Antiqua" panose="02040602050305030304" pitchFamily="18" charset="0"/>
              </a:rPr>
              <a:t>graph </a:t>
            </a:r>
            <a:r>
              <a:rPr lang="en-US" sz="2400" dirty="0" smtClean="0">
                <a:latin typeface="Book Antiqua" panose="02040602050305030304" pitchFamily="18" charset="0"/>
              </a:rPr>
              <a:t>is S-shaped </a:t>
            </a:r>
            <a:r>
              <a:rPr lang="en-US" sz="2400" dirty="0">
                <a:latin typeface="Book Antiqua" panose="02040602050305030304" pitchFamily="18" charset="0"/>
              </a:rPr>
              <a:t>c</a:t>
            </a:r>
            <a:r>
              <a:rPr lang="en-US" sz="2400" dirty="0" smtClean="0">
                <a:latin typeface="Book Antiqua" panose="02040602050305030304" pitchFamily="18" charset="0"/>
              </a:rPr>
              <a:t>urve. It is the </a:t>
            </a:r>
            <a:r>
              <a:rPr lang="en-US" sz="2400" dirty="0">
                <a:latin typeface="Book Antiqua" panose="02040602050305030304" pitchFamily="18" charset="0"/>
              </a:rPr>
              <a:t>most common form of activation function used in the construction of neural </a:t>
            </a:r>
            <a:r>
              <a:rPr lang="en-US" sz="2400" dirty="0" smtClean="0">
                <a:latin typeface="Book Antiqua" panose="02040602050305030304" pitchFamily="18" charset="0"/>
              </a:rPr>
              <a:t>networks. An </a:t>
            </a:r>
            <a:r>
              <a:rPr lang="en-US" sz="2400" dirty="0">
                <a:latin typeface="Book Antiqua" panose="02040602050305030304" pitchFamily="18" charset="0"/>
              </a:rPr>
              <a:t>example of the sigmoid function is the </a:t>
            </a:r>
            <a:r>
              <a:rPr lang="en-US" sz="2400" i="1" dirty="0" smtClean="0">
                <a:latin typeface="Book Antiqua" panose="02040602050305030304" pitchFamily="18" charset="0"/>
              </a:rPr>
              <a:t>logistic function</a:t>
            </a:r>
            <a:r>
              <a:rPr lang="en-US" sz="2400" dirty="0" smtClean="0">
                <a:latin typeface="Book Antiqua" panose="02040602050305030304" pitchFamily="18" charset="0"/>
              </a:rPr>
              <a:t>, </a:t>
            </a:r>
            <a:r>
              <a:rPr lang="en-US" sz="2400" i="1" dirty="0" smtClean="0">
                <a:latin typeface="Book Antiqua" panose="02040602050305030304" pitchFamily="18" charset="0"/>
              </a:rPr>
              <a:t>where a=1</a:t>
            </a:r>
            <a:r>
              <a:rPr lang="en-US" sz="2400" dirty="0" smtClean="0">
                <a:latin typeface="Book Antiqua" panose="02040602050305030304" pitchFamily="18" charset="0"/>
              </a:rPr>
              <a:t>. It squashes the output in the range(0,1).</a:t>
            </a:r>
          </a:p>
          <a:p>
            <a:pPr marL="284163" indent="-284163" algn="just"/>
            <a:endParaRPr lang="en-US" sz="2800" dirty="0" smtClean="0">
              <a:latin typeface="Book Antiqua" pitchFamily="18" charset="0"/>
            </a:endParaRPr>
          </a:p>
          <a:p>
            <a:pPr marL="284163" indent="-284163" algn="just"/>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23</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6020" name="Object 4"/>
          <p:cNvGraphicFramePr>
            <a:graphicFrameLocks noChangeAspect="1"/>
          </p:cNvGraphicFramePr>
          <p:nvPr>
            <p:extLst/>
          </p:nvPr>
        </p:nvGraphicFramePr>
        <p:xfrm>
          <a:off x="596900" y="1752600"/>
          <a:ext cx="1792288" cy="754063"/>
        </p:xfrm>
        <a:graphic>
          <a:graphicData uri="http://schemas.openxmlformats.org/presentationml/2006/ole">
            <mc:AlternateContent xmlns:mc="http://schemas.openxmlformats.org/markup-compatibility/2006">
              <mc:Choice xmlns:v="urn:schemas-microsoft-com:vml" Requires="v">
                <p:oleObj spid="_x0000_s185357" name="Equation" r:id="rId3" imgW="914400" imgH="393480" progId="Equation.3">
                  <p:embed/>
                </p:oleObj>
              </mc:Choice>
              <mc:Fallback>
                <p:oleObj name="Equation" r:id="rId3" imgW="9144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1752600"/>
                        <a:ext cx="17922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3385389" y="1310819"/>
            <a:ext cx="4201273" cy="2209125"/>
          </a:xfrm>
          <a:prstGeom prst="rect">
            <a:avLst/>
          </a:prstGeom>
        </p:spPr>
      </p:pic>
      <p:sp>
        <p:nvSpPr>
          <p:cNvPr id="4" name="Rectangle 3"/>
          <p:cNvSpPr/>
          <p:nvPr/>
        </p:nvSpPr>
        <p:spPr>
          <a:xfrm>
            <a:off x="5029200" y="1600200"/>
            <a:ext cx="457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876563" y="1720334"/>
            <a:ext cx="609462" cy="369332"/>
          </a:xfrm>
          <a:prstGeom prst="rect">
            <a:avLst/>
          </a:prstGeom>
          <a:noFill/>
        </p:spPr>
        <p:txBody>
          <a:bodyPr wrap="none" rtlCol="0">
            <a:spAutoFit/>
          </a:bodyPr>
          <a:lstStyle/>
          <a:p>
            <a:r>
              <a:rPr lang="el-GR" dirty="0" smtClean="0">
                <a:latin typeface="Book Antiqua" panose="02040602050305030304" pitchFamily="18" charset="0"/>
              </a:rPr>
              <a:t>φ</a:t>
            </a:r>
            <a:r>
              <a:rPr lang="en-US" dirty="0" smtClean="0">
                <a:latin typeface="Book Antiqua" panose="02040602050305030304" pitchFamily="18" charset="0"/>
              </a:rPr>
              <a:t>(x)</a:t>
            </a:r>
            <a:endParaRPr lang="en-US" dirty="0">
              <a:latin typeface="Book Antiqua" panose="02040602050305030304" pitchFamily="18" charset="0"/>
            </a:endParaRPr>
          </a:p>
        </p:txBody>
      </p:sp>
    </p:spTree>
    <p:extLst>
      <p:ext uri="{BB962C8B-B14F-4D97-AF65-F5344CB8AC3E}">
        <p14:creationId xmlns:p14="http://schemas.microsoft.com/office/powerpoint/2010/main" val="58946824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Tanh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r>
              <a:rPr lang="en-US" sz="2400" dirty="0" smtClean="0">
                <a:latin typeface="Book Antiqua" panose="02040602050305030304" pitchFamily="18" charset="0"/>
              </a:rPr>
              <a:t>It </a:t>
            </a:r>
            <a:r>
              <a:rPr lang="en-US" sz="2400" dirty="0">
                <a:latin typeface="Book Antiqua" panose="02040602050305030304" pitchFamily="18" charset="0"/>
              </a:rPr>
              <a:t>has characteristics similar to sigmoid that we discussed </a:t>
            </a:r>
            <a:r>
              <a:rPr lang="en-US" sz="2400" dirty="0" smtClean="0">
                <a:latin typeface="Book Antiqua" panose="02040602050305030304" pitchFamily="18" charset="0"/>
              </a:rPr>
              <a:t>above. But, it squashes the output between (-1,1). </a:t>
            </a:r>
            <a:r>
              <a:rPr lang="en-US" sz="2400" dirty="0">
                <a:latin typeface="Book Antiqua" panose="02040602050305030304" pitchFamily="18" charset="0"/>
              </a:rPr>
              <a:t>Tanh is also a very popular and widely used activation function</a:t>
            </a:r>
            <a:r>
              <a:rPr lang="en-US" sz="2400" dirty="0" smtClean="0">
                <a:latin typeface="Book Antiqua" panose="02040602050305030304" pitchFamily="18" charset="0"/>
              </a:rPr>
              <a:t>. It is special case of sigmoid function.</a:t>
            </a:r>
          </a:p>
          <a:p>
            <a:pPr marL="284163" indent="-284163" algn="just"/>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24</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7044" name="Object 4"/>
          <p:cNvGraphicFramePr>
            <a:graphicFrameLocks noChangeAspect="1"/>
          </p:cNvGraphicFramePr>
          <p:nvPr>
            <p:extLst/>
          </p:nvPr>
        </p:nvGraphicFramePr>
        <p:xfrm>
          <a:off x="592138" y="1800225"/>
          <a:ext cx="3979862" cy="762000"/>
        </p:xfrm>
        <a:graphic>
          <a:graphicData uri="http://schemas.openxmlformats.org/presentationml/2006/ole">
            <mc:AlternateContent xmlns:mc="http://schemas.openxmlformats.org/markup-compatibility/2006">
              <mc:Choice xmlns:v="urn:schemas-microsoft-com:vml" Requires="v">
                <p:oleObj spid="_x0000_s186381" name="Equation" r:id="rId3" imgW="2387520" imgH="419040" progId="Equation.3">
                  <p:embed/>
                </p:oleObj>
              </mc:Choice>
              <mc:Fallback>
                <p:oleObj name="Equation" r:id="rId3" imgW="23875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1800225"/>
                        <a:ext cx="39798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78" name="Picture 18" descr="What are the benefits of a tanh activation function over a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938" y="1244600"/>
            <a:ext cx="4114800" cy="2635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019800" y="1763712"/>
            <a:ext cx="609462" cy="369332"/>
          </a:xfrm>
          <a:prstGeom prst="rect">
            <a:avLst/>
          </a:prstGeom>
          <a:noFill/>
        </p:spPr>
        <p:txBody>
          <a:bodyPr wrap="none" rtlCol="0">
            <a:spAutoFit/>
          </a:bodyPr>
          <a:lstStyle/>
          <a:p>
            <a:r>
              <a:rPr lang="el-GR" dirty="0" smtClean="0">
                <a:latin typeface="Book Antiqua" panose="02040602050305030304" pitchFamily="18" charset="0"/>
              </a:rPr>
              <a:t>φ</a:t>
            </a:r>
            <a:r>
              <a:rPr lang="en-US" dirty="0" smtClean="0">
                <a:latin typeface="Book Antiqua" panose="02040602050305030304" pitchFamily="18" charset="0"/>
              </a:rPr>
              <a:t>(x)</a:t>
            </a:r>
            <a:endParaRPr lang="en-US" dirty="0">
              <a:latin typeface="Book Antiqua" panose="02040602050305030304" pitchFamily="18" charset="0"/>
            </a:endParaRPr>
          </a:p>
        </p:txBody>
      </p:sp>
    </p:spTree>
    <p:extLst>
      <p:ext uri="{BB962C8B-B14F-4D97-AF65-F5344CB8AC3E}">
        <p14:creationId xmlns:p14="http://schemas.microsoft.com/office/powerpoint/2010/main" val="219445473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ReLU Activation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r>
              <a:rPr lang="en-US" sz="2400" dirty="0">
                <a:latin typeface="Book Antiqua" pitchFamily="18" charset="0"/>
              </a:rPr>
              <a:t>ReLU is less computationally expensive than </a:t>
            </a:r>
            <a:r>
              <a:rPr lang="en-US" sz="2400" dirty="0" err="1">
                <a:latin typeface="Book Antiqua" pitchFamily="18" charset="0"/>
              </a:rPr>
              <a:t>tanh</a:t>
            </a:r>
            <a:r>
              <a:rPr lang="en-US" sz="2400" dirty="0">
                <a:latin typeface="Book Antiqua" pitchFamily="18" charset="0"/>
              </a:rPr>
              <a:t> and sigmoid because it involves simpler mathematical operations. This function is also </a:t>
            </a:r>
            <a:r>
              <a:rPr lang="en-US" sz="2400" dirty="0" smtClean="0">
                <a:latin typeface="Book Antiqua" pitchFamily="18" charset="0"/>
              </a:rPr>
              <a:t>non-linear.</a:t>
            </a:r>
          </a:p>
          <a:p>
            <a:pPr marL="284163" indent="-284163" algn="just"/>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25</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4" name="Object 4"/>
          <p:cNvGraphicFramePr>
            <a:graphicFrameLocks noChangeAspect="1"/>
          </p:cNvGraphicFramePr>
          <p:nvPr>
            <p:extLst>
              <p:ext uri="{D42A27DB-BD31-4B8C-83A1-F6EECF244321}">
                <p14:modId xmlns:p14="http://schemas.microsoft.com/office/powerpoint/2010/main" val="2488162104"/>
              </p:ext>
            </p:extLst>
          </p:nvPr>
        </p:nvGraphicFramePr>
        <p:xfrm>
          <a:off x="813436" y="2362200"/>
          <a:ext cx="2310764" cy="457200"/>
        </p:xfrm>
        <a:graphic>
          <a:graphicData uri="http://schemas.openxmlformats.org/presentationml/2006/ole">
            <mc:AlternateContent xmlns:mc="http://schemas.openxmlformats.org/markup-compatibility/2006">
              <mc:Choice xmlns:v="urn:schemas-microsoft-com:vml" Requires="v">
                <p:oleObj spid="_x0000_s187406" name="Equation" r:id="rId3" imgW="1104840" imgH="203040" progId="Equation.3">
                  <p:embed/>
                </p:oleObj>
              </mc:Choice>
              <mc:Fallback>
                <p:oleObj name="Equation" r:id="rId3" imgW="1104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36" y="2362200"/>
                        <a:ext cx="231076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4495800" y="1525588"/>
            <a:ext cx="3398565" cy="1914525"/>
          </a:xfrm>
          <a:prstGeom prst="rect">
            <a:avLst/>
          </a:prstGeom>
        </p:spPr>
      </p:pic>
    </p:spTree>
    <p:extLst>
      <p:ext uri="{BB962C8B-B14F-4D97-AF65-F5344CB8AC3E}">
        <p14:creationId xmlns:p14="http://schemas.microsoft.com/office/powerpoint/2010/main" val="344351154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Leaky ReLU Activation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endParaRPr lang="en-US" sz="2600" dirty="0" smtClean="0">
              <a:latin typeface="Book Antiqua" pitchFamily="18" charset="0"/>
            </a:endParaRPr>
          </a:p>
          <a:p>
            <a:pPr marL="284163" indent="-284163" algn="just"/>
            <a:r>
              <a:rPr lang="en-US" sz="2600" dirty="0" smtClean="0">
                <a:latin typeface="Book Antiqua" pitchFamily="18" charset="0"/>
              </a:rPr>
              <a:t>Leaky </a:t>
            </a:r>
            <a:r>
              <a:rPr lang="en-US" sz="2600" dirty="0">
                <a:latin typeface="Book Antiqua" pitchFamily="18" charset="0"/>
              </a:rPr>
              <a:t>ReLU, is a type of activation function based on a ReLU, but it has a small slope for negative values instead of a flat slope.</a:t>
            </a:r>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26</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4" name="Object 4"/>
          <p:cNvGraphicFramePr>
            <a:graphicFrameLocks noChangeAspect="1"/>
          </p:cNvGraphicFramePr>
          <p:nvPr>
            <p:extLst>
              <p:ext uri="{D42A27DB-BD31-4B8C-83A1-F6EECF244321}">
                <p14:modId xmlns:p14="http://schemas.microsoft.com/office/powerpoint/2010/main" val="4023116811"/>
              </p:ext>
            </p:extLst>
          </p:nvPr>
        </p:nvGraphicFramePr>
        <p:xfrm>
          <a:off x="455613" y="2133600"/>
          <a:ext cx="3278187" cy="914400"/>
        </p:xfrm>
        <a:graphic>
          <a:graphicData uri="http://schemas.openxmlformats.org/presentationml/2006/ole">
            <mc:AlternateContent xmlns:mc="http://schemas.openxmlformats.org/markup-compatibility/2006">
              <mc:Choice xmlns:v="urn:schemas-microsoft-com:vml" Requires="v">
                <p:oleObj spid="_x0000_s188430" name="Equation" r:id="rId3" imgW="1447560" imgH="406080" progId="Equation.3">
                  <p:embed/>
                </p:oleObj>
              </mc:Choice>
              <mc:Fallback>
                <p:oleObj name="Equation" r:id="rId3" imgW="1447560" imgH="406080" progId="Equation.3">
                  <p:embed/>
                  <p:pic>
                    <p:nvPicPr>
                      <p:cNvPr id="0" name=""/>
                      <p:cNvPicPr>
                        <a:picLocks noChangeAspect="1" noChangeArrowheads="1"/>
                      </p:cNvPicPr>
                      <p:nvPr/>
                    </p:nvPicPr>
                    <p:blipFill>
                      <a:blip r:embed="rId4"/>
                      <a:srcRect/>
                      <a:stretch>
                        <a:fillRect/>
                      </a:stretch>
                    </p:blipFill>
                    <p:spPr bwMode="auto">
                      <a:xfrm>
                        <a:off x="455613" y="2133600"/>
                        <a:ext cx="3278187" cy="914400"/>
                      </a:xfrm>
                      <a:prstGeom prst="rect">
                        <a:avLst/>
                      </a:prstGeom>
                      <a:noFill/>
                    </p:spPr>
                  </p:pic>
                </p:oleObj>
              </mc:Fallback>
            </mc:AlternateContent>
          </a:graphicData>
        </a:graphic>
      </p:graphicFrame>
      <p:pic>
        <p:nvPicPr>
          <p:cNvPr id="23" name="Picture 6" descr="Image result for Leaky ReLU Function and Derivative"/>
          <p:cNvPicPr>
            <a:picLocks noChangeAspect="1" noChangeArrowheads="1"/>
          </p:cNvPicPr>
          <p:nvPr/>
        </p:nvPicPr>
        <p:blipFill>
          <a:blip r:embed="rId5"/>
          <a:srcRect/>
          <a:stretch>
            <a:fillRect/>
          </a:stretch>
        </p:blipFill>
        <p:spPr bwMode="auto">
          <a:xfrm>
            <a:off x="4324350" y="1654175"/>
            <a:ext cx="3614976" cy="2536825"/>
          </a:xfrm>
          <a:prstGeom prst="rect">
            <a:avLst/>
          </a:prstGeom>
          <a:noFill/>
        </p:spPr>
      </p:pic>
    </p:spTree>
    <p:extLst>
      <p:ext uri="{BB962C8B-B14F-4D97-AF65-F5344CB8AC3E}">
        <p14:creationId xmlns:p14="http://schemas.microsoft.com/office/powerpoint/2010/main" val="39775978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Softmax Activation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r>
              <a:rPr lang="en-US" sz="2600" dirty="0">
                <a:latin typeface="Book Antiqua" pitchFamily="18" charset="0"/>
              </a:rPr>
              <a:t>Softmax is fundamentally a vector function. It takes a vector </a:t>
            </a:r>
            <a:r>
              <a:rPr lang="en-US" sz="2600" dirty="0" smtClean="0">
                <a:latin typeface="Book Antiqua" pitchFamily="18" charset="0"/>
              </a:rPr>
              <a:t>as </a:t>
            </a:r>
            <a:r>
              <a:rPr lang="en-US" sz="2600" dirty="0">
                <a:latin typeface="Book Antiqua" pitchFamily="18" charset="0"/>
              </a:rPr>
              <a:t>input and produces a vector as output</a:t>
            </a:r>
            <a:r>
              <a:rPr lang="en-US" sz="2600" dirty="0" smtClean="0">
                <a:latin typeface="Book Antiqua" pitchFamily="18" charset="0"/>
              </a:rPr>
              <a:t>.</a:t>
            </a:r>
          </a:p>
          <a:p>
            <a:pPr marL="284163" indent="-284163" algn="just"/>
            <a:r>
              <a:rPr lang="en-US" sz="2400" dirty="0">
                <a:latin typeface="Book Antiqua" pitchFamily="18" charset="0"/>
              </a:rPr>
              <a:t>The Softmax function also squashes the outputs of each unit to be between 0 and 1. But it also divides each output such that the total sum of the outputs is equal to 1</a:t>
            </a:r>
            <a:r>
              <a:rPr lang="en-US" sz="2400" dirty="0" smtClean="0">
                <a:latin typeface="Book Antiqua" pitchFamily="18" charset="0"/>
              </a:rPr>
              <a:t>. The </a:t>
            </a:r>
            <a:r>
              <a:rPr lang="en-US" sz="2400" dirty="0">
                <a:latin typeface="Book Antiqua" pitchFamily="18" charset="0"/>
              </a:rPr>
              <a:t>output of the Softmax function tells you the probability that any of the classes are true</a:t>
            </a:r>
            <a:r>
              <a:rPr lang="en-US" sz="2400" dirty="0"/>
              <a:t>.</a:t>
            </a:r>
            <a:endParaRPr lang="en-US" sz="2400" dirty="0">
              <a:latin typeface="Book Antiqua" pitchFamily="18" charset="0"/>
            </a:endParaRPr>
          </a:p>
          <a:p>
            <a:pPr marL="284163" indent="-284163" algn="just"/>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27</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Object 4"/>
          <p:cNvGraphicFramePr>
            <a:graphicFrameLocks noChangeAspect="1"/>
          </p:cNvGraphicFramePr>
          <p:nvPr/>
        </p:nvGraphicFramePr>
        <p:xfrm>
          <a:off x="762000" y="1828800"/>
          <a:ext cx="3630613" cy="1211263"/>
        </p:xfrm>
        <a:graphic>
          <a:graphicData uri="http://schemas.openxmlformats.org/presentationml/2006/ole">
            <mc:AlternateContent xmlns:mc="http://schemas.openxmlformats.org/markup-compatibility/2006">
              <mc:Choice xmlns:v="urn:schemas-microsoft-com:vml" Requires="v">
                <p:oleObj spid="_x0000_s189451" name="Equation" r:id="rId3" imgW="2006280" imgH="647640" progId="Equation.3">
                  <p:embed/>
                </p:oleObj>
              </mc:Choice>
              <mc:Fallback>
                <p:oleObj name="Equation" r:id="rId3" imgW="200628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3630613"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6" descr="How does a softmax function work"/>
          <p:cNvPicPr>
            <a:picLocks noChangeAspect="1" noChangeArrowheads="1"/>
          </p:cNvPicPr>
          <p:nvPr/>
        </p:nvPicPr>
        <p:blipFill>
          <a:blip r:embed="rId5"/>
          <a:srcRect/>
          <a:stretch>
            <a:fillRect/>
          </a:stretch>
        </p:blipFill>
        <p:spPr bwMode="auto">
          <a:xfrm>
            <a:off x="4914900" y="1701800"/>
            <a:ext cx="3276600" cy="1254647"/>
          </a:xfrm>
          <a:prstGeom prst="rect">
            <a:avLst/>
          </a:prstGeom>
          <a:noFill/>
        </p:spPr>
      </p:pic>
    </p:spTree>
    <p:extLst>
      <p:ext uri="{BB962C8B-B14F-4D97-AF65-F5344CB8AC3E}">
        <p14:creationId xmlns:p14="http://schemas.microsoft.com/office/powerpoint/2010/main" val="23170344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Structures of Neural Network</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The manner in which neurons of a neural network are structured is called neural network architecture. Broadly, we can divide neural network architectures or structures into three categories. </a:t>
            </a:r>
          </a:p>
          <a:p>
            <a:pPr lvl="1" algn="just"/>
            <a:r>
              <a:rPr lang="en-US" sz="2200" dirty="0" smtClean="0">
                <a:latin typeface="Book Antiqua" pitchFamily="18" charset="0"/>
              </a:rPr>
              <a:t>Single-Layer Feedforward Networks</a:t>
            </a:r>
          </a:p>
          <a:p>
            <a:pPr lvl="1" algn="just"/>
            <a:r>
              <a:rPr lang="en-US" sz="2200" dirty="0">
                <a:latin typeface="Book Antiqua" pitchFamily="18" charset="0"/>
              </a:rPr>
              <a:t>Multi-Layer </a:t>
            </a:r>
            <a:r>
              <a:rPr lang="en-US" sz="2200" dirty="0" smtClean="0">
                <a:latin typeface="Book Antiqua" pitchFamily="18" charset="0"/>
              </a:rPr>
              <a:t>Feedforward Networks</a:t>
            </a:r>
          </a:p>
          <a:p>
            <a:pPr lvl="1" algn="just"/>
            <a:r>
              <a:rPr lang="en-US" sz="2200" dirty="0" smtClean="0">
                <a:latin typeface="Book Antiqua" pitchFamily="18" charset="0"/>
              </a:rPr>
              <a:t>Recurrent Networks</a:t>
            </a:r>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5000" y="3364200"/>
            <a:ext cx="2514600" cy="2944525"/>
          </a:xfrm>
          <a:prstGeom prst="rect">
            <a:avLst/>
          </a:prstGeom>
        </p:spPr>
      </p:pic>
      <p:sp>
        <p:nvSpPr>
          <p:cNvPr id="4" name="Title 3"/>
          <p:cNvSpPr>
            <a:spLocks noGrp="1"/>
          </p:cNvSpPr>
          <p:nvPr>
            <p:ph type="title"/>
          </p:nvPr>
        </p:nvSpPr>
        <p:spPr/>
        <p:txBody>
          <a:bodyPr/>
          <a:lstStyle/>
          <a:p>
            <a:r>
              <a:rPr lang="en-US" b="1" dirty="0">
                <a:latin typeface="Book Antiqua" pitchFamily="18" charset="0"/>
              </a:rPr>
              <a:t>Structures of Neural Network</a:t>
            </a:r>
          </a:p>
        </p:txBody>
      </p:sp>
      <p:sp>
        <p:nvSpPr>
          <p:cNvPr id="5" name="Content Placeholder 4"/>
          <p:cNvSpPr>
            <a:spLocks noGrp="1"/>
          </p:cNvSpPr>
          <p:nvPr>
            <p:ph idx="1"/>
          </p:nvPr>
        </p:nvSpPr>
        <p:spPr>
          <a:xfrm>
            <a:off x="228600" y="1600200"/>
            <a:ext cx="8763000" cy="4525963"/>
          </a:xfrm>
        </p:spPr>
        <p:txBody>
          <a:bodyPr>
            <a:normAutofit/>
          </a:bodyPr>
          <a:lstStyle/>
          <a:p>
            <a:pPr marL="57150" indent="0" algn="just">
              <a:buNone/>
            </a:pPr>
            <a:r>
              <a:rPr lang="en-US" sz="2600" b="1" u="sng" dirty="0" smtClean="0">
                <a:latin typeface="Book Antiqua" pitchFamily="18" charset="0"/>
              </a:rPr>
              <a:t>Single-Layer Feedforward Networks</a:t>
            </a:r>
          </a:p>
          <a:p>
            <a:pPr algn="just"/>
            <a:r>
              <a:rPr lang="en-US" sz="2400" dirty="0" smtClean="0">
                <a:latin typeface="Book Antiqua" panose="02040602050305030304" pitchFamily="18" charset="0"/>
              </a:rPr>
              <a:t>It is </a:t>
            </a:r>
            <a:r>
              <a:rPr lang="en-US" sz="2400" dirty="0">
                <a:latin typeface="Book Antiqua" panose="02040602050305030304" pitchFamily="18" charset="0"/>
              </a:rPr>
              <a:t>the </a:t>
            </a:r>
            <a:r>
              <a:rPr lang="en-US" sz="2400" dirty="0" smtClean="0">
                <a:latin typeface="Book Antiqua" panose="02040602050305030304" pitchFamily="18" charset="0"/>
              </a:rPr>
              <a:t>simplest form </a:t>
            </a:r>
            <a:r>
              <a:rPr lang="en-US" sz="2400" dirty="0">
                <a:latin typeface="Book Antiqua" panose="02040602050305030304" pitchFamily="18" charset="0"/>
              </a:rPr>
              <a:t>of a </a:t>
            </a:r>
            <a:r>
              <a:rPr lang="en-US" sz="2400" dirty="0" smtClean="0">
                <a:latin typeface="Book Antiqua" panose="02040602050305030304" pitchFamily="18" charset="0"/>
              </a:rPr>
              <a:t>network architecture. In this architecture we </a:t>
            </a:r>
            <a:r>
              <a:rPr lang="en-US" sz="2400" dirty="0">
                <a:latin typeface="Book Antiqua" panose="02040602050305030304" pitchFamily="18" charset="0"/>
              </a:rPr>
              <a:t>have an </a:t>
            </a:r>
            <a:r>
              <a:rPr lang="en-US" sz="2400" i="1" dirty="0">
                <a:latin typeface="Book Antiqua" panose="02040602050305030304" pitchFamily="18" charset="0"/>
              </a:rPr>
              <a:t>input layer </a:t>
            </a:r>
            <a:r>
              <a:rPr lang="en-US" sz="2400" dirty="0">
                <a:latin typeface="Book Antiqua" panose="02040602050305030304" pitchFamily="18" charset="0"/>
              </a:rPr>
              <a:t>of source nodes that </a:t>
            </a:r>
            <a:r>
              <a:rPr lang="en-US" sz="2400" dirty="0" smtClean="0">
                <a:latin typeface="Book Antiqua" panose="02040602050305030304" pitchFamily="18" charset="0"/>
              </a:rPr>
              <a:t>are connected directly with </a:t>
            </a:r>
            <a:r>
              <a:rPr lang="en-US" sz="2400" dirty="0">
                <a:latin typeface="Book Antiqua" panose="02040602050305030304" pitchFamily="18" charset="0"/>
              </a:rPr>
              <a:t>an </a:t>
            </a:r>
            <a:r>
              <a:rPr lang="en-US" sz="2400" i="1" dirty="0">
                <a:latin typeface="Book Antiqua" panose="02040602050305030304" pitchFamily="18" charset="0"/>
              </a:rPr>
              <a:t>output layer </a:t>
            </a:r>
            <a:r>
              <a:rPr lang="en-US" sz="2400" dirty="0">
                <a:latin typeface="Book Antiqua" panose="02040602050305030304" pitchFamily="18" charset="0"/>
              </a:rPr>
              <a:t>of </a:t>
            </a:r>
            <a:r>
              <a:rPr lang="en-US" sz="2400" dirty="0" smtClean="0">
                <a:latin typeface="Book Antiqua" panose="02040602050305030304" pitchFamily="18" charset="0"/>
              </a:rPr>
              <a:t>neurons (</a:t>
            </a:r>
            <a:r>
              <a:rPr lang="en-US" sz="2400" dirty="0">
                <a:latin typeface="Book Antiqua" panose="02040602050305030304" pitchFamily="18" charset="0"/>
              </a:rPr>
              <a:t>computation nodes), but not vice versa.</a:t>
            </a:r>
            <a:endParaRPr lang="en-US" sz="24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dirty="0" smtClean="0"/>
              <a:t>Prepared By: Arjun Saud        Neural Network: M.Sc. CSIT I</a:t>
            </a:r>
            <a:endParaRPr lang="en-US" dirty="0"/>
          </a:p>
        </p:txBody>
      </p:sp>
    </p:spTree>
    <p:extLst>
      <p:ext uri="{BB962C8B-B14F-4D97-AF65-F5344CB8AC3E}">
        <p14:creationId xmlns:p14="http://schemas.microsoft.com/office/powerpoint/2010/main" val="30609733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What is ANN?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Human can perform the task much faster than the fastest digital computers that exists todays. This is possible due to parallel computation of neurons interconnected with each other.</a:t>
            </a:r>
          </a:p>
          <a:p>
            <a:pPr algn="just"/>
            <a:r>
              <a:rPr lang="en-US" sz="2400" dirty="0" smtClean="0">
                <a:latin typeface="Book Antiqua" pitchFamily="18" charset="0"/>
              </a:rPr>
              <a:t>Thus we can define ANN as </a:t>
            </a:r>
            <a:r>
              <a:rPr lang="en-US" sz="2400" i="1" dirty="0" smtClean="0">
                <a:latin typeface="Book Antiqua" pitchFamily="18" charset="0"/>
              </a:rPr>
              <a:t>“It is </a:t>
            </a:r>
            <a:r>
              <a:rPr lang="en-US" sz="2400" i="1" dirty="0">
                <a:latin typeface="Book Antiqua" panose="02040602050305030304" pitchFamily="18" charset="0"/>
              </a:rPr>
              <a:t>a massively parallel distributed </a:t>
            </a:r>
            <a:r>
              <a:rPr lang="en-US" sz="2400" i="1" dirty="0" smtClean="0">
                <a:latin typeface="Book Antiqua" panose="02040602050305030304" pitchFamily="18" charset="0"/>
              </a:rPr>
              <a:t>processing system </a:t>
            </a:r>
            <a:r>
              <a:rPr lang="en-US" sz="2400" i="1" dirty="0">
                <a:latin typeface="Book Antiqua" panose="02040602050305030304" pitchFamily="18" charset="0"/>
              </a:rPr>
              <a:t>made up of simple </a:t>
            </a:r>
            <a:r>
              <a:rPr lang="en-US" sz="2400" i="1" dirty="0" smtClean="0">
                <a:latin typeface="Book Antiqua" panose="02040602050305030304" pitchFamily="18" charset="0"/>
              </a:rPr>
              <a:t>processing units </a:t>
            </a:r>
            <a:r>
              <a:rPr lang="en-US" sz="2400" i="1" dirty="0">
                <a:latin typeface="Book Antiqua" panose="02040602050305030304" pitchFamily="18" charset="0"/>
              </a:rPr>
              <a:t>that has </a:t>
            </a:r>
            <a:r>
              <a:rPr lang="en-US" sz="2400" i="1" dirty="0" smtClean="0">
                <a:latin typeface="Book Antiqua" panose="02040602050305030304" pitchFamily="18" charset="0"/>
              </a:rPr>
              <a:t>capability of storing </a:t>
            </a:r>
            <a:r>
              <a:rPr lang="en-US" sz="2400" i="1" dirty="0">
                <a:latin typeface="Book Antiqua" panose="02040602050305030304" pitchFamily="18" charset="0"/>
              </a:rPr>
              <a:t>experiential knowledge and making it </a:t>
            </a:r>
            <a:r>
              <a:rPr lang="en-US" sz="2400" i="1" dirty="0" smtClean="0">
                <a:latin typeface="Book Antiqua" panose="02040602050305030304" pitchFamily="18" charset="0"/>
              </a:rPr>
              <a:t>available for </a:t>
            </a:r>
            <a:r>
              <a:rPr lang="en-US" sz="2400" i="1" dirty="0">
                <a:latin typeface="Book Antiqua" panose="02040602050305030304" pitchFamily="18" charset="0"/>
              </a:rPr>
              <a:t>use</a:t>
            </a:r>
            <a:r>
              <a:rPr lang="en-US" sz="2400" i="1" dirty="0" smtClean="0">
                <a:latin typeface="Book Antiqua" panose="02040602050305030304" pitchFamily="18" charset="0"/>
              </a:rPr>
              <a:t>.” </a:t>
            </a:r>
          </a:p>
          <a:p>
            <a:pPr algn="just"/>
            <a:r>
              <a:rPr lang="en-US" sz="2400" dirty="0" smtClean="0">
                <a:latin typeface="Book Antiqua" pitchFamily="18" charset="0"/>
              </a:rPr>
              <a:t>ANNs perform useful computations through the process of learning by using some algorithm.</a:t>
            </a:r>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00400" y="3522663"/>
            <a:ext cx="2819400" cy="2805112"/>
          </a:xfrm>
          <a:prstGeom prst="rect">
            <a:avLst/>
          </a:prstGeom>
        </p:spPr>
      </p:pic>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Multi-Layer Feedforward Networks</a:t>
            </a:r>
          </a:p>
          <a:p>
            <a:pPr algn="just"/>
            <a:r>
              <a:rPr lang="en-US" sz="2200" dirty="0" smtClean="0">
                <a:latin typeface="Book Antiqua"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p>
          <a:p>
            <a:pPr algn="just"/>
            <a:endParaRPr lang="en-US" sz="24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5585957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3200400"/>
            <a:ext cx="5181600" cy="2819400"/>
          </a:xfrm>
          <a:prstGeom prst="rect">
            <a:avLst/>
          </a:prstGeom>
        </p:spPr>
      </p:pic>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Recurrent Networks</a:t>
            </a:r>
          </a:p>
          <a:p>
            <a:pPr algn="just"/>
            <a:r>
              <a:rPr lang="en-US" sz="2200" dirty="0" smtClean="0">
                <a:latin typeface="Book Antiqua" pitchFamily="18" charset="0"/>
              </a:rPr>
              <a:t>This class of networks are also referred ad feedback neural networks. This type of network architecture may contain feedback loop that can feed output of neuron as input to neurons of previous layers.</a:t>
            </a:r>
          </a:p>
          <a:p>
            <a:pPr algn="just"/>
            <a:endParaRPr lang="en-US" sz="2200" dirty="0" smtClean="0">
              <a:latin typeface="Book Antiqua" pitchFamily="18" charset="0"/>
            </a:endParaRPr>
          </a:p>
          <a:p>
            <a:pPr algn="just"/>
            <a:endParaRPr lang="en-US" sz="24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5269476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1"/>
          <p:cNvSpPr txBox="1"/>
          <p:nvPr/>
        </p:nvSpPr>
        <p:spPr>
          <a:xfrm>
            <a:off x="2324824" y="3765535"/>
            <a:ext cx="474961"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smtClean="0">
                <a:latin typeface="Book Antiqua" panose="02040602050305030304" pitchFamily="18" charset="0"/>
                <a:ea typeface="Calibri" panose="020F0502020204030204" pitchFamily="34" charset="0"/>
                <a:cs typeface="Times New Roman" panose="02020603050405020304" pitchFamily="18" charset="0"/>
              </a:rPr>
              <a:t>1</a:t>
            </a:r>
            <a:endParaRPr lang="en-US" sz="1100" dirty="0">
              <a:effectLst/>
              <a:ea typeface="Calibri" panose="020F0502020204030204" pitchFamily="34" charset="0"/>
              <a:cs typeface="Times New Roman" panose="02020603050405020304" pitchFamily="18" charset="0"/>
            </a:endParaRPr>
          </a:p>
        </p:txBody>
      </p:sp>
      <p:sp>
        <p:nvSpPr>
          <p:cNvPr id="34" name="Text Box 41"/>
          <p:cNvSpPr txBox="1"/>
          <p:nvPr/>
        </p:nvSpPr>
        <p:spPr>
          <a:xfrm>
            <a:off x="2190848" y="3477124"/>
            <a:ext cx="545944"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smtClean="0">
                <a:effectLst/>
                <a:latin typeface="Book Antiqua" panose="02040602050305030304" pitchFamily="18" charset="0"/>
                <a:ea typeface="Calibri" panose="020F0502020204030204" pitchFamily="34" charset="0"/>
                <a:cs typeface="Times New Roman" panose="02020603050405020304" pitchFamily="18" charset="0"/>
              </a:rPr>
              <a:t>0.4</a:t>
            </a:r>
            <a:endParaRPr lang="en-US" sz="1100" dirty="0">
              <a:effectLst/>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smtClean="0">
                <a:latin typeface="Book Antiqua" pitchFamily="18" charset="0"/>
              </a:rPr>
              <a:t>Example:</a:t>
            </a:r>
            <a:r>
              <a:rPr lang="en-US" sz="2400" dirty="0" smtClean="0">
                <a:latin typeface="Book Antiqua" pitchFamily="18" charset="0"/>
              </a:rPr>
              <a:t> </a:t>
            </a:r>
            <a:r>
              <a:rPr lang="en-US" sz="2400" i="1" dirty="0" smtClean="0">
                <a:latin typeface="Book Antiqua" pitchFamily="18" charset="0"/>
              </a:rPr>
              <a:t>Consider following Neural Network and compute its output using activation function F(x)=2x-1. Weights of synaptic links  are provided above each link.</a:t>
            </a:r>
          </a:p>
          <a:p>
            <a:pPr marL="0" indent="0" algn="just">
              <a:buNone/>
            </a:pPr>
            <a:endParaRPr lang="en-US" sz="2400" i="1" dirty="0">
              <a:latin typeface="Book Antiqua" pitchFamily="18" charset="0"/>
            </a:endParaRPr>
          </a:p>
          <a:p>
            <a:pPr marL="0" indent="0" algn="just">
              <a:buNone/>
            </a:pPr>
            <a:endParaRPr lang="en-US" sz="2400" i="1" dirty="0" smtClean="0">
              <a:latin typeface="Book Antiqua" pitchFamily="18" charset="0"/>
            </a:endParaRPr>
          </a:p>
          <a:p>
            <a:pPr marL="0" indent="0" algn="just">
              <a:buNone/>
            </a:pPr>
            <a:endParaRPr lang="en-US" sz="2400" i="1" dirty="0">
              <a:latin typeface="Book Antiqua" pitchFamily="18" charset="0"/>
            </a:endParaRPr>
          </a:p>
          <a:p>
            <a:pPr marL="0" indent="0" algn="just">
              <a:buNone/>
            </a:pPr>
            <a:endParaRPr lang="en-US" sz="2400" i="1" dirty="0" smtClean="0">
              <a:latin typeface="Book Antiqua" pitchFamily="18" charset="0"/>
            </a:endParaRPr>
          </a:p>
          <a:p>
            <a:pPr marL="0" indent="0" algn="just">
              <a:buNone/>
            </a:pPr>
            <a:r>
              <a:rPr lang="en-US" sz="2400" b="1" i="1" u="sng" dirty="0" smtClean="0">
                <a:latin typeface="Book Antiqua" pitchFamily="18" charset="0"/>
              </a:rPr>
              <a:t>For Node 1</a:t>
            </a:r>
          </a:p>
          <a:p>
            <a:pPr marL="0" indent="0" algn="just">
              <a:buNone/>
            </a:pPr>
            <a:r>
              <a:rPr lang="en-US" sz="2400" b="1" i="1" dirty="0" smtClean="0">
                <a:latin typeface="Book Antiqua" pitchFamily="18" charset="0"/>
              </a:rPr>
              <a:t>u1=2*0.8+3*1=4.6	=&gt;	y1=f(u1)=2*4.6-1=8.2</a:t>
            </a:r>
          </a:p>
          <a:p>
            <a:pPr marL="0" indent="0" algn="just">
              <a:buNone/>
            </a:pPr>
            <a:r>
              <a:rPr lang="en-US" sz="2400" b="1" i="1" u="sng" dirty="0" smtClean="0">
                <a:latin typeface="Book Antiqua" pitchFamily="18" charset="0"/>
              </a:rPr>
              <a:t>For Node 2</a:t>
            </a:r>
          </a:p>
          <a:p>
            <a:pPr marL="0" indent="0" algn="just">
              <a:buNone/>
            </a:pPr>
            <a:r>
              <a:rPr lang="en-US" sz="2400" b="1" i="1" dirty="0" smtClean="0">
                <a:latin typeface="Book Antiqua" pitchFamily="18" charset="0"/>
              </a:rPr>
              <a:t>u2=2*0.4+3*0.6=2.6</a:t>
            </a:r>
            <a:r>
              <a:rPr lang="en-US" sz="2400" b="1" i="1" dirty="0">
                <a:latin typeface="Book Antiqua" pitchFamily="18" charset="0"/>
              </a:rPr>
              <a:t>	=&gt;	</a:t>
            </a:r>
            <a:r>
              <a:rPr lang="en-US" sz="2400" b="1" i="1" dirty="0" smtClean="0">
                <a:latin typeface="Book Antiqua" pitchFamily="18" charset="0"/>
              </a:rPr>
              <a:t>y2=f(u2)=4.2</a:t>
            </a:r>
            <a:endParaRPr lang="en-US" sz="2400" b="1" i="1" dirty="0">
              <a:latin typeface="Book Antiqua" pitchFamily="18" charset="0"/>
            </a:endParaRPr>
          </a:p>
          <a:p>
            <a:pPr marL="0" indent="0" algn="just">
              <a:buNone/>
            </a:pPr>
            <a:endParaRPr lang="en-US" sz="2400" b="1" i="1" dirty="0" smtClean="0">
              <a:latin typeface="Book Antiqua" pitchFamily="18" charset="0"/>
            </a:endParaRPr>
          </a:p>
        </p:txBody>
      </p:sp>
      <p:grpSp>
        <p:nvGrpSpPr>
          <p:cNvPr id="7" name="Group 6"/>
          <p:cNvGrpSpPr/>
          <p:nvPr/>
        </p:nvGrpSpPr>
        <p:grpSpPr>
          <a:xfrm>
            <a:off x="1676400" y="2797969"/>
            <a:ext cx="5160009" cy="1947862"/>
            <a:chOff x="0" y="0"/>
            <a:chExt cx="4681347" cy="1457325"/>
          </a:xfrm>
        </p:grpSpPr>
        <p:sp>
          <p:nvSpPr>
            <p:cNvPr id="8" name="Text Box 46"/>
            <p:cNvSpPr txBox="1"/>
            <p:nvPr/>
          </p:nvSpPr>
          <p:spPr>
            <a:xfrm>
              <a:off x="1885950" y="8096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0.7</a:t>
              </a:r>
              <a:endParaRPr lang="en-US" sz="1100">
                <a:effectLst/>
                <a:ea typeface="Calibri" panose="020F0502020204030204" pitchFamily="34" charset="0"/>
                <a:cs typeface="Times New Roman" panose="02020603050405020304" pitchFamily="18" charset="0"/>
              </a:endParaRPr>
            </a:p>
          </p:txBody>
        </p:sp>
        <p:grpSp>
          <p:nvGrpSpPr>
            <p:cNvPr id="9" name="Group 8"/>
            <p:cNvGrpSpPr/>
            <p:nvPr/>
          </p:nvGrpSpPr>
          <p:grpSpPr>
            <a:xfrm>
              <a:off x="0" y="0"/>
              <a:ext cx="4681347" cy="1457325"/>
              <a:chOff x="0" y="0"/>
              <a:chExt cx="4681347" cy="1457325"/>
            </a:xfrm>
          </p:grpSpPr>
          <p:sp>
            <p:nvSpPr>
              <p:cNvPr id="10" name="Text Box 48"/>
              <p:cNvSpPr txBox="1"/>
              <p:nvPr/>
            </p:nvSpPr>
            <p:spPr>
              <a:xfrm>
                <a:off x="3019425" y="9525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0.5</a:t>
                </a:r>
                <a:endParaRPr lang="en-US" sz="1100">
                  <a:effectLst/>
                  <a:ea typeface="Calibri" panose="020F0502020204030204" pitchFamily="34" charset="0"/>
                  <a:cs typeface="Times New Roman" panose="02020603050405020304" pitchFamily="18" charset="0"/>
                </a:endParaRPr>
              </a:p>
            </p:txBody>
          </p:sp>
          <p:sp>
            <p:nvSpPr>
              <p:cNvPr id="11" name="Text Box 47"/>
              <p:cNvSpPr txBox="1"/>
              <p:nvPr/>
            </p:nvSpPr>
            <p:spPr>
              <a:xfrm>
                <a:off x="3019425" y="2476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1.5</a:t>
                </a:r>
                <a:endParaRPr lang="en-US" sz="1100">
                  <a:effectLst/>
                  <a:ea typeface="Calibri" panose="020F0502020204030204" pitchFamily="34" charset="0"/>
                  <a:cs typeface="Times New Roman" panose="02020603050405020304" pitchFamily="18" charset="0"/>
                </a:endParaRPr>
              </a:p>
            </p:txBody>
          </p:sp>
          <p:sp>
            <p:nvSpPr>
              <p:cNvPr id="12" name="Text Box 45"/>
              <p:cNvSpPr txBox="1"/>
              <p:nvPr/>
            </p:nvSpPr>
            <p:spPr>
              <a:xfrm>
                <a:off x="1943100" y="4381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0.4</a:t>
                </a:r>
                <a:endParaRPr lang="en-US" sz="1100">
                  <a:effectLst/>
                  <a:ea typeface="Calibri" panose="020F0502020204030204" pitchFamily="34" charset="0"/>
                  <a:cs typeface="Times New Roman" panose="02020603050405020304" pitchFamily="18" charset="0"/>
                </a:endParaRPr>
              </a:p>
            </p:txBody>
          </p:sp>
          <p:sp>
            <p:nvSpPr>
              <p:cNvPr id="13" name="Oval 12"/>
              <p:cNvSpPr/>
              <p:nvPr/>
            </p:nvSpPr>
            <p:spPr>
              <a:xfrm>
                <a:off x="128587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14" name="Oval 13"/>
              <p:cNvSpPr/>
              <p:nvPr/>
            </p:nvSpPr>
            <p:spPr>
              <a:xfrm>
                <a:off x="1285875" y="94297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15" name="Oval 14"/>
              <p:cNvSpPr/>
              <p:nvPr/>
            </p:nvSpPr>
            <p:spPr>
              <a:xfrm>
                <a:off x="244792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3</a:t>
                </a:r>
                <a:endParaRPr lang="en-US" sz="1100">
                  <a:effectLst/>
                  <a:ea typeface="Calibri" panose="020F0502020204030204" pitchFamily="34" charset="0"/>
                  <a:cs typeface="Times New Roman" panose="02020603050405020304" pitchFamily="18" charset="0"/>
                </a:endParaRPr>
              </a:p>
            </p:txBody>
          </p:sp>
          <p:sp>
            <p:nvSpPr>
              <p:cNvPr id="16" name="Oval 15"/>
              <p:cNvSpPr/>
              <p:nvPr/>
            </p:nvSpPr>
            <p:spPr>
              <a:xfrm>
                <a:off x="2438400" y="952500"/>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4</a:t>
                </a:r>
                <a:endParaRPr lang="en-US" sz="1100">
                  <a:effectLst/>
                  <a:ea typeface="Calibri" panose="020F0502020204030204" pitchFamily="34" charset="0"/>
                  <a:cs typeface="Times New Roman" panose="02020603050405020304" pitchFamily="18" charset="0"/>
                </a:endParaRPr>
              </a:p>
            </p:txBody>
          </p:sp>
          <p:sp>
            <p:nvSpPr>
              <p:cNvPr id="17" name="Oval 16"/>
              <p:cNvSpPr/>
              <p:nvPr/>
            </p:nvSpPr>
            <p:spPr>
              <a:xfrm>
                <a:off x="3514725" y="5429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5</a:t>
                </a:r>
                <a:endParaRPr lang="en-US" sz="1100">
                  <a:effectLst/>
                  <a:ea typeface="Calibri" panose="020F0502020204030204" pitchFamily="34" charset="0"/>
                  <a:cs typeface="Times New Roman" panose="02020603050405020304" pitchFamily="18" charset="0"/>
                </a:endParaRPr>
              </a:p>
            </p:txBody>
          </p:sp>
          <p:sp>
            <p:nvSpPr>
              <p:cNvPr id="18" name="Text Box 27"/>
              <p:cNvSpPr txBox="1"/>
              <p:nvPr/>
            </p:nvSpPr>
            <p:spPr>
              <a:xfrm>
                <a:off x="0" y="1714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X1=2</a:t>
                </a:r>
                <a:endParaRPr lang="en-US" sz="1100">
                  <a:effectLst/>
                  <a:ea typeface="Calibri" panose="020F0502020204030204" pitchFamily="34" charset="0"/>
                  <a:cs typeface="Times New Roman" panose="02020603050405020304" pitchFamily="18" charset="0"/>
                </a:endParaRPr>
              </a:p>
            </p:txBody>
          </p:sp>
          <p:sp>
            <p:nvSpPr>
              <p:cNvPr id="19" name="Text Box 29"/>
              <p:cNvSpPr txBox="1"/>
              <p:nvPr/>
            </p:nvSpPr>
            <p:spPr>
              <a:xfrm>
                <a:off x="0" y="9715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X2=3</a:t>
                </a:r>
                <a:endParaRPr lang="en-US" sz="1100">
                  <a:effectLst/>
                  <a:ea typeface="Calibri" panose="020F0502020204030204" pitchFamily="34" charset="0"/>
                  <a:cs typeface="Times New Roman" panose="02020603050405020304" pitchFamily="18" charset="0"/>
                </a:endParaRPr>
              </a:p>
            </p:txBody>
          </p:sp>
          <p:cxnSp>
            <p:nvCxnSpPr>
              <p:cNvPr id="20" name="Straight Arrow Connector 19"/>
              <p:cNvCxnSpPr/>
              <p:nvPr/>
            </p:nvCxnSpPr>
            <p:spPr>
              <a:xfrm>
                <a:off x="495300" y="31432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 y="11239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7825" y="30480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47825" y="113347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600200" y="438150"/>
                <a:ext cx="93916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00200" y="438150"/>
                <a:ext cx="85217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0350" y="323850"/>
                <a:ext cx="74295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00350" y="828675"/>
                <a:ext cx="74295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76675" y="7048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41"/>
              <p:cNvSpPr txBox="1"/>
              <p:nvPr/>
            </p:nvSpPr>
            <p:spPr>
              <a:xfrm>
                <a:off x="619125" y="95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pitchFamily="34" charset="0"/>
                    <a:cs typeface="Times New Roman" panose="02020603050405020304" pitchFamily="18" charset="0"/>
                  </a:rPr>
                  <a:t>0.8</a:t>
                </a:r>
                <a:endParaRPr lang="en-US" sz="1100" dirty="0">
                  <a:effectLst/>
                  <a:ea typeface="Calibri" panose="020F0502020204030204" pitchFamily="34" charset="0"/>
                  <a:cs typeface="Times New Roman" panose="02020603050405020304" pitchFamily="18" charset="0"/>
                </a:endParaRPr>
              </a:p>
            </p:txBody>
          </p:sp>
          <p:sp>
            <p:nvSpPr>
              <p:cNvPr id="30" name="Text Box 42"/>
              <p:cNvSpPr txBox="1"/>
              <p:nvPr/>
            </p:nvSpPr>
            <p:spPr>
              <a:xfrm>
                <a:off x="619125" y="11430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0.6</a:t>
                </a:r>
                <a:endParaRPr lang="en-US" sz="1100">
                  <a:effectLst/>
                  <a:ea typeface="Calibri" panose="020F0502020204030204" pitchFamily="34" charset="0"/>
                  <a:cs typeface="Times New Roman" panose="02020603050405020304" pitchFamily="18" charset="0"/>
                </a:endParaRPr>
              </a:p>
            </p:txBody>
          </p:sp>
          <p:sp>
            <p:nvSpPr>
              <p:cNvPr id="31" name="Text Box 43"/>
              <p:cNvSpPr txBox="1"/>
              <p:nvPr/>
            </p:nvSpPr>
            <p:spPr>
              <a:xfrm>
                <a:off x="1781175" y="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1.2</a:t>
                </a:r>
                <a:endParaRPr lang="en-US" sz="1100">
                  <a:effectLst/>
                  <a:ea typeface="Calibri" panose="020F0502020204030204" pitchFamily="34" charset="0"/>
                  <a:cs typeface="Times New Roman" panose="02020603050405020304" pitchFamily="18" charset="0"/>
                </a:endParaRPr>
              </a:p>
            </p:txBody>
          </p:sp>
          <p:sp>
            <p:nvSpPr>
              <p:cNvPr id="32" name="Text Box 44"/>
              <p:cNvSpPr txBox="1"/>
              <p:nvPr/>
            </p:nvSpPr>
            <p:spPr>
              <a:xfrm>
                <a:off x="1781175" y="11620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0.5</a:t>
                </a:r>
                <a:endParaRPr lang="en-US" sz="1100">
                  <a:effectLst/>
                  <a:ea typeface="Calibri" panose="020F0502020204030204" pitchFamily="34" charset="0"/>
                  <a:cs typeface="Times New Roman" panose="02020603050405020304" pitchFamily="18" charset="0"/>
                </a:endParaRPr>
              </a:p>
            </p:txBody>
          </p:sp>
        </p:grpSp>
      </p:grpSp>
      <p:cxnSp>
        <p:nvCxnSpPr>
          <p:cNvPr id="3" name="Straight Arrow Connector 2"/>
          <p:cNvCxnSpPr>
            <a:stCxn id="19" idx="3"/>
            <a:endCxn id="13" idx="3"/>
          </p:cNvCxnSpPr>
          <p:nvPr/>
        </p:nvCxnSpPr>
        <p:spPr>
          <a:xfrm flipV="1">
            <a:off x="2222344" y="3365542"/>
            <a:ext cx="929836" cy="928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22344" y="3230827"/>
            <a:ext cx="886949" cy="92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fld id="{3F22444B-AD59-459C-8316-D24326876BE4}" type="slidenum">
              <a:rPr lang="en-US" smtClean="0"/>
              <a:pPr/>
              <a:t>32</a:t>
            </a:fld>
            <a:endParaRPr lang="en-US"/>
          </a:p>
        </p:txBody>
      </p:sp>
      <p:sp>
        <p:nvSpPr>
          <p:cNvPr id="37" name="Footer Placeholder 3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7586709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983162"/>
          </a:xfrm>
        </p:spPr>
        <p:txBody>
          <a:bodyPr>
            <a:normAutofit/>
          </a:bodyPr>
          <a:lstStyle/>
          <a:p>
            <a:pPr marL="0" indent="0" algn="just">
              <a:buNone/>
            </a:pPr>
            <a:r>
              <a:rPr lang="en-US" sz="2400" b="1" i="1" u="sng" dirty="0" smtClean="0">
                <a:latin typeface="Book Antiqua" pitchFamily="18" charset="0"/>
              </a:rPr>
              <a:t>For Node 3</a:t>
            </a:r>
          </a:p>
          <a:p>
            <a:pPr marL="0" indent="0" algn="just">
              <a:buNone/>
            </a:pPr>
            <a:r>
              <a:rPr lang="en-US" sz="2400" b="1" i="1" dirty="0" smtClean="0">
                <a:latin typeface="Book Antiqua" pitchFamily="18" charset="0"/>
              </a:rPr>
              <a:t>u3=8.2*1.2+4.2*0.4=11.51			=&gt;y3=f(u3)=22.04</a:t>
            </a:r>
          </a:p>
          <a:p>
            <a:pPr marL="0" indent="0" algn="just">
              <a:buNone/>
            </a:pPr>
            <a:r>
              <a:rPr lang="en-US" sz="2400" b="1" i="1" u="sng" dirty="0" smtClean="0">
                <a:latin typeface="Book Antiqua" pitchFamily="18" charset="0"/>
              </a:rPr>
              <a:t>For Node 4</a:t>
            </a:r>
          </a:p>
          <a:p>
            <a:pPr marL="0" indent="0" algn="just">
              <a:buNone/>
            </a:pPr>
            <a:r>
              <a:rPr lang="en-US" sz="2400" b="1" i="1" dirty="0" smtClean="0">
                <a:latin typeface="Book Antiqua" pitchFamily="18" charset="0"/>
              </a:rPr>
              <a:t>u4=8.2*0.7+4.2*0.5=7.84</a:t>
            </a:r>
            <a:r>
              <a:rPr lang="en-US" sz="2400" b="1" i="1" dirty="0">
                <a:latin typeface="Book Antiqua" pitchFamily="18" charset="0"/>
              </a:rPr>
              <a:t>	</a:t>
            </a:r>
            <a:r>
              <a:rPr lang="en-US" sz="2400" b="1" i="1" dirty="0" smtClean="0">
                <a:latin typeface="Book Antiqua" pitchFamily="18" charset="0"/>
              </a:rPr>
              <a:t>		=&gt;y4=f(u4)=14.68</a:t>
            </a:r>
          </a:p>
          <a:p>
            <a:pPr marL="0" indent="0" algn="just">
              <a:buNone/>
            </a:pPr>
            <a:r>
              <a:rPr lang="en-US" sz="2400" b="1" i="1" u="sng" dirty="0">
                <a:latin typeface="Book Antiqua" pitchFamily="18" charset="0"/>
              </a:rPr>
              <a:t>For Node </a:t>
            </a:r>
            <a:r>
              <a:rPr lang="en-US" sz="2400" b="1" i="1" u="sng" dirty="0" smtClean="0">
                <a:latin typeface="Book Antiqua" pitchFamily="18" charset="0"/>
              </a:rPr>
              <a:t>5</a:t>
            </a:r>
            <a:endParaRPr lang="en-US" sz="2400" b="1" i="1" u="sng" dirty="0">
              <a:latin typeface="Book Antiqua" pitchFamily="18" charset="0"/>
            </a:endParaRPr>
          </a:p>
          <a:p>
            <a:pPr marL="0" indent="0" algn="just">
              <a:buNone/>
            </a:pPr>
            <a:r>
              <a:rPr lang="en-US" sz="2400" b="1" i="1" dirty="0" smtClean="0">
                <a:latin typeface="Book Antiqua" pitchFamily="18" charset="0"/>
              </a:rPr>
              <a:t>u5=22.04*1.5+14.68*0.5=40.4</a:t>
            </a:r>
            <a:r>
              <a:rPr lang="en-US" sz="2400" b="1" i="1" dirty="0">
                <a:latin typeface="Book Antiqua" pitchFamily="18" charset="0"/>
              </a:rPr>
              <a:t>	</a:t>
            </a:r>
            <a:r>
              <a:rPr lang="en-US" sz="2400" b="1" i="1" dirty="0" smtClean="0">
                <a:latin typeface="Book Antiqua" pitchFamily="18" charset="0"/>
              </a:rPr>
              <a:t>	=&gt; y5=f(u5)=79.8</a:t>
            </a:r>
          </a:p>
          <a:p>
            <a:pPr marL="0" indent="0" algn="just">
              <a:buNone/>
            </a:pPr>
            <a:endParaRPr lang="en-US" sz="2400" b="1" i="1" dirty="0">
              <a:latin typeface="Book Antiqua" pitchFamily="18" charset="0"/>
            </a:endParaRPr>
          </a:p>
          <a:p>
            <a:pPr marL="0" indent="0" algn="just">
              <a:buNone/>
            </a:pPr>
            <a:r>
              <a:rPr lang="en-US" sz="2400" b="1" u="sng" dirty="0" smtClean="0">
                <a:latin typeface="Book Antiqua" pitchFamily="18" charset="0"/>
              </a:rPr>
              <a:t>Thus,</a:t>
            </a:r>
          </a:p>
          <a:p>
            <a:pPr marL="0" indent="0" algn="just">
              <a:buNone/>
            </a:pPr>
            <a:r>
              <a:rPr lang="en-US" sz="2400" b="1" dirty="0" smtClean="0">
                <a:latin typeface="Book Antiqua" pitchFamily="18" charset="0"/>
              </a:rPr>
              <a:t>	Final output of the neural network (y)=79.8 </a:t>
            </a:r>
            <a:endParaRPr lang="en-US" sz="2400" b="1" dirty="0">
              <a:latin typeface="Book Antiqua" pitchFamily="18" charset="0"/>
            </a:endParaRPr>
          </a:p>
          <a:p>
            <a:pPr marL="0" indent="0" algn="just">
              <a:buNone/>
            </a:pPr>
            <a:endParaRPr lang="en-US" sz="2400" b="1" i="1" dirty="0">
              <a:latin typeface="Book Antiqua" pitchFamily="18" charset="0"/>
            </a:endParaRPr>
          </a:p>
          <a:p>
            <a:pPr marL="0" indent="0" algn="just">
              <a:buNone/>
            </a:pPr>
            <a:endParaRPr lang="en-US" sz="2400" b="1" i="1"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6812059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Learning Principles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algn="just"/>
            <a:r>
              <a:rPr lang="en-US" sz="2400" dirty="0" smtClean="0">
                <a:latin typeface="Book Antiqua" pitchFamily="18" charset="0"/>
              </a:rPr>
              <a:t>Neural networks learns from its environment. Broadly, we cam categorize learning principles in neural networks into two categories.</a:t>
            </a:r>
          </a:p>
          <a:p>
            <a:pPr lvl="1" algn="just"/>
            <a:r>
              <a:rPr lang="en-US" sz="2200" dirty="0" smtClean="0">
                <a:latin typeface="Book Antiqua" pitchFamily="18" charset="0"/>
              </a:rPr>
              <a:t>Learning with Teacher</a:t>
            </a:r>
          </a:p>
          <a:p>
            <a:pPr lvl="1" algn="just"/>
            <a:r>
              <a:rPr lang="en-US" sz="2200" dirty="0" smtClean="0">
                <a:latin typeface="Book Antiqua" pitchFamily="18" charset="0"/>
              </a:rPr>
              <a:t>Learning without Teacher</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4142187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lnSpcReduction="10000"/>
          </a:bodyPr>
          <a:lstStyle/>
          <a:p>
            <a:pPr marL="57150" indent="0" algn="just">
              <a:buNone/>
            </a:pPr>
            <a:r>
              <a:rPr lang="en-US" sz="2600" b="1" u="sng" dirty="0" smtClean="0">
                <a:latin typeface="Book Antiqua" pitchFamily="18" charset="0"/>
              </a:rPr>
              <a:t>Learning with Teacher</a:t>
            </a:r>
          </a:p>
          <a:p>
            <a:pPr algn="just"/>
            <a:r>
              <a:rPr lang="en-US" sz="2400" dirty="0" smtClean="0">
                <a:latin typeface="Book Antiqua" pitchFamily="18" charset="0"/>
              </a:rPr>
              <a:t>It is also called supervised learning. In this learning paradigm, </a:t>
            </a:r>
            <a:r>
              <a:rPr lang="en-US" sz="2400" dirty="0">
                <a:latin typeface="Book Antiqua" pitchFamily="18" charset="0"/>
              </a:rPr>
              <a:t>we present examples of correct input-output pairs </a:t>
            </a:r>
            <a:r>
              <a:rPr lang="en-US" sz="2400" dirty="0" smtClean="0">
                <a:latin typeface="Book Antiqua" pitchFamily="18" charset="0"/>
              </a:rPr>
              <a:t>to </a:t>
            </a:r>
            <a:r>
              <a:rPr lang="en-US" sz="2400" dirty="0">
                <a:latin typeface="Book Antiqua" pitchFamily="18" charset="0"/>
              </a:rPr>
              <a:t>the neural network during the training phase. </a:t>
            </a:r>
            <a:endParaRPr lang="en-US" sz="2400" dirty="0" smtClean="0">
              <a:latin typeface="Book Antiqua" pitchFamily="18" charset="0"/>
            </a:endParaRPr>
          </a:p>
          <a:p>
            <a:pPr algn="just"/>
            <a:r>
              <a:rPr lang="en-US" sz="2400" dirty="0" smtClean="0">
                <a:latin typeface="Book Antiqua" pitchFamily="18" charset="0"/>
              </a:rPr>
              <a:t>This training set of examples is equivalent to the teacher for the neural network. During </a:t>
            </a:r>
            <a:r>
              <a:rPr lang="en-US" sz="2400" dirty="0">
                <a:latin typeface="Book Antiqua" pitchFamily="18" charset="0"/>
              </a:rPr>
              <a:t>the training of ANN under supervised learning, the ANN takes input vector and computes output vector. </a:t>
            </a:r>
          </a:p>
          <a:p>
            <a:pPr algn="just"/>
            <a:r>
              <a:rPr lang="en-US" sz="2400" dirty="0">
                <a:latin typeface="Book Antiqua" pitchFamily="18" charset="0"/>
              </a:rPr>
              <a:t>An error signal is generated, if there is a difference between the </a:t>
            </a:r>
            <a:r>
              <a:rPr lang="en-US" sz="2400" dirty="0" smtClean="0">
                <a:latin typeface="Book Antiqua" pitchFamily="18" charset="0"/>
              </a:rPr>
              <a:t>computed </a:t>
            </a:r>
            <a:r>
              <a:rPr lang="en-US" sz="2400" dirty="0">
                <a:latin typeface="Book Antiqua" pitchFamily="18" charset="0"/>
              </a:rPr>
              <a:t>output and the desired output vector. On the basis of this error signal, the weights are adjusted until the actual output is matched with the desired output</a:t>
            </a:r>
            <a:r>
              <a:rPr lang="en-US" sz="2400" dirty="0" smtClean="0">
                <a:latin typeface="Book Antiqua" pitchFamily="18" charset="0"/>
              </a:rPr>
              <a:t>.</a:t>
            </a:r>
          </a:p>
          <a:p>
            <a:pPr algn="just"/>
            <a:r>
              <a:rPr lang="en-US" sz="2400" dirty="0" smtClean="0">
                <a:latin typeface="Book Antiqua" pitchFamily="18" charset="0"/>
              </a:rPr>
              <a:t>This form of learning is called error correction learning.</a:t>
            </a:r>
            <a:endParaRPr lang="en-US" sz="26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60283030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Learning with Teacher</a:t>
            </a:r>
          </a:p>
          <a:p>
            <a:pPr marL="57150" indent="0" algn="just">
              <a:buNone/>
            </a:pPr>
            <a:endParaRPr lang="en-US" sz="2600" b="1" u="sng" dirty="0">
              <a:latin typeface="Book Antiqua" pitchFamily="18" charset="0"/>
            </a:endParaRPr>
          </a:p>
          <a:p>
            <a:pPr marL="57150" indent="0" algn="just">
              <a:buNone/>
            </a:pPr>
            <a:endParaRPr lang="en-US" sz="2600" b="1" u="sng" dirty="0" smtClean="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smtClean="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smtClean="0">
              <a:latin typeface="Book Antiqua" pitchFamily="18" charset="0"/>
            </a:endParaRPr>
          </a:p>
          <a:p>
            <a:pPr marL="57150" indent="0" algn="just">
              <a:buNone/>
            </a:pPr>
            <a:endParaRPr lang="en-US" sz="2600" b="1" u="sng" dirty="0">
              <a:latin typeface="Book Antiqua" pitchFamily="18" charset="0"/>
            </a:endParaRPr>
          </a:p>
          <a:p>
            <a:pPr marL="400050" algn="just"/>
            <a:r>
              <a:rPr lang="en-US" sz="2400" dirty="0">
                <a:latin typeface="Book Antiqua" pitchFamily="18" charset="0"/>
              </a:rPr>
              <a:t>Supervised machine learning is used for performing tasks like: </a:t>
            </a:r>
            <a:r>
              <a:rPr lang="en-US" sz="2400" i="1" dirty="0">
                <a:latin typeface="Book Antiqua" pitchFamily="18" charset="0"/>
              </a:rPr>
              <a:t>Regression and Classification</a:t>
            </a:r>
            <a:r>
              <a:rPr lang="en-US" sz="2400" dirty="0">
                <a:latin typeface="Book Antiqua" pitchFamily="18" charset="0"/>
              </a:rPr>
              <a:t>. </a:t>
            </a:r>
          </a:p>
          <a:p>
            <a:pPr marL="57150" indent="0" algn="just">
              <a:buNone/>
            </a:pPr>
            <a:endParaRPr lang="en-US" sz="2600" b="1" u="sng" dirty="0" smtClean="0">
              <a:latin typeface="Book Antiqua" pitchFamily="18" charset="0"/>
            </a:endParaRPr>
          </a:p>
          <a:p>
            <a:pPr algn="just"/>
            <a:endParaRPr lang="en-US" sz="2600" dirty="0" smtClean="0">
              <a:latin typeface="Book Antiqua" pitchFamily="18" charset="0"/>
            </a:endParaRPr>
          </a:p>
        </p:txBody>
      </p:sp>
      <p:pic>
        <p:nvPicPr>
          <p:cNvPr id="6" name="Picture 2" descr="Model"/>
          <p:cNvPicPr>
            <a:picLocks noChangeAspect="1" noChangeArrowheads="1"/>
          </p:cNvPicPr>
          <p:nvPr/>
        </p:nvPicPr>
        <p:blipFill>
          <a:blip r:embed="rId2"/>
          <a:srcRect/>
          <a:stretch>
            <a:fillRect/>
          </a:stretch>
        </p:blipFill>
        <p:spPr bwMode="auto">
          <a:xfrm>
            <a:off x="990600" y="2438400"/>
            <a:ext cx="5286375" cy="2305050"/>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47367849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Learning without Teacher</a:t>
            </a:r>
          </a:p>
          <a:p>
            <a:pPr algn="just"/>
            <a:r>
              <a:rPr lang="en-US" sz="2400" dirty="0" smtClean="0">
                <a:latin typeface="Book Antiqua" pitchFamily="18" charset="0"/>
              </a:rPr>
              <a:t>In this learning paradigm, we do not provide training set to the neural network to teach it about mapping between input and output.</a:t>
            </a:r>
          </a:p>
          <a:p>
            <a:pPr algn="just"/>
            <a:r>
              <a:rPr lang="en-US" sz="2400" dirty="0" smtClean="0">
                <a:latin typeface="Book Antiqua" pitchFamily="18" charset="0"/>
              </a:rPr>
              <a:t>There are two types of learning processes under this learning paradigm.</a:t>
            </a:r>
          </a:p>
          <a:p>
            <a:pPr lvl="1" algn="just"/>
            <a:r>
              <a:rPr lang="en-US" sz="2200" dirty="0" smtClean="0">
                <a:latin typeface="Book Antiqua" pitchFamily="18" charset="0"/>
              </a:rPr>
              <a:t>Unsupervised Learning</a:t>
            </a:r>
          </a:p>
          <a:p>
            <a:pPr lvl="1" algn="just"/>
            <a:r>
              <a:rPr lang="en-US" sz="2200" dirty="0" smtClean="0">
                <a:latin typeface="Book Antiqua" pitchFamily="18" charset="0"/>
              </a:rPr>
              <a:t>Reinforcement Learning	</a:t>
            </a:r>
          </a:p>
          <a:p>
            <a:pPr algn="just"/>
            <a:endParaRPr lang="en-US" sz="26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52418321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Unsupervised Learning</a:t>
            </a:r>
          </a:p>
          <a:p>
            <a:pPr algn="just"/>
            <a:r>
              <a:rPr lang="en-US" sz="2400" dirty="0">
                <a:latin typeface="Book Antiqua" pitchFamily="18" charset="0"/>
              </a:rPr>
              <a:t>In unsupervised learning neural network is provided with dataset without desired output.</a:t>
            </a:r>
          </a:p>
          <a:p>
            <a:pPr algn="just"/>
            <a:r>
              <a:rPr lang="en-US" sz="2400" dirty="0">
                <a:latin typeface="Book Antiqua" pitchFamily="18" charset="0"/>
              </a:rPr>
              <a:t>The neural network then attempts to find structure in the data by extracting useful features and analyzing its structure</a:t>
            </a:r>
            <a:r>
              <a:rPr lang="en-US" sz="2400" dirty="0" smtClean="0">
                <a:latin typeface="Book Antiqua" pitchFamily="18" charset="0"/>
              </a:rPr>
              <a:t>.</a:t>
            </a:r>
          </a:p>
          <a:p>
            <a:pPr algn="just"/>
            <a:r>
              <a:rPr lang="en-US" sz="2400" dirty="0" smtClean="0">
                <a:latin typeface="Book Antiqua" pitchFamily="18" charset="0"/>
              </a:rPr>
              <a:t>To perform this type of learning, we use competitive learning rule.</a:t>
            </a:r>
            <a:endParaRPr lang="en-US" sz="2400" dirty="0">
              <a:latin typeface="Book Antiqua" pitchFamily="18" charset="0"/>
            </a:endParaRP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0414068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Unsupervised Learning</a:t>
            </a: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Unsupervised learning algorithms are widely used for tasks like: </a:t>
            </a:r>
            <a:r>
              <a:rPr lang="en-US" sz="2400" i="1" dirty="0">
                <a:latin typeface="Book Antiqua" pitchFamily="18" charset="0"/>
              </a:rPr>
              <a:t>clustering, </a:t>
            </a:r>
            <a:r>
              <a:rPr lang="en-US" sz="2400" i="1" dirty="0" smtClean="0">
                <a:latin typeface="Book Antiqua" pitchFamily="18" charset="0"/>
              </a:rPr>
              <a:t>dimensionality </a:t>
            </a:r>
            <a:r>
              <a:rPr lang="en-US" sz="2400" i="1" dirty="0">
                <a:latin typeface="Book Antiqua" pitchFamily="18" charset="0"/>
              </a:rPr>
              <a:t>reduction, association mining etc.</a:t>
            </a:r>
            <a:endParaRPr lang="en-US" sz="2400" dirty="0">
              <a:latin typeface="Book Antiqua" pitchFamily="18" charset="0"/>
            </a:endParaRPr>
          </a:p>
          <a:p>
            <a:pPr algn="just"/>
            <a:endParaRPr lang="en-US" sz="2400" dirty="0">
              <a:latin typeface="Book Antiqua" pitchFamily="18" charset="0"/>
            </a:endParaRP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pic>
        <p:nvPicPr>
          <p:cNvPr id="6" name="Picture 2" descr="Unsupervised Learning"/>
          <p:cNvPicPr>
            <a:picLocks noChangeAspect="1" noChangeArrowheads="1"/>
          </p:cNvPicPr>
          <p:nvPr/>
        </p:nvPicPr>
        <p:blipFill>
          <a:blip r:embed="rId2"/>
          <a:srcRect/>
          <a:stretch>
            <a:fillRect/>
          </a:stretch>
        </p:blipFill>
        <p:spPr bwMode="auto">
          <a:xfrm>
            <a:off x="762000" y="2362200"/>
            <a:ext cx="5010150" cy="1228726"/>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1392271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algn="just"/>
            <a:r>
              <a:rPr lang="en-US" sz="2400" dirty="0">
                <a:latin typeface="Book Antiqua" panose="02040602050305030304" pitchFamily="18" charset="0"/>
              </a:rPr>
              <a:t>Most living creatures, which have the ability to adapt to a changing environment, need a controlling unit which is able to learn. </a:t>
            </a:r>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Humans have </a:t>
            </a:r>
            <a:r>
              <a:rPr lang="en-US" sz="2400" dirty="0">
                <a:latin typeface="Book Antiqua" panose="02040602050305030304" pitchFamily="18" charset="0"/>
              </a:rPr>
              <a:t>very </a:t>
            </a:r>
            <a:r>
              <a:rPr lang="en-US" sz="2400" dirty="0" smtClean="0">
                <a:latin typeface="Book Antiqua" panose="02040602050305030304" pitchFamily="18" charset="0"/>
              </a:rPr>
              <a:t>complex </a:t>
            </a:r>
            <a:r>
              <a:rPr lang="en-US" sz="2400" dirty="0">
                <a:latin typeface="Book Antiqua" panose="02040602050305030304" pitchFamily="18" charset="0"/>
              </a:rPr>
              <a:t>networks of highly specialized neurons to perform this task.</a:t>
            </a:r>
          </a:p>
          <a:p>
            <a:pPr algn="just"/>
            <a:r>
              <a:rPr lang="en-US" sz="2400" dirty="0" smtClean="0">
                <a:latin typeface="Book Antiqua" panose="02040602050305030304" pitchFamily="18" charset="0"/>
              </a:rPr>
              <a:t>Human </a:t>
            </a:r>
            <a:r>
              <a:rPr lang="en-US" sz="2400" dirty="0">
                <a:latin typeface="Book Antiqua" panose="02040602050305030304" pitchFamily="18" charset="0"/>
              </a:rPr>
              <a:t>brain consists of a very large number of neurons, about 10</a:t>
            </a:r>
            <a:r>
              <a:rPr lang="en-US" sz="2400" baseline="30000" dirty="0">
                <a:latin typeface="Book Antiqua" panose="02040602050305030304" pitchFamily="18" charset="0"/>
              </a:rPr>
              <a:t>11</a:t>
            </a:r>
            <a:r>
              <a:rPr lang="en-US" sz="2400" dirty="0">
                <a:latin typeface="Book Antiqua" panose="02040602050305030304" pitchFamily="18" charset="0"/>
              </a:rPr>
              <a:t> in average. These can be seen as the basic building bricks for the central nervous </a:t>
            </a:r>
            <a:r>
              <a:rPr lang="en-US" sz="2400" dirty="0" smtClean="0">
                <a:latin typeface="Book Antiqua" panose="02040602050305030304" pitchFamily="18" charset="0"/>
              </a:rPr>
              <a:t>system. </a:t>
            </a:r>
          </a:p>
          <a:p>
            <a:pPr algn="just"/>
            <a:r>
              <a:rPr lang="en-US" sz="2400" dirty="0" smtClean="0">
                <a:latin typeface="Book Antiqua" panose="02040602050305030304" pitchFamily="18" charset="0"/>
              </a:rPr>
              <a:t>The neurons are interconnected at points called synapses. The complexity of the brain is due to the massive number of highly interconnected simple units working in parallel, with an individual neuron receiving input from up to 10000 others.</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85206337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Reinforcement Learning</a:t>
            </a:r>
          </a:p>
          <a:p>
            <a:pPr algn="just"/>
            <a:r>
              <a:rPr lang="en-US" sz="2400" dirty="0">
                <a:latin typeface="Book Antiqua" pitchFamily="18" charset="0"/>
              </a:rPr>
              <a:t>In reinforcement learning, we do not provide the machine with examples of correct input-output pairs, but we do provide a method for the machine to quantify its performance in the form of a reward signal. </a:t>
            </a:r>
          </a:p>
          <a:p>
            <a:pPr algn="just"/>
            <a:r>
              <a:rPr lang="en-US" sz="2400" dirty="0">
                <a:latin typeface="Book Antiqua" pitchFamily="18" charset="0"/>
              </a:rPr>
              <a:t>Reinforcement learning methods resemble how humans and animals learn: the machine tries a bunch of different things and is rewarded with performance signal.</a:t>
            </a: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87935422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Reinforcement Learning</a:t>
            </a: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Reinforcement learning algorithms are widely used for training agents interacting with its environment.</a:t>
            </a:r>
          </a:p>
          <a:p>
            <a:pPr algn="just"/>
            <a:endParaRPr lang="en-US" sz="2400" dirty="0">
              <a:latin typeface="Book Antiqua" pitchFamily="18" charset="0"/>
            </a:endParaRP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pic>
        <p:nvPicPr>
          <p:cNvPr id="6" name="Picture 2" descr="Reinforcement Learning"/>
          <p:cNvPicPr>
            <a:picLocks noChangeAspect="1" noChangeArrowheads="1"/>
          </p:cNvPicPr>
          <p:nvPr/>
        </p:nvPicPr>
        <p:blipFill>
          <a:blip r:embed="rId2"/>
          <a:srcRect/>
          <a:stretch>
            <a:fillRect/>
          </a:stretch>
        </p:blipFill>
        <p:spPr bwMode="auto">
          <a:xfrm>
            <a:off x="914400" y="2133600"/>
            <a:ext cx="5715000" cy="2266951"/>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1502614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algn="just"/>
            <a:r>
              <a:rPr lang="en-US" sz="2600" dirty="0" smtClean="0">
                <a:latin typeface="Book Antiqua" pitchFamily="18" charset="0"/>
              </a:rPr>
              <a:t>We can apply many learning tools and techniques in ANN. Selection </a:t>
            </a:r>
            <a:r>
              <a:rPr lang="en-US" sz="2600" dirty="0">
                <a:latin typeface="Book Antiqua" pitchFamily="18" charset="0"/>
              </a:rPr>
              <a:t>of particular learning </a:t>
            </a:r>
            <a:r>
              <a:rPr lang="en-US" sz="2600" dirty="0" smtClean="0">
                <a:latin typeface="Book Antiqua" pitchFamily="18" charset="0"/>
              </a:rPr>
              <a:t>tool and technique </a:t>
            </a:r>
            <a:r>
              <a:rPr lang="en-US" sz="2600" dirty="0">
                <a:latin typeface="Book Antiqua" pitchFamily="18" charset="0"/>
              </a:rPr>
              <a:t>depends upon the </a:t>
            </a:r>
            <a:r>
              <a:rPr lang="en-US" sz="2600" dirty="0" smtClean="0">
                <a:latin typeface="Book Antiqua" pitchFamily="18" charset="0"/>
              </a:rPr>
              <a:t>pattern analysis </a:t>
            </a:r>
            <a:r>
              <a:rPr lang="en-US" sz="2600" dirty="0">
                <a:latin typeface="Book Antiqua" pitchFamily="18" charset="0"/>
              </a:rPr>
              <a:t>task to be performed. Some of the major </a:t>
            </a:r>
            <a:r>
              <a:rPr lang="en-US" sz="2600" dirty="0" smtClean="0">
                <a:latin typeface="Book Antiqua" pitchFamily="18" charset="0"/>
              </a:rPr>
              <a:t>pattern analysis tasks </a:t>
            </a:r>
            <a:r>
              <a:rPr lang="en-US" sz="2600" dirty="0">
                <a:latin typeface="Book Antiqua" pitchFamily="18" charset="0"/>
              </a:rPr>
              <a:t>are listed below</a:t>
            </a:r>
            <a:r>
              <a:rPr lang="en-US" sz="2600" dirty="0" smtClean="0">
                <a:latin typeface="Book Antiqua" pitchFamily="18" charset="0"/>
              </a:rPr>
              <a:t>.</a:t>
            </a:r>
          </a:p>
          <a:p>
            <a:pPr lvl="1" algn="just"/>
            <a:r>
              <a:rPr lang="en-US" sz="2200" dirty="0" smtClean="0">
                <a:latin typeface="Book Antiqua" pitchFamily="18" charset="0"/>
              </a:rPr>
              <a:t>Classification</a:t>
            </a:r>
          </a:p>
          <a:p>
            <a:pPr lvl="1" algn="just"/>
            <a:r>
              <a:rPr lang="en-US" sz="2200" dirty="0" smtClean="0">
                <a:latin typeface="Book Antiqua" pitchFamily="18" charset="0"/>
              </a:rPr>
              <a:t>Regression</a:t>
            </a:r>
          </a:p>
          <a:p>
            <a:pPr lvl="1" algn="just"/>
            <a:r>
              <a:rPr lang="en-US" sz="2200" dirty="0" smtClean="0">
                <a:latin typeface="Book Antiqua" pitchFamily="18" charset="0"/>
              </a:rPr>
              <a:t>Clustering</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4225230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smtClean="0">
                <a:latin typeface="Book Antiqua" panose="02040602050305030304" pitchFamily="18" charset="0"/>
              </a:rPr>
              <a:t>Classification </a:t>
            </a:r>
            <a:r>
              <a:rPr lang="en-US" sz="2400" dirty="0">
                <a:latin typeface="Book Antiqua" panose="02040602050305030304" pitchFamily="18" charset="0"/>
              </a:rPr>
              <a:t>and </a:t>
            </a:r>
            <a:r>
              <a:rPr lang="en-US" sz="2400" dirty="0" smtClean="0">
                <a:latin typeface="Book Antiqua" panose="02040602050305030304" pitchFamily="18" charset="0"/>
              </a:rPr>
              <a:t>Regression </a:t>
            </a:r>
            <a:r>
              <a:rPr lang="en-US" sz="2400" dirty="0">
                <a:latin typeface="Book Antiqua" panose="02040602050305030304" pitchFamily="18" charset="0"/>
              </a:rPr>
              <a:t>are two major categories of prediction problems which are usually dealt with </a:t>
            </a:r>
            <a:r>
              <a:rPr lang="en-US" sz="2400" dirty="0" smtClean="0">
                <a:latin typeface="Book Antiqua" panose="02040602050305030304" pitchFamily="18" charset="0"/>
              </a:rPr>
              <a:t>machine </a:t>
            </a:r>
            <a:r>
              <a:rPr lang="en-US" sz="2400" dirty="0">
                <a:latin typeface="Book Antiqua" panose="02040602050305030304" pitchFamily="18" charset="0"/>
              </a:rPr>
              <a:t>learning. </a:t>
            </a:r>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Both </a:t>
            </a:r>
            <a:r>
              <a:rPr lang="en-US" sz="2400" dirty="0">
                <a:latin typeface="Book Antiqua" panose="02040602050305030304" pitchFamily="18" charset="0"/>
              </a:rPr>
              <a:t>of them are supervised learning approaches. Classification is the process of finding or discovering a model or function which helps to predict class label for a given data.</a:t>
            </a:r>
          </a:p>
          <a:p>
            <a:pPr algn="just"/>
            <a:r>
              <a:rPr lang="en-US" sz="2400" dirty="0" smtClean="0">
                <a:latin typeface="Book Antiqua" panose="02040602050305030304" pitchFamily="18" charset="0"/>
              </a:rPr>
              <a:t>Regression</a:t>
            </a:r>
            <a:r>
              <a:rPr lang="en-US" sz="2400" dirty="0">
                <a:latin typeface="Book Antiqua" panose="02040602050305030304" pitchFamily="18" charset="0"/>
              </a:rPr>
              <a:t> is the process of finding a model or function which is used to predict continuous real-valued output for a given data.</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6834545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smtClean="0">
                <a:latin typeface="Book Antiqua" panose="02040602050305030304" pitchFamily="18" charset="0"/>
              </a:rPr>
              <a:t>For </a:t>
            </a:r>
            <a:r>
              <a:rPr lang="en-US" sz="2400" dirty="0">
                <a:latin typeface="Book Antiqua" panose="02040602050305030304" pitchFamily="18" charset="0"/>
              </a:rPr>
              <a:t>example, we can build a classification model to categorize bank loan applications as either </a:t>
            </a:r>
            <a:r>
              <a:rPr lang="en-US" sz="2400" i="1" dirty="0">
                <a:latin typeface="Book Antiqua" panose="02040602050305030304" pitchFamily="18" charset="0"/>
              </a:rPr>
              <a:t>safe or risky</a:t>
            </a:r>
            <a:r>
              <a:rPr lang="en-US" sz="2400" dirty="0">
                <a:latin typeface="Book Antiqua" panose="02040602050305030304" pitchFamily="18" charset="0"/>
              </a:rPr>
              <a:t>. We can also construct a classification model to identify digits.</a:t>
            </a:r>
          </a:p>
          <a:p>
            <a:pPr algn="just"/>
            <a:r>
              <a:rPr lang="en-US" sz="2400" dirty="0">
                <a:latin typeface="Book Antiqua" panose="02040602050305030304" pitchFamily="18" charset="0"/>
              </a:rPr>
              <a:t>On the other hand, we can build a regression model to predict the expenditures of a potential customers on computer equipment given their income and occupation. We can also build a prediction model to predict stock price given historical trading data.</a:t>
            </a:r>
          </a:p>
          <a:p>
            <a:pPr algn="just"/>
            <a:endParaRPr lang="en-US" sz="2400" dirty="0">
              <a:latin typeface="Book Antiqua" panose="02040602050305030304" pitchFamily="18" charset="0"/>
            </a:endParaRP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08744631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smtClean="0">
                <a:latin typeface="Book Antiqua" panose="02040602050305030304" pitchFamily="18" charset="0"/>
              </a:rPr>
              <a:t>The classification and regression </a:t>
            </a:r>
            <a:r>
              <a:rPr lang="en-US" sz="2400" dirty="0">
                <a:latin typeface="Book Antiqua" panose="02040602050305030304" pitchFamily="18" charset="0"/>
              </a:rPr>
              <a:t>process works in following two steps: Learning Step and Testing Step</a:t>
            </a:r>
          </a:p>
          <a:p>
            <a:pPr algn="just"/>
            <a:r>
              <a:rPr lang="en-US" sz="2400" b="1" dirty="0">
                <a:latin typeface="Book Antiqua" panose="02040602050305030304" pitchFamily="18" charset="0"/>
              </a:rPr>
              <a:t>Learning Step: </a:t>
            </a:r>
            <a:r>
              <a:rPr lang="en-US" sz="2400" dirty="0">
                <a:latin typeface="Book Antiqua" panose="02040602050305030304" pitchFamily="18" charset="0"/>
              </a:rPr>
              <a:t>This step is also called training step or training phase. In this step the learning algorithms build a model on the basis of relationship between input and output in the training dataset. This dataset contains input attributes along with </a:t>
            </a:r>
            <a:r>
              <a:rPr lang="en-US" sz="2400" dirty="0" smtClean="0">
                <a:latin typeface="Book Antiqua" panose="02040602050305030304" pitchFamily="18" charset="0"/>
              </a:rPr>
              <a:t>output for </a:t>
            </a:r>
            <a:r>
              <a:rPr lang="en-US" sz="2400" dirty="0">
                <a:latin typeface="Book Antiqua" panose="02040602050305030304" pitchFamily="18" charset="0"/>
              </a:rPr>
              <a:t>every input tuple.</a:t>
            </a:r>
          </a:p>
          <a:p>
            <a:pPr algn="just"/>
            <a:r>
              <a:rPr lang="en-US" sz="2400" dirty="0">
                <a:latin typeface="Book Antiqua" panose="02040602050305030304" pitchFamily="18" charset="0"/>
              </a:rPr>
              <a:t>Because the </a:t>
            </a:r>
            <a:r>
              <a:rPr lang="en-US" sz="2400" dirty="0" smtClean="0">
                <a:latin typeface="Book Antiqua" panose="02040602050305030304" pitchFamily="18" charset="0"/>
              </a:rPr>
              <a:t>output of </a:t>
            </a:r>
            <a:r>
              <a:rPr lang="en-US" sz="2400" dirty="0">
                <a:latin typeface="Book Antiqua" panose="02040602050305030304" pitchFamily="18" charset="0"/>
              </a:rPr>
              <a:t>each training tuple </a:t>
            </a:r>
            <a:r>
              <a:rPr lang="en-US" sz="2400" i="1" dirty="0">
                <a:latin typeface="Book Antiqua" panose="02040602050305030304" pitchFamily="18" charset="0"/>
              </a:rPr>
              <a:t>is provided</a:t>
            </a:r>
            <a:r>
              <a:rPr lang="en-US" sz="2400" dirty="0">
                <a:latin typeface="Book Antiqua" panose="02040602050305030304" pitchFamily="18" charset="0"/>
              </a:rPr>
              <a:t>, this step is also known as supervised learning </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69582719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lvl="0" algn="just"/>
            <a:r>
              <a:rPr lang="en-US" sz="2400" b="1" dirty="0" smtClean="0">
                <a:latin typeface="Book Antiqua" panose="02040602050305030304" pitchFamily="18" charset="0"/>
              </a:rPr>
              <a:t>Testing </a:t>
            </a:r>
            <a:r>
              <a:rPr lang="en-US" sz="2400" b="1" dirty="0">
                <a:latin typeface="Book Antiqua" panose="02040602050305030304" pitchFamily="18" charset="0"/>
              </a:rPr>
              <a:t>Step: </a:t>
            </a:r>
            <a:r>
              <a:rPr lang="en-US" sz="2400" dirty="0">
                <a:latin typeface="Book Antiqua" panose="02040602050305030304" pitchFamily="18" charset="0"/>
              </a:rPr>
              <a:t>In this step, the model is used for prediction. Here the test dataset is used to estimate the accuracy of the model. This dataset contains values of input attributes along with </a:t>
            </a:r>
            <a:r>
              <a:rPr lang="en-US" sz="2400" dirty="0" smtClean="0">
                <a:latin typeface="Book Antiqua" panose="02040602050305030304" pitchFamily="18" charset="0"/>
              </a:rPr>
              <a:t>value output </a:t>
            </a:r>
            <a:r>
              <a:rPr lang="en-US" sz="2400" dirty="0">
                <a:latin typeface="Book Antiqua" panose="02040602050305030304" pitchFamily="18" charset="0"/>
              </a:rPr>
              <a:t>attribute. </a:t>
            </a:r>
          </a:p>
          <a:p>
            <a:pPr lvl="0" algn="just"/>
            <a:r>
              <a:rPr lang="en-US" sz="2400" dirty="0">
                <a:latin typeface="Book Antiqua" panose="02040602050305030304" pitchFamily="18" charset="0"/>
              </a:rPr>
              <a:t>However, the model only takes values of input attributes and predicts </a:t>
            </a:r>
            <a:r>
              <a:rPr lang="en-US" sz="2400" dirty="0" smtClean="0">
                <a:latin typeface="Book Antiqua" panose="02040602050305030304" pitchFamily="18" charset="0"/>
              </a:rPr>
              <a:t>output of </a:t>
            </a:r>
            <a:r>
              <a:rPr lang="en-US" sz="2400" dirty="0">
                <a:latin typeface="Book Antiqua" panose="02040602050305030304" pitchFamily="18" charset="0"/>
              </a:rPr>
              <a:t>each input tuple. </a:t>
            </a:r>
          </a:p>
          <a:p>
            <a:pPr lvl="0" algn="just"/>
            <a:r>
              <a:rPr lang="en-US" sz="2400" dirty="0">
                <a:latin typeface="Book Antiqua" panose="02040602050305030304" pitchFamily="18" charset="0"/>
              </a:rPr>
              <a:t>Then, </a:t>
            </a:r>
            <a:r>
              <a:rPr lang="en-US" sz="2400" dirty="0" smtClean="0">
                <a:latin typeface="Book Antiqua" panose="02040602050305030304" pitchFamily="18" charset="0"/>
              </a:rPr>
              <a:t>efficiency measures of the model </a:t>
            </a:r>
            <a:r>
              <a:rPr lang="en-US" sz="2400" dirty="0">
                <a:latin typeface="Book Antiqua" panose="02040602050305030304" pitchFamily="18" charset="0"/>
              </a:rPr>
              <a:t>is computed by looking at predicted </a:t>
            </a:r>
            <a:r>
              <a:rPr lang="en-US" sz="2400" dirty="0" smtClean="0">
                <a:latin typeface="Book Antiqua" panose="02040602050305030304" pitchFamily="18" charset="0"/>
              </a:rPr>
              <a:t>output and </a:t>
            </a:r>
            <a:r>
              <a:rPr lang="en-US" sz="2400" dirty="0">
                <a:latin typeface="Book Antiqua" panose="02040602050305030304" pitchFamily="18" charset="0"/>
              </a:rPr>
              <a:t>actual </a:t>
            </a:r>
            <a:r>
              <a:rPr lang="en-US" sz="2400" dirty="0" smtClean="0">
                <a:latin typeface="Book Antiqua" panose="02040602050305030304" pitchFamily="18" charset="0"/>
              </a:rPr>
              <a:t>output of </a:t>
            </a:r>
            <a:r>
              <a:rPr lang="en-US" sz="2400" dirty="0">
                <a:latin typeface="Book Antiqua" panose="02040602050305030304" pitchFamily="18" charset="0"/>
              </a:rPr>
              <a:t>test dataset.  The model can be applied to the new data tuples if the accuracy is considered acceptable.</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1982514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smtClean="0">
                <a:latin typeface="Book Antiqua" panose="02040602050305030304" pitchFamily="18" charset="0"/>
              </a:rPr>
              <a:t>Clustering</a:t>
            </a:r>
          </a:p>
          <a:p>
            <a:pPr algn="just"/>
            <a:r>
              <a:rPr lang="en-US" sz="2400" dirty="0" smtClean="0">
                <a:latin typeface="Book Antiqua" panose="02040602050305030304" pitchFamily="18" charset="0"/>
              </a:rPr>
              <a:t>Unlike </a:t>
            </a:r>
            <a:r>
              <a:rPr lang="en-US" sz="2400" dirty="0">
                <a:latin typeface="Book Antiqua" panose="02040602050305030304" pitchFamily="18" charset="0"/>
              </a:rPr>
              <a:t>classification and prediction, which analyze output-labeled data objects, clustering analyzes data objects without consulting a known </a:t>
            </a:r>
            <a:r>
              <a:rPr lang="en-US" sz="2400" dirty="0" smtClean="0">
                <a:latin typeface="Book Antiqua" panose="02040602050305030304" pitchFamily="18" charset="0"/>
              </a:rPr>
              <a:t>output. </a:t>
            </a:r>
            <a:endParaRPr lang="en-US" sz="2400" dirty="0">
              <a:latin typeface="Book Antiqua" panose="02040602050305030304" pitchFamily="18" charset="0"/>
            </a:endParaRPr>
          </a:p>
          <a:p>
            <a:pPr algn="just"/>
            <a:r>
              <a:rPr lang="en-US" sz="2400" dirty="0">
                <a:latin typeface="Book Antiqua" panose="02040602050305030304" pitchFamily="18" charset="0"/>
              </a:rPr>
              <a:t>Clustering can be used to generate </a:t>
            </a:r>
            <a:r>
              <a:rPr lang="en-US" sz="2400" dirty="0" smtClean="0">
                <a:latin typeface="Book Antiqua" panose="02040602050305030304" pitchFamily="18" charset="0"/>
              </a:rPr>
              <a:t>output </a:t>
            </a:r>
            <a:r>
              <a:rPr lang="en-US" sz="2400" dirty="0">
                <a:latin typeface="Book Antiqua" panose="02040602050305030304" pitchFamily="18" charset="0"/>
              </a:rPr>
              <a:t>labels. The objects are clustered or grouped based on the principle of </a:t>
            </a:r>
            <a:r>
              <a:rPr lang="en-US" sz="2400" i="1" dirty="0">
                <a:latin typeface="Book Antiqua" panose="02040602050305030304" pitchFamily="18" charset="0"/>
              </a:rPr>
              <a:t>maximizing the intra-class similarity and minimizing the interclass similarity</a:t>
            </a:r>
            <a:r>
              <a:rPr lang="en-US" sz="2400" dirty="0">
                <a:latin typeface="Book Antiqua" panose="02040602050305030304" pitchFamily="18" charset="0"/>
              </a:rPr>
              <a:t>. </a:t>
            </a:r>
          </a:p>
          <a:p>
            <a:pPr algn="just"/>
            <a:r>
              <a:rPr lang="en-US" sz="2400" dirty="0">
                <a:latin typeface="Book Antiqua" panose="02040602050305030304" pitchFamily="18" charset="0"/>
              </a:rPr>
              <a:t>That is, clusters of objects are formed so that objects within a cluster have high similarity in comparison to one another, but are very dissimilar to objects in other clusters</a:t>
            </a:r>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12475296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a:latin typeface="Book Antiqua" panose="02040602050305030304" pitchFamily="18" charset="0"/>
              </a:rPr>
              <a:t>Clustering</a:t>
            </a:r>
          </a:p>
          <a:p>
            <a:pPr algn="just"/>
            <a:r>
              <a:rPr lang="en-US" sz="2400" smtClean="0">
                <a:latin typeface="Book Antiqua" panose="02040602050305030304" pitchFamily="18" charset="0"/>
              </a:rPr>
              <a:t>For </a:t>
            </a:r>
            <a:r>
              <a:rPr lang="en-US" sz="2400" dirty="0">
                <a:latin typeface="Book Antiqua" panose="02040602050305030304" pitchFamily="18" charset="0"/>
              </a:rPr>
              <a:t>example, cluster analysis can be performed on customer data to identify homogeneous subpopulations of customers. These clusters may represent individual target groups for marketing.</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2886657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pic>
        <p:nvPicPr>
          <p:cNvPr id="3" name="Picture 2"/>
          <p:cNvPicPr>
            <a:picLocks noChangeAspect="1"/>
          </p:cNvPicPr>
          <p:nvPr/>
        </p:nvPicPr>
        <p:blipFill>
          <a:blip r:embed="rId2"/>
          <a:stretch>
            <a:fillRect/>
          </a:stretch>
        </p:blipFill>
        <p:spPr>
          <a:xfrm>
            <a:off x="1524000" y="1408113"/>
            <a:ext cx="6096000" cy="3828486"/>
          </a:xfrm>
          <a:prstGeom prst="rect">
            <a:avLst/>
          </a:prstGeom>
        </p:spPr>
      </p:pic>
    </p:spTree>
    <p:extLst>
      <p:ext uri="{BB962C8B-B14F-4D97-AF65-F5344CB8AC3E}">
        <p14:creationId xmlns:p14="http://schemas.microsoft.com/office/powerpoint/2010/main" val="35667828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itchFamily="18" charset="0"/>
              </a:rPr>
              <a:t>A human neuron contains:</a:t>
            </a:r>
          </a:p>
          <a:p>
            <a:pPr lvl="1" algn="just">
              <a:buFont typeface="Arial" panose="020B0604020202020204" pitchFamily="34" charset="0"/>
              <a:buChar char="•"/>
            </a:pPr>
            <a:r>
              <a:rPr lang="en-US" sz="2400" dirty="0">
                <a:latin typeface="Book Antiqua" pitchFamily="18" charset="0"/>
              </a:rPr>
              <a:t>a cell body for signal processing,</a:t>
            </a:r>
          </a:p>
          <a:p>
            <a:pPr lvl="1" algn="just">
              <a:buFont typeface="Arial" panose="020B0604020202020204" pitchFamily="34" charset="0"/>
              <a:buChar char="•"/>
            </a:pPr>
            <a:r>
              <a:rPr lang="en-US" sz="2400" dirty="0">
                <a:latin typeface="Book Antiqua" pitchFamily="18" charset="0"/>
              </a:rPr>
              <a:t>many dendrites to receive signals,</a:t>
            </a:r>
          </a:p>
          <a:p>
            <a:pPr lvl="1" algn="just">
              <a:buFont typeface="Arial" panose="020B0604020202020204" pitchFamily="34" charset="0"/>
              <a:buChar char="•"/>
            </a:pPr>
            <a:r>
              <a:rPr lang="en-US" sz="2400" dirty="0">
                <a:latin typeface="Book Antiqua" pitchFamily="18" charset="0"/>
              </a:rPr>
              <a:t>an axon for outputting the result, and</a:t>
            </a:r>
          </a:p>
          <a:p>
            <a:pPr lvl="1" algn="just">
              <a:buFont typeface="Arial" panose="020B0604020202020204" pitchFamily="34" charset="0"/>
              <a:buChar char="•"/>
            </a:pPr>
            <a:r>
              <a:rPr lang="en-US" sz="2400" dirty="0">
                <a:latin typeface="Book Antiqua" pitchFamily="18" charset="0"/>
              </a:rPr>
              <a:t>synapses between the axon and </a:t>
            </a:r>
            <a:r>
              <a:rPr lang="en-US" sz="2400" dirty="0" smtClean="0">
                <a:latin typeface="Book Antiqua" pitchFamily="18" charset="0"/>
              </a:rPr>
              <a:t>dendrites of other cells.</a:t>
            </a:r>
            <a:endParaRPr lang="en-US" sz="2400" dirty="0">
              <a:latin typeface="Book Antiqua" pitchFamily="18" charset="0"/>
            </a:endParaRPr>
          </a:p>
          <a:p>
            <a:pPr algn="just">
              <a:buNone/>
            </a:pPr>
            <a:endParaRPr lang="en-US" sz="2800" dirty="0">
              <a:latin typeface="Book Antiqua" pitchFamily="18" charset="0"/>
            </a:endParaRPr>
          </a:p>
          <a:p>
            <a:pPr algn="just"/>
            <a:endParaRPr lang="en-US" sz="2800" dirty="0">
              <a:latin typeface="Book Antiqua" pitchFamily="18" charset="0"/>
            </a:endParaRPr>
          </a:p>
          <a:p>
            <a:pPr algn="just"/>
            <a:endParaRPr lang="en-US" sz="2800" dirty="0">
              <a:latin typeface="Book Antiqua" pitchFamily="18" charset="0"/>
            </a:endParaRPr>
          </a:p>
          <a:p>
            <a:pPr algn="just"/>
            <a:endParaRPr lang="en-US" sz="2800" dirty="0">
              <a:latin typeface="Book Antiqua" pitchFamily="18" charset="0"/>
            </a:endParaRP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0572623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342900" lvl="1" indent="-342900" algn="just">
              <a:buFont typeface="Arial" panose="020B0604020202020204" pitchFamily="34" charset="0"/>
              <a:buChar char="•"/>
            </a:pPr>
            <a:r>
              <a:rPr lang="en-US" sz="2400" dirty="0" smtClean="0">
                <a:latin typeface="Book Antiqua" pitchFamily="18" charset="0"/>
              </a:rPr>
              <a:t>Signals come </a:t>
            </a:r>
            <a:r>
              <a:rPr lang="en-US" sz="2400" dirty="0">
                <a:latin typeface="Book Antiqua" pitchFamily="18" charset="0"/>
              </a:rPr>
              <a:t>into the dendrites through the </a:t>
            </a:r>
            <a:r>
              <a:rPr lang="en-US" sz="2400" dirty="0" smtClean="0">
                <a:latin typeface="Book Antiqua" pitchFamily="18" charset="0"/>
              </a:rPr>
              <a:t>synapses of other neurons.</a:t>
            </a:r>
            <a:endParaRPr lang="en-US" sz="2400" dirty="0">
              <a:latin typeface="Book Antiqua" pitchFamily="18" charset="0"/>
            </a:endParaRPr>
          </a:p>
          <a:p>
            <a:pPr marL="342900" lvl="1" indent="-342900" algn="just">
              <a:buFont typeface="Arial" panose="020B0604020202020204" pitchFamily="34" charset="0"/>
              <a:buChar char="•"/>
            </a:pPr>
            <a:r>
              <a:rPr lang="en-US" sz="2400" dirty="0">
                <a:latin typeface="Book Antiqua" pitchFamily="18" charset="0"/>
              </a:rPr>
              <a:t>All signals from all dendrites are summed up in the cell </a:t>
            </a:r>
            <a:r>
              <a:rPr lang="en-US" sz="2400" dirty="0" smtClean="0">
                <a:latin typeface="Book Antiqua" pitchFamily="18" charset="0"/>
              </a:rPr>
              <a:t>body.</a:t>
            </a:r>
            <a:endParaRPr lang="en-US" sz="2400" dirty="0">
              <a:latin typeface="Book Antiqua" pitchFamily="18" charset="0"/>
            </a:endParaRPr>
          </a:p>
          <a:p>
            <a:pPr marL="342900" lvl="1" indent="-342900" algn="just">
              <a:buFont typeface="Arial" panose="020B0604020202020204" pitchFamily="34" charset="0"/>
              <a:buChar char="•"/>
            </a:pPr>
            <a:r>
              <a:rPr lang="en-US" sz="2400" dirty="0">
                <a:latin typeface="Book Antiqua" pitchFamily="18" charset="0"/>
              </a:rPr>
              <a:t>When the sum is larger than a threshold, the neuron fires, and sends out an </a:t>
            </a:r>
            <a:r>
              <a:rPr lang="en-US" sz="2400" dirty="0" smtClean="0">
                <a:latin typeface="Book Antiqua" pitchFamily="18" charset="0"/>
              </a:rPr>
              <a:t>output </a:t>
            </a:r>
            <a:r>
              <a:rPr lang="en-US" sz="2400" dirty="0">
                <a:latin typeface="Book Antiqua" pitchFamily="18" charset="0"/>
              </a:rPr>
              <a:t>signal to other neurons through the axon</a:t>
            </a:r>
            <a:r>
              <a:rPr lang="en-US" sz="2400" dirty="0" smtClean="0">
                <a:latin typeface="Book Antiqua" pitchFamily="18" charset="0"/>
              </a:rPr>
              <a:t>.</a:t>
            </a:r>
          </a:p>
          <a:p>
            <a:pPr marL="342900" lvl="1" indent="-342900" algn="just">
              <a:buFont typeface="Arial" panose="020B0604020202020204" pitchFamily="34" charset="0"/>
              <a:buChar char="•"/>
            </a:pPr>
            <a:r>
              <a:rPr lang="en-US" sz="2400" dirty="0">
                <a:latin typeface="Book Antiqua" pitchFamily="18" charset="0"/>
              </a:rPr>
              <a:t>The end of the </a:t>
            </a:r>
            <a:r>
              <a:rPr lang="en-US" sz="2400" dirty="0" smtClean="0">
                <a:latin typeface="Book Antiqua" pitchFamily="18" charset="0"/>
              </a:rPr>
              <a:t>axon is divided </a:t>
            </a:r>
            <a:r>
              <a:rPr lang="en-US" sz="2400" dirty="0">
                <a:latin typeface="Book Antiqua" pitchFamily="18" charset="0"/>
              </a:rPr>
              <a:t>in many branches</a:t>
            </a:r>
            <a:r>
              <a:rPr lang="en-US" sz="2400" dirty="0" smtClean="0">
                <a:latin typeface="Book Antiqua" pitchFamily="18" charset="0"/>
              </a:rPr>
              <a:t>, called synapses, which </a:t>
            </a:r>
            <a:r>
              <a:rPr lang="en-US" sz="2400" dirty="0">
                <a:latin typeface="Book Antiqua" pitchFamily="18" charset="0"/>
              </a:rPr>
              <a:t>are then connected to other </a:t>
            </a:r>
            <a:r>
              <a:rPr lang="en-US" sz="2400" dirty="0" smtClean="0">
                <a:latin typeface="Book Antiqua" pitchFamily="18" charset="0"/>
              </a:rPr>
              <a:t>dendrites of other cells</a:t>
            </a:r>
            <a:r>
              <a:rPr lang="en-US" sz="2400" dirty="0">
                <a:latin typeface="Book Antiqua" pitchFamily="18" charset="0"/>
              </a:rPr>
              <a:t>.</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989091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i="1" dirty="0">
                <a:latin typeface="Book Antiqua" panose="02040602050305030304" pitchFamily="18" charset="0"/>
              </a:rPr>
              <a:t>neuron </a:t>
            </a:r>
            <a:r>
              <a:rPr lang="en-US" sz="2400" dirty="0">
                <a:latin typeface="Book Antiqua" panose="02040602050305030304" pitchFamily="18" charset="0"/>
              </a:rPr>
              <a:t>is an information-processing unit that is fundamental to the operation of </a:t>
            </a:r>
            <a:r>
              <a:rPr lang="en-US" sz="2400" dirty="0" smtClean="0">
                <a:latin typeface="Book Antiqua" panose="02040602050305030304" pitchFamily="18" charset="0"/>
              </a:rPr>
              <a:t>a neural </a:t>
            </a:r>
            <a:r>
              <a:rPr lang="en-US" sz="2400" dirty="0">
                <a:latin typeface="Book Antiqua" panose="02040602050305030304" pitchFamily="18" charset="0"/>
              </a:rPr>
              <a:t>network</a:t>
            </a:r>
            <a:r>
              <a:rPr lang="en-US" sz="2400" dirty="0" smtClean="0">
                <a:latin typeface="Book Antiqua" panose="02040602050305030304" pitchFamily="18" charset="0"/>
              </a:rPr>
              <a:t>.</a:t>
            </a:r>
          </a:p>
          <a:p>
            <a:pPr algn="just"/>
            <a:r>
              <a:rPr lang="en-US" sz="2400" dirty="0" smtClean="0">
                <a:latin typeface="Book Antiqua" panose="02040602050305030304" pitchFamily="18" charset="0"/>
              </a:rPr>
              <a:t>Basically, Models of neuron can be divided into two categories:</a:t>
            </a:r>
          </a:p>
          <a:p>
            <a:pPr lvl="1" algn="just"/>
            <a:r>
              <a:rPr lang="en-US" sz="2400" b="1" dirty="0" smtClean="0">
                <a:latin typeface="Book Antiqua" panose="02040602050305030304" pitchFamily="18" charset="0"/>
              </a:rPr>
              <a:t>Deterministic model of Neuron</a:t>
            </a:r>
          </a:p>
          <a:p>
            <a:pPr lvl="1" algn="just"/>
            <a:r>
              <a:rPr lang="en-US" sz="2400" b="1" dirty="0" smtClean="0">
                <a:latin typeface="Book Antiqua" panose="02040602050305030304" pitchFamily="18" charset="0"/>
              </a:rPr>
              <a:t>Stochastic model of Neuron</a:t>
            </a:r>
          </a:p>
          <a:p>
            <a:pPr marL="400050" lvl="1" indent="0" algn="just">
              <a:buNone/>
            </a:pPr>
            <a:r>
              <a:rPr lang="en-US" sz="2400" b="1" dirty="0" smtClean="0">
                <a:latin typeface="Book Antiqua" panose="02040602050305030304" pitchFamily="18" charset="0"/>
              </a:rPr>
              <a:t> </a:t>
            </a:r>
            <a:endParaRPr lang="en-US" sz="2400" b="1"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6742215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smtClean="0">
                <a:latin typeface="Book Antiqua" pitchFamily="18" charset="0"/>
              </a:rPr>
              <a:t>Deterministic Model of Neuron</a:t>
            </a:r>
          </a:p>
          <a:p>
            <a:pPr algn="just"/>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57200" y="2209800"/>
            <a:ext cx="6400800" cy="3724813"/>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046538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11422</TotalTime>
  <Words>3161</Words>
  <Application>Microsoft Office PowerPoint</Application>
  <PresentationFormat>On-screen Show (4:3)</PresentationFormat>
  <Paragraphs>412</Paragraphs>
  <Slides>48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Book Antiqua</vt:lpstr>
      <vt:lpstr>Calibri</vt:lpstr>
      <vt:lpstr>Times New Roman</vt:lpstr>
      <vt:lpstr>Wingdings</vt:lpstr>
      <vt:lpstr>Office Theme</vt:lpstr>
      <vt:lpstr>Equation</vt:lpstr>
      <vt:lpstr>PowerPoint Presentation</vt:lpstr>
      <vt:lpstr>What is ANN?</vt:lpstr>
      <vt:lpstr>What is ANN?</vt:lpstr>
      <vt:lpstr>Biological Neural Networks</vt:lpstr>
      <vt:lpstr>Biological Neural Networks</vt:lpstr>
      <vt:lpstr>Biological Neural Networks</vt:lpstr>
      <vt:lpstr>Biological Neural Networks</vt:lpstr>
      <vt:lpstr>Models of Neuron</vt:lpstr>
      <vt:lpstr>Models of Neuron</vt:lpstr>
      <vt:lpstr>Models of Neuron</vt:lpstr>
      <vt:lpstr>Models of Neuron</vt:lpstr>
      <vt:lpstr>Models of Neuron</vt:lpstr>
      <vt:lpstr>Models of Neuron</vt:lpstr>
      <vt:lpstr>Models of Neuron</vt:lpstr>
      <vt:lpstr>Models of Neuron</vt:lpstr>
      <vt:lpstr>Models of Neuron</vt:lpstr>
      <vt:lpstr>Models of Neuron Contd…</vt:lpstr>
      <vt:lpstr>Models of Neuron Contd…</vt:lpstr>
      <vt:lpstr>Models of Neuron Contd..</vt:lpstr>
      <vt:lpstr>Activation Functions</vt:lpstr>
      <vt:lpstr>Activation Functions </vt:lpstr>
      <vt:lpstr>Activation Functions </vt:lpstr>
      <vt:lpstr>Activation Functions </vt:lpstr>
      <vt:lpstr>Activation Functions</vt:lpstr>
      <vt:lpstr>Activation Functions</vt:lpstr>
      <vt:lpstr>Activation Functions</vt:lpstr>
      <vt:lpstr>Activation Functions</vt:lpstr>
      <vt:lpstr>Structures of Neural Network</vt:lpstr>
      <vt:lpstr>Structures of Neural Network</vt:lpstr>
      <vt:lpstr>Neural Network Architectures</vt:lpstr>
      <vt:lpstr>Neural Network Architectures</vt:lpstr>
      <vt:lpstr>Neural Network Architectures</vt:lpstr>
      <vt:lpstr>Neural Network Architectures</vt:lpstr>
      <vt:lpstr>Learning Principles</vt:lpstr>
      <vt:lpstr>Learning Principles</vt:lpstr>
      <vt:lpstr>Learning Principles</vt:lpstr>
      <vt:lpstr>Learning Principles</vt:lpstr>
      <vt:lpstr>Learning Principles</vt:lpstr>
      <vt:lpstr>Learning Principles</vt:lpstr>
      <vt:lpstr>Learning Principles</vt:lpstr>
      <vt:lpstr>Learning Principles</vt:lpstr>
      <vt:lpstr>Pattern Analysis Tasks</vt:lpstr>
      <vt:lpstr>Pattern Analysis Tasks</vt:lpstr>
      <vt:lpstr>Pattern Analysis Tasks</vt:lpstr>
      <vt:lpstr>Pattern Analysis Tasks</vt:lpstr>
      <vt:lpstr>Pattern Analysis Tasks</vt:lpstr>
      <vt:lpstr>Pattern Analysis Tasks</vt:lpstr>
      <vt:lpstr>Pattern Analysis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271</cp:revision>
  <dcterms:created xsi:type="dcterms:W3CDTF">2018-12-09T05:19:45Z</dcterms:created>
  <dcterms:modified xsi:type="dcterms:W3CDTF">2023-05-27T01:54:24Z</dcterms:modified>
</cp:coreProperties>
</file>