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2"/>
  </p:notesMasterIdLst>
  <p:sldIdLst>
    <p:sldId id="256" r:id="rId2"/>
    <p:sldId id="353" r:id="rId3"/>
    <p:sldId id="354" r:id="rId4"/>
    <p:sldId id="355" r:id="rId5"/>
    <p:sldId id="356" r:id="rId6"/>
    <p:sldId id="357" r:id="rId7"/>
    <p:sldId id="358" r:id="rId8"/>
    <p:sldId id="361" r:id="rId9"/>
    <p:sldId id="362" r:id="rId10"/>
    <p:sldId id="303" r:id="rId11"/>
    <p:sldId id="365" r:id="rId12"/>
    <p:sldId id="366" r:id="rId13"/>
    <p:sldId id="367" r:id="rId14"/>
    <p:sldId id="364" r:id="rId15"/>
    <p:sldId id="304" r:id="rId16"/>
    <p:sldId id="310" r:id="rId17"/>
    <p:sldId id="311" r:id="rId18"/>
    <p:sldId id="360" r:id="rId19"/>
    <p:sldId id="377" r:id="rId20"/>
    <p:sldId id="385" r:id="rId21"/>
    <p:sldId id="386" r:id="rId22"/>
    <p:sldId id="387" r:id="rId23"/>
    <p:sldId id="388" r:id="rId24"/>
    <p:sldId id="397" r:id="rId25"/>
    <p:sldId id="398" r:id="rId26"/>
    <p:sldId id="399" r:id="rId27"/>
    <p:sldId id="400" r:id="rId28"/>
    <p:sldId id="401" r:id="rId29"/>
    <p:sldId id="402" r:id="rId30"/>
    <p:sldId id="393" r:id="rId31"/>
    <p:sldId id="394" r:id="rId32"/>
    <p:sldId id="396" r:id="rId33"/>
    <p:sldId id="404" r:id="rId34"/>
    <p:sldId id="405" r:id="rId35"/>
    <p:sldId id="406" r:id="rId36"/>
    <p:sldId id="407" r:id="rId37"/>
    <p:sldId id="408" r:id="rId38"/>
    <p:sldId id="409" r:id="rId39"/>
    <p:sldId id="410" r:id="rId40"/>
    <p:sldId id="411" r:id="rId41"/>
    <p:sldId id="412" r:id="rId42"/>
    <p:sldId id="413" r:id="rId43"/>
    <p:sldId id="414" r:id="rId44"/>
    <p:sldId id="415" r:id="rId45"/>
    <p:sldId id="416" r:id="rId46"/>
    <p:sldId id="417" r:id="rId47"/>
    <p:sldId id="418" r:id="rId48"/>
    <p:sldId id="419" r:id="rId49"/>
    <p:sldId id="420" r:id="rId50"/>
    <p:sldId id="421" r:id="rId51"/>
    <p:sldId id="422" r:id="rId52"/>
    <p:sldId id="423" r:id="rId53"/>
    <p:sldId id="424" r:id="rId54"/>
    <p:sldId id="425" r:id="rId55"/>
    <p:sldId id="426" r:id="rId56"/>
    <p:sldId id="427" r:id="rId57"/>
    <p:sldId id="428" r:id="rId58"/>
    <p:sldId id="429" r:id="rId59"/>
    <p:sldId id="430" r:id="rId60"/>
    <p:sldId id="431" r:id="rId61"/>
    <p:sldId id="432" r:id="rId62"/>
    <p:sldId id="433" r:id="rId63"/>
    <p:sldId id="434" r:id="rId64"/>
    <p:sldId id="435" r:id="rId65"/>
    <p:sldId id="436" r:id="rId66"/>
    <p:sldId id="437" r:id="rId67"/>
    <p:sldId id="460" r:id="rId68"/>
    <p:sldId id="461" r:id="rId69"/>
    <p:sldId id="462" r:id="rId70"/>
    <p:sldId id="467" r:id="rId71"/>
    <p:sldId id="468" r:id="rId72"/>
    <p:sldId id="469" r:id="rId73"/>
    <p:sldId id="470" r:id="rId74"/>
    <p:sldId id="471" r:id="rId75"/>
    <p:sldId id="472" r:id="rId76"/>
    <p:sldId id="473" r:id="rId77"/>
    <p:sldId id="474" r:id="rId78"/>
    <p:sldId id="528" r:id="rId79"/>
    <p:sldId id="475" r:id="rId80"/>
    <p:sldId id="476" r:id="rId81"/>
    <p:sldId id="477" r:id="rId82"/>
    <p:sldId id="478" r:id="rId83"/>
    <p:sldId id="479" r:id="rId84"/>
    <p:sldId id="480" r:id="rId85"/>
    <p:sldId id="481" r:id="rId86"/>
    <p:sldId id="482" r:id="rId87"/>
    <p:sldId id="483" r:id="rId88"/>
    <p:sldId id="484" r:id="rId89"/>
    <p:sldId id="485" r:id="rId90"/>
    <p:sldId id="486" r:id="rId91"/>
    <p:sldId id="487" r:id="rId92"/>
    <p:sldId id="488" r:id="rId93"/>
    <p:sldId id="489" r:id="rId94"/>
    <p:sldId id="529" r:id="rId95"/>
    <p:sldId id="497" r:id="rId96"/>
    <p:sldId id="498" r:id="rId97"/>
    <p:sldId id="499" r:id="rId98"/>
    <p:sldId id="500" r:id="rId99"/>
    <p:sldId id="501" r:id="rId100"/>
    <p:sldId id="502" r:id="rId101"/>
    <p:sldId id="504" r:id="rId102"/>
    <p:sldId id="520" r:id="rId103"/>
    <p:sldId id="521" r:id="rId104"/>
    <p:sldId id="522" r:id="rId105"/>
    <p:sldId id="523" r:id="rId106"/>
    <p:sldId id="524" r:id="rId107"/>
    <p:sldId id="525" r:id="rId108"/>
    <p:sldId id="526" r:id="rId109"/>
    <p:sldId id="527" r:id="rId110"/>
    <p:sldId id="530" r:id="rId111"/>
    <p:sldId id="531" r:id="rId112"/>
    <p:sldId id="532" r:id="rId113"/>
    <p:sldId id="533" r:id="rId114"/>
    <p:sldId id="534" r:id="rId115"/>
    <p:sldId id="535" r:id="rId116"/>
    <p:sldId id="536" r:id="rId117"/>
    <p:sldId id="537" r:id="rId118"/>
    <p:sldId id="538" r:id="rId119"/>
    <p:sldId id="539" r:id="rId120"/>
    <p:sldId id="540" r:id="rId121"/>
    <p:sldId id="541" r:id="rId122"/>
    <p:sldId id="542" r:id="rId123"/>
    <p:sldId id="543" r:id="rId124"/>
    <p:sldId id="551" r:id="rId125"/>
    <p:sldId id="544" r:id="rId126"/>
    <p:sldId id="549" r:id="rId127"/>
    <p:sldId id="552" r:id="rId128"/>
    <p:sldId id="546" r:id="rId129"/>
    <p:sldId id="548" r:id="rId130"/>
    <p:sldId id="547" r:id="rId1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4" autoAdjust="0"/>
  </p:normalViewPr>
  <p:slideViewPr>
    <p:cSldViewPr>
      <p:cViewPr varScale="1">
        <p:scale>
          <a:sx n="71" d="100"/>
          <a:sy n="71" d="100"/>
        </p:scale>
        <p:origin x="1296" y="60"/>
      </p:cViewPr>
      <p:guideLst>
        <p:guide orient="horz" pos="2160"/>
        <p:guide pos="2880"/>
      </p:guideLst>
    </p:cSldViewPr>
  </p:slideViewPr>
  <p:outlineViewPr>
    <p:cViewPr>
      <p:scale>
        <a:sx n="33" d="100"/>
        <a:sy n="33" d="100"/>
      </p:scale>
      <p:origin x="48" y="1622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4" Type="http://schemas.openxmlformats.org/officeDocument/2006/relationships/image" Target="../media/image55.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98.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0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6EBE57-06B5-493A-882E-E27946C0749C}" type="datetimeFigureOut">
              <a:rPr lang="en-US" smtClean="0"/>
              <a:pPr/>
              <a:t>2/14/2022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DCAABD-430D-4558-B9E1-99DC9A11099F}" type="slidenum">
              <a:rPr lang="en-US" smtClean="0"/>
              <a:pPr/>
              <a:t>‹#›</a:t>
            </a:fld>
            <a:endParaRPr lang="en-US"/>
          </a:p>
        </p:txBody>
      </p:sp>
    </p:spTree>
    <p:extLst>
      <p:ext uri="{BB962C8B-B14F-4D97-AF65-F5344CB8AC3E}">
        <p14:creationId xmlns:p14="http://schemas.microsoft.com/office/powerpoint/2010/main" val="1958649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67</a:t>
            </a:fld>
            <a:endParaRPr lang="en-US"/>
          </a:p>
        </p:txBody>
      </p:sp>
    </p:spTree>
    <p:extLst>
      <p:ext uri="{BB962C8B-B14F-4D97-AF65-F5344CB8AC3E}">
        <p14:creationId xmlns:p14="http://schemas.microsoft.com/office/powerpoint/2010/main" val="1300330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76</a:t>
            </a:fld>
            <a:endParaRPr lang="en-US"/>
          </a:p>
        </p:txBody>
      </p:sp>
    </p:spTree>
    <p:extLst>
      <p:ext uri="{BB962C8B-B14F-4D97-AF65-F5344CB8AC3E}">
        <p14:creationId xmlns:p14="http://schemas.microsoft.com/office/powerpoint/2010/main" val="3650534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77</a:t>
            </a:fld>
            <a:endParaRPr lang="en-US"/>
          </a:p>
        </p:txBody>
      </p:sp>
    </p:spTree>
    <p:extLst>
      <p:ext uri="{BB962C8B-B14F-4D97-AF65-F5344CB8AC3E}">
        <p14:creationId xmlns:p14="http://schemas.microsoft.com/office/powerpoint/2010/main" val="4080679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78</a:t>
            </a:fld>
            <a:endParaRPr lang="en-US"/>
          </a:p>
        </p:txBody>
      </p:sp>
    </p:spTree>
    <p:extLst>
      <p:ext uri="{BB962C8B-B14F-4D97-AF65-F5344CB8AC3E}">
        <p14:creationId xmlns:p14="http://schemas.microsoft.com/office/powerpoint/2010/main" val="4111960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79</a:t>
            </a:fld>
            <a:endParaRPr lang="en-US"/>
          </a:p>
        </p:txBody>
      </p:sp>
    </p:spTree>
    <p:extLst>
      <p:ext uri="{BB962C8B-B14F-4D97-AF65-F5344CB8AC3E}">
        <p14:creationId xmlns:p14="http://schemas.microsoft.com/office/powerpoint/2010/main" val="3792316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80</a:t>
            </a:fld>
            <a:endParaRPr lang="en-US"/>
          </a:p>
        </p:txBody>
      </p:sp>
    </p:spTree>
    <p:extLst>
      <p:ext uri="{BB962C8B-B14F-4D97-AF65-F5344CB8AC3E}">
        <p14:creationId xmlns:p14="http://schemas.microsoft.com/office/powerpoint/2010/main" val="856710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81</a:t>
            </a:fld>
            <a:endParaRPr lang="en-US"/>
          </a:p>
        </p:txBody>
      </p:sp>
    </p:spTree>
    <p:extLst>
      <p:ext uri="{BB962C8B-B14F-4D97-AF65-F5344CB8AC3E}">
        <p14:creationId xmlns:p14="http://schemas.microsoft.com/office/powerpoint/2010/main" val="3713190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82</a:t>
            </a:fld>
            <a:endParaRPr lang="en-US"/>
          </a:p>
        </p:txBody>
      </p:sp>
    </p:spTree>
    <p:extLst>
      <p:ext uri="{BB962C8B-B14F-4D97-AF65-F5344CB8AC3E}">
        <p14:creationId xmlns:p14="http://schemas.microsoft.com/office/powerpoint/2010/main" val="3963411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83</a:t>
            </a:fld>
            <a:endParaRPr lang="en-US"/>
          </a:p>
        </p:txBody>
      </p:sp>
    </p:spTree>
    <p:extLst>
      <p:ext uri="{BB962C8B-B14F-4D97-AF65-F5344CB8AC3E}">
        <p14:creationId xmlns:p14="http://schemas.microsoft.com/office/powerpoint/2010/main" val="1458539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84</a:t>
            </a:fld>
            <a:endParaRPr lang="en-US"/>
          </a:p>
        </p:txBody>
      </p:sp>
    </p:spTree>
    <p:extLst>
      <p:ext uri="{BB962C8B-B14F-4D97-AF65-F5344CB8AC3E}">
        <p14:creationId xmlns:p14="http://schemas.microsoft.com/office/powerpoint/2010/main" val="41512238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85</a:t>
            </a:fld>
            <a:endParaRPr lang="en-US"/>
          </a:p>
        </p:txBody>
      </p:sp>
    </p:spTree>
    <p:extLst>
      <p:ext uri="{BB962C8B-B14F-4D97-AF65-F5344CB8AC3E}">
        <p14:creationId xmlns:p14="http://schemas.microsoft.com/office/powerpoint/2010/main" val="3450299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68</a:t>
            </a:fld>
            <a:endParaRPr lang="en-US"/>
          </a:p>
        </p:txBody>
      </p:sp>
    </p:spTree>
    <p:extLst>
      <p:ext uri="{BB962C8B-B14F-4D97-AF65-F5344CB8AC3E}">
        <p14:creationId xmlns:p14="http://schemas.microsoft.com/office/powerpoint/2010/main" val="2767290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86</a:t>
            </a:fld>
            <a:endParaRPr lang="en-US"/>
          </a:p>
        </p:txBody>
      </p:sp>
    </p:spTree>
    <p:extLst>
      <p:ext uri="{BB962C8B-B14F-4D97-AF65-F5344CB8AC3E}">
        <p14:creationId xmlns:p14="http://schemas.microsoft.com/office/powerpoint/2010/main" val="1707261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87</a:t>
            </a:fld>
            <a:endParaRPr lang="en-US"/>
          </a:p>
        </p:txBody>
      </p:sp>
    </p:spTree>
    <p:extLst>
      <p:ext uri="{BB962C8B-B14F-4D97-AF65-F5344CB8AC3E}">
        <p14:creationId xmlns:p14="http://schemas.microsoft.com/office/powerpoint/2010/main" val="18480410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88</a:t>
            </a:fld>
            <a:endParaRPr lang="en-US"/>
          </a:p>
        </p:txBody>
      </p:sp>
    </p:spTree>
    <p:extLst>
      <p:ext uri="{BB962C8B-B14F-4D97-AF65-F5344CB8AC3E}">
        <p14:creationId xmlns:p14="http://schemas.microsoft.com/office/powerpoint/2010/main" val="8839169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89</a:t>
            </a:fld>
            <a:endParaRPr lang="en-US"/>
          </a:p>
        </p:txBody>
      </p:sp>
    </p:spTree>
    <p:extLst>
      <p:ext uri="{BB962C8B-B14F-4D97-AF65-F5344CB8AC3E}">
        <p14:creationId xmlns:p14="http://schemas.microsoft.com/office/powerpoint/2010/main" val="1374620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90</a:t>
            </a:fld>
            <a:endParaRPr lang="en-US"/>
          </a:p>
        </p:txBody>
      </p:sp>
    </p:spTree>
    <p:extLst>
      <p:ext uri="{BB962C8B-B14F-4D97-AF65-F5344CB8AC3E}">
        <p14:creationId xmlns:p14="http://schemas.microsoft.com/office/powerpoint/2010/main" val="12364505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91</a:t>
            </a:fld>
            <a:endParaRPr lang="en-US"/>
          </a:p>
        </p:txBody>
      </p:sp>
    </p:spTree>
    <p:extLst>
      <p:ext uri="{BB962C8B-B14F-4D97-AF65-F5344CB8AC3E}">
        <p14:creationId xmlns:p14="http://schemas.microsoft.com/office/powerpoint/2010/main" val="5672295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92</a:t>
            </a:fld>
            <a:endParaRPr lang="en-US"/>
          </a:p>
        </p:txBody>
      </p:sp>
    </p:spTree>
    <p:extLst>
      <p:ext uri="{BB962C8B-B14F-4D97-AF65-F5344CB8AC3E}">
        <p14:creationId xmlns:p14="http://schemas.microsoft.com/office/powerpoint/2010/main" val="28116150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93</a:t>
            </a:fld>
            <a:endParaRPr lang="en-US"/>
          </a:p>
        </p:txBody>
      </p:sp>
    </p:spTree>
    <p:extLst>
      <p:ext uri="{BB962C8B-B14F-4D97-AF65-F5344CB8AC3E}">
        <p14:creationId xmlns:p14="http://schemas.microsoft.com/office/powerpoint/2010/main" val="661915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94</a:t>
            </a:fld>
            <a:endParaRPr lang="en-US"/>
          </a:p>
        </p:txBody>
      </p:sp>
    </p:spTree>
    <p:extLst>
      <p:ext uri="{BB962C8B-B14F-4D97-AF65-F5344CB8AC3E}">
        <p14:creationId xmlns:p14="http://schemas.microsoft.com/office/powerpoint/2010/main" val="40978155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95</a:t>
            </a:fld>
            <a:endParaRPr lang="en-US"/>
          </a:p>
        </p:txBody>
      </p:sp>
    </p:spTree>
    <p:extLst>
      <p:ext uri="{BB962C8B-B14F-4D97-AF65-F5344CB8AC3E}">
        <p14:creationId xmlns:p14="http://schemas.microsoft.com/office/powerpoint/2010/main" val="1807941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69</a:t>
            </a:fld>
            <a:endParaRPr lang="en-US"/>
          </a:p>
        </p:txBody>
      </p:sp>
    </p:spTree>
    <p:extLst>
      <p:ext uri="{BB962C8B-B14F-4D97-AF65-F5344CB8AC3E}">
        <p14:creationId xmlns:p14="http://schemas.microsoft.com/office/powerpoint/2010/main" val="12273067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96</a:t>
            </a:fld>
            <a:endParaRPr lang="en-US"/>
          </a:p>
        </p:txBody>
      </p:sp>
    </p:spTree>
    <p:extLst>
      <p:ext uri="{BB962C8B-B14F-4D97-AF65-F5344CB8AC3E}">
        <p14:creationId xmlns:p14="http://schemas.microsoft.com/office/powerpoint/2010/main" val="9175517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97</a:t>
            </a:fld>
            <a:endParaRPr lang="en-US"/>
          </a:p>
        </p:txBody>
      </p:sp>
    </p:spTree>
    <p:extLst>
      <p:ext uri="{BB962C8B-B14F-4D97-AF65-F5344CB8AC3E}">
        <p14:creationId xmlns:p14="http://schemas.microsoft.com/office/powerpoint/2010/main" val="13620776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98</a:t>
            </a:fld>
            <a:endParaRPr lang="en-US"/>
          </a:p>
        </p:txBody>
      </p:sp>
    </p:spTree>
    <p:extLst>
      <p:ext uri="{BB962C8B-B14F-4D97-AF65-F5344CB8AC3E}">
        <p14:creationId xmlns:p14="http://schemas.microsoft.com/office/powerpoint/2010/main" val="39203582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99</a:t>
            </a:fld>
            <a:endParaRPr lang="en-US"/>
          </a:p>
        </p:txBody>
      </p:sp>
    </p:spTree>
    <p:extLst>
      <p:ext uri="{BB962C8B-B14F-4D97-AF65-F5344CB8AC3E}">
        <p14:creationId xmlns:p14="http://schemas.microsoft.com/office/powerpoint/2010/main" val="23502964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100</a:t>
            </a:fld>
            <a:endParaRPr lang="en-US"/>
          </a:p>
        </p:txBody>
      </p:sp>
    </p:spTree>
    <p:extLst>
      <p:ext uri="{BB962C8B-B14F-4D97-AF65-F5344CB8AC3E}">
        <p14:creationId xmlns:p14="http://schemas.microsoft.com/office/powerpoint/2010/main" val="35330867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101</a:t>
            </a:fld>
            <a:endParaRPr lang="en-US"/>
          </a:p>
        </p:txBody>
      </p:sp>
    </p:spTree>
    <p:extLst>
      <p:ext uri="{BB962C8B-B14F-4D97-AF65-F5344CB8AC3E}">
        <p14:creationId xmlns:p14="http://schemas.microsoft.com/office/powerpoint/2010/main" val="545200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102</a:t>
            </a:fld>
            <a:endParaRPr lang="en-US"/>
          </a:p>
        </p:txBody>
      </p:sp>
    </p:spTree>
    <p:extLst>
      <p:ext uri="{BB962C8B-B14F-4D97-AF65-F5344CB8AC3E}">
        <p14:creationId xmlns:p14="http://schemas.microsoft.com/office/powerpoint/2010/main" val="29940911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103</a:t>
            </a:fld>
            <a:endParaRPr lang="en-US"/>
          </a:p>
        </p:txBody>
      </p:sp>
    </p:spTree>
    <p:extLst>
      <p:ext uri="{BB962C8B-B14F-4D97-AF65-F5344CB8AC3E}">
        <p14:creationId xmlns:p14="http://schemas.microsoft.com/office/powerpoint/2010/main" val="31972339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104</a:t>
            </a:fld>
            <a:endParaRPr lang="en-US"/>
          </a:p>
        </p:txBody>
      </p:sp>
    </p:spTree>
    <p:extLst>
      <p:ext uri="{BB962C8B-B14F-4D97-AF65-F5344CB8AC3E}">
        <p14:creationId xmlns:p14="http://schemas.microsoft.com/office/powerpoint/2010/main" val="42210468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105</a:t>
            </a:fld>
            <a:endParaRPr lang="en-US"/>
          </a:p>
        </p:txBody>
      </p:sp>
    </p:spTree>
    <p:extLst>
      <p:ext uri="{BB962C8B-B14F-4D97-AF65-F5344CB8AC3E}">
        <p14:creationId xmlns:p14="http://schemas.microsoft.com/office/powerpoint/2010/main" val="667213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70</a:t>
            </a:fld>
            <a:endParaRPr lang="en-US"/>
          </a:p>
        </p:txBody>
      </p:sp>
    </p:spTree>
    <p:extLst>
      <p:ext uri="{BB962C8B-B14F-4D97-AF65-F5344CB8AC3E}">
        <p14:creationId xmlns:p14="http://schemas.microsoft.com/office/powerpoint/2010/main" val="14279679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106</a:t>
            </a:fld>
            <a:endParaRPr lang="en-US"/>
          </a:p>
        </p:txBody>
      </p:sp>
    </p:spTree>
    <p:extLst>
      <p:ext uri="{BB962C8B-B14F-4D97-AF65-F5344CB8AC3E}">
        <p14:creationId xmlns:p14="http://schemas.microsoft.com/office/powerpoint/2010/main" val="10828013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107</a:t>
            </a:fld>
            <a:endParaRPr lang="en-US"/>
          </a:p>
        </p:txBody>
      </p:sp>
    </p:spTree>
    <p:extLst>
      <p:ext uri="{BB962C8B-B14F-4D97-AF65-F5344CB8AC3E}">
        <p14:creationId xmlns:p14="http://schemas.microsoft.com/office/powerpoint/2010/main" val="29717897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108</a:t>
            </a:fld>
            <a:endParaRPr lang="en-US"/>
          </a:p>
        </p:txBody>
      </p:sp>
    </p:spTree>
    <p:extLst>
      <p:ext uri="{BB962C8B-B14F-4D97-AF65-F5344CB8AC3E}">
        <p14:creationId xmlns:p14="http://schemas.microsoft.com/office/powerpoint/2010/main" val="42931224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109</a:t>
            </a:fld>
            <a:endParaRPr lang="en-US"/>
          </a:p>
        </p:txBody>
      </p:sp>
    </p:spTree>
    <p:extLst>
      <p:ext uri="{BB962C8B-B14F-4D97-AF65-F5344CB8AC3E}">
        <p14:creationId xmlns:p14="http://schemas.microsoft.com/office/powerpoint/2010/main" val="26496817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110</a:t>
            </a:fld>
            <a:endParaRPr lang="en-US"/>
          </a:p>
        </p:txBody>
      </p:sp>
    </p:spTree>
    <p:extLst>
      <p:ext uri="{BB962C8B-B14F-4D97-AF65-F5344CB8AC3E}">
        <p14:creationId xmlns:p14="http://schemas.microsoft.com/office/powerpoint/2010/main" val="4520606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111</a:t>
            </a:fld>
            <a:endParaRPr lang="en-US"/>
          </a:p>
        </p:txBody>
      </p:sp>
    </p:spTree>
    <p:extLst>
      <p:ext uri="{BB962C8B-B14F-4D97-AF65-F5344CB8AC3E}">
        <p14:creationId xmlns:p14="http://schemas.microsoft.com/office/powerpoint/2010/main" val="15261273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112</a:t>
            </a:fld>
            <a:endParaRPr lang="en-US"/>
          </a:p>
        </p:txBody>
      </p:sp>
    </p:spTree>
    <p:extLst>
      <p:ext uri="{BB962C8B-B14F-4D97-AF65-F5344CB8AC3E}">
        <p14:creationId xmlns:p14="http://schemas.microsoft.com/office/powerpoint/2010/main" val="15663840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113</a:t>
            </a:fld>
            <a:endParaRPr lang="en-US"/>
          </a:p>
        </p:txBody>
      </p:sp>
    </p:spTree>
    <p:extLst>
      <p:ext uri="{BB962C8B-B14F-4D97-AF65-F5344CB8AC3E}">
        <p14:creationId xmlns:p14="http://schemas.microsoft.com/office/powerpoint/2010/main" val="27995233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114</a:t>
            </a:fld>
            <a:endParaRPr lang="en-US"/>
          </a:p>
        </p:txBody>
      </p:sp>
    </p:spTree>
    <p:extLst>
      <p:ext uri="{BB962C8B-B14F-4D97-AF65-F5344CB8AC3E}">
        <p14:creationId xmlns:p14="http://schemas.microsoft.com/office/powerpoint/2010/main" val="11160555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115</a:t>
            </a:fld>
            <a:endParaRPr lang="en-US"/>
          </a:p>
        </p:txBody>
      </p:sp>
    </p:spTree>
    <p:extLst>
      <p:ext uri="{BB962C8B-B14F-4D97-AF65-F5344CB8AC3E}">
        <p14:creationId xmlns:p14="http://schemas.microsoft.com/office/powerpoint/2010/main" val="3904647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71</a:t>
            </a:fld>
            <a:endParaRPr lang="en-US"/>
          </a:p>
        </p:txBody>
      </p:sp>
    </p:spTree>
    <p:extLst>
      <p:ext uri="{BB962C8B-B14F-4D97-AF65-F5344CB8AC3E}">
        <p14:creationId xmlns:p14="http://schemas.microsoft.com/office/powerpoint/2010/main" val="16796854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116</a:t>
            </a:fld>
            <a:endParaRPr lang="en-US"/>
          </a:p>
        </p:txBody>
      </p:sp>
    </p:spTree>
    <p:extLst>
      <p:ext uri="{BB962C8B-B14F-4D97-AF65-F5344CB8AC3E}">
        <p14:creationId xmlns:p14="http://schemas.microsoft.com/office/powerpoint/2010/main" val="20905273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117</a:t>
            </a:fld>
            <a:endParaRPr lang="en-US"/>
          </a:p>
        </p:txBody>
      </p:sp>
    </p:spTree>
    <p:extLst>
      <p:ext uri="{BB962C8B-B14F-4D97-AF65-F5344CB8AC3E}">
        <p14:creationId xmlns:p14="http://schemas.microsoft.com/office/powerpoint/2010/main" val="13824902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118</a:t>
            </a:fld>
            <a:endParaRPr lang="en-US"/>
          </a:p>
        </p:txBody>
      </p:sp>
    </p:spTree>
    <p:extLst>
      <p:ext uri="{BB962C8B-B14F-4D97-AF65-F5344CB8AC3E}">
        <p14:creationId xmlns:p14="http://schemas.microsoft.com/office/powerpoint/2010/main" val="16626339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119</a:t>
            </a:fld>
            <a:endParaRPr lang="en-US"/>
          </a:p>
        </p:txBody>
      </p:sp>
    </p:spTree>
    <p:extLst>
      <p:ext uri="{BB962C8B-B14F-4D97-AF65-F5344CB8AC3E}">
        <p14:creationId xmlns:p14="http://schemas.microsoft.com/office/powerpoint/2010/main" val="42567478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120</a:t>
            </a:fld>
            <a:endParaRPr lang="en-US"/>
          </a:p>
        </p:txBody>
      </p:sp>
    </p:spTree>
    <p:extLst>
      <p:ext uri="{BB962C8B-B14F-4D97-AF65-F5344CB8AC3E}">
        <p14:creationId xmlns:p14="http://schemas.microsoft.com/office/powerpoint/2010/main" val="34184890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121</a:t>
            </a:fld>
            <a:endParaRPr lang="en-US"/>
          </a:p>
        </p:txBody>
      </p:sp>
    </p:spTree>
    <p:extLst>
      <p:ext uri="{BB962C8B-B14F-4D97-AF65-F5344CB8AC3E}">
        <p14:creationId xmlns:p14="http://schemas.microsoft.com/office/powerpoint/2010/main" val="1157344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122</a:t>
            </a:fld>
            <a:endParaRPr lang="en-US"/>
          </a:p>
        </p:txBody>
      </p:sp>
    </p:spTree>
    <p:extLst>
      <p:ext uri="{BB962C8B-B14F-4D97-AF65-F5344CB8AC3E}">
        <p14:creationId xmlns:p14="http://schemas.microsoft.com/office/powerpoint/2010/main" val="54980219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123</a:t>
            </a:fld>
            <a:endParaRPr lang="en-US"/>
          </a:p>
        </p:txBody>
      </p:sp>
    </p:spTree>
    <p:extLst>
      <p:ext uri="{BB962C8B-B14F-4D97-AF65-F5344CB8AC3E}">
        <p14:creationId xmlns:p14="http://schemas.microsoft.com/office/powerpoint/2010/main" val="33712903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124</a:t>
            </a:fld>
            <a:endParaRPr lang="en-US"/>
          </a:p>
        </p:txBody>
      </p:sp>
    </p:spTree>
    <p:extLst>
      <p:ext uri="{BB962C8B-B14F-4D97-AF65-F5344CB8AC3E}">
        <p14:creationId xmlns:p14="http://schemas.microsoft.com/office/powerpoint/2010/main" val="234185026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125</a:t>
            </a:fld>
            <a:endParaRPr lang="en-US"/>
          </a:p>
        </p:txBody>
      </p:sp>
    </p:spTree>
    <p:extLst>
      <p:ext uri="{BB962C8B-B14F-4D97-AF65-F5344CB8AC3E}">
        <p14:creationId xmlns:p14="http://schemas.microsoft.com/office/powerpoint/2010/main" val="2342046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72</a:t>
            </a:fld>
            <a:endParaRPr lang="en-US"/>
          </a:p>
        </p:txBody>
      </p:sp>
    </p:spTree>
    <p:extLst>
      <p:ext uri="{BB962C8B-B14F-4D97-AF65-F5344CB8AC3E}">
        <p14:creationId xmlns:p14="http://schemas.microsoft.com/office/powerpoint/2010/main" val="301175763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126</a:t>
            </a:fld>
            <a:endParaRPr lang="en-US"/>
          </a:p>
        </p:txBody>
      </p:sp>
    </p:spTree>
    <p:extLst>
      <p:ext uri="{BB962C8B-B14F-4D97-AF65-F5344CB8AC3E}">
        <p14:creationId xmlns:p14="http://schemas.microsoft.com/office/powerpoint/2010/main" val="31363046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127</a:t>
            </a:fld>
            <a:endParaRPr lang="en-US"/>
          </a:p>
        </p:txBody>
      </p:sp>
    </p:spTree>
    <p:extLst>
      <p:ext uri="{BB962C8B-B14F-4D97-AF65-F5344CB8AC3E}">
        <p14:creationId xmlns:p14="http://schemas.microsoft.com/office/powerpoint/2010/main" val="6497725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128</a:t>
            </a:fld>
            <a:endParaRPr lang="en-US"/>
          </a:p>
        </p:txBody>
      </p:sp>
    </p:spTree>
    <p:extLst>
      <p:ext uri="{BB962C8B-B14F-4D97-AF65-F5344CB8AC3E}">
        <p14:creationId xmlns:p14="http://schemas.microsoft.com/office/powerpoint/2010/main" val="36057022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129</a:t>
            </a:fld>
            <a:endParaRPr lang="en-US"/>
          </a:p>
        </p:txBody>
      </p:sp>
    </p:spTree>
    <p:extLst>
      <p:ext uri="{BB962C8B-B14F-4D97-AF65-F5344CB8AC3E}">
        <p14:creationId xmlns:p14="http://schemas.microsoft.com/office/powerpoint/2010/main" val="186738423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130</a:t>
            </a:fld>
            <a:endParaRPr lang="en-US"/>
          </a:p>
        </p:txBody>
      </p:sp>
    </p:spTree>
    <p:extLst>
      <p:ext uri="{BB962C8B-B14F-4D97-AF65-F5344CB8AC3E}">
        <p14:creationId xmlns:p14="http://schemas.microsoft.com/office/powerpoint/2010/main" val="4278298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73</a:t>
            </a:fld>
            <a:endParaRPr lang="en-US"/>
          </a:p>
        </p:txBody>
      </p:sp>
    </p:spTree>
    <p:extLst>
      <p:ext uri="{BB962C8B-B14F-4D97-AF65-F5344CB8AC3E}">
        <p14:creationId xmlns:p14="http://schemas.microsoft.com/office/powerpoint/2010/main" val="3464227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74</a:t>
            </a:fld>
            <a:endParaRPr lang="en-US"/>
          </a:p>
        </p:txBody>
      </p:sp>
    </p:spTree>
    <p:extLst>
      <p:ext uri="{BB962C8B-B14F-4D97-AF65-F5344CB8AC3E}">
        <p14:creationId xmlns:p14="http://schemas.microsoft.com/office/powerpoint/2010/main" val="1840466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BDCAABD-430D-4558-B9E1-99DC9A11099F}" type="slidenum">
              <a:rPr lang="en-US" smtClean="0"/>
              <a:pPr/>
              <a:t>75</a:t>
            </a:fld>
            <a:endParaRPr lang="en-US"/>
          </a:p>
        </p:txBody>
      </p:sp>
    </p:spTree>
    <p:extLst>
      <p:ext uri="{BB962C8B-B14F-4D97-AF65-F5344CB8AC3E}">
        <p14:creationId xmlns:p14="http://schemas.microsoft.com/office/powerpoint/2010/main" val="2461448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842C7D-C7C6-4ADC-959B-7708E2D9A399}" type="datetime1">
              <a:rPr lang="en-US" smtClean="0"/>
              <a:pPr/>
              <a:t>2/14/2022</a:t>
            </a:fld>
            <a:endParaRPr lang="en-US"/>
          </a:p>
        </p:txBody>
      </p:sp>
      <p:sp>
        <p:nvSpPr>
          <p:cNvPr id="5" name="Footer Placeholder 4"/>
          <p:cNvSpPr>
            <a:spLocks noGrp="1"/>
          </p:cNvSpPr>
          <p:nvPr>
            <p:ph type="ftr" sz="quarter" idx="11"/>
          </p:nvPr>
        </p:nvSpPr>
        <p:spPr/>
        <p:txBody>
          <a:bodyPr/>
          <a:lstStyle/>
          <a:p>
            <a:r>
              <a:rPr lang="en-US" smtClean="0"/>
              <a:t>ANN-CSIT               By: Arjun Saud</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DCBEB8-E9BD-4146-99BB-BB11BA00A63B}" type="datetime1">
              <a:rPr lang="en-US" smtClean="0"/>
              <a:pPr/>
              <a:t>2/14/2022</a:t>
            </a:fld>
            <a:endParaRPr lang="en-US"/>
          </a:p>
        </p:txBody>
      </p:sp>
      <p:sp>
        <p:nvSpPr>
          <p:cNvPr id="5" name="Footer Placeholder 4"/>
          <p:cNvSpPr>
            <a:spLocks noGrp="1"/>
          </p:cNvSpPr>
          <p:nvPr>
            <p:ph type="ftr" sz="quarter" idx="11"/>
          </p:nvPr>
        </p:nvSpPr>
        <p:spPr/>
        <p:txBody>
          <a:bodyPr/>
          <a:lstStyle/>
          <a:p>
            <a:r>
              <a:rPr lang="en-US" smtClean="0"/>
              <a:t>ANN-CSIT               By: Arjun Saud</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47ADF4-6FE3-4336-877C-9BB191A83E50}" type="datetime1">
              <a:rPr lang="en-US" smtClean="0"/>
              <a:pPr/>
              <a:t>2/14/2022</a:t>
            </a:fld>
            <a:endParaRPr lang="en-US"/>
          </a:p>
        </p:txBody>
      </p:sp>
      <p:sp>
        <p:nvSpPr>
          <p:cNvPr id="5" name="Footer Placeholder 4"/>
          <p:cNvSpPr>
            <a:spLocks noGrp="1"/>
          </p:cNvSpPr>
          <p:nvPr>
            <p:ph type="ftr" sz="quarter" idx="11"/>
          </p:nvPr>
        </p:nvSpPr>
        <p:spPr/>
        <p:txBody>
          <a:bodyPr/>
          <a:lstStyle/>
          <a:p>
            <a:r>
              <a:rPr lang="en-US" smtClean="0"/>
              <a:t>ANN-CSIT               By: Arjun Saud</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8E2C38-8235-4A85-B4BD-B2733CA66D8F}" type="datetime1">
              <a:rPr lang="en-US" smtClean="0"/>
              <a:pPr/>
              <a:t>2/14/2022</a:t>
            </a:fld>
            <a:endParaRPr lang="en-US"/>
          </a:p>
        </p:txBody>
      </p:sp>
      <p:sp>
        <p:nvSpPr>
          <p:cNvPr id="5" name="Footer Placeholder 4"/>
          <p:cNvSpPr>
            <a:spLocks noGrp="1"/>
          </p:cNvSpPr>
          <p:nvPr>
            <p:ph type="ftr" sz="quarter" idx="11"/>
          </p:nvPr>
        </p:nvSpPr>
        <p:spPr/>
        <p:txBody>
          <a:bodyPr/>
          <a:lstStyle/>
          <a:p>
            <a:r>
              <a:rPr lang="en-US" smtClean="0"/>
              <a:t>ANN-CSIT               By: Arjun Saud</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B18E9B-057C-45D4-83F8-6A2C7E821C65}" type="datetime1">
              <a:rPr lang="en-US" smtClean="0"/>
              <a:pPr/>
              <a:t>2/14/2022</a:t>
            </a:fld>
            <a:endParaRPr lang="en-US"/>
          </a:p>
        </p:txBody>
      </p:sp>
      <p:sp>
        <p:nvSpPr>
          <p:cNvPr id="5" name="Footer Placeholder 4"/>
          <p:cNvSpPr>
            <a:spLocks noGrp="1"/>
          </p:cNvSpPr>
          <p:nvPr>
            <p:ph type="ftr" sz="quarter" idx="11"/>
          </p:nvPr>
        </p:nvSpPr>
        <p:spPr/>
        <p:txBody>
          <a:bodyPr/>
          <a:lstStyle/>
          <a:p>
            <a:r>
              <a:rPr lang="en-US" smtClean="0"/>
              <a:t>ANN-CSIT               By: Arjun Saud</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F8BAC7-7920-4D52-8A22-C495D3DE8F93}" type="datetime1">
              <a:rPr lang="en-US" smtClean="0"/>
              <a:pPr/>
              <a:t>2/14/2022</a:t>
            </a:fld>
            <a:endParaRPr lang="en-US"/>
          </a:p>
        </p:txBody>
      </p:sp>
      <p:sp>
        <p:nvSpPr>
          <p:cNvPr id="6" name="Footer Placeholder 5"/>
          <p:cNvSpPr>
            <a:spLocks noGrp="1"/>
          </p:cNvSpPr>
          <p:nvPr>
            <p:ph type="ftr" sz="quarter" idx="11"/>
          </p:nvPr>
        </p:nvSpPr>
        <p:spPr/>
        <p:txBody>
          <a:bodyPr/>
          <a:lstStyle/>
          <a:p>
            <a:r>
              <a:rPr lang="en-US" smtClean="0"/>
              <a:t>ANN-CSIT               By: Arjun Saud</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70657E-AC86-4CA7-8EAC-CEFFEBF52E09}" type="datetime1">
              <a:rPr lang="en-US" smtClean="0"/>
              <a:pPr/>
              <a:t>2/14/2022</a:t>
            </a:fld>
            <a:endParaRPr lang="en-US"/>
          </a:p>
        </p:txBody>
      </p:sp>
      <p:sp>
        <p:nvSpPr>
          <p:cNvPr id="8" name="Footer Placeholder 7"/>
          <p:cNvSpPr>
            <a:spLocks noGrp="1"/>
          </p:cNvSpPr>
          <p:nvPr>
            <p:ph type="ftr" sz="quarter" idx="11"/>
          </p:nvPr>
        </p:nvSpPr>
        <p:spPr/>
        <p:txBody>
          <a:bodyPr/>
          <a:lstStyle/>
          <a:p>
            <a:r>
              <a:rPr lang="en-US" smtClean="0"/>
              <a:t>ANN-CSIT               By: Arjun Saud</a:t>
            </a:r>
            <a:endParaRPr lang="en-US"/>
          </a:p>
        </p:txBody>
      </p:sp>
      <p:sp>
        <p:nvSpPr>
          <p:cNvPr id="9" name="Slide Number Placeholder 8"/>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53C837-F5A1-4C7F-9BC7-F94A5C85704E}" type="datetime1">
              <a:rPr lang="en-US" smtClean="0"/>
              <a:pPr/>
              <a:t>2/14/2022</a:t>
            </a:fld>
            <a:endParaRPr lang="en-US"/>
          </a:p>
        </p:txBody>
      </p:sp>
      <p:sp>
        <p:nvSpPr>
          <p:cNvPr id="4" name="Footer Placeholder 3"/>
          <p:cNvSpPr>
            <a:spLocks noGrp="1"/>
          </p:cNvSpPr>
          <p:nvPr>
            <p:ph type="ftr" sz="quarter" idx="11"/>
          </p:nvPr>
        </p:nvSpPr>
        <p:spPr/>
        <p:txBody>
          <a:bodyPr/>
          <a:lstStyle/>
          <a:p>
            <a:r>
              <a:rPr lang="en-US" smtClean="0"/>
              <a:t>ANN-CSIT               By: Arjun Saud</a:t>
            </a:r>
            <a:endParaRPr lang="en-US"/>
          </a:p>
        </p:txBody>
      </p:sp>
      <p:sp>
        <p:nvSpPr>
          <p:cNvPr id="5" name="Slide Number Placeholder 4"/>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034377-CFD5-46EE-B2E3-893140163D23}" type="datetime1">
              <a:rPr lang="en-US" smtClean="0"/>
              <a:pPr/>
              <a:t>2/14/2022</a:t>
            </a:fld>
            <a:endParaRPr lang="en-US"/>
          </a:p>
        </p:txBody>
      </p:sp>
      <p:sp>
        <p:nvSpPr>
          <p:cNvPr id="3" name="Footer Placeholder 2"/>
          <p:cNvSpPr>
            <a:spLocks noGrp="1"/>
          </p:cNvSpPr>
          <p:nvPr>
            <p:ph type="ftr" sz="quarter" idx="11"/>
          </p:nvPr>
        </p:nvSpPr>
        <p:spPr/>
        <p:txBody>
          <a:bodyPr/>
          <a:lstStyle/>
          <a:p>
            <a:r>
              <a:rPr lang="en-US" smtClean="0"/>
              <a:t>ANN-CSIT               By: Arjun Saud</a:t>
            </a:r>
            <a:endParaRPr lang="en-US"/>
          </a:p>
        </p:txBody>
      </p:sp>
      <p:sp>
        <p:nvSpPr>
          <p:cNvPr id="4" name="Slide Number Placeholder 3"/>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65AB64-9DEB-493C-98E2-C932B3704B16}" type="datetime1">
              <a:rPr lang="en-US" smtClean="0"/>
              <a:pPr/>
              <a:t>2/14/2022</a:t>
            </a:fld>
            <a:endParaRPr lang="en-US"/>
          </a:p>
        </p:txBody>
      </p:sp>
      <p:sp>
        <p:nvSpPr>
          <p:cNvPr id="6" name="Footer Placeholder 5"/>
          <p:cNvSpPr>
            <a:spLocks noGrp="1"/>
          </p:cNvSpPr>
          <p:nvPr>
            <p:ph type="ftr" sz="quarter" idx="11"/>
          </p:nvPr>
        </p:nvSpPr>
        <p:spPr/>
        <p:txBody>
          <a:bodyPr/>
          <a:lstStyle/>
          <a:p>
            <a:r>
              <a:rPr lang="en-US" smtClean="0"/>
              <a:t>ANN-CSIT               By: Arjun Saud</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D35383-F6B2-4264-B3FD-7998C8235782}" type="datetime1">
              <a:rPr lang="en-US" smtClean="0"/>
              <a:pPr/>
              <a:t>2/14/2022</a:t>
            </a:fld>
            <a:endParaRPr lang="en-US"/>
          </a:p>
        </p:txBody>
      </p:sp>
      <p:sp>
        <p:nvSpPr>
          <p:cNvPr id="6" name="Footer Placeholder 5"/>
          <p:cNvSpPr>
            <a:spLocks noGrp="1"/>
          </p:cNvSpPr>
          <p:nvPr>
            <p:ph type="ftr" sz="quarter" idx="11"/>
          </p:nvPr>
        </p:nvSpPr>
        <p:spPr/>
        <p:txBody>
          <a:bodyPr/>
          <a:lstStyle/>
          <a:p>
            <a:r>
              <a:rPr lang="en-US" smtClean="0"/>
              <a:t>ANN-CSIT               By: Arjun Saud</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BF30CC-D7DE-434C-BE79-218C0F7310D0}" type="datetime1">
              <a:rPr lang="en-US" smtClean="0"/>
              <a:pPr/>
              <a:t>2/14/2022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ANN-CSIT               By: Arjun Saud</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2444B-AD59-459C-8316-D24326876B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6.wmf"/></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5.bin"/><Relationship Id="rId4" Type="http://schemas.openxmlformats.org/officeDocument/2006/relationships/image" Target="../media/image8.wmf"/></Relationships>
</file>

<file path=ppt/slides/_rels/slide12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image" Target="../media/image101.png"/><Relationship Id="rId5" Type="http://schemas.openxmlformats.org/officeDocument/2006/relationships/image" Target="../media/image98.wmf"/><Relationship Id="rId4" Type="http://schemas.openxmlformats.org/officeDocument/2006/relationships/oleObject" Target="../embeddings/oleObject77.bin"/></Relationships>
</file>

<file path=ppt/slides/_rels/slide124.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vmlDrawing" Target="../drawings/vmlDrawing48.vml"/><Relationship Id="rId5" Type="http://schemas.openxmlformats.org/officeDocument/2006/relationships/image" Target="../media/image103.wmf"/><Relationship Id="rId4" Type="http://schemas.openxmlformats.org/officeDocument/2006/relationships/oleObject" Target="../embeddings/oleObject78.bin"/></Relationships>
</file>

<file path=ppt/slides/_rels/slide127.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130.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15.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3.wmf"/><Relationship Id="rId5" Type="http://schemas.openxmlformats.org/officeDocument/2006/relationships/oleObject" Target="../embeddings/oleObject9.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1.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13.bin"/><Relationship Id="rId4" Type="http://schemas.openxmlformats.org/officeDocument/2006/relationships/image" Target="../media/image16.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8.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7.wmf"/><Relationship Id="rId5" Type="http://schemas.openxmlformats.org/officeDocument/2006/relationships/oleObject" Target="../embeddings/oleObject16.bin"/><Relationship Id="rId4" Type="http://schemas.openxmlformats.org/officeDocument/2006/relationships/image" Target="../media/image16.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7.wmf"/><Relationship Id="rId5" Type="http://schemas.openxmlformats.org/officeDocument/2006/relationships/oleObject" Target="../embeddings/oleObject18.bin"/><Relationship Id="rId4" Type="http://schemas.openxmlformats.org/officeDocument/2006/relationships/image" Target="../media/image16.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1.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4.wmf"/><Relationship Id="rId5" Type="http://schemas.openxmlformats.org/officeDocument/2006/relationships/oleObject" Target="../embeddings/oleObject21.bin"/><Relationship Id="rId4" Type="http://schemas.openxmlformats.org/officeDocument/2006/relationships/image" Target="../media/image23.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6.wmf"/><Relationship Id="rId5" Type="http://schemas.openxmlformats.org/officeDocument/2006/relationships/oleObject" Target="../embeddings/oleObject23.bin"/><Relationship Id="rId4" Type="http://schemas.openxmlformats.org/officeDocument/2006/relationships/image" Target="../media/image25.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7.wmf"/></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31.wmf"/><Relationship Id="rId5" Type="http://schemas.openxmlformats.org/officeDocument/2006/relationships/oleObject" Target="../embeddings/oleObject26.bin"/><Relationship Id="rId4" Type="http://schemas.openxmlformats.org/officeDocument/2006/relationships/image" Target="../media/image30.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3.wmf"/><Relationship Id="rId5" Type="http://schemas.openxmlformats.org/officeDocument/2006/relationships/oleObject" Target="../embeddings/oleObject28.bin"/><Relationship Id="rId4" Type="http://schemas.openxmlformats.org/officeDocument/2006/relationships/image" Target="../media/image32.wmf"/></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37.wmf"/><Relationship Id="rId13" Type="http://schemas.openxmlformats.org/officeDocument/2006/relationships/oleObject" Target="../embeddings/oleObject34.bin"/><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36.wmf"/><Relationship Id="rId11" Type="http://schemas.openxmlformats.org/officeDocument/2006/relationships/oleObject" Target="../embeddings/oleObject33.bin"/><Relationship Id="rId5" Type="http://schemas.openxmlformats.org/officeDocument/2006/relationships/oleObject" Target="../embeddings/oleObject30.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32.bin"/><Relationship Id="rId14" Type="http://schemas.openxmlformats.org/officeDocument/2006/relationships/image" Target="../media/image40.wmf"/></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2.wmf"/><Relationship Id="rId5" Type="http://schemas.openxmlformats.org/officeDocument/2006/relationships/oleObject" Target="../embeddings/oleObject36.bin"/><Relationship Id="rId4" Type="http://schemas.openxmlformats.org/officeDocument/2006/relationships/image" Target="../media/image41.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45.wmf"/><Relationship Id="rId5" Type="http://schemas.openxmlformats.org/officeDocument/2006/relationships/oleObject" Target="../embeddings/oleObject39.bin"/><Relationship Id="rId4" Type="http://schemas.openxmlformats.org/officeDocument/2006/relationships/image" Target="../media/image44.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46.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48.wmf"/><Relationship Id="rId5" Type="http://schemas.openxmlformats.org/officeDocument/2006/relationships/oleObject" Target="../embeddings/oleObject42.bin"/><Relationship Id="rId4" Type="http://schemas.openxmlformats.org/officeDocument/2006/relationships/image" Target="../media/image47.wmf"/></Relationships>
</file>

<file path=ppt/slides/_rels/slide54.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50.wmf"/><Relationship Id="rId5" Type="http://schemas.openxmlformats.org/officeDocument/2006/relationships/oleObject" Target="../embeddings/oleObject44.bin"/><Relationship Id="rId4" Type="http://schemas.openxmlformats.org/officeDocument/2006/relationships/image" Target="../media/image49.wmf"/></Relationships>
</file>

<file path=ppt/slides/_rels/slide55.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53.wmf"/><Relationship Id="rId5" Type="http://schemas.openxmlformats.org/officeDocument/2006/relationships/oleObject" Target="../embeddings/oleObject47.bin"/><Relationship Id="rId10" Type="http://schemas.openxmlformats.org/officeDocument/2006/relationships/image" Target="../media/image55.wmf"/><Relationship Id="rId4" Type="http://schemas.openxmlformats.org/officeDocument/2006/relationships/image" Target="../media/image52.wmf"/><Relationship Id="rId9" Type="http://schemas.openxmlformats.org/officeDocument/2006/relationships/oleObject" Target="../embeddings/oleObject49.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57.wmf"/><Relationship Id="rId5" Type="http://schemas.openxmlformats.org/officeDocument/2006/relationships/oleObject" Target="../embeddings/oleObject51.bin"/><Relationship Id="rId4" Type="http://schemas.openxmlformats.org/officeDocument/2006/relationships/image" Target="../media/image56.wmf"/></Relationships>
</file>

<file path=ppt/slides/_rels/slide5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slideLayout" Target="../slideLayouts/slideLayout2.xml"/><Relationship Id="rId1" Type="http://schemas.openxmlformats.org/officeDocument/2006/relationships/vmlDrawing" Target="../drawings/vmlDrawing25.vml"/><Relationship Id="rId5" Type="http://schemas.openxmlformats.org/officeDocument/2006/relationships/image" Target="../media/image58.wmf"/><Relationship Id="rId4" Type="http://schemas.openxmlformats.org/officeDocument/2006/relationships/oleObject" Target="../embeddings/oleObject52.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60.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61.wmf"/></Relationships>
</file>

<file path=ppt/slides/_rels/slide6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62.wmf"/><Relationship Id="rId4" Type="http://schemas.openxmlformats.org/officeDocument/2006/relationships/oleObject" Target="../embeddings/oleObject55.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image" Target="../media/image63.wmf"/><Relationship Id="rId4" Type="http://schemas.openxmlformats.org/officeDocument/2006/relationships/oleObject" Target="../embeddings/oleObject56.bin"/></Relationships>
</file>

<file path=ppt/slides/_rels/slide6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6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image" Target="../media/image70.wmf"/><Relationship Id="rId4" Type="http://schemas.openxmlformats.org/officeDocument/2006/relationships/oleObject" Target="../embeddings/oleObject57.bin"/></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image" Target="../media/image72.wmf"/><Relationship Id="rId4" Type="http://schemas.openxmlformats.org/officeDocument/2006/relationships/oleObject" Target="../embeddings/oleObject58.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32.vml"/><Relationship Id="rId5" Type="http://schemas.openxmlformats.org/officeDocument/2006/relationships/image" Target="../media/image73.wmf"/><Relationship Id="rId4" Type="http://schemas.openxmlformats.org/officeDocument/2006/relationships/oleObject" Target="../embeddings/oleObject59.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33.vml"/><Relationship Id="rId5" Type="http://schemas.openxmlformats.org/officeDocument/2006/relationships/image" Target="../media/image74.wmf"/><Relationship Id="rId4" Type="http://schemas.openxmlformats.org/officeDocument/2006/relationships/oleObject" Target="../embeddings/oleObject60.bin"/></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34.vml"/><Relationship Id="rId5" Type="http://schemas.openxmlformats.org/officeDocument/2006/relationships/image" Target="../media/image75.wmf"/><Relationship Id="rId4" Type="http://schemas.openxmlformats.org/officeDocument/2006/relationships/oleObject" Target="../embeddings/oleObject61.bin"/></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35.vml"/><Relationship Id="rId5" Type="http://schemas.openxmlformats.org/officeDocument/2006/relationships/image" Target="../media/image76.wmf"/><Relationship Id="rId4" Type="http://schemas.openxmlformats.org/officeDocument/2006/relationships/oleObject" Target="../embeddings/oleObject6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78.wmf"/><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oleObject" Target="../embeddings/oleObject64.bin"/><Relationship Id="rId5" Type="http://schemas.openxmlformats.org/officeDocument/2006/relationships/image" Target="../media/image77.wmf"/><Relationship Id="rId4" Type="http://schemas.openxmlformats.org/officeDocument/2006/relationships/oleObject" Target="../embeddings/oleObject63.bin"/></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80.wmf"/><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oleObject" Target="../embeddings/oleObject66.bin"/><Relationship Id="rId5" Type="http://schemas.openxmlformats.org/officeDocument/2006/relationships/image" Target="../media/image79.wmf"/><Relationship Id="rId4" Type="http://schemas.openxmlformats.org/officeDocument/2006/relationships/oleObject" Target="../embeddings/oleObject65.bin"/></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82.wmf"/><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68.bin"/><Relationship Id="rId5" Type="http://schemas.openxmlformats.org/officeDocument/2006/relationships/image" Target="../media/image81.wmf"/><Relationship Id="rId4" Type="http://schemas.openxmlformats.org/officeDocument/2006/relationships/oleObject" Target="../embeddings/oleObject67.bin"/></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84.png"/><Relationship Id="rId5" Type="http://schemas.openxmlformats.org/officeDocument/2006/relationships/image" Target="../media/image83.wmf"/><Relationship Id="rId4" Type="http://schemas.openxmlformats.org/officeDocument/2006/relationships/oleObject" Target="../embeddings/oleObject69.bin"/></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40.vml"/><Relationship Id="rId5" Type="http://schemas.openxmlformats.org/officeDocument/2006/relationships/image" Target="../media/image85.wmf"/><Relationship Id="rId4" Type="http://schemas.openxmlformats.org/officeDocument/2006/relationships/oleObject" Target="../embeddings/oleObject70.bin"/></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41.vml"/><Relationship Id="rId5" Type="http://schemas.openxmlformats.org/officeDocument/2006/relationships/image" Target="../media/image86.wmf"/><Relationship Id="rId4" Type="http://schemas.openxmlformats.org/officeDocument/2006/relationships/oleObject" Target="../embeddings/oleObject71.bin"/></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42.vml"/><Relationship Id="rId5" Type="http://schemas.openxmlformats.org/officeDocument/2006/relationships/image" Target="../media/image87.wmf"/><Relationship Id="rId4" Type="http://schemas.openxmlformats.org/officeDocument/2006/relationships/oleObject" Target="../embeddings/oleObject7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43.vml"/><Relationship Id="rId5" Type="http://schemas.openxmlformats.org/officeDocument/2006/relationships/image" Target="../media/image88.wmf"/><Relationship Id="rId4" Type="http://schemas.openxmlformats.org/officeDocument/2006/relationships/oleObject" Target="../embeddings/oleObject73.bin"/></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44.vml"/><Relationship Id="rId5" Type="http://schemas.openxmlformats.org/officeDocument/2006/relationships/image" Target="../media/image89.wmf"/><Relationship Id="rId4" Type="http://schemas.openxmlformats.org/officeDocument/2006/relationships/oleObject" Target="../embeddings/oleObject74.bin"/></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45.vml"/><Relationship Id="rId5" Type="http://schemas.openxmlformats.org/officeDocument/2006/relationships/image" Target="../media/image90.wmf"/><Relationship Id="rId4" Type="http://schemas.openxmlformats.org/officeDocument/2006/relationships/oleObject" Target="../embeddings/oleObject75.bin"/></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image" Target="../media/image84.png"/><Relationship Id="rId5" Type="http://schemas.openxmlformats.org/officeDocument/2006/relationships/image" Target="../media/image83.wmf"/><Relationship Id="rId4" Type="http://schemas.openxmlformats.org/officeDocument/2006/relationships/oleObject" Target="../embeddings/oleObject76.bin"/></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algn="ctr">
              <a:buNone/>
            </a:pPr>
            <a:endParaRPr lang="en-US" sz="4200" b="1" dirty="0" smtClean="0">
              <a:latin typeface="Book Antiqua" pitchFamily="18" charset="0"/>
            </a:endParaRPr>
          </a:p>
          <a:p>
            <a:pPr algn="ctr">
              <a:buNone/>
            </a:pPr>
            <a:endParaRPr lang="en-US" sz="4200" b="1" dirty="0" smtClean="0">
              <a:latin typeface="Book Antiqua" pitchFamily="18" charset="0"/>
            </a:endParaRPr>
          </a:p>
          <a:p>
            <a:pPr algn="ctr">
              <a:buNone/>
            </a:pPr>
            <a:r>
              <a:rPr lang="en-US" sz="4200" b="1" dirty="0" smtClean="0">
                <a:latin typeface="Book Antiqua" pitchFamily="18" charset="0"/>
              </a:rPr>
              <a:t>Unit</a:t>
            </a:r>
            <a:r>
              <a:rPr lang="en-US" sz="4400" b="1" dirty="0" smtClean="0">
                <a:latin typeface="Book Antiqua" pitchFamily="18" charset="0"/>
              </a:rPr>
              <a:t>-3</a:t>
            </a:r>
            <a:endParaRPr lang="en-US" sz="4400" b="1" dirty="0">
              <a:latin typeface="Book Antiqua" pitchFamily="18" charset="0"/>
            </a:endParaRPr>
          </a:p>
          <a:p>
            <a:pPr algn="ctr">
              <a:buNone/>
            </a:pPr>
            <a:r>
              <a:rPr lang="en-US" sz="4200" b="1" u="sng" dirty="0" smtClean="0">
                <a:latin typeface="Book Antiqua" pitchFamily="18" charset="0"/>
              </a:rPr>
              <a:t>Feedforward Neural Networks</a:t>
            </a:r>
          </a:p>
          <a:p>
            <a:pPr algn="ctr">
              <a:buNone/>
            </a:pPr>
            <a:r>
              <a:rPr lang="en-US" sz="3000" b="1" dirty="0" smtClean="0">
                <a:latin typeface="Book Antiqua" pitchFamily="18" charset="0"/>
              </a:rPr>
              <a:t>By: </a:t>
            </a:r>
            <a:r>
              <a:rPr lang="en-US" sz="3000" b="1" dirty="0" err="1" smtClean="0">
                <a:latin typeface="Book Antiqua" pitchFamily="18" charset="0"/>
              </a:rPr>
              <a:t>Arjun</a:t>
            </a:r>
            <a:r>
              <a:rPr lang="en-US" sz="3000" b="1" dirty="0" smtClean="0">
                <a:latin typeface="Book Antiqua" pitchFamily="18" charset="0"/>
              </a:rPr>
              <a:t> Saud, Asst. Prof. CDCSIT,TU</a:t>
            </a:r>
            <a:r>
              <a:rPr lang="en-US" sz="3000" b="1" dirty="0">
                <a:latin typeface="Book Antiqua" pitchFamily="18" charset="0"/>
              </a:rPr>
              <a:t>	</a:t>
            </a:r>
            <a:r>
              <a:rPr lang="en-US" sz="3500" dirty="0" smtClean="0">
                <a:latin typeface="Book Antiqua" pitchFamily="18" charset="0"/>
              </a:rPr>
              <a:t>	</a:t>
            </a:r>
            <a:r>
              <a:rPr lang="en-US" sz="4200" b="1" dirty="0" smtClean="0">
                <a:latin typeface="Book Antiqua" pitchFamily="18" charset="0"/>
              </a:rPr>
              <a:t>				   		</a:t>
            </a:r>
            <a:endParaRPr lang="en-US" b="1" dirty="0">
              <a:latin typeface="Book Antiqua" pitchFamily="18" charset="0"/>
            </a:endParaRPr>
          </a:p>
        </p:txBody>
      </p:sp>
      <p:sp>
        <p:nvSpPr>
          <p:cNvPr id="3" name="Slide Number Placeholder 2"/>
          <p:cNvSpPr>
            <a:spLocks noGrp="1"/>
          </p:cNvSpPr>
          <p:nvPr>
            <p:ph type="sldNum" sz="quarter" idx="12"/>
          </p:nvPr>
        </p:nvSpPr>
        <p:spPr/>
        <p:txBody>
          <a:bodyPr/>
          <a:lstStyle/>
          <a:p>
            <a:fld id="{3F22444B-AD59-459C-8316-D24326876BE4}" type="slidenum">
              <a:rPr lang="en-US" smtClean="0"/>
              <a:pPr/>
              <a:t>1</a:t>
            </a:fld>
            <a:endParaRPr lang="en-US"/>
          </a:p>
        </p:txBody>
      </p:sp>
      <p:sp>
        <p:nvSpPr>
          <p:cNvPr id="4" name="Footer Placeholder 3"/>
          <p:cNvSpPr>
            <a:spLocks noGrp="1"/>
          </p:cNvSpPr>
          <p:nvPr>
            <p:ph type="ftr" sz="quarter" idx="11"/>
          </p:nvPr>
        </p:nvSpPr>
        <p:spPr/>
        <p:txBody>
          <a:bodyPr/>
          <a:lstStyle/>
          <a:p>
            <a:r>
              <a:rPr lang="en-US" dirty="0" smtClean="0"/>
              <a:t>ANN-CSIT               By: Arjun Saud</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023" name="Picture 79"/>
          <p:cNvPicPr>
            <a:picLocks noChangeAspect="1" noChangeArrowheads="1"/>
          </p:cNvPicPr>
          <p:nvPr/>
        </p:nvPicPr>
        <p:blipFill>
          <a:blip r:embed="rId3"/>
          <a:srcRect/>
          <a:stretch>
            <a:fillRect/>
          </a:stretch>
        </p:blipFill>
        <p:spPr bwMode="auto">
          <a:xfrm>
            <a:off x="1981200" y="2133600"/>
            <a:ext cx="5181600" cy="2518024"/>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r>
              <a:rPr lang="en-US" sz="2800" dirty="0" smtClean="0">
                <a:latin typeface="Book Antiqua" pitchFamily="18" charset="0"/>
              </a:rPr>
              <a:t>We can derive error correction rule for perceptron. Model of perceptron is given below, </a:t>
            </a:r>
          </a:p>
          <a:p>
            <a:pPr algn="just"/>
            <a:endParaRPr lang="en-US" sz="2800" dirty="0" smtClean="0">
              <a:latin typeface="Book Antiqua" pitchFamily="18" charset="0"/>
            </a:endParaRPr>
          </a:p>
          <a:p>
            <a:pPr algn="just"/>
            <a:endParaRPr lang="en-US" sz="2800" dirty="0" smtClean="0">
              <a:latin typeface="Book Antiqua" pitchFamily="18" charset="0"/>
            </a:endParaRPr>
          </a:p>
          <a:p>
            <a:pPr algn="just"/>
            <a:endParaRPr lang="en-US" sz="2800" dirty="0" smtClean="0">
              <a:latin typeface="Book Antiqua" pitchFamily="18" charset="0"/>
            </a:endParaRPr>
          </a:p>
          <a:p>
            <a:pPr algn="just"/>
            <a:endParaRPr lang="en-US" sz="2800" dirty="0" smtClean="0">
              <a:latin typeface="Book Antiqua" pitchFamily="18" charset="0"/>
            </a:endParaRPr>
          </a:p>
          <a:p>
            <a:pPr algn="just"/>
            <a:r>
              <a:rPr lang="en-US" sz="2800" dirty="0" smtClean="0">
                <a:latin typeface="Book Antiqua" pitchFamily="18" charset="0"/>
              </a:rPr>
              <a:t>For this model, we can write</a:t>
            </a:r>
          </a:p>
          <a:p>
            <a:pPr algn="just"/>
            <a:endParaRPr lang="en-US" sz="2800" dirty="0" smtClean="0">
              <a:latin typeface="Book Antiqua" pitchFamily="18" charset="0"/>
            </a:endParaRPr>
          </a:p>
          <a:p>
            <a:pPr algn="just"/>
            <a:r>
              <a:rPr lang="en-US" sz="2800" dirty="0" smtClean="0">
                <a:latin typeface="Book Antiqua" pitchFamily="18" charset="0"/>
              </a:rPr>
              <a:t>Let </a:t>
            </a:r>
            <a:r>
              <a:rPr lang="en-US" sz="2800" i="1" dirty="0" smtClean="0">
                <a:latin typeface="Book Antiqua" pitchFamily="18" charset="0"/>
              </a:rPr>
              <a:t>x</a:t>
            </a:r>
            <a:r>
              <a:rPr lang="en-US" sz="2800" dirty="0" smtClean="0">
                <a:latin typeface="Book Antiqua" pitchFamily="18" charset="0"/>
              </a:rPr>
              <a:t>=[</a:t>
            </a:r>
            <a:r>
              <a:rPr lang="en-US" sz="2800" i="1" dirty="0" smtClean="0">
                <a:latin typeface="Book Antiqua" pitchFamily="18" charset="0"/>
              </a:rPr>
              <a:t>x</a:t>
            </a:r>
            <a:r>
              <a:rPr lang="en-US" sz="2800" baseline="-25000" dirty="0" smtClean="0">
                <a:latin typeface="Book Antiqua" pitchFamily="18" charset="0"/>
              </a:rPr>
              <a:t>0,</a:t>
            </a:r>
            <a:r>
              <a:rPr lang="en-US" sz="2800" i="1" dirty="0" smtClean="0">
                <a:latin typeface="Book Antiqua" pitchFamily="18" charset="0"/>
              </a:rPr>
              <a:t> x</a:t>
            </a:r>
            <a:r>
              <a:rPr lang="en-US" sz="2800" baseline="-25000" dirty="0" smtClean="0">
                <a:latin typeface="Book Antiqua" pitchFamily="18" charset="0"/>
              </a:rPr>
              <a:t>1,</a:t>
            </a:r>
            <a:r>
              <a:rPr lang="en-US" sz="2800" i="1" dirty="0" smtClean="0">
                <a:latin typeface="Book Antiqua" pitchFamily="18" charset="0"/>
              </a:rPr>
              <a:t> x</a:t>
            </a:r>
            <a:r>
              <a:rPr lang="en-US" sz="2800" baseline="-25000" dirty="0" smtClean="0">
                <a:latin typeface="Book Antiqua" pitchFamily="18" charset="0"/>
              </a:rPr>
              <a:t>2,……….</a:t>
            </a:r>
            <a:r>
              <a:rPr lang="en-US" sz="2800" i="1" dirty="0" smtClean="0">
                <a:latin typeface="Book Antiqua" pitchFamily="18" charset="0"/>
              </a:rPr>
              <a:t> </a:t>
            </a:r>
            <a:r>
              <a:rPr lang="en-US" sz="2800" i="1" dirty="0" err="1" smtClean="0">
                <a:latin typeface="Book Antiqua" pitchFamily="18" charset="0"/>
              </a:rPr>
              <a:t>x</a:t>
            </a:r>
            <a:r>
              <a:rPr lang="en-US" sz="2800" baseline="-25000" dirty="0" err="1" smtClean="0">
                <a:latin typeface="Book Antiqua" pitchFamily="18" charset="0"/>
              </a:rPr>
              <a:t>m</a:t>
            </a:r>
            <a:r>
              <a:rPr lang="en-US" sz="2800" dirty="0" smtClean="0">
                <a:latin typeface="Book Antiqua" pitchFamily="18" charset="0"/>
              </a:rPr>
              <a:t>] and </a:t>
            </a:r>
            <a:r>
              <a:rPr lang="en-US" sz="2800" i="1" dirty="0" smtClean="0">
                <a:latin typeface="Book Antiqua" pitchFamily="18" charset="0"/>
              </a:rPr>
              <a:t>w</a:t>
            </a:r>
            <a:r>
              <a:rPr lang="en-US" sz="2800" dirty="0" smtClean="0">
                <a:latin typeface="Book Antiqua" pitchFamily="18" charset="0"/>
              </a:rPr>
              <a:t>=[</a:t>
            </a:r>
            <a:r>
              <a:rPr lang="en-US" sz="2800" i="1" dirty="0" smtClean="0">
                <a:latin typeface="Book Antiqua" pitchFamily="18" charset="0"/>
              </a:rPr>
              <a:t>w</a:t>
            </a:r>
            <a:r>
              <a:rPr lang="en-US" sz="2800" baseline="-25000" dirty="0" smtClean="0">
                <a:latin typeface="Book Antiqua" pitchFamily="18" charset="0"/>
              </a:rPr>
              <a:t>0,</a:t>
            </a:r>
            <a:r>
              <a:rPr lang="en-US" sz="2800" i="1" dirty="0" smtClean="0">
                <a:latin typeface="Book Antiqua" pitchFamily="18" charset="0"/>
              </a:rPr>
              <a:t> w</a:t>
            </a:r>
            <a:r>
              <a:rPr lang="en-US" sz="2800" baseline="-25000" dirty="0" smtClean="0">
                <a:latin typeface="Book Antiqua" pitchFamily="18" charset="0"/>
              </a:rPr>
              <a:t>1,……….</a:t>
            </a:r>
            <a:r>
              <a:rPr lang="en-US" sz="2800" i="1" dirty="0" smtClean="0">
                <a:latin typeface="Book Antiqua" pitchFamily="18" charset="0"/>
              </a:rPr>
              <a:t> w</a:t>
            </a:r>
            <a:r>
              <a:rPr lang="en-US" sz="2800" baseline="-25000" dirty="0" smtClean="0">
                <a:latin typeface="Book Antiqua" pitchFamily="18" charset="0"/>
              </a:rPr>
              <a:t>m</a:t>
            </a:r>
            <a:r>
              <a:rPr lang="en-US" sz="2800" dirty="0" smtClean="0">
                <a:latin typeface="Book Antiqua" pitchFamily="18" charset="0"/>
              </a:rPr>
              <a:t>]</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3024" name="Object 80"/>
          <p:cNvGraphicFramePr>
            <a:graphicFrameLocks noChangeAspect="1"/>
          </p:cNvGraphicFramePr>
          <p:nvPr/>
        </p:nvGraphicFramePr>
        <p:xfrm>
          <a:off x="1600200" y="4724400"/>
          <a:ext cx="1449388" cy="898525"/>
        </p:xfrm>
        <a:graphic>
          <a:graphicData uri="http://schemas.openxmlformats.org/presentationml/2006/ole">
            <mc:AlternateContent xmlns:mc="http://schemas.openxmlformats.org/markup-compatibility/2006">
              <mc:Choice xmlns:v="urn:schemas-microsoft-com:vml" Requires="v">
                <p:oleObj spid="_x0000_s83127" name="Equation" r:id="rId4" imgW="698400" imgH="431640" progId="Equation.3">
                  <p:embed/>
                </p:oleObj>
              </mc:Choice>
              <mc:Fallback>
                <p:oleObj name="Equation" r:id="rId4" imgW="698400" imgH="431640" progId="Equation.3">
                  <p:embed/>
                  <p:pic>
                    <p:nvPicPr>
                      <p:cNvPr id="0" name="Picture 8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4724400"/>
                        <a:ext cx="1449388" cy="89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Slide Number Placeholder 13"/>
          <p:cNvSpPr>
            <a:spLocks noGrp="1"/>
          </p:cNvSpPr>
          <p:nvPr>
            <p:ph type="sldNum" sz="quarter" idx="12"/>
          </p:nvPr>
        </p:nvSpPr>
        <p:spPr/>
        <p:txBody>
          <a:bodyPr/>
          <a:lstStyle/>
          <a:p>
            <a:fld id="{3F22444B-AD59-459C-8316-D24326876BE4}" type="slidenum">
              <a:rPr lang="en-US" smtClean="0"/>
              <a:pPr/>
              <a:t>10</a:t>
            </a:fld>
            <a:endParaRPr lang="en-US"/>
          </a:p>
        </p:txBody>
      </p:sp>
      <p:sp>
        <p:nvSpPr>
          <p:cNvPr id="15" name="Footer Placeholder 14"/>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2191181589"/>
      </p:ext>
    </p:extLst>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200" b="1" dirty="0" smtClean="0">
                <a:latin typeface="Book Antiqua" pitchFamily="18" charset="0"/>
              </a:rPr>
              <a:t>Cross-Validation</a:t>
            </a:r>
            <a:endParaRPr lang="en-US" sz="4200" b="1" dirty="0">
              <a:latin typeface="Book Antiqua"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fontAlgn="base"/>
            <a:r>
              <a:rPr lang="en-US" sz="2600" dirty="0" smtClean="0">
                <a:latin typeface="Book Antiqua" pitchFamily="18" charset="0"/>
              </a:rPr>
              <a:t>Let k=3. That means we will shuffle the data and then split the data into 3 groups.</a:t>
            </a:r>
          </a:p>
          <a:p>
            <a:pPr algn="just" fontAlgn="base">
              <a:buNone/>
            </a:pPr>
            <a:r>
              <a:rPr lang="en-US" sz="2600" dirty="0" smtClean="0">
                <a:latin typeface="Book Antiqua" pitchFamily="18" charset="0"/>
              </a:rPr>
              <a:t>	Fold 1= {(1,3),(5,11)}  </a:t>
            </a:r>
          </a:p>
          <a:p>
            <a:pPr algn="just" fontAlgn="base">
              <a:buNone/>
            </a:pPr>
            <a:r>
              <a:rPr lang="en-US" sz="2600" dirty="0" smtClean="0">
                <a:latin typeface="Book Antiqua" pitchFamily="18" charset="0"/>
              </a:rPr>
              <a:t>	Fold 2= {(6,13),(3,7)}</a:t>
            </a:r>
          </a:p>
          <a:p>
            <a:pPr algn="just" fontAlgn="base">
              <a:buNone/>
            </a:pPr>
            <a:r>
              <a:rPr lang="en-US" sz="2600" dirty="0" smtClean="0">
                <a:latin typeface="Book Antiqua" pitchFamily="18" charset="0"/>
              </a:rPr>
              <a:t>	Fold 3= {(2,5),(4,9)}</a:t>
            </a:r>
          </a:p>
          <a:p>
            <a:pPr algn="just" fontAlgn="base"/>
            <a:r>
              <a:rPr lang="en-US" sz="2600" dirty="0" smtClean="0">
                <a:latin typeface="Book Antiqua" pitchFamily="18" charset="0"/>
              </a:rPr>
              <a:t>Three models are trained and evaluated with each fold given a chance to be the held out test set. For example:</a:t>
            </a:r>
          </a:p>
          <a:p>
            <a:pPr lvl="1" algn="just" fontAlgn="base"/>
            <a:r>
              <a:rPr lang="en-US" sz="2400" b="1" dirty="0" smtClean="0">
                <a:latin typeface="Book Antiqua" pitchFamily="18" charset="0"/>
              </a:rPr>
              <a:t>Model 1</a:t>
            </a:r>
            <a:r>
              <a:rPr lang="en-US" sz="2400" dirty="0" smtClean="0">
                <a:latin typeface="Book Antiqua" pitchFamily="18" charset="0"/>
              </a:rPr>
              <a:t>: Trained on Fold 1 + Fold 2, Tested on Fold 3</a:t>
            </a:r>
          </a:p>
          <a:p>
            <a:pPr lvl="1" algn="just" fontAlgn="base"/>
            <a:r>
              <a:rPr lang="en-US" sz="2400" b="1" dirty="0" smtClean="0">
                <a:latin typeface="Book Antiqua" pitchFamily="18" charset="0"/>
              </a:rPr>
              <a:t>Model 2</a:t>
            </a:r>
            <a:r>
              <a:rPr lang="en-US" sz="2400" dirty="0" smtClean="0">
                <a:latin typeface="Book Antiqua" pitchFamily="18" charset="0"/>
              </a:rPr>
              <a:t>: Trained on Fold 2 + Fold 3, Tested on Fold 1</a:t>
            </a:r>
          </a:p>
          <a:p>
            <a:pPr lvl="1" algn="just" fontAlgn="base"/>
            <a:r>
              <a:rPr lang="en-US" sz="2400" b="1" dirty="0" smtClean="0">
                <a:latin typeface="Book Antiqua" pitchFamily="18" charset="0"/>
              </a:rPr>
              <a:t>Model 3</a:t>
            </a:r>
            <a:r>
              <a:rPr lang="en-US" sz="2400" dirty="0" smtClean="0">
                <a:latin typeface="Book Antiqua" pitchFamily="18" charset="0"/>
              </a:rPr>
              <a:t>: Trained on Fold 1 + Fold 3, Tested on Fold 2</a:t>
            </a:r>
          </a:p>
          <a:p>
            <a:pPr algn="just" fontAlgn="base">
              <a:buNone/>
            </a:pPr>
            <a:endParaRPr lang="en-US" sz="2600" dirty="0" smtClean="0">
              <a:latin typeface="Book Antiqua" pitchFamily="18" charset="0"/>
            </a:endParaRPr>
          </a:p>
          <a:p>
            <a:pPr algn="just" fontAlgn="base">
              <a:buNone/>
            </a:pPr>
            <a:endParaRPr lang="en-US" sz="2600" dirty="0" smtClean="0">
              <a:latin typeface="Book Antiqua" pitchFamily="18" charset="0"/>
            </a:endParaRPr>
          </a:p>
          <a:p>
            <a:pPr algn="just"/>
            <a:endParaRPr lang="en-US" sz="26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100</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2007336770"/>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200" b="1" dirty="0" smtClean="0">
                <a:latin typeface="Book Antiqua" pitchFamily="18" charset="0"/>
              </a:rPr>
              <a:t>Cross-Validation</a:t>
            </a:r>
            <a:endParaRPr lang="en-US" sz="4200" b="1" dirty="0">
              <a:latin typeface="Book Antiqua"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r>
              <a:rPr lang="en-US" sz="2800" dirty="0" smtClean="0">
                <a:latin typeface="Book Antiqua" pitchFamily="18" charset="0"/>
              </a:rPr>
              <a:t>In typical cross-validation, results of multiple runs of model-testing are averaged together. In contrast, the holdout method, involves a single run. </a:t>
            </a:r>
          </a:p>
          <a:p>
            <a:pPr algn="just"/>
            <a:r>
              <a:rPr lang="en-US" sz="2800" dirty="0" smtClean="0">
                <a:latin typeface="Book Antiqua" pitchFamily="18" charset="0"/>
              </a:rPr>
              <a:t>It should be used with caution because without such averaging of multiple runs, one may achieve highly misleading results. Predictive accuracy will tend to be unstable since it will not be smoothed out by multiple iterations.</a:t>
            </a:r>
            <a:endParaRPr lang="en-US" sz="26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101</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3702762351"/>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Book Antiqua" pitchFamily="18" charset="0"/>
              </a:rPr>
              <a:t>Convolutional Neural Network(CNN)</a:t>
            </a:r>
            <a:endParaRPr lang="en-US" sz="3600" b="1" dirty="0">
              <a:latin typeface="Book Antiqua"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r>
              <a:rPr lang="en-US" sz="2600" dirty="0" smtClean="0">
                <a:latin typeface="Book Antiqua" pitchFamily="18" charset="0"/>
              </a:rPr>
              <a:t>CNN is a type of multilayer neural network  specially designed for detecting, recognizing, and classifying images.</a:t>
            </a:r>
          </a:p>
          <a:p>
            <a:pPr algn="just"/>
            <a:r>
              <a:rPr lang="en-US" sz="2600" dirty="0" smtClean="0">
                <a:latin typeface="Book Antiqua" pitchFamily="18" charset="0"/>
              </a:rPr>
              <a:t>Every CNN consist following three types of layers: </a:t>
            </a:r>
            <a:r>
              <a:rPr lang="en-US" sz="2600" i="1" dirty="0" smtClean="0">
                <a:latin typeface="Book Antiqua" pitchFamily="18" charset="0"/>
              </a:rPr>
              <a:t>Convolution Layer, Pooling layer, and Fully-connected Layer. Typical a</a:t>
            </a:r>
            <a:r>
              <a:rPr lang="en-US" sz="2600" dirty="0" smtClean="0">
                <a:latin typeface="Book Antiqua" pitchFamily="18" charset="0"/>
              </a:rPr>
              <a:t>rchitecture of CNN is shown below:</a:t>
            </a:r>
          </a:p>
          <a:p>
            <a:pPr algn="just">
              <a:buNone/>
            </a:pPr>
            <a:endParaRPr lang="en-US" sz="26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102</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pic>
        <p:nvPicPr>
          <p:cNvPr id="198659" name="Picture 3"/>
          <p:cNvPicPr>
            <a:picLocks noChangeAspect="1" noChangeArrowheads="1"/>
          </p:cNvPicPr>
          <p:nvPr/>
        </p:nvPicPr>
        <p:blipFill>
          <a:blip r:embed="rId3"/>
          <a:srcRect/>
          <a:stretch>
            <a:fillRect/>
          </a:stretch>
        </p:blipFill>
        <p:spPr bwMode="auto">
          <a:xfrm>
            <a:off x="1371600" y="3962400"/>
            <a:ext cx="5715000" cy="2203923"/>
          </a:xfrm>
          <a:prstGeom prst="rect">
            <a:avLst/>
          </a:prstGeom>
          <a:noFill/>
          <a:ln w="9525">
            <a:noFill/>
            <a:miter lim="800000"/>
            <a:headEnd/>
            <a:tailEnd/>
          </a:ln>
          <a:effectLst/>
        </p:spPr>
      </p:pic>
    </p:spTree>
    <p:extLst>
      <p:ext uri="{BB962C8B-B14F-4D97-AF65-F5344CB8AC3E}">
        <p14:creationId xmlns:p14="http://schemas.microsoft.com/office/powerpoint/2010/main" val="3281066538"/>
      </p:ext>
    </p:extLst>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Book Antiqua" pitchFamily="18" charset="0"/>
              </a:rPr>
              <a:t>Convolutional Neural Network(CNN)</a:t>
            </a:r>
            <a:endParaRPr lang="en-US" sz="3600" b="1" dirty="0">
              <a:latin typeface="Book Antiqua"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buNone/>
            </a:pPr>
            <a:r>
              <a:rPr lang="en-US" sz="2600" b="1" u="sng" dirty="0" smtClean="0">
                <a:latin typeface="Book Antiqua" pitchFamily="18" charset="0"/>
              </a:rPr>
              <a:t>Convolution Layer</a:t>
            </a:r>
          </a:p>
          <a:p>
            <a:pPr algn="just"/>
            <a:r>
              <a:rPr lang="en-US" sz="2600" dirty="0" smtClean="0">
                <a:latin typeface="Book Antiqua" pitchFamily="18" charset="0"/>
              </a:rPr>
              <a:t>Convolution layer  extracts features from an input image. It preserves the relationship between pixels by learning image features using small squares of input data. It is a mathematical operation that takes two inputs such as image matrix and a filter or kernel and produces an image with convolved features.</a:t>
            </a:r>
          </a:p>
          <a:p>
            <a:pPr algn="just"/>
            <a:r>
              <a:rPr lang="en-US" sz="2600" dirty="0" smtClean="0">
                <a:latin typeface="Book Antiqua" pitchFamily="18" charset="0"/>
              </a:rPr>
              <a:t>Consider a 5 x 5 </a:t>
            </a:r>
            <a:r>
              <a:rPr lang="en-US" sz="2600" dirty="0">
                <a:latin typeface="Book Antiqua" pitchFamily="18" charset="0"/>
              </a:rPr>
              <a:t>image whose pixel </a:t>
            </a:r>
            <a:r>
              <a:rPr lang="en-US" sz="2600" dirty="0" smtClean="0">
                <a:latin typeface="Book Antiqua" pitchFamily="18" charset="0"/>
              </a:rPr>
              <a:t>values are 0, 1 and filter matrix 3 x 3 as shown in below.</a:t>
            </a:r>
          </a:p>
          <a:p>
            <a:pPr algn="just"/>
            <a:r>
              <a:rPr lang="en-US" sz="2600" dirty="0" smtClean="0">
                <a:latin typeface="Book Antiqua" pitchFamily="18" charset="0"/>
              </a:rPr>
              <a:t>The matrix formed by sliding the filter over the image and computing the dot product is called Feature Map or Convolved Feature. </a:t>
            </a:r>
          </a:p>
          <a:p>
            <a:pPr algn="just"/>
            <a:endParaRPr lang="en-US" sz="2600" dirty="0" smtClean="0">
              <a:latin typeface="Book Antiqua" pitchFamily="18" charset="0"/>
            </a:endParaRPr>
          </a:p>
          <a:p>
            <a:r>
              <a:rPr lang="en-US" sz="2600" dirty="0" smtClean="0">
                <a:latin typeface="Book Antiqua" pitchFamily="18" charset="0"/>
              </a:rPr>
              <a:t/>
            </a:r>
            <a:br>
              <a:rPr lang="en-US" sz="2600" dirty="0" smtClean="0">
                <a:latin typeface="Book Antiqua" pitchFamily="18" charset="0"/>
              </a:rPr>
            </a:br>
            <a:endParaRPr lang="en-US" sz="2600" b="1"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103</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4270060726"/>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Book Antiqua" pitchFamily="18" charset="0"/>
              </a:rPr>
              <a:t>Convolutional Neural Network(CNN)</a:t>
            </a:r>
            <a:endParaRPr lang="en-US" sz="3600" b="1" dirty="0">
              <a:latin typeface="Book Antiqua"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buNone/>
            </a:pPr>
            <a:r>
              <a:rPr lang="en-US" sz="2600" b="1" u="sng" dirty="0" smtClean="0">
                <a:latin typeface="Book Antiqua" pitchFamily="18" charset="0"/>
              </a:rPr>
              <a:t>Convolution Layer</a:t>
            </a:r>
          </a:p>
          <a:p>
            <a:pPr algn="just">
              <a:buNone/>
            </a:pPr>
            <a:endParaRPr lang="en-US" sz="2600" b="1" u="sng" dirty="0" smtClean="0">
              <a:latin typeface="Book Antiqua" pitchFamily="18" charset="0"/>
            </a:endParaRPr>
          </a:p>
          <a:p>
            <a:pPr algn="just">
              <a:buNone/>
            </a:pPr>
            <a:endParaRPr lang="en-US" sz="2600" b="1" u="sng" dirty="0" smtClean="0">
              <a:latin typeface="Book Antiqua" pitchFamily="18" charset="0"/>
            </a:endParaRPr>
          </a:p>
          <a:p>
            <a:pPr algn="just">
              <a:buNone/>
            </a:pPr>
            <a:endParaRPr lang="en-US" sz="2600" b="1" u="sng" dirty="0" smtClean="0">
              <a:latin typeface="Book Antiqua" pitchFamily="18" charset="0"/>
            </a:endParaRPr>
          </a:p>
          <a:p>
            <a:pPr algn="just">
              <a:buNone/>
            </a:pPr>
            <a:endParaRPr lang="en-US" sz="2600" b="1" u="sng" dirty="0" smtClean="0">
              <a:latin typeface="Book Antiqua" pitchFamily="18" charset="0"/>
            </a:endParaRPr>
          </a:p>
          <a:p>
            <a:pPr algn="just">
              <a:buNone/>
            </a:pPr>
            <a:endParaRPr lang="en-US" sz="2600" b="1" u="sng" dirty="0" smtClean="0">
              <a:latin typeface="Book Antiqua" pitchFamily="18" charset="0"/>
            </a:endParaRPr>
          </a:p>
          <a:p>
            <a:pPr algn="just"/>
            <a:r>
              <a:rPr lang="en-US" sz="2600" dirty="0" smtClean="0">
                <a:latin typeface="Book Antiqua" pitchFamily="18" charset="0"/>
              </a:rPr>
              <a:t>Convolution of an image with different filters can perform operations such as edge detection, blur and sharpen by applying filters. </a:t>
            </a:r>
            <a:endParaRPr lang="en-US" sz="2600" b="1" u="sng" dirty="0" smtClean="0">
              <a:latin typeface="Book Antiqua" pitchFamily="18" charset="0"/>
            </a:endParaRPr>
          </a:p>
          <a:p>
            <a:pPr algn="just">
              <a:buNone/>
            </a:pPr>
            <a:r>
              <a:rPr lang="en-US" sz="2800" dirty="0" smtClean="0"/>
              <a:t/>
            </a:r>
            <a:br>
              <a:rPr lang="en-US" sz="2800" dirty="0" smtClean="0"/>
            </a:br>
            <a:endParaRPr lang="en-US" sz="2600" b="1"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104</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0708" name="Picture 4"/>
          <p:cNvPicPr>
            <a:picLocks noChangeAspect="1" noChangeArrowheads="1"/>
          </p:cNvPicPr>
          <p:nvPr/>
        </p:nvPicPr>
        <p:blipFill>
          <a:blip r:embed="rId3"/>
          <a:srcRect/>
          <a:stretch>
            <a:fillRect/>
          </a:stretch>
        </p:blipFill>
        <p:spPr bwMode="auto">
          <a:xfrm>
            <a:off x="457200" y="1905000"/>
            <a:ext cx="3886200" cy="2438926"/>
          </a:xfrm>
          <a:prstGeom prst="rect">
            <a:avLst/>
          </a:prstGeom>
          <a:noFill/>
          <a:ln w="9525">
            <a:noFill/>
            <a:miter lim="800000"/>
            <a:headEnd/>
            <a:tailEnd/>
          </a:ln>
          <a:effectLst/>
        </p:spPr>
      </p:pic>
      <p:graphicFrame>
        <p:nvGraphicFramePr>
          <p:cNvPr id="16" name="Table 15"/>
          <p:cNvGraphicFramePr>
            <a:graphicFrameLocks noGrp="1"/>
          </p:cNvGraphicFramePr>
          <p:nvPr/>
        </p:nvGraphicFramePr>
        <p:xfrm>
          <a:off x="5562600" y="2209800"/>
          <a:ext cx="1752599" cy="1112520"/>
        </p:xfrm>
        <a:graphic>
          <a:graphicData uri="http://schemas.openxmlformats.org/drawingml/2006/table">
            <a:tbl>
              <a:tblPr firstRow="1" bandRow="1">
                <a:tableStyleId>{5C22544A-7EE6-4342-B048-85BDC9FD1C3A}</a:tableStyleId>
              </a:tblPr>
              <a:tblGrid>
                <a:gridCol w="533399"/>
                <a:gridCol w="540774"/>
                <a:gridCol w="678426"/>
              </a:tblGrid>
              <a:tr h="370840">
                <a:tc>
                  <a:txBody>
                    <a:bodyPr/>
                    <a:lstStyle/>
                    <a:p>
                      <a:r>
                        <a:rPr lang="en-US" dirty="0" smtClean="0">
                          <a:latin typeface="Book Antiqua" pitchFamily="18" charset="0"/>
                        </a:rPr>
                        <a:t>4</a:t>
                      </a:r>
                      <a:endParaRPr lang="en-US" dirty="0">
                        <a:latin typeface="Book Antiqua" pitchFamily="18" charset="0"/>
                      </a:endParaRPr>
                    </a:p>
                  </a:txBody>
                  <a:tcPr>
                    <a:solidFill>
                      <a:schemeClr val="accent6"/>
                    </a:solidFill>
                  </a:tcPr>
                </a:tc>
                <a:tc>
                  <a:txBody>
                    <a:bodyPr/>
                    <a:lstStyle/>
                    <a:p>
                      <a:r>
                        <a:rPr lang="en-US" dirty="0" smtClean="0">
                          <a:latin typeface="Book Antiqua" pitchFamily="18" charset="0"/>
                        </a:rPr>
                        <a:t>3</a:t>
                      </a:r>
                      <a:endParaRPr lang="en-US" dirty="0">
                        <a:latin typeface="Book Antiqua" pitchFamily="18" charset="0"/>
                      </a:endParaRPr>
                    </a:p>
                  </a:txBody>
                  <a:tcPr>
                    <a:solidFill>
                      <a:schemeClr val="accent6"/>
                    </a:solidFill>
                  </a:tcPr>
                </a:tc>
                <a:tc>
                  <a:txBody>
                    <a:bodyPr/>
                    <a:lstStyle/>
                    <a:p>
                      <a:r>
                        <a:rPr lang="en-US" dirty="0" smtClean="0">
                          <a:latin typeface="Book Antiqua" pitchFamily="18" charset="0"/>
                        </a:rPr>
                        <a:t>4</a:t>
                      </a:r>
                      <a:endParaRPr lang="en-US" dirty="0">
                        <a:latin typeface="Book Antiqua" pitchFamily="18" charset="0"/>
                      </a:endParaRPr>
                    </a:p>
                  </a:txBody>
                  <a:tcPr>
                    <a:solidFill>
                      <a:schemeClr val="accent6"/>
                    </a:solidFill>
                  </a:tcPr>
                </a:tc>
              </a:tr>
              <a:tr h="370840">
                <a:tc>
                  <a:txBody>
                    <a:bodyPr/>
                    <a:lstStyle/>
                    <a:p>
                      <a:r>
                        <a:rPr lang="en-US" dirty="0" smtClean="0">
                          <a:latin typeface="Book Antiqua" pitchFamily="18" charset="0"/>
                        </a:rPr>
                        <a:t>2</a:t>
                      </a:r>
                      <a:endParaRPr lang="en-US" dirty="0">
                        <a:latin typeface="Book Antiqua" pitchFamily="18" charset="0"/>
                      </a:endParaRPr>
                    </a:p>
                  </a:txBody>
                  <a:tcPr>
                    <a:solidFill>
                      <a:schemeClr val="accent6"/>
                    </a:solidFill>
                  </a:tcPr>
                </a:tc>
                <a:tc>
                  <a:txBody>
                    <a:bodyPr/>
                    <a:lstStyle/>
                    <a:p>
                      <a:r>
                        <a:rPr lang="en-US" dirty="0" smtClean="0">
                          <a:latin typeface="Book Antiqua" pitchFamily="18" charset="0"/>
                        </a:rPr>
                        <a:t>4</a:t>
                      </a:r>
                      <a:endParaRPr lang="en-US" dirty="0">
                        <a:latin typeface="Book Antiqua" pitchFamily="18" charset="0"/>
                      </a:endParaRPr>
                    </a:p>
                  </a:txBody>
                  <a:tcPr>
                    <a:solidFill>
                      <a:schemeClr val="accent6"/>
                    </a:solidFill>
                  </a:tcPr>
                </a:tc>
                <a:tc>
                  <a:txBody>
                    <a:bodyPr/>
                    <a:lstStyle/>
                    <a:p>
                      <a:r>
                        <a:rPr lang="en-US" dirty="0" smtClean="0">
                          <a:latin typeface="Book Antiqua" pitchFamily="18" charset="0"/>
                        </a:rPr>
                        <a:t>3</a:t>
                      </a:r>
                      <a:endParaRPr lang="en-US" dirty="0">
                        <a:latin typeface="Book Antiqua" pitchFamily="18" charset="0"/>
                      </a:endParaRPr>
                    </a:p>
                  </a:txBody>
                  <a:tcPr>
                    <a:solidFill>
                      <a:schemeClr val="accent6"/>
                    </a:solidFill>
                  </a:tcPr>
                </a:tc>
              </a:tr>
              <a:tr h="370840">
                <a:tc>
                  <a:txBody>
                    <a:bodyPr/>
                    <a:lstStyle/>
                    <a:p>
                      <a:r>
                        <a:rPr lang="en-US" dirty="0" smtClean="0">
                          <a:latin typeface="Book Antiqua" pitchFamily="18" charset="0"/>
                        </a:rPr>
                        <a:t>2</a:t>
                      </a:r>
                      <a:endParaRPr lang="en-US" dirty="0">
                        <a:latin typeface="Book Antiqua" pitchFamily="18" charset="0"/>
                      </a:endParaRPr>
                    </a:p>
                  </a:txBody>
                  <a:tcPr>
                    <a:solidFill>
                      <a:schemeClr val="accent6"/>
                    </a:solidFill>
                  </a:tcPr>
                </a:tc>
                <a:tc>
                  <a:txBody>
                    <a:bodyPr/>
                    <a:lstStyle/>
                    <a:p>
                      <a:r>
                        <a:rPr lang="en-US" dirty="0" smtClean="0">
                          <a:latin typeface="Book Antiqua" pitchFamily="18" charset="0"/>
                        </a:rPr>
                        <a:t>3</a:t>
                      </a:r>
                      <a:endParaRPr lang="en-US" dirty="0">
                        <a:latin typeface="Book Antiqua" pitchFamily="18" charset="0"/>
                      </a:endParaRPr>
                    </a:p>
                  </a:txBody>
                  <a:tcPr>
                    <a:solidFill>
                      <a:schemeClr val="accent6"/>
                    </a:solidFill>
                  </a:tcPr>
                </a:tc>
                <a:tc>
                  <a:txBody>
                    <a:bodyPr/>
                    <a:lstStyle/>
                    <a:p>
                      <a:r>
                        <a:rPr lang="en-US" dirty="0" smtClean="0">
                          <a:latin typeface="Book Antiqua" pitchFamily="18" charset="0"/>
                        </a:rPr>
                        <a:t>4</a:t>
                      </a:r>
                      <a:endParaRPr lang="en-US" dirty="0">
                        <a:latin typeface="Book Antiqua" pitchFamily="18" charset="0"/>
                      </a:endParaRPr>
                    </a:p>
                  </a:txBody>
                  <a:tcPr>
                    <a:solidFill>
                      <a:schemeClr val="accent6"/>
                    </a:solidFill>
                  </a:tcPr>
                </a:tc>
              </a:tr>
            </a:tbl>
          </a:graphicData>
        </a:graphic>
      </p:graphicFrame>
      <p:sp>
        <p:nvSpPr>
          <p:cNvPr id="18" name="Right Arrow 17"/>
          <p:cNvSpPr/>
          <p:nvPr/>
        </p:nvSpPr>
        <p:spPr>
          <a:xfrm>
            <a:off x="4343400" y="2743200"/>
            <a:ext cx="762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791200" y="3505200"/>
            <a:ext cx="1828800" cy="381000"/>
          </a:xfrm>
          <a:prstGeom prst="rect">
            <a:avLst/>
          </a:prstGeom>
          <a:noFill/>
        </p:spPr>
        <p:txBody>
          <a:bodyPr wrap="square" rtlCol="0">
            <a:spAutoFit/>
          </a:bodyPr>
          <a:lstStyle/>
          <a:p>
            <a:r>
              <a:rPr lang="en-US" dirty="0" smtClean="0">
                <a:latin typeface="Book Antiqua" pitchFamily="18" charset="0"/>
              </a:rPr>
              <a:t>Feature Map</a:t>
            </a:r>
            <a:endParaRPr lang="en-US" dirty="0">
              <a:latin typeface="Book Antiqua" pitchFamily="18" charset="0"/>
            </a:endParaRPr>
          </a:p>
        </p:txBody>
      </p:sp>
    </p:spTree>
    <p:extLst>
      <p:ext uri="{BB962C8B-B14F-4D97-AF65-F5344CB8AC3E}">
        <p14:creationId xmlns:p14="http://schemas.microsoft.com/office/powerpoint/2010/main" val="3279645288"/>
      </p:ext>
    </p:extLst>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Book Antiqua" pitchFamily="18" charset="0"/>
              </a:rPr>
              <a:t>Convolutional Neural Network(CNN)</a:t>
            </a:r>
            <a:endParaRPr lang="en-US" sz="3600" b="1" dirty="0">
              <a:latin typeface="Book Antiqua"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buNone/>
            </a:pPr>
            <a:r>
              <a:rPr lang="en-US" sz="2600" b="1" u="sng" dirty="0" smtClean="0">
                <a:latin typeface="Book Antiqua" pitchFamily="18" charset="0"/>
              </a:rPr>
              <a:t>Pooling Layer</a:t>
            </a:r>
          </a:p>
          <a:p>
            <a:pPr algn="just"/>
            <a:r>
              <a:rPr lang="en-US" sz="2800" dirty="0" smtClean="0">
                <a:latin typeface="Book Antiqua" pitchFamily="18" charset="0"/>
              </a:rPr>
              <a:t>Spatial Pooling or simply Pooling reduces the dimensionality of each feature map but retains the most important information. </a:t>
            </a:r>
          </a:p>
          <a:p>
            <a:pPr algn="just"/>
            <a:r>
              <a:rPr lang="en-US" sz="2800" dirty="0" smtClean="0">
                <a:latin typeface="Book Antiqua" pitchFamily="18" charset="0"/>
              </a:rPr>
              <a:t>It is also called sub-sampling or down-sampling. Spatial Pooling can be of different types: </a:t>
            </a:r>
            <a:r>
              <a:rPr lang="en-US" sz="2800" i="1" dirty="0" smtClean="0">
                <a:latin typeface="Book Antiqua" pitchFamily="18" charset="0"/>
              </a:rPr>
              <a:t>Max, Average, Sum etc.</a:t>
            </a:r>
          </a:p>
          <a:p>
            <a:pPr algn="just"/>
            <a:r>
              <a:rPr lang="en-US" sz="2800" dirty="0" smtClean="0">
                <a:latin typeface="Book Antiqua" pitchFamily="18" charset="0"/>
              </a:rPr>
              <a:t>In case of Max Pooling, we define a spatial neighborhood (for example, a 3×3 window) and take the largest element from the rectified feature map within that window. </a:t>
            </a:r>
            <a:endParaRPr lang="en-US" sz="2600" b="1"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105</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49579952"/>
      </p:ext>
    </p:extLst>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Book Antiqua" pitchFamily="18" charset="0"/>
              </a:rPr>
              <a:t>Convolutional Neural Network(CNN)</a:t>
            </a:r>
            <a:endParaRPr lang="en-US" sz="3600" b="1" dirty="0">
              <a:latin typeface="Book Antiqua"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buNone/>
            </a:pPr>
            <a:r>
              <a:rPr lang="en-US" sz="2600" b="1" u="sng" dirty="0" smtClean="0">
                <a:latin typeface="Book Antiqua" pitchFamily="18" charset="0"/>
              </a:rPr>
              <a:t>Pooling Layer</a:t>
            </a:r>
          </a:p>
          <a:p>
            <a:pPr algn="just"/>
            <a:r>
              <a:rPr lang="en-US" sz="2800" dirty="0" smtClean="0">
                <a:latin typeface="Book Antiqua" pitchFamily="18" charset="0"/>
              </a:rPr>
              <a:t>Instead of taking the largest element we could also take the average (Average Pooling) or sum of all elements in that window. In practice, Max Pooling has been shown to work better.</a:t>
            </a:r>
          </a:p>
          <a:p>
            <a:pPr algn="just"/>
            <a:endParaRPr lang="en-US" sz="2800" dirty="0" smtClean="0">
              <a:latin typeface="Book Antiqua" pitchFamily="18" charset="0"/>
            </a:endParaRPr>
          </a:p>
          <a:p>
            <a:pPr algn="just">
              <a:buNone/>
            </a:pPr>
            <a:endParaRPr lang="en-US" sz="2600" dirty="0" smtClean="0">
              <a:latin typeface="Book Antiqua" pitchFamily="18" charset="0"/>
            </a:endParaRPr>
          </a:p>
          <a:p>
            <a:pPr algn="just">
              <a:buNone/>
            </a:pPr>
            <a:endParaRPr lang="en-US" sz="2600" b="1" u="sng" dirty="0" smtClean="0">
              <a:latin typeface="Book Antiqua" pitchFamily="18" charset="0"/>
            </a:endParaRPr>
          </a:p>
          <a:p>
            <a:pPr algn="just">
              <a:buNone/>
            </a:pPr>
            <a:endParaRPr lang="en-US" sz="2600" b="1" u="sng" dirty="0" smtClean="0">
              <a:latin typeface="Book Antiqua" pitchFamily="18" charset="0"/>
            </a:endParaRPr>
          </a:p>
          <a:p>
            <a:pPr algn="just">
              <a:buNone/>
            </a:pPr>
            <a:endParaRPr lang="en-US" sz="2600" b="1" u="sng" dirty="0" smtClean="0">
              <a:latin typeface="Book Antiqua" pitchFamily="18" charset="0"/>
            </a:endParaRPr>
          </a:p>
          <a:p>
            <a:pPr algn="just">
              <a:buNone/>
            </a:pPr>
            <a:endParaRPr lang="en-US" sz="2600" b="1" u="sng" dirty="0" smtClean="0">
              <a:latin typeface="Book Antiqua" pitchFamily="18" charset="0"/>
            </a:endParaRPr>
          </a:p>
          <a:p>
            <a:pPr algn="just">
              <a:buNone/>
            </a:pPr>
            <a:endParaRPr lang="en-US" sz="2600" b="1" u="sng" dirty="0" smtClean="0">
              <a:latin typeface="Book Antiqua" pitchFamily="18" charset="0"/>
            </a:endParaRPr>
          </a:p>
          <a:p>
            <a:pPr algn="just">
              <a:buNone/>
            </a:pPr>
            <a:endParaRPr lang="en-US" sz="2800" dirty="0" smtClean="0">
              <a:latin typeface="Book Antiqua" pitchFamily="18" charset="0"/>
            </a:endParaRPr>
          </a:p>
          <a:p>
            <a:pPr algn="just"/>
            <a:endParaRPr lang="en-US" sz="2600" b="1" u="sng" dirty="0" smtClean="0">
              <a:latin typeface="Book Antiqua" pitchFamily="18" charset="0"/>
            </a:endParaRPr>
          </a:p>
          <a:p>
            <a:pPr algn="just">
              <a:buNone/>
            </a:pPr>
            <a:r>
              <a:rPr lang="en-US" sz="2800" dirty="0" smtClean="0"/>
              <a:t/>
            </a:r>
            <a:br>
              <a:rPr lang="en-US" sz="2800" dirty="0" smtClean="0"/>
            </a:br>
            <a:endParaRPr lang="en-US" sz="2600" b="1"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106</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10946" name="Picture 2"/>
          <p:cNvPicPr>
            <a:picLocks noChangeAspect="1" noChangeArrowheads="1"/>
          </p:cNvPicPr>
          <p:nvPr/>
        </p:nvPicPr>
        <p:blipFill>
          <a:blip r:embed="rId3"/>
          <a:srcRect/>
          <a:stretch>
            <a:fillRect/>
          </a:stretch>
        </p:blipFill>
        <p:spPr bwMode="auto">
          <a:xfrm>
            <a:off x="2057400" y="3657600"/>
            <a:ext cx="4343400" cy="1936619"/>
          </a:xfrm>
          <a:prstGeom prst="rect">
            <a:avLst/>
          </a:prstGeom>
          <a:noFill/>
          <a:ln w="9525">
            <a:noFill/>
            <a:miter lim="800000"/>
            <a:headEnd/>
            <a:tailEnd/>
          </a:ln>
          <a:effectLst/>
        </p:spPr>
      </p:pic>
      <p:sp>
        <p:nvSpPr>
          <p:cNvPr id="15" name="TextBox 14"/>
          <p:cNvSpPr txBox="1"/>
          <p:nvPr/>
        </p:nvSpPr>
        <p:spPr>
          <a:xfrm>
            <a:off x="1905000" y="5638800"/>
            <a:ext cx="5596404" cy="369332"/>
          </a:xfrm>
          <a:prstGeom prst="rect">
            <a:avLst/>
          </a:prstGeom>
          <a:noFill/>
        </p:spPr>
        <p:txBody>
          <a:bodyPr wrap="none" rtlCol="0">
            <a:spAutoFit/>
          </a:bodyPr>
          <a:lstStyle/>
          <a:p>
            <a:r>
              <a:rPr lang="en-US" b="1" dirty="0" smtClean="0">
                <a:latin typeface="Book Antiqua" pitchFamily="18" charset="0"/>
              </a:rPr>
              <a:t>Figure: 3x3 Max Pooling over 5x5 convolved feature</a:t>
            </a:r>
            <a:endParaRPr lang="en-US" b="1" dirty="0">
              <a:latin typeface="Book Antiqua" pitchFamily="18" charset="0"/>
            </a:endParaRPr>
          </a:p>
        </p:txBody>
      </p:sp>
    </p:spTree>
    <p:extLst>
      <p:ext uri="{BB962C8B-B14F-4D97-AF65-F5344CB8AC3E}">
        <p14:creationId xmlns:p14="http://schemas.microsoft.com/office/powerpoint/2010/main" val="960881143"/>
      </p:ext>
    </p:extLst>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Book Antiqua" pitchFamily="18" charset="0"/>
              </a:rPr>
              <a:t>Convolutional Neural Network(CNN)</a:t>
            </a:r>
            <a:endParaRPr lang="en-US" sz="3600" b="1" dirty="0">
              <a:latin typeface="Book Antiqua"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buNone/>
            </a:pPr>
            <a:r>
              <a:rPr lang="en-US" sz="2600" b="1" u="sng" dirty="0" smtClean="0">
                <a:latin typeface="Book Antiqua" pitchFamily="18" charset="0"/>
              </a:rPr>
              <a:t>Fully Connected Layer</a:t>
            </a:r>
          </a:p>
          <a:p>
            <a:pPr algn="just"/>
            <a:r>
              <a:rPr lang="en-US" sz="2600" dirty="0" smtClean="0">
                <a:latin typeface="Book Antiqua" pitchFamily="18" charset="0"/>
              </a:rPr>
              <a:t>The Fully Connected layer is a traditional Multi Layer Perceptron that uses a softmax activation function in the output layer. The term “</a:t>
            </a:r>
            <a:r>
              <a:rPr lang="en-US" sz="2600" i="1" dirty="0" smtClean="0">
                <a:latin typeface="Book Antiqua" pitchFamily="18" charset="0"/>
              </a:rPr>
              <a:t>Fully Connected”</a:t>
            </a:r>
            <a:r>
              <a:rPr lang="en-US" sz="2600" dirty="0" smtClean="0">
                <a:latin typeface="Book Antiqua" pitchFamily="18" charset="0"/>
              </a:rPr>
              <a:t> implies that every neuron in the previous layer is connected to every neuron on the next layer. </a:t>
            </a:r>
          </a:p>
          <a:p>
            <a:pPr algn="just"/>
            <a:r>
              <a:rPr lang="en-US" sz="2600" dirty="0" smtClean="0">
                <a:latin typeface="Book Antiqua" pitchFamily="18" charset="0"/>
              </a:rPr>
              <a:t>The output from the Convolutional and Pooling layers represent high-level features of the input image. The purpose of the Fully Connected layer is to use these features for classifying the input image into various classes based on the training dataset. </a:t>
            </a:r>
            <a:endParaRPr lang="en-US" sz="2600" b="1"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107</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90333778"/>
      </p:ext>
    </p:extLst>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Book Antiqua" pitchFamily="18" charset="0"/>
              </a:rPr>
              <a:t>Convolutional Neural Network(CNN)</a:t>
            </a:r>
            <a:endParaRPr lang="en-US" sz="3600" b="1" dirty="0">
              <a:latin typeface="Book Antiqua"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buNone/>
            </a:pPr>
            <a:r>
              <a:rPr lang="en-US" sz="2600" b="1" u="sng" dirty="0" smtClean="0">
                <a:latin typeface="Book Antiqua" pitchFamily="18" charset="0"/>
              </a:rPr>
              <a:t>Fully Connected Layer</a:t>
            </a:r>
          </a:p>
          <a:p>
            <a:pPr algn="just"/>
            <a:r>
              <a:rPr lang="en-US" sz="2600" dirty="0" smtClean="0">
                <a:latin typeface="Book Antiqua" pitchFamily="18" charset="0"/>
              </a:rPr>
              <a:t>The Softmax function takes a vector of arbitrary real-valued scores and squashes it to a vector of values between zero and one that sum to one.  </a:t>
            </a:r>
          </a:p>
          <a:p>
            <a:pPr algn="just"/>
            <a:r>
              <a:rPr lang="en-US" sz="2600" dirty="0" smtClean="0">
                <a:latin typeface="Book Antiqua" pitchFamily="18" charset="0"/>
              </a:rPr>
              <a:t>The Fully-Connected layer learns non-linear function in output produced by Convolutional and Pooling Layer.</a:t>
            </a:r>
          </a:p>
          <a:p>
            <a:pPr algn="just"/>
            <a:r>
              <a:rPr lang="en-US" sz="2600" dirty="0" smtClean="0">
                <a:latin typeface="Book Antiqua" pitchFamily="18" charset="0"/>
              </a:rPr>
              <a:t>We should flatten the image into a column vector. The flattened output is fed to the Fully Connected Layer and backpropagation can be applied to train the network. </a:t>
            </a:r>
            <a:endParaRPr lang="en-US" sz="2600" b="1"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108</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19874672"/>
      </p:ext>
    </p:extLst>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Book Antiqua" pitchFamily="18" charset="0"/>
              </a:rPr>
              <a:t>Convolutional Neural Network(CNN)</a:t>
            </a:r>
            <a:endParaRPr lang="en-US" sz="3600" b="1" dirty="0">
              <a:latin typeface="Book Antiqua"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buNone/>
            </a:pPr>
            <a:r>
              <a:rPr lang="en-US" sz="2600" b="1" dirty="0" smtClean="0">
                <a:latin typeface="Book Antiqua" pitchFamily="18" charset="0"/>
              </a:rPr>
              <a:t>Example</a:t>
            </a:r>
          </a:p>
          <a:p>
            <a:pPr algn="just">
              <a:buNone/>
            </a:pPr>
            <a:r>
              <a:rPr lang="en-US" sz="2600" dirty="0" smtClean="0">
                <a:latin typeface="Book Antiqua" pitchFamily="18" charset="0"/>
              </a:rPr>
              <a:t>	Consider following 6x6 image and 3x3 filter as below. Compute feature </a:t>
            </a:r>
            <a:r>
              <a:rPr lang="en-US" sz="2600" smtClean="0">
                <a:latin typeface="Book Antiqua" pitchFamily="18" charset="0"/>
              </a:rPr>
              <a:t>map and </a:t>
            </a:r>
            <a:r>
              <a:rPr lang="en-US" sz="2600" dirty="0" smtClean="0">
                <a:latin typeface="Book Antiqua" pitchFamily="18" charset="0"/>
              </a:rPr>
              <a:t>pooled feature map using 2x2 window. Use Max pooling.</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109</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15" name="Table 14"/>
          <p:cNvGraphicFramePr>
            <a:graphicFrameLocks noGrp="1"/>
          </p:cNvGraphicFramePr>
          <p:nvPr/>
        </p:nvGraphicFramePr>
        <p:xfrm>
          <a:off x="685800" y="3581400"/>
          <a:ext cx="3429000" cy="2225040"/>
        </p:xfrm>
        <a:graphic>
          <a:graphicData uri="http://schemas.openxmlformats.org/drawingml/2006/table">
            <a:tbl>
              <a:tblPr firstRow="1" bandRow="1">
                <a:tableStyleId>{5C22544A-7EE6-4342-B048-85BDC9FD1C3A}</a:tableStyleId>
              </a:tblPr>
              <a:tblGrid>
                <a:gridCol w="571500"/>
                <a:gridCol w="571500"/>
                <a:gridCol w="571500"/>
                <a:gridCol w="571500"/>
                <a:gridCol w="571500"/>
                <a:gridCol w="571500"/>
              </a:tblGrid>
              <a:tr h="370840">
                <a:tc>
                  <a:txBody>
                    <a:bodyPr/>
                    <a:lstStyle/>
                    <a:p>
                      <a:r>
                        <a:rPr lang="en-US" dirty="0" smtClean="0">
                          <a:latin typeface="Book Antiqua" pitchFamily="18" charset="0"/>
                        </a:rPr>
                        <a:t>255</a:t>
                      </a:r>
                      <a:endParaRPr lang="en-US" dirty="0">
                        <a:latin typeface="Book Antiqua" pitchFamily="18" charset="0"/>
                      </a:endParaRPr>
                    </a:p>
                  </a:txBody>
                  <a:tcPr/>
                </a:tc>
                <a:tc>
                  <a:txBody>
                    <a:bodyPr/>
                    <a:lstStyle/>
                    <a:p>
                      <a:r>
                        <a:rPr lang="en-US" dirty="0" smtClean="0">
                          <a:latin typeface="Book Antiqua" pitchFamily="18" charset="0"/>
                        </a:rPr>
                        <a:t>200</a:t>
                      </a:r>
                      <a:endParaRPr lang="en-US" dirty="0">
                        <a:latin typeface="Book Antiqua" pitchFamily="18" charset="0"/>
                      </a:endParaRPr>
                    </a:p>
                  </a:txBody>
                  <a:tcPr/>
                </a:tc>
                <a:tc>
                  <a:txBody>
                    <a:bodyPr/>
                    <a:lstStyle/>
                    <a:p>
                      <a:r>
                        <a:rPr lang="en-US" dirty="0" smtClean="0">
                          <a:latin typeface="Book Antiqua" pitchFamily="18" charset="0"/>
                        </a:rPr>
                        <a:t>120</a:t>
                      </a:r>
                      <a:endParaRPr lang="en-US" dirty="0">
                        <a:latin typeface="Book Antiqua" pitchFamily="18" charset="0"/>
                      </a:endParaRPr>
                    </a:p>
                  </a:txBody>
                  <a:tcPr/>
                </a:tc>
                <a:tc>
                  <a:txBody>
                    <a:bodyPr/>
                    <a:lstStyle/>
                    <a:p>
                      <a:r>
                        <a:rPr lang="en-US" dirty="0" smtClean="0">
                          <a:latin typeface="Book Antiqua" pitchFamily="18" charset="0"/>
                        </a:rPr>
                        <a:t>89</a:t>
                      </a:r>
                      <a:endParaRPr lang="en-US" dirty="0">
                        <a:latin typeface="Book Antiqua" pitchFamily="18" charset="0"/>
                      </a:endParaRPr>
                    </a:p>
                  </a:txBody>
                  <a:tcPr/>
                </a:tc>
                <a:tc>
                  <a:txBody>
                    <a:bodyPr/>
                    <a:lstStyle/>
                    <a:p>
                      <a:r>
                        <a:rPr lang="en-US" dirty="0" smtClean="0">
                          <a:latin typeface="Book Antiqua" pitchFamily="18" charset="0"/>
                        </a:rPr>
                        <a:t>0</a:t>
                      </a:r>
                      <a:endParaRPr lang="en-US" dirty="0">
                        <a:latin typeface="Book Antiqua" pitchFamily="18" charset="0"/>
                      </a:endParaRPr>
                    </a:p>
                  </a:txBody>
                  <a:tcPr/>
                </a:tc>
                <a:tc>
                  <a:txBody>
                    <a:bodyPr/>
                    <a:lstStyle/>
                    <a:p>
                      <a:r>
                        <a:rPr lang="en-US" dirty="0" smtClean="0">
                          <a:latin typeface="Book Antiqua" pitchFamily="18" charset="0"/>
                        </a:rPr>
                        <a:t>180</a:t>
                      </a:r>
                      <a:endParaRPr lang="en-US" dirty="0">
                        <a:latin typeface="Book Antiqua" pitchFamily="18" charset="0"/>
                      </a:endParaRPr>
                    </a:p>
                  </a:txBody>
                  <a:tcPr/>
                </a:tc>
              </a:tr>
              <a:tr h="370840">
                <a:tc>
                  <a:txBody>
                    <a:bodyPr/>
                    <a:lstStyle/>
                    <a:p>
                      <a:r>
                        <a:rPr lang="en-US" dirty="0" smtClean="0">
                          <a:latin typeface="Book Antiqua" pitchFamily="18" charset="0"/>
                        </a:rPr>
                        <a:t>210</a:t>
                      </a:r>
                      <a:endParaRPr lang="en-US" dirty="0">
                        <a:latin typeface="Book Antiqua" pitchFamily="18" charset="0"/>
                      </a:endParaRPr>
                    </a:p>
                  </a:txBody>
                  <a:tcPr/>
                </a:tc>
                <a:tc>
                  <a:txBody>
                    <a:bodyPr/>
                    <a:lstStyle/>
                    <a:p>
                      <a:r>
                        <a:rPr lang="en-US" dirty="0" smtClean="0">
                          <a:latin typeface="Book Antiqua" pitchFamily="18" charset="0"/>
                        </a:rPr>
                        <a:t>230</a:t>
                      </a:r>
                      <a:endParaRPr lang="en-US" dirty="0">
                        <a:latin typeface="Book Antiqua" pitchFamily="18" charset="0"/>
                      </a:endParaRPr>
                    </a:p>
                  </a:txBody>
                  <a:tcPr/>
                </a:tc>
                <a:tc>
                  <a:txBody>
                    <a:bodyPr/>
                    <a:lstStyle/>
                    <a:p>
                      <a:r>
                        <a:rPr lang="en-US" dirty="0" smtClean="0">
                          <a:latin typeface="Book Antiqua" pitchFamily="18" charset="0"/>
                        </a:rPr>
                        <a:t>170</a:t>
                      </a:r>
                      <a:endParaRPr lang="en-US" dirty="0">
                        <a:latin typeface="Book Antiqua" pitchFamily="18" charset="0"/>
                      </a:endParaRPr>
                    </a:p>
                  </a:txBody>
                  <a:tcPr/>
                </a:tc>
                <a:tc>
                  <a:txBody>
                    <a:bodyPr/>
                    <a:lstStyle/>
                    <a:p>
                      <a:r>
                        <a:rPr lang="en-US" dirty="0" smtClean="0">
                          <a:latin typeface="Book Antiqua" pitchFamily="18" charset="0"/>
                        </a:rPr>
                        <a:t>165</a:t>
                      </a:r>
                      <a:endParaRPr lang="en-US" dirty="0">
                        <a:latin typeface="Book Antiqua" pitchFamily="18" charset="0"/>
                      </a:endParaRPr>
                    </a:p>
                  </a:txBody>
                  <a:tcPr/>
                </a:tc>
                <a:tc>
                  <a:txBody>
                    <a:bodyPr/>
                    <a:lstStyle/>
                    <a:p>
                      <a:r>
                        <a:rPr lang="en-US" dirty="0" smtClean="0">
                          <a:latin typeface="Book Antiqua" pitchFamily="18" charset="0"/>
                        </a:rPr>
                        <a:t>87</a:t>
                      </a:r>
                      <a:endParaRPr lang="en-US" dirty="0">
                        <a:latin typeface="Book Antiqua" pitchFamily="18" charset="0"/>
                      </a:endParaRPr>
                    </a:p>
                  </a:txBody>
                  <a:tcPr/>
                </a:tc>
                <a:tc>
                  <a:txBody>
                    <a:bodyPr/>
                    <a:lstStyle/>
                    <a:p>
                      <a:r>
                        <a:rPr lang="en-US" dirty="0" smtClean="0">
                          <a:latin typeface="Book Antiqua" pitchFamily="18" charset="0"/>
                        </a:rPr>
                        <a:t>76</a:t>
                      </a:r>
                      <a:endParaRPr lang="en-US" dirty="0">
                        <a:latin typeface="Book Antiqua" pitchFamily="18" charset="0"/>
                      </a:endParaRPr>
                    </a:p>
                  </a:txBody>
                  <a:tcPr/>
                </a:tc>
              </a:tr>
              <a:tr h="370840">
                <a:tc>
                  <a:txBody>
                    <a:bodyPr/>
                    <a:lstStyle/>
                    <a:p>
                      <a:r>
                        <a:rPr lang="en-US" dirty="0" smtClean="0">
                          <a:latin typeface="Book Antiqua" pitchFamily="18" charset="0"/>
                        </a:rPr>
                        <a:t>49</a:t>
                      </a:r>
                      <a:endParaRPr lang="en-US" dirty="0">
                        <a:latin typeface="Book Antiqua" pitchFamily="18" charset="0"/>
                      </a:endParaRPr>
                    </a:p>
                  </a:txBody>
                  <a:tcPr/>
                </a:tc>
                <a:tc>
                  <a:txBody>
                    <a:bodyPr/>
                    <a:lstStyle/>
                    <a:p>
                      <a:r>
                        <a:rPr lang="en-US" dirty="0" smtClean="0">
                          <a:latin typeface="Book Antiqua" pitchFamily="18" charset="0"/>
                        </a:rPr>
                        <a:t>120</a:t>
                      </a:r>
                      <a:endParaRPr lang="en-US" dirty="0">
                        <a:latin typeface="Book Antiqua" pitchFamily="18" charset="0"/>
                      </a:endParaRPr>
                    </a:p>
                  </a:txBody>
                  <a:tcPr/>
                </a:tc>
                <a:tc>
                  <a:txBody>
                    <a:bodyPr/>
                    <a:lstStyle/>
                    <a:p>
                      <a:r>
                        <a:rPr lang="en-US" dirty="0" smtClean="0">
                          <a:latin typeface="Book Antiqua" pitchFamily="18" charset="0"/>
                        </a:rPr>
                        <a:t>115</a:t>
                      </a:r>
                      <a:endParaRPr lang="en-US" dirty="0">
                        <a:latin typeface="Book Antiqua" pitchFamily="18" charset="0"/>
                      </a:endParaRPr>
                    </a:p>
                  </a:txBody>
                  <a:tcPr/>
                </a:tc>
                <a:tc>
                  <a:txBody>
                    <a:bodyPr/>
                    <a:lstStyle/>
                    <a:p>
                      <a:r>
                        <a:rPr lang="en-US" dirty="0" smtClean="0">
                          <a:latin typeface="Book Antiqua" pitchFamily="18" charset="0"/>
                        </a:rPr>
                        <a:t>125</a:t>
                      </a:r>
                      <a:endParaRPr lang="en-US" dirty="0">
                        <a:latin typeface="Book Antiqua" pitchFamily="18" charset="0"/>
                      </a:endParaRPr>
                    </a:p>
                  </a:txBody>
                  <a:tcPr/>
                </a:tc>
                <a:tc>
                  <a:txBody>
                    <a:bodyPr/>
                    <a:lstStyle/>
                    <a:p>
                      <a:r>
                        <a:rPr lang="en-US" dirty="0" smtClean="0">
                          <a:latin typeface="Book Antiqua" pitchFamily="18" charset="0"/>
                        </a:rPr>
                        <a:t>165</a:t>
                      </a:r>
                      <a:endParaRPr lang="en-US" dirty="0">
                        <a:latin typeface="Book Antiqua" pitchFamily="18" charset="0"/>
                      </a:endParaRPr>
                    </a:p>
                  </a:txBody>
                  <a:tcPr/>
                </a:tc>
                <a:tc>
                  <a:txBody>
                    <a:bodyPr/>
                    <a:lstStyle/>
                    <a:p>
                      <a:r>
                        <a:rPr lang="en-US" dirty="0" smtClean="0">
                          <a:latin typeface="Book Antiqua" pitchFamily="18" charset="0"/>
                        </a:rPr>
                        <a:t>140</a:t>
                      </a:r>
                      <a:endParaRPr lang="en-US" dirty="0">
                        <a:latin typeface="Book Antiqua" pitchFamily="18" charset="0"/>
                      </a:endParaRPr>
                    </a:p>
                  </a:txBody>
                  <a:tcPr/>
                </a:tc>
              </a:tr>
              <a:tr h="370840">
                <a:tc>
                  <a:txBody>
                    <a:bodyPr/>
                    <a:lstStyle/>
                    <a:p>
                      <a:r>
                        <a:rPr lang="en-US" dirty="0" smtClean="0">
                          <a:latin typeface="Book Antiqua" pitchFamily="18" charset="0"/>
                        </a:rPr>
                        <a:t>20</a:t>
                      </a:r>
                      <a:endParaRPr lang="en-US" dirty="0">
                        <a:latin typeface="Book Antiqua" pitchFamily="18" charset="0"/>
                      </a:endParaRPr>
                    </a:p>
                  </a:txBody>
                  <a:tcPr/>
                </a:tc>
                <a:tc>
                  <a:txBody>
                    <a:bodyPr/>
                    <a:lstStyle/>
                    <a:p>
                      <a:r>
                        <a:rPr lang="en-US" dirty="0" smtClean="0">
                          <a:latin typeface="Book Antiqua" pitchFamily="18" charset="0"/>
                        </a:rPr>
                        <a:t>35</a:t>
                      </a:r>
                      <a:endParaRPr lang="en-US" dirty="0">
                        <a:latin typeface="Book Antiqua" pitchFamily="18" charset="0"/>
                      </a:endParaRPr>
                    </a:p>
                  </a:txBody>
                  <a:tcPr/>
                </a:tc>
                <a:tc>
                  <a:txBody>
                    <a:bodyPr/>
                    <a:lstStyle/>
                    <a:p>
                      <a:r>
                        <a:rPr lang="en-US" dirty="0" smtClean="0">
                          <a:latin typeface="Book Antiqua" pitchFamily="18" charset="0"/>
                        </a:rPr>
                        <a:t>32</a:t>
                      </a:r>
                      <a:endParaRPr lang="en-US" dirty="0">
                        <a:latin typeface="Book Antiqua" pitchFamily="18" charset="0"/>
                      </a:endParaRPr>
                    </a:p>
                  </a:txBody>
                  <a:tcPr/>
                </a:tc>
                <a:tc>
                  <a:txBody>
                    <a:bodyPr/>
                    <a:lstStyle/>
                    <a:p>
                      <a:r>
                        <a:rPr lang="en-US" dirty="0" smtClean="0">
                          <a:latin typeface="Book Antiqua" pitchFamily="18" charset="0"/>
                        </a:rPr>
                        <a:t>42</a:t>
                      </a:r>
                      <a:endParaRPr lang="en-US" dirty="0">
                        <a:latin typeface="Book Antiqua" pitchFamily="18" charset="0"/>
                      </a:endParaRPr>
                    </a:p>
                  </a:txBody>
                  <a:tcPr/>
                </a:tc>
                <a:tc>
                  <a:txBody>
                    <a:bodyPr/>
                    <a:lstStyle/>
                    <a:p>
                      <a:r>
                        <a:rPr lang="en-US" dirty="0" smtClean="0">
                          <a:latin typeface="Book Antiqua" pitchFamily="18" charset="0"/>
                        </a:rPr>
                        <a:t>37</a:t>
                      </a:r>
                      <a:endParaRPr lang="en-US" dirty="0">
                        <a:latin typeface="Book Antiqua" pitchFamily="18" charset="0"/>
                      </a:endParaRPr>
                    </a:p>
                  </a:txBody>
                  <a:tcPr/>
                </a:tc>
                <a:tc>
                  <a:txBody>
                    <a:bodyPr/>
                    <a:lstStyle/>
                    <a:p>
                      <a:r>
                        <a:rPr lang="en-US" dirty="0" smtClean="0">
                          <a:latin typeface="Book Antiqua" pitchFamily="18" charset="0"/>
                        </a:rPr>
                        <a:t>78</a:t>
                      </a:r>
                      <a:endParaRPr lang="en-US" dirty="0">
                        <a:latin typeface="Book Antiqua" pitchFamily="18" charset="0"/>
                      </a:endParaRPr>
                    </a:p>
                  </a:txBody>
                  <a:tcPr/>
                </a:tc>
              </a:tr>
              <a:tr h="370840">
                <a:tc>
                  <a:txBody>
                    <a:bodyPr/>
                    <a:lstStyle/>
                    <a:p>
                      <a:r>
                        <a:rPr lang="en-US" dirty="0" smtClean="0">
                          <a:latin typeface="Book Antiqua" pitchFamily="18" charset="0"/>
                        </a:rPr>
                        <a:t>55</a:t>
                      </a:r>
                      <a:endParaRPr lang="en-US" dirty="0">
                        <a:latin typeface="Book Antiqua" pitchFamily="18" charset="0"/>
                      </a:endParaRPr>
                    </a:p>
                  </a:txBody>
                  <a:tcPr/>
                </a:tc>
                <a:tc>
                  <a:txBody>
                    <a:bodyPr/>
                    <a:lstStyle/>
                    <a:p>
                      <a:r>
                        <a:rPr lang="en-US" dirty="0" smtClean="0">
                          <a:latin typeface="Book Antiqua" pitchFamily="18" charset="0"/>
                        </a:rPr>
                        <a:t>65</a:t>
                      </a:r>
                      <a:endParaRPr lang="en-US" dirty="0">
                        <a:latin typeface="Book Antiqua" pitchFamily="18" charset="0"/>
                      </a:endParaRPr>
                    </a:p>
                  </a:txBody>
                  <a:tcPr/>
                </a:tc>
                <a:tc>
                  <a:txBody>
                    <a:bodyPr/>
                    <a:lstStyle/>
                    <a:p>
                      <a:r>
                        <a:rPr lang="en-US" dirty="0" smtClean="0">
                          <a:latin typeface="Book Antiqua" pitchFamily="18" charset="0"/>
                        </a:rPr>
                        <a:t>75</a:t>
                      </a:r>
                      <a:endParaRPr lang="en-US" dirty="0">
                        <a:latin typeface="Book Antiqua" pitchFamily="18" charset="0"/>
                      </a:endParaRPr>
                    </a:p>
                  </a:txBody>
                  <a:tcPr/>
                </a:tc>
                <a:tc>
                  <a:txBody>
                    <a:bodyPr/>
                    <a:lstStyle/>
                    <a:p>
                      <a:r>
                        <a:rPr lang="en-US" dirty="0" smtClean="0">
                          <a:latin typeface="Book Antiqua" pitchFamily="18" charset="0"/>
                        </a:rPr>
                        <a:t>45</a:t>
                      </a:r>
                      <a:endParaRPr lang="en-US" dirty="0">
                        <a:latin typeface="Book Antiqua" pitchFamily="18" charset="0"/>
                      </a:endParaRPr>
                    </a:p>
                  </a:txBody>
                  <a:tcPr/>
                </a:tc>
                <a:tc>
                  <a:txBody>
                    <a:bodyPr/>
                    <a:lstStyle/>
                    <a:p>
                      <a:r>
                        <a:rPr lang="en-US" dirty="0" smtClean="0">
                          <a:latin typeface="Book Antiqua" pitchFamily="18" charset="0"/>
                        </a:rPr>
                        <a:t>35</a:t>
                      </a:r>
                      <a:endParaRPr lang="en-US" dirty="0">
                        <a:latin typeface="Book Antiqua" pitchFamily="18" charset="0"/>
                      </a:endParaRPr>
                    </a:p>
                  </a:txBody>
                  <a:tcPr/>
                </a:tc>
                <a:tc>
                  <a:txBody>
                    <a:bodyPr/>
                    <a:lstStyle/>
                    <a:p>
                      <a:r>
                        <a:rPr lang="en-US" dirty="0" smtClean="0">
                          <a:latin typeface="Book Antiqua" pitchFamily="18" charset="0"/>
                        </a:rPr>
                        <a:t>69</a:t>
                      </a:r>
                      <a:endParaRPr lang="en-US" dirty="0">
                        <a:latin typeface="Book Antiqua" pitchFamily="18" charset="0"/>
                      </a:endParaRPr>
                    </a:p>
                  </a:txBody>
                  <a:tcPr/>
                </a:tc>
              </a:tr>
              <a:tr h="370840">
                <a:tc>
                  <a:txBody>
                    <a:bodyPr/>
                    <a:lstStyle/>
                    <a:p>
                      <a:r>
                        <a:rPr lang="en-US" dirty="0" smtClean="0">
                          <a:latin typeface="Book Antiqua" pitchFamily="18" charset="0"/>
                        </a:rPr>
                        <a:t>190</a:t>
                      </a:r>
                      <a:endParaRPr lang="en-US" dirty="0">
                        <a:latin typeface="Book Antiqua" pitchFamily="18" charset="0"/>
                      </a:endParaRPr>
                    </a:p>
                  </a:txBody>
                  <a:tcPr/>
                </a:tc>
                <a:tc>
                  <a:txBody>
                    <a:bodyPr/>
                    <a:lstStyle/>
                    <a:p>
                      <a:r>
                        <a:rPr lang="en-US" dirty="0" smtClean="0">
                          <a:latin typeface="Book Antiqua" pitchFamily="18" charset="0"/>
                        </a:rPr>
                        <a:t>180</a:t>
                      </a:r>
                      <a:endParaRPr lang="en-US" dirty="0">
                        <a:latin typeface="Book Antiqua" pitchFamily="18" charset="0"/>
                      </a:endParaRPr>
                    </a:p>
                  </a:txBody>
                  <a:tcPr/>
                </a:tc>
                <a:tc>
                  <a:txBody>
                    <a:bodyPr/>
                    <a:lstStyle/>
                    <a:p>
                      <a:r>
                        <a:rPr lang="en-US" dirty="0" smtClean="0">
                          <a:latin typeface="Book Antiqua" pitchFamily="18" charset="0"/>
                        </a:rPr>
                        <a:t>160</a:t>
                      </a:r>
                      <a:endParaRPr lang="en-US" dirty="0">
                        <a:latin typeface="Book Antiqua" pitchFamily="18" charset="0"/>
                      </a:endParaRPr>
                    </a:p>
                  </a:txBody>
                  <a:tcPr/>
                </a:tc>
                <a:tc>
                  <a:txBody>
                    <a:bodyPr/>
                    <a:lstStyle/>
                    <a:p>
                      <a:r>
                        <a:rPr lang="en-US" dirty="0" smtClean="0">
                          <a:latin typeface="Book Antiqua" pitchFamily="18" charset="0"/>
                        </a:rPr>
                        <a:t>150</a:t>
                      </a:r>
                      <a:endParaRPr lang="en-US" dirty="0">
                        <a:latin typeface="Book Antiqua" pitchFamily="18" charset="0"/>
                      </a:endParaRPr>
                    </a:p>
                  </a:txBody>
                  <a:tcPr/>
                </a:tc>
                <a:tc>
                  <a:txBody>
                    <a:bodyPr/>
                    <a:lstStyle/>
                    <a:p>
                      <a:r>
                        <a:rPr lang="en-US" dirty="0" smtClean="0">
                          <a:latin typeface="Book Antiqua" pitchFamily="18" charset="0"/>
                        </a:rPr>
                        <a:t>155</a:t>
                      </a:r>
                      <a:endParaRPr lang="en-US" dirty="0">
                        <a:latin typeface="Book Antiqua" pitchFamily="18" charset="0"/>
                      </a:endParaRPr>
                    </a:p>
                  </a:txBody>
                  <a:tcPr/>
                </a:tc>
                <a:tc>
                  <a:txBody>
                    <a:bodyPr/>
                    <a:lstStyle/>
                    <a:p>
                      <a:r>
                        <a:rPr lang="en-US" dirty="0" smtClean="0">
                          <a:latin typeface="Book Antiqua" pitchFamily="18" charset="0"/>
                        </a:rPr>
                        <a:t>165</a:t>
                      </a:r>
                      <a:endParaRPr lang="en-US" dirty="0">
                        <a:latin typeface="Book Antiqua" pitchFamily="18" charset="0"/>
                      </a:endParaRPr>
                    </a:p>
                  </a:txBody>
                  <a:tcPr/>
                </a:tc>
              </a:tr>
            </a:tbl>
          </a:graphicData>
        </a:graphic>
      </p:graphicFrame>
      <p:graphicFrame>
        <p:nvGraphicFramePr>
          <p:cNvPr id="16" name="Table 15"/>
          <p:cNvGraphicFramePr>
            <a:graphicFrameLocks noGrp="1"/>
          </p:cNvGraphicFramePr>
          <p:nvPr/>
        </p:nvGraphicFramePr>
        <p:xfrm>
          <a:off x="4419600" y="4038600"/>
          <a:ext cx="1752600" cy="1112520"/>
        </p:xfrm>
        <a:graphic>
          <a:graphicData uri="http://schemas.openxmlformats.org/drawingml/2006/table">
            <a:tbl>
              <a:tblPr firstRow="1" bandRow="1">
                <a:tableStyleId>{5C22544A-7EE6-4342-B048-85BDC9FD1C3A}</a:tableStyleId>
              </a:tblPr>
              <a:tblGrid>
                <a:gridCol w="584200"/>
                <a:gridCol w="584200"/>
                <a:gridCol w="584200"/>
              </a:tblGrid>
              <a:tr h="370840">
                <a:tc>
                  <a:txBody>
                    <a:bodyPr/>
                    <a:lstStyle/>
                    <a:p>
                      <a:r>
                        <a:rPr lang="en-US" dirty="0" smtClean="0">
                          <a:latin typeface="Book Antiqua" pitchFamily="18" charset="0"/>
                        </a:rPr>
                        <a:t>1</a:t>
                      </a:r>
                      <a:endParaRPr lang="en-US" dirty="0">
                        <a:latin typeface="Book Antiqua" pitchFamily="18" charset="0"/>
                      </a:endParaRPr>
                    </a:p>
                  </a:txBody>
                  <a:tcPr/>
                </a:tc>
                <a:tc>
                  <a:txBody>
                    <a:bodyPr/>
                    <a:lstStyle/>
                    <a:p>
                      <a:r>
                        <a:rPr lang="en-US" dirty="0" smtClean="0">
                          <a:latin typeface="Book Antiqua" pitchFamily="18" charset="0"/>
                        </a:rPr>
                        <a:t>1</a:t>
                      </a:r>
                      <a:endParaRPr lang="en-US" dirty="0">
                        <a:latin typeface="Book Antiqua" pitchFamily="18" charset="0"/>
                      </a:endParaRPr>
                    </a:p>
                  </a:txBody>
                  <a:tcPr/>
                </a:tc>
                <a:tc>
                  <a:txBody>
                    <a:bodyPr/>
                    <a:lstStyle/>
                    <a:p>
                      <a:r>
                        <a:rPr lang="en-US" dirty="0" smtClean="0">
                          <a:latin typeface="Book Antiqua" pitchFamily="18" charset="0"/>
                        </a:rPr>
                        <a:t>0</a:t>
                      </a:r>
                      <a:endParaRPr lang="en-US" dirty="0">
                        <a:latin typeface="Book Antiqua" pitchFamily="18" charset="0"/>
                      </a:endParaRPr>
                    </a:p>
                  </a:txBody>
                  <a:tcPr/>
                </a:tc>
              </a:tr>
              <a:tr h="370840">
                <a:tc>
                  <a:txBody>
                    <a:bodyPr/>
                    <a:lstStyle/>
                    <a:p>
                      <a:r>
                        <a:rPr lang="en-US" dirty="0" smtClean="0">
                          <a:latin typeface="Book Antiqua" pitchFamily="18" charset="0"/>
                        </a:rPr>
                        <a:t>0</a:t>
                      </a:r>
                      <a:endParaRPr lang="en-US" dirty="0">
                        <a:latin typeface="Book Antiqua" pitchFamily="18" charset="0"/>
                      </a:endParaRPr>
                    </a:p>
                  </a:txBody>
                  <a:tcPr/>
                </a:tc>
                <a:tc>
                  <a:txBody>
                    <a:bodyPr/>
                    <a:lstStyle/>
                    <a:p>
                      <a:r>
                        <a:rPr lang="en-US" dirty="0" smtClean="0">
                          <a:latin typeface="Book Antiqua" pitchFamily="18" charset="0"/>
                        </a:rPr>
                        <a:t>1</a:t>
                      </a:r>
                      <a:endParaRPr lang="en-US" dirty="0">
                        <a:latin typeface="Book Antiqua" pitchFamily="18" charset="0"/>
                      </a:endParaRPr>
                    </a:p>
                  </a:txBody>
                  <a:tcPr/>
                </a:tc>
                <a:tc>
                  <a:txBody>
                    <a:bodyPr/>
                    <a:lstStyle/>
                    <a:p>
                      <a:r>
                        <a:rPr lang="en-US" dirty="0" smtClean="0">
                          <a:latin typeface="Book Antiqua" pitchFamily="18" charset="0"/>
                        </a:rPr>
                        <a:t>0</a:t>
                      </a:r>
                      <a:endParaRPr lang="en-US" dirty="0">
                        <a:latin typeface="Book Antiqua" pitchFamily="18" charset="0"/>
                      </a:endParaRPr>
                    </a:p>
                  </a:txBody>
                  <a:tcPr/>
                </a:tc>
              </a:tr>
              <a:tr h="370840">
                <a:tc>
                  <a:txBody>
                    <a:bodyPr/>
                    <a:lstStyle/>
                    <a:p>
                      <a:r>
                        <a:rPr lang="en-US" dirty="0" smtClean="0">
                          <a:latin typeface="Book Antiqua" pitchFamily="18" charset="0"/>
                        </a:rPr>
                        <a:t>0</a:t>
                      </a:r>
                      <a:endParaRPr lang="en-US" dirty="0">
                        <a:latin typeface="Book Antiqua" pitchFamily="18" charset="0"/>
                      </a:endParaRPr>
                    </a:p>
                  </a:txBody>
                  <a:tcPr/>
                </a:tc>
                <a:tc>
                  <a:txBody>
                    <a:bodyPr/>
                    <a:lstStyle/>
                    <a:p>
                      <a:r>
                        <a:rPr lang="en-US" dirty="0" smtClean="0">
                          <a:latin typeface="Book Antiqua" pitchFamily="18" charset="0"/>
                        </a:rPr>
                        <a:t>1</a:t>
                      </a:r>
                      <a:endParaRPr lang="en-US" dirty="0">
                        <a:latin typeface="Book Antiqua" pitchFamily="18" charset="0"/>
                      </a:endParaRPr>
                    </a:p>
                  </a:txBody>
                  <a:tcPr/>
                </a:tc>
                <a:tc>
                  <a:txBody>
                    <a:bodyPr/>
                    <a:lstStyle/>
                    <a:p>
                      <a:r>
                        <a:rPr lang="en-US" dirty="0" smtClean="0">
                          <a:latin typeface="Book Antiqua" pitchFamily="18" charset="0"/>
                        </a:rPr>
                        <a:t>1</a:t>
                      </a:r>
                      <a:endParaRPr lang="en-US" dirty="0">
                        <a:latin typeface="Book Antiqua" pitchFamily="18" charset="0"/>
                      </a:endParaRPr>
                    </a:p>
                  </a:txBody>
                  <a:tcPr/>
                </a:tc>
              </a:tr>
            </a:tbl>
          </a:graphicData>
        </a:graphic>
      </p:graphicFrame>
    </p:spTree>
    <p:extLst>
      <p:ext uri="{BB962C8B-B14F-4D97-AF65-F5344CB8AC3E}">
        <p14:creationId xmlns:p14="http://schemas.microsoft.com/office/powerpoint/2010/main" val="154218666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lnSpcReduction="10000"/>
          </a:bodyPr>
          <a:lstStyle/>
          <a:p>
            <a:pPr algn="just"/>
            <a:r>
              <a:rPr lang="en-US" sz="2800" dirty="0" smtClean="0">
                <a:latin typeface="Book Antiqua" pitchFamily="18" charset="0"/>
              </a:rPr>
              <a:t>Now, above equation can be written as:</a:t>
            </a:r>
          </a:p>
          <a:p>
            <a:pPr algn="just"/>
            <a:endParaRPr lang="en-US" sz="2800" dirty="0" smtClean="0">
              <a:latin typeface="Book Antiqua" pitchFamily="18" charset="0"/>
            </a:endParaRPr>
          </a:p>
          <a:p>
            <a:pPr algn="just"/>
            <a:r>
              <a:rPr lang="en-US" sz="2800" dirty="0" smtClean="0">
                <a:latin typeface="Book Antiqua" pitchFamily="18" charset="0"/>
              </a:rPr>
              <a:t>Let us consider for n</a:t>
            </a:r>
            <a:r>
              <a:rPr lang="en-US" sz="2800" baseline="30000" dirty="0" smtClean="0">
                <a:latin typeface="Book Antiqua" pitchFamily="18" charset="0"/>
              </a:rPr>
              <a:t>th</a:t>
            </a:r>
            <a:r>
              <a:rPr lang="en-US" sz="2800" dirty="0" smtClean="0">
                <a:latin typeface="Book Antiqua" pitchFamily="18" charset="0"/>
              </a:rPr>
              <a:t> step input vector and weight vector is:</a:t>
            </a:r>
          </a:p>
          <a:p>
            <a:pPr algn="just">
              <a:buNone/>
            </a:pPr>
            <a:r>
              <a:rPr lang="en-US" sz="2800" i="1" dirty="0" smtClean="0">
                <a:latin typeface="Book Antiqua" pitchFamily="18" charset="0"/>
              </a:rPr>
              <a:t>	x</a:t>
            </a:r>
            <a:r>
              <a:rPr lang="en-US" sz="2800" dirty="0" smtClean="0">
                <a:latin typeface="Book Antiqua" pitchFamily="18" charset="0"/>
              </a:rPr>
              <a:t>=[</a:t>
            </a:r>
            <a:r>
              <a:rPr lang="en-US" sz="2800" i="1" dirty="0" smtClean="0">
                <a:latin typeface="Book Antiqua" pitchFamily="18" charset="0"/>
              </a:rPr>
              <a:t>x</a:t>
            </a:r>
            <a:r>
              <a:rPr lang="en-US" sz="2800" baseline="-25000" dirty="0" smtClean="0">
                <a:latin typeface="Book Antiqua" pitchFamily="18" charset="0"/>
              </a:rPr>
              <a:t>0</a:t>
            </a:r>
            <a:r>
              <a:rPr lang="en-US" sz="2800" dirty="0" smtClean="0">
                <a:latin typeface="Book Antiqua" pitchFamily="18" charset="0"/>
              </a:rPr>
              <a:t>(n)</a:t>
            </a:r>
            <a:r>
              <a:rPr lang="en-US" sz="2800" baseline="-25000" dirty="0" smtClean="0">
                <a:latin typeface="Book Antiqua" pitchFamily="18" charset="0"/>
              </a:rPr>
              <a:t>,</a:t>
            </a:r>
            <a:r>
              <a:rPr lang="en-US" sz="2800" i="1" dirty="0" smtClean="0">
                <a:latin typeface="Book Antiqua" pitchFamily="18" charset="0"/>
              </a:rPr>
              <a:t>x</a:t>
            </a:r>
            <a:r>
              <a:rPr lang="en-US" sz="2800" baseline="-25000" dirty="0" smtClean="0">
                <a:latin typeface="Book Antiqua" pitchFamily="18" charset="0"/>
              </a:rPr>
              <a:t>1</a:t>
            </a:r>
            <a:r>
              <a:rPr lang="en-US" sz="2800" dirty="0" smtClean="0">
                <a:latin typeface="Book Antiqua" pitchFamily="18" charset="0"/>
              </a:rPr>
              <a:t>(n)</a:t>
            </a:r>
            <a:r>
              <a:rPr lang="en-US" sz="2800" baseline="-25000" dirty="0" smtClean="0">
                <a:latin typeface="Book Antiqua" pitchFamily="18" charset="0"/>
              </a:rPr>
              <a:t>,…</a:t>
            </a:r>
            <a:r>
              <a:rPr lang="en-US" sz="2800" i="1" dirty="0" err="1" smtClean="0">
                <a:latin typeface="Book Antiqua" pitchFamily="18" charset="0"/>
              </a:rPr>
              <a:t>x</a:t>
            </a:r>
            <a:r>
              <a:rPr lang="en-US" sz="2800" baseline="-25000" dirty="0" err="1" smtClean="0">
                <a:latin typeface="Book Antiqua" pitchFamily="18" charset="0"/>
              </a:rPr>
              <a:t>m</a:t>
            </a:r>
            <a:r>
              <a:rPr lang="en-US" sz="2800" dirty="0" smtClean="0">
                <a:latin typeface="Book Antiqua" pitchFamily="18" charset="0"/>
              </a:rPr>
              <a:t>(n)] and </a:t>
            </a:r>
            <a:r>
              <a:rPr lang="en-US" sz="2800" i="1" dirty="0" smtClean="0">
                <a:latin typeface="Book Antiqua" pitchFamily="18" charset="0"/>
              </a:rPr>
              <a:t>w</a:t>
            </a:r>
            <a:r>
              <a:rPr lang="en-US" sz="2800" dirty="0" smtClean="0">
                <a:latin typeface="Book Antiqua" pitchFamily="18" charset="0"/>
              </a:rPr>
              <a:t>=[</a:t>
            </a:r>
            <a:r>
              <a:rPr lang="en-US" sz="2800" i="1" dirty="0" smtClean="0">
                <a:latin typeface="Book Antiqua" pitchFamily="18" charset="0"/>
              </a:rPr>
              <a:t>w</a:t>
            </a:r>
            <a:r>
              <a:rPr lang="en-US" sz="2800" baseline="-25000" dirty="0" smtClean="0">
                <a:latin typeface="Book Antiqua" pitchFamily="18" charset="0"/>
              </a:rPr>
              <a:t>0</a:t>
            </a:r>
            <a:r>
              <a:rPr lang="en-US" sz="2800" dirty="0" smtClean="0">
                <a:latin typeface="Book Antiqua" pitchFamily="18" charset="0"/>
              </a:rPr>
              <a:t>(n)</a:t>
            </a:r>
            <a:r>
              <a:rPr lang="en-US" sz="2800" baseline="-25000" dirty="0" smtClean="0">
                <a:latin typeface="Book Antiqua" pitchFamily="18" charset="0"/>
              </a:rPr>
              <a:t>,</a:t>
            </a:r>
            <a:r>
              <a:rPr lang="en-US" sz="2800" i="1" dirty="0" smtClean="0">
                <a:latin typeface="Book Antiqua" pitchFamily="18" charset="0"/>
              </a:rPr>
              <a:t>w</a:t>
            </a:r>
            <a:r>
              <a:rPr lang="en-US" sz="2800" baseline="-25000" dirty="0" smtClean="0">
                <a:latin typeface="Book Antiqua" pitchFamily="18" charset="0"/>
              </a:rPr>
              <a:t>1</a:t>
            </a:r>
            <a:r>
              <a:rPr lang="en-US" sz="2800" dirty="0" smtClean="0">
                <a:latin typeface="Book Antiqua" pitchFamily="18" charset="0"/>
              </a:rPr>
              <a:t>(n)</a:t>
            </a:r>
            <a:r>
              <a:rPr lang="en-US" sz="2800" baseline="-25000" dirty="0" smtClean="0">
                <a:latin typeface="Book Antiqua" pitchFamily="18" charset="0"/>
              </a:rPr>
              <a:t>,…</a:t>
            </a:r>
            <a:r>
              <a:rPr lang="en-US" sz="2800" i="1" dirty="0" smtClean="0">
                <a:latin typeface="Book Antiqua" pitchFamily="18" charset="0"/>
              </a:rPr>
              <a:t>w</a:t>
            </a:r>
            <a:r>
              <a:rPr lang="en-US" sz="2800" baseline="-25000" dirty="0" smtClean="0">
                <a:latin typeface="Book Antiqua" pitchFamily="18" charset="0"/>
              </a:rPr>
              <a:t>m</a:t>
            </a:r>
            <a:r>
              <a:rPr lang="en-US" sz="2800" dirty="0" smtClean="0">
                <a:latin typeface="Book Antiqua" pitchFamily="18" charset="0"/>
              </a:rPr>
              <a:t>(n)]</a:t>
            </a:r>
          </a:p>
          <a:p>
            <a:pPr algn="just"/>
            <a:r>
              <a:rPr lang="en-US" sz="2800" dirty="0" smtClean="0">
                <a:latin typeface="Book Antiqua" pitchFamily="18" charset="0"/>
              </a:rPr>
              <a:t>Now, for n</a:t>
            </a:r>
            <a:r>
              <a:rPr lang="en-US" sz="2800" baseline="30000" dirty="0" smtClean="0">
                <a:latin typeface="Book Antiqua" pitchFamily="18" charset="0"/>
              </a:rPr>
              <a:t>th</a:t>
            </a:r>
            <a:r>
              <a:rPr lang="en-US" sz="2800" dirty="0" smtClean="0">
                <a:latin typeface="Book Antiqua" pitchFamily="18" charset="0"/>
              </a:rPr>
              <a:t> step, above equation becomes</a:t>
            </a:r>
          </a:p>
          <a:p>
            <a:pPr algn="just"/>
            <a:endParaRPr lang="en-US" sz="2800" dirty="0" smtClean="0">
              <a:latin typeface="Book Antiqua" pitchFamily="18" charset="0"/>
            </a:endParaRPr>
          </a:p>
          <a:p>
            <a:pPr algn="just"/>
            <a:r>
              <a:rPr lang="en-US" sz="2800" dirty="0" smtClean="0">
                <a:latin typeface="Book Antiqua" pitchFamily="18" charset="0"/>
              </a:rPr>
              <a:t>Suppose and C</a:t>
            </a:r>
            <a:r>
              <a:rPr lang="en-US" sz="2800" baseline="-25000" dirty="0" smtClean="0">
                <a:latin typeface="Book Antiqua" pitchFamily="18" charset="0"/>
              </a:rPr>
              <a:t>1</a:t>
            </a:r>
            <a:r>
              <a:rPr lang="en-US" sz="2800" dirty="0" smtClean="0">
                <a:latin typeface="Book Antiqua" pitchFamily="18" charset="0"/>
              </a:rPr>
              <a:t> and C</a:t>
            </a:r>
            <a:r>
              <a:rPr lang="en-US" sz="2800" baseline="-25000" dirty="0" smtClean="0">
                <a:latin typeface="Book Antiqua" pitchFamily="18" charset="0"/>
              </a:rPr>
              <a:t>2</a:t>
            </a:r>
            <a:r>
              <a:rPr lang="en-US" sz="2800" dirty="0" smtClean="0">
                <a:latin typeface="Book Antiqua" pitchFamily="18" charset="0"/>
              </a:rPr>
              <a:t> are two classes for which perceptron needs to be trained. So, training set must include sufficient examples from both classes.</a:t>
            </a:r>
          </a:p>
          <a:p>
            <a:pPr algn="just">
              <a:buNone/>
            </a:pPr>
            <a:endParaRPr lang="en-US" sz="28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1619" name="Object 3"/>
          <p:cNvGraphicFramePr>
            <a:graphicFrameLocks noChangeAspect="1"/>
          </p:cNvGraphicFramePr>
          <p:nvPr/>
        </p:nvGraphicFramePr>
        <p:xfrm>
          <a:off x="1752600" y="1905000"/>
          <a:ext cx="1081088" cy="422275"/>
        </p:xfrm>
        <a:graphic>
          <a:graphicData uri="http://schemas.openxmlformats.org/presentationml/2006/ole">
            <mc:AlternateContent xmlns:mc="http://schemas.openxmlformats.org/markup-compatibility/2006">
              <mc:Choice xmlns:v="urn:schemas-microsoft-com:vml" Requires="v">
                <p:oleObj spid="_x0000_s111825" name="Equation" r:id="rId3" imgW="520560" imgH="203040" progId="Equation.3">
                  <p:embed/>
                </p:oleObj>
              </mc:Choice>
              <mc:Fallback>
                <p:oleObj name="Equation" r:id="rId3" imgW="520560" imgH="20304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905000"/>
                        <a:ext cx="1081088"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1620" name="Object 4"/>
          <p:cNvGraphicFramePr>
            <a:graphicFrameLocks noChangeAspect="1"/>
          </p:cNvGraphicFramePr>
          <p:nvPr/>
        </p:nvGraphicFramePr>
        <p:xfrm>
          <a:off x="1143000" y="4114800"/>
          <a:ext cx="1871662" cy="474663"/>
        </p:xfrm>
        <a:graphic>
          <a:graphicData uri="http://schemas.openxmlformats.org/presentationml/2006/ole">
            <mc:AlternateContent xmlns:mc="http://schemas.openxmlformats.org/markup-compatibility/2006">
              <mc:Choice xmlns:v="urn:schemas-microsoft-com:vml" Requires="v">
                <p:oleObj spid="_x0000_s111826" name="Equation" r:id="rId5" imgW="901440" imgH="228600" progId="Equation.3">
                  <p:embed/>
                </p:oleObj>
              </mc:Choice>
              <mc:Fallback>
                <p:oleObj name="Equation" r:id="rId5" imgW="901440" imgH="2286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4114800"/>
                        <a:ext cx="1871662" cy="474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Slide Number Placeholder 13"/>
          <p:cNvSpPr>
            <a:spLocks noGrp="1"/>
          </p:cNvSpPr>
          <p:nvPr>
            <p:ph type="sldNum" sz="quarter" idx="12"/>
          </p:nvPr>
        </p:nvSpPr>
        <p:spPr/>
        <p:txBody>
          <a:bodyPr/>
          <a:lstStyle/>
          <a:p>
            <a:fld id="{3F22444B-AD59-459C-8316-D24326876BE4}" type="slidenum">
              <a:rPr lang="en-US" smtClean="0"/>
              <a:pPr/>
              <a:t>11</a:t>
            </a:fld>
            <a:endParaRPr lang="en-US"/>
          </a:p>
        </p:txBody>
      </p:sp>
      <p:sp>
        <p:nvSpPr>
          <p:cNvPr id="15" name="Footer Placeholder 14"/>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2191181589"/>
      </p:ext>
    </p:extLst>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5" y="274638"/>
            <a:ext cx="8836025" cy="1143000"/>
          </a:xfrm>
        </p:spPr>
        <p:txBody>
          <a:bodyPr>
            <a:noAutofit/>
          </a:bodyPr>
          <a:lstStyle/>
          <a:p>
            <a:r>
              <a:rPr lang="en-US" sz="3600" b="1" dirty="0" smtClean="0">
                <a:latin typeface="Book Antiqua" pitchFamily="18" charset="0"/>
              </a:rPr>
              <a:t>Fast Learning Method: Newton’s Method</a:t>
            </a:r>
            <a:endParaRPr lang="en-US" sz="3600" b="1" dirty="0">
              <a:latin typeface="Book Antiqua"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r>
              <a:rPr lang="en-US" sz="2600" dirty="0" smtClean="0">
                <a:latin typeface="Book Antiqua" pitchFamily="18" charset="0"/>
              </a:rPr>
              <a:t>One of the main problem with gradient descent is slow convergence.</a:t>
            </a:r>
          </a:p>
          <a:p>
            <a:pPr algn="just"/>
            <a:r>
              <a:rPr lang="en-US" sz="2600" dirty="0">
                <a:latin typeface="Book Antiqua" pitchFamily="18" charset="0"/>
              </a:rPr>
              <a:t>Newton's method is a second-order algorithm because it makes use of the Hessian matrix. </a:t>
            </a:r>
            <a:endParaRPr lang="en-US" sz="2600" dirty="0" smtClean="0">
              <a:latin typeface="Book Antiqua" pitchFamily="18" charset="0"/>
            </a:endParaRPr>
          </a:p>
          <a:p>
            <a:pPr algn="just"/>
            <a:r>
              <a:rPr lang="en-US" sz="2600" dirty="0" smtClean="0">
                <a:latin typeface="Book Antiqua" pitchFamily="18" charset="0"/>
              </a:rPr>
              <a:t>This </a:t>
            </a:r>
            <a:r>
              <a:rPr lang="en-US" sz="2600" dirty="0">
                <a:latin typeface="Book Antiqua" pitchFamily="18" charset="0"/>
              </a:rPr>
              <a:t>method's objective is to find better training directions by using the second derivatives of the loss function</a:t>
            </a:r>
            <a:r>
              <a:rPr lang="en-US" sz="2600" dirty="0" smtClean="0">
                <a:latin typeface="Book Antiqua" pitchFamily="18" charset="0"/>
              </a:rPr>
              <a:t>.</a:t>
            </a:r>
          </a:p>
          <a:p>
            <a:pPr algn="just"/>
            <a:r>
              <a:rPr lang="en-US" sz="2600" dirty="0" smtClean="0">
                <a:latin typeface="Book Antiqua" pitchFamily="18" charset="0"/>
              </a:rPr>
              <a:t>Second order Taylor series expansion of the cost function around point w(n) is given as below.</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110</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98435416"/>
      </p:ext>
    </p:extLst>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5" y="274638"/>
            <a:ext cx="8836025" cy="1143000"/>
          </a:xfrm>
        </p:spPr>
        <p:txBody>
          <a:bodyPr>
            <a:noAutofit/>
          </a:bodyPr>
          <a:lstStyle/>
          <a:p>
            <a:r>
              <a:rPr lang="en-US" sz="3600" b="1" dirty="0" smtClean="0">
                <a:latin typeface="Book Antiqua" pitchFamily="18" charset="0"/>
              </a:rPr>
              <a:t>Fast Learning Method: Newton’s Method</a:t>
            </a:r>
            <a:endParaRPr lang="en-US" sz="3600" b="1" dirty="0">
              <a:latin typeface="Book Antiqua"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447800"/>
                <a:ext cx="8382000" cy="4876800"/>
              </a:xfrm>
            </p:spPr>
            <p:txBody>
              <a:bodyPr>
                <a:noAutofit/>
              </a:bodyPr>
              <a:lstStyle/>
              <a:p>
                <a:pPr marL="0" indent="0" algn="just">
                  <a:buNone/>
                </a:pPr>
                <a14:m>
                  <m:oMathPara xmlns:m="http://schemas.openxmlformats.org/officeDocument/2006/math">
                    <m:oMathParaPr>
                      <m:jc m:val="left"/>
                    </m:oMathParaPr>
                    <m:oMath xmlns:m="http://schemas.openxmlformats.org/officeDocument/2006/math">
                      <m:r>
                        <a:rPr lang="en-US" sz="260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𝐹</m:t>
                      </m:r>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𝑤</m:t>
                      </m:r>
                      <m:d>
                        <m:dPr>
                          <m:ctrlPr>
                            <a:rPr lang="en-US" sz="2600" b="0" i="1" smtClean="0">
                              <a:latin typeface="Cambria Math" panose="02040503050406030204" pitchFamily="18" charset="0"/>
                              <a:ea typeface="Cambria Math" panose="02040503050406030204" pitchFamily="18" charset="0"/>
                            </a:rPr>
                          </m:ctrlPr>
                        </m:dPr>
                        <m:e>
                          <m:r>
                            <a:rPr lang="en-US" sz="2600" b="0" i="1" smtClean="0">
                              <a:latin typeface="Cambria Math" panose="02040503050406030204" pitchFamily="18" charset="0"/>
                              <a:ea typeface="Cambria Math" panose="02040503050406030204" pitchFamily="18" charset="0"/>
                            </a:rPr>
                            <m:t>𝑛</m:t>
                          </m:r>
                        </m:e>
                      </m:d>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𝐹</m:t>
                      </m:r>
                      <m:d>
                        <m:dPr>
                          <m:ctrlPr>
                            <a:rPr lang="en-US" sz="2600" b="0" i="1" smtClean="0">
                              <a:latin typeface="Cambria Math" panose="02040503050406030204" pitchFamily="18" charset="0"/>
                              <a:ea typeface="Cambria Math" panose="02040503050406030204" pitchFamily="18" charset="0"/>
                            </a:rPr>
                          </m:ctrlPr>
                        </m:dPr>
                        <m:e>
                          <m:r>
                            <a:rPr lang="en-US" sz="2600" b="0" i="1" smtClean="0">
                              <a:latin typeface="Cambria Math" panose="02040503050406030204" pitchFamily="18" charset="0"/>
                              <a:ea typeface="Cambria Math" panose="02040503050406030204" pitchFamily="18" charset="0"/>
                            </a:rPr>
                            <m:t>𝑤</m:t>
                          </m:r>
                          <m:d>
                            <m:dPr>
                              <m:ctrlPr>
                                <a:rPr lang="en-US" sz="2600" b="0" i="1" smtClean="0">
                                  <a:latin typeface="Cambria Math" panose="02040503050406030204" pitchFamily="18" charset="0"/>
                                  <a:ea typeface="Cambria Math" panose="02040503050406030204" pitchFamily="18" charset="0"/>
                                </a:rPr>
                              </m:ctrlPr>
                            </m:dPr>
                            <m:e>
                              <m:r>
                                <a:rPr lang="en-US" sz="2600" b="0" i="1" smtClean="0">
                                  <a:latin typeface="Cambria Math" panose="02040503050406030204" pitchFamily="18" charset="0"/>
                                  <a:ea typeface="Cambria Math" panose="02040503050406030204" pitchFamily="18" charset="0"/>
                                </a:rPr>
                                <m:t>𝑛</m:t>
                              </m:r>
                              <m:r>
                                <a:rPr lang="en-US" sz="2600" b="0" i="1" smtClean="0">
                                  <a:latin typeface="Cambria Math" panose="02040503050406030204" pitchFamily="18" charset="0"/>
                                  <a:ea typeface="Cambria Math" panose="02040503050406030204" pitchFamily="18" charset="0"/>
                                </a:rPr>
                                <m:t>+1</m:t>
                              </m:r>
                            </m:e>
                          </m:d>
                        </m:e>
                      </m:d>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𝐹</m:t>
                      </m:r>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𝑤</m:t>
                      </m:r>
                      <m:d>
                        <m:dPr>
                          <m:ctrlPr>
                            <a:rPr lang="en-US" sz="2600" b="0" i="1" smtClean="0">
                              <a:latin typeface="Cambria Math" panose="02040503050406030204" pitchFamily="18" charset="0"/>
                              <a:ea typeface="Cambria Math" panose="02040503050406030204" pitchFamily="18" charset="0"/>
                            </a:rPr>
                          </m:ctrlPr>
                        </m:dPr>
                        <m:e>
                          <m:r>
                            <a:rPr lang="en-US" sz="2600" b="0" i="1" smtClean="0">
                              <a:latin typeface="Cambria Math" panose="02040503050406030204" pitchFamily="18" charset="0"/>
                              <a:ea typeface="Cambria Math" panose="02040503050406030204" pitchFamily="18" charset="0"/>
                            </a:rPr>
                            <m:t>𝑛</m:t>
                          </m:r>
                        </m:e>
                      </m:d>
                      <m:r>
                        <a:rPr lang="en-US" sz="2600" b="0" i="1" smtClean="0">
                          <a:latin typeface="Cambria Math" panose="02040503050406030204" pitchFamily="18" charset="0"/>
                          <a:ea typeface="Cambria Math" panose="02040503050406030204" pitchFamily="18" charset="0"/>
                        </a:rPr>
                        <m:t>)</m:t>
                      </m:r>
                    </m:oMath>
                  </m:oMathPara>
                </a14:m>
                <a:endParaRPr lang="en-US" sz="2600" dirty="0" smtClean="0">
                  <a:latin typeface="Book Antiqua" pitchFamily="18" charset="0"/>
                </a:endParaRPr>
              </a:p>
              <a:p>
                <a:pPr marL="0" indent="0" algn="just">
                  <a:buNone/>
                </a:pPr>
                <a:r>
                  <a:rPr lang="en-US" sz="2600" dirty="0">
                    <a:latin typeface="Book Antiqua" pitchFamily="18" charset="0"/>
                  </a:rPr>
                  <a:t>	 </a:t>
                </a:r>
                <a:r>
                  <a:rPr lang="en-US" sz="2600" dirty="0" smtClean="0">
                    <a:latin typeface="Book Antiqua" pitchFamily="18" charset="0"/>
                  </a:rPr>
                  <a:t>      </a:t>
                </a:r>
                <a14:m>
                  <m:oMath xmlns:m="http://schemas.openxmlformats.org/officeDocument/2006/math">
                    <m:r>
                      <a:rPr lang="en-US" sz="2600" b="0" i="1" smtClean="0">
                        <a:latin typeface="Cambria Math" panose="02040503050406030204" pitchFamily="18" charset="0"/>
                      </a:rPr>
                      <m:t>=</m:t>
                    </m:r>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𝑔</m:t>
                        </m:r>
                      </m:e>
                      <m:sup>
                        <m:r>
                          <a:rPr lang="en-US" sz="2600" b="0" i="1" smtClean="0">
                            <a:latin typeface="Cambria Math" panose="02040503050406030204" pitchFamily="18" charset="0"/>
                          </a:rPr>
                          <m:t>𝑇</m:t>
                        </m:r>
                      </m:sup>
                    </m:sSup>
                    <m:d>
                      <m:dPr>
                        <m:ctrlPr>
                          <a:rPr lang="en-US" sz="2600" b="0" i="1" smtClean="0">
                            <a:latin typeface="Cambria Math" panose="02040503050406030204" pitchFamily="18" charset="0"/>
                          </a:rPr>
                        </m:ctrlPr>
                      </m:dPr>
                      <m:e>
                        <m:r>
                          <a:rPr lang="en-US" sz="2600" b="0" i="1" smtClean="0">
                            <a:latin typeface="Cambria Math" panose="02040503050406030204" pitchFamily="18" charset="0"/>
                          </a:rPr>
                          <m:t>𝑛</m:t>
                        </m:r>
                      </m:e>
                    </m:d>
                    <m:r>
                      <a:rPr lang="en-US" sz="2600" b="0" i="1" smtClean="0">
                        <a:latin typeface="Cambria Math" panose="02040503050406030204" pitchFamily="18" charset="0"/>
                      </a:rPr>
                      <m:t>𝑤</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𝑛</m:t>
                        </m:r>
                      </m:e>
                    </m:d>
                    <m:r>
                      <a:rPr lang="en-US" sz="2600" b="0" i="1" smtClean="0">
                        <a:latin typeface="Cambria Math" panose="02040503050406030204" pitchFamily="18" charset="0"/>
                      </a:rPr>
                      <m:t>+</m:t>
                    </m:r>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1</m:t>
                        </m:r>
                      </m:num>
                      <m:den>
                        <m:r>
                          <a:rPr lang="en-US" sz="2600" b="0" i="1" smtClean="0">
                            <a:latin typeface="Cambria Math" panose="02040503050406030204" pitchFamily="18" charset="0"/>
                          </a:rPr>
                          <m:t>2</m:t>
                        </m:r>
                      </m:den>
                    </m:f>
                    <m:r>
                      <a:rPr lang="en-US" sz="2600" b="0" i="1" smtClean="0">
                        <a:latin typeface="Cambria Math" panose="02040503050406030204" pitchFamily="18" charset="0"/>
                        <a:ea typeface="Cambria Math" panose="02040503050406030204" pitchFamily="18" charset="0"/>
                      </a:rPr>
                      <m:t>∆</m:t>
                    </m:r>
                    <m:sSup>
                      <m:sSupPr>
                        <m:ctrlPr>
                          <a:rPr lang="en-US" sz="2600" b="0" i="1" smtClean="0">
                            <a:latin typeface="Cambria Math" panose="02040503050406030204" pitchFamily="18" charset="0"/>
                            <a:ea typeface="Cambria Math" panose="02040503050406030204" pitchFamily="18" charset="0"/>
                          </a:rPr>
                        </m:ctrlPr>
                      </m:sSupPr>
                      <m:e>
                        <m:r>
                          <a:rPr lang="en-US" sz="2600" b="0" i="1" smtClean="0">
                            <a:latin typeface="Cambria Math" panose="02040503050406030204" pitchFamily="18" charset="0"/>
                            <a:ea typeface="Cambria Math" panose="02040503050406030204" pitchFamily="18" charset="0"/>
                          </a:rPr>
                          <m:t>𝑤</m:t>
                        </m:r>
                      </m:e>
                      <m:sup>
                        <m:r>
                          <a:rPr lang="en-US" sz="2600" b="0" i="1" smtClean="0">
                            <a:latin typeface="Cambria Math" panose="02040503050406030204" pitchFamily="18" charset="0"/>
                            <a:ea typeface="Cambria Math" panose="02040503050406030204" pitchFamily="18" charset="0"/>
                          </a:rPr>
                          <m:t>𝑇</m:t>
                        </m:r>
                      </m:sup>
                    </m:sSup>
                    <m:d>
                      <m:dPr>
                        <m:ctrlPr>
                          <a:rPr lang="en-US" sz="2600" b="0" i="1" smtClean="0">
                            <a:latin typeface="Cambria Math" panose="02040503050406030204" pitchFamily="18" charset="0"/>
                            <a:ea typeface="Cambria Math" panose="02040503050406030204" pitchFamily="18" charset="0"/>
                          </a:rPr>
                        </m:ctrlPr>
                      </m:dPr>
                      <m:e>
                        <m:r>
                          <a:rPr lang="en-US" sz="2600" b="0" i="1" smtClean="0">
                            <a:latin typeface="Cambria Math" panose="02040503050406030204" pitchFamily="18" charset="0"/>
                            <a:ea typeface="Cambria Math" panose="02040503050406030204" pitchFamily="18" charset="0"/>
                          </a:rPr>
                          <m:t>𝑛</m:t>
                        </m:r>
                      </m:e>
                    </m:d>
                    <m:r>
                      <a:rPr lang="en-US" sz="2600" b="0" i="1" smtClean="0">
                        <a:latin typeface="Cambria Math" panose="02040503050406030204" pitchFamily="18" charset="0"/>
                        <a:ea typeface="Cambria Math" panose="02040503050406030204" pitchFamily="18" charset="0"/>
                      </a:rPr>
                      <m:t>𝐻</m:t>
                    </m:r>
                    <m:d>
                      <m:dPr>
                        <m:ctrlPr>
                          <a:rPr lang="en-US" sz="2600" b="0" i="1" smtClean="0">
                            <a:latin typeface="Cambria Math" panose="02040503050406030204" pitchFamily="18" charset="0"/>
                            <a:ea typeface="Cambria Math" panose="02040503050406030204" pitchFamily="18" charset="0"/>
                          </a:rPr>
                        </m:ctrlPr>
                      </m:dPr>
                      <m:e>
                        <m:r>
                          <a:rPr lang="en-US" sz="2600" b="0" i="1" smtClean="0">
                            <a:latin typeface="Cambria Math" panose="02040503050406030204" pitchFamily="18" charset="0"/>
                            <a:ea typeface="Cambria Math" panose="02040503050406030204" pitchFamily="18" charset="0"/>
                          </a:rPr>
                          <m:t>𝑛</m:t>
                        </m:r>
                      </m:e>
                    </m:d>
                    <m:r>
                      <a:rPr lang="en-US" sz="2600" b="0" i="1" smtClean="0">
                        <a:latin typeface="Cambria Math" panose="02040503050406030204" pitchFamily="18" charset="0"/>
                        <a:ea typeface="Cambria Math" panose="02040503050406030204" pitchFamily="18" charset="0"/>
                      </a:rPr>
                      <m:t>𝑤</m:t>
                    </m:r>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𝑛</m:t>
                    </m:r>
                    <m:r>
                      <a:rPr lang="en-US" sz="2600" b="0" i="1" smtClean="0">
                        <a:latin typeface="Cambria Math" panose="02040503050406030204" pitchFamily="18" charset="0"/>
                        <a:ea typeface="Cambria Math" panose="02040503050406030204" pitchFamily="18" charset="0"/>
                      </a:rPr>
                      <m:t>)</m:t>
                    </m:r>
                  </m:oMath>
                </a14:m>
                <a:r>
                  <a:rPr lang="en-US" sz="2600" dirty="0" smtClean="0">
                    <a:latin typeface="Book Antiqua" pitchFamily="18" charset="0"/>
                  </a:rPr>
                  <a:t>	(1)</a:t>
                </a:r>
              </a:p>
              <a:p>
                <a:pPr algn="just"/>
                <a:r>
                  <a:rPr lang="en-US" sz="2600" dirty="0" smtClean="0">
                    <a:latin typeface="Book Antiqua" pitchFamily="18" charset="0"/>
                  </a:rPr>
                  <a:t>Where, g is gradient vector of cost function evaluated at w(n) and H(n) is hessian evaluated at w(n).</a:t>
                </a:r>
              </a:p>
              <a:p>
                <a:pPr algn="just"/>
                <a:r>
                  <a:rPr lang="en-US" sz="2600" dirty="0" smtClean="0">
                    <a:latin typeface="Book Antiqua" pitchFamily="18" charset="0"/>
                  </a:rPr>
                  <a:t>Differentiating </a:t>
                </a:r>
                <a:r>
                  <a:rPr lang="en-US" sz="2600" dirty="0" err="1" smtClean="0">
                    <a:latin typeface="Book Antiqua" pitchFamily="18" charset="0"/>
                  </a:rPr>
                  <a:t>eq</a:t>
                </a:r>
                <a:r>
                  <a:rPr lang="en-US" sz="2600" dirty="0" smtClean="0">
                    <a:latin typeface="Book Antiqua" pitchFamily="18" charset="0"/>
                  </a:rPr>
                  <a:t>(1) w.r.t. w(n) and equating it with zero, we get.</a:t>
                </a:r>
              </a:p>
              <a:p>
                <a:pPr marL="0" indent="1543050" algn="just">
                  <a:buNone/>
                </a:pPr>
                <a:r>
                  <a:rPr lang="en-US" sz="2600" b="0" dirty="0" smtClean="0"/>
                  <a:t>	</a:t>
                </a:r>
                <a14:m>
                  <m:oMath xmlns:m="http://schemas.openxmlformats.org/officeDocument/2006/math">
                    <m:r>
                      <a:rPr lang="en-US" sz="2600" b="0" i="1" smtClean="0">
                        <a:latin typeface="Cambria Math" panose="02040503050406030204" pitchFamily="18" charset="0"/>
                      </a:rPr>
                      <m:t>𝑔</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𝑛</m:t>
                        </m:r>
                      </m:e>
                    </m:d>
                    <m:r>
                      <a:rPr lang="en-US" sz="2600" b="0" i="1" smtClean="0">
                        <a:latin typeface="Cambria Math" panose="02040503050406030204" pitchFamily="18" charset="0"/>
                      </a:rPr>
                      <m:t>+</m:t>
                    </m:r>
                    <m:r>
                      <a:rPr lang="en-US" sz="2600" b="0" i="1" smtClean="0">
                        <a:latin typeface="Cambria Math" panose="02040503050406030204" pitchFamily="18" charset="0"/>
                      </a:rPr>
                      <m:t>𝑤</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𝑛</m:t>
                        </m:r>
                      </m:e>
                    </m:d>
                    <m:r>
                      <a:rPr lang="en-US" sz="2600" b="0" i="1" smtClean="0">
                        <a:latin typeface="Cambria Math" panose="02040503050406030204" pitchFamily="18" charset="0"/>
                      </a:rPr>
                      <m:t>𝐻</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𝑛</m:t>
                        </m:r>
                      </m:e>
                    </m:d>
                    <m:r>
                      <a:rPr lang="en-US" sz="2600" b="0" i="1" smtClean="0">
                        <a:latin typeface="Cambria Math" panose="02040503050406030204" pitchFamily="18" charset="0"/>
                      </a:rPr>
                      <m:t>=0</m:t>
                    </m:r>
                  </m:oMath>
                </a14:m>
                <a:endParaRPr lang="en-US" sz="2600" b="0" dirty="0" smtClean="0">
                  <a:latin typeface="Book Antiqua" pitchFamily="18" charset="0"/>
                </a:endParaRPr>
              </a:p>
              <a:p>
                <a:pPr marL="0" indent="1828800" algn="just">
                  <a:buNone/>
                </a:pPr>
                <a14:m>
                  <m:oMath xmlns:m="http://schemas.openxmlformats.org/officeDocument/2006/math">
                    <m:r>
                      <a:rPr lang="en-US" sz="2600" b="0" i="1" smtClean="0">
                        <a:latin typeface="Cambria Math" panose="02040503050406030204" pitchFamily="18" charset="0"/>
                      </a:rPr>
                      <m:t>𝑤</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𝑛</m:t>
                        </m:r>
                      </m:e>
                    </m:d>
                    <m:r>
                      <a:rPr lang="en-US" sz="2600" b="0" i="1" smtClean="0">
                        <a:latin typeface="Cambria Math" panose="02040503050406030204" pitchFamily="18" charset="0"/>
                      </a:rPr>
                      <m:t>=−</m:t>
                    </m:r>
                    <m:r>
                      <a:rPr lang="en-US" sz="2600" b="0" i="1" smtClean="0">
                        <a:latin typeface="Cambria Math" panose="02040503050406030204" pitchFamily="18" charset="0"/>
                      </a:rPr>
                      <m:t>𝑔</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𝑛</m:t>
                        </m:r>
                      </m:e>
                    </m:d>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𝐻</m:t>
                        </m:r>
                      </m:e>
                      <m:sup>
                        <m:r>
                          <a:rPr lang="en-US" sz="2600" b="0" i="1" smtClean="0">
                            <a:latin typeface="Cambria Math" panose="02040503050406030204" pitchFamily="18" charset="0"/>
                          </a:rPr>
                          <m:t>−1</m:t>
                        </m:r>
                      </m:sup>
                    </m:sSup>
                    <m:r>
                      <a:rPr lang="en-US" sz="2600" b="0" i="1" smtClean="0">
                        <a:latin typeface="Cambria Math" panose="02040503050406030204" pitchFamily="18" charset="0"/>
                      </a:rPr>
                      <m:t>(</m:t>
                    </m:r>
                    <m:r>
                      <a:rPr lang="en-US" sz="2600" b="0" i="1" smtClean="0">
                        <a:latin typeface="Cambria Math" panose="02040503050406030204" pitchFamily="18" charset="0"/>
                      </a:rPr>
                      <m:t>𝑛</m:t>
                    </m:r>
                    <m:r>
                      <a:rPr lang="en-US" sz="2600" b="0" i="1" smtClean="0">
                        <a:latin typeface="Cambria Math" panose="02040503050406030204" pitchFamily="18" charset="0"/>
                      </a:rPr>
                      <m:t>)</m:t>
                    </m:r>
                  </m:oMath>
                </a14:m>
                <a:r>
                  <a:rPr lang="en-US" sz="2600" dirty="0" smtClean="0">
                    <a:latin typeface="Book Antiqua" pitchFamily="18" charset="0"/>
                  </a:rPr>
                  <a:t>			(2)</a:t>
                </a:r>
              </a:p>
              <a:p>
                <a:pPr algn="just"/>
                <a:r>
                  <a:rPr lang="en-US" sz="2600" dirty="0" smtClean="0">
                    <a:latin typeface="Book Antiqua" pitchFamily="18" charset="0"/>
                  </a:rPr>
                  <a:t>Since,	</a:t>
                </a:r>
                <a14:m>
                  <m:oMath xmlns:m="http://schemas.openxmlformats.org/officeDocument/2006/math">
                    <m:r>
                      <a:rPr lang="en-US" sz="260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𝑤</m:t>
                    </m:r>
                    <m:d>
                      <m:dPr>
                        <m:ctrlPr>
                          <a:rPr lang="en-US" sz="2600" b="0" i="1" smtClean="0">
                            <a:latin typeface="Cambria Math" panose="02040503050406030204" pitchFamily="18" charset="0"/>
                            <a:ea typeface="Cambria Math" panose="02040503050406030204" pitchFamily="18" charset="0"/>
                          </a:rPr>
                        </m:ctrlPr>
                      </m:dPr>
                      <m:e>
                        <m:r>
                          <a:rPr lang="en-US" sz="2600" b="0" i="1" smtClean="0">
                            <a:latin typeface="Cambria Math" panose="02040503050406030204" pitchFamily="18" charset="0"/>
                            <a:ea typeface="Cambria Math" panose="02040503050406030204" pitchFamily="18" charset="0"/>
                          </a:rPr>
                          <m:t>𝑛</m:t>
                        </m:r>
                      </m:e>
                    </m:d>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𝑤</m:t>
                    </m:r>
                    <m:d>
                      <m:dPr>
                        <m:ctrlPr>
                          <a:rPr lang="en-US" sz="2600" b="0" i="1" smtClean="0">
                            <a:latin typeface="Cambria Math" panose="02040503050406030204" pitchFamily="18" charset="0"/>
                            <a:ea typeface="Cambria Math" panose="02040503050406030204" pitchFamily="18" charset="0"/>
                          </a:rPr>
                        </m:ctrlPr>
                      </m:dPr>
                      <m:e>
                        <m:r>
                          <a:rPr lang="en-US" sz="2600" b="0" i="1" smtClean="0">
                            <a:latin typeface="Cambria Math" panose="02040503050406030204" pitchFamily="18" charset="0"/>
                            <a:ea typeface="Cambria Math" panose="02040503050406030204" pitchFamily="18" charset="0"/>
                          </a:rPr>
                          <m:t>𝑛</m:t>
                        </m:r>
                        <m:r>
                          <a:rPr lang="en-US" sz="2600" b="0" i="1" smtClean="0">
                            <a:latin typeface="Cambria Math" panose="02040503050406030204" pitchFamily="18" charset="0"/>
                            <a:ea typeface="Cambria Math" panose="02040503050406030204" pitchFamily="18" charset="0"/>
                          </a:rPr>
                          <m:t>+1</m:t>
                        </m:r>
                      </m:e>
                    </m:d>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𝑤</m:t>
                    </m:r>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𝑛</m:t>
                    </m:r>
                    <m:r>
                      <a:rPr lang="en-US" sz="2600" b="0" i="1" smtClean="0">
                        <a:latin typeface="Cambria Math" panose="02040503050406030204" pitchFamily="18" charset="0"/>
                        <a:ea typeface="Cambria Math" panose="02040503050406030204" pitchFamily="18" charset="0"/>
                      </a:rPr>
                      <m:t>)</m:t>
                    </m:r>
                  </m:oMath>
                </a14:m>
                <a:endParaRPr lang="en-US" sz="2600" dirty="0" smtClean="0">
                  <a:latin typeface="Book Antiqua" pitchFamily="18" charset="0"/>
                </a:endParaRPr>
              </a:p>
              <a:p>
                <a:pPr algn="just"/>
                <a:endParaRPr lang="en-US" sz="2600" dirty="0" smtClean="0">
                  <a:latin typeface="Book Antiqua"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447800"/>
                <a:ext cx="8382000" cy="4876800"/>
              </a:xfrm>
              <a:blipFill rotWithShape="0">
                <a:blip r:embed="rId3"/>
                <a:stretch>
                  <a:fillRect l="-1091" r="-1309"/>
                </a:stretch>
              </a:blipFill>
            </p:spPr>
            <p:txBody>
              <a:bodyPr/>
              <a:lstStyle/>
              <a:p>
                <a:r>
                  <a:rPr lang="en-US">
                    <a:noFill/>
                  </a:rPr>
                  <a:t> </a:t>
                </a:r>
              </a:p>
            </p:txBody>
          </p:sp>
        </mc:Fallback>
      </mc:AlternateContent>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111</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76978707"/>
      </p:ext>
    </p:extLst>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5" y="274638"/>
            <a:ext cx="8836025" cy="1143000"/>
          </a:xfrm>
        </p:spPr>
        <p:txBody>
          <a:bodyPr>
            <a:noAutofit/>
          </a:bodyPr>
          <a:lstStyle/>
          <a:p>
            <a:r>
              <a:rPr lang="en-US" sz="3600" b="1" dirty="0" smtClean="0">
                <a:latin typeface="Book Antiqua" pitchFamily="18" charset="0"/>
              </a:rPr>
              <a:t>Fast Learning Method: Newton’s Method</a:t>
            </a:r>
            <a:endParaRPr lang="en-US" sz="3600" b="1" dirty="0">
              <a:latin typeface="Book Antiqua"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447800"/>
                <a:ext cx="8382000" cy="4876800"/>
              </a:xfrm>
            </p:spPr>
            <p:txBody>
              <a:bodyPr>
                <a:noAutofit/>
              </a:bodyPr>
              <a:lstStyle/>
              <a:p>
                <a:pPr algn="just">
                  <a:buFont typeface="Symbol" panose="05050102010706020507" pitchFamily="18" charset="2"/>
                  <a:buChar char="Þ"/>
                </a:pPr>
                <a14:m>
                  <m:oMath xmlns:m="http://schemas.openxmlformats.org/officeDocument/2006/math">
                    <m:r>
                      <a:rPr lang="en-US" sz="2600" b="0" i="1" smtClean="0">
                        <a:latin typeface="Cambria Math" panose="02040503050406030204" pitchFamily="18" charset="0"/>
                      </a:rPr>
                      <m:t>          </m:t>
                    </m:r>
                    <m:r>
                      <a:rPr lang="en-US" sz="2600" b="0" i="1" smtClean="0">
                        <a:latin typeface="Cambria Math" panose="02040503050406030204" pitchFamily="18" charset="0"/>
                      </a:rPr>
                      <m:t>𝑤</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𝑛</m:t>
                        </m:r>
                        <m:r>
                          <a:rPr lang="en-US" sz="2600" b="0" i="1" smtClean="0">
                            <a:latin typeface="Cambria Math" panose="02040503050406030204" pitchFamily="18" charset="0"/>
                          </a:rPr>
                          <m:t>+1</m:t>
                        </m:r>
                      </m:e>
                    </m:d>
                    <m:r>
                      <a:rPr lang="en-US" sz="2600" b="0" i="1" smtClean="0">
                        <a:latin typeface="Cambria Math" panose="02040503050406030204" pitchFamily="18" charset="0"/>
                      </a:rPr>
                      <m:t>=</m:t>
                    </m:r>
                    <m:r>
                      <a:rPr lang="en-US" sz="2600" b="0" i="1" smtClean="0">
                        <a:latin typeface="Cambria Math" panose="02040503050406030204" pitchFamily="18" charset="0"/>
                      </a:rPr>
                      <m:t>𝑤</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𝑛</m:t>
                        </m:r>
                      </m:e>
                    </m:d>
                    <m:r>
                      <a:rPr lang="en-US" sz="2600" b="0" i="1" smtClean="0">
                        <a:latin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𝑤</m:t>
                    </m:r>
                    <m:d>
                      <m:dPr>
                        <m:ctrlPr>
                          <a:rPr lang="en-US" sz="2600" b="0" i="1" smtClean="0">
                            <a:latin typeface="Cambria Math" panose="02040503050406030204" pitchFamily="18" charset="0"/>
                            <a:ea typeface="Cambria Math" panose="02040503050406030204" pitchFamily="18" charset="0"/>
                          </a:rPr>
                        </m:ctrlPr>
                      </m:dPr>
                      <m:e>
                        <m:r>
                          <a:rPr lang="en-US" sz="2600" b="0" i="1" smtClean="0">
                            <a:latin typeface="Cambria Math" panose="02040503050406030204" pitchFamily="18" charset="0"/>
                            <a:ea typeface="Cambria Math" panose="02040503050406030204" pitchFamily="18" charset="0"/>
                          </a:rPr>
                          <m:t>𝑛</m:t>
                        </m:r>
                      </m:e>
                    </m:d>
                  </m:oMath>
                </a14:m>
                <a:endParaRPr lang="en-US" sz="2600" b="0" i="1" dirty="0" smtClean="0">
                  <a:latin typeface="Cambria Math" panose="02040503050406030204" pitchFamily="18" charset="0"/>
                  <a:ea typeface="Cambria Math" panose="02040503050406030204" pitchFamily="18" charset="0"/>
                </a:endParaRPr>
              </a:p>
              <a:p>
                <a:pPr marL="0" indent="0" algn="just">
                  <a:buNone/>
                </a:pPr>
                <a:r>
                  <a:rPr lang="en-US" sz="2600" b="0" dirty="0" smtClean="0">
                    <a:ea typeface="Cambria Math" panose="02040503050406030204" pitchFamily="18" charset="0"/>
                  </a:rPr>
                  <a:t>                                 </a:t>
                </a:r>
                <a14:m>
                  <m:oMath xmlns:m="http://schemas.openxmlformats.org/officeDocument/2006/math">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𝑤</m:t>
                    </m:r>
                    <m:d>
                      <m:dPr>
                        <m:ctrlPr>
                          <a:rPr lang="en-US" sz="2600" b="0" i="1" smtClean="0">
                            <a:latin typeface="Cambria Math" panose="02040503050406030204" pitchFamily="18" charset="0"/>
                            <a:ea typeface="Cambria Math" panose="02040503050406030204" pitchFamily="18" charset="0"/>
                          </a:rPr>
                        </m:ctrlPr>
                      </m:dPr>
                      <m:e>
                        <m:r>
                          <a:rPr lang="en-US" sz="2600" b="0" i="1" smtClean="0">
                            <a:latin typeface="Cambria Math" panose="02040503050406030204" pitchFamily="18" charset="0"/>
                            <a:ea typeface="Cambria Math" panose="02040503050406030204" pitchFamily="18" charset="0"/>
                          </a:rPr>
                          <m:t>𝑛</m:t>
                        </m:r>
                      </m:e>
                    </m:d>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𝑔</m:t>
                    </m:r>
                    <m:d>
                      <m:dPr>
                        <m:ctrlPr>
                          <a:rPr lang="en-US" sz="2600" b="0" i="1" smtClean="0">
                            <a:latin typeface="Cambria Math" panose="02040503050406030204" pitchFamily="18" charset="0"/>
                            <a:ea typeface="Cambria Math" panose="02040503050406030204" pitchFamily="18" charset="0"/>
                          </a:rPr>
                        </m:ctrlPr>
                      </m:dPr>
                      <m:e>
                        <m:r>
                          <a:rPr lang="en-US" sz="2600" b="0" i="1" smtClean="0">
                            <a:latin typeface="Cambria Math" panose="02040503050406030204" pitchFamily="18" charset="0"/>
                            <a:ea typeface="Cambria Math" panose="02040503050406030204" pitchFamily="18" charset="0"/>
                          </a:rPr>
                          <m:t>𝑛</m:t>
                        </m:r>
                      </m:e>
                    </m:d>
                    <m:sSup>
                      <m:sSupPr>
                        <m:ctrlPr>
                          <a:rPr lang="en-US" sz="2600" b="0" i="1" smtClean="0">
                            <a:latin typeface="Cambria Math" panose="02040503050406030204" pitchFamily="18" charset="0"/>
                            <a:ea typeface="Cambria Math" panose="02040503050406030204" pitchFamily="18" charset="0"/>
                          </a:rPr>
                        </m:ctrlPr>
                      </m:sSupPr>
                      <m:e>
                        <m:r>
                          <a:rPr lang="en-US" sz="2600" b="0" i="1" smtClean="0">
                            <a:latin typeface="Cambria Math" panose="02040503050406030204" pitchFamily="18" charset="0"/>
                            <a:ea typeface="Cambria Math" panose="02040503050406030204" pitchFamily="18" charset="0"/>
                          </a:rPr>
                          <m:t>𝐻</m:t>
                        </m:r>
                      </m:e>
                      <m:sup>
                        <m:r>
                          <a:rPr lang="en-US" sz="2600" b="0" i="1" smtClean="0">
                            <a:latin typeface="Cambria Math" panose="02040503050406030204" pitchFamily="18" charset="0"/>
                            <a:ea typeface="Cambria Math" panose="02040503050406030204" pitchFamily="18" charset="0"/>
                          </a:rPr>
                          <m:t>−1</m:t>
                        </m:r>
                      </m:sup>
                    </m:sSup>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𝑛</m:t>
                    </m:r>
                    <m:r>
                      <a:rPr lang="en-US" sz="2600" b="0" i="1" smtClean="0">
                        <a:latin typeface="Cambria Math" panose="02040503050406030204" pitchFamily="18" charset="0"/>
                        <a:ea typeface="Cambria Math" panose="02040503050406030204" pitchFamily="18" charset="0"/>
                      </a:rPr>
                      <m:t>)</m:t>
                    </m:r>
                  </m:oMath>
                </a14:m>
                <a:r>
                  <a:rPr lang="en-US" sz="2600" dirty="0" smtClean="0">
                    <a:latin typeface="Book Antiqua" pitchFamily="18" charset="0"/>
                  </a:rPr>
                  <a:t>  		(3)</a:t>
                </a:r>
              </a:p>
              <a:p>
                <a:pPr algn="just"/>
                <a:r>
                  <a:rPr lang="en-US" sz="2600" dirty="0" smtClean="0">
                    <a:latin typeface="Book Antiqua" pitchFamily="18" charset="0"/>
                  </a:rPr>
                  <a:t>This equation is used to update weights of neural network.</a:t>
                </a:r>
              </a:p>
              <a:p>
                <a:pPr algn="just"/>
                <a:r>
                  <a:rPr lang="en-US" sz="2600" dirty="0" smtClean="0">
                    <a:latin typeface="Book Antiqua" pitchFamily="18" charset="0"/>
                  </a:rPr>
                  <a:t>Newton’s </a:t>
                </a:r>
                <a:r>
                  <a:rPr lang="en-US" sz="2600" dirty="0">
                    <a:latin typeface="Book Antiqua" panose="02040602050305030304" pitchFamily="18" charset="0"/>
                  </a:rPr>
                  <a:t>method converges quickly </a:t>
                </a:r>
                <a:r>
                  <a:rPr lang="en-US" sz="2600" dirty="0" smtClean="0">
                    <a:latin typeface="Book Antiqua" panose="02040602050305030304" pitchFamily="18" charset="0"/>
                  </a:rPr>
                  <a:t>and does not </a:t>
                </a:r>
                <a:r>
                  <a:rPr lang="en-US" sz="2600" dirty="0">
                    <a:latin typeface="Book Antiqua" panose="02040602050305030304" pitchFamily="18" charset="0"/>
                  </a:rPr>
                  <a:t>exhibit the zigzagging behavior that sometimes characterizes the method of </a:t>
                </a:r>
                <a:r>
                  <a:rPr lang="en-US" sz="2600" dirty="0" smtClean="0">
                    <a:latin typeface="Book Antiqua" panose="02040602050305030304" pitchFamily="18" charset="0"/>
                  </a:rPr>
                  <a:t>gradient descent</a:t>
                </a:r>
                <a:r>
                  <a:rPr lang="en-US" sz="2600" dirty="0">
                    <a:latin typeface="Book Antiqua" panose="02040602050305030304" pitchFamily="18" charset="0"/>
                  </a:rPr>
                  <a:t>. </a:t>
                </a:r>
              </a:p>
              <a:p>
                <a:pPr algn="just"/>
                <a:r>
                  <a:rPr lang="en-US" sz="2600" dirty="0" smtClean="0">
                    <a:latin typeface="Book Antiqua" panose="02040602050305030304" pitchFamily="18" charset="0"/>
                  </a:rPr>
                  <a:t>However, for Newton’s method to work, the Hessian </a:t>
                </a:r>
                <a:r>
                  <a:rPr lang="en-US" sz="2600" b="1" dirty="0" smtClean="0">
                    <a:latin typeface="Book Antiqua" panose="02040602050305030304" pitchFamily="18" charset="0"/>
                  </a:rPr>
                  <a:t>H</a:t>
                </a:r>
                <a:r>
                  <a:rPr lang="en-US" sz="2600" dirty="0" smtClean="0">
                    <a:latin typeface="Book Antiqua" panose="02040602050305030304" pitchFamily="18" charset="0"/>
                  </a:rPr>
                  <a:t>(n) has to be a positive definite matrix for all 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447800"/>
                <a:ext cx="8382000" cy="4876800"/>
              </a:xfrm>
              <a:blipFill rotWithShape="0">
                <a:blip r:embed="rId3"/>
                <a:stretch>
                  <a:fillRect l="-1091" r="-1309"/>
                </a:stretch>
              </a:blipFill>
            </p:spPr>
            <p:txBody>
              <a:bodyPr/>
              <a:lstStyle/>
              <a:p>
                <a:r>
                  <a:rPr lang="en-US">
                    <a:noFill/>
                  </a:rPr>
                  <a:t> </a:t>
                </a:r>
              </a:p>
            </p:txBody>
          </p:sp>
        </mc:Fallback>
      </mc:AlternateContent>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112</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5270940"/>
      </p:ext>
    </p:extLst>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5" y="274638"/>
            <a:ext cx="8836025" cy="1143000"/>
          </a:xfrm>
        </p:spPr>
        <p:txBody>
          <a:bodyPr>
            <a:noAutofit/>
          </a:bodyPr>
          <a:lstStyle/>
          <a:p>
            <a:r>
              <a:rPr lang="en-US" sz="3600" b="1" dirty="0" smtClean="0">
                <a:latin typeface="Book Antiqua" pitchFamily="18" charset="0"/>
              </a:rPr>
              <a:t>Fast Learning Method: Newton’s Method</a:t>
            </a:r>
            <a:endParaRPr lang="en-US" sz="3600" b="1" dirty="0">
              <a:latin typeface="Book Antiqua"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r>
              <a:rPr lang="en-US" sz="2800" dirty="0" smtClean="0">
                <a:latin typeface="Book Antiqua" panose="02040602050305030304" pitchFamily="18" charset="0"/>
              </a:rPr>
              <a:t>Unfortunately</a:t>
            </a:r>
            <a:r>
              <a:rPr lang="en-US" sz="2800" dirty="0">
                <a:latin typeface="Book Antiqua" panose="02040602050305030304" pitchFamily="18" charset="0"/>
              </a:rPr>
              <a:t>, in general, there is no guarantee that </a:t>
            </a:r>
            <a:r>
              <a:rPr lang="en-US" sz="2800" b="1" dirty="0">
                <a:latin typeface="Book Antiqua" panose="02040602050305030304" pitchFamily="18" charset="0"/>
              </a:rPr>
              <a:t>H</a:t>
            </a:r>
            <a:r>
              <a:rPr lang="en-US" sz="2800" dirty="0">
                <a:latin typeface="Book Antiqua" panose="02040602050305030304" pitchFamily="18" charset="0"/>
              </a:rPr>
              <a:t>(</a:t>
            </a:r>
            <a:r>
              <a:rPr lang="en-US" sz="2800" i="1" dirty="0">
                <a:latin typeface="Book Antiqua" panose="02040602050305030304" pitchFamily="18" charset="0"/>
              </a:rPr>
              <a:t>n</a:t>
            </a:r>
            <a:r>
              <a:rPr lang="en-US" sz="2800" dirty="0">
                <a:latin typeface="Book Antiqua" panose="02040602050305030304" pitchFamily="18" charset="0"/>
              </a:rPr>
              <a:t>) </a:t>
            </a:r>
            <a:r>
              <a:rPr lang="en-US" sz="2800" dirty="0" smtClean="0">
                <a:latin typeface="Book Antiqua" panose="02040602050305030304" pitchFamily="18" charset="0"/>
              </a:rPr>
              <a:t>is positive </a:t>
            </a:r>
            <a:r>
              <a:rPr lang="en-US" sz="2800" dirty="0">
                <a:latin typeface="Book Antiqua" panose="02040602050305030304" pitchFamily="18" charset="0"/>
              </a:rPr>
              <a:t>definite at every iteration of the algorithm. </a:t>
            </a:r>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In </a:t>
            </a:r>
            <a:r>
              <a:rPr lang="en-US" sz="2800" dirty="0">
                <a:latin typeface="Book Antiqua" panose="02040602050305030304" pitchFamily="18" charset="0"/>
              </a:rPr>
              <a:t>any event, a major limitation of Newton’s method is its computational complexity.</a:t>
            </a:r>
            <a:endParaRPr lang="en-US" sz="2600" dirty="0" smtClean="0">
              <a:latin typeface="Book Antiqua" pitchFamily="18" charset="0"/>
            </a:endParaRPr>
          </a:p>
          <a:p>
            <a:pPr marL="0" indent="0" algn="just">
              <a:buNone/>
            </a:pPr>
            <a:endParaRPr lang="en-US" sz="26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113</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78687586"/>
      </p:ext>
    </p:extLst>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5" y="274638"/>
            <a:ext cx="8836025" cy="1143000"/>
          </a:xfrm>
        </p:spPr>
        <p:txBody>
          <a:bodyPr>
            <a:noAutofit/>
          </a:bodyPr>
          <a:lstStyle/>
          <a:p>
            <a:r>
              <a:rPr lang="en-US" sz="3600" b="1" dirty="0" smtClean="0">
                <a:latin typeface="Book Antiqua" pitchFamily="18" charset="0"/>
              </a:rPr>
              <a:t>Fast Learning Method: Conjugate Gradient</a:t>
            </a:r>
            <a:endParaRPr lang="en-US" sz="3600" b="1" dirty="0">
              <a:latin typeface="Book Antiqua"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r>
              <a:rPr lang="en-US" sz="2800" dirty="0">
                <a:latin typeface="Book Antiqua" panose="02040602050305030304" pitchFamily="18" charset="0"/>
              </a:rPr>
              <a:t>The </a:t>
            </a:r>
            <a:r>
              <a:rPr lang="en-US" sz="2800" dirty="0" smtClean="0">
                <a:latin typeface="Book Antiqua" panose="02040602050305030304" pitchFamily="18" charset="0"/>
              </a:rPr>
              <a:t>Backpropagation </a:t>
            </a:r>
            <a:r>
              <a:rPr lang="en-US" sz="2800" dirty="0">
                <a:latin typeface="Book Antiqua" panose="02040602050305030304" pitchFamily="18" charset="0"/>
              </a:rPr>
              <a:t>algorithm adjusts the weights in the steepest descent direction (negative of the gradient). </a:t>
            </a:r>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This </a:t>
            </a:r>
            <a:r>
              <a:rPr lang="en-US" sz="2800" dirty="0">
                <a:latin typeface="Book Antiqua" panose="02040602050305030304" pitchFamily="18" charset="0"/>
              </a:rPr>
              <a:t>is the direction in which the </a:t>
            </a:r>
            <a:r>
              <a:rPr lang="en-US" sz="2800" dirty="0" smtClean="0">
                <a:latin typeface="Book Antiqua" panose="02040602050305030304" pitchFamily="18" charset="0"/>
              </a:rPr>
              <a:t>cost function decreases </a:t>
            </a:r>
            <a:r>
              <a:rPr lang="en-US" sz="2800" dirty="0">
                <a:latin typeface="Book Antiqua" panose="02040602050305030304" pitchFamily="18" charset="0"/>
              </a:rPr>
              <a:t>most </a:t>
            </a:r>
            <a:r>
              <a:rPr lang="en-US" sz="2800" dirty="0" smtClean="0">
                <a:latin typeface="Book Antiqua" panose="02040602050305030304" pitchFamily="18" charset="0"/>
              </a:rPr>
              <a:t>rapidly. </a:t>
            </a:r>
          </a:p>
          <a:p>
            <a:pPr algn="just"/>
            <a:r>
              <a:rPr lang="en-US" sz="2800" dirty="0" smtClean="0">
                <a:latin typeface="Book Antiqua" panose="02040602050305030304" pitchFamily="18" charset="0"/>
              </a:rPr>
              <a:t>Although </a:t>
            </a:r>
            <a:r>
              <a:rPr lang="en-US" sz="2800" dirty="0">
                <a:latin typeface="Book Antiqua" panose="02040602050305030304" pitchFamily="18" charset="0"/>
              </a:rPr>
              <a:t>the function decreases most rapidly along the negative of the gradient, this does not necessarily produce the fastest </a:t>
            </a:r>
            <a:r>
              <a:rPr lang="en-US" sz="2800" dirty="0" smtClean="0">
                <a:latin typeface="Book Antiqua" panose="02040602050305030304" pitchFamily="18" charset="0"/>
              </a:rPr>
              <a:t>convergence due to zigzag nature of convergence path.</a:t>
            </a:r>
            <a:endParaRPr lang="en-US" sz="26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114</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85705722"/>
      </p:ext>
    </p:extLst>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5" y="274638"/>
            <a:ext cx="8836025" cy="1143000"/>
          </a:xfrm>
        </p:spPr>
        <p:txBody>
          <a:bodyPr>
            <a:noAutofit/>
          </a:bodyPr>
          <a:lstStyle/>
          <a:p>
            <a:r>
              <a:rPr lang="en-US" sz="3600" b="1" dirty="0" smtClean="0">
                <a:latin typeface="Book Antiqua" pitchFamily="18" charset="0"/>
              </a:rPr>
              <a:t>Fast Learning Method: Conjugate Gradient</a:t>
            </a:r>
            <a:endParaRPr lang="en-US" sz="3600" b="1" dirty="0">
              <a:latin typeface="Book Antiqua"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r>
              <a:rPr lang="en-US" sz="2600" dirty="0" smtClean="0">
                <a:latin typeface="Book Antiqua" pitchFamily="18" charset="0"/>
              </a:rPr>
              <a:t>If gradient descent finds minimum in each search direction, successive search directions will be orthogonal to each other. This is the reason behind zig-zag convergence path of the gradient descent.</a:t>
            </a:r>
          </a:p>
          <a:p>
            <a:pPr algn="just"/>
            <a:endParaRPr lang="en-US" sz="26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115</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3"/>
          <a:stretch>
            <a:fillRect/>
          </a:stretch>
        </p:blipFill>
        <p:spPr>
          <a:xfrm>
            <a:off x="2543175" y="3232666"/>
            <a:ext cx="3495675" cy="2743200"/>
          </a:xfrm>
          <a:prstGeom prst="rect">
            <a:avLst/>
          </a:prstGeom>
        </p:spPr>
      </p:pic>
    </p:spTree>
    <p:extLst>
      <p:ext uri="{BB962C8B-B14F-4D97-AF65-F5344CB8AC3E}">
        <p14:creationId xmlns:p14="http://schemas.microsoft.com/office/powerpoint/2010/main" val="1721568558"/>
      </p:ext>
    </p:extLst>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5" y="274638"/>
            <a:ext cx="8836025" cy="1143000"/>
          </a:xfrm>
        </p:spPr>
        <p:txBody>
          <a:bodyPr>
            <a:noAutofit/>
          </a:bodyPr>
          <a:lstStyle/>
          <a:p>
            <a:r>
              <a:rPr lang="en-US" sz="3600" b="1" dirty="0" smtClean="0">
                <a:latin typeface="Book Antiqua" pitchFamily="18" charset="0"/>
              </a:rPr>
              <a:t>Fast Learning Method: Conjugate Gradient</a:t>
            </a:r>
            <a:endParaRPr lang="en-US" sz="3600" b="1" dirty="0">
              <a:latin typeface="Book Antiqua"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r>
              <a:rPr lang="en-US" sz="2800" dirty="0" smtClean="0">
                <a:latin typeface="Book Antiqua" panose="02040602050305030304" pitchFamily="18" charset="0"/>
              </a:rPr>
              <a:t>In Backpropagation, </a:t>
            </a:r>
            <a:r>
              <a:rPr lang="en-US" sz="2800" dirty="0">
                <a:latin typeface="Book Antiqua" panose="02040602050305030304" pitchFamily="18" charset="0"/>
              </a:rPr>
              <a:t>a learning rate is used to determine the length of the weight update (step size</a:t>
            </a:r>
            <a:r>
              <a:rPr lang="en-US" sz="2800" dirty="0" smtClean="0">
                <a:latin typeface="Book Antiqua" panose="02040602050305030304" pitchFamily="18" charset="0"/>
              </a:rPr>
              <a:t>).</a:t>
            </a:r>
          </a:p>
          <a:p>
            <a:pPr algn="just"/>
            <a:r>
              <a:rPr lang="en-US" sz="2800" dirty="0" smtClean="0">
                <a:latin typeface="Book Antiqua" panose="02040602050305030304" pitchFamily="18" charset="0"/>
              </a:rPr>
              <a:t>However, </a:t>
            </a:r>
            <a:r>
              <a:rPr lang="en-US" sz="2800" dirty="0">
                <a:latin typeface="Book Antiqua" panose="02040602050305030304" pitchFamily="18" charset="0"/>
              </a:rPr>
              <a:t>In </a:t>
            </a:r>
            <a:r>
              <a:rPr lang="en-US" sz="2800" dirty="0" smtClean="0">
                <a:latin typeface="Book Antiqua" panose="02040602050305030304" pitchFamily="18" charset="0"/>
              </a:rPr>
              <a:t>the </a:t>
            </a:r>
            <a:r>
              <a:rPr lang="en-US" sz="2800" dirty="0">
                <a:latin typeface="Book Antiqua" panose="02040602050305030304" pitchFamily="18" charset="0"/>
              </a:rPr>
              <a:t>conjugate gradient algorithms, the step size is adjusted at each iteration. A search is made along the conjugate gradient direction to determine the step size, which minimizes the </a:t>
            </a:r>
            <a:r>
              <a:rPr lang="en-US" sz="2800" dirty="0" smtClean="0">
                <a:latin typeface="Book Antiqua" panose="02040602050305030304" pitchFamily="18" charset="0"/>
              </a:rPr>
              <a:t>cost </a:t>
            </a:r>
            <a:r>
              <a:rPr lang="en-US" sz="2800" dirty="0">
                <a:latin typeface="Book Antiqua" panose="02040602050305030304" pitchFamily="18" charset="0"/>
              </a:rPr>
              <a:t>function along that line</a:t>
            </a:r>
            <a:r>
              <a:rPr lang="en-US" sz="2800" dirty="0" smtClean="0">
                <a:latin typeface="Book Antiqua" panose="02040602050305030304" pitchFamily="18" charset="0"/>
              </a:rPr>
              <a:t>.</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116</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51437480"/>
      </p:ext>
    </p:extLst>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5" y="274638"/>
            <a:ext cx="8836025" cy="1143000"/>
          </a:xfrm>
        </p:spPr>
        <p:txBody>
          <a:bodyPr>
            <a:noAutofit/>
          </a:bodyPr>
          <a:lstStyle/>
          <a:p>
            <a:r>
              <a:rPr lang="en-US" sz="3600" b="1" dirty="0" smtClean="0">
                <a:latin typeface="Book Antiqua" pitchFamily="18" charset="0"/>
              </a:rPr>
              <a:t>Fast Learning Method: Conjugate Gradient</a:t>
            </a:r>
            <a:endParaRPr lang="en-US" sz="3600" b="1" dirty="0">
              <a:latin typeface="Book Antiqua"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r>
              <a:rPr lang="en-US" sz="2700" dirty="0" smtClean="0">
                <a:latin typeface="Book Antiqua" panose="02040602050305030304" pitchFamily="18" charset="0"/>
              </a:rPr>
              <a:t>The concept behind conjugate gradient descent is that since each step is taking the same general direction, the combination of search directions should minimize the zig-zag nature of convergence path and capture the general trend towards the minimum</a:t>
            </a:r>
            <a:r>
              <a:rPr lang="en-US" sz="2800" dirty="0" smtClean="0">
                <a:latin typeface="Book Antiqua" panose="02040602050305030304" pitchFamily="18" charset="0"/>
              </a:rPr>
              <a:t>.</a:t>
            </a:r>
            <a:endParaRPr lang="en-US" sz="26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117</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3"/>
          <a:stretch>
            <a:fillRect/>
          </a:stretch>
        </p:blipFill>
        <p:spPr>
          <a:xfrm>
            <a:off x="2819400" y="3671979"/>
            <a:ext cx="3200400" cy="2762250"/>
          </a:xfrm>
          <a:prstGeom prst="rect">
            <a:avLst/>
          </a:prstGeom>
        </p:spPr>
      </p:pic>
    </p:spTree>
    <p:extLst>
      <p:ext uri="{BB962C8B-B14F-4D97-AF65-F5344CB8AC3E}">
        <p14:creationId xmlns:p14="http://schemas.microsoft.com/office/powerpoint/2010/main" val="1488125028"/>
      </p:ext>
    </p:extLst>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5" y="274638"/>
            <a:ext cx="8836025" cy="1143000"/>
          </a:xfrm>
        </p:spPr>
        <p:txBody>
          <a:bodyPr>
            <a:noAutofit/>
          </a:bodyPr>
          <a:lstStyle/>
          <a:p>
            <a:r>
              <a:rPr lang="en-US" sz="3600" b="1" dirty="0" smtClean="0">
                <a:latin typeface="Book Antiqua" pitchFamily="18" charset="0"/>
              </a:rPr>
              <a:t>Fast Learning Method: Conjugate Gradient</a:t>
            </a:r>
            <a:endParaRPr lang="en-US" sz="3600" b="1" dirty="0">
              <a:latin typeface="Book Antiqua"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447800"/>
                <a:ext cx="8382000" cy="4876800"/>
              </a:xfrm>
            </p:spPr>
            <p:txBody>
              <a:bodyPr>
                <a:noAutofit/>
              </a:bodyPr>
              <a:lstStyle/>
              <a:p>
                <a:pPr algn="just"/>
                <a:r>
                  <a:rPr lang="en-US" sz="2800" dirty="0" smtClean="0">
                    <a:latin typeface="Book Antiqua" panose="02040602050305030304" pitchFamily="18" charset="0"/>
                  </a:rPr>
                  <a:t>All of the conjugate gradient algorithms start out by searching in the steepest descent direction (negative of the gradient) on the first iteration.</a:t>
                </a:r>
              </a:p>
              <a:p>
                <a:pPr marL="400050" indent="0" algn="just">
                  <a:buNone/>
                </a:pPr>
                <a14:m>
                  <m:oMathPara xmlns:m="http://schemas.openxmlformats.org/officeDocument/2006/math">
                    <m:oMathParaPr>
                      <m:jc m:val="left"/>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𝑔</m:t>
                          </m:r>
                        </m:e>
                        <m:sub>
                          <m:r>
                            <a:rPr lang="en-US" sz="2800" b="0" i="1" smtClean="0">
                              <a:latin typeface="Cambria Math" panose="02040503050406030204" pitchFamily="18" charset="0"/>
                            </a:rPr>
                            <m:t>0</m:t>
                          </m:r>
                        </m:sub>
                      </m:sSub>
                    </m:oMath>
                  </m:oMathPara>
                </a14:m>
                <a:endParaRPr lang="en-US" sz="2800" b="0" dirty="0" smtClean="0">
                  <a:latin typeface="Book Antiqua" panose="02040602050305030304" pitchFamily="18" charset="0"/>
                </a:endParaRPr>
              </a:p>
              <a:p>
                <a:pPr algn="just"/>
                <a:r>
                  <a:rPr lang="en-US" sz="2800" dirty="0">
                    <a:latin typeface="Book Antiqua" panose="02040602050305030304" pitchFamily="18" charset="0"/>
                  </a:rPr>
                  <a:t>Then the next search direction is determined so that it is conjugate to previous search directions. The general procedure for determining the new search direction is to combine the new steepest descent direction with the previous search </a:t>
                </a:r>
                <a:r>
                  <a:rPr lang="en-US" sz="2800" dirty="0" smtClean="0">
                    <a:latin typeface="Book Antiqua" panose="02040602050305030304" pitchFamily="18" charset="0"/>
                  </a:rPr>
                  <a:t>direction.</a:t>
                </a:r>
              </a:p>
              <a:p>
                <a:pPr marL="400050" indent="0" algn="just">
                  <a:buNone/>
                </a:pPr>
                <a14:m>
                  <m:oMathPara xmlns:m="http://schemas.openxmlformats.org/officeDocument/2006/math">
                    <m:oMathParaPr>
                      <m:jc m:val="left"/>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𝑔</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rPr>
                            <m:t>𝑘</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𝑘</m:t>
                          </m:r>
                          <m:r>
                            <a:rPr lang="en-US" sz="2800" b="0" i="1" smtClean="0">
                              <a:latin typeface="Cambria Math" panose="02040503050406030204" pitchFamily="18" charset="0"/>
                            </a:rPr>
                            <m:t>−1</m:t>
                          </m:r>
                        </m:sub>
                      </m:sSub>
                    </m:oMath>
                  </m:oMathPara>
                </a14:m>
                <a:endParaRPr lang="en-US" sz="2800" dirty="0" smtClean="0">
                  <a:latin typeface="Book Antiqua" panose="0204060205030503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447800"/>
                <a:ext cx="8382000" cy="4876800"/>
              </a:xfrm>
              <a:blipFill rotWithShape="0">
                <a:blip r:embed="rId3"/>
                <a:stretch>
                  <a:fillRect l="-1309" t="-1375" r="-1455"/>
                </a:stretch>
              </a:blipFill>
            </p:spPr>
            <p:txBody>
              <a:bodyPr/>
              <a:lstStyle/>
              <a:p>
                <a:r>
                  <a:rPr lang="en-US">
                    <a:noFill/>
                  </a:rPr>
                  <a:t> </a:t>
                </a:r>
              </a:p>
            </p:txBody>
          </p:sp>
        </mc:Fallback>
      </mc:AlternateContent>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118</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79421362"/>
      </p:ext>
    </p:extLst>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5" y="274638"/>
            <a:ext cx="8836025" cy="1143000"/>
          </a:xfrm>
        </p:spPr>
        <p:txBody>
          <a:bodyPr>
            <a:noAutofit/>
          </a:bodyPr>
          <a:lstStyle/>
          <a:p>
            <a:r>
              <a:rPr lang="en-US" sz="3600" b="1" dirty="0" smtClean="0">
                <a:latin typeface="Book Antiqua" pitchFamily="18" charset="0"/>
              </a:rPr>
              <a:t>Fast Learning Method: Conjugate Gradient</a:t>
            </a:r>
            <a:endParaRPr lang="en-US" sz="3600" b="1" dirty="0">
              <a:latin typeface="Book Antiqua"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447800"/>
                <a:ext cx="8382000" cy="4876800"/>
              </a:xfrm>
            </p:spPr>
            <p:txBody>
              <a:bodyPr>
                <a:noAutofit/>
              </a:bodyPr>
              <a:lstStyle/>
              <a:p>
                <a:pPr algn="just"/>
                <a:r>
                  <a:rPr lang="en-US" sz="2800" dirty="0" smtClean="0">
                    <a:latin typeface="Book Antiqua" panose="02040602050305030304" pitchFamily="18" charset="0"/>
                  </a:rPr>
                  <a:t>Here</a:t>
                </a:r>
                <a14:m>
                  <m:oMath xmlns:m="http://schemas.openxmlformats.org/officeDocument/2006/math">
                    <m:r>
                      <a:rPr lang="en-US" sz="2800" i="1" smtClean="0">
                        <a:latin typeface="Cambria Math" panose="02040503050406030204" pitchFamily="18" charset="0"/>
                        <a:ea typeface="Cambria Math" panose="02040503050406030204" pitchFamily="18" charset="0"/>
                      </a:rPr>
                      <m:t>𝛽</m:t>
                    </m:r>
                    <m:r>
                      <a:rPr lang="en-US" sz="2800" b="0" i="1" smtClean="0">
                        <a:latin typeface="Cambria Math" panose="02040503050406030204" pitchFamily="18" charset="0"/>
                        <a:ea typeface="Cambria Math" panose="02040503050406030204" pitchFamily="18" charset="0"/>
                      </a:rPr>
                      <m:t> </m:t>
                    </m:r>
                  </m:oMath>
                </a14:m>
                <a:r>
                  <a:rPr lang="en-US" sz="2800" dirty="0" smtClean="0">
                    <a:latin typeface="Book Antiqua" panose="02040602050305030304" pitchFamily="18" charset="0"/>
                  </a:rPr>
                  <a:t>is </a:t>
                </a:r>
                <a:r>
                  <a:rPr lang="en-US" sz="2800" dirty="0">
                    <a:latin typeface="Book Antiqua" panose="02040602050305030304" pitchFamily="18" charset="0"/>
                  </a:rPr>
                  <a:t>called the conjugate parameter, and there are different ways to </a:t>
                </a:r>
                <a:r>
                  <a:rPr lang="en-US" sz="2800" dirty="0" smtClean="0">
                    <a:latin typeface="Book Antiqua" panose="02040602050305030304" pitchFamily="18" charset="0"/>
                  </a:rPr>
                  <a:t>calculate </a:t>
                </a:r>
                <a:r>
                  <a:rPr lang="en-US" sz="2800" dirty="0">
                    <a:latin typeface="Book Antiqua" panose="02040602050305030304" pitchFamily="18" charset="0"/>
                  </a:rPr>
                  <a:t>it. </a:t>
                </a:r>
                <a:r>
                  <a:rPr lang="en-US" sz="2800" dirty="0" smtClean="0">
                    <a:latin typeface="Book Antiqua" panose="02040602050305030304" pitchFamily="18" charset="0"/>
                  </a:rPr>
                  <a:t>Using </a:t>
                </a:r>
                <a:r>
                  <a:rPr lang="en-US" sz="2800" dirty="0">
                    <a:latin typeface="Book Antiqua" panose="02040602050305030304" pitchFamily="18" charset="0"/>
                  </a:rPr>
                  <a:t>the Fletcher-Reeves </a:t>
                </a:r>
                <a:r>
                  <a:rPr lang="en-US" sz="2800" dirty="0" smtClean="0">
                    <a:latin typeface="Book Antiqua" panose="02040602050305030304" pitchFamily="18" charset="0"/>
                  </a:rPr>
                  <a:t>procedure </a:t>
                </a:r>
                <a14:m>
                  <m:oMath xmlns:m="http://schemas.openxmlformats.org/officeDocument/2006/math">
                    <m:r>
                      <a:rPr lang="en-US" sz="2800" i="1">
                        <a:latin typeface="Cambria Math" panose="02040503050406030204" pitchFamily="18" charset="0"/>
                        <a:ea typeface="Cambria Math" panose="02040503050406030204" pitchFamily="18" charset="0"/>
                      </a:rPr>
                      <m:t>𝛽</m:t>
                    </m:r>
                  </m:oMath>
                </a14:m>
                <a:r>
                  <a:rPr lang="en-US" sz="2800" dirty="0" smtClean="0">
                    <a:latin typeface="Book Antiqua" panose="02040602050305030304" pitchFamily="18" charset="0"/>
                  </a:rPr>
                  <a:t> can be calculated as below.</a:t>
                </a:r>
              </a:p>
              <a:p>
                <a:pPr marL="400050" indent="0" algn="just">
                  <a:buNone/>
                </a:pPr>
                <a14:m>
                  <m:oMathPara xmlns:m="http://schemas.openxmlformats.org/officeDocument/2006/math">
                    <m:oMathParaPr>
                      <m:jc m:val="left"/>
                    </m:oMathParaPr>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𝛽</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𝑔</m:t>
                              </m:r>
                            </m:e>
                            <m:sub>
                              <m:r>
                                <a:rPr lang="en-US" sz="2800" b="0" i="1" smtClean="0">
                                  <a:latin typeface="Cambria Math" panose="02040503050406030204" pitchFamily="18" charset="0"/>
                                </a:rPr>
                                <m:t>𝑘</m:t>
                              </m:r>
                            </m:sub>
                            <m:sup>
                              <m:r>
                                <a:rPr lang="en-US" sz="2800" b="0" i="1" smtClean="0">
                                  <a:latin typeface="Cambria Math" panose="02040503050406030204" pitchFamily="18" charset="0"/>
                                </a:rPr>
                                <m:t>𝑇</m:t>
                              </m:r>
                            </m:sup>
                          </m:sSubSup>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𝑔</m:t>
                              </m:r>
                            </m:e>
                            <m:sub>
                              <m:r>
                                <a:rPr lang="en-US" sz="2800" b="0" i="1" smtClean="0">
                                  <a:latin typeface="Cambria Math" panose="02040503050406030204" pitchFamily="18" charset="0"/>
                                </a:rPr>
                                <m:t>𝑘</m:t>
                              </m:r>
                            </m:sub>
                          </m:sSub>
                        </m:num>
                        <m:den>
                          <m:sSubSup>
                            <m:sSubSupPr>
                              <m:ctrlPr>
                                <a:rPr lang="en-US" sz="2800" i="1">
                                  <a:latin typeface="Cambria Math" panose="02040503050406030204" pitchFamily="18" charset="0"/>
                                </a:rPr>
                              </m:ctrlPr>
                            </m:sSubSupPr>
                            <m:e>
                              <m:r>
                                <a:rPr lang="en-US" sz="2800" i="1">
                                  <a:latin typeface="Cambria Math" panose="02040503050406030204" pitchFamily="18" charset="0"/>
                                </a:rPr>
                                <m:t>𝑔</m:t>
                              </m:r>
                            </m:e>
                            <m:sub>
                              <m:r>
                                <a:rPr lang="en-US" sz="2800" i="1">
                                  <a:latin typeface="Cambria Math" panose="02040503050406030204" pitchFamily="18" charset="0"/>
                                </a:rPr>
                                <m:t>𝑘</m:t>
                              </m:r>
                              <m:r>
                                <a:rPr lang="en-US" sz="2800" b="0" i="1" smtClean="0">
                                  <a:latin typeface="Cambria Math" panose="02040503050406030204" pitchFamily="18" charset="0"/>
                                </a:rPr>
                                <m:t>−1</m:t>
                              </m:r>
                            </m:sub>
                            <m:sup>
                              <m:r>
                                <a:rPr lang="en-US" sz="2800" i="1">
                                  <a:latin typeface="Cambria Math" panose="02040503050406030204" pitchFamily="18" charset="0"/>
                                </a:rPr>
                                <m:t>𝑇</m:t>
                              </m:r>
                            </m:sup>
                          </m:sSubSup>
                          <m:sSub>
                            <m:sSubPr>
                              <m:ctrlPr>
                                <a:rPr lang="en-US" sz="2800" i="1">
                                  <a:latin typeface="Cambria Math" panose="02040503050406030204" pitchFamily="18" charset="0"/>
                                </a:rPr>
                              </m:ctrlPr>
                            </m:sSubPr>
                            <m:e>
                              <m:r>
                                <a:rPr lang="en-US" sz="2800" i="1">
                                  <a:latin typeface="Cambria Math" panose="02040503050406030204" pitchFamily="18" charset="0"/>
                                </a:rPr>
                                <m:t>𝑔</m:t>
                              </m:r>
                            </m:e>
                            <m:sub>
                              <m:r>
                                <a:rPr lang="en-US" sz="2800" i="1">
                                  <a:latin typeface="Cambria Math" panose="02040503050406030204" pitchFamily="18" charset="0"/>
                                </a:rPr>
                                <m:t>𝑘</m:t>
                              </m:r>
                              <m:r>
                                <a:rPr lang="en-US" sz="2800" b="0" i="1" smtClean="0">
                                  <a:latin typeface="Cambria Math" panose="02040503050406030204" pitchFamily="18" charset="0"/>
                                </a:rPr>
                                <m:t>−1</m:t>
                              </m:r>
                            </m:sub>
                          </m:sSub>
                        </m:den>
                      </m:f>
                    </m:oMath>
                  </m:oMathPara>
                </a14:m>
                <a:endParaRPr lang="en-US" sz="2800" dirty="0" smtClean="0">
                  <a:latin typeface="Book Antiqua" panose="02040602050305030304" pitchFamily="18" charset="0"/>
                </a:endParaRPr>
              </a:p>
              <a:p>
                <a:pPr marL="400050" indent="0" algn="just">
                  <a:buNone/>
                </a:pPr>
                <a:r>
                  <a:rPr lang="en-US" sz="2800" dirty="0">
                    <a:latin typeface="Book Antiqua" panose="02040602050305030304" pitchFamily="18" charset="0"/>
                  </a:rPr>
                  <a:t>This is the ratio of the </a:t>
                </a:r>
                <a:r>
                  <a:rPr lang="en-US" sz="2800" dirty="0" smtClean="0">
                    <a:latin typeface="Book Antiqua" panose="02040602050305030304" pitchFamily="18" charset="0"/>
                  </a:rPr>
                  <a:t>squared </a:t>
                </a:r>
                <a:r>
                  <a:rPr lang="en-US" sz="2800" dirty="0">
                    <a:latin typeface="Book Antiqua" panose="02040602050305030304" pitchFamily="18" charset="0"/>
                  </a:rPr>
                  <a:t>norm</a:t>
                </a:r>
                <a:r>
                  <a:rPr lang="en-US" sz="2800" dirty="0" smtClean="0">
                    <a:latin typeface="Book Antiqua" panose="02040602050305030304" pitchFamily="18" charset="0"/>
                  </a:rPr>
                  <a:t> </a:t>
                </a:r>
                <a:r>
                  <a:rPr lang="en-US" sz="2800" dirty="0">
                    <a:latin typeface="Book Antiqua" panose="02040602050305030304" pitchFamily="18" charset="0"/>
                  </a:rPr>
                  <a:t>of the current gradient to the </a:t>
                </a:r>
                <a:r>
                  <a:rPr lang="en-US" sz="2800" dirty="0" smtClean="0">
                    <a:latin typeface="Book Antiqua" panose="02040602050305030304" pitchFamily="18" charset="0"/>
                  </a:rPr>
                  <a:t>squared </a:t>
                </a:r>
                <a:r>
                  <a:rPr lang="en-US" sz="2800" dirty="0">
                    <a:latin typeface="Book Antiqua" panose="02040602050305030304" pitchFamily="18" charset="0"/>
                  </a:rPr>
                  <a:t>norm</a:t>
                </a:r>
                <a:r>
                  <a:rPr lang="en-US" sz="2800" dirty="0" smtClean="0">
                    <a:latin typeface="Book Antiqua" panose="02040602050305030304" pitchFamily="18" charset="0"/>
                  </a:rPr>
                  <a:t> </a:t>
                </a:r>
                <a:r>
                  <a:rPr lang="en-US" sz="2800" dirty="0">
                    <a:latin typeface="Book Antiqua" panose="02040602050305030304" pitchFamily="18" charset="0"/>
                  </a:rPr>
                  <a:t>of the previous gradient.</a:t>
                </a:r>
              </a:p>
              <a:p>
                <a:pPr algn="just"/>
                <a:endParaRPr lang="en-US" sz="2800" dirty="0">
                  <a:latin typeface="Book Antiqua" panose="02040602050305030304" pitchFamily="18" charset="0"/>
                </a:endParaRPr>
              </a:p>
              <a:p>
                <a:pPr algn="just"/>
                <a:endParaRPr lang="en-US" sz="2800" dirty="0" smtClean="0">
                  <a:latin typeface="Book Antiqua" panose="02040602050305030304" pitchFamily="18" charset="0"/>
                </a:endParaRPr>
              </a:p>
              <a:p>
                <a:pPr algn="just"/>
                <a:endParaRPr lang="en-US" sz="2800" dirty="0" smtClean="0">
                  <a:latin typeface="Book Antiqua" panose="0204060205030503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447800"/>
                <a:ext cx="8382000" cy="4876800"/>
              </a:xfrm>
              <a:blipFill rotWithShape="0">
                <a:blip r:embed="rId3"/>
                <a:stretch>
                  <a:fillRect l="-1309" t="-1375" r="-1455"/>
                </a:stretch>
              </a:blipFill>
            </p:spPr>
            <p:txBody>
              <a:bodyPr/>
              <a:lstStyle/>
              <a:p>
                <a:r>
                  <a:rPr lang="en-US">
                    <a:noFill/>
                  </a:rPr>
                  <a:t> </a:t>
                </a:r>
              </a:p>
            </p:txBody>
          </p:sp>
        </mc:Fallback>
      </mc:AlternateContent>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119</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3512792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r>
              <a:rPr lang="en-US" sz="2800" dirty="0" smtClean="0">
                <a:latin typeface="Book Antiqua" pitchFamily="18" charset="0"/>
              </a:rPr>
              <a:t>Let H</a:t>
            </a:r>
            <a:r>
              <a:rPr lang="en-US" sz="2800" baseline="-25000" dirty="0" smtClean="0">
                <a:latin typeface="Book Antiqua" pitchFamily="18" charset="0"/>
              </a:rPr>
              <a:t>1</a:t>
            </a:r>
            <a:r>
              <a:rPr lang="en-US" sz="2800" dirty="0" smtClean="0">
                <a:latin typeface="Book Antiqua" pitchFamily="18" charset="0"/>
              </a:rPr>
              <a:t> and H</a:t>
            </a:r>
            <a:r>
              <a:rPr lang="en-US" sz="2800" baseline="-25000" dirty="0" smtClean="0">
                <a:latin typeface="Book Antiqua" pitchFamily="18" charset="0"/>
              </a:rPr>
              <a:t>2</a:t>
            </a:r>
            <a:r>
              <a:rPr lang="en-US" sz="2800" dirty="0" smtClean="0">
                <a:latin typeface="Book Antiqua" pitchFamily="18" charset="0"/>
              </a:rPr>
              <a:t> are set of training examples such that H</a:t>
            </a:r>
            <a:r>
              <a:rPr lang="en-US" sz="2800" baseline="-25000" dirty="0" smtClean="0">
                <a:latin typeface="Book Antiqua" pitchFamily="18" charset="0"/>
              </a:rPr>
              <a:t>1</a:t>
            </a:r>
            <a:r>
              <a:rPr lang="en-US" sz="2800" dirty="0" smtClean="0">
                <a:latin typeface="Book Antiqua" pitchFamily="18" charset="0"/>
                <a:sym typeface="Symbol"/>
              </a:rPr>
              <a:t>C</a:t>
            </a:r>
            <a:r>
              <a:rPr lang="en-US" sz="2800" baseline="-25000" dirty="0" smtClean="0">
                <a:latin typeface="Book Antiqua" pitchFamily="18" charset="0"/>
                <a:sym typeface="Symbol"/>
              </a:rPr>
              <a:t>1</a:t>
            </a:r>
            <a:r>
              <a:rPr lang="en-US" sz="2800" dirty="0" smtClean="0">
                <a:latin typeface="Book Antiqua" pitchFamily="18" charset="0"/>
                <a:sym typeface="Symbol"/>
              </a:rPr>
              <a:t> and </a:t>
            </a:r>
            <a:r>
              <a:rPr lang="en-US" sz="2800" dirty="0" smtClean="0">
                <a:latin typeface="Book Antiqua" pitchFamily="18" charset="0"/>
              </a:rPr>
              <a:t>H</a:t>
            </a:r>
            <a:r>
              <a:rPr lang="en-US" sz="2800" baseline="-25000" dirty="0" smtClean="0">
                <a:latin typeface="Book Antiqua" pitchFamily="18" charset="0"/>
              </a:rPr>
              <a:t>2</a:t>
            </a:r>
            <a:r>
              <a:rPr lang="en-US" sz="2800" dirty="0" smtClean="0">
                <a:latin typeface="Book Antiqua" pitchFamily="18" charset="0"/>
                <a:sym typeface="Symbol"/>
              </a:rPr>
              <a:t>C</a:t>
            </a:r>
            <a:r>
              <a:rPr lang="en-US" sz="2800" baseline="-25000" dirty="0" smtClean="0">
                <a:latin typeface="Book Antiqua" pitchFamily="18" charset="0"/>
                <a:sym typeface="Symbol"/>
              </a:rPr>
              <a:t>2</a:t>
            </a:r>
            <a:r>
              <a:rPr lang="en-US" sz="2800" dirty="0" smtClean="0">
                <a:latin typeface="Book Antiqua" pitchFamily="18" charset="0"/>
                <a:sym typeface="Symbol"/>
              </a:rPr>
              <a:t>. Thus, Training Set(H)=</a:t>
            </a:r>
            <a:r>
              <a:rPr lang="en-US" sz="2800" dirty="0" smtClean="0">
                <a:latin typeface="Book Antiqua" pitchFamily="18" charset="0"/>
              </a:rPr>
              <a:t> H</a:t>
            </a:r>
            <a:r>
              <a:rPr lang="en-US" sz="2800" baseline="-25000" dirty="0" smtClean="0">
                <a:latin typeface="Book Antiqua" pitchFamily="18" charset="0"/>
              </a:rPr>
              <a:t>1 </a:t>
            </a:r>
            <a:r>
              <a:rPr lang="en-US" sz="2800" dirty="0" smtClean="0">
                <a:latin typeface="Book Antiqua" pitchFamily="18" charset="0"/>
                <a:sym typeface="Symbol"/>
              </a:rPr>
              <a:t></a:t>
            </a:r>
            <a:r>
              <a:rPr lang="en-US" sz="2800" dirty="0" smtClean="0">
                <a:latin typeface="Book Antiqua" pitchFamily="18" charset="0"/>
              </a:rPr>
              <a:t> H</a:t>
            </a:r>
            <a:r>
              <a:rPr lang="en-US" sz="2800" baseline="-25000" dirty="0" smtClean="0">
                <a:latin typeface="Book Antiqua" pitchFamily="18" charset="0"/>
              </a:rPr>
              <a:t>2</a:t>
            </a:r>
            <a:r>
              <a:rPr lang="en-US" sz="2800" dirty="0" smtClean="0">
                <a:latin typeface="Book Antiqua" pitchFamily="18" charset="0"/>
              </a:rPr>
              <a:t>.</a:t>
            </a:r>
            <a:endParaRPr lang="en-US" sz="2800" dirty="0" smtClean="0">
              <a:latin typeface="Book Antiqua" pitchFamily="18" charset="0"/>
              <a:sym typeface="Symbol"/>
            </a:endParaRPr>
          </a:p>
          <a:p>
            <a:pPr algn="just"/>
            <a:r>
              <a:rPr lang="en-US" sz="2800" dirty="0" smtClean="0">
                <a:latin typeface="Book Antiqua" pitchFamily="18" charset="0"/>
                <a:sym typeface="Symbol"/>
              </a:rPr>
              <a:t> We know that perceptron puts data point in class C</a:t>
            </a:r>
            <a:r>
              <a:rPr lang="en-US" sz="2800" baseline="-25000" dirty="0" smtClean="0">
                <a:latin typeface="Book Antiqua" pitchFamily="18" charset="0"/>
                <a:sym typeface="Symbol"/>
              </a:rPr>
              <a:t>1 </a:t>
            </a:r>
            <a:r>
              <a:rPr lang="en-US" sz="2800" dirty="0" smtClean="0">
                <a:latin typeface="Book Antiqua" pitchFamily="18" charset="0"/>
                <a:sym typeface="Symbol"/>
              </a:rPr>
              <a:t>if output is positive and in class C</a:t>
            </a:r>
            <a:r>
              <a:rPr lang="en-US" sz="2800" baseline="-25000" dirty="0" smtClean="0">
                <a:latin typeface="Book Antiqua" pitchFamily="18" charset="0"/>
                <a:sym typeface="Symbol"/>
              </a:rPr>
              <a:t>2 </a:t>
            </a:r>
            <a:r>
              <a:rPr lang="en-US" sz="2800" dirty="0" smtClean="0">
                <a:latin typeface="Book Antiqua" pitchFamily="18" charset="0"/>
                <a:sym typeface="Symbol"/>
              </a:rPr>
              <a:t>if output is negative.</a:t>
            </a:r>
          </a:p>
          <a:p>
            <a:pPr algn="just"/>
            <a:r>
              <a:rPr lang="en-US" sz="2800" dirty="0" smtClean="0">
                <a:latin typeface="Book Antiqua" pitchFamily="18" charset="0"/>
                <a:sym typeface="Symbol"/>
              </a:rPr>
              <a:t>This means, data point lies in class C</a:t>
            </a:r>
            <a:r>
              <a:rPr lang="en-US" sz="2800" baseline="-25000" dirty="0" smtClean="0">
                <a:latin typeface="Book Antiqua" pitchFamily="18" charset="0"/>
                <a:sym typeface="Symbol"/>
              </a:rPr>
              <a:t>1 </a:t>
            </a:r>
            <a:r>
              <a:rPr lang="en-US" sz="2800" dirty="0" smtClean="0">
                <a:latin typeface="Book Antiqua" pitchFamily="18" charset="0"/>
                <a:sym typeface="Symbol"/>
              </a:rPr>
              <a:t>if v&gt;0 and in class C</a:t>
            </a:r>
            <a:r>
              <a:rPr lang="en-US" sz="2800" baseline="-25000" dirty="0" smtClean="0">
                <a:latin typeface="Book Antiqua" pitchFamily="18" charset="0"/>
                <a:sym typeface="Symbol"/>
              </a:rPr>
              <a:t>2</a:t>
            </a:r>
            <a:r>
              <a:rPr lang="en-US" sz="2800" dirty="0" smtClean="0">
                <a:latin typeface="Book Antiqua" pitchFamily="18" charset="0"/>
                <a:sym typeface="Symbol"/>
              </a:rPr>
              <a:t> if v≤0. Thus,</a:t>
            </a:r>
          </a:p>
          <a:p>
            <a:pPr algn="just"/>
            <a:r>
              <a:rPr lang="en-US" sz="2800" dirty="0" smtClean="0">
                <a:latin typeface="Book Antiqua" pitchFamily="18" charset="0"/>
                <a:sym typeface="Symbol"/>
              </a:rPr>
              <a:t>For each </a:t>
            </a:r>
            <a:r>
              <a:rPr lang="en-US" sz="2800" i="1" dirty="0" smtClean="0">
                <a:latin typeface="Book Antiqua" pitchFamily="18" charset="0"/>
                <a:sym typeface="Symbol"/>
              </a:rPr>
              <a:t>x</a:t>
            </a:r>
            <a:r>
              <a:rPr lang="en-US" sz="2800" dirty="0" smtClean="0">
                <a:latin typeface="Book Antiqua" pitchFamily="18" charset="0"/>
              </a:rPr>
              <a:t> H</a:t>
            </a:r>
            <a:r>
              <a:rPr lang="en-US" sz="2800" baseline="-25000" dirty="0" smtClean="0">
                <a:latin typeface="Book Antiqua" pitchFamily="18" charset="0"/>
              </a:rPr>
              <a:t>1,                      </a:t>
            </a:r>
            <a:r>
              <a:rPr lang="en-US" sz="2800" dirty="0" smtClean="0">
                <a:latin typeface="Book Antiqua" pitchFamily="18" charset="0"/>
              </a:rPr>
              <a:t>and</a:t>
            </a:r>
          </a:p>
          <a:p>
            <a:pPr algn="just"/>
            <a:r>
              <a:rPr lang="en-US" sz="2800" dirty="0" smtClean="0">
                <a:latin typeface="Book Antiqua" pitchFamily="18" charset="0"/>
                <a:sym typeface="Symbol"/>
              </a:rPr>
              <a:t>For each </a:t>
            </a:r>
            <a:r>
              <a:rPr lang="en-US" sz="2800" i="1" dirty="0" smtClean="0">
                <a:latin typeface="Book Antiqua" pitchFamily="18" charset="0"/>
                <a:sym typeface="Symbol"/>
              </a:rPr>
              <a:t>x</a:t>
            </a:r>
            <a:r>
              <a:rPr lang="en-US" sz="2800" dirty="0" smtClean="0">
                <a:latin typeface="Book Antiqua" pitchFamily="18" charset="0"/>
              </a:rPr>
              <a:t> H</a:t>
            </a:r>
            <a:r>
              <a:rPr lang="en-US" sz="2800" baseline="-25000" dirty="0" smtClean="0">
                <a:latin typeface="Book Antiqua" pitchFamily="18" charset="0"/>
              </a:rPr>
              <a:t>2,                      </a:t>
            </a:r>
            <a:endParaRPr lang="en-US" sz="2800" dirty="0" smtClean="0">
              <a:latin typeface="Book Antiqua" pitchFamily="18" charset="0"/>
            </a:endParaRPr>
          </a:p>
          <a:p>
            <a:pPr algn="just"/>
            <a:endParaRPr lang="en-US" sz="28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2644" name="Object 4"/>
          <p:cNvGraphicFramePr>
            <a:graphicFrameLocks noChangeAspect="1"/>
          </p:cNvGraphicFramePr>
          <p:nvPr/>
        </p:nvGraphicFramePr>
        <p:xfrm>
          <a:off x="3429000" y="5105400"/>
          <a:ext cx="1082675" cy="422275"/>
        </p:xfrm>
        <a:graphic>
          <a:graphicData uri="http://schemas.openxmlformats.org/presentationml/2006/ole">
            <mc:AlternateContent xmlns:mc="http://schemas.openxmlformats.org/markup-compatibility/2006">
              <mc:Choice xmlns:v="urn:schemas-microsoft-com:vml" Requires="v">
                <p:oleObj spid="_x0000_s112851" name="Equation" r:id="rId3" imgW="520560" imgH="203040" progId="Equation.3">
                  <p:embed/>
                </p:oleObj>
              </mc:Choice>
              <mc:Fallback>
                <p:oleObj name="Equation" r:id="rId3" imgW="520560" imgH="20304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5105400"/>
                        <a:ext cx="1082675"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46" name="Object 6"/>
          <p:cNvGraphicFramePr>
            <a:graphicFrameLocks noChangeAspect="1"/>
          </p:cNvGraphicFramePr>
          <p:nvPr/>
        </p:nvGraphicFramePr>
        <p:xfrm>
          <a:off x="3352800" y="5638800"/>
          <a:ext cx="1082675" cy="422275"/>
        </p:xfrm>
        <a:graphic>
          <a:graphicData uri="http://schemas.openxmlformats.org/presentationml/2006/ole">
            <mc:AlternateContent xmlns:mc="http://schemas.openxmlformats.org/markup-compatibility/2006">
              <mc:Choice xmlns:v="urn:schemas-microsoft-com:vml" Requires="v">
                <p:oleObj spid="_x0000_s112852" name="Equation" r:id="rId5" imgW="520560" imgH="203040" progId="Equation.3">
                  <p:embed/>
                </p:oleObj>
              </mc:Choice>
              <mc:Fallback>
                <p:oleObj name="Equation" r:id="rId5" imgW="520560" imgH="20304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5638800"/>
                        <a:ext cx="1082675"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Slide Number Placeholder 13"/>
          <p:cNvSpPr>
            <a:spLocks noGrp="1"/>
          </p:cNvSpPr>
          <p:nvPr>
            <p:ph type="sldNum" sz="quarter" idx="12"/>
          </p:nvPr>
        </p:nvSpPr>
        <p:spPr/>
        <p:txBody>
          <a:bodyPr/>
          <a:lstStyle/>
          <a:p>
            <a:fld id="{3F22444B-AD59-459C-8316-D24326876BE4}" type="slidenum">
              <a:rPr lang="en-US" smtClean="0"/>
              <a:pPr/>
              <a:t>12</a:t>
            </a:fld>
            <a:endParaRPr lang="en-US"/>
          </a:p>
        </p:txBody>
      </p:sp>
      <p:sp>
        <p:nvSpPr>
          <p:cNvPr id="15" name="Footer Placeholder 14"/>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2191181589"/>
      </p:ext>
    </p:extLst>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5" y="274638"/>
            <a:ext cx="8836025" cy="1143000"/>
          </a:xfrm>
        </p:spPr>
        <p:txBody>
          <a:bodyPr>
            <a:noAutofit/>
          </a:bodyPr>
          <a:lstStyle/>
          <a:p>
            <a:r>
              <a:rPr lang="en-US" sz="3600" b="1" dirty="0" smtClean="0">
                <a:latin typeface="Book Antiqua" pitchFamily="18" charset="0"/>
              </a:rPr>
              <a:t>Fast Learning Method: Conjugate Gradient</a:t>
            </a:r>
            <a:endParaRPr lang="en-US" sz="3600" b="1" dirty="0">
              <a:latin typeface="Book Antiqua"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447800"/>
                <a:ext cx="8382000" cy="4876800"/>
              </a:xfrm>
            </p:spPr>
            <p:txBody>
              <a:bodyPr>
                <a:noAutofit/>
              </a:bodyPr>
              <a:lstStyle/>
              <a:p>
                <a:pPr algn="just"/>
                <a:r>
                  <a:rPr lang="en-US" sz="2800" dirty="0" smtClean="0">
                    <a:latin typeface="Book Antiqua" panose="02040602050305030304" pitchFamily="18" charset="0"/>
                  </a:rPr>
                  <a:t>Finally, parameters are updated to </a:t>
                </a:r>
                <a:r>
                  <a:rPr lang="en-US" sz="2800" dirty="0">
                    <a:latin typeface="Book Antiqua" panose="02040602050305030304" pitchFamily="18" charset="0"/>
                  </a:rPr>
                  <a:t>move along the current search </a:t>
                </a:r>
                <a:r>
                  <a:rPr lang="en-US" sz="2800" dirty="0" smtClean="0">
                    <a:latin typeface="Book Antiqua" panose="02040602050305030304" pitchFamily="18" charset="0"/>
                  </a:rPr>
                  <a:t>direction as below.</a:t>
                </a:r>
              </a:p>
              <a:p>
                <a:pPr marL="0" indent="0" algn="just">
                  <a:buNone/>
                </a:pPr>
                <a:r>
                  <a:rPr lang="en-US" sz="2800" dirty="0" smtClean="0">
                    <a:latin typeface="Book Antiqua" panose="02040602050305030304" pitchFamily="18" charset="0"/>
                  </a:rPr>
                  <a:t>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𝑘</m:t>
                        </m:r>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𝛼</m:t>
                        </m:r>
                      </m:e>
                      <m:sub>
                        <m:r>
                          <a:rPr lang="en-US" sz="2800" i="1">
                            <a:latin typeface="Cambria Math" panose="02040503050406030204" pitchFamily="18" charset="0"/>
                          </a:rPr>
                          <m:t>𝑘</m:t>
                        </m:r>
                      </m:sub>
                    </m:sSub>
                    <m:sSub>
                      <m:sSubPr>
                        <m:ctrlPr>
                          <a:rPr lang="en-US" sz="2800" i="1">
                            <a:latin typeface="Cambria Math" panose="02040503050406030204" pitchFamily="18" charset="0"/>
                          </a:rPr>
                        </m:ctrlPr>
                      </m:sSubPr>
                      <m:e>
                        <m:r>
                          <a:rPr lang="en-US" sz="2800" b="0" i="1" smtClean="0">
                            <a:latin typeface="Cambria Math" panose="02040503050406030204" pitchFamily="18" charset="0"/>
                          </a:rPr>
                          <m:t>𝑑</m:t>
                        </m:r>
                      </m:e>
                      <m:sub>
                        <m:r>
                          <a:rPr lang="en-US" sz="2800" i="1">
                            <a:latin typeface="Cambria Math" panose="02040503050406030204" pitchFamily="18" charset="0"/>
                          </a:rPr>
                          <m:t>𝑘</m:t>
                        </m:r>
                      </m:sub>
                    </m:sSub>
                  </m:oMath>
                </a14:m>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It </a:t>
                </a:r>
                <a:r>
                  <a:rPr lang="en-US" sz="2800" dirty="0">
                    <a:latin typeface="Book Antiqua" panose="02040602050305030304" pitchFamily="18" charset="0"/>
                  </a:rPr>
                  <a:t>is an effective search method for </a:t>
                </a:r>
                <a:r>
                  <a:rPr lang="en-US" sz="2800" dirty="0" smtClean="0">
                    <a:latin typeface="Book Antiqua" panose="02040602050305030304" pitchFamily="18" charset="0"/>
                  </a:rPr>
                  <a:t>minimizing </a:t>
                </a:r>
                <a:r>
                  <a:rPr lang="en-US" sz="2800" dirty="0">
                    <a:latin typeface="Book Antiqua" panose="02040602050305030304" pitchFamily="18" charset="0"/>
                  </a:rPr>
                  <a:t>objective functions if the number of parameters to be </a:t>
                </a:r>
                <a:r>
                  <a:rPr lang="en-US" sz="2800" dirty="0" smtClean="0">
                    <a:latin typeface="Book Antiqua" panose="02040602050305030304" pitchFamily="18" charset="0"/>
                  </a:rPr>
                  <a:t>optimized are few.</a:t>
                </a:r>
              </a:p>
              <a:p>
                <a:pPr algn="just"/>
                <a:endParaRPr lang="en-US" sz="2800" dirty="0">
                  <a:latin typeface="Book Antiqua" panose="02040602050305030304" pitchFamily="18" charset="0"/>
                </a:endParaRPr>
              </a:p>
              <a:p>
                <a:pPr algn="just"/>
                <a:endParaRPr lang="en-US" sz="2800" dirty="0">
                  <a:latin typeface="Book Antiqua" panose="02040602050305030304" pitchFamily="18" charset="0"/>
                </a:endParaRPr>
              </a:p>
              <a:p>
                <a:pPr algn="just"/>
                <a:endParaRPr lang="en-US" sz="2800" dirty="0" smtClean="0">
                  <a:latin typeface="Book Antiqua" panose="0204060205030503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447800"/>
                <a:ext cx="8382000" cy="4876800"/>
              </a:xfrm>
              <a:blipFill rotWithShape="0">
                <a:blip r:embed="rId3"/>
                <a:stretch>
                  <a:fillRect l="-1309" t="-1375" r="-1455"/>
                </a:stretch>
              </a:blipFill>
            </p:spPr>
            <p:txBody>
              <a:bodyPr/>
              <a:lstStyle/>
              <a:p>
                <a:r>
                  <a:rPr lang="en-US">
                    <a:noFill/>
                  </a:rPr>
                  <a:t> </a:t>
                </a:r>
              </a:p>
            </p:txBody>
          </p:sp>
        </mc:Fallback>
      </mc:AlternateContent>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120</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82794674"/>
      </p:ext>
    </p:extLst>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5" y="274638"/>
            <a:ext cx="8836025" cy="1143000"/>
          </a:xfrm>
        </p:spPr>
        <p:txBody>
          <a:bodyPr>
            <a:noAutofit/>
          </a:bodyPr>
          <a:lstStyle/>
          <a:p>
            <a:r>
              <a:rPr lang="en-US" sz="3600" b="1" dirty="0" smtClean="0">
                <a:latin typeface="Book Antiqua" pitchFamily="18" charset="0"/>
              </a:rPr>
              <a:t>Auto associative Neural Network </a:t>
            </a:r>
            <a:endParaRPr lang="en-US" sz="3600" b="1" dirty="0">
              <a:latin typeface="Book Antiqua"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r>
              <a:rPr lang="en-US" sz="2800" dirty="0">
                <a:latin typeface="Book Antiqua" panose="02040602050305030304" pitchFamily="18" charset="0"/>
              </a:rPr>
              <a:t>This is a </a:t>
            </a:r>
            <a:r>
              <a:rPr lang="en-US" sz="2800" dirty="0" smtClean="0">
                <a:latin typeface="Book Antiqua" panose="02040602050305030304" pitchFamily="18" charset="0"/>
              </a:rPr>
              <a:t>fully-connected neural </a:t>
            </a:r>
            <a:r>
              <a:rPr lang="en-US" sz="2800" dirty="0">
                <a:latin typeface="Book Antiqua" panose="02040602050305030304" pitchFamily="18" charset="0"/>
              </a:rPr>
              <a:t>network in which the input training vector and the output target vectors are the same. </a:t>
            </a:r>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The </a:t>
            </a:r>
            <a:r>
              <a:rPr lang="en-US" sz="2800" dirty="0">
                <a:latin typeface="Book Antiqua" panose="02040602050305030304" pitchFamily="18" charset="0"/>
              </a:rPr>
              <a:t>weights are determined so that the network stores a set of patterns</a:t>
            </a:r>
            <a:r>
              <a:rPr lang="en-US" sz="2800" dirty="0" smtClean="0">
                <a:latin typeface="Book Antiqua" panose="02040602050305030304" pitchFamily="18" charset="0"/>
              </a:rPr>
              <a:t>.</a:t>
            </a:r>
          </a:p>
          <a:p>
            <a:pPr algn="just"/>
            <a:r>
              <a:rPr lang="en-US" sz="2800" dirty="0">
                <a:latin typeface="Book Antiqua" panose="02040602050305030304" pitchFamily="18" charset="0"/>
              </a:rPr>
              <a:t>A stored vector can be retrieved from a distorted or noisy vector if the input is similar to it</a:t>
            </a:r>
            <a:r>
              <a:rPr lang="en-US" sz="2800" dirty="0" smtClean="0">
                <a:latin typeface="Book Antiqua" panose="02040602050305030304" pitchFamily="18" charset="0"/>
              </a:rPr>
              <a:t>.</a:t>
            </a:r>
          </a:p>
          <a:p>
            <a:pPr algn="just"/>
            <a:r>
              <a:rPr lang="en-US" sz="2800" dirty="0" smtClean="0">
                <a:latin typeface="Book Antiqua" panose="02040602050305030304" pitchFamily="18" charset="0"/>
              </a:rPr>
              <a:t>This network can be trained using Hebbian learning rule or </a:t>
            </a:r>
            <a:r>
              <a:rPr lang="en-US" sz="2800" dirty="0" err="1" smtClean="0">
                <a:latin typeface="Book Antiqua" panose="02040602050305030304" pitchFamily="18" charset="0"/>
              </a:rPr>
              <a:t>Heb’s</a:t>
            </a:r>
            <a:r>
              <a:rPr lang="en-US" sz="2800" dirty="0" smtClean="0">
                <a:latin typeface="Book Antiqua" panose="02040602050305030304" pitchFamily="18" charset="0"/>
              </a:rPr>
              <a:t> rule.</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121</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97715916"/>
      </p:ext>
    </p:extLst>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5" y="274638"/>
            <a:ext cx="8836025" cy="1143000"/>
          </a:xfrm>
        </p:spPr>
        <p:txBody>
          <a:bodyPr>
            <a:noAutofit/>
          </a:bodyPr>
          <a:lstStyle/>
          <a:p>
            <a:r>
              <a:rPr lang="en-US" sz="3600" b="1" dirty="0" smtClean="0">
                <a:latin typeface="Book Antiqua" pitchFamily="18" charset="0"/>
              </a:rPr>
              <a:t>Auto associative Neural Network </a:t>
            </a:r>
            <a:endParaRPr lang="en-US" sz="3600" b="1" dirty="0">
              <a:latin typeface="Book Antiqua"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r>
              <a:rPr lang="en-US" sz="2800" dirty="0">
                <a:latin typeface="Book Antiqua" panose="02040602050305030304" pitchFamily="18" charset="0"/>
              </a:rPr>
              <a:t>The rule is based  on the assumption that if two neighbor neurons activated and deactivated at the same time. Then the weight connecting these neurons should increase. For neurons operating in the opposite phase, the weight between them should decrease. If there is no signal correlation, the weight should not change</a:t>
            </a:r>
            <a:r>
              <a:rPr lang="en-US" sz="2800" dirty="0" smtClean="0">
                <a:latin typeface="Book Antiqua" panose="02040602050305030304" pitchFamily="18" charset="0"/>
              </a:rPr>
              <a:t>.</a:t>
            </a:r>
          </a:p>
          <a:p>
            <a:pPr algn="just"/>
            <a:r>
              <a:rPr lang="en-US" sz="2800" dirty="0">
                <a:latin typeface="Book Antiqua" pitchFamily="18" charset="0"/>
              </a:rPr>
              <a:t>This assumption can be described by using following formula</a:t>
            </a:r>
            <a:r>
              <a:rPr lang="en-US" sz="2800" dirty="0" smtClean="0">
                <a:latin typeface="Book Antiqua" pitchFamily="18" charset="0"/>
              </a:rPr>
              <a:t>.</a:t>
            </a:r>
            <a:r>
              <a:rPr lang="en-US" sz="2800" dirty="0">
                <a:latin typeface="Book Antiqua" pitchFamily="18" charset="0"/>
              </a:rPr>
              <a:t>	</a:t>
            </a:r>
          </a:p>
          <a:p>
            <a:pPr lvl="1" algn="just">
              <a:buNone/>
            </a:pPr>
            <a:endParaRPr lang="en-US" sz="2400" dirty="0">
              <a:latin typeface="Book Antiqua" pitchFamily="18" charset="0"/>
            </a:endParaRPr>
          </a:p>
          <a:p>
            <a:pPr algn="just"/>
            <a:endParaRPr lang="en-US" sz="2800" dirty="0">
              <a:latin typeface="Book Antiqua" panose="02040602050305030304" pitchFamily="18" charset="0"/>
            </a:endParaRPr>
          </a:p>
          <a:p>
            <a:pPr algn="just"/>
            <a:endParaRPr lang="en-US" sz="2800" dirty="0" smtClean="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122</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04273930"/>
      </p:ext>
    </p:extLst>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Book Antiqua" pitchFamily="18" charset="0"/>
              </a:rPr>
              <a:t>Auto associative Neural Network </a:t>
            </a:r>
            <a:endParaRPr lang="en-US" sz="3600" b="1" dirty="0">
              <a:latin typeface="Book Antiqua" pitchFamily="18" charset="0"/>
            </a:endParaRPr>
          </a:p>
        </p:txBody>
      </p:sp>
      <p:sp>
        <p:nvSpPr>
          <p:cNvPr id="3" name="Content Placeholder 2"/>
          <p:cNvSpPr>
            <a:spLocks noGrp="1"/>
          </p:cNvSpPr>
          <p:nvPr>
            <p:ph idx="1"/>
          </p:nvPr>
        </p:nvSpPr>
        <p:spPr/>
        <p:txBody>
          <a:bodyPr>
            <a:noAutofit/>
          </a:bodyPr>
          <a:lstStyle/>
          <a:p>
            <a:pPr marL="0" indent="0" algn="just">
              <a:buNone/>
            </a:pPr>
            <a:endParaRPr lang="en-US" sz="2800" dirty="0" smtClean="0">
              <a:latin typeface="Book Antiqua" panose="02040602050305030304" pitchFamily="18" charset="0"/>
            </a:endParaRPr>
          </a:p>
          <a:p>
            <a:pPr marL="0" indent="0" algn="just">
              <a:buNone/>
            </a:pPr>
            <a:endParaRPr lang="en-US" sz="2800" dirty="0">
              <a:latin typeface="Book Antiqua" panose="02040602050305030304" pitchFamily="18" charset="0"/>
            </a:endParaRPr>
          </a:p>
          <a:p>
            <a:pPr marL="0" indent="0" algn="just">
              <a:buNone/>
            </a:pPr>
            <a:endParaRPr lang="en-US" sz="2800" dirty="0" smtClean="0">
              <a:latin typeface="Book Antiqua" panose="02040602050305030304" pitchFamily="18" charset="0"/>
            </a:endParaRPr>
          </a:p>
          <a:p>
            <a:pPr marL="0" indent="0" algn="just">
              <a:buNone/>
            </a:pPr>
            <a:endParaRPr lang="en-US" sz="2800" dirty="0">
              <a:latin typeface="Book Antiqua" panose="02040602050305030304" pitchFamily="18" charset="0"/>
            </a:endParaRPr>
          </a:p>
          <a:p>
            <a:pPr marL="0" indent="0" algn="just">
              <a:buNone/>
            </a:pPr>
            <a:endParaRPr lang="en-US" sz="2800" dirty="0" smtClean="0">
              <a:latin typeface="Book Antiqua" panose="02040602050305030304" pitchFamily="18" charset="0"/>
            </a:endParaRPr>
          </a:p>
          <a:p>
            <a:pPr marL="0" indent="0" algn="just">
              <a:buNone/>
            </a:pPr>
            <a:endParaRPr lang="en-US" sz="2800" dirty="0">
              <a:latin typeface="Book Antiqua" panose="02040602050305030304" pitchFamily="18" charset="0"/>
            </a:endParaRPr>
          </a:p>
          <a:p>
            <a:pPr marL="0" indent="0" algn="just">
              <a:buNone/>
            </a:pPr>
            <a:endParaRPr lang="en-US" sz="2800" dirty="0" smtClean="0">
              <a:latin typeface="Book Antiqua" panose="02040602050305030304" pitchFamily="18" charset="0"/>
            </a:endParaRPr>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123</a:t>
            </a:fld>
            <a:endParaRPr lang="en-US"/>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15" name="Object 14"/>
          <p:cNvGraphicFramePr>
            <a:graphicFrameLocks noChangeAspect="1"/>
          </p:cNvGraphicFramePr>
          <p:nvPr>
            <p:extLst>
              <p:ext uri="{D42A27DB-BD31-4B8C-83A1-F6EECF244321}">
                <p14:modId xmlns:p14="http://schemas.microsoft.com/office/powerpoint/2010/main" val="3702981525"/>
              </p:ext>
            </p:extLst>
          </p:nvPr>
        </p:nvGraphicFramePr>
        <p:xfrm>
          <a:off x="1143000" y="1487073"/>
          <a:ext cx="5705475" cy="2481263"/>
        </p:xfrm>
        <a:graphic>
          <a:graphicData uri="http://schemas.openxmlformats.org/presentationml/2006/ole">
            <mc:AlternateContent xmlns:mc="http://schemas.openxmlformats.org/markup-compatibility/2006">
              <mc:Choice xmlns:v="urn:schemas-microsoft-com:vml" Requires="v">
                <p:oleObj spid="_x0000_s222245" name="Equation" r:id="rId4" imgW="2743200" imgH="1193760" progId="Equation.3">
                  <p:embed/>
                </p:oleObj>
              </mc:Choice>
              <mc:Fallback>
                <p:oleObj name="Equation" r:id="rId4" imgW="2743200" imgH="1193760" progId="Equation.3">
                  <p:embed/>
                  <p:pic>
                    <p:nvPicPr>
                      <p:cNvPr id="0" name=""/>
                      <p:cNvPicPr>
                        <a:picLocks noChangeAspect="1" noChangeArrowheads="1"/>
                      </p:cNvPicPr>
                      <p:nvPr/>
                    </p:nvPicPr>
                    <p:blipFill>
                      <a:blip r:embed="rId5"/>
                      <a:srcRect/>
                      <a:stretch>
                        <a:fillRect/>
                      </a:stretch>
                    </p:blipFill>
                    <p:spPr bwMode="auto">
                      <a:xfrm>
                        <a:off x="1143000" y="1487073"/>
                        <a:ext cx="5705475" cy="2481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4" name="TextBox 3"/>
              <p:cNvSpPr txBox="1"/>
              <p:nvPr/>
            </p:nvSpPr>
            <p:spPr>
              <a:xfrm>
                <a:off x="609600" y="4037771"/>
                <a:ext cx="8077200" cy="2781724"/>
              </a:xfrm>
              <a:prstGeom prst="rect">
                <a:avLst/>
              </a:prstGeom>
              <a:noFill/>
            </p:spPr>
            <p:txBody>
              <a:bodyPr wrap="square" rtlCol="0">
                <a:spAutoFit/>
              </a:bodyPr>
              <a:lstStyle/>
              <a:p>
                <a:pPr marL="342900" indent="-342900" algn="just">
                  <a:buFont typeface="Arial" panose="020B0604020202020204" pitchFamily="34" charset="0"/>
                  <a:buChar char="•"/>
                </a:pPr>
                <a:r>
                  <a:rPr lang="en-US" sz="2800" dirty="0" smtClean="0">
                    <a:latin typeface="Book Antiqua" panose="02040602050305030304" pitchFamily="18" charset="0"/>
                  </a:rPr>
                  <a:t>Activation function for auto associative neural network is:</a:t>
                </a:r>
              </a:p>
              <a:p>
                <a:pPr marL="342900" algn="just"/>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=1 </m:t>
                    </m:r>
                    <m:r>
                      <a:rPr lang="en-US" sz="2800" b="0" i="1" smtClean="0">
                        <a:latin typeface="Cambria Math" panose="02040503050406030204" pitchFamily="18" charset="0"/>
                      </a:rPr>
                      <m:t>𝑖𝑓</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𝑖𝑛</m:t>
                        </m:r>
                      </m:sub>
                    </m:sSub>
                    <m:r>
                      <a:rPr lang="en-US" sz="2800" b="0" i="1" smtClean="0">
                        <a:latin typeface="Cambria Math" panose="02040503050406030204" pitchFamily="18" charset="0"/>
                      </a:rPr>
                      <m:t>&gt;</m:t>
                    </m:r>
                    <m:r>
                      <a:rPr lang="en-US" sz="2800" b="0" i="1" smtClean="0">
                        <a:latin typeface="Cambria Math" panose="02040503050406030204" pitchFamily="18" charset="0"/>
                      </a:rPr>
                      <m:t>𝑐</m:t>
                    </m:r>
                  </m:oMath>
                </a14:m>
                <a:r>
                  <a:rPr lang="en-US" sz="2800" dirty="0" smtClean="0">
                    <a:latin typeface="Book Antiqua" panose="02040602050305030304" pitchFamily="18" charset="0"/>
                  </a:rPr>
                  <a:t>,</a:t>
                </a:r>
              </a:p>
              <a:p>
                <a:pPr marL="342900" algn="just"/>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𝑗</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r>
                      <a:rPr lang="en-US" sz="2800" i="1">
                        <a:latin typeface="Cambria Math" panose="02040503050406030204" pitchFamily="18" charset="0"/>
                      </a:rPr>
                      <m:t> </m:t>
                    </m:r>
                    <m:r>
                      <a:rPr lang="en-US" sz="2800" i="1">
                        <a:latin typeface="Cambria Math" panose="02040503050406030204" pitchFamily="18" charset="0"/>
                      </a:rPr>
                      <m:t>𝑖𝑓</m:t>
                    </m:r>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𝑖𝑛</m:t>
                        </m:r>
                      </m:sub>
                    </m:sSub>
                    <m:r>
                      <a:rPr lang="en-US" sz="2800" i="1">
                        <a:latin typeface="Cambria Math" panose="02040503050406030204" pitchFamily="18" charset="0"/>
                      </a:rPr>
                      <m:t>=</m:t>
                    </m:r>
                    <m:r>
                      <a:rPr lang="en-US" sz="2800" i="1">
                        <a:latin typeface="Cambria Math" panose="02040503050406030204" pitchFamily="18" charset="0"/>
                      </a:rPr>
                      <m:t>𝑐</m:t>
                    </m:r>
                  </m:oMath>
                </a14:m>
                <a:r>
                  <a:rPr lang="en-US" sz="2800" dirty="0" smtClean="0">
                    <a:latin typeface="Book Antiqua" panose="02040602050305030304" pitchFamily="18" charset="0"/>
                  </a:rPr>
                  <a:t> and</a:t>
                </a:r>
              </a:p>
              <a:p>
                <a:pPr marL="342900" algn="just"/>
                <a14:m>
                  <m:oMathPara xmlns:m="http://schemas.openxmlformats.org/officeDocument/2006/math">
                    <m:oMathParaPr>
                      <m:jc m:val="left"/>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𝑗</m:t>
                          </m:r>
                        </m:sub>
                      </m:sSub>
                      <m:r>
                        <a:rPr lang="en-US" sz="2800" i="1">
                          <a:latin typeface="Cambria Math" panose="02040503050406030204" pitchFamily="18" charset="0"/>
                        </a:rPr>
                        <m:t>=−1 </m:t>
                      </m:r>
                      <m:r>
                        <a:rPr lang="en-US" sz="2800" i="1">
                          <a:latin typeface="Cambria Math" panose="02040503050406030204" pitchFamily="18" charset="0"/>
                        </a:rPr>
                        <m:t>𝑖𝑓</m:t>
                      </m:r>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𝑖𝑛</m:t>
                          </m:r>
                        </m:sub>
                      </m:sSub>
                      <m:r>
                        <a:rPr lang="en-US" sz="2800" i="1">
                          <a:latin typeface="Cambria Math" panose="02040503050406030204" pitchFamily="18" charset="0"/>
                        </a:rPr>
                        <m:t>&lt;</m:t>
                      </m:r>
                      <m:r>
                        <a:rPr lang="en-US" sz="2800" i="1">
                          <a:latin typeface="Cambria Math" panose="02040503050406030204" pitchFamily="18" charset="0"/>
                        </a:rPr>
                        <m:t>𝑐</m:t>
                      </m:r>
                    </m:oMath>
                  </m:oMathPara>
                </a14:m>
                <a:endParaRPr lang="en-US" sz="2800" dirty="0">
                  <a:latin typeface="Book Antiqua" panose="02040602050305030304" pitchFamily="18" charset="0"/>
                </a:endParaRPr>
              </a:p>
              <a:p>
                <a:pPr marL="342900" algn="just"/>
                <a:endParaRPr lang="en-US" sz="2800" dirty="0">
                  <a:latin typeface="Book Antiqua" panose="02040602050305030304"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609600" y="4037771"/>
                <a:ext cx="8077200" cy="2781724"/>
              </a:xfrm>
              <a:prstGeom prst="rect">
                <a:avLst/>
              </a:prstGeom>
              <a:blipFill rotWithShape="0">
                <a:blip r:embed="rId6"/>
                <a:stretch>
                  <a:fillRect l="-1358" t="-2188" r="-1509"/>
                </a:stretch>
              </a:blipFill>
            </p:spPr>
            <p:txBody>
              <a:bodyPr/>
              <a:lstStyle/>
              <a:p>
                <a:r>
                  <a:rPr lang="en-US">
                    <a:noFill/>
                  </a:rPr>
                  <a:t> </a:t>
                </a:r>
              </a:p>
            </p:txBody>
          </p:sp>
        </mc:Fallback>
      </mc:AlternateContent>
    </p:spTree>
    <p:extLst>
      <p:ext uri="{BB962C8B-B14F-4D97-AF65-F5344CB8AC3E}">
        <p14:creationId xmlns:p14="http://schemas.microsoft.com/office/powerpoint/2010/main" val="2470816153"/>
      </p:ext>
    </p:extLst>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Book Antiqua" pitchFamily="18" charset="0"/>
              </a:rPr>
              <a:t>Auto associative Neural Network </a:t>
            </a:r>
            <a:endParaRPr lang="en-US" sz="3600" b="1" dirty="0">
              <a:latin typeface="Book Antiqua" pitchFamily="18" charset="0"/>
            </a:endParaRPr>
          </a:p>
        </p:txBody>
      </p:sp>
      <p:sp>
        <p:nvSpPr>
          <p:cNvPr id="3" name="Content Placeholder 2"/>
          <p:cNvSpPr>
            <a:spLocks noGrp="1"/>
          </p:cNvSpPr>
          <p:nvPr>
            <p:ph idx="1"/>
          </p:nvPr>
        </p:nvSpPr>
        <p:spPr/>
        <p:txBody>
          <a:bodyPr>
            <a:noAutofit/>
          </a:bodyPr>
          <a:lstStyle/>
          <a:p>
            <a:pPr marL="0" indent="0" algn="just">
              <a:buNone/>
            </a:pPr>
            <a:endParaRPr lang="en-US" sz="2800" dirty="0" smtClean="0">
              <a:latin typeface="Book Antiqua" panose="02040602050305030304" pitchFamily="18" charset="0"/>
            </a:endParaRPr>
          </a:p>
          <a:p>
            <a:pPr marL="0" indent="0" algn="just">
              <a:buNone/>
            </a:pPr>
            <a:endParaRPr lang="en-US" sz="2800" dirty="0">
              <a:latin typeface="Book Antiqua" panose="02040602050305030304" pitchFamily="18" charset="0"/>
            </a:endParaRPr>
          </a:p>
          <a:p>
            <a:pPr marL="0" indent="0" algn="just">
              <a:buNone/>
            </a:pPr>
            <a:endParaRPr lang="en-US" sz="2800" dirty="0" smtClean="0">
              <a:latin typeface="Book Antiqua" panose="02040602050305030304" pitchFamily="18" charset="0"/>
            </a:endParaRPr>
          </a:p>
          <a:p>
            <a:pPr marL="0" indent="0" algn="just">
              <a:buNone/>
            </a:pPr>
            <a:endParaRPr lang="en-US" sz="2800" dirty="0">
              <a:latin typeface="Book Antiqua" panose="02040602050305030304" pitchFamily="18" charset="0"/>
            </a:endParaRPr>
          </a:p>
          <a:p>
            <a:pPr marL="0" indent="0" algn="just">
              <a:buNone/>
            </a:pPr>
            <a:endParaRPr lang="en-US" sz="2800" dirty="0" smtClean="0">
              <a:latin typeface="Book Antiqua" panose="02040602050305030304" pitchFamily="18" charset="0"/>
            </a:endParaRPr>
          </a:p>
          <a:p>
            <a:pPr marL="0" indent="0" algn="just">
              <a:buNone/>
            </a:pPr>
            <a:endParaRPr lang="en-US" sz="2800" dirty="0">
              <a:latin typeface="Book Antiqua" panose="02040602050305030304" pitchFamily="18" charset="0"/>
            </a:endParaRPr>
          </a:p>
          <a:p>
            <a:pPr marL="0" indent="0" algn="just">
              <a:buNone/>
            </a:pPr>
            <a:endParaRPr lang="en-US" sz="2800" dirty="0" smtClean="0">
              <a:latin typeface="Book Antiqua" panose="02040602050305030304" pitchFamily="18" charset="0"/>
            </a:endParaRPr>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124</a:t>
            </a:fld>
            <a:endParaRPr lang="en-US"/>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3"/>
          <a:stretch>
            <a:fillRect/>
          </a:stretch>
        </p:blipFill>
        <p:spPr>
          <a:xfrm>
            <a:off x="1900237" y="1385974"/>
            <a:ext cx="5343525" cy="3914775"/>
          </a:xfrm>
          <a:prstGeom prst="rect">
            <a:avLst/>
          </a:prstGeom>
        </p:spPr>
      </p:pic>
      <p:sp>
        <p:nvSpPr>
          <p:cNvPr id="10" name="TextBox 9"/>
          <p:cNvSpPr txBox="1"/>
          <p:nvPr/>
        </p:nvSpPr>
        <p:spPr>
          <a:xfrm>
            <a:off x="3200400" y="5341214"/>
            <a:ext cx="3102131" cy="430887"/>
          </a:xfrm>
          <a:prstGeom prst="rect">
            <a:avLst/>
          </a:prstGeom>
          <a:noFill/>
        </p:spPr>
        <p:txBody>
          <a:bodyPr wrap="none" rtlCol="0">
            <a:spAutoFit/>
          </a:bodyPr>
          <a:lstStyle/>
          <a:p>
            <a:r>
              <a:rPr lang="en-US" sz="2200" b="1" dirty="0" smtClean="0">
                <a:latin typeface="Book Antiqua" panose="02040602050305030304" pitchFamily="18" charset="0"/>
              </a:rPr>
              <a:t>Architecture of AANN</a:t>
            </a:r>
            <a:endParaRPr lang="en-US" sz="2200" b="1" dirty="0">
              <a:latin typeface="Book Antiqua" panose="02040602050305030304" pitchFamily="18" charset="0"/>
            </a:endParaRPr>
          </a:p>
        </p:txBody>
      </p:sp>
    </p:spTree>
    <p:extLst>
      <p:ext uri="{BB962C8B-B14F-4D97-AF65-F5344CB8AC3E}">
        <p14:creationId xmlns:p14="http://schemas.microsoft.com/office/powerpoint/2010/main" val="2920509690"/>
      </p:ext>
    </p:extLst>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5" y="274638"/>
            <a:ext cx="8836025" cy="1143000"/>
          </a:xfrm>
        </p:spPr>
        <p:txBody>
          <a:bodyPr>
            <a:noAutofit/>
          </a:bodyPr>
          <a:lstStyle/>
          <a:p>
            <a:r>
              <a:rPr lang="en-US" sz="3600" b="1" dirty="0" smtClean="0">
                <a:latin typeface="Book Antiqua" pitchFamily="18" charset="0"/>
              </a:rPr>
              <a:t>Auto associative Neural Network </a:t>
            </a:r>
            <a:endParaRPr lang="en-US" sz="3600" b="1" dirty="0">
              <a:latin typeface="Book Antiqua"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447800"/>
                <a:ext cx="8382000" cy="4876800"/>
              </a:xfrm>
            </p:spPr>
            <p:txBody>
              <a:bodyPr>
                <a:noAutofit/>
              </a:bodyPr>
              <a:lstStyle/>
              <a:p>
                <a:pPr marL="0" indent="0" algn="just">
                  <a:buNone/>
                </a:pPr>
                <a:r>
                  <a:rPr lang="en-US" sz="2800" b="1" u="sng" dirty="0" smtClean="0">
                    <a:latin typeface="Book Antiqua" panose="02040602050305030304" pitchFamily="18" charset="0"/>
                  </a:rPr>
                  <a:t>Training Algorithm</a:t>
                </a:r>
              </a:p>
              <a:p>
                <a:pPr marL="514350" indent="-514350" algn="just">
                  <a:buFont typeface="+mj-lt"/>
                  <a:buAutoNum type="arabicPeriod"/>
                </a:pPr>
                <a:r>
                  <a:rPr lang="en-US" sz="2800" dirty="0">
                    <a:latin typeface="Book Antiqua" pitchFamily="18" charset="0"/>
                  </a:rPr>
                  <a:t>Initialize all weights and bias to zero</a:t>
                </a:r>
              </a:p>
              <a:p>
                <a:pPr marL="514350" indent="-514350" algn="just">
                  <a:buFont typeface="+mj-lt"/>
                  <a:buAutoNum type="arabicPeriod"/>
                </a:pPr>
                <a:r>
                  <a:rPr lang="en-US" sz="2800" dirty="0">
                    <a:latin typeface="Book Antiqua" pitchFamily="18" charset="0"/>
                  </a:rPr>
                  <a:t>For each </a:t>
                </a:r>
                <a:r>
                  <a:rPr lang="en-US" sz="2800" dirty="0" smtClean="0">
                    <a:latin typeface="Book Antiqua" pitchFamily="18" charset="0"/>
                  </a:rPr>
                  <a:t>vector to be stored (Say s) perform </a:t>
                </a:r>
                <a:r>
                  <a:rPr lang="en-US" sz="2800" dirty="0">
                    <a:latin typeface="Book Antiqua" pitchFamily="18" charset="0"/>
                  </a:rPr>
                  <a:t>steps </a:t>
                </a:r>
                <a:r>
                  <a:rPr lang="en-US" sz="2800" i="1" dirty="0">
                    <a:latin typeface="Book Antiqua" pitchFamily="18" charset="0"/>
                  </a:rPr>
                  <a:t>3 to </a:t>
                </a:r>
                <a:r>
                  <a:rPr lang="en-US" sz="2800" i="1" dirty="0" smtClean="0">
                    <a:latin typeface="Book Antiqua" pitchFamily="18" charset="0"/>
                  </a:rPr>
                  <a:t>5</a:t>
                </a:r>
                <a:endParaRPr lang="en-US" sz="2800" i="1" dirty="0">
                  <a:latin typeface="Book Antiqua" pitchFamily="18" charset="0"/>
                </a:endParaRPr>
              </a:p>
              <a:p>
                <a:pPr marL="514350" indent="-514350" algn="just">
                  <a:buFont typeface="+mj-lt"/>
                  <a:buAutoNum type="arabicPeriod"/>
                </a:pPr>
                <a:r>
                  <a:rPr lang="en-US" sz="2800" dirty="0" smtClean="0">
                    <a:latin typeface="Book Antiqua" pitchFamily="18" charset="0"/>
                  </a:rPr>
                  <a:t>For each input unit </a:t>
                </a:r>
                <a:r>
                  <a:rPr lang="en-US" sz="2800" dirty="0" err="1" smtClean="0">
                    <a:latin typeface="Book Antiqua" pitchFamily="18" charset="0"/>
                  </a:rPr>
                  <a:t>i</a:t>
                </a:r>
                <a:r>
                  <a:rPr lang="en-US" sz="2800" dirty="0" smtClean="0">
                    <a:latin typeface="Book Antiqua" pitchFamily="18" charset="0"/>
                  </a:rPr>
                  <a:t>, set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𝑠</m:t>
                        </m:r>
                      </m:e>
                      <m:sub>
                        <m:r>
                          <a:rPr lang="en-US" sz="2800" i="1">
                            <a:latin typeface="Cambria Math" panose="02040503050406030204" pitchFamily="18" charset="0"/>
                          </a:rPr>
                          <m:t>𝑖</m:t>
                        </m:r>
                      </m:sub>
                    </m:sSub>
                  </m:oMath>
                </a14:m>
                <a:endParaRPr lang="en-US" sz="2800" dirty="0" smtClean="0">
                  <a:latin typeface="Book Antiqua" pitchFamily="18" charset="0"/>
                </a:endParaRPr>
              </a:p>
              <a:p>
                <a:pPr marL="514350" indent="-514350" algn="just">
                  <a:buFont typeface="+mj-lt"/>
                  <a:buAutoNum type="arabicPeriod"/>
                </a:pPr>
                <a:r>
                  <a:rPr lang="en-US" sz="2800" dirty="0" smtClean="0">
                    <a:latin typeface="Book Antiqua" pitchFamily="18" charset="0"/>
                  </a:rPr>
                  <a:t>For each output </a:t>
                </a:r>
                <a:r>
                  <a:rPr lang="en-US" sz="2800" dirty="0">
                    <a:latin typeface="Book Antiqua" pitchFamily="18" charset="0"/>
                  </a:rPr>
                  <a:t>unit </a:t>
                </a:r>
                <a:r>
                  <a:rPr lang="en-US" sz="2800" dirty="0" smtClean="0">
                    <a:latin typeface="Book Antiqua" pitchFamily="18" charset="0"/>
                  </a:rPr>
                  <a:t>j set </a:t>
                </a:r>
                <a:r>
                  <a:rPr lang="en-US" sz="2800" dirty="0">
                    <a:latin typeface="Book Antiqua" pitchFamily="18" charset="0"/>
                  </a:rPr>
                  <a:t>set </a:t>
                </a:r>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𝑗</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𝑠</m:t>
                        </m:r>
                      </m:e>
                      <m:sub>
                        <m:r>
                          <a:rPr lang="en-US" sz="2800" b="0" i="1" smtClean="0">
                            <a:latin typeface="Cambria Math" panose="02040503050406030204" pitchFamily="18" charset="0"/>
                          </a:rPr>
                          <m:t>𝑗</m:t>
                        </m:r>
                      </m:sub>
                    </m:sSub>
                  </m:oMath>
                </a14:m>
                <a:endParaRPr lang="en-US" sz="2800" dirty="0" smtClean="0">
                  <a:latin typeface="Book Antiqua" pitchFamily="18" charset="0"/>
                </a:endParaRPr>
              </a:p>
              <a:p>
                <a:pPr marL="514350" indent="-514350" algn="just">
                  <a:buFont typeface="+mj-lt"/>
                  <a:buAutoNum type="arabicPeriod"/>
                </a:pPr>
                <a:r>
                  <a:rPr lang="en-US" sz="2800" dirty="0" smtClean="0">
                    <a:latin typeface="Book Antiqua" pitchFamily="18" charset="0"/>
                  </a:rPr>
                  <a:t>Adapt </a:t>
                </a:r>
                <a:r>
                  <a:rPr lang="en-US" sz="2800" dirty="0">
                    <a:latin typeface="Book Antiqua" pitchFamily="18" charset="0"/>
                  </a:rPr>
                  <a:t>weights as</a:t>
                </a:r>
                <a:r>
                  <a:rPr lang="en-US" sz="2800" dirty="0" smtClean="0">
                    <a:latin typeface="Book Antiqua" pitchFamily="18" charset="0"/>
                  </a:rPr>
                  <a:t>: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𝑖𝑗</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b="0" i="0" smtClean="0">
                        <a:latin typeface="Cambria Math" panose="02040503050406030204" pitchFamily="18" charset="0"/>
                      </a:rPr>
                      <m:t>+</m:t>
                    </m:r>
                    <m:r>
                      <m:rPr>
                        <m:sty m:val="p"/>
                      </m:rPr>
                      <a:rPr lang="el-GR" sz="2800" b="0" i="1" smtClean="0">
                        <a:latin typeface="Cambria Math" panose="02040503050406030204" pitchFamily="18" charset="0"/>
                        <a:ea typeface="Cambria Math" panose="02040503050406030204" pitchFamily="18" charset="0"/>
                      </a:rPr>
                      <m:t>α</m:t>
                    </m:r>
                    <m:sSub>
                      <m:sSubPr>
                        <m:ctrlPr>
                          <a:rPr lang="el-GR"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𝑥</m:t>
                        </m:r>
                      </m:e>
                      <m:sub>
                        <m:r>
                          <a:rPr lang="en-US" sz="2800" b="0" i="1" smtClean="0">
                            <a:latin typeface="Cambria Math" panose="02040503050406030204" pitchFamily="18" charset="0"/>
                            <a:ea typeface="Cambria Math" panose="02040503050406030204" pitchFamily="18" charset="0"/>
                          </a:rPr>
                          <m:t>𝑖</m:t>
                        </m:r>
                      </m:sub>
                    </m:sSub>
                    <m:sSub>
                      <m:sSubPr>
                        <m:ctrlPr>
                          <a:rPr lang="el-GR"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𝑦</m:t>
                        </m:r>
                      </m:e>
                      <m:sub>
                        <m:r>
                          <a:rPr lang="en-US" sz="2800" b="0" i="1" smtClean="0">
                            <a:latin typeface="Cambria Math" panose="02040503050406030204" pitchFamily="18" charset="0"/>
                            <a:ea typeface="Cambria Math" panose="02040503050406030204" pitchFamily="18" charset="0"/>
                          </a:rPr>
                          <m:t>𝑗</m:t>
                        </m:r>
                      </m:sub>
                    </m:sSub>
                  </m:oMath>
                </a14:m>
                <a:endParaRPr lang="en-US" sz="2800" dirty="0">
                  <a:latin typeface="Book Antiqua" pitchFamily="18" charset="0"/>
                </a:endParaRPr>
              </a:p>
              <a:p>
                <a:pPr marL="0" indent="0" algn="just">
                  <a:buNone/>
                </a:pPr>
                <a:r>
                  <a:rPr lang="en-US" sz="2800" dirty="0">
                    <a:latin typeface="Book Antiqua" pitchFamily="18" charset="0"/>
                  </a:rPr>
                  <a:t> </a:t>
                </a:r>
                <a:r>
                  <a:rPr lang="en-US" sz="2800" dirty="0" smtClean="0">
                    <a:latin typeface="Book Antiqua" pitchFamily="18" charset="0"/>
                  </a:rPr>
                  <a:t>     Weights can also be determined as: </a:t>
                </a:r>
                <a14:m>
                  <m:oMath xmlns:m="http://schemas.openxmlformats.org/officeDocument/2006/math">
                    <m:r>
                      <a:rPr lang="en-US" sz="2800" b="0" i="1" smtClean="0">
                        <a:latin typeface="Cambria Math" panose="02040503050406030204" pitchFamily="18" charset="0"/>
                      </a:rPr>
                      <m:t>𝑤</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𝑠</m:t>
                        </m:r>
                      </m:e>
                      <m:sup>
                        <m:r>
                          <a:rPr lang="en-US" sz="2800" b="0" i="1" smtClean="0">
                            <a:latin typeface="Cambria Math" panose="02040503050406030204" pitchFamily="18" charset="0"/>
                          </a:rPr>
                          <m:t>𝑇</m:t>
                        </m:r>
                      </m:sup>
                    </m:sSup>
                    <m:r>
                      <a:rPr lang="en-US" sz="2800" i="1">
                        <a:latin typeface="Cambria Math" panose="02040503050406030204" pitchFamily="18" charset="0"/>
                      </a:rPr>
                      <m:t>.</m:t>
                    </m:r>
                    <m:r>
                      <a:rPr lang="en-US" sz="2800" i="1">
                        <a:latin typeface="Cambria Math" panose="02040503050406030204" pitchFamily="18" charset="0"/>
                      </a:rPr>
                      <m:t>𝑠</m:t>
                    </m:r>
                  </m:oMath>
                </a14:m>
                <a:endParaRPr lang="en-US" sz="2800" dirty="0" smtClean="0">
                  <a:latin typeface="Book Antiqua" pitchFamily="18" charset="0"/>
                </a:endParaRPr>
              </a:p>
              <a:p>
                <a:pPr algn="just"/>
                <a:endParaRPr lang="en-US" sz="2800" dirty="0" smtClean="0">
                  <a:latin typeface="Book Antiqua" pitchFamily="18" charset="0"/>
                </a:endParaRPr>
              </a:p>
              <a:p>
                <a:pPr algn="just"/>
                <a:endParaRPr lang="en-US" sz="2800" dirty="0" smtClean="0">
                  <a:latin typeface="Book Antiqua"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447800"/>
                <a:ext cx="8382000" cy="4876800"/>
              </a:xfrm>
              <a:blipFill rotWithShape="0">
                <a:blip r:embed="rId3"/>
                <a:stretch>
                  <a:fillRect l="-1527" t="-1500" r="-1455"/>
                </a:stretch>
              </a:blipFill>
            </p:spPr>
            <p:txBody>
              <a:bodyPr/>
              <a:lstStyle/>
              <a:p>
                <a:r>
                  <a:rPr lang="en-US">
                    <a:noFill/>
                  </a:rPr>
                  <a:t> </a:t>
                </a:r>
              </a:p>
            </p:txBody>
          </p:sp>
        </mc:Fallback>
      </mc:AlternateContent>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125</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18220317"/>
      </p:ext>
    </p:extLst>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5" y="274638"/>
            <a:ext cx="8836025" cy="1143000"/>
          </a:xfrm>
        </p:spPr>
        <p:txBody>
          <a:bodyPr>
            <a:noAutofit/>
          </a:bodyPr>
          <a:lstStyle/>
          <a:p>
            <a:r>
              <a:rPr lang="en-US" sz="3600" b="1" dirty="0" smtClean="0">
                <a:latin typeface="Book Antiqua" pitchFamily="18" charset="0"/>
              </a:rPr>
              <a:t>Auto associative Neural Network </a:t>
            </a:r>
            <a:endParaRPr lang="en-US" sz="3600" b="1" dirty="0">
              <a:latin typeface="Book Antiqua"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marL="0" indent="0" algn="just">
              <a:buNone/>
            </a:pPr>
            <a:r>
              <a:rPr lang="en-US" sz="2800" b="1" dirty="0" smtClean="0">
                <a:latin typeface="Book Antiqua" panose="02040602050305030304" pitchFamily="18" charset="0"/>
              </a:rPr>
              <a:t>Example</a:t>
            </a:r>
          </a:p>
          <a:p>
            <a:pPr marL="0" indent="0" algn="just">
              <a:buNone/>
            </a:pPr>
            <a:r>
              <a:rPr lang="en-US" sz="2800" dirty="0" smtClean="0">
                <a:latin typeface="Book Antiqua" panose="02040602050305030304" pitchFamily="18" charset="0"/>
              </a:rPr>
              <a:t>Use the </a:t>
            </a:r>
            <a:r>
              <a:rPr lang="en-US" sz="2800" dirty="0" err="1" smtClean="0">
                <a:latin typeface="Book Antiqua" panose="02040602050305030304" pitchFamily="18" charset="0"/>
              </a:rPr>
              <a:t>Heb’s</a:t>
            </a:r>
            <a:r>
              <a:rPr lang="en-US" sz="2800" dirty="0" smtClean="0">
                <a:latin typeface="Book Antiqua" panose="02040602050305030304" pitchFamily="18" charset="0"/>
              </a:rPr>
              <a:t> rule  to store the pattern [1, 1,-1,-1] in an AANN. Find weight matrix and Test the input vector [-1,1,-1,-1].</a:t>
            </a:r>
          </a:p>
          <a:p>
            <a:pPr marL="0" indent="0" algn="just">
              <a:buNone/>
            </a:pPr>
            <a:r>
              <a:rPr lang="en-US" sz="2800" b="1" dirty="0" smtClean="0">
                <a:latin typeface="Book Antiqua" panose="02040602050305030304" pitchFamily="18" charset="0"/>
              </a:rPr>
              <a:t>Solution</a:t>
            </a:r>
            <a:endParaRPr lang="en-US" sz="2800" dirty="0">
              <a:latin typeface="Book Antiqua" panose="02040602050305030304" pitchFamily="18" charset="0"/>
            </a:endParaRPr>
          </a:p>
          <a:p>
            <a:pPr marL="0" indent="0" algn="just">
              <a:buNone/>
            </a:pPr>
            <a:r>
              <a:rPr lang="en-US" sz="2800" dirty="0" smtClean="0">
                <a:latin typeface="Book Antiqua" panose="02040602050305030304" pitchFamily="18" charset="0"/>
              </a:rPr>
              <a:t>Here, pattern to be stored(s)=[1,1,-1,-1]</a:t>
            </a:r>
          </a:p>
          <a:p>
            <a:pPr marL="0" indent="0" algn="just">
              <a:buNone/>
            </a:pPr>
            <a:endParaRPr lang="en-US" sz="2800" dirty="0" smtClean="0">
              <a:latin typeface="Book Antiqua" panose="02040602050305030304" pitchFamily="18" charset="0"/>
            </a:endParaRPr>
          </a:p>
          <a:p>
            <a:pPr marL="0" indent="0" algn="just">
              <a:buNone/>
            </a:pPr>
            <a:r>
              <a:rPr lang="en-US" sz="2800" dirty="0" smtClean="0">
                <a:latin typeface="Book Antiqua" panose="02040602050305030304" pitchFamily="18" charset="0"/>
              </a:rPr>
              <a:t>Now, w=</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126</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4" name="Object 3"/>
          <p:cNvGraphicFramePr>
            <a:graphicFrameLocks noChangeAspect="1"/>
          </p:cNvGraphicFramePr>
          <p:nvPr>
            <p:extLst>
              <p:ext uri="{D42A27DB-BD31-4B8C-83A1-F6EECF244321}">
                <p14:modId xmlns:p14="http://schemas.microsoft.com/office/powerpoint/2010/main" val="1568814091"/>
              </p:ext>
            </p:extLst>
          </p:nvPr>
        </p:nvGraphicFramePr>
        <p:xfrm>
          <a:off x="1910758" y="4336501"/>
          <a:ext cx="5252042" cy="1826535"/>
        </p:xfrm>
        <a:graphic>
          <a:graphicData uri="http://schemas.openxmlformats.org/presentationml/2006/ole">
            <mc:AlternateContent xmlns:mc="http://schemas.openxmlformats.org/markup-compatibility/2006">
              <mc:Choice xmlns:v="urn:schemas-microsoft-com:vml" Requires="v">
                <p:oleObj spid="_x0000_s223237" name="Equation" r:id="rId4" imgW="2323800" imgH="914400" progId="Equation.3">
                  <p:embed/>
                </p:oleObj>
              </mc:Choice>
              <mc:Fallback>
                <p:oleObj name="Equation" r:id="rId4" imgW="2323800" imgH="914400" progId="Equation.3">
                  <p:embed/>
                  <p:pic>
                    <p:nvPicPr>
                      <p:cNvPr id="0" name=""/>
                      <p:cNvPicPr/>
                      <p:nvPr/>
                    </p:nvPicPr>
                    <p:blipFill>
                      <a:blip r:embed="rId5"/>
                      <a:stretch>
                        <a:fillRect/>
                      </a:stretch>
                    </p:blipFill>
                    <p:spPr>
                      <a:xfrm>
                        <a:off x="1910758" y="4336501"/>
                        <a:ext cx="5252042" cy="1826535"/>
                      </a:xfrm>
                      <a:prstGeom prst="rect">
                        <a:avLst/>
                      </a:prstGeom>
                    </p:spPr>
                  </p:pic>
                </p:oleObj>
              </mc:Fallback>
            </mc:AlternateContent>
          </a:graphicData>
        </a:graphic>
      </p:graphicFrame>
    </p:spTree>
    <p:extLst>
      <p:ext uri="{BB962C8B-B14F-4D97-AF65-F5344CB8AC3E}">
        <p14:creationId xmlns:p14="http://schemas.microsoft.com/office/powerpoint/2010/main" val="1196187299"/>
      </p:ext>
    </p:extLst>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5" y="274638"/>
            <a:ext cx="8836025" cy="1143000"/>
          </a:xfrm>
        </p:spPr>
        <p:txBody>
          <a:bodyPr>
            <a:noAutofit/>
          </a:bodyPr>
          <a:lstStyle/>
          <a:p>
            <a:r>
              <a:rPr lang="en-US" sz="3600" b="1" dirty="0" smtClean="0">
                <a:latin typeface="Book Antiqua" pitchFamily="18" charset="0"/>
              </a:rPr>
              <a:t>Auto associative Neural Network </a:t>
            </a:r>
            <a:endParaRPr lang="en-US" sz="3600" b="1" dirty="0">
              <a:latin typeface="Book Antiqua"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447800"/>
                <a:ext cx="8382000" cy="4876800"/>
              </a:xfrm>
            </p:spPr>
            <p:txBody>
              <a:bodyPr>
                <a:noAutofit/>
              </a:bodyPr>
              <a:lstStyle/>
              <a:p>
                <a:pPr marL="0" indent="0" algn="just">
                  <a:buNone/>
                </a:pPr>
                <a:r>
                  <a:rPr lang="en-US" sz="2400" dirty="0" smtClean="0">
                    <a:latin typeface="Book Antiqua" panose="02040602050305030304" pitchFamily="18" charset="0"/>
                  </a:rPr>
                  <a:t>Now,</a:t>
                </a:r>
              </a:p>
              <a:p>
                <a:pPr marL="0" indent="0" algn="just">
                  <a:buNone/>
                </a:pPr>
                <a:r>
                  <a:rPr lang="en-US" sz="2400" dirty="0" smtClean="0">
                    <a:latin typeface="Book Antiqua" panose="02040602050305030304" pitchFamily="18" charset="0"/>
                  </a:rPr>
                  <a:t>Test input=</a:t>
                </a:r>
                <a14:m>
                  <m:oMath xmlns:m="http://schemas.openxmlformats.org/officeDocument/2006/math">
                    <m:r>
                      <a:rPr lang="en-US" sz="2400" b="0" i="1" smtClean="0">
                        <a:latin typeface="Cambria Math" panose="02040503050406030204" pitchFamily="18" charset="0"/>
                      </a:rPr>
                      <m:t>[−1     1     −1     −1]</m:t>
                    </m:r>
                  </m:oMath>
                </a14:m>
                <a:endParaRPr lang="en-US" sz="2400" dirty="0" smtClean="0">
                  <a:latin typeface="Book Antiqua" panose="02040602050305030304" pitchFamily="18" charset="0"/>
                </a:endParaRPr>
              </a:p>
              <a:p>
                <a:pPr marL="0" indent="0" algn="just">
                  <a:buNone/>
                </a:pPr>
                <a:endParaRPr lang="en-US" sz="2400" dirty="0" smtClean="0">
                  <a:latin typeface="Book Antiqua" panose="02040602050305030304" pitchFamily="18" charset="0"/>
                </a:endParaRPr>
              </a:p>
              <a:p>
                <a:pPr marL="0" indent="0" algn="just">
                  <a:buNone/>
                </a:pPr>
                <a:r>
                  <a:rPr lang="en-US" sz="2400" dirty="0" smtClean="0">
                    <a:latin typeface="Book Antiqua" panose="02040602050305030304" pitchFamily="18" charset="0"/>
                  </a:rPr>
                  <a:t>The calculate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𝑖𝑛</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𝑤</m:t>
                    </m:r>
                    <m:r>
                      <a:rPr lang="en-US" sz="2400" b="0" i="1" smtClean="0">
                        <a:latin typeface="Cambria Math" panose="02040503050406030204" pitchFamily="18" charset="0"/>
                      </a:rPr>
                      <m:t>=[2   2   −2   −2]</m:t>
                    </m:r>
                  </m:oMath>
                </a14:m>
                <a:endParaRPr lang="en-US" sz="2400" dirty="0" smtClean="0">
                  <a:latin typeface="Book Antiqua" panose="02040602050305030304" pitchFamily="18" charset="0"/>
                </a:endParaRPr>
              </a:p>
              <a:p>
                <a:pPr marL="0" indent="0" algn="just">
                  <a:buNone/>
                </a:pPr>
                <a:endParaRPr lang="en-US" sz="2400" dirty="0" smtClean="0">
                  <a:latin typeface="Book Antiqua" panose="02040602050305030304" pitchFamily="18" charset="0"/>
                </a:endParaRPr>
              </a:p>
              <a:p>
                <a:pPr marL="0" indent="0" algn="just">
                  <a:buNone/>
                </a:pPr>
                <a:r>
                  <a:rPr lang="en-US" sz="2400" dirty="0" smtClean="0">
                    <a:latin typeface="Book Antiqua" panose="02040602050305030304" pitchFamily="18" charset="0"/>
                  </a:rPr>
                  <a:t>Finally compute </a:t>
                </a:r>
                <a14:m>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=[1      1     −1     −1]</m:t>
                    </m:r>
                  </m:oMath>
                </a14:m>
                <a:endParaRPr lang="en-US" sz="2400" dirty="0" smtClean="0">
                  <a:latin typeface="Book Antiqua" panose="02040602050305030304" pitchFamily="18" charset="0"/>
                </a:endParaRPr>
              </a:p>
              <a:p>
                <a:pPr marL="0" indent="0" algn="just">
                  <a:buNone/>
                </a:pPr>
                <a:endParaRPr lang="en-US" sz="2400" dirty="0" smtClean="0">
                  <a:latin typeface="Book Antiqua" panose="02040602050305030304" pitchFamily="18" charset="0"/>
                </a:endParaRPr>
              </a:p>
              <a:p>
                <a:pPr marL="0" indent="0" algn="just">
                  <a:buNone/>
                </a:pPr>
                <a:endParaRPr lang="en-US" sz="2800" b="1" dirty="0" smtClean="0">
                  <a:latin typeface="Book Antiqua" panose="02040602050305030304" pitchFamily="18" charset="0"/>
                </a:endParaRPr>
              </a:p>
              <a:p>
                <a:pPr marL="0" indent="0" algn="just">
                  <a:buNone/>
                </a:pPr>
                <a:endParaRPr lang="en-US" sz="2800" dirty="0" smtClean="0">
                  <a:latin typeface="Book Antiqua" panose="0204060205030503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447800"/>
                <a:ext cx="8382000" cy="4876800"/>
              </a:xfrm>
              <a:blipFill rotWithShape="0">
                <a:blip r:embed="rId3"/>
                <a:stretch>
                  <a:fillRect l="-1091" t="-1000"/>
                </a:stretch>
              </a:blipFill>
            </p:spPr>
            <p:txBody>
              <a:bodyPr/>
              <a:lstStyle/>
              <a:p>
                <a:r>
                  <a:rPr lang="en-US">
                    <a:noFill/>
                  </a:rPr>
                  <a:t> </a:t>
                </a:r>
              </a:p>
            </p:txBody>
          </p:sp>
        </mc:Fallback>
      </mc:AlternateContent>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127</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84502716"/>
      </p:ext>
    </p:extLst>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5" y="274638"/>
            <a:ext cx="8836025" cy="1143000"/>
          </a:xfrm>
        </p:spPr>
        <p:txBody>
          <a:bodyPr>
            <a:noAutofit/>
          </a:bodyPr>
          <a:lstStyle/>
          <a:p>
            <a:r>
              <a:rPr lang="en-US" sz="3600" b="1" dirty="0" smtClean="0">
                <a:latin typeface="Book Antiqua" pitchFamily="18" charset="0"/>
              </a:rPr>
              <a:t>Bayesian Neural Network</a:t>
            </a:r>
            <a:endParaRPr lang="en-US" sz="3600" b="1" dirty="0">
              <a:latin typeface="Book Antiqua"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r>
              <a:rPr lang="en-US" sz="2800" dirty="0">
                <a:latin typeface="Book Antiqua" panose="02040602050305030304" pitchFamily="18" charset="0"/>
              </a:rPr>
              <a:t>Taking a probabilistic approach to </a:t>
            </a:r>
            <a:r>
              <a:rPr lang="en-US" sz="2800" dirty="0" smtClean="0">
                <a:latin typeface="Book Antiqua" panose="02040602050305030304" pitchFamily="18" charset="0"/>
              </a:rPr>
              <a:t>neural network allows </a:t>
            </a:r>
            <a:r>
              <a:rPr lang="en-US" sz="2800" dirty="0">
                <a:latin typeface="Book Antiqua" panose="02040602050305030304" pitchFamily="18" charset="0"/>
              </a:rPr>
              <a:t>to account for </a:t>
            </a:r>
            <a:r>
              <a:rPr lang="en-US" sz="2800" i="1" dirty="0">
                <a:latin typeface="Book Antiqua" panose="02040602050305030304" pitchFamily="18" charset="0"/>
              </a:rPr>
              <a:t>uncertainty</a:t>
            </a:r>
            <a:r>
              <a:rPr lang="en-US" sz="2800" dirty="0">
                <a:latin typeface="Book Antiqua" panose="02040602050305030304" pitchFamily="18" charset="0"/>
              </a:rPr>
              <a:t>, so that models can assign less levels of confidence to incorrect predictions. </a:t>
            </a:r>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Sources </a:t>
            </a:r>
            <a:r>
              <a:rPr lang="en-US" sz="2800" dirty="0">
                <a:latin typeface="Book Antiqua" panose="02040602050305030304" pitchFamily="18" charset="0"/>
              </a:rPr>
              <a:t>of uncertainty can be found in the data, due to measurement error or noise in the labels, or the model, due to insufficient data availability for the model to learn effectively.</a:t>
            </a:r>
            <a:endParaRPr lang="en-US" sz="2800" dirty="0" smtClean="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128</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49373304"/>
      </p:ext>
    </p:extLst>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5" y="274638"/>
            <a:ext cx="8836025" cy="1143000"/>
          </a:xfrm>
        </p:spPr>
        <p:txBody>
          <a:bodyPr>
            <a:noAutofit/>
          </a:bodyPr>
          <a:lstStyle/>
          <a:p>
            <a:r>
              <a:rPr lang="en-US" sz="3600" b="1" dirty="0" smtClean="0">
                <a:latin typeface="Book Antiqua" pitchFamily="18" charset="0"/>
              </a:rPr>
              <a:t>Bayesian Neural Network</a:t>
            </a:r>
            <a:endParaRPr lang="en-US" sz="3600" b="1" dirty="0">
              <a:latin typeface="Book Antiqua"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r>
              <a:rPr lang="en-US" sz="2800" dirty="0">
                <a:latin typeface="Book Antiqua" panose="02040602050305030304" pitchFamily="18" charset="0"/>
              </a:rPr>
              <a:t>The </a:t>
            </a:r>
            <a:r>
              <a:rPr lang="en-US" sz="2800" dirty="0" smtClean="0">
                <a:latin typeface="Book Antiqua" panose="02040602050305030304" pitchFamily="18" charset="0"/>
              </a:rPr>
              <a:t>idea behind Bayesian neural network is that</a:t>
            </a:r>
            <a:r>
              <a:rPr lang="en-US" sz="2800" dirty="0">
                <a:latin typeface="Book Antiqua" panose="02040602050305030304" pitchFamily="18" charset="0"/>
              </a:rPr>
              <a:t>, instead of learning specific weight (and bias) </a:t>
            </a:r>
            <a:r>
              <a:rPr lang="en-US" sz="2800" i="1" dirty="0">
                <a:latin typeface="Book Antiqua" panose="02040602050305030304" pitchFamily="18" charset="0"/>
              </a:rPr>
              <a:t>values</a:t>
            </a:r>
            <a:r>
              <a:rPr lang="en-US" sz="2800" dirty="0">
                <a:latin typeface="Book Antiqua" panose="02040602050305030304" pitchFamily="18" charset="0"/>
              </a:rPr>
              <a:t> in the neural network, the Bayesian approach learns weight </a:t>
            </a:r>
            <a:r>
              <a:rPr lang="en-US" sz="2800" i="1" dirty="0">
                <a:latin typeface="Book Antiqua" panose="02040602050305030304" pitchFamily="18" charset="0"/>
              </a:rPr>
              <a:t>distributions</a:t>
            </a:r>
            <a:r>
              <a:rPr lang="en-US" sz="2800" dirty="0">
                <a:latin typeface="Book Antiqua" panose="02040602050305030304" pitchFamily="18" charset="0"/>
              </a:rPr>
              <a:t> - from which we can sample to produce an output for a given input - to encode weight uncertainty.</a:t>
            </a:r>
            <a:endParaRPr lang="en-US" sz="2800" dirty="0" smtClean="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129</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1039060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r>
              <a:rPr lang="en-US" sz="2800" dirty="0" smtClean="0">
                <a:latin typeface="Book Antiqua" pitchFamily="18" charset="0"/>
              </a:rPr>
              <a:t>Now, we can write weight update rule for n</a:t>
            </a:r>
            <a:r>
              <a:rPr lang="en-US" sz="2800" baseline="30000" dirty="0" smtClean="0">
                <a:latin typeface="Book Antiqua" pitchFamily="18" charset="0"/>
              </a:rPr>
              <a:t>th</a:t>
            </a:r>
            <a:r>
              <a:rPr lang="en-US" sz="2800" dirty="0" smtClean="0">
                <a:latin typeface="Book Antiqua" pitchFamily="18" charset="0"/>
              </a:rPr>
              <a:t> step as below.</a:t>
            </a:r>
          </a:p>
          <a:p>
            <a:pPr algn="just"/>
            <a:endParaRPr lang="en-US" sz="2800" dirty="0" smtClean="0">
              <a:latin typeface="Book Antiqua" pitchFamily="18" charset="0"/>
            </a:endParaRPr>
          </a:p>
          <a:p>
            <a:pPr algn="just"/>
            <a:endParaRPr lang="en-US" sz="28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 name="Object 13"/>
          <p:cNvGraphicFramePr>
            <a:graphicFrameLocks noChangeAspect="1"/>
          </p:cNvGraphicFramePr>
          <p:nvPr/>
        </p:nvGraphicFramePr>
        <p:xfrm>
          <a:off x="914400" y="2298700"/>
          <a:ext cx="7239000" cy="3327400"/>
        </p:xfrm>
        <a:graphic>
          <a:graphicData uri="http://schemas.openxmlformats.org/presentationml/2006/ole">
            <mc:AlternateContent xmlns:mc="http://schemas.openxmlformats.org/markup-compatibility/2006">
              <mc:Choice xmlns:v="urn:schemas-microsoft-com:vml" Requires="v">
                <p:oleObj spid="_x0000_s113771" name="Equation" r:id="rId3" imgW="3619440" imgH="1663560" progId="Equation.3">
                  <p:embed/>
                </p:oleObj>
              </mc:Choice>
              <mc:Fallback>
                <p:oleObj name="Equation" r:id="rId3" imgW="3619440" imgH="166356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298700"/>
                        <a:ext cx="7239000" cy="332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Slide Number Placeholder 14"/>
          <p:cNvSpPr>
            <a:spLocks noGrp="1"/>
          </p:cNvSpPr>
          <p:nvPr>
            <p:ph type="sldNum" sz="quarter" idx="12"/>
          </p:nvPr>
        </p:nvSpPr>
        <p:spPr/>
        <p:txBody>
          <a:bodyPr/>
          <a:lstStyle/>
          <a:p>
            <a:fld id="{3F22444B-AD59-459C-8316-D24326876BE4}" type="slidenum">
              <a:rPr lang="en-US" smtClean="0"/>
              <a:pPr/>
              <a:t>13</a:t>
            </a:fld>
            <a:endParaRPr lang="en-US"/>
          </a:p>
        </p:txBody>
      </p:sp>
      <p:sp>
        <p:nvSpPr>
          <p:cNvPr id="16" name="Footer Placeholder 15"/>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2191181589"/>
      </p:ext>
    </p:extLst>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5" y="274638"/>
            <a:ext cx="8836025" cy="1143000"/>
          </a:xfrm>
        </p:spPr>
        <p:txBody>
          <a:bodyPr>
            <a:noAutofit/>
          </a:bodyPr>
          <a:lstStyle/>
          <a:p>
            <a:r>
              <a:rPr lang="en-US" sz="3600" b="1" dirty="0" smtClean="0">
                <a:latin typeface="Book Antiqua" pitchFamily="18" charset="0"/>
              </a:rPr>
              <a:t>Bayesian Neural Network</a:t>
            </a:r>
            <a:endParaRPr lang="en-US" sz="3600" b="1" dirty="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130</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
        <p:nvSpPr>
          <p:cNvPr id="200706" name="AutoShape 2" descr="Image for pos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3"/>
          <a:stretch>
            <a:fillRect/>
          </a:stretch>
        </p:blipFill>
        <p:spPr>
          <a:xfrm>
            <a:off x="1143000" y="1746566"/>
            <a:ext cx="7322188" cy="3436198"/>
          </a:xfrm>
          <a:prstGeom prst="rect">
            <a:avLst/>
          </a:prstGeom>
        </p:spPr>
      </p:pic>
    </p:spTree>
    <p:extLst>
      <p:ext uri="{BB962C8B-B14F-4D97-AF65-F5344CB8AC3E}">
        <p14:creationId xmlns:p14="http://schemas.microsoft.com/office/powerpoint/2010/main" val="361869579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Perceptron Learning Rule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r>
              <a:rPr lang="en-US" sz="2800" dirty="0" smtClean="0">
                <a:latin typeface="Book Antiqua" pitchFamily="18" charset="0"/>
              </a:rPr>
              <a:t>The main theme of above weight change rule is:</a:t>
            </a:r>
          </a:p>
          <a:p>
            <a:pPr lvl="1" algn="just"/>
            <a:r>
              <a:rPr lang="en-US" sz="2400" dirty="0" smtClean="0">
                <a:latin typeface="Book Antiqua" pitchFamily="18" charset="0"/>
              </a:rPr>
              <a:t>Do not change weights in case of correct classification</a:t>
            </a:r>
          </a:p>
          <a:p>
            <a:pPr lvl="1" algn="just"/>
            <a:r>
              <a:rPr lang="en-US" sz="2400" dirty="0" smtClean="0">
                <a:latin typeface="Book Antiqua" pitchFamily="18" charset="0"/>
              </a:rPr>
              <a:t>Increase weights when perceptron output is smaller than actual target</a:t>
            </a:r>
          </a:p>
          <a:p>
            <a:pPr lvl="1" algn="just"/>
            <a:r>
              <a:rPr lang="en-US" sz="2400" dirty="0" smtClean="0">
                <a:latin typeface="Book Antiqua" pitchFamily="18" charset="0"/>
              </a:rPr>
              <a:t>Decrease weights when perceptron output is larger than actual target</a:t>
            </a:r>
          </a:p>
          <a:p>
            <a:pPr algn="just"/>
            <a:r>
              <a:rPr lang="en-US" sz="2800" dirty="0" smtClean="0">
                <a:latin typeface="Book Antiqua" pitchFamily="18" charset="0"/>
              </a:rPr>
              <a:t>Thus, we can represent weight change rule using single equation as below:</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2949" name="Object 5"/>
          <p:cNvGraphicFramePr>
            <a:graphicFrameLocks noChangeAspect="1"/>
          </p:cNvGraphicFramePr>
          <p:nvPr>
            <p:extLst>
              <p:ext uri="{D42A27DB-BD31-4B8C-83A1-F6EECF244321}">
                <p14:modId xmlns:p14="http://schemas.microsoft.com/office/powerpoint/2010/main" val="739442703"/>
              </p:ext>
            </p:extLst>
          </p:nvPr>
        </p:nvGraphicFramePr>
        <p:xfrm>
          <a:off x="1295400" y="4876800"/>
          <a:ext cx="6523037" cy="898525"/>
        </p:xfrm>
        <a:graphic>
          <a:graphicData uri="http://schemas.openxmlformats.org/presentationml/2006/ole">
            <mc:AlternateContent xmlns:mc="http://schemas.openxmlformats.org/markup-compatibility/2006">
              <mc:Choice xmlns:v="urn:schemas-microsoft-com:vml" Requires="v">
                <p:oleObj spid="_x0000_s110697" name="Equation" r:id="rId3" imgW="3136680" imgH="431640" progId="Equation.3">
                  <p:embed/>
                </p:oleObj>
              </mc:Choice>
              <mc:Fallback>
                <p:oleObj name="Equation" r:id="rId3" imgW="313668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4876800"/>
                        <a:ext cx="6523037" cy="89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Slide Number Placeholder 13"/>
          <p:cNvSpPr>
            <a:spLocks noGrp="1"/>
          </p:cNvSpPr>
          <p:nvPr>
            <p:ph type="sldNum" sz="quarter" idx="12"/>
          </p:nvPr>
        </p:nvSpPr>
        <p:spPr/>
        <p:txBody>
          <a:bodyPr/>
          <a:lstStyle/>
          <a:p>
            <a:fld id="{3F22444B-AD59-459C-8316-D24326876BE4}" type="slidenum">
              <a:rPr lang="en-US" smtClean="0"/>
              <a:pPr/>
              <a:t>14</a:t>
            </a:fld>
            <a:endParaRPr lang="en-US"/>
          </a:p>
        </p:txBody>
      </p:sp>
      <p:sp>
        <p:nvSpPr>
          <p:cNvPr id="15" name="Footer Placeholder 14"/>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219118158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p>
        </p:txBody>
      </p:sp>
      <p:sp>
        <p:nvSpPr>
          <p:cNvPr id="3" name="Content Placeholder 2"/>
          <p:cNvSpPr>
            <a:spLocks noGrp="1"/>
          </p:cNvSpPr>
          <p:nvPr>
            <p:ph idx="1"/>
          </p:nvPr>
        </p:nvSpPr>
        <p:spPr>
          <a:xfrm>
            <a:off x="457200" y="1371600"/>
            <a:ext cx="8229600" cy="5029200"/>
          </a:xfrm>
        </p:spPr>
        <p:txBody>
          <a:bodyPr>
            <a:normAutofit fontScale="92500" lnSpcReduction="20000"/>
          </a:bodyPr>
          <a:lstStyle/>
          <a:p>
            <a:pPr algn="just">
              <a:buNone/>
            </a:pPr>
            <a:r>
              <a:rPr lang="en-US" sz="2800" b="1" u="sng" dirty="0" smtClean="0">
                <a:latin typeface="Book Antiqua" pitchFamily="18" charset="0"/>
              </a:rPr>
              <a:t>Perceptron Learning Algorithm</a:t>
            </a:r>
          </a:p>
          <a:p>
            <a:pPr marL="514350" indent="-514350" algn="just">
              <a:buFont typeface="+mj-lt"/>
              <a:buAutoNum type="arabicPeriod"/>
            </a:pPr>
            <a:r>
              <a:rPr lang="en-US" sz="2800" dirty="0" smtClean="0">
                <a:latin typeface="Book Antiqua" pitchFamily="18" charset="0"/>
              </a:rPr>
              <a:t>Initialize all weights and bias to zero</a:t>
            </a:r>
          </a:p>
          <a:p>
            <a:pPr marL="514350" indent="-514350" algn="just">
              <a:buFont typeface="+mj-lt"/>
              <a:buAutoNum type="arabicPeriod"/>
            </a:pPr>
            <a:r>
              <a:rPr lang="en-US" sz="2800" dirty="0" smtClean="0">
                <a:latin typeface="Book Antiqua" pitchFamily="18" charset="0"/>
              </a:rPr>
              <a:t>For each training vector s and target t perform steps </a:t>
            </a:r>
            <a:r>
              <a:rPr lang="en-US" sz="2800" i="1" dirty="0" smtClean="0">
                <a:latin typeface="Book Antiqua" pitchFamily="18" charset="0"/>
              </a:rPr>
              <a:t>3 to 6</a:t>
            </a:r>
          </a:p>
          <a:p>
            <a:pPr marL="514350" indent="-514350" algn="just">
              <a:buFont typeface="+mj-lt"/>
              <a:buAutoNum type="arabicPeriod"/>
            </a:pPr>
            <a:r>
              <a:rPr lang="en-US" sz="2800" dirty="0" smtClean="0">
                <a:latin typeface="Book Antiqua" pitchFamily="18" charset="0"/>
              </a:rPr>
              <a:t>Set </a:t>
            </a:r>
          </a:p>
          <a:p>
            <a:pPr marL="514350" indent="-514350" algn="just">
              <a:buFont typeface="+mj-lt"/>
              <a:buAutoNum type="arabicPeriod"/>
            </a:pPr>
            <a:r>
              <a:rPr lang="en-US" sz="2800" dirty="0" smtClean="0">
                <a:latin typeface="Book Antiqua" pitchFamily="18" charset="0"/>
              </a:rPr>
              <a:t>Compute output using Hard limiter activation function as below</a:t>
            </a:r>
          </a:p>
          <a:p>
            <a:pPr marL="514350" indent="-514350" algn="just">
              <a:buFont typeface="+mj-lt"/>
              <a:buAutoNum type="arabicPeriod"/>
            </a:pPr>
            <a:endParaRPr lang="en-US" sz="2800" i="1" dirty="0" smtClean="0">
              <a:latin typeface="Book Antiqua" pitchFamily="18" charset="0"/>
            </a:endParaRPr>
          </a:p>
          <a:p>
            <a:pPr marL="514350" indent="-514350" algn="just">
              <a:buFont typeface="+mj-lt"/>
              <a:buAutoNum type="arabicPeriod"/>
            </a:pPr>
            <a:endParaRPr lang="en-US" sz="2800" i="1" dirty="0" smtClean="0">
              <a:latin typeface="Book Antiqua" pitchFamily="18" charset="0"/>
            </a:endParaRPr>
          </a:p>
          <a:p>
            <a:pPr marL="514350" indent="-514350" algn="just">
              <a:buFont typeface="+mj-lt"/>
              <a:buAutoNum type="arabicPeriod"/>
            </a:pPr>
            <a:r>
              <a:rPr lang="en-US" sz="2800" dirty="0" smtClean="0">
                <a:latin typeface="Book Antiqua" pitchFamily="18" charset="0"/>
              </a:rPr>
              <a:t>Adapt weights as:</a:t>
            </a:r>
          </a:p>
          <a:p>
            <a:pPr marL="514350" indent="-514350" algn="just">
              <a:buFont typeface="+mj-lt"/>
              <a:buAutoNum type="arabicPeriod"/>
            </a:pPr>
            <a:r>
              <a:rPr lang="en-US" sz="2800" dirty="0" smtClean="0">
                <a:latin typeface="Book Antiqua" pitchFamily="18" charset="0"/>
              </a:rPr>
              <a:t>Adapt bias as:</a:t>
            </a:r>
          </a:p>
          <a:p>
            <a:pPr marL="514350" indent="-514350" algn="just">
              <a:buFont typeface="+mj-lt"/>
              <a:buAutoNum type="arabicPeriod"/>
            </a:pPr>
            <a:r>
              <a:rPr lang="en-US" sz="2800" dirty="0" smtClean="0">
                <a:latin typeface="Book Antiqua" pitchFamily="18" charset="0"/>
              </a:rPr>
              <a:t>Test for Stopping Criteria</a:t>
            </a:r>
            <a:endParaRPr lang="en-US" sz="2800" dirty="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9155" name="Object 3"/>
          <p:cNvGraphicFramePr>
            <a:graphicFrameLocks noChangeAspect="1"/>
          </p:cNvGraphicFramePr>
          <p:nvPr/>
        </p:nvGraphicFramePr>
        <p:xfrm>
          <a:off x="1600200" y="2819400"/>
          <a:ext cx="2743200" cy="457200"/>
        </p:xfrm>
        <a:graphic>
          <a:graphicData uri="http://schemas.openxmlformats.org/presentationml/2006/ole">
            <mc:AlternateContent xmlns:mc="http://schemas.openxmlformats.org/markup-compatibility/2006">
              <mc:Choice xmlns:v="urn:schemas-microsoft-com:vml" Requires="v">
                <p:oleObj spid="_x0000_s85718" name="Equation" r:id="rId3" imgW="1320800" imgH="228600" progId="Equation.3">
                  <p:embed/>
                </p:oleObj>
              </mc:Choice>
              <mc:Fallback>
                <p:oleObj name="Equation" r:id="rId3" imgW="1320800" imgH="228600" progId="Equation.3">
                  <p:embed/>
                  <p:pic>
                    <p:nvPicPr>
                      <p:cNvPr id="0" name="Picture 3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819400"/>
                        <a:ext cx="27432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6" name="Object 4"/>
          <p:cNvGraphicFramePr>
            <a:graphicFrameLocks noChangeAspect="1"/>
          </p:cNvGraphicFramePr>
          <p:nvPr>
            <p:extLst>
              <p:ext uri="{D42A27DB-BD31-4B8C-83A1-F6EECF244321}">
                <p14:modId xmlns:p14="http://schemas.microsoft.com/office/powerpoint/2010/main" val="4281857491"/>
              </p:ext>
            </p:extLst>
          </p:nvPr>
        </p:nvGraphicFramePr>
        <p:xfrm>
          <a:off x="3808180" y="4725993"/>
          <a:ext cx="4410075" cy="457200"/>
        </p:xfrm>
        <a:graphic>
          <a:graphicData uri="http://schemas.openxmlformats.org/presentationml/2006/ole">
            <mc:AlternateContent xmlns:mc="http://schemas.openxmlformats.org/markup-compatibility/2006">
              <mc:Choice xmlns:v="urn:schemas-microsoft-com:vml" Requires="v">
                <p:oleObj spid="_x0000_s85719" name="Equation" r:id="rId5" imgW="2120900" imgH="228600" progId="Equation.3">
                  <p:embed/>
                </p:oleObj>
              </mc:Choice>
              <mc:Fallback>
                <p:oleObj name="Equation" r:id="rId5" imgW="2120900" imgH="228600" progId="Equation.3">
                  <p:embed/>
                  <p:pic>
                    <p:nvPicPr>
                      <p:cNvPr id="0" name="Picture 3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08180" y="4725993"/>
                        <a:ext cx="44100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7" name="Object 5"/>
          <p:cNvGraphicFramePr>
            <a:graphicFrameLocks noChangeAspect="1"/>
          </p:cNvGraphicFramePr>
          <p:nvPr>
            <p:extLst>
              <p:ext uri="{D42A27DB-BD31-4B8C-83A1-F6EECF244321}">
                <p14:modId xmlns:p14="http://schemas.microsoft.com/office/powerpoint/2010/main" val="3711343030"/>
              </p:ext>
            </p:extLst>
          </p:nvPr>
        </p:nvGraphicFramePr>
        <p:xfrm>
          <a:off x="3122613" y="5202238"/>
          <a:ext cx="1687512" cy="339725"/>
        </p:xfrm>
        <a:graphic>
          <a:graphicData uri="http://schemas.openxmlformats.org/presentationml/2006/ole">
            <mc:AlternateContent xmlns:mc="http://schemas.openxmlformats.org/markup-compatibility/2006">
              <mc:Choice xmlns:v="urn:schemas-microsoft-com:vml" Requires="v">
                <p:oleObj spid="_x0000_s85720" name="Equation" r:id="rId7" imgW="977760" imgH="203040" progId="Equation.3">
                  <p:embed/>
                </p:oleObj>
              </mc:Choice>
              <mc:Fallback>
                <p:oleObj name="Equation" r:id="rId7" imgW="977760" imgH="203040" progId="Equation.3">
                  <p:embed/>
                  <p:pic>
                    <p:nvPicPr>
                      <p:cNvPr id="0" name="Picture 3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2613" y="5202238"/>
                        <a:ext cx="1687512"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4997" name="Object 5"/>
          <p:cNvGraphicFramePr>
            <a:graphicFrameLocks noChangeAspect="1"/>
          </p:cNvGraphicFramePr>
          <p:nvPr/>
        </p:nvGraphicFramePr>
        <p:xfrm>
          <a:off x="1371600" y="3886200"/>
          <a:ext cx="4016375" cy="863600"/>
        </p:xfrm>
        <a:graphic>
          <a:graphicData uri="http://schemas.openxmlformats.org/presentationml/2006/ole">
            <mc:AlternateContent xmlns:mc="http://schemas.openxmlformats.org/markup-compatibility/2006">
              <mc:Choice xmlns:v="urn:schemas-microsoft-com:vml" Requires="v">
                <p:oleObj spid="_x0000_s85721" name="Equation" r:id="rId9" imgW="1930400" imgH="431800" progId="Equation.3">
                  <p:embed/>
                </p:oleObj>
              </mc:Choice>
              <mc:Fallback>
                <p:oleObj name="Equation" r:id="rId9" imgW="1930400" imgH="431800" progId="Equation.3">
                  <p:embed/>
                  <p:pic>
                    <p:nvPicPr>
                      <p:cNvPr id="0" name="Picture 3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1600" y="3886200"/>
                        <a:ext cx="4016375"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Slide Number Placeholder 14"/>
          <p:cNvSpPr>
            <a:spLocks noGrp="1"/>
          </p:cNvSpPr>
          <p:nvPr>
            <p:ph type="sldNum" sz="quarter" idx="12"/>
          </p:nvPr>
        </p:nvSpPr>
        <p:spPr/>
        <p:txBody>
          <a:bodyPr/>
          <a:lstStyle/>
          <a:p>
            <a:fld id="{3F22444B-AD59-459C-8316-D24326876BE4}" type="slidenum">
              <a:rPr lang="en-US" smtClean="0"/>
              <a:pPr/>
              <a:t>15</a:t>
            </a:fld>
            <a:endParaRPr lang="en-US"/>
          </a:p>
        </p:txBody>
      </p:sp>
      <p:sp>
        <p:nvSpPr>
          <p:cNvPr id="16" name="Footer Placeholder 15"/>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219118158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p>
        </p:txBody>
      </p:sp>
      <p:sp>
        <p:nvSpPr>
          <p:cNvPr id="3" name="Content Placeholder 2"/>
          <p:cNvSpPr>
            <a:spLocks noGrp="1"/>
          </p:cNvSpPr>
          <p:nvPr>
            <p:ph idx="1"/>
          </p:nvPr>
        </p:nvSpPr>
        <p:spPr>
          <a:xfrm>
            <a:off x="457200" y="1371600"/>
            <a:ext cx="8229600" cy="5029200"/>
          </a:xfrm>
        </p:spPr>
        <p:txBody>
          <a:bodyPr>
            <a:normAutofit/>
          </a:bodyPr>
          <a:lstStyle/>
          <a:p>
            <a:pPr algn="just">
              <a:buNone/>
            </a:pPr>
            <a:r>
              <a:rPr lang="en-US" sz="2800" b="1" i="1" u="sng" dirty="0" smtClean="0">
                <a:latin typeface="Book Antiqua" pitchFamily="18" charset="0"/>
              </a:rPr>
              <a:t>Perceptron Training</a:t>
            </a:r>
          </a:p>
          <a:p>
            <a:pPr algn="just">
              <a:buNone/>
            </a:pPr>
            <a:r>
              <a:rPr lang="en-US" sz="2800" b="1" i="1" u="sng" dirty="0" smtClean="0">
                <a:latin typeface="Book Antiqua" pitchFamily="18" charset="0"/>
              </a:rPr>
              <a:t>Example</a:t>
            </a:r>
          </a:p>
          <a:p>
            <a:pPr algn="just">
              <a:buNone/>
            </a:pPr>
            <a:r>
              <a:rPr lang="en-US" sz="2800" dirty="0" smtClean="0">
                <a:latin typeface="Book Antiqua" pitchFamily="18" charset="0"/>
              </a:rPr>
              <a:t>Train the following perceptron  by using given training set</a:t>
            </a:r>
            <a:endParaRPr lang="en-US" sz="2800" dirty="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4" name="Table 33"/>
          <p:cNvGraphicFramePr>
            <a:graphicFrameLocks noGrp="1"/>
          </p:cNvGraphicFramePr>
          <p:nvPr>
            <p:extLst>
              <p:ext uri="{D42A27DB-BD31-4B8C-83A1-F6EECF244321}">
                <p14:modId xmlns:p14="http://schemas.microsoft.com/office/powerpoint/2010/main" val="1639942953"/>
              </p:ext>
            </p:extLst>
          </p:nvPr>
        </p:nvGraphicFramePr>
        <p:xfrm>
          <a:off x="5029200" y="3276600"/>
          <a:ext cx="3886200" cy="1854200"/>
        </p:xfrm>
        <a:graphic>
          <a:graphicData uri="http://schemas.openxmlformats.org/drawingml/2006/table">
            <a:tbl>
              <a:tblPr firstRow="1" bandRow="1">
                <a:tableStyleId>{5C22544A-7EE6-4342-B048-85BDC9FD1C3A}</a:tableStyleId>
              </a:tblPr>
              <a:tblGrid>
                <a:gridCol w="1447800"/>
                <a:gridCol w="1143000"/>
                <a:gridCol w="1295400"/>
              </a:tblGrid>
              <a:tr h="370840">
                <a:tc>
                  <a:txBody>
                    <a:bodyPr/>
                    <a:lstStyle/>
                    <a:p>
                      <a:r>
                        <a:rPr lang="en-US" i="1" dirty="0" smtClean="0">
                          <a:latin typeface="Book Antiqua" pitchFamily="18" charset="0"/>
                        </a:rPr>
                        <a:t>x</a:t>
                      </a:r>
                      <a:r>
                        <a:rPr lang="en-US" i="1" baseline="-25000" dirty="0" smtClean="0">
                          <a:latin typeface="Book Antiqua" pitchFamily="18" charset="0"/>
                        </a:rPr>
                        <a:t>1</a:t>
                      </a:r>
                      <a:endParaRPr lang="en-US" i="1" baseline="-25000" dirty="0">
                        <a:latin typeface="Book Antiqu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Book Antiqua" pitchFamily="18" charset="0"/>
                        </a:rPr>
                        <a:t>x</a:t>
                      </a:r>
                      <a:r>
                        <a:rPr lang="en-US" i="1" baseline="-25000" dirty="0" smtClean="0">
                          <a:latin typeface="Book Antiqua" pitchFamily="18" charset="0"/>
                        </a:rPr>
                        <a:t>2</a:t>
                      </a:r>
                      <a:endParaRPr lang="en-US" i="1" baseline="-25000" dirty="0">
                        <a:latin typeface="Book Antiqua" pitchFamily="18" charset="0"/>
                      </a:endParaRPr>
                    </a:p>
                  </a:txBody>
                  <a:tcPr/>
                </a:tc>
                <a:tc>
                  <a:txBody>
                    <a:bodyPr/>
                    <a:lstStyle/>
                    <a:p>
                      <a:r>
                        <a:rPr lang="en-US" i="1" dirty="0" smtClean="0">
                          <a:latin typeface="Book Antiqua" pitchFamily="18" charset="0"/>
                        </a:rPr>
                        <a:t>t</a:t>
                      </a:r>
                      <a:endParaRPr lang="en-US" i="1" dirty="0">
                        <a:latin typeface="Book Antiqua" pitchFamily="18" charset="0"/>
                      </a:endParaRPr>
                    </a:p>
                  </a:txBody>
                  <a:tcPr/>
                </a:tc>
              </a:tr>
              <a:tr h="370840">
                <a:tc>
                  <a:txBody>
                    <a:bodyPr/>
                    <a:lstStyle/>
                    <a:p>
                      <a:r>
                        <a:rPr lang="en-US" i="0" dirty="0" smtClean="0">
                          <a:latin typeface="Book Antiqua" pitchFamily="18" charset="0"/>
                        </a:rPr>
                        <a:t>1</a:t>
                      </a:r>
                      <a:endParaRPr lang="en-US" i="0" dirty="0">
                        <a:latin typeface="Book Antiqua" pitchFamily="18" charset="0"/>
                      </a:endParaRPr>
                    </a:p>
                  </a:txBody>
                  <a:tcPr/>
                </a:tc>
                <a:tc>
                  <a:txBody>
                    <a:bodyPr/>
                    <a:lstStyle/>
                    <a:p>
                      <a:r>
                        <a:rPr lang="en-US" i="0" dirty="0" smtClean="0">
                          <a:latin typeface="Book Antiqua" pitchFamily="18" charset="0"/>
                        </a:rPr>
                        <a:t>1</a:t>
                      </a:r>
                      <a:endParaRPr lang="en-US" i="0" dirty="0">
                        <a:latin typeface="Book Antiqua" pitchFamily="18" charset="0"/>
                      </a:endParaRPr>
                    </a:p>
                  </a:txBody>
                  <a:tcPr/>
                </a:tc>
                <a:tc>
                  <a:txBody>
                    <a:bodyPr/>
                    <a:lstStyle/>
                    <a:p>
                      <a:r>
                        <a:rPr lang="en-US" i="0" dirty="0" smtClean="0">
                          <a:latin typeface="Book Antiqua" pitchFamily="18" charset="0"/>
                        </a:rPr>
                        <a:t>1</a:t>
                      </a:r>
                      <a:endParaRPr lang="en-US" i="0" dirty="0">
                        <a:latin typeface="Book Antiqua" pitchFamily="18" charset="0"/>
                      </a:endParaRPr>
                    </a:p>
                  </a:txBody>
                  <a:tcPr/>
                </a:tc>
              </a:tr>
              <a:tr h="370840">
                <a:tc>
                  <a:txBody>
                    <a:bodyPr/>
                    <a:lstStyle/>
                    <a:p>
                      <a:r>
                        <a:rPr lang="en-US" i="0" dirty="0" smtClean="0">
                          <a:latin typeface="Book Antiqua" pitchFamily="18" charset="0"/>
                        </a:rPr>
                        <a:t>1</a:t>
                      </a:r>
                      <a:endParaRPr lang="en-US" i="0" dirty="0">
                        <a:latin typeface="Book Antiqua" pitchFamily="18" charset="0"/>
                      </a:endParaRPr>
                    </a:p>
                  </a:txBody>
                  <a:tcPr/>
                </a:tc>
                <a:tc>
                  <a:txBody>
                    <a:bodyPr/>
                    <a:lstStyle/>
                    <a:p>
                      <a:r>
                        <a:rPr lang="en-US" i="0" dirty="0" smtClean="0">
                          <a:latin typeface="Book Antiqua" pitchFamily="18" charset="0"/>
                        </a:rPr>
                        <a:t>-1</a:t>
                      </a:r>
                      <a:endParaRPr lang="en-US" i="0" dirty="0">
                        <a:latin typeface="Book Antiqua" pitchFamily="18" charset="0"/>
                      </a:endParaRPr>
                    </a:p>
                  </a:txBody>
                  <a:tcPr/>
                </a:tc>
                <a:tc>
                  <a:txBody>
                    <a:bodyPr/>
                    <a:lstStyle/>
                    <a:p>
                      <a:r>
                        <a:rPr lang="en-US" i="0" dirty="0" smtClean="0">
                          <a:latin typeface="Book Antiqua" pitchFamily="18" charset="0"/>
                        </a:rPr>
                        <a:t>-1</a:t>
                      </a:r>
                      <a:endParaRPr lang="en-US" i="0" dirty="0">
                        <a:latin typeface="Book Antiqua" pitchFamily="18" charset="0"/>
                      </a:endParaRPr>
                    </a:p>
                  </a:txBody>
                  <a:tcPr/>
                </a:tc>
              </a:tr>
              <a:tr h="370840">
                <a:tc>
                  <a:txBody>
                    <a:bodyPr/>
                    <a:lstStyle/>
                    <a:p>
                      <a:r>
                        <a:rPr lang="en-US" i="0" dirty="0" smtClean="0">
                          <a:latin typeface="Book Antiqua" pitchFamily="18" charset="0"/>
                        </a:rPr>
                        <a:t>-1</a:t>
                      </a:r>
                      <a:endParaRPr lang="en-US" i="0" dirty="0">
                        <a:latin typeface="Book Antiqua" pitchFamily="18" charset="0"/>
                      </a:endParaRPr>
                    </a:p>
                  </a:txBody>
                  <a:tcPr/>
                </a:tc>
                <a:tc>
                  <a:txBody>
                    <a:bodyPr/>
                    <a:lstStyle/>
                    <a:p>
                      <a:r>
                        <a:rPr lang="en-US" i="0" dirty="0" smtClean="0">
                          <a:latin typeface="Book Antiqua" pitchFamily="18" charset="0"/>
                        </a:rPr>
                        <a:t>1</a:t>
                      </a:r>
                      <a:endParaRPr lang="en-US" i="0" dirty="0">
                        <a:latin typeface="Book Antiqua" pitchFamily="18" charset="0"/>
                      </a:endParaRPr>
                    </a:p>
                  </a:txBody>
                  <a:tcPr/>
                </a:tc>
                <a:tc>
                  <a:txBody>
                    <a:bodyPr/>
                    <a:lstStyle/>
                    <a:p>
                      <a:r>
                        <a:rPr lang="en-US" i="0" dirty="0" smtClean="0">
                          <a:latin typeface="Book Antiqua" pitchFamily="18" charset="0"/>
                        </a:rPr>
                        <a:t>-1</a:t>
                      </a:r>
                      <a:endParaRPr lang="en-US" i="0" dirty="0">
                        <a:latin typeface="Book Antiqua" pitchFamily="18" charset="0"/>
                      </a:endParaRPr>
                    </a:p>
                  </a:txBody>
                  <a:tcPr/>
                </a:tc>
              </a:tr>
              <a:tr h="370840">
                <a:tc>
                  <a:txBody>
                    <a:bodyPr/>
                    <a:lstStyle/>
                    <a:p>
                      <a:r>
                        <a:rPr lang="en-US" i="0" dirty="0" smtClean="0">
                          <a:latin typeface="Book Antiqua" pitchFamily="18" charset="0"/>
                        </a:rPr>
                        <a:t>-1</a:t>
                      </a:r>
                      <a:endParaRPr lang="en-US" i="0" dirty="0">
                        <a:latin typeface="Book Antiqua" pitchFamily="18" charset="0"/>
                      </a:endParaRPr>
                    </a:p>
                  </a:txBody>
                  <a:tcPr/>
                </a:tc>
                <a:tc>
                  <a:txBody>
                    <a:bodyPr/>
                    <a:lstStyle/>
                    <a:p>
                      <a:r>
                        <a:rPr lang="en-US" i="0" dirty="0" smtClean="0">
                          <a:latin typeface="Book Antiqua" pitchFamily="18" charset="0"/>
                        </a:rPr>
                        <a:t>-1</a:t>
                      </a:r>
                      <a:endParaRPr lang="en-US" i="0" dirty="0">
                        <a:latin typeface="Book Antiqua" pitchFamily="18" charset="0"/>
                      </a:endParaRPr>
                    </a:p>
                  </a:txBody>
                  <a:tcPr/>
                </a:tc>
                <a:tc>
                  <a:txBody>
                    <a:bodyPr/>
                    <a:lstStyle/>
                    <a:p>
                      <a:r>
                        <a:rPr lang="en-US" i="0" dirty="0" smtClean="0">
                          <a:latin typeface="Book Antiqua" pitchFamily="18" charset="0"/>
                        </a:rPr>
                        <a:t>-1</a:t>
                      </a:r>
                      <a:endParaRPr lang="en-US" i="0" dirty="0">
                        <a:latin typeface="Book Antiqua" pitchFamily="18" charset="0"/>
                      </a:endParaRPr>
                    </a:p>
                  </a:txBody>
                  <a:tcPr/>
                </a:tc>
              </a:tr>
            </a:tbl>
          </a:graphicData>
        </a:graphic>
      </p:graphicFrame>
      <p:grpSp>
        <p:nvGrpSpPr>
          <p:cNvPr id="4" name="Group 40"/>
          <p:cNvGrpSpPr/>
          <p:nvPr/>
        </p:nvGrpSpPr>
        <p:grpSpPr>
          <a:xfrm>
            <a:off x="838200" y="3276600"/>
            <a:ext cx="3957682" cy="1969532"/>
            <a:chOff x="1447800" y="2590800"/>
            <a:chExt cx="3957682" cy="1969532"/>
          </a:xfrm>
        </p:grpSpPr>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Oval 13"/>
            <p:cNvSpPr/>
            <p:nvPr/>
          </p:nvSpPr>
          <p:spPr>
            <a:xfrm>
              <a:off x="3200400" y="29718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stCxn id="29" idx="3"/>
            </p:cNvCxnSpPr>
            <p:nvPr/>
          </p:nvCxnSpPr>
          <p:spPr>
            <a:xfrm>
              <a:off x="1901026" y="2851666"/>
              <a:ext cx="1299374" cy="424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4" idx="2"/>
            </p:cNvCxnSpPr>
            <p:nvPr/>
          </p:nvCxnSpPr>
          <p:spPr>
            <a:xfrm flipV="1">
              <a:off x="1905000" y="3429000"/>
              <a:ext cx="1295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31" idx="3"/>
            </p:cNvCxnSpPr>
            <p:nvPr/>
          </p:nvCxnSpPr>
          <p:spPr>
            <a:xfrm flipV="1">
              <a:off x="2044668" y="3657600"/>
              <a:ext cx="1200702" cy="718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114800" y="3429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524000" y="2667000"/>
              <a:ext cx="377026" cy="369332"/>
            </a:xfrm>
            <a:prstGeom prst="rect">
              <a:avLst/>
            </a:prstGeom>
            <a:noFill/>
          </p:spPr>
          <p:txBody>
            <a:bodyPr wrap="none" rtlCol="0">
              <a:spAutoFit/>
            </a:bodyPr>
            <a:lstStyle/>
            <a:p>
              <a:r>
                <a:rPr lang="en-US" i="1" dirty="0" smtClean="0">
                  <a:latin typeface="Book Antiqua" pitchFamily="18" charset="0"/>
                </a:rPr>
                <a:t>x</a:t>
              </a:r>
              <a:r>
                <a:rPr lang="en-US" i="1" baseline="-25000" dirty="0" smtClean="0">
                  <a:latin typeface="Book Antiqua" pitchFamily="18" charset="0"/>
                </a:rPr>
                <a:t>1</a:t>
              </a:r>
              <a:endParaRPr lang="en-US" i="1" baseline="-25000" dirty="0">
                <a:latin typeface="Book Antiqua" pitchFamily="18" charset="0"/>
              </a:endParaRPr>
            </a:p>
          </p:txBody>
        </p:sp>
        <p:sp>
          <p:nvSpPr>
            <p:cNvPr id="30" name="TextBox 29"/>
            <p:cNvSpPr txBox="1"/>
            <p:nvPr/>
          </p:nvSpPr>
          <p:spPr>
            <a:xfrm>
              <a:off x="1447800" y="3581400"/>
              <a:ext cx="377026" cy="369332"/>
            </a:xfrm>
            <a:prstGeom prst="rect">
              <a:avLst/>
            </a:prstGeom>
            <a:noFill/>
          </p:spPr>
          <p:txBody>
            <a:bodyPr wrap="none" rtlCol="0">
              <a:spAutoFit/>
            </a:bodyPr>
            <a:lstStyle/>
            <a:p>
              <a:r>
                <a:rPr lang="en-US" i="1" dirty="0" smtClean="0">
                  <a:latin typeface="Book Antiqua" pitchFamily="18" charset="0"/>
                </a:rPr>
                <a:t>x</a:t>
              </a:r>
              <a:r>
                <a:rPr lang="en-US" i="1" baseline="-25000" dirty="0" smtClean="0">
                  <a:latin typeface="Book Antiqua" pitchFamily="18" charset="0"/>
                </a:rPr>
                <a:t>2</a:t>
              </a:r>
              <a:endParaRPr lang="en-US" i="1" baseline="-25000" dirty="0">
                <a:latin typeface="Book Antiqua" pitchFamily="18" charset="0"/>
              </a:endParaRPr>
            </a:p>
          </p:txBody>
        </p:sp>
        <p:sp>
          <p:nvSpPr>
            <p:cNvPr id="31" name="TextBox 30"/>
            <p:cNvSpPr txBox="1"/>
            <p:nvPr/>
          </p:nvSpPr>
          <p:spPr>
            <a:xfrm>
              <a:off x="1752600" y="4191000"/>
              <a:ext cx="292068" cy="369332"/>
            </a:xfrm>
            <a:prstGeom prst="rect">
              <a:avLst/>
            </a:prstGeom>
            <a:noFill/>
          </p:spPr>
          <p:txBody>
            <a:bodyPr wrap="none" rtlCol="0">
              <a:spAutoFit/>
            </a:bodyPr>
            <a:lstStyle/>
            <a:p>
              <a:r>
                <a:rPr lang="en-US" i="1" dirty="0" smtClean="0">
                  <a:latin typeface="Book Antiqua" pitchFamily="18" charset="0"/>
                </a:rPr>
                <a:t>b</a:t>
              </a:r>
              <a:endParaRPr lang="en-US" i="1" baseline="-25000" dirty="0">
                <a:latin typeface="Book Antiqua" pitchFamily="18" charset="0"/>
              </a:endParaRPr>
            </a:p>
          </p:txBody>
        </p:sp>
        <p:sp>
          <p:nvSpPr>
            <p:cNvPr id="33" name="TextBox 32"/>
            <p:cNvSpPr txBox="1"/>
            <p:nvPr/>
          </p:nvSpPr>
          <p:spPr>
            <a:xfrm>
              <a:off x="5105400" y="3200400"/>
              <a:ext cx="300082" cy="369332"/>
            </a:xfrm>
            <a:prstGeom prst="rect">
              <a:avLst/>
            </a:prstGeom>
            <a:noFill/>
          </p:spPr>
          <p:txBody>
            <a:bodyPr wrap="none" rtlCol="0">
              <a:spAutoFit/>
            </a:bodyPr>
            <a:lstStyle/>
            <a:p>
              <a:r>
                <a:rPr lang="en-US" i="1" dirty="0" smtClean="0">
                  <a:latin typeface="Book Antiqua" pitchFamily="18" charset="0"/>
                </a:rPr>
                <a:t>y</a:t>
              </a:r>
              <a:endParaRPr lang="en-US" i="1" baseline="-25000" dirty="0">
                <a:latin typeface="Book Antiqua" pitchFamily="18" charset="0"/>
              </a:endParaRPr>
            </a:p>
          </p:txBody>
        </p:sp>
        <p:sp>
          <p:nvSpPr>
            <p:cNvPr id="36" name="TextBox 35"/>
            <p:cNvSpPr txBox="1"/>
            <p:nvPr/>
          </p:nvSpPr>
          <p:spPr>
            <a:xfrm>
              <a:off x="2209800" y="2590800"/>
              <a:ext cx="428322" cy="369332"/>
            </a:xfrm>
            <a:prstGeom prst="rect">
              <a:avLst/>
            </a:prstGeom>
            <a:noFill/>
          </p:spPr>
          <p:txBody>
            <a:bodyPr wrap="none" rtlCol="0">
              <a:spAutoFit/>
            </a:bodyPr>
            <a:lstStyle/>
            <a:p>
              <a:r>
                <a:rPr lang="en-US" i="1" dirty="0" smtClean="0">
                  <a:latin typeface="Book Antiqua" pitchFamily="18" charset="0"/>
                </a:rPr>
                <a:t>w</a:t>
              </a:r>
              <a:r>
                <a:rPr lang="en-US" i="1" baseline="-25000" dirty="0" smtClean="0">
                  <a:latin typeface="Book Antiqua" pitchFamily="18" charset="0"/>
                </a:rPr>
                <a:t>1</a:t>
              </a:r>
              <a:endParaRPr lang="en-US" i="1" baseline="-25000" dirty="0">
                <a:latin typeface="Book Antiqua" pitchFamily="18" charset="0"/>
              </a:endParaRPr>
            </a:p>
          </p:txBody>
        </p:sp>
        <p:sp>
          <p:nvSpPr>
            <p:cNvPr id="37" name="TextBox 36"/>
            <p:cNvSpPr txBox="1"/>
            <p:nvPr/>
          </p:nvSpPr>
          <p:spPr>
            <a:xfrm>
              <a:off x="2057400" y="3200400"/>
              <a:ext cx="428322" cy="369332"/>
            </a:xfrm>
            <a:prstGeom prst="rect">
              <a:avLst/>
            </a:prstGeom>
            <a:noFill/>
          </p:spPr>
          <p:txBody>
            <a:bodyPr wrap="none" rtlCol="0">
              <a:spAutoFit/>
            </a:bodyPr>
            <a:lstStyle/>
            <a:p>
              <a:r>
                <a:rPr lang="en-US" i="1" dirty="0" smtClean="0">
                  <a:latin typeface="Book Antiqua" pitchFamily="18" charset="0"/>
                </a:rPr>
                <a:t>w</a:t>
              </a:r>
              <a:r>
                <a:rPr lang="en-US" i="1" baseline="-25000" dirty="0" smtClean="0">
                  <a:latin typeface="Book Antiqua" pitchFamily="18" charset="0"/>
                </a:rPr>
                <a:t>2</a:t>
              </a:r>
              <a:endParaRPr lang="en-US" i="1" baseline="-25000" dirty="0">
                <a:latin typeface="Book Antiqua" pitchFamily="18" charset="0"/>
              </a:endParaRPr>
            </a:p>
          </p:txBody>
        </p:sp>
        <p:cxnSp>
          <p:nvCxnSpPr>
            <p:cNvPr id="39" name="Straight Connector 38"/>
            <p:cNvCxnSpPr>
              <a:stCxn id="14" idx="0"/>
              <a:endCxn id="14" idx="4"/>
            </p:cNvCxnSpPr>
            <p:nvPr/>
          </p:nvCxnSpPr>
          <p:spPr>
            <a:xfrm rot="16200000" flipH="1">
              <a:off x="3200400" y="3429000"/>
              <a:ext cx="914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0181" name="Object 5"/>
            <p:cNvGraphicFramePr>
              <a:graphicFrameLocks noChangeAspect="1"/>
            </p:cNvGraphicFramePr>
            <p:nvPr/>
          </p:nvGraphicFramePr>
          <p:xfrm>
            <a:off x="3276600" y="3244266"/>
            <a:ext cx="381000" cy="331304"/>
          </p:xfrm>
          <a:graphic>
            <a:graphicData uri="http://schemas.openxmlformats.org/presentationml/2006/ole">
              <mc:AlternateContent xmlns:mc="http://schemas.openxmlformats.org/markup-compatibility/2006">
                <mc:Choice xmlns:v="urn:schemas-microsoft-com:vml" Requires="v">
                  <p:oleObj spid="_x0000_s101730" name="Equation" r:id="rId3" imgW="291973" imgH="253890" progId="Equation.3">
                    <p:embed/>
                  </p:oleObj>
                </mc:Choice>
                <mc:Fallback>
                  <p:oleObj name="Equation" r:id="rId3" imgW="291973" imgH="253890" progId="Equation.3">
                    <p:embed/>
                    <p:pic>
                      <p:nvPicPr>
                        <p:cNvPr id="0" name="Picture 1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244266"/>
                          <a:ext cx="381000" cy="331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2" name="Object 6"/>
            <p:cNvGraphicFramePr>
              <a:graphicFrameLocks noChangeAspect="1"/>
            </p:cNvGraphicFramePr>
            <p:nvPr/>
          </p:nvGraphicFramePr>
          <p:xfrm>
            <a:off x="3733800" y="3200400"/>
            <a:ext cx="304800" cy="355600"/>
          </p:xfrm>
          <a:graphic>
            <a:graphicData uri="http://schemas.openxmlformats.org/presentationml/2006/ole">
              <mc:AlternateContent xmlns:mc="http://schemas.openxmlformats.org/markup-compatibility/2006">
                <mc:Choice xmlns:v="urn:schemas-microsoft-com:vml" Requires="v">
                  <p:oleObj spid="_x0000_s101731" name="Equation" r:id="rId5" imgW="152268" imgH="203024" progId="Equation.3">
                    <p:embed/>
                  </p:oleObj>
                </mc:Choice>
                <mc:Fallback>
                  <p:oleObj name="Equation" r:id="rId5" imgW="152268" imgH="203024" progId="Equation.3">
                    <p:embed/>
                    <p:pic>
                      <p:nvPicPr>
                        <p:cNvPr id="0" name="Picture 14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3200400"/>
                          <a:ext cx="3048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7" name="Slide Number Placeholder 26"/>
          <p:cNvSpPr>
            <a:spLocks noGrp="1"/>
          </p:cNvSpPr>
          <p:nvPr>
            <p:ph type="sldNum" sz="quarter" idx="12"/>
          </p:nvPr>
        </p:nvSpPr>
        <p:spPr/>
        <p:txBody>
          <a:bodyPr/>
          <a:lstStyle/>
          <a:p>
            <a:fld id="{3F22444B-AD59-459C-8316-D24326876BE4}" type="slidenum">
              <a:rPr lang="en-US" smtClean="0"/>
              <a:pPr/>
              <a:t>16</a:t>
            </a:fld>
            <a:endParaRPr lang="en-US"/>
          </a:p>
        </p:txBody>
      </p:sp>
      <p:sp>
        <p:nvSpPr>
          <p:cNvPr id="32" name="Footer Placeholder 31"/>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219118158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p>
        </p:txBody>
      </p:sp>
      <p:sp>
        <p:nvSpPr>
          <p:cNvPr id="3" name="Content Placeholder 2"/>
          <p:cNvSpPr>
            <a:spLocks noGrp="1"/>
          </p:cNvSpPr>
          <p:nvPr>
            <p:ph idx="1"/>
          </p:nvPr>
        </p:nvSpPr>
        <p:spPr>
          <a:xfrm>
            <a:off x="457200" y="1371600"/>
            <a:ext cx="8229600" cy="5029200"/>
          </a:xfrm>
        </p:spPr>
        <p:txBody>
          <a:bodyPr>
            <a:normAutofit/>
          </a:bodyPr>
          <a:lstStyle/>
          <a:p>
            <a:pPr algn="just">
              <a:buNone/>
            </a:pPr>
            <a:r>
              <a:rPr lang="en-US" sz="2800" b="1" i="1" u="sng" dirty="0" smtClean="0">
                <a:latin typeface="Book Antiqua" pitchFamily="18" charset="0"/>
              </a:rPr>
              <a:t>Solution:</a:t>
            </a:r>
            <a:r>
              <a:rPr lang="en-US" sz="2800" b="1" i="1" dirty="0" smtClean="0">
                <a:latin typeface="Book Antiqua" pitchFamily="18" charset="0"/>
              </a:rPr>
              <a:t>  =1</a:t>
            </a:r>
            <a:endParaRPr lang="en-US" sz="2800" b="1" i="1" u="sng" dirty="0" smtClean="0">
              <a:latin typeface="Book Antiqua" pitchFamily="18" charset="0"/>
            </a:endParaRPr>
          </a:p>
          <a:p>
            <a:pPr algn="just">
              <a:buNone/>
            </a:pPr>
            <a:r>
              <a:rPr lang="en-US" sz="2800" dirty="0" smtClean="0">
                <a:latin typeface="Book Antiqua" pitchFamily="18" charset="0"/>
              </a:rPr>
              <a:t>Epoch #1</a:t>
            </a:r>
          </a:p>
          <a:p>
            <a:pPr algn="just">
              <a:buNone/>
            </a:pPr>
            <a:endParaRPr lang="en-US" sz="2800" dirty="0" smtClean="0">
              <a:latin typeface="Book Antiqua" pitchFamily="18" charset="0"/>
            </a:endParaRPr>
          </a:p>
          <a:p>
            <a:pPr algn="just">
              <a:buNone/>
            </a:pPr>
            <a:endParaRPr lang="en-US" sz="2800" dirty="0" smtClean="0">
              <a:latin typeface="Book Antiqua" pitchFamily="18" charset="0"/>
            </a:endParaRPr>
          </a:p>
          <a:p>
            <a:pPr algn="just">
              <a:buNone/>
            </a:pPr>
            <a:endParaRPr lang="en-US" sz="2800" dirty="0" smtClean="0">
              <a:latin typeface="Book Antiqua" pitchFamily="18" charset="0"/>
            </a:endParaRPr>
          </a:p>
          <a:p>
            <a:pPr algn="just">
              <a:buNone/>
            </a:pPr>
            <a:endParaRPr lang="en-US" sz="2800" dirty="0" smtClean="0">
              <a:latin typeface="Book Antiqua" pitchFamily="18" charset="0"/>
            </a:endParaRPr>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8" name="Table 27"/>
          <p:cNvGraphicFramePr>
            <a:graphicFrameLocks noGrp="1"/>
          </p:cNvGraphicFramePr>
          <p:nvPr>
            <p:extLst>
              <p:ext uri="{D42A27DB-BD31-4B8C-83A1-F6EECF244321}">
                <p14:modId xmlns:p14="http://schemas.microsoft.com/office/powerpoint/2010/main" val="1463446541"/>
              </p:ext>
            </p:extLst>
          </p:nvPr>
        </p:nvGraphicFramePr>
        <p:xfrm>
          <a:off x="461023" y="2668396"/>
          <a:ext cx="8296334" cy="2123440"/>
        </p:xfrm>
        <a:graphic>
          <a:graphicData uri="http://schemas.openxmlformats.org/drawingml/2006/table">
            <a:tbl>
              <a:tblPr firstRow="1" bandRow="1">
                <a:tableStyleId>{5C22544A-7EE6-4342-B048-85BDC9FD1C3A}</a:tableStyleId>
              </a:tblPr>
              <a:tblGrid>
                <a:gridCol w="1052038"/>
                <a:gridCol w="723629"/>
                <a:gridCol w="723629"/>
                <a:gridCol w="743222"/>
                <a:gridCol w="496678"/>
                <a:gridCol w="377489"/>
                <a:gridCol w="1457859"/>
                <a:gridCol w="1383510"/>
                <a:gridCol w="1338280"/>
              </a:tblGrid>
              <a:tr h="370840">
                <a:tc>
                  <a:txBody>
                    <a:bodyPr/>
                    <a:lstStyle/>
                    <a:p>
                      <a:pPr algn="ctr"/>
                      <a:r>
                        <a:rPr lang="en-US" i="1" baseline="0" dirty="0" smtClean="0">
                          <a:latin typeface="Book Antiqua" pitchFamily="18" charset="0"/>
                        </a:rPr>
                        <a:t>Input</a:t>
                      </a:r>
                      <a:endParaRPr lang="en-US" i="1" baseline="0" dirty="0">
                        <a:latin typeface="Book Antiqua" pitchFamily="18" charset="0"/>
                      </a:endParaRPr>
                    </a:p>
                  </a:txBody>
                  <a:tcPr/>
                </a:tc>
                <a:tc>
                  <a:txBody>
                    <a:bodyPr/>
                    <a:lstStyle/>
                    <a:p>
                      <a:pPr algn="ctr"/>
                      <a:r>
                        <a:rPr lang="en-US" i="1" dirty="0" smtClean="0">
                          <a:latin typeface="Book Antiqua" pitchFamily="18" charset="0"/>
                        </a:rPr>
                        <a:t>w</a:t>
                      </a:r>
                      <a:r>
                        <a:rPr lang="en-US" i="1" baseline="-25000" dirty="0" smtClean="0">
                          <a:latin typeface="Book Antiqua" pitchFamily="18" charset="0"/>
                        </a:rPr>
                        <a:t>1 </a:t>
                      </a:r>
                    </a:p>
                    <a:p>
                      <a:pPr algn="ctr"/>
                      <a:r>
                        <a:rPr lang="en-US" i="1" baseline="0" dirty="0" smtClean="0">
                          <a:latin typeface="Book Antiqua" pitchFamily="18" charset="0"/>
                        </a:rPr>
                        <a:t>(old)</a:t>
                      </a:r>
                      <a:endParaRPr lang="en-US" i="1" baseline="-25000" dirty="0">
                        <a:latin typeface="Book Antiqua"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smtClean="0">
                          <a:latin typeface="Book Antiqua" pitchFamily="18" charset="0"/>
                        </a:rPr>
                        <a:t>w</a:t>
                      </a:r>
                      <a:r>
                        <a:rPr lang="en-US" i="1" baseline="-25000" dirty="0" smtClean="0">
                          <a:latin typeface="Book Antiqua" pitchFamily="18" charset="0"/>
                        </a:rPr>
                        <a:t>2</a:t>
                      </a:r>
                    </a:p>
                    <a:p>
                      <a:pPr marL="0" marR="0" indent="0" algn="ctr" defTabSz="914400" rtl="0" eaLnBrk="1" fontAlgn="auto" latinLnBrk="0" hangingPunct="1">
                        <a:lnSpc>
                          <a:spcPct val="100000"/>
                        </a:lnSpc>
                        <a:spcBef>
                          <a:spcPts val="0"/>
                        </a:spcBef>
                        <a:spcAft>
                          <a:spcPts val="0"/>
                        </a:spcAft>
                        <a:buClrTx/>
                        <a:buSzTx/>
                        <a:buFontTx/>
                        <a:buNone/>
                        <a:tabLst/>
                        <a:defRPr/>
                      </a:pPr>
                      <a:r>
                        <a:rPr lang="en-US" i="1" baseline="0" dirty="0" smtClean="0">
                          <a:latin typeface="Book Antiqua" pitchFamily="18" charset="0"/>
                        </a:rPr>
                        <a:t>(old)</a:t>
                      </a:r>
                      <a:endParaRPr lang="en-US" i="1" baseline="-25000" dirty="0">
                        <a:latin typeface="Book Antiqua" pitchFamily="18" charset="0"/>
                      </a:endParaRPr>
                    </a:p>
                  </a:txBody>
                  <a:tcPr/>
                </a:tc>
                <a:tc>
                  <a:txBody>
                    <a:bodyPr/>
                    <a:lstStyle/>
                    <a:p>
                      <a:pPr algn="ctr"/>
                      <a:r>
                        <a:rPr lang="en-US" i="1" dirty="0" smtClean="0">
                          <a:latin typeface="Book Antiqua" pitchFamily="18" charset="0"/>
                        </a:rPr>
                        <a:t>b</a:t>
                      </a:r>
                    </a:p>
                    <a:p>
                      <a:pPr algn="ctr"/>
                      <a:r>
                        <a:rPr lang="en-US" i="1" baseline="0" dirty="0" smtClean="0">
                          <a:latin typeface="Book Antiqua" pitchFamily="18" charset="0"/>
                        </a:rPr>
                        <a:t>(old)</a:t>
                      </a:r>
                      <a:endParaRPr lang="en-US" i="1" dirty="0">
                        <a:latin typeface="Book Antiqua" pitchFamily="18" charset="0"/>
                      </a:endParaRPr>
                    </a:p>
                  </a:txBody>
                  <a:tcPr/>
                </a:tc>
                <a:tc>
                  <a:txBody>
                    <a:bodyPr/>
                    <a:lstStyle/>
                    <a:p>
                      <a:pPr algn="ctr"/>
                      <a:r>
                        <a:rPr lang="en-US" i="1" dirty="0" smtClean="0">
                          <a:latin typeface="Book Antiqua" pitchFamily="18" charset="0"/>
                        </a:rPr>
                        <a:t>v</a:t>
                      </a:r>
                      <a:endParaRPr lang="en-US" i="1" baseline="-25000" dirty="0">
                        <a:latin typeface="Book Antiqua" pitchFamily="18" charset="0"/>
                      </a:endParaRPr>
                    </a:p>
                  </a:txBody>
                  <a:tcPr/>
                </a:tc>
                <a:tc>
                  <a:txBody>
                    <a:bodyPr/>
                    <a:lstStyle/>
                    <a:p>
                      <a:pPr algn="ctr"/>
                      <a:r>
                        <a:rPr lang="en-US" i="1" dirty="0" smtClean="0">
                          <a:latin typeface="Book Antiqua" pitchFamily="18" charset="0"/>
                        </a:rPr>
                        <a:t>y</a:t>
                      </a:r>
                      <a:endParaRPr lang="en-US" i="1" dirty="0">
                        <a:latin typeface="Book Antiqua" pitchFamily="18" charset="0"/>
                      </a:endParaRPr>
                    </a:p>
                  </a:txBody>
                  <a:tcPr/>
                </a:tc>
                <a:tc>
                  <a:txBody>
                    <a:bodyPr/>
                    <a:lstStyle/>
                    <a:p>
                      <a:pPr algn="ctr"/>
                      <a:r>
                        <a:rPr lang="en-US" i="1" dirty="0" smtClean="0">
                          <a:latin typeface="Book Antiqua" pitchFamily="18" charset="0"/>
                        </a:rPr>
                        <a:t>w</a:t>
                      </a:r>
                      <a:r>
                        <a:rPr lang="en-US" i="1" baseline="-25000" dirty="0" smtClean="0">
                          <a:latin typeface="Book Antiqua" pitchFamily="18" charset="0"/>
                        </a:rPr>
                        <a:t>1 </a:t>
                      </a:r>
                      <a:r>
                        <a:rPr lang="en-US" i="1" baseline="0" dirty="0" smtClean="0">
                          <a:latin typeface="Book Antiqua" pitchFamily="18" charset="0"/>
                        </a:rPr>
                        <a:t>(new)</a:t>
                      </a:r>
                      <a:endParaRPr lang="en-US" i="1" baseline="-25000" dirty="0">
                        <a:latin typeface="Book Antiqua"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smtClean="0">
                          <a:latin typeface="Book Antiqua" pitchFamily="18" charset="0"/>
                        </a:rPr>
                        <a:t>w</a:t>
                      </a:r>
                      <a:r>
                        <a:rPr lang="en-US" i="1" baseline="-25000" dirty="0" smtClean="0">
                          <a:latin typeface="Book Antiqua" pitchFamily="18" charset="0"/>
                        </a:rPr>
                        <a:t>2</a:t>
                      </a:r>
                      <a:r>
                        <a:rPr lang="en-US" i="1" baseline="0" dirty="0" smtClean="0">
                          <a:latin typeface="Book Antiqua" pitchFamily="18" charset="0"/>
                        </a:rPr>
                        <a:t>(new)</a:t>
                      </a:r>
                      <a:endParaRPr lang="en-US" i="1" baseline="-25000" dirty="0">
                        <a:latin typeface="Book Antiqua" pitchFamily="18" charset="0"/>
                      </a:endParaRPr>
                    </a:p>
                  </a:txBody>
                  <a:tcPr/>
                </a:tc>
                <a:tc>
                  <a:txBody>
                    <a:bodyPr/>
                    <a:lstStyle/>
                    <a:p>
                      <a:pPr algn="ctr"/>
                      <a:r>
                        <a:rPr lang="en-US" i="1" dirty="0" smtClean="0">
                          <a:latin typeface="Book Antiqua" pitchFamily="18" charset="0"/>
                        </a:rPr>
                        <a:t>b</a:t>
                      </a:r>
                      <a:r>
                        <a:rPr lang="en-US" i="1" baseline="0" dirty="0" smtClean="0">
                          <a:latin typeface="Book Antiqua" pitchFamily="18" charset="0"/>
                        </a:rPr>
                        <a:t>(new)</a:t>
                      </a:r>
                      <a:endParaRPr lang="en-US" i="1" dirty="0">
                        <a:latin typeface="Book Antiqua" pitchFamily="18" charset="0"/>
                      </a:endParaRPr>
                    </a:p>
                  </a:txBody>
                  <a:tcPr/>
                </a:tc>
              </a:tr>
              <a:tr h="370840">
                <a:tc>
                  <a:txBody>
                    <a:bodyPr/>
                    <a:lstStyle/>
                    <a:p>
                      <a:r>
                        <a:rPr lang="en-US" i="0" dirty="0" smtClean="0">
                          <a:latin typeface="Book Antiqua" pitchFamily="18" charset="0"/>
                        </a:rPr>
                        <a:t>(1,1,1)</a:t>
                      </a:r>
                      <a:endParaRPr lang="en-US" i="0" dirty="0">
                        <a:latin typeface="Book Antiqua" pitchFamily="18" charset="0"/>
                      </a:endParaRPr>
                    </a:p>
                  </a:txBody>
                  <a:tcPr/>
                </a:tc>
                <a:tc>
                  <a:txBody>
                    <a:bodyPr/>
                    <a:lstStyle/>
                    <a:p>
                      <a:r>
                        <a:rPr lang="en-US" i="0" dirty="0" smtClean="0">
                          <a:latin typeface="Book Antiqua" pitchFamily="18" charset="0"/>
                        </a:rPr>
                        <a:t>0</a:t>
                      </a:r>
                      <a:endParaRPr lang="en-US" i="0" dirty="0">
                        <a:latin typeface="Book Antiqua" pitchFamily="18" charset="0"/>
                      </a:endParaRPr>
                    </a:p>
                  </a:txBody>
                  <a:tcPr/>
                </a:tc>
                <a:tc>
                  <a:txBody>
                    <a:bodyPr/>
                    <a:lstStyle/>
                    <a:p>
                      <a:r>
                        <a:rPr lang="en-US" i="0" dirty="0" smtClean="0">
                          <a:latin typeface="Book Antiqua" pitchFamily="18" charset="0"/>
                        </a:rPr>
                        <a:t>0</a:t>
                      </a:r>
                      <a:endParaRPr lang="en-US" i="0" dirty="0">
                        <a:latin typeface="Book Antiqua" pitchFamily="18" charset="0"/>
                      </a:endParaRPr>
                    </a:p>
                  </a:txBody>
                  <a:tcPr/>
                </a:tc>
                <a:tc>
                  <a:txBody>
                    <a:bodyPr/>
                    <a:lstStyle/>
                    <a:p>
                      <a:r>
                        <a:rPr lang="en-US" i="0" dirty="0" smtClean="0">
                          <a:latin typeface="Book Antiqua" pitchFamily="18" charset="0"/>
                        </a:rPr>
                        <a:t>0</a:t>
                      </a:r>
                      <a:endParaRPr lang="en-US" i="0" dirty="0">
                        <a:latin typeface="Book Antiqua" pitchFamily="18" charset="0"/>
                      </a:endParaRPr>
                    </a:p>
                  </a:txBody>
                  <a:tcPr/>
                </a:tc>
                <a:tc>
                  <a:txBody>
                    <a:bodyPr/>
                    <a:lstStyle/>
                    <a:p>
                      <a:r>
                        <a:rPr lang="en-US" i="0" dirty="0" smtClean="0">
                          <a:latin typeface="Book Antiqua" pitchFamily="18" charset="0"/>
                        </a:rPr>
                        <a:t>0</a:t>
                      </a:r>
                      <a:endParaRPr lang="en-US" i="0" dirty="0">
                        <a:latin typeface="Book Antiqua" pitchFamily="18" charset="0"/>
                      </a:endParaRPr>
                    </a:p>
                  </a:txBody>
                  <a:tcPr/>
                </a:tc>
                <a:tc>
                  <a:txBody>
                    <a:bodyPr/>
                    <a:lstStyle/>
                    <a:p>
                      <a:r>
                        <a:rPr lang="en-US" i="0" dirty="0" smtClean="0">
                          <a:latin typeface="Book Antiqua" pitchFamily="18" charset="0"/>
                        </a:rPr>
                        <a:t>0</a:t>
                      </a:r>
                      <a:endParaRPr lang="en-US" i="0" dirty="0">
                        <a:latin typeface="Book Antiqua" pitchFamily="18" charset="0"/>
                      </a:endParaRPr>
                    </a:p>
                  </a:txBody>
                  <a:tcPr/>
                </a:tc>
                <a:tc>
                  <a:txBody>
                    <a:bodyPr/>
                    <a:lstStyle/>
                    <a:p>
                      <a:r>
                        <a:rPr lang="en-US" i="0" dirty="0" smtClean="0">
                          <a:latin typeface="Book Antiqua" pitchFamily="18" charset="0"/>
                        </a:rPr>
                        <a:t>0+1*1*1=1</a:t>
                      </a:r>
                      <a:endParaRPr lang="en-US" i="0" dirty="0">
                        <a:latin typeface="Book Antiqua" pitchFamily="18" charset="0"/>
                      </a:endParaRPr>
                    </a:p>
                  </a:txBody>
                  <a:tcPr/>
                </a:tc>
                <a:tc>
                  <a:txBody>
                    <a:bodyPr/>
                    <a:lstStyle/>
                    <a:p>
                      <a:r>
                        <a:rPr lang="en-US" i="0" dirty="0" smtClean="0">
                          <a:latin typeface="Book Antiqua" pitchFamily="18" charset="0"/>
                        </a:rPr>
                        <a:t>0+1*1*1=1</a:t>
                      </a:r>
                      <a:endParaRPr lang="en-US" i="0" dirty="0">
                        <a:latin typeface="Book Antiqua" pitchFamily="18" charset="0"/>
                      </a:endParaRPr>
                    </a:p>
                  </a:txBody>
                  <a:tcPr/>
                </a:tc>
                <a:tc>
                  <a:txBody>
                    <a:bodyPr/>
                    <a:lstStyle/>
                    <a:p>
                      <a:r>
                        <a:rPr lang="en-US" i="0" dirty="0" smtClean="0">
                          <a:latin typeface="Book Antiqua" pitchFamily="18" charset="0"/>
                        </a:rPr>
                        <a:t>0+1*1=1</a:t>
                      </a:r>
                      <a:endParaRPr lang="en-US" i="0" dirty="0">
                        <a:latin typeface="Book Antiqua"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latin typeface="Book Antiqua" pitchFamily="18" charset="0"/>
                        </a:rPr>
                        <a:t>(1,-1,-1)</a:t>
                      </a:r>
                      <a:endParaRPr lang="en-US" i="0" dirty="0">
                        <a:latin typeface="Book Antiqua" pitchFamily="18" charset="0"/>
                      </a:endParaRPr>
                    </a:p>
                  </a:txBody>
                  <a:tcPr/>
                </a:tc>
                <a:tc>
                  <a:txBody>
                    <a:bodyPr/>
                    <a:lstStyle/>
                    <a:p>
                      <a:r>
                        <a:rPr lang="en-US" i="0" dirty="0" smtClean="0">
                          <a:latin typeface="Book Antiqua" pitchFamily="18" charset="0"/>
                        </a:rPr>
                        <a:t>1</a:t>
                      </a:r>
                      <a:endParaRPr lang="en-US" i="0" dirty="0">
                        <a:latin typeface="Book Antiqua" pitchFamily="18" charset="0"/>
                      </a:endParaRPr>
                    </a:p>
                  </a:txBody>
                  <a:tcPr/>
                </a:tc>
                <a:tc>
                  <a:txBody>
                    <a:bodyPr/>
                    <a:lstStyle/>
                    <a:p>
                      <a:r>
                        <a:rPr lang="en-US" i="0" dirty="0" smtClean="0">
                          <a:latin typeface="Book Antiqua" pitchFamily="18" charset="0"/>
                        </a:rPr>
                        <a:t>1</a:t>
                      </a:r>
                      <a:endParaRPr lang="en-US" i="0" dirty="0">
                        <a:latin typeface="Book Antiqua" pitchFamily="18" charset="0"/>
                      </a:endParaRPr>
                    </a:p>
                  </a:txBody>
                  <a:tcPr/>
                </a:tc>
                <a:tc>
                  <a:txBody>
                    <a:bodyPr/>
                    <a:lstStyle/>
                    <a:p>
                      <a:r>
                        <a:rPr lang="en-US" i="0" dirty="0" smtClean="0">
                          <a:latin typeface="Book Antiqua" pitchFamily="18" charset="0"/>
                        </a:rPr>
                        <a:t>1</a:t>
                      </a:r>
                      <a:endParaRPr lang="en-US" i="0" dirty="0">
                        <a:latin typeface="Book Antiqua" pitchFamily="18" charset="0"/>
                      </a:endParaRPr>
                    </a:p>
                  </a:txBody>
                  <a:tcPr/>
                </a:tc>
                <a:tc>
                  <a:txBody>
                    <a:bodyPr/>
                    <a:lstStyle/>
                    <a:p>
                      <a:r>
                        <a:rPr lang="en-US" i="0" dirty="0" smtClean="0">
                          <a:latin typeface="Book Antiqua" pitchFamily="18" charset="0"/>
                        </a:rPr>
                        <a:t>1</a:t>
                      </a:r>
                      <a:endParaRPr lang="en-US" i="0" dirty="0">
                        <a:latin typeface="Book Antiqua" pitchFamily="18" charset="0"/>
                      </a:endParaRPr>
                    </a:p>
                  </a:txBody>
                  <a:tcPr/>
                </a:tc>
                <a:tc>
                  <a:txBody>
                    <a:bodyPr/>
                    <a:lstStyle/>
                    <a:p>
                      <a:r>
                        <a:rPr lang="en-US" i="0" dirty="0" smtClean="0">
                          <a:latin typeface="Book Antiqua" pitchFamily="18" charset="0"/>
                        </a:rPr>
                        <a:t>1</a:t>
                      </a:r>
                      <a:endParaRPr lang="en-US" i="0" dirty="0">
                        <a:latin typeface="Book Antiqua" pitchFamily="18" charset="0"/>
                      </a:endParaRPr>
                    </a:p>
                  </a:txBody>
                  <a:tcPr/>
                </a:tc>
                <a:tc>
                  <a:txBody>
                    <a:bodyPr/>
                    <a:lstStyle/>
                    <a:p>
                      <a:r>
                        <a:rPr lang="en-US" i="0" dirty="0" smtClean="0">
                          <a:latin typeface="Book Antiqua" pitchFamily="18" charset="0"/>
                        </a:rPr>
                        <a:t>1+1*-2*1=-1</a:t>
                      </a:r>
                      <a:endParaRPr lang="en-US" i="0" dirty="0">
                        <a:latin typeface="Book Antiqua" pitchFamily="18" charset="0"/>
                      </a:endParaRPr>
                    </a:p>
                  </a:txBody>
                  <a:tcPr/>
                </a:tc>
                <a:tc>
                  <a:txBody>
                    <a:bodyPr/>
                    <a:lstStyle/>
                    <a:p>
                      <a:r>
                        <a:rPr lang="en-US" i="0" dirty="0" smtClean="0">
                          <a:latin typeface="Book Antiqua" pitchFamily="18" charset="0"/>
                        </a:rPr>
                        <a:t>1+1*-2*-1=3</a:t>
                      </a:r>
                      <a:endParaRPr lang="en-US" i="0" dirty="0">
                        <a:latin typeface="Book Antiqua" pitchFamily="18" charset="0"/>
                      </a:endParaRPr>
                    </a:p>
                  </a:txBody>
                  <a:tcPr/>
                </a:tc>
                <a:tc>
                  <a:txBody>
                    <a:bodyPr/>
                    <a:lstStyle/>
                    <a:p>
                      <a:r>
                        <a:rPr lang="en-US" i="0" dirty="0" smtClean="0">
                          <a:latin typeface="Book Antiqua" pitchFamily="18" charset="0"/>
                        </a:rPr>
                        <a:t>1+1*-2=-1</a:t>
                      </a:r>
                      <a:endParaRPr lang="en-US" i="0" dirty="0">
                        <a:latin typeface="Book Antiqua"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latin typeface="Book Antiqua" pitchFamily="18" charset="0"/>
                        </a:rPr>
                        <a:t>(-1,1,-1)</a:t>
                      </a:r>
                      <a:endParaRPr lang="en-US" i="0" dirty="0">
                        <a:latin typeface="Book Antiqua" pitchFamily="18" charset="0"/>
                      </a:endParaRPr>
                    </a:p>
                  </a:txBody>
                  <a:tcPr/>
                </a:tc>
                <a:tc>
                  <a:txBody>
                    <a:bodyPr/>
                    <a:lstStyle/>
                    <a:p>
                      <a:r>
                        <a:rPr lang="en-US" i="0" dirty="0" smtClean="0">
                          <a:latin typeface="Book Antiqua" pitchFamily="18" charset="0"/>
                        </a:rPr>
                        <a:t>-1</a:t>
                      </a:r>
                      <a:endParaRPr lang="en-US" i="0" dirty="0">
                        <a:latin typeface="Book Antiqua" pitchFamily="18" charset="0"/>
                      </a:endParaRPr>
                    </a:p>
                  </a:txBody>
                  <a:tcPr/>
                </a:tc>
                <a:tc>
                  <a:txBody>
                    <a:bodyPr/>
                    <a:lstStyle/>
                    <a:p>
                      <a:r>
                        <a:rPr lang="en-US" i="0" dirty="0" smtClean="0">
                          <a:latin typeface="Book Antiqua" pitchFamily="18" charset="0"/>
                        </a:rPr>
                        <a:t>3</a:t>
                      </a:r>
                      <a:endParaRPr lang="en-US" i="0" dirty="0">
                        <a:latin typeface="Book Antiqua" pitchFamily="18" charset="0"/>
                      </a:endParaRPr>
                    </a:p>
                  </a:txBody>
                  <a:tcPr/>
                </a:tc>
                <a:tc>
                  <a:txBody>
                    <a:bodyPr/>
                    <a:lstStyle/>
                    <a:p>
                      <a:r>
                        <a:rPr lang="en-US" i="0" dirty="0" smtClean="0">
                          <a:latin typeface="Book Antiqua" pitchFamily="18" charset="0"/>
                        </a:rPr>
                        <a:t>-1</a:t>
                      </a:r>
                      <a:endParaRPr lang="en-US" i="0" dirty="0">
                        <a:latin typeface="Book Antiqua" pitchFamily="18" charset="0"/>
                      </a:endParaRPr>
                    </a:p>
                  </a:txBody>
                  <a:tcPr/>
                </a:tc>
                <a:tc>
                  <a:txBody>
                    <a:bodyPr/>
                    <a:lstStyle/>
                    <a:p>
                      <a:r>
                        <a:rPr lang="en-US" i="0" dirty="0" smtClean="0">
                          <a:latin typeface="Book Antiqua" pitchFamily="18" charset="0"/>
                        </a:rPr>
                        <a:t>3</a:t>
                      </a:r>
                      <a:endParaRPr lang="en-US" i="0" dirty="0">
                        <a:latin typeface="Book Antiqua" pitchFamily="18" charset="0"/>
                      </a:endParaRPr>
                    </a:p>
                  </a:txBody>
                  <a:tcPr/>
                </a:tc>
                <a:tc>
                  <a:txBody>
                    <a:bodyPr/>
                    <a:lstStyle/>
                    <a:p>
                      <a:r>
                        <a:rPr lang="en-US" i="0" dirty="0" smtClean="0">
                          <a:latin typeface="Book Antiqua" pitchFamily="18" charset="0"/>
                        </a:rPr>
                        <a:t>1</a:t>
                      </a:r>
                      <a:endParaRPr lang="en-US" i="0" dirty="0">
                        <a:latin typeface="Book Antiqua" pitchFamily="18" charset="0"/>
                      </a:endParaRPr>
                    </a:p>
                  </a:txBody>
                  <a:tcPr/>
                </a:tc>
                <a:tc>
                  <a:txBody>
                    <a:bodyPr/>
                    <a:lstStyle/>
                    <a:p>
                      <a:r>
                        <a:rPr lang="en-US" i="0" dirty="0" smtClean="0">
                          <a:latin typeface="Book Antiqua" pitchFamily="18" charset="0"/>
                        </a:rPr>
                        <a:t>-1+1*-2*-1=1</a:t>
                      </a:r>
                      <a:endParaRPr lang="en-US" i="0" dirty="0">
                        <a:latin typeface="Book Antiqua" pitchFamily="18" charset="0"/>
                      </a:endParaRPr>
                    </a:p>
                  </a:txBody>
                  <a:tcPr/>
                </a:tc>
                <a:tc>
                  <a:txBody>
                    <a:bodyPr/>
                    <a:lstStyle/>
                    <a:p>
                      <a:r>
                        <a:rPr lang="en-US" i="0" dirty="0" smtClean="0">
                          <a:latin typeface="Book Antiqua" pitchFamily="18" charset="0"/>
                        </a:rPr>
                        <a:t>3+1*-2*1=1</a:t>
                      </a:r>
                      <a:endParaRPr lang="en-US" i="0" dirty="0">
                        <a:latin typeface="Book Antiqua" pitchFamily="18" charset="0"/>
                      </a:endParaRPr>
                    </a:p>
                  </a:txBody>
                  <a:tcPr/>
                </a:tc>
                <a:tc>
                  <a:txBody>
                    <a:bodyPr/>
                    <a:lstStyle/>
                    <a:p>
                      <a:r>
                        <a:rPr lang="en-US" i="0" dirty="0" smtClean="0">
                          <a:latin typeface="Book Antiqua" pitchFamily="18" charset="0"/>
                        </a:rPr>
                        <a:t>-1+1*-2=-3</a:t>
                      </a:r>
                      <a:endParaRPr lang="en-US" i="0" dirty="0">
                        <a:latin typeface="Book Antiqua"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latin typeface="Book Antiqua" pitchFamily="18" charset="0"/>
                        </a:rPr>
                        <a:t>(-1,-1,-1)</a:t>
                      </a:r>
                      <a:endParaRPr lang="en-US" i="0" dirty="0">
                        <a:latin typeface="Book Antiqua" pitchFamily="18" charset="0"/>
                      </a:endParaRPr>
                    </a:p>
                  </a:txBody>
                  <a:tcPr/>
                </a:tc>
                <a:tc>
                  <a:txBody>
                    <a:bodyPr/>
                    <a:lstStyle/>
                    <a:p>
                      <a:r>
                        <a:rPr lang="en-US" i="0" dirty="0" smtClean="0">
                          <a:latin typeface="Book Antiqua" pitchFamily="18" charset="0"/>
                        </a:rPr>
                        <a:t>1</a:t>
                      </a:r>
                      <a:endParaRPr lang="en-US" i="0" dirty="0">
                        <a:latin typeface="Book Antiqua" pitchFamily="18" charset="0"/>
                      </a:endParaRPr>
                    </a:p>
                  </a:txBody>
                  <a:tcPr/>
                </a:tc>
                <a:tc>
                  <a:txBody>
                    <a:bodyPr/>
                    <a:lstStyle/>
                    <a:p>
                      <a:r>
                        <a:rPr lang="en-US" i="0" dirty="0" smtClean="0">
                          <a:latin typeface="Book Antiqua" pitchFamily="18" charset="0"/>
                        </a:rPr>
                        <a:t>1</a:t>
                      </a:r>
                      <a:endParaRPr lang="en-US" i="0" dirty="0">
                        <a:latin typeface="Book Antiqua" pitchFamily="18" charset="0"/>
                      </a:endParaRPr>
                    </a:p>
                  </a:txBody>
                  <a:tcPr/>
                </a:tc>
                <a:tc>
                  <a:txBody>
                    <a:bodyPr/>
                    <a:lstStyle/>
                    <a:p>
                      <a:r>
                        <a:rPr lang="en-US" i="0" dirty="0" smtClean="0">
                          <a:latin typeface="Book Antiqua" pitchFamily="18" charset="0"/>
                        </a:rPr>
                        <a:t>-3</a:t>
                      </a:r>
                      <a:endParaRPr lang="en-US" i="0" dirty="0">
                        <a:latin typeface="Book Antiqua" pitchFamily="18" charset="0"/>
                      </a:endParaRPr>
                    </a:p>
                  </a:txBody>
                  <a:tcPr/>
                </a:tc>
                <a:tc>
                  <a:txBody>
                    <a:bodyPr/>
                    <a:lstStyle/>
                    <a:p>
                      <a:r>
                        <a:rPr lang="en-US" i="0" dirty="0" smtClean="0">
                          <a:latin typeface="Book Antiqua" pitchFamily="18" charset="0"/>
                        </a:rPr>
                        <a:t>-5</a:t>
                      </a:r>
                      <a:endParaRPr lang="en-US" i="0" dirty="0">
                        <a:latin typeface="Book Antiqua" pitchFamily="18" charset="0"/>
                      </a:endParaRPr>
                    </a:p>
                  </a:txBody>
                  <a:tcPr/>
                </a:tc>
                <a:tc>
                  <a:txBody>
                    <a:bodyPr/>
                    <a:lstStyle/>
                    <a:p>
                      <a:r>
                        <a:rPr lang="en-US" i="0" dirty="0" smtClean="0">
                          <a:latin typeface="Book Antiqua" pitchFamily="18" charset="0"/>
                        </a:rPr>
                        <a:t>-1</a:t>
                      </a:r>
                      <a:endParaRPr lang="en-US" i="0" dirty="0">
                        <a:latin typeface="Book Antiqua" pitchFamily="18" charset="0"/>
                      </a:endParaRPr>
                    </a:p>
                  </a:txBody>
                  <a:tcPr/>
                </a:tc>
                <a:tc>
                  <a:txBody>
                    <a:bodyPr/>
                    <a:lstStyle/>
                    <a:p>
                      <a:r>
                        <a:rPr lang="en-US" i="0" dirty="0" smtClean="0">
                          <a:latin typeface="Book Antiqua" pitchFamily="18" charset="0"/>
                        </a:rPr>
                        <a:t>1+1*0*-1=1</a:t>
                      </a:r>
                      <a:endParaRPr lang="en-US" i="0" dirty="0">
                        <a:latin typeface="Book Antiqu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latin typeface="Book Antiqua" pitchFamily="18" charset="0"/>
                        </a:rPr>
                        <a:t>1+1*0*-1=1</a:t>
                      </a:r>
                      <a:endParaRPr lang="en-US" i="0" dirty="0">
                        <a:latin typeface="Book Antiqu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latin typeface="Book Antiqua" pitchFamily="18" charset="0"/>
                        </a:rPr>
                        <a:t>-3+1*0=-3</a:t>
                      </a:r>
                      <a:endParaRPr lang="en-US" i="0" dirty="0">
                        <a:latin typeface="Book Antiqua" pitchFamily="18" charset="0"/>
                      </a:endParaRPr>
                    </a:p>
                  </a:txBody>
                  <a:tcPr/>
                </a:tc>
              </a:tr>
            </a:tbl>
          </a:graphicData>
        </a:graphic>
      </p:graphicFrame>
      <p:sp>
        <p:nvSpPr>
          <p:cNvPr id="10" name="Slide Number Placeholder 9"/>
          <p:cNvSpPr>
            <a:spLocks noGrp="1"/>
          </p:cNvSpPr>
          <p:nvPr>
            <p:ph type="sldNum" sz="quarter" idx="12"/>
          </p:nvPr>
        </p:nvSpPr>
        <p:spPr/>
        <p:txBody>
          <a:bodyPr/>
          <a:lstStyle/>
          <a:p>
            <a:fld id="{3F22444B-AD59-459C-8316-D24326876BE4}" type="slidenum">
              <a:rPr lang="en-US" smtClean="0"/>
              <a:pPr/>
              <a:t>17</a:t>
            </a:fld>
            <a:endParaRPr lang="en-US"/>
          </a:p>
        </p:txBody>
      </p:sp>
      <p:sp>
        <p:nvSpPr>
          <p:cNvPr id="11" name="Footer Placeholder 10"/>
          <p:cNvSpPr>
            <a:spLocks noGrp="1"/>
          </p:cNvSpPr>
          <p:nvPr>
            <p:ph type="ftr" sz="quarter" idx="11"/>
          </p:nvPr>
        </p:nvSpPr>
        <p:spPr/>
        <p:txBody>
          <a:bodyPr/>
          <a:lstStyle/>
          <a:p>
            <a:r>
              <a:rPr lang="en-US" smtClean="0"/>
              <a:t>ANN-CSIT               By: Arjun Saud</a:t>
            </a:r>
            <a:endParaRPr lang="en-US"/>
          </a:p>
        </p:txBody>
      </p:sp>
      <p:graphicFrame>
        <p:nvGraphicFramePr>
          <p:cNvPr id="116737" name="Object 1"/>
          <p:cNvGraphicFramePr>
            <a:graphicFrameLocks noChangeAspect="1"/>
          </p:cNvGraphicFramePr>
          <p:nvPr/>
        </p:nvGraphicFramePr>
        <p:xfrm>
          <a:off x="533400" y="4953000"/>
          <a:ext cx="8305800" cy="1199389"/>
        </p:xfrm>
        <a:graphic>
          <a:graphicData uri="http://schemas.openxmlformats.org/presentationml/2006/ole">
            <mc:AlternateContent xmlns:mc="http://schemas.openxmlformats.org/markup-compatibility/2006">
              <mc:Choice xmlns:v="urn:schemas-microsoft-com:vml" Requires="v">
                <p:oleObj spid="_x0000_s116840" name="Equation" r:id="rId3" imgW="5003640" imgH="799920" progId="Equation.3">
                  <p:embed/>
                </p:oleObj>
              </mc:Choice>
              <mc:Fallback>
                <p:oleObj name="Equation" r:id="rId3" imgW="5003640" imgH="79992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953000"/>
                        <a:ext cx="8305800" cy="11993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9118158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p>
        </p:txBody>
      </p:sp>
      <p:sp>
        <p:nvSpPr>
          <p:cNvPr id="3" name="Content Placeholder 2"/>
          <p:cNvSpPr>
            <a:spLocks noGrp="1"/>
          </p:cNvSpPr>
          <p:nvPr>
            <p:ph idx="1"/>
          </p:nvPr>
        </p:nvSpPr>
        <p:spPr>
          <a:xfrm>
            <a:off x="457200" y="1371600"/>
            <a:ext cx="8229600" cy="5029200"/>
          </a:xfrm>
        </p:spPr>
        <p:txBody>
          <a:bodyPr>
            <a:normAutofit/>
          </a:bodyPr>
          <a:lstStyle/>
          <a:p>
            <a:pPr algn="just">
              <a:buNone/>
            </a:pPr>
            <a:r>
              <a:rPr lang="en-US" sz="2800" dirty="0" smtClean="0">
                <a:latin typeface="Book Antiqua" pitchFamily="18" charset="0"/>
              </a:rPr>
              <a:t>	Epoch #2</a:t>
            </a:r>
          </a:p>
          <a:p>
            <a:pPr algn="just">
              <a:buNone/>
            </a:pPr>
            <a:endParaRPr lang="en-US" sz="2800" dirty="0" smtClean="0">
              <a:latin typeface="Book Antiqua" pitchFamily="18" charset="0"/>
            </a:endParaRPr>
          </a:p>
          <a:p>
            <a:pPr algn="just">
              <a:buNone/>
            </a:pPr>
            <a:endParaRPr lang="en-US" sz="2800" dirty="0" smtClean="0">
              <a:latin typeface="Book Antiqua" pitchFamily="18" charset="0"/>
            </a:endParaRPr>
          </a:p>
          <a:p>
            <a:pPr algn="just">
              <a:buNone/>
            </a:pPr>
            <a:endParaRPr lang="en-US" sz="2800" dirty="0" smtClean="0">
              <a:latin typeface="Book Antiqua" pitchFamily="18" charset="0"/>
            </a:endParaRPr>
          </a:p>
          <a:p>
            <a:pPr algn="just">
              <a:buNone/>
            </a:pPr>
            <a:endParaRPr lang="en-US" sz="2800" dirty="0" smtClean="0">
              <a:latin typeface="Book Antiqua" pitchFamily="18" charset="0"/>
            </a:endParaRPr>
          </a:p>
          <a:p>
            <a:pPr algn="just">
              <a:buNone/>
            </a:pPr>
            <a:r>
              <a:rPr lang="en-US" sz="2800" dirty="0" smtClean="0">
                <a:latin typeface="Book Antiqua" pitchFamily="18" charset="0"/>
              </a:rPr>
              <a:t>Thus, Final Neuron is</a:t>
            </a:r>
            <a:endParaRPr lang="en-US" sz="2800" dirty="0">
              <a:latin typeface="Book Antiqua" pitchFamily="18" charset="0"/>
            </a:endParaRPr>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4" name="Group 20"/>
          <p:cNvGrpSpPr/>
          <p:nvPr/>
        </p:nvGrpSpPr>
        <p:grpSpPr>
          <a:xfrm>
            <a:off x="3886200" y="4267200"/>
            <a:ext cx="3957682" cy="1969532"/>
            <a:chOff x="1447800" y="2590800"/>
            <a:chExt cx="3957682" cy="1969532"/>
          </a:xfrm>
        </p:grpSpPr>
        <p:sp>
          <p:nvSpPr>
            <p:cNvPr id="23"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Oval 23"/>
            <p:cNvSpPr/>
            <p:nvPr/>
          </p:nvSpPr>
          <p:spPr>
            <a:xfrm>
              <a:off x="3200400" y="29718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35" idx="3"/>
            </p:cNvCxnSpPr>
            <p:nvPr/>
          </p:nvCxnSpPr>
          <p:spPr>
            <a:xfrm>
              <a:off x="1901026" y="2851666"/>
              <a:ext cx="1299374" cy="424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endCxn id="24" idx="2"/>
            </p:cNvCxnSpPr>
            <p:nvPr/>
          </p:nvCxnSpPr>
          <p:spPr>
            <a:xfrm flipV="1">
              <a:off x="1905000" y="3429000"/>
              <a:ext cx="1295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37" idx="3"/>
            </p:cNvCxnSpPr>
            <p:nvPr/>
          </p:nvCxnSpPr>
          <p:spPr>
            <a:xfrm flipV="1">
              <a:off x="2376489" y="3657600"/>
              <a:ext cx="868881" cy="718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114800" y="3429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524000" y="2667000"/>
              <a:ext cx="377026" cy="369332"/>
            </a:xfrm>
            <a:prstGeom prst="rect">
              <a:avLst/>
            </a:prstGeom>
            <a:noFill/>
          </p:spPr>
          <p:txBody>
            <a:bodyPr wrap="none" rtlCol="0">
              <a:spAutoFit/>
            </a:bodyPr>
            <a:lstStyle/>
            <a:p>
              <a:r>
                <a:rPr lang="en-US" i="1" dirty="0" smtClean="0">
                  <a:latin typeface="Book Antiqua" pitchFamily="18" charset="0"/>
                </a:rPr>
                <a:t>x</a:t>
              </a:r>
              <a:r>
                <a:rPr lang="en-US" i="1" baseline="-25000" dirty="0" smtClean="0">
                  <a:latin typeface="Book Antiqua" pitchFamily="18" charset="0"/>
                </a:rPr>
                <a:t>1</a:t>
              </a:r>
              <a:endParaRPr lang="en-US" i="1" baseline="-25000" dirty="0">
                <a:latin typeface="Book Antiqua" pitchFamily="18" charset="0"/>
              </a:endParaRPr>
            </a:p>
          </p:txBody>
        </p:sp>
        <p:sp>
          <p:nvSpPr>
            <p:cNvPr id="36" name="TextBox 35"/>
            <p:cNvSpPr txBox="1"/>
            <p:nvPr/>
          </p:nvSpPr>
          <p:spPr>
            <a:xfrm>
              <a:off x="1447800" y="3581400"/>
              <a:ext cx="377026" cy="369332"/>
            </a:xfrm>
            <a:prstGeom prst="rect">
              <a:avLst/>
            </a:prstGeom>
            <a:noFill/>
          </p:spPr>
          <p:txBody>
            <a:bodyPr wrap="none" rtlCol="0">
              <a:spAutoFit/>
            </a:bodyPr>
            <a:lstStyle/>
            <a:p>
              <a:r>
                <a:rPr lang="en-US" i="1" dirty="0" smtClean="0">
                  <a:latin typeface="Book Antiqua" pitchFamily="18" charset="0"/>
                </a:rPr>
                <a:t>x</a:t>
              </a:r>
              <a:r>
                <a:rPr lang="en-US" i="1" baseline="-25000" dirty="0" smtClean="0">
                  <a:latin typeface="Book Antiqua" pitchFamily="18" charset="0"/>
                </a:rPr>
                <a:t>2</a:t>
              </a:r>
              <a:endParaRPr lang="en-US" i="1" baseline="-25000" dirty="0">
                <a:latin typeface="Book Antiqua" pitchFamily="18" charset="0"/>
              </a:endParaRPr>
            </a:p>
          </p:txBody>
        </p:sp>
        <p:sp>
          <p:nvSpPr>
            <p:cNvPr id="37" name="TextBox 36"/>
            <p:cNvSpPr txBox="1"/>
            <p:nvPr/>
          </p:nvSpPr>
          <p:spPr>
            <a:xfrm>
              <a:off x="1752600" y="4191000"/>
              <a:ext cx="623889" cy="369332"/>
            </a:xfrm>
            <a:prstGeom prst="rect">
              <a:avLst/>
            </a:prstGeom>
            <a:noFill/>
          </p:spPr>
          <p:txBody>
            <a:bodyPr wrap="none" rtlCol="0">
              <a:spAutoFit/>
            </a:bodyPr>
            <a:lstStyle/>
            <a:p>
              <a:r>
                <a:rPr lang="en-US" i="1" dirty="0" smtClean="0">
                  <a:latin typeface="Book Antiqua" pitchFamily="18" charset="0"/>
                </a:rPr>
                <a:t>b=-1</a:t>
              </a:r>
              <a:endParaRPr lang="en-US" i="1" baseline="-25000" dirty="0">
                <a:latin typeface="Book Antiqua" pitchFamily="18" charset="0"/>
              </a:endParaRPr>
            </a:p>
          </p:txBody>
        </p:sp>
        <p:sp>
          <p:nvSpPr>
            <p:cNvPr id="38" name="TextBox 37"/>
            <p:cNvSpPr txBox="1"/>
            <p:nvPr/>
          </p:nvSpPr>
          <p:spPr>
            <a:xfrm>
              <a:off x="5105400" y="3200400"/>
              <a:ext cx="300082" cy="369332"/>
            </a:xfrm>
            <a:prstGeom prst="rect">
              <a:avLst/>
            </a:prstGeom>
            <a:noFill/>
          </p:spPr>
          <p:txBody>
            <a:bodyPr wrap="none" rtlCol="0">
              <a:spAutoFit/>
            </a:bodyPr>
            <a:lstStyle/>
            <a:p>
              <a:r>
                <a:rPr lang="en-US" i="1" dirty="0" smtClean="0">
                  <a:latin typeface="Book Antiqua" pitchFamily="18" charset="0"/>
                </a:rPr>
                <a:t>y</a:t>
              </a:r>
              <a:endParaRPr lang="en-US" i="1" baseline="-25000" dirty="0">
                <a:latin typeface="Book Antiqua" pitchFamily="18" charset="0"/>
              </a:endParaRPr>
            </a:p>
          </p:txBody>
        </p:sp>
        <p:sp>
          <p:nvSpPr>
            <p:cNvPr id="39" name="TextBox 38"/>
            <p:cNvSpPr txBox="1"/>
            <p:nvPr/>
          </p:nvSpPr>
          <p:spPr>
            <a:xfrm>
              <a:off x="2209800" y="2590800"/>
              <a:ext cx="683200" cy="369332"/>
            </a:xfrm>
            <a:prstGeom prst="rect">
              <a:avLst/>
            </a:prstGeom>
            <a:noFill/>
          </p:spPr>
          <p:txBody>
            <a:bodyPr wrap="none" rtlCol="0">
              <a:spAutoFit/>
            </a:bodyPr>
            <a:lstStyle/>
            <a:p>
              <a:r>
                <a:rPr lang="en-US" i="1" dirty="0" smtClean="0">
                  <a:latin typeface="Book Antiqua" pitchFamily="18" charset="0"/>
                </a:rPr>
                <a:t>w</a:t>
              </a:r>
              <a:r>
                <a:rPr lang="en-US" i="1" baseline="-25000" dirty="0" smtClean="0">
                  <a:latin typeface="Book Antiqua" pitchFamily="18" charset="0"/>
                </a:rPr>
                <a:t>1</a:t>
              </a:r>
              <a:r>
                <a:rPr lang="en-US" i="1" dirty="0" smtClean="0">
                  <a:latin typeface="Book Antiqua" pitchFamily="18" charset="0"/>
                </a:rPr>
                <a:t>=3</a:t>
              </a:r>
              <a:endParaRPr lang="en-US" i="1" baseline="-25000" dirty="0">
                <a:latin typeface="Book Antiqua" pitchFamily="18" charset="0"/>
              </a:endParaRPr>
            </a:p>
          </p:txBody>
        </p:sp>
        <p:sp>
          <p:nvSpPr>
            <p:cNvPr id="40" name="TextBox 39"/>
            <p:cNvSpPr txBox="1"/>
            <p:nvPr/>
          </p:nvSpPr>
          <p:spPr>
            <a:xfrm>
              <a:off x="2057400" y="3200400"/>
              <a:ext cx="683200" cy="369332"/>
            </a:xfrm>
            <a:prstGeom prst="rect">
              <a:avLst/>
            </a:prstGeom>
            <a:noFill/>
          </p:spPr>
          <p:txBody>
            <a:bodyPr wrap="none" rtlCol="0">
              <a:spAutoFit/>
            </a:bodyPr>
            <a:lstStyle/>
            <a:p>
              <a:r>
                <a:rPr lang="en-US" i="1" dirty="0" smtClean="0">
                  <a:latin typeface="Book Antiqua" pitchFamily="18" charset="0"/>
                </a:rPr>
                <a:t>w</a:t>
              </a:r>
              <a:r>
                <a:rPr lang="en-US" i="1" baseline="-25000" dirty="0" smtClean="0">
                  <a:latin typeface="Book Antiqua" pitchFamily="18" charset="0"/>
                </a:rPr>
                <a:t>2</a:t>
              </a:r>
              <a:r>
                <a:rPr lang="en-US" i="1" dirty="0" smtClean="0">
                  <a:latin typeface="Book Antiqua" pitchFamily="18" charset="0"/>
                </a:rPr>
                <a:t>=3</a:t>
              </a:r>
              <a:endParaRPr lang="en-US" i="1" baseline="-25000" dirty="0">
                <a:latin typeface="Book Antiqua" pitchFamily="18" charset="0"/>
              </a:endParaRPr>
            </a:p>
          </p:txBody>
        </p:sp>
        <p:cxnSp>
          <p:nvCxnSpPr>
            <p:cNvPr id="41" name="Straight Connector 40"/>
            <p:cNvCxnSpPr>
              <a:stCxn id="24" idx="0"/>
              <a:endCxn id="24" idx="4"/>
            </p:cNvCxnSpPr>
            <p:nvPr/>
          </p:nvCxnSpPr>
          <p:spPr>
            <a:xfrm rot="16200000" flipH="1">
              <a:off x="3200400" y="3429000"/>
              <a:ext cx="914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2" name="Object 5"/>
            <p:cNvGraphicFramePr>
              <a:graphicFrameLocks noChangeAspect="1"/>
            </p:cNvGraphicFramePr>
            <p:nvPr/>
          </p:nvGraphicFramePr>
          <p:xfrm>
            <a:off x="3276600" y="3244266"/>
            <a:ext cx="381000" cy="331304"/>
          </p:xfrm>
          <a:graphic>
            <a:graphicData uri="http://schemas.openxmlformats.org/presentationml/2006/ole">
              <mc:AlternateContent xmlns:mc="http://schemas.openxmlformats.org/markup-compatibility/2006">
                <mc:Choice xmlns:v="urn:schemas-microsoft-com:vml" Requires="v">
                  <p:oleObj spid="_x0000_s103638" name="Equation" r:id="rId3" imgW="291973" imgH="253890" progId="Equation.3">
                    <p:embed/>
                  </p:oleObj>
                </mc:Choice>
                <mc:Fallback>
                  <p:oleObj name="Equation" r:id="rId3" imgW="291973" imgH="253890"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244266"/>
                          <a:ext cx="381000" cy="331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 name="Object 6"/>
            <p:cNvGraphicFramePr>
              <a:graphicFrameLocks noChangeAspect="1"/>
            </p:cNvGraphicFramePr>
            <p:nvPr/>
          </p:nvGraphicFramePr>
          <p:xfrm>
            <a:off x="3733800" y="3200400"/>
            <a:ext cx="304800" cy="355600"/>
          </p:xfrm>
          <a:graphic>
            <a:graphicData uri="http://schemas.openxmlformats.org/presentationml/2006/ole">
              <mc:AlternateContent xmlns:mc="http://schemas.openxmlformats.org/markup-compatibility/2006">
                <mc:Choice xmlns:v="urn:schemas-microsoft-com:vml" Requires="v">
                  <p:oleObj spid="_x0000_s103639" name="Equation" r:id="rId5" imgW="152268" imgH="203024" progId="Equation.3">
                    <p:embed/>
                  </p:oleObj>
                </mc:Choice>
                <mc:Fallback>
                  <p:oleObj name="Equation" r:id="rId5" imgW="152268" imgH="203024" progId="Equation.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3200400"/>
                          <a:ext cx="3048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28" name="Table 27"/>
          <p:cNvGraphicFramePr>
            <a:graphicFrameLocks noGrp="1"/>
          </p:cNvGraphicFramePr>
          <p:nvPr>
            <p:extLst>
              <p:ext uri="{D42A27DB-BD31-4B8C-83A1-F6EECF244321}">
                <p14:modId xmlns:p14="http://schemas.microsoft.com/office/powerpoint/2010/main" val="3764195037"/>
              </p:ext>
            </p:extLst>
          </p:nvPr>
        </p:nvGraphicFramePr>
        <p:xfrm>
          <a:off x="485775" y="1853766"/>
          <a:ext cx="8296334" cy="2123440"/>
        </p:xfrm>
        <a:graphic>
          <a:graphicData uri="http://schemas.openxmlformats.org/drawingml/2006/table">
            <a:tbl>
              <a:tblPr firstRow="1" bandRow="1">
                <a:tableStyleId>{5C22544A-7EE6-4342-B048-85BDC9FD1C3A}</a:tableStyleId>
              </a:tblPr>
              <a:tblGrid>
                <a:gridCol w="1052038"/>
                <a:gridCol w="723629"/>
                <a:gridCol w="723629"/>
                <a:gridCol w="743222"/>
                <a:gridCol w="496678"/>
                <a:gridCol w="377489"/>
                <a:gridCol w="1457859"/>
                <a:gridCol w="1383510"/>
                <a:gridCol w="1338280"/>
              </a:tblGrid>
              <a:tr h="370840">
                <a:tc>
                  <a:txBody>
                    <a:bodyPr/>
                    <a:lstStyle/>
                    <a:p>
                      <a:pPr algn="ctr"/>
                      <a:r>
                        <a:rPr lang="en-US" i="1" baseline="0" dirty="0" smtClean="0">
                          <a:latin typeface="Book Antiqua" pitchFamily="18" charset="0"/>
                        </a:rPr>
                        <a:t>Input</a:t>
                      </a:r>
                      <a:endParaRPr lang="en-US" i="1" baseline="0" dirty="0">
                        <a:latin typeface="Book Antiqua" pitchFamily="18" charset="0"/>
                      </a:endParaRPr>
                    </a:p>
                  </a:txBody>
                  <a:tcPr/>
                </a:tc>
                <a:tc>
                  <a:txBody>
                    <a:bodyPr/>
                    <a:lstStyle/>
                    <a:p>
                      <a:pPr algn="ctr"/>
                      <a:r>
                        <a:rPr lang="en-US" i="1" dirty="0" smtClean="0">
                          <a:latin typeface="Book Antiqua" pitchFamily="18" charset="0"/>
                        </a:rPr>
                        <a:t>w</a:t>
                      </a:r>
                      <a:r>
                        <a:rPr lang="en-US" i="1" baseline="-25000" dirty="0" smtClean="0">
                          <a:latin typeface="Book Antiqua" pitchFamily="18" charset="0"/>
                        </a:rPr>
                        <a:t>1 </a:t>
                      </a:r>
                    </a:p>
                    <a:p>
                      <a:pPr algn="ctr"/>
                      <a:r>
                        <a:rPr lang="en-US" i="1" baseline="0" dirty="0" smtClean="0">
                          <a:latin typeface="Book Antiqua" pitchFamily="18" charset="0"/>
                        </a:rPr>
                        <a:t>(old)</a:t>
                      </a:r>
                      <a:endParaRPr lang="en-US" i="1" baseline="-25000" dirty="0">
                        <a:latin typeface="Book Antiqua"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smtClean="0">
                          <a:latin typeface="Book Antiqua" pitchFamily="18" charset="0"/>
                        </a:rPr>
                        <a:t>w</a:t>
                      </a:r>
                      <a:r>
                        <a:rPr lang="en-US" i="1" baseline="-25000" dirty="0" smtClean="0">
                          <a:latin typeface="Book Antiqua" pitchFamily="18" charset="0"/>
                        </a:rPr>
                        <a:t>2</a:t>
                      </a:r>
                    </a:p>
                    <a:p>
                      <a:pPr marL="0" marR="0" indent="0" algn="ctr" defTabSz="914400" rtl="0" eaLnBrk="1" fontAlgn="auto" latinLnBrk="0" hangingPunct="1">
                        <a:lnSpc>
                          <a:spcPct val="100000"/>
                        </a:lnSpc>
                        <a:spcBef>
                          <a:spcPts val="0"/>
                        </a:spcBef>
                        <a:spcAft>
                          <a:spcPts val="0"/>
                        </a:spcAft>
                        <a:buClrTx/>
                        <a:buSzTx/>
                        <a:buFontTx/>
                        <a:buNone/>
                        <a:tabLst/>
                        <a:defRPr/>
                      </a:pPr>
                      <a:r>
                        <a:rPr lang="en-US" i="1" baseline="0" dirty="0" smtClean="0">
                          <a:latin typeface="Book Antiqua" pitchFamily="18" charset="0"/>
                        </a:rPr>
                        <a:t>(old)</a:t>
                      </a:r>
                      <a:endParaRPr lang="en-US" i="1" baseline="-25000" dirty="0">
                        <a:latin typeface="Book Antiqua" pitchFamily="18" charset="0"/>
                      </a:endParaRPr>
                    </a:p>
                  </a:txBody>
                  <a:tcPr/>
                </a:tc>
                <a:tc>
                  <a:txBody>
                    <a:bodyPr/>
                    <a:lstStyle/>
                    <a:p>
                      <a:pPr algn="ctr"/>
                      <a:r>
                        <a:rPr lang="en-US" i="1" dirty="0" smtClean="0">
                          <a:latin typeface="Book Antiqua" pitchFamily="18" charset="0"/>
                        </a:rPr>
                        <a:t>b</a:t>
                      </a:r>
                    </a:p>
                    <a:p>
                      <a:pPr algn="ctr"/>
                      <a:r>
                        <a:rPr lang="en-US" i="1" baseline="0" dirty="0" smtClean="0">
                          <a:latin typeface="Book Antiqua" pitchFamily="18" charset="0"/>
                        </a:rPr>
                        <a:t>(old)</a:t>
                      </a:r>
                      <a:endParaRPr lang="en-US" i="1" dirty="0">
                        <a:latin typeface="Book Antiqua" pitchFamily="18" charset="0"/>
                      </a:endParaRPr>
                    </a:p>
                  </a:txBody>
                  <a:tcPr/>
                </a:tc>
                <a:tc>
                  <a:txBody>
                    <a:bodyPr/>
                    <a:lstStyle/>
                    <a:p>
                      <a:pPr algn="ctr"/>
                      <a:r>
                        <a:rPr lang="en-US" i="1" dirty="0" smtClean="0">
                          <a:latin typeface="Book Antiqua" pitchFamily="18" charset="0"/>
                        </a:rPr>
                        <a:t>v</a:t>
                      </a:r>
                      <a:endParaRPr lang="en-US" i="1" baseline="-25000" dirty="0">
                        <a:latin typeface="Book Antiqua" pitchFamily="18" charset="0"/>
                      </a:endParaRPr>
                    </a:p>
                  </a:txBody>
                  <a:tcPr/>
                </a:tc>
                <a:tc>
                  <a:txBody>
                    <a:bodyPr/>
                    <a:lstStyle/>
                    <a:p>
                      <a:pPr algn="ctr"/>
                      <a:r>
                        <a:rPr lang="en-US" i="1" dirty="0" smtClean="0">
                          <a:latin typeface="Book Antiqua" pitchFamily="18" charset="0"/>
                        </a:rPr>
                        <a:t>y</a:t>
                      </a:r>
                      <a:endParaRPr lang="en-US" i="1" dirty="0">
                        <a:latin typeface="Book Antiqua" pitchFamily="18" charset="0"/>
                      </a:endParaRPr>
                    </a:p>
                  </a:txBody>
                  <a:tcPr/>
                </a:tc>
                <a:tc>
                  <a:txBody>
                    <a:bodyPr/>
                    <a:lstStyle/>
                    <a:p>
                      <a:pPr algn="ctr"/>
                      <a:r>
                        <a:rPr lang="en-US" i="1" dirty="0" smtClean="0">
                          <a:latin typeface="Book Antiqua" pitchFamily="18" charset="0"/>
                        </a:rPr>
                        <a:t>w</a:t>
                      </a:r>
                      <a:r>
                        <a:rPr lang="en-US" i="1" baseline="-25000" dirty="0" smtClean="0">
                          <a:latin typeface="Book Antiqua" pitchFamily="18" charset="0"/>
                        </a:rPr>
                        <a:t>1 </a:t>
                      </a:r>
                      <a:r>
                        <a:rPr lang="en-US" i="1" baseline="0" dirty="0" smtClean="0">
                          <a:latin typeface="Book Antiqua" pitchFamily="18" charset="0"/>
                        </a:rPr>
                        <a:t>(new)</a:t>
                      </a:r>
                      <a:endParaRPr lang="en-US" i="1" baseline="-25000" dirty="0">
                        <a:latin typeface="Book Antiqua"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smtClean="0">
                          <a:latin typeface="Book Antiqua" pitchFamily="18" charset="0"/>
                        </a:rPr>
                        <a:t>w</a:t>
                      </a:r>
                      <a:r>
                        <a:rPr lang="en-US" i="1" baseline="-25000" dirty="0" smtClean="0">
                          <a:latin typeface="Book Antiqua" pitchFamily="18" charset="0"/>
                        </a:rPr>
                        <a:t>2</a:t>
                      </a:r>
                      <a:r>
                        <a:rPr lang="en-US" i="1" baseline="0" dirty="0" smtClean="0">
                          <a:latin typeface="Book Antiqua" pitchFamily="18" charset="0"/>
                        </a:rPr>
                        <a:t>(new)</a:t>
                      </a:r>
                      <a:endParaRPr lang="en-US" i="1" baseline="-25000" dirty="0">
                        <a:latin typeface="Book Antiqua" pitchFamily="18" charset="0"/>
                      </a:endParaRPr>
                    </a:p>
                  </a:txBody>
                  <a:tcPr/>
                </a:tc>
                <a:tc>
                  <a:txBody>
                    <a:bodyPr/>
                    <a:lstStyle/>
                    <a:p>
                      <a:pPr algn="ctr"/>
                      <a:r>
                        <a:rPr lang="en-US" i="1" dirty="0" smtClean="0">
                          <a:latin typeface="Book Antiqua" pitchFamily="18" charset="0"/>
                        </a:rPr>
                        <a:t>b</a:t>
                      </a:r>
                      <a:r>
                        <a:rPr lang="en-US" i="1" baseline="0" dirty="0" smtClean="0">
                          <a:latin typeface="Book Antiqua" pitchFamily="18" charset="0"/>
                        </a:rPr>
                        <a:t>(new)</a:t>
                      </a:r>
                      <a:endParaRPr lang="en-US" i="1" dirty="0">
                        <a:latin typeface="Book Antiqua" pitchFamily="18" charset="0"/>
                      </a:endParaRPr>
                    </a:p>
                  </a:txBody>
                  <a:tcPr/>
                </a:tc>
              </a:tr>
              <a:tr h="370840">
                <a:tc>
                  <a:txBody>
                    <a:bodyPr/>
                    <a:lstStyle/>
                    <a:p>
                      <a:r>
                        <a:rPr lang="en-US" i="0" dirty="0" smtClean="0">
                          <a:latin typeface="Book Antiqua" pitchFamily="18" charset="0"/>
                        </a:rPr>
                        <a:t>(1,1,1)</a:t>
                      </a:r>
                      <a:endParaRPr lang="en-US" i="0" dirty="0">
                        <a:latin typeface="Book Antiqua" pitchFamily="18" charset="0"/>
                      </a:endParaRPr>
                    </a:p>
                  </a:txBody>
                  <a:tcPr/>
                </a:tc>
                <a:tc>
                  <a:txBody>
                    <a:bodyPr/>
                    <a:lstStyle/>
                    <a:p>
                      <a:r>
                        <a:rPr lang="en-US" i="0" dirty="0" smtClean="0">
                          <a:latin typeface="Book Antiqua" pitchFamily="18" charset="0"/>
                        </a:rPr>
                        <a:t>1</a:t>
                      </a:r>
                      <a:endParaRPr lang="en-US" i="0" dirty="0">
                        <a:latin typeface="Book Antiqua" pitchFamily="18" charset="0"/>
                      </a:endParaRPr>
                    </a:p>
                  </a:txBody>
                  <a:tcPr/>
                </a:tc>
                <a:tc>
                  <a:txBody>
                    <a:bodyPr/>
                    <a:lstStyle/>
                    <a:p>
                      <a:r>
                        <a:rPr lang="en-US" i="0" dirty="0" smtClean="0">
                          <a:latin typeface="Book Antiqua" pitchFamily="18" charset="0"/>
                        </a:rPr>
                        <a:t>1</a:t>
                      </a:r>
                      <a:endParaRPr lang="en-US" i="0" dirty="0">
                        <a:latin typeface="Book Antiqua" pitchFamily="18" charset="0"/>
                      </a:endParaRPr>
                    </a:p>
                  </a:txBody>
                  <a:tcPr/>
                </a:tc>
                <a:tc>
                  <a:txBody>
                    <a:bodyPr/>
                    <a:lstStyle/>
                    <a:p>
                      <a:r>
                        <a:rPr lang="en-US" i="0" dirty="0" smtClean="0">
                          <a:latin typeface="Book Antiqua" pitchFamily="18" charset="0"/>
                        </a:rPr>
                        <a:t>-3</a:t>
                      </a:r>
                      <a:endParaRPr lang="en-US" i="0" dirty="0">
                        <a:latin typeface="Book Antiqua" pitchFamily="18" charset="0"/>
                      </a:endParaRPr>
                    </a:p>
                  </a:txBody>
                  <a:tcPr/>
                </a:tc>
                <a:tc>
                  <a:txBody>
                    <a:bodyPr/>
                    <a:lstStyle/>
                    <a:p>
                      <a:r>
                        <a:rPr lang="en-US" i="0" dirty="0" smtClean="0">
                          <a:latin typeface="Book Antiqua" pitchFamily="18" charset="0"/>
                        </a:rPr>
                        <a:t>-1</a:t>
                      </a:r>
                      <a:endParaRPr lang="en-US" i="0" dirty="0">
                        <a:latin typeface="Book Antiqua" pitchFamily="18" charset="0"/>
                      </a:endParaRPr>
                    </a:p>
                  </a:txBody>
                  <a:tcPr/>
                </a:tc>
                <a:tc>
                  <a:txBody>
                    <a:bodyPr/>
                    <a:lstStyle/>
                    <a:p>
                      <a:r>
                        <a:rPr lang="en-US" i="0" dirty="0" smtClean="0">
                          <a:latin typeface="Book Antiqua" pitchFamily="18" charset="0"/>
                        </a:rPr>
                        <a:t>-1</a:t>
                      </a:r>
                      <a:endParaRPr lang="en-US" i="0" dirty="0">
                        <a:latin typeface="Book Antiqua" pitchFamily="18" charset="0"/>
                      </a:endParaRPr>
                    </a:p>
                  </a:txBody>
                  <a:tcPr/>
                </a:tc>
                <a:tc>
                  <a:txBody>
                    <a:bodyPr/>
                    <a:lstStyle/>
                    <a:p>
                      <a:r>
                        <a:rPr lang="en-US" i="0" dirty="0" smtClean="0">
                          <a:latin typeface="Book Antiqua" pitchFamily="18" charset="0"/>
                        </a:rPr>
                        <a:t>1+1*2*1=3</a:t>
                      </a:r>
                      <a:endParaRPr lang="en-US" i="0" dirty="0">
                        <a:latin typeface="Book Antiqua" pitchFamily="18" charset="0"/>
                      </a:endParaRPr>
                    </a:p>
                  </a:txBody>
                  <a:tcPr/>
                </a:tc>
                <a:tc>
                  <a:txBody>
                    <a:bodyPr/>
                    <a:lstStyle/>
                    <a:p>
                      <a:r>
                        <a:rPr lang="en-US" i="0" dirty="0" smtClean="0">
                          <a:latin typeface="Book Antiqua" pitchFamily="18" charset="0"/>
                        </a:rPr>
                        <a:t>1+1*2*1=3</a:t>
                      </a:r>
                      <a:endParaRPr lang="en-US" i="0" dirty="0">
                        <a:latin typeface="Book Antiqua" pitchFamily="18" charset="0"/>
                      </a:endParaRPr>
                    </a:p>
                  </a:txBody>
                  <a:tcPr/>
                </a:tc>
                <a:tc>
                  <a:txBody>
                    <a:bodyPr/>
                    <a:lstStyle/>
                    <a:p>
                      <a:r>
                        <a:rPr lang="en-US" i="0" dirty="0" smtClean="0">
                          <a:latin typeface="Book Antiqua" pitchFamily="18" charset="0"/>
                        </a:rPr>
                        <a:t>-3+1*2=-1</a:t>
                      </a:r>
                      <a:endParaRPr lang="en-US" i="0" dirty="0">
                        <a:latin typeface="Book Antiqua"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latin typeface="Book Antiqua" pitchFamily="18" charset="0"/>
                        </a:rPr>
                        <a:t>(1,-1,-1)</a:t>
                      </a:r>
                      <a:endParaRPr lang="en-US" i="0" dirty="0">
                        <a:latin typeface="Book Antiqua" pitchFamily="18" charset="0"/>
                      </a:endParaRPr>
                    </a:p>
                  </a:txBody>
                  <a:tcPr/>
                </a:tc>
                <a:tc>
                  <a:txBody>
                    <a:bodyPr/>
                    <a:lstStyle/>
                    <a:p>
                      <a:r>
                        <a:rPr lang="en-US" i="0" dirty="0" smtClean="0">
                          <a:latin typeface="Book Antiqua" pitchFamily="18" charset="0"/>
                        </a:rPr>
                        <a:t>3</a:t>
                      </a:r>
                      <a:endParaRPr lang="en-US" i="0" dirty="0">
                        <a:latin typeface="Book Antiqua" pitchFamily="18" charset="0"/>
                      </a:endParaRPr>
                    </a:p>
                  </a:txBody>
                  <a:tcPr/>
                </a:tc>
                <a:tc>
                  <a:txBody>
                    <a:bodyPr/>
                    <a:lstStyle/>
                    <a:p>
                      <a:r>
                        <a:rPr lang="en-US" i="0" dirty="0" smtClean="0">
                          <a:latin typeface="Book Antiqua" pitchFamily="18" charset="0"/>
                        </a:rPr>
                        <a:t>3</a:t>
                      </a:r>
                      <a:endParaRPr lang="en-US" i="0" dirty="0">
                        <a:latin typeface="Book Antiqua" pitchFamily="18" charset="0"/>
                      </a:endParaRPr>
                    </a:p>
                  </a:txBody>
                  <a:tcPr/>
                </a:tc>
                <a:tc>
                  <a:txBody>
                    <a:bodyPr/>
                    <a:lstStyle/>
                    <a:p>
                      <a:r>
                        <a:rPr lang="en-US" i="0" dirty="0" smtClean="0">
                          <a:latin typeface="Book Antiqua" pitchFamily="18" charset="0"/>
                        </a:rPr>
                        <a:t>-1</a:t>
                      </a:r>
                      <a:endParaRPr lang="en-US" i="0" dirty="0">
                        <a:latin typeface="Book Antiqua" pitchFamily="18" charset="0"/>
                      </a:endParaRPr>
                    </a:p>
                  </a:txBody>
                  <a:tcPr/>
                </a:tc>
                <a:tc>
                  <a:txBody>
                    <a:bodyPr/>
                    <a:lstStyle/>
                    <a:p>
                      <a:r>
                        <a:rPr lang="en-US" i="0" dirty="0" smtClean="0">
                          <a:latin typeface="Book Antiqua" pitchFamily="18" charset="0"/>
                        </a:rPr>
                        <a:t>-1</a:t>
                      </a:r>
                      <a:endParaRPr lang="en-US" i="0" dirty="0">
                        <a:latin typeface="Book Antiqua" pitchFamily="18" charset="0"/>
                      </a:endParaRPr>
                    </a:p>
                  </a:txBody>
                  <a:tcPr/>
                </a:tc>
                <a:tc>
                  <a:txBody>
                    <a:bodyPr/>
                    <a:lstStyle/>
                    <a:p>
                      <a:r>
                        <a:rPr lang="en-US" i="0" dirty="0" smtClean="0">
                          <a:latin typeface="Book Antiqua" pitchFamily="18" charset="0"/>
                        </a:rPr>
                        <a:t>-1</a:t>
                      </a:r>
                      <a:endParaRPr lang="en-US" i="0" dirty="0">
                        <a:latin typeface="Book Antiqua" pitchFamily="18" charset="0"/>
                      </a:endParaRPr>
                    </a:p>
                  </a:txBody>
                  <a:tcPr/>
                </a:tc>
                <a:tc>
                  <a:txBody>
                    <a:bodyPr/>
                    <a:lstStyle/>
                    <a:p>
                      <a:r>
                        <a:rPr lang="en-US" i="0" dirty="0" smtClean="0">
                          <a:latin typeface="Book Antiqua" pitchFamily="18" charset="0"/>
                        </a:rPr>
                        <a:t>3+1*0*1=3</a:t>
                      </a:r>
                      <a:endParaRPr lang="en-US" i="0" dirty="0">
                        <a:latin typeface="Book Antiqua" pitchFamily="18" charset="0"/>
                      </a:endParaRPr>
                    </a:p>
                  </a:txBody>
                  <a:tcPr/>
                </a:tc>
                <a:tc>
                  <a:txBody>
                    <a:bodyPr/>
                    <a:lstStyle/>
                    <a:p>
                      <a:r>
                        <a:rPr lang="en-US" i="0" dirty="0" smtClean="0">
                          <a:latin typeface="Book Antiqua" pitchFamily="18" charset="0"/>
                        </a:rPr>
                        <a:t>3+1*0*-1=3</a:t>
                      </a:r>
                      <a:endParaRPr lang="en-US" i="0" dirty="0">
                        <a:latin typeface="Book Antiqua" pitchFamily="18" charset="0"/>
                      </a:endParaRPr>
                    </a:p>
                  </a:txBody>
                  <a:tcPr/>
                </a:tc>
                <a:tc>
                  <a:txBody>
                    <a:bodyPr/>
                    <a:lstStyle/>
                    <a:p>
                      <a:r>
                        <a:rPr lang="en-US" i="0" dirty="0" smtClean="0">
                          <a:latin typeface="Book Antiqua" pitchFamily="18" charset="0"/>
                        </a:rPr>
                        <a:t>-1+1*0=-1</a:t>
                      </a:r>
                      <a:endParaRPr lang="en-US" i="0" dirty="0">
                        <a:latin typeface="Book Antiqua"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latin typeface="Book Antiqua" pitchFamily="18" charset="0"/>
                        </a:rPr>
                        <a:t>(-1,1,-1)</a:t>
                      </a:r>
                      <a:endParaRPr lang="en-US" i="0" dirty="0">
                        <a:latin typeface="Book Antiqua" pitchFamily="18" charset="0"/>
                      </a:endParaRPr>
                    </a:p>
                  </a:txBody>
                  <a:tcPr/>
                </a:tc>
                <a:tc>
                  <a:txBody>
                    <a:bodyPr/>
                    <a:lstStyle/>
                    <a:p>
                      <a:r>
                        <a:rPr lang="en-US" i="0" dirty="0" smtClean="0">
                          <a:latin typeface="Book Antiqua" pitchFamily="18" charset="0"/>
                        </a:rPr>
                        <a:t>3</a:t>
                      </a:r>
                      <a:endParaRPr lang="en-US" i="0" dirty="0">
                        <a:latin typeface="Book Antiqua" pitchFamily="18" charset="0"/>
                      </a:endParaRPr>
                    </a:p>
                  </a:txBody>
                  <a:tcPr/>
                </a:tc>
                <a:tc>
                  <a:txBody>
                    <a:bodyPr/>
                    <a:lstStyle/>
                    <a:p>
                      <a:r>
                        <a:rPr lang="en-US" i="0" dirty="0" smtClean="0">
                          <a:latin typeface="Book Antiqua" pitchFamily="18" charset="0"/>
                        </a:rPr>
                        <a:t>3</a:t>
                      </a:r>
                      <a:endParaRPr lang="en-US" i="0" dirty="0">
                        <a:latin typeface="Book Antiqua" pitchFamily="18" charset="0"/>
                      </a:endParaRPr>
                    </a:p>
                  </a:txBody>
                  <a:tcPr/>
                </a:tc>
                <a:tc>
                  <a:txBody>
                    <a:bodyPr/>
                    <a:lstStyle/>
                    <a:p>
                      <a:r>
                        <a:rPr lang="en-US" i="0" dirty="0" smtClean="0">
                          <a:latin typeface="Book Antiqua" pitchFamily="18" charset="0"/>
                        </a:rPr>
                        <a:t>-1</a:t>
                      </a:r>
                      <a:endParaRPr lang="en-US" i="0" dirty="0">
                        <a:latin typeface="Book Antiqua" pitchFamily="18" charset="0"/>
                      </a:endParaRPr>
                    </a:p>
                  </a:txBody>
                  <a:tcPr/>
                </a:tc>
                <a:tc>
                  <a:txBody>
                    <a:bodyPr/>
                    <a:lstStyle/>
                    <a:p>
                      <a:r>
                        <a:rPr lang="en-US" i="0" dirty="0" smtClean="0">
                          <a:latin typeface="Book Antiqua" pitchFamily="18" charset="0"/>
                        </a:rPr>
                        <a:t>-1</a:t>
                      </a:r>
                      <a:endParaRPr lang="en-US" i="0" dirty="0">
                        <a:latin typeface="Book Antiqua" pitchFamily="18" charset="0"/>
                      </a:endParaRPr>
                    </a:p>
                  </a:txBody>
                  <a:tcPr/>
                </a:tc>
                <a:tc>
                  <a:txBody>
                    <a:bodyPr/>
                    <a:lstStyle/>
                    <a:p>
                      <a:r>
                        <a:rPr lang="en-US" i="0" dirty="0" smtClean="0">
                          <a:latin typeface="Book Antiqua" pitchFamily="18" charset="0"/>
                        </a:rPr>
                        <a:t>-1</a:t>
                      </a:r>
                      <a:endParaRPr lang="en-US" i="0" dirty="0">
                        <a:latin typeface="Book Antiqua" pitchFamily="18" charset="0"/>
                      </a:endParaRPr>
                    </a:p>
                  </a:txBody>
                  <a:tcPr/>
                </a:tc>
                <a:tc>
                  <a:txBody>
                    <a:bodyPr/>
                    <a:lstStyle/>
                    <a:p>
                      <a:r>
                        <a:rPr lang="en-US" i="0" dirty="0" smtClean="0">
                          <a:latin typeface="Book Antiqua" pitchFamily="18" charset="0"/>
                        </a:rPr>
                        <a:t>2+1*0*-1=3</a:t>
                      </a:r>
                      <a:endParaRPr lang="en-US" i="0" dirty="0">
                        <a:latin typeface="Book Antiqua" pitchFamily="18" charset="0"/>
                      </a:endParaRPr>
                    </a:p>
                  </a:txBody>
                  <a:tcPr/>
                </a:tc>
                <a:tc>
                  <a:txBody>
                    <a:bodyPr/>
                    <a:lstStyle/>
                    <a:p>
                      <a:r>
                        <a:rPr lang="en-US" i="0" dirty="0" smtClean="0">
                          <a:latin typeface="Book Antiqua" pitchFamily="18" charset="0"/>
                        </a:rPr>
                        <a:t>3+1*0*1=3</a:t>
                      </a:r>
                      <a:endParaRPr lang="en-US" i="0" dirty="0">
                        <a:latin typeface="Book Antiqua" pitchFamily="18" charset="0"/>
                      </a:endParaRPr>
                    </a:p>
                  </a:txBody>
                  <a:tcPr/>
                </a:tc>
                <a:tc>
                  <a:txBody>
                    <a:bodyPr/>
                    <a:lstStyle/>
                    <a:p>
                      <a:r>
                        <a:rPr lang="en-US" i="0" dirty="0" smtClean="0">
                          <a:latin typeface="Book Antiqua" pitchFamily="18" charset="0"/>
                        </a:rPr>
                        <a:t>-1+1*0=-1</a:t>
                      </a:r>
                      <a:endParaRPr lang="en-US" i="0" dirty="0">
                        <a:latin typeface="Book Antiqua"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latin typeface="Book Antiqua" pitchFamily="18" charset="0"/>
                        </a:rPr>
                        <a:t>(-1,-1,-1)</a:t>
                      </a:r>
                      <a:endParaRPr lang="en-US" i="0" dirty="0">
                        <a:latin typeface="Book Antiqua" pitchFamily="18" charset="0"/>
                      </a:endParaRPr>
                    </a:p>
                  </a:txBody>
                  <a:tcPr/>
                </a:tc>
                <a:tc>
                  <a:txBody>
                    <a:bodyPr/>
                    <a:lstStyle/>
                    <a:p>
                      <a:r>
                        <a:rPr lang="en-US" i="0" dirty="0" smtClean="0">
                          <a:latin typeface="Book Antiqua" pitchFamily="18" charset="0"/>
                        </a:rPr>
                        <a:t>3</a:t>
                      </a:r>
                      <a:endParaRPr lang="en-US" i="0" dirty="0">
                        <a:latin typeface="Book Antiqua" pitchFamily="18" charset="0"/>
                      </a:endParaRPr>
                    </a:p>
                  </a:txBody>
                  <a:tcPr/>
                </a:tc>
                <a:tc>
                  <a:txBody>
                    <a:bodyPr/>
                    <a:lstStyle/>
                    <a:p>
                      <a:r>
                        <a:rPr lang="en-US" i="0" dirty="0" smtClean="0">
                          <a:latin typeface="Book Antiqua" pitchFamily="18" charset="0"/>
                        </a:rPr>
                        <a:t>3</a:t>
                      </a:r>
                      <a:endParaRPr lang="en-US" i="0" dirty="0">
                        <a:latin typeface="Book Antiqua" pitchFamily="18" charset="0"/>
                      </a:endParaRPr>
                    </a:p>
                  </a:txBody>
                  <a:tcPr/>
                </a:tc>
                <a:tc>
                  <a:txBody>
                    <a:bodyPr/>
                    <a:lstStyle/>
                    <a:p>
                      <a:r>
                        <a:rPr lang="en-US" i="0" dirty="0" smtClean="0">
                          <a:latin typeface="Book Antiqua" pitchFamily="18" charset="0"/>
                        </a:rPr>
                        <a:t>-1</a:t>
                      </a:r>
                      <a:endParaRPr lang="en-US" i="0" dirty="0">
                        <a:latin typeface="Book Antiqua" pitchFamily="18" charset="0"/>
                      </a:endParaRPr>
                    </a:p>
                  </a:txBody>
                  <a:tcPr/>
                </a:tc>
                <a:tc>
                  <a:txBody>
                    <a:bodyPr/>
                    <a:lstStyle/>
                    <a:p>
                      <a:r>
                        <a:rPr lang="en-US" i="0" dirty="0" smtClean="0">
                          <a:latin typeface="Book Antiqua" pitchFamily="18" charset="0"/>
                        </a:rPr>
                        <a:t>-7</a:t>
                      </a:r>
                      <a:endParaRPr lang="en-US" i="0" dirty="0">
                        <a:latin typeface="Book Antiqua" pitchFamily="18" charset="0"/>
                      </a:endParaRPr>
                    </a:p>
                  </a:txBody>
                  <a:tcPr/>
                </a:tc>
                <a:tc>
                  <a:txBody>
                    <a:bodyPr/>
                    <a:lstStyle/>
                    <a:p>
                      <a:r>
                        <a:rPr lang="en-US" i="0" dirty="0" smtClean="0">
                          <a:latin typeface="Book Antiqua" pitchFamily="18" charset="0"/>
                        </a:rPr>
                        <a:t>-1</a:t>
                      </a:r>
                      <a:endParaRPr lang="en-US" i="0" dirty="0">
                        <a:latin typeface="Book Antiqua" pitchFamily="18" charset="0"/>
                      </a:endParaRPr>
                    </a:p>
                  </a:txBody>
                  <a:tcPr/>
                </a:tc>
                <a:tc>
                  <a:txBody>
                    <a:bodyPr/>
                    <a:lstStyle/>
                    <a:p>
                      <a:r>
                        <a:rPr lang="en-US" i="0" dirty="0" smtClean="0">
                          <a:latin typeface="Book Antiqua" pitchFamily="18" charset="0"/>
                        </a:rPr>
                        <a:t>3+1*0*-1=3</a:t>
                      </a:r>
                      <a:endParaRPr lang="en-US" i="0" dirty="0">
                        <a:latin typeface="Book Antiqu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latin typeface="Book Antiqua" pitchFamily="18" charset="0"/>
                        </a:rPr>
                        <a:t>3+1*0*-1=3</a:t>
                      </a:r>
                      <a:endParaRPr lang="en-US" i="0" dirty="0">
                        <a:latin typeface="Book Antiqu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latin typeface="Book Antiqua" pitchFamily="18" charset="0"/>
                        </a:rPr>
                        <a:t>-1+1*0=-1</a:t>
                      </a:r>
                      <a:endParaRPr lang="en-US" i="0" dirty="0">
                        <a:latin typeface="Book Antiqua" pitchFamily="18" charset="0"/>
                      </a:endParaRPr>
                    </a:p>
                  </a:txBody>
                  <a:tcPr/>
                </a:tc>
              </a:tr>
            </a:tbl>
          </a:graphicData>
        </a:graphic>
      </p:graphicFrame>
      <p:sp>
        <p:nvSpPr>
          <p:cNvPr id="29" name="Slide Number Placeholder 28"/>
          <p:cNvSpPr>
            <a:spLocks noGrp="1"/>
          </p:cNvSpPr>
          <p:nvPr>
            <p:ph type="sldNum" sz="quarter" idx="12"/>
          </p:nvPr>
        </p:nvSpPr>
        <p:spPr/>
        <p:txBody>
          <a:bodyPr/>
          <a:lstStyle/>
          <a:p>
            <a:fld id="{3F22444B-AD59-459C-8316-D24326876BE4}" type="slidenum">
              <a:rPr lang="en-US" smtClean="0"/>
              <a:pPr/>
              <a:t>18</a:t>
            </a:fld>
            <a:endParaRPr lang="en-US"/>
          </a:p>
        </p:txBody>
      </p:sp>
      <p:sp>
        <p:nvSpPr>
          <p:cNvPr id="30" name="Footer Placeholder 29"/>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136446772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p>
        </p:txBody>
      </p:sp>
      <p:sp>
        <p:nvSpPr>
          <p:cNvPr id="3" name="Content Placeholder 2"/>
          <p:cNvSpPr>
            <a:spLocks noGrp="1"/>
          </p:cNvSpPr>
          <p:nvPr>
            <p:ph idx="1"/>
          </p:nvPr>
        </p:nvSpPr>
        <p:spPr>
          <a:xfrm>
            <a:off x="457200" y="1371600"/>
            <a:ext cx="8229600" cy="5029200"/>
          </a:xfrm>
        </p:spPr>
        <p:txBody>
          <a:bodyPr>
            <a:normAutofit/>
          </a:bodyPr>
          <a:lstStyle/>
          <a:p>
            <a:pPr algn="just">
              <a:buNone/>
            </a:pPr>
            <a:r>
              <a:rPr lang="en-US" sz="2400" b="1" i="1" u="sng" dirty="0" smtClean="0">
                <a:latin typeface="Book Antiqua" pitchFamily="18" charset="0"/>
              </a:rPr>
              <a:t>Example 2</a:t>
            </a:r>
          </a:p>
          <a:p>
            <a:pPr algn="just">
              <a:buNone/>
            </a:pPr>
            <a:r>
              <a:rPr lang="en-US" sz="2400" dirty="0" smtClean="0">
                <a:latin typeface="Book Antiqua" pitchFamily="18" charset="0"/>
              </a:rPr>
              <a:t>Train perceptron using given training set and predict class for the input (6,82) and (5.3,52)</a:t>
            </a:r>
            <a:endParaRPr lang="en-US" sz="2400" dirty="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4" name="Table 33"/>
          <p:cNvGraphicFramePr>
            <a:graphicFrameLocks noGrp="1"/>
          </p:cNvGraphicFramePr>
          <p:nvPr>
            <p:extLst>
              <p:ext uri="{D42A27DB-BD31-4B8C-83A1-F6EECF244321}">
                <p14:modId xmlns:p14="http://schemas.microsoft.com/office/powerpoint/2010/main" val="1639942953"/>
              </p:ext>
            </p:extLst>
          </p:nvPr>
        </p:nvGraphicFramePr>
        <p:xfrm>
          <a:off x="1905000" y="2743200"/>
          <a:ext cx="3883660" cy="2595880"/>
        </p:xfrm>
        <a:graphic>
          <a:graphicData uri="http://schemas.openxmlformats.org/drawingml/2006/table">
            <a:tbl>
              <a:tblPr firstRow="1" bandRow="1">
                <a:tableStyleId>{5C22544A-7EE6-4342-B048-85BDC9FD1C3A}</a:tableStyleId>
              </a:tblPr>
              <a:tblGrid>
                <a:gridCol w="1268730"/>
                <a:gridCol w="1319530"/>
                <a:gridCol w="1295400"/>
              </a:tblGrid>
              <a:tr h="370840">
                <a:tc>
                  <a:txBody>
                    <a:bodyPr/>
                    <a:lstStyle/>
                    <a:p>
                      <a:r>
                        <a:rPr lang="en-US" i="1" dirty="0" smtClean="0">
                          <a:latin typeface="Book Antiqua" pitchFamily="18" charset="0"/>
                        </a:rPr>
                        <a:t>Height(x</a:t>
                      </a:r>
                      <a:r>
                        <a:rPr lang="en-US" i="1" baseline="-25000" dirty="0" smtClean="0">
                          <a:latin typeface="Book Antiqua" pitchFamily="18" charset="0"/>
                        </a:rPr>
                        <a:t>1</a:t>
                      </a:r>
                      <a:r>
                        <a:rPr lang="en-US" i="1" baseline="0" dirty="0" smtClean="0">
                          <a:latin typeface="Book Antiqua" pitchFamily="18" charset="0"/>
                        </a:rPr>
                        <a:t>)</a:t>
                      </a:r>
                      <a:endParaRPr lang="en-US" i="1" baseline="0" dirty="0">
                        <a:latin typeface="Book Antiqu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Book Antiqua" pitchFamily="18" charset="0"/>
                        </a:rPr>
                        <a:t>Weight(x</a:t>
                      </a:r>
                      <a:r>
                        <a:rPr lang="en-US" i="1" baseline="-25000" dirty="0" smtClean="0">
                          <a:latin typeface="Book Antiqua" pitchFamily="18" charset="0"/>
                        </a:rPr>
                        <a:t>2</a:t>
                      </a:r>
                      <a:r>
                        <a:rPr lang="en-US" i="1" baseline="0" dirty="0" smtClean="0">
                          <a:latin typeface="Book Antiqua" pitchFamily="18" charset="0"/>
                        </a:rPr>
                        <a:t>)</a:t>
                      </a:r>
                      <a:endParaRPr lang="en-US" i="1" baseline="0" dirty="0">
                        <a:latin typeface="Book Antiqua" pitchFamily="18" charset="0"/>
                      </a:endParaRPr>
                    </a:p>
                  </a:txBody>
                  <a:tcPr/>
                </a:tc>
                <a:tc>
                  <a:txBody>
                    <a:bodyPr/>
                    <a:lstStyle/>
                    <a:p>
                      <a:r>
                        <a:rPr lang="en-US" i="1" dirty="0" smtClean="0">
                          <a:latin typeface="Book Antiqua" pitchFamily="18" charset="0"/>
                        </a:rPr>
                        <a:t>Class(t)</a:t>
                      </a:r>
                      <a:endParaRPr lang="en-US" i="1" dirty="0">
                        <a:latin typeface="Book Antiqua" pitchFamily="18" charset="0"/>
                      </a:endParaRPr>
                    </a:p>
                  </a:txBody>
                  <a:tcPr/>
                </a:tc>
              </a:tr>
              <a:tr h="370840">
                <a:tc>
                  <a:txBody>
                    <a:bodyPr/>
                    <a:lstStyle/>
                    <a:p>
                      <a:pPr algn="ctr" fontAlgn="b"/>
                      <a:r>
                        <a:rPr lang="en-US" sz="1800" b="0" i="0" u="none" strike="noStrike" dirty="0">
                          <a:solidFill>
                            <a:srgbClr val="000000"/>
                          </a:solidFill>
                          <a:latin typeface="Book Antiqua"/>
                        </a:rPr>
                        <a:t>5.9</a:t>
                      </a:r>
                    </a:p>
                  </a:txBody>
                  <a:tcPr marL="9525" marR="9525" marT="9525" marB="0" anchor="b"/>
                </a:tc>
                <a:tc>
                  <a:txBody>
                    <a:bodyPr/>
                    <a:lstStyle/>
                    <a:p>
                      <a:pPr algn="ctr" fontAlgn="b"/>
                      <a:r>
                        <a:rPr lang="en-US" sz="1800" b="0" i="0" u="none" strike="noStrike" dirty="0">
                          <a:solidFill>
                            <a:srgbClr val="000000"/>
                          </a:solidFill>
                          <a:latin typeface="Book Antiqua"/>
                        </a:rPr>
                        <a:t>75</a:t>
                      </a:r>
                    </a:p>
                  </a:txBody>
                  <a:tcPr marL="9525" marR="9525" marT="9525" marB="0" anchor="b"/>
                </a:tc>
                <a:tc>
                  <a:txBody>
                    <a:bodyPr/>
                    <a:lstStyle/>
                    <a:p>
                      <a:pPr algn="ctr" fontAlgn="b"/>
                      <a:r>
                        <a:rPr lang="en-US" sz="1800" b="0" i="0" u="none" strike="noStrike">
                          <a:solidFill>
                            <a:srgbClr val="000000"/>
                          </a:solidFill>
                          <a:latin typeface="Book Antiqua"/>
                        </a:rPr>
                        <a:t>Male</a:t>
                      </a:r>
                    </a:p>
                  </a:txBody>
                  <a:tcPr marL="9525" marR="9525" marT="9525" marB="0" anchor="b"/>
                </a:tc>
              </a:tr>
              <a:tr h="370840">
                <a:tc>
                  <a:txBody>
                    <a:bodyPr/>
                    <a:lstStyle/>
                    <a:p>
                      <a:pPr algn="ctr" fontAlgn="b"/>
                      <a:r>
                        <a:rPr lang="en-US" sz="1800" b="0" i="0" u="none" strike="noStrike">
                          <a:solidFill>
                            <a:srgbClr val="000000"/>
                          </a:solidFill>
                          <a:latin typeface="Book Antiqua"/>
                        </a:rPr>
                        <a:t>5.8</a:t>
                      </a:r>
                    </a:p>
                  </a:txBody>
                  <a:tcPr marL="9525" marR="9525" marT="9525" marB="0" anchor="b"/>
                </a:tc>
                <a:tc>
                  <a:txBody>
                    <a:bodyPr/>
                    <a:lstStyle/>
                    <a:p>
                      <a:pPr algn="ctr" fontAlgn="b"/>
                      <a:r>
                        <a:rPr lang="en-US" sz="1800" b="0" i="0" u="none" strike="noStrike" dirty="0">
                          <a:solidFill>
                            <a:srgbClr val="000000"/>
                          </a:solidFill>
                          <a:latin typeface="Book Antiqua"/>
                        </a:rPr>
                        <a:t>86</a:t>
                      </a:r>
                    </a:p>
                  </a:txBody>
                  <a:tcPr marL="9525" marR="9525" marT="9525" marB="0" anchor="b"/>
                </a:tc>
                <a:tc>
                  <a:txBody>
                    <a:bodyPr/>
                    <a:lstStyle/>
                    <a:p>
                      <a:pPr algn="ctr" fontAlgn="b"/>
                      <a:r>
                        <a:rPr lang="en-US" sz="1800" b="0" i="0" u="none" strike="noStrike">
                          <a:solidFill>
                            <a:srgbClr val="000000"/>
                          </a:solidFill>
                          <a:latin typeface="Book Antiqua"/>
                        </a:rPr>
                        <a:t>Male</a:t>
                      </a:r>
                    </a:p>
                  </a:txBody>
                  <a:tcPr marL="9525" marR="9525" marT="9525" marB="0" anchor="b"/>
                </a:tc>
              </a:tr>
              <a:tr h="370840">
                <a:tc>
                  <a:txBody>
                    <a:bodyPr/>
                    <a:lstStyle/>
                    <a:p>
                      <a:pPr algn="ctr" fontAlgn="b"/>
                      <a:r>
                        <a:rPr lang="en-US" sz="1800" b="0" i="0" u="none" strike="noStrike">
                          <a:solidFill>
                            <a:srgbClr val="000000"/>
                          </a:solidFill>
                          <a:latin typeface="Book Antiqua"/>
                        </a:rPr>
                        <a:t>5.2</a:t>
                      </a:r>
                    </a:p>
                  </a:txBody>
                  <a:tcPr marL="9525" marR="9525" marT="9525" marB="0" anchor="b"/>
                </a:tc>
                <a:tc>
                  <a:txBody>
                    <a:bodyPr/>
                    <a:lstStyle/>
                    <a:p>
                      <a:pPr algn="ctr" fontAlgn="b"/>
                      <a:r>
                        <a:rPr lang="en-US" sz="1800" b="0" i="0" u="none" strike="noStrike">
                          <a:solidFill>
                            <a:srgbClr val="000000"/>
                          </a:solidFill>
                          <a:latin typeface="Book Antiqua"/>
                        </a:rPr>
                        <a:t>50</a:t>
                      </a:r>
                    </a:p>
                  </a:txBody>
                  <a:tcPr marL="9525" marR="9525" marT="9525" marB="0" anchor="b"/>
                </a:tc>
                <a:tc>
                  <a:txBody>
                    <a:bodyPr/>
                    <a:lstStyle/>
                    <a:p>
                      <a:pPr algn="ctr" fontAlgn="b"/>
                      <a:r>
                        <a:rPr lang="en-US" sz="1800" b="0" i="0" u="none" strike="noStrike" dirty="0">
                          <a:solidFill>
                            <a:srgbClr val="000000"/>
                          </a:solidFill>
                          <a:latin typeface="Book Antiqua"/>
                        </a:rPr>
                        <a:t>Female</a:t>
                      </a:r>
                    </a:p>
                  </a:txBody>
                  <a:tcPr marL="9525" marR="9525" marT="9525" marB="0" anchor="b"/>
                </a:tc>
              </a:tr>
              <a:tr h="370840">
                <a:tc>
                  <a:txBody>
                    <a:bodyPr/>
                    <a:lstStyle/>
                    <a:p>
                      <a:pPr algn="ctr" fontAlgn="b"/>
                      <a:r>
                        <a:rPr lang="en-US" sz="1800" b="0" i="0" u="none" strike="noStrike">
                          <a:solidFill>
                            <a:srgbClr val="000000"/>
                          </a:solidFill>
                          <a:latin typeface="Book Antiqua"/>
                        </a:rPr>
                        <a:t>5.4</a:t>
                      </a:r>
                    </a:p>
                  </a:txBody>
                  <a:tcPr marL="9525" marR="9525" marT="9525" marB="0" anchor="b"/>
                </a:tc>
                <a:tc>
                  <a:txBody>
                    <a:bodyPr/>
                    <a:lstStyle/>
                    <a:p>
                      <a:pPr algn="ctr" fontAlgn="b"/>
                      <a:r>
                        <a:rPr lang="en-US" sz="1800" b="0" i="0" u="none" strike="noStrike">
                          <a:solidFill>
                            <a:srgbClr val="000000"/>
                          </a:solidFill>
                          <a:latin typeface="Book Antiqua"/>
                        </a:rPr>
                        <a:t>55</a:t>
                      </a:r>
                    </a:p>
                  </a:txBody>
                  <a:tcPr marL="9525" marR="9525" marT="9525" marB="0" anchor="b"/>
                </a:tc>
                <a:tc>
                  <a:txBody>
                    <a:bodyPr/>
                    <a:lstStyle/>
                    <a:p>
                      <a:pPr algn="ctr" fontAlgn="b"/>
                      <a:r>
                        <a:rPr lang="en-US" sz="1800" b="0" i="0" u="none" strike="noStrike" dirty="0">
                          <a:solidFill>
                            <a:srgbClr val="000000"/>
                          </a:solidFill>
                          <a:latin typeface="Book Antiqua"/>
                        </a:rPr>
                        <a:t>Female</a:t>
                      </a:r>
                    </a:p>
                  </a:txBody>
                  <a:tcPr marL="9525" marR="9525" marT="9525" marB="0" anchor="b"/>
                </a:tc>
              </a:tr>
              <a:tr h="370840">
                <a:tc>
                  <a:txBody>
                    <a:bodyPr/>
                    <a:lstStyle/>
                    <a:p>
                      <a:pPr algn="ctr" fontAlgn="b"/>
                      <a:r>
                        <a:rPr lang="en-US" sz="1800" b="0" i="0" u="none" strike="noStrike">
                          <a:solidFill>
                            <a:srgbClr val="000000"/>
                          </a:solidFill>
                          <a:latin typeface="Book Antiqua"/>
                        </a:rPr>
                        <a:t>6.1</a:t>
                      </a:r>
                    </a:p>
                  </a:txBody>
                  <a:tcPr marL="9525" marR="9525" marT="9525" marB="0" anchor="b"/>
                </a:tc>
                <a:tc>
                  <a:txBody>
                    <a:bodyPr/>
                    <a:lstStyle/>
                    <a:p>
                      <a:pPr algn="ctr" fontAlgn="b"/>
                      <a:r>
                        <a:rPr lang="en-US" sz="1800" b="0" i="0" u="none" strike="noStrike">
                          <a:solidFill>
                            <a:srgbClr val="000000"/>
                          </a:solidFill>
                          <a:latin typeface="Book Antiqua"/>
                        </a:rPr>
                        <a:t>85</a:t>
                      </a:r>
                    </a:p>
                  </a:txBody>
                  <a:tcPr marL="9525" marR="9525" marT="9525" marB="0" anchor="b"/>
                </a:tc>
                <a:tc>
                  <a:txBody>
                    <a:bodyPr/>
                    <a:lstStyle/>
                    <a:p>
                      <a:pPr algn="ctr" fontAlgn="b"/>
                      <a:r>
                        <a:rPr lang="en-US" sz="1800" b="0" i="0" u="none" strike="noStrike" dirty="0">
                          <a:solidFill>
                            <a:srgbClr val="000000"/>
                          </a:solidFill>
                          <a:latin typeface="Book Antiqua"/>
                        </a:rPr>
                        <a:t>Male</a:t>
                      </a:r>
                    </a:p>
                  </a:txBody>
                  <a:tcPr marL="9525" marR="9525" marT="9525" marB="0" anchor="b"/>
                </a:tc>
              </a:tr>
              <a:tr h="370840">
                <a:tc>
                  <a:txBody>
                    <a:bodyPr/>
                    <a:lstStyle/>
                    <a:p>
                      <a:pPr algn="ctr" fontAlgn="b"/>
                      <a:r>
                        <a:rPr lang="en-US" sz="1800" b="0" i="0" u="none" strike="noStrike">
                          <a:solidFill>
                            <a:srgbClr val="000000"/>
                          </a:solidFill>
                          <a:latin typeface="Book Antiqua"/>
                        </a:rPr>
                        <a:t>5.5</a:t>
                      </a:r>
                    </a:p>
                  </a:txBody>
                  <a:tcPr marL="9525" marR="9525" marT="9525" marB="0" anchor="b"/>
                </a:tc>
                <a:tc>
                  <a:txBody>
                    <a:bodyPr/>
                    <a:lstStyle/>
                    <a:p>
                      <a:pPr algn="ctr" fontAlgn="b"/>
                      <a:r>
                        <a:rPr lang="en-US" sz="1800" b="0" i="0" u="none" strike="noStrike">
                          <a:solidFill>
                            <a:srgbClr val="000000"/>
                          </a:solidFill>
                          <a:latin typeface="Book Antiqua"/>
                        </a:rPr>
                        <a:t>62</a:t>
                      </a:r>
                    </a:p>
                  </a:txBody>
                  <a:tcPr marL="9525" marR="9525" marT="9525" marB="0" anchor="b"/>
                </a:tc>
                <a:tc>
                  <a:txBody>
                    <a:bodyPr/>
                    <a:lstStyle/>
                    <a:p>
                      <a:pPr algn="ctr" fontAlgn="b"/>
                      <a:r>
                        <a:rPr lang="en-US" sz="1800" b="0" i="0" u="none" strike="noStrike" dirty="0" smtClean="0">
                          <a:solidFill>
                            <a:srgbClr val="000000"/>
                          </a:solidFill>
                          <a:latin typeface="Book Antiqua"/>
                        </a:rPr>
                        <a:t>Female</a:t>
                      </a:r>
                      <a:endParaRPr lang="en-US" sz="1800" b="0" i="0" u="none" strike="noStrike" dirty="0">
                        <a:solidFill>
                          <a:srgbClr val="000000"/>
                        </a:solidFill>
                        <a:latin typeface="Book Antiqua"/>
                      </a:endParaRPr>
                    </a:p>
                  </a:txBody>
                  <a:tcPr marL="9525" marR="9525" marT="9525" marB="0" anchor="b"/>
                </a:tc>
              </a:tr>
            </a:tbl>
          </a:graphicData>
        </a:graphic>
      </p:graphicFrame>
      <p:sp>
        <p:nvSpPr>
          <p:cNvPr id="11" name="Slide Number Placeholder 10"/>
          <p:cNvSpPr>
            <a:spLocks noGrp="1"/>
          </p:cNvSpPr>
          <p:nvPr>
            <p:ph type="sldNum" sz="quarter" idx="12"/>
          </p:nvPr>
        </p:nvSpPr>
        <p:spPr/>
        <p:txBody>
          <a:bodyPr/>
          <a:lstStyle/>
          <a:p>
            <a:fld id="{3F22444B-AD59-459C-8316-D24326876BE4}" type="slidenum">
              <a:rPr lang="en-US" smtClean="0"/>
              <a:pPr/>
              <a:t>19</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219118158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a:t>
            </a: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800" dirty="0" smtClean="0">
                <a:latin typeface="Book Antiqua" panose="02040602050305030304" pitchFamily="18" charset="0"/>
              </a:rPr>
              <a:t>The perceptron is the simplest form of a neural network used for the classifying linearly separable patterns. Patterns that lie on opposite sides of a hyperplane are called linearly separable patterns. </a:t>
            </a:r>
          </a:p>
          <a:p>
            <a:pPr algn="just"/>
            <a:r>
              <a:rPr lang="en-US" sz="2800" dirty="0" smtClean="0">
                <a:latin typeface="Book Antiqua" panose="02040602050305030304" pitchFamily="18" charset="0"/>
              </a:rPr>
              <a:t>Basically, perceptron consists of a single neuron with adjustable synaptic weights and bias. The algorithm used to adjust the free parameters of this neural network first appeared in a learning procedure developed by Rosenblatt (1958, 1962).</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2</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3639393323"/>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p>
        </p:txBody>
      </p:sp>
      <p:sp>
        <p:nvSpPr>
          <p:cNvPr id="3" name="Content Placeholder 2"/>
          <p:cNvSpPr>
            <a:spLocks noGrp="1"/>
          </p:cNvSpPr>
          <p:nvPr>
            <p:ph idx="1"/>
          </p:nvPr>
        </p:nvSpPr>
        <p:spPr>
          <a:xfrm>
            <a:off x="457200" y="1371600"/>
            <a:ext cx="8229600" cy="5029200"/>
          </a:xfrm>
        </p:spPr>
        <p:txBody>
          <a:bodyPr>
            <a:normAutofit/>
          </a:bodyPr>
          <a:lstStyle/>
          <a:p>
            <a:pPr algn="just">
              <a:buNone/>
            </a:pPr>
            <a:r>
              <a:rPr lang="en-US" sz="2400" b="1" i="1" u="sng" dirty="0" smtClean="0">
                <a:latin typeface="Book Antiqua" pitchFamily="18" charset="0"/>
              </a:rPr>
              <a:t>Solution</a:t>
            </a:r>
          </a:p>
          <a:p>
            <a:pPr algn="just">
              <a:buNone/>
            </a:pPr>
            <a:r>
              <a:rPr lang="en-US" sz="2400" i="1" dirty="0" smtClean="0">
                <a:latin typeface="Book Antiqua" pitchFamily="18" charset="0"/>
              </a:rPr>
              <a:t>Normalize the input and encode target</a:t>
            </a:r>
          </a:p>
          <a:p>
            <a:pPr algn="just">
              <a:buNone/>
            </a:pPr>
            <a:r>
              <a:rPr lang="en-US" sz="2400" i="1" dirty="0" smtClean="0">
                <a:latin typeface="Book Antiqua" pitchFamily="18" charset="0"/>
              </a:rPr>
              <a:t>Use min-max scaling y=(x-min)/(max-min)</a:t>
            </a:r>
          </a:p>
          <a:p>
            <a:pPr algn="just">
              <a:buNone/>
            </a:pPr>
            <a:r>
              <a:rPr lang="en-US" sz="2400" b="1" i="1" u="sng" dirty="0" smtClean="0">
                <a:latin typeface="Book Antiqua" pitchFamily="18" charset="0"/>
              </a:rPr>
              <a:t>Scaling of 5.9</a:t>
            </a:r>
            <a:r>
              <a:rPr lang="en-US" sz="2400" i="1" dirty="0" smtClean="0">
                <a:latin typeface="Book Antiqua" pitchFamily="18" charset="0"/>
              </a:rPr>
              <a:t> :- (5.9-5.2)/(6.1-5.2)=0.7/0.9=0.778</a:t>
            </a:r>
          </a:p>
          <a:p>
            <a:pPr algn="just">
              <a:buNone/>
            </a:pPr>
            <a:r>
              <a:rPr lang="en-US" sz="2400" i="1" dirty="0" smtClean="0">
                <a:latin typeface="Book Antiqua" pitchFamily="18" charset="0"/>
              </a:rPr>
              <a:t>Similarly normalize other values</a:t>
            </a:r>
          </a:p>
          <a:p>
            <a:pPr algn="just">
              <a:buNone/>
            </a:pPr>
            <a:endParaRPr lang="en-US" sz="2400" i="1"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4" name="Table 33"/>
          <p:cNvGraphicFramePr>
            <a:graphicFrameLocks noGrp="1"/>
          </p:cNvGraphicFramePr>
          <p:nvPr>
            <p:extLst>
              <p:ext uri="{D42A27DB-BD31-4B8C-83A1-F6EECF244321}">
                <p14:modId xmlns:p14="http://schemas.microsoft.com/office/powerpoint/2010/main" val="1639942953"/>
              </p:ext>
            </p:extLst>
          </p:nvPr>
        </p:nvGraphicFramePr>
        <p:xfrm>
          <a:off x="304800" y="3581400"/>
          <a:ext cx="3883660" cy="2595880"/>
        </p:xfrm>
        <a:graphic>
          <a:graphicData uri="http://schemas.openxmlformats.org/drawingml/2006/table">
            <a:tbl>
              <a:tblPr firstRow="1" bandRow="1">
                <a:tableStyleId>{5C22544A-7EE6-4342-B048-85BDC9FD1C3A}</a:tableStyleId>
              </a:tblPr>
              <a:tblGrid>
                <a:gridCol w="1268730"/>
                <a:gridCol w="1319530"/>
                <a:gridCol w="1295400"/>
              </a:tblGrid>
              <a:tr h="370840">
                <a:tc>
                  <a:txBody>
                    <a:bodyPr/>
                    <a:lstStyle/>
                    <a:p>
                      <a:r>
                        <a:rPr lang="en-US" i="1" dirty="0" smtClean="0">
                          <a:latin typeface="Book Antiqua" pitchFamily="18" charset="0"/>
                        </a:rPr>
                        <a:t>Height(x</a:t>
                      </a:r>
                      <a:r>
                        <a:rPr lang="en-US" i="1" baseline="-25000" dirty="0" smtClean="0">
                          <a:latin typeface="Book Antiqua" pitchFamily="18" charset="0"/>
                        </a:rPr>
                        <a:t>1</a:t>
                      </a:r>
                      <a:r>
                        <a:rPr lang="en-US" i="1" baseline="0" dirty="0" smtClean="0">
                          <a:latin typeface="Book Antiqua" pitchFamily="18" charset="0"/>
                        </a:rPr>
                        <a:t>)</a:t>
                      </a:r>
                      <a:endParaRPr lang="en-US" i="1" baseline="0" dirty="0">
                        <a:latin typeface="Book Antiqu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Book Antiqua" pitchFamily="18" charset="0"/>
                        </a:rPr>
                        <a:t>Weight(x</a:t>
                      </a:r>
                      <a:r>
                        <a:rPr lang="en-US" i="1" baseline="-25000" dirty="0" smtClean="0">
                          <a:latin typeface="Book Antiqua" pitchFamily="18" charset="0"/>
                        </a:rPr>
                        <a:t>2</a:t>
                      </a:r>
                      <a:r>
                        <a:rPr lang="en-US" i="1" baseline="0" dirty="0" smtClean="0">
                          <a:latin typeface="Book Antiqua" pitchFamily="18" charset="0"/>
                        </a:rPr>
                        <a:t>)</a:t>
                      </a:r>
                      <a:endParaRPr lang="en-US" i="1" baseline="0" dirty="0">
                        <a:latin typeface="Book Antiqua" pitchFamily="18" charset="0"/>
                      </a:endParaRPr>
                    </a:p>
                  </a:txBody>
                  <a:tcPr/>
                </a:tc>
                <a:tc>
                  <a:txBody>
                    <a:bodyPr/>
                    <a:lstStyle/>
                    <a:p>
                      <a:r>
                        <a:rPr lang="en-US" i="1" dirty="0" smtClean="0">
                          <a:latin typeface="Book Antiqua" pitchFamily="18" charset="0"/>
                        </a:rPr>
                        <a:t>Class(t)</a:t>
                      </a:r>
                      <a:endParaRPr lang="en-US" i="1" dirty="0">
                        <a:latin typeface="Book Antiqua" pitchFamily="18" charset="0"/>
                      </a:endParaRPr>
                    </a:p>
                  </a:txBody>
                  <a:tcPr/>
                </a:tc>
              </a:tr>
              <a:tr h="370840">
                <a:tc>
                  <a:txBody>
                    <a:bodyPr/>
                    <a:lstStyle/>
                    <a:p>
                      <a:pPr algn="ctr" fontAlgn="b"/>
                      <a:r>
                        <a:rPr lang="en-US" sz="1800" b="0" i="0" u="none" strike="noStrike" dirty="0">
                          <a:solidFill>
                            <a:srgbClr val="000000"/>
                          </a:solidFill>
                          <a:latin typeface="Book Antiqua"/>
                        </a:rPr>
                        <a:t>5.9</a:t>
                      </a:r>
                    </a:p>
                  </a:txBody>
                  <a:tcPr marL="9525" marR="9525" marT="9525" marB="0" anchor="b"/>
                </a:tc>
                <a:tc>
                  <a:txBody>
                    <a:bodyPr/>
                    <a:lstStyle/>
                    <a:p>
                      <a:pPr algn="ctr" fontAlgn="b"/>
                      <a:r>
                        <a:rPr lang="en-US" sz="1800" b="0" i="0" u="none" strike="noStrike" dirty="0">
                          <a:solidFill>
                            <a:srgbClr val="000000"/>
                          </a:solidFill>
                          <a:latin typeface="Book Antiqua"/>
                        </a:rPr>
                        <a:t>75</a:t>
                      </a:r>
                    </a:p>
                  </a:txBody>
                  <a:tcPr marL="9525" marR="9525" marT="9525" marB="0" anchor="b"/>
                </a:tc>
                <a:tc>
                  <a:txBody>
                    <a:bodyPr/>
                    <a:lstStyle/>
                    <a:p>
                      <a:pPr algn="ctr" fontAlgn="b"/>
                      <a:r>
                        <a:rPr lang="en-US" sz="1800" b="0" i="0" u="none" strike="noStrike">
                          <a:solidFill>
                            <a:srgbClr val="000000"/>
                          </a:solidFill>
                          <a:latin typeface="Book Antiqua"/>
                        </a:rPr>
                        <a:t>Male</a:t>
                      </a:r>
                    </a:p>
                  </a:txBody>
                  <a:tcPr marL="9525" marR="9525" marT="9525" marB="0" anchor="b"/>
                </a:tc>
              </a:tr>
              <a:tr h="370840">
                <a:tc>
                  <a:txBody>
                    <a:bodyPr/>
                    <a:lstStyle/>
                    <a:p>
                      <a:pPr algn="ctr" fontAlgn="b"/>
                      <a:r>
                        <a:rPr lang="en-US" sz="1800" b="0" i="0" u="none" strike="noStrike">
                          <a:solidFill>
                            <a:srgbClr val="000000"/>
                          </a:solidFill>
                          <a:latin typeface="Book Antiqua"/>
                        </a:rPr>
                        <a:t>5.8</a:t>
                      </a:r>
                    </a:p>
                  </a:txBody>
                  <a:tcPr marL="9525" marR="9525" marT="9525" marB="0" anchor="b"/>
                </a:tc>
                <a:tc>
                  <a:txBody>
                    <a:bodyPr/>
                    <a:lstStyle/>
                    <a:p>
                      <a:pPr algn="ctr" fontAlgn="b"/>
                      <a:r>
                        <a:rPr lang="en-US" sz="1800" b="0" i="0" u="none" strike="noStrike" dirty="0">
                          <a:solidFill>
                            <a:srgbClr val="000000"/>
                          </a:solidFill>
                          <a:latin typeface="Book Antiqua"/>
                        </a:rPr>
                        <a:t>86</a:t>
                      </a:r>
                    </a:p>
                  </a:txBody>
                  <a:tcPr marL="9525" marR="9525" marT="9525" marB="0" anchor="b"/>
                </a:tc>
                <a:tc>
                  <a:txBody>
                    <a:bodyPr/>
                    <a:lstStyle/>
                    <a:p>
                      <a:pPr algn="ctr" fontAlgn="b"/>
                      <a:r>
                        <a:rPr lang="en-US" sz="1800" b="0" i="0" u="none" strike="noStrike">
                          <a:solidFill>
                            <a:srgbClr val="000000"/>
                          </a:solidFill>
                          <a:latin typeface="Book Antiqua"/>
                        </a:rPr>
                        <a:t>Male</a:t>
                      </a:r>
                    </a:p>
                  </a:txBody>
                  <a:tcPr marL="9525" marR="9525" marT="9525" marB="0" anchor="b"/>
                </a:tc>
              </a:tr>
              <a:tr h="370840">
                <a:tc>
                  <a:txBody>
                    <a:bodyPr/>
                    <a:lstStyle/>
                    <a:p>
                      <a:pPr algn="ctr" fontAlgn="b"/>
                      <a:r>
                        <a:rPr lang="en-US" sz="1800" b="0" i="0" u="none" strike="noStrike" dirty="0">
                          <a:solidFill>
                            <a:srgbClr val="000000"/>
                          </a:solidFill>
                          <a:latin typeface="Book Antiqua"/>
                        </a:rPr>
                        <a:t>5.2</a:t>
                      </a:r>
                    </a:p>
                  </a:txBody>
                  <a:tcPr marL="9525" marR="9525" marT="9525" marB="0" anchor="b"/>
                </a:tc>
                <a:tc>
                  <a:txBody>
                    <a:bodyPr/>
                    <a:lstStyle/>
                    <a:p>
                      <a:pPr algn="ctr" fontAlgn="b"/>
                      <a:r>
                        <a:rPr lang="en-US" sz="1800" b="0" i="0" u="none" strike="noStrike" dirty="0">
                          <a:solidFill>
                            <a:srgbClr val="000000"/>
                          </a:solidFill>
                          <a:latin typeface="Book Antiqua"/>
                        </a:rPr>
                        <a:t>50</a:t>
                      </a:r>
                    </a:p>
                  </a:txBody>
                  <a:tcPr marL="9525" marR="9525" marT="9525" marB="0" anchor="b"/>
                </a:tc>
                <a:tc>
                  <a:txBody>
                    <a:bodyPr/>
                    <a:lstStyle/>
                    <a:p>
                      <a:pPr algn="ctr" fontAlgn="b"/>
                      <a:r>
                        <a:rPr lang="en-US" sz="1800" b="0" i="0" u="none" strike="noStrike" dirty="0">
                          <a:solidFill>
                            <a:srgbClr val="000000"/>
                          </a:solidFill>
                          <a:latin typeface="Book Antiqua"/>
                        </a:rPr>
                        <a:t>Female</a:t>
                      </a:r>
                    </a:p>
                  </a:txBody>
                  <a:tcPr marL="9525" marR="9525" marT="9525" marB="0" anchor="b"/>
                </a:tc>
              </a:tr>
              <a:tr h="370840">
                <a:tc>
                  <a:txBody>
                    <a:bodyPr/>
                    <a:lstStyle/>
                    <a:p>
                      <a:pPr algn="ctr" fontAlgn="b"/>
                      <a:r>
                        <a:rPr lang="en-US" sz="1800" b="0" i="0" u="none" strike="noStrike">
                          <a:solidFill>
                            <a:srgbClr val="000000"/>
                          </a:solidFill>
                          <a:latin typeface="Book Antiqua"/>
                        </a:rPr>
                        <a:t>5.4</a:t>
                      </a:r>
                    </a:p>
                  </a:txBody>
                  <a:tcPr marL="9525" marR="9525" marT="9525" marB="0" anchor="b"/>
                </a:tc>
                <a:tc>
                  <a:txBody>
                    <a:bodyPr/>
                    <a:lstStyle/>
                    <a:p>
                      <a:pPr algn="ctr" fontAlgn="b"/>
                      <a:r>
                        <a:rPr lang="en-US" sz="1800" b="0" i="0" u="none" strike="noStrike">
                          <a:solidFill>
                            <a:srgbClr val="000000"/>
                          </a:solidFill>
                          <a:latin typeface="Book Antiqua"/>
                        </a:rPr>
                        <a:t>55</a:t>
                      </a:r>
                    </a:p>
                  </a:txBody>
                  <a:tcPr marL="9525" marR="9525" marT="9525" marB="0" anchor="b"/>
                </a:tc>
                <a:tc>
                  <a:txBody>
                    <a:bodyPr/>
                    <a:lstStyle/>
                    <a:p>
                      <a:pPr algn="ctr" fontAlgn="b"/>
                      <a:r>
                        <a:rPr lang="en-US" sz="1800" b="0" i="0" u="none" strike="noStrike" dirty="0">
                          <a:solidFill>
                            <a:srgbClr val="000000"/>
                          </a:solidFill>
                          <a:latin typeface="Book Antiqua"/>
                        </a:rPr>
                        <a:t>Female</a:t>
                      </a:r>
                    </a:p>
                  </a:txBody>
                  <a:tcPr marL="9525" marR="9525" marT="9525" marB="0" anchor="b"/>
                </a:tc>
              </a:tr>
              <a:tr h="370840">
                <a:tc>
                  <a:txBody>
                    <a:bodyPr/>
                    <a:lstStyle/>
                    <a:p>
                      <a:pPr algn="ctr" fontAlgn="b"/>
                      <a:r>
                        <a:rPr lang="en-US" sz="1800" b="0" i="0" u="none" strike="noStrike" dirty="0">
                          <a:solidFill>
                            <a:srgbClr val="000000"/>
                          </a:solidFill>
                          <a:latin typeface="Book Antiqua"/>
                        </a:rPr>
                        <a:t>6.1</a:t>
                      </a:r>
                    </a:p>
                  </a:txBody>
                  <a:tcPr marL="9525" marR="9525" marT="9525" marB="0" anchor="b"/>
                </a:tc>
                <a:tc>
                  <a:txBody>
                    <a:bodyPr/>
                    <a:lstStyle/>
                    <a:p>
                      <a:pPr algn="ctr" fontAlgn="b"/>
                      <a:r>
                        <a:rPr lang="en-US" sz="1800" b="0" i="0" u="none" strike="noStrike">
                          <a:solidFill>
                            <a:srgbClr val="000000"/>
                          </a:solidFill>
                          <a:latin typeface="Book Antiqua"/>
                        </a:rPr>
                        <a:t>85</a:t>
                      </a:r>
                    </a:p>
                  </a:txBody>
                  <a:tcPr marL="9525" marR="9525" marT="9525" marB="0" anchor="b"/>
                </a:tc>
                <a:tc>
                  <a:txBody>
                    <a:bodyPr/>
                    <a:lstStyle/>
                    <a:p>
                      <a:pPr algn="ctr" fontAlgn="b"/>
                      <a:r>
                        <a:rPr lang="en-US" sz="1800" b="0" i="0" u="none" strike="noStrike" dirty="0">
                          <a:solidFill>
                            <a:srgbClr val="000000"/>
                          </a:solidFill>
                          <a:latin typeface="Book Antiqua"/>
                        </a:rPr>
                        <a:t>Male</a:t>
                      </a:r>
                    </a:p>
                  </a:txBody>
                  <a:tcPr marL="9525" marR="9525" marT="9525" marB="0" anchor="b"/>
                </a:tc>
              </a:tr>
              <a:tr h="370840">
                <a:tc>
                  <a:txBody>
                    <a:bodyPr/>
                    <a:lstStyle/>
                    <a:p>
                      <a:pPr algn="ctr" fontAlgn="b"/>
                      <a:r>
                        <a:rPr lang="en-US" sz="1800" b="0" i="0" u="none" strike="noStrike">
                          <a:solidFill>
                            <a:srgbClr val="000000"/>
                          </a:solidFill>
                          <a:latin typeface="Book Antiqua"/>
                        </a:rPr>
                        <a:t>5.5</a:t>
                      </a:r>
                    </a:p>
                  </a:txBody>
                  <a:tcPr marL="9525" marR="9525" marT="9525" marB="0" anchor="b"/>
                </a:tc>
                <a:tc>
                  <a:txBody>
                    <a:bodyPr/>
                    <a:lstStyle/>
                    <a:p>
                      <a:pPr algn="ctr" fontAlgn="b"/>
                      <a:r>
                        <a:rPr lang="en-US" sz="1800" b="0" i="0" u="none" strike="noStrike">
                          <a:solidFill>
                            <a:srgbClr val="000000"/>
                          </a:solidFill>
                          <a:latin typeface="Book Antiqua"/>
                        </a:rPr>
                        <a:t>62</a:t>
                      </a:r>
                    </a:p>
                  </a:txBody>
                  <a:tcPr marL="9525" marR="9525" marT="9525" marB="0" anchor="b"/>
                </a:tc>
                <a:tc>
                  <a:txBody>
                    <a:bodyPr/>
                    <a:lstStyle/>
                    <a:p>
                      <a:pPr algn="ctr" fontAlgn="b"/>
                      <a:r>
                        <a:rPr lang="en-US" sz="1800" b="0" i="0" u="none" strike="noStrike" dirty="0" smtClean="0">
                          <a:solidFill>
                            <a:srgbClr val="000000"/>
                          </a:solidFill>
                          <a:latin typeface="Book Antiqua"/>
                        </a:rPr>
                        <a:t>Female</a:t>
                      </a:r>
                      <a:endParaRPr lang="en-US" sz="1800" b="0" i="0" u="none" strike="noStrike" dirty="0">
                        <a:solidFill>
                          <a:srgbClr val="000000"/>
                        </a:solidFill>
                        <a:latin typeface="Book Antiqua"/>
                      </a:endParaRPr>
                    </a:p>
                  </a:txBody>
                  <a:tcPr marL="9525" marR="9525" marT="9525" marB="0" anchor="b"/>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639942953"/>
              </p:ext>
            </p:extLst>
          </p:nvPr>
        </p:nvGraphicFramePr>
        <p:xfrm>
          <a:off x="4800600" y="3581400"/>
          <a:ext cx="3883660" cy="2595880"/>
        </p:xfrm>
        <a:graphic>
          <a:graphicData uri="http://schemas.openxmlformats.org/drawingml/2006/table">
            <a:tbl>
              <a:tblPr firstRow="1" bandRow="1">
                <a:tableStyleId>{5C22544A-7EE6-4342-B048-85BDC9FD1C3A}</a:tableStyleId>
              </a:tblPr>
              <a:tblGrid>
                <a:gridCol w="1268730"/>
                <a:gridCol w="1319530"/>
                <a:gridCol w="1295400"/>
              </a:tblGrid>
              <a:tr h="370840">
                <a:tc>
                  <a:txBody>
                    <a:bodyPr/>
                    <a:lstStyle/>
                    <a:p>
                      <a:r>
                        <a:rPr lang="en-US" i="1" dirty="0" smtClean="0">
                          <a:latin typeface="Book Antiqua" pitchFamily="18" charset="0"/>
                        </a:rPr>
                        <a:t>Height(x</a:t>
                      </a:r>
                      <a:r>
                        <a:rPr lang="en-US" i="1" baseline="-25000" dirty="0" smtClean="0">
                          <a:latin typeface="Book Antiqua" pitchFamily="18" charset="0"/>
                        </a:rPr>
                        <a:t>1</a:t>
                      </a:r>
                      <a:r>
                        <a:rPr lang="en-US" i="1" baseline="0" dirty="0" smtClean="0">
                          <a:latin typeface="Book Antiqua" pitchFamily="18" charset="0"/>
                        </a:rPr>
                        <a:t>)</a:t>
                      </a:r>
                      <a:endParaRPr lang="en-US" i="1" baseline="0" dirty="0">
                        <a:latin typeface="Book Antiqu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Book Antiqua" pitchFamily="18" charset="0"/>
                        </a:rPr>
                        <a:t>Weight(x</a:t>
                      </a:r>
                      <a:r>
                        <a:rPr lang="en-US" i="1" baseline="-25000" dirty="0" smtClean="0">
                          <a:latin typeface="Book Antiqua" pitchFamily="18" charset="0"/>
                        </a:rPr>
                        <a:t>2</a:t>
                      </a:r>
                      <a:r>
                        <a:rPr lang="en-US" i="1" baseline="0" dirty="0" smtClean="0">
                          <a:latin typeface="Book Antiqua" pitchFamily="18" charset="0"/>
                        </a:rPr>
                        <a:t>)</a:t>
                      </a:r>
                      <a:endParaRPr lang="en-US" i="1" baseline="0" dirty="0">
                        <a:latin typeface="Book Antiqua" pitchFamily="18" charset="0"/>
                      </a:endParaRPr>
                    </a:p>
                  </a:txBody>
                  <a:tcPr/>
                </a:tc>
                <a:tc>
                  <a:txBody>
                    <a:bodyPr/>
                    <a:lstStyle/>
                    <a:p>
                      <a:r>
                        <a:rPr lang="en-US" i="1" dirty="0" smtClean="0">
                          <a:latin typeface="Book Antiqua" pitchFamily="18" charset="0"/>
                        </a:rPr>
                        <a:t>Class(t)</a:t>
                      </a:r>
                      <a:endParaRPr lang="en-US" i="1" dirty="0">
                        <a:latin typeface="Book Antiqua" pitchFamily="18" charset="0"/>
                      </a:endParaRPr>
                    </a:p>
                  </a:txBody>
                  <a:tcPr/>
                </a:tc>
              </a:tr>
              <a:tr h="370840">
                <a:tc>
                  <a:txBody>
                    <a:bodyPr/>
                    <a:lstStyle/>
                    <a:p>
                      <a:pPr algn="ctr" fontAlgn="b"/>
                      <a:r>
                        <a:rPr lang="en-US" sz="1800" b="0" i="0" u="none" strike="noStrike" dirty="0">
                          <a:solidFill>
                            <a:srgbClr val="000000"/>
                          </a:solidFill>
                          <a:latin typeface="Book Antiqua"/>
                        </a:rPr>
                        <a:t>0.778</a:t>
                      </a:r>
                    </a:p>
                  </a:txBody>
                  <a:tcPr marL="9525" marR="9525" marT="9525" marB="0" anchor="b"/>
                </a:tc>
                <a:tc>
                  <a:txBody>
                    <a:bodyPr/>
                    <a:lstStyle/>
                    <a:p>
                      <a:pPr algn="ctr" fontAlgn="b"/>
                      <a:r>
                        <a:rPr lang="en-US" sz="1800" b="0" i="0" u="none" strike="noStrike">
                          <a:solidFill>
                            <a:srgbClr val="000000"/>
                          </a:solidFill>
                          <a:latin typeface="Book Antiqua"/>
                        </a:rPr>
                        <a:t>0.694</a:t>
                      </a:r>
                    </a:p>
                  </a:txBody>
                  <a:tcPr marL="9525" marR="9525" marT="9525" marB="0" anchor="b"/>
                </a:tc>
                <a:tc>
                  <a:txBody>
                    <a:bodyPr/>
                    <a:lstStyle/>
                    <a:p>
                      <a:pPr algn="ctr" fontAlgn="b"/>
                      <a:r>
                        <a:rPr lang="en-US" sz="1800" b="0" i="0" u="none" strike="noStrike" dirty="0" smtClean="0">
                          <a:solidFill>
                            <a:srgbClr val="000000"/>
                          </a:solidFill>
                          <a:latin typeface="Book Antiqua"/>
                        </a:rPr>
                        <a:t>1</a:t>
                      </a:r>
                      <a:endParaRPr lang="en-US" sz="1800" b="0" i="0" u="none" strike="noStrike" dirty="0">
                        <a:solidFill>
                          <a:srgbClr val="000000"/>
                        </a:solidFill>
                        <a:latin typeface="Book Antiqua"/>
                      </a:endParaRPr>
                    </a:p>
                  </a:txBody>
                  <a:tcPr marL="9525" marR="9525" marT="9525" marB="0" anchor="b"/>
                </a:tc>
              </a:tr>
              <a:tr h="370840">
                <a:tc>
                  <a:txBody>
                    <a:bodyPr/>
                    <a:lstStyle/>
                    <a:p>
                      <a:pPr algn="ctr" fontAlgn="b"/>
                      <a:r>
                        <a:rPr lang="en-US" sz="1800" b="0" i="0" u="none" strike="noStrike" dirty="0">
                          <a:solidFill>
                            <a:srgbClr val="000000"/>
                          </a:solidFill>
                          <a:latin typeface="Book Antiqua"/>
                        </a:rPr>
                        <a:t>0.667</a:t>
                      </a:r>
                    </a:p>
                  </a:txBody>
                  <a:tcPr marL="9525" marR="9525" marT="9525" marB="0" anchor="b"/>
                </a:tc>
                <a:tc>
                  <a:txBody>
                    <a:bodyPr/>
                    <a:lstStyle/>
                    <a:p>
                      <a:pPr algn="ctr" fontAlgn="b"/>
                      <a:r>
                        <a:rPr lang="en-US" sz="1800" b="0" i="0" u="none" strike="noStrike" dirty="0">
                          <a:solidFill>
                            <a:srgbClr val="000000"/>
                          </a:solidFill>
                          <a:latin typeface="Book Antiqua"/>
                        </a:rPr>
                        <a:t>1.000</a:t>
                      </a:r>
                    </a:p>
                  </a:txBody>
                  <a:tcPr marL="9525" marR="9525" marT="9525" marB="0" anchor="b"/>
                </a:tc>
                <a:tc>
                  <a:txBody>
                    <a:bodyPr/>
                    <a:lstStyle/>
                    <a:p>
                      <a:pPr algn="ctr" fontAlgn="b"/>
                      <a:r>
                        <a:rPr lang="en-US" sz="1800" b="0" i="0" u="none" strike="noStrike" dirty="0" smtClean="0">
                          <a:solidFill>
                            <a:srgbClr val="000000"/>
                          </a:solidFill>
                          <a:latin typeface="Book Antiqua"/>
                        </a:rPr>
                        <a:t>1</a:t>
                      </a:r>
                      <a:endParaRPr lang="en-US" sz="1800" b="0" i="0" u="none" strike="noStrike" dirty="0">
                        <a:solidFill>
                          <a:srgbClr val="000000"/>
                        </a:solidFill>
                        <a:latin typeface="Book Antiqua"/>
                      </a:endParaRPr>
                    </a:p>
                  </a:txBody>
                  <a:tcPr marL="9525" marR="9525" marT="9525" marB="0" anchor="b"/>
                </a:tc>
              </a:tr>
              <a:tr h="370840">
                <a:tc>
                  <a:txBody>
                    <a:bodyPr/>
                    <a:lstStyle/>
                    <a:p>
                      <a:pPr algn="ctr" fontAlgn="b"/>
                      <a:r>
                        <a:rPr lang="en-US" sz="1800" b="0" i="0" u="none" strike="noStrike">
                          <a:solidFill>
                            <a:srgbClr val="000000"/>
                          </a:solidFill>
                          <a:latin typeface="Book Antiqua"/>
                        </a:rPr>
                        <a:t>0.000</a:t>
                      </a:r>
                    </a:p>
                  </a:txBody>
                  <a:tcPr marL="9525" marR="9525" marT="9525" marB="0" anchor="b"/>
                </a:tc>
                <a:tc>
                  <a:txBody>
                    <a:bodyPr/>
                    <a:lstStyle/>
                    <a:p>
                      <a:pPr algn="ctr" fontAlgn="b"/>
                      <a:r>
                        <a:rPr lang="en-US" sz="1800" b="0" i="0" u="none" strike="noStrike" dirty="0">
                          <a:solidFill>
                            <a:srgbClr val="000000"/>
                          </a:solidFill>
                          <a:latin typeface="Book Antiqua"/>
                        </a:rPr>
                        <a:t>0.000</a:t>
                      </a:r>
                    </a:p>
                  </a:txBody>
                  <a:tcPr marL="9525" marR="9525" marT="9525" marB="0" anchor="b"/>
                </a:tc>
                <a:tc>
                  <a:txBody>
                    <a:bodyPr/>
                    <a:lstStyle/>
                    <a:p>
                      <a:pPr algn="ctr" fontAlgn="b"/>
                      <a:r>
                        <a:rPr lang="en-US" sz="1800" b="0" i="0" u="none" strike="noStrike" dirty="0" smtClean="0">
                          <a:solidFill>
                            <a:srgbClr val="000000"/>
                          </a:solidFill>
                          <a:latin typeface="Book Antiqua"/>
                        </a:rPr>
                        <a:t>-1</a:t>
                      </a:r>
                      <a:endParaRPr lang="en-US" sz="1800" b="0" i="0" u="none" strike="noStrike" dirty="0">
                        <a:solidFill>
                          <a:srgbClr val="000000"/>
                        </a:solidFill>
                        <a:latin typeface="Book Antiqua"/>
                      </a:endParaRPr>
                    </a:p>
                  </a:txBody>
                  <a:tcPr marL="9525" marR="9525" marT="9525" marB="0" anchor="b"/>
                </a:tc>
              </a:tr>
              <a:tr h="370840">
                <a:tc>
                  <a:txBody>
                    <a:bodyPr/>
                    <a:lstStyle/>
                    <a:p>
                      <a:pPr algn="ctr" fontAlgn="b"/>
                      <a:r>
                        <a:rPr lang="en-US" sz="1800" b="0" i="0" u="none" strike="noStrike" dirty="0">
                          <a:solidFill>
                            <a:srgbClr val="000000"/>
                          </a:solidFill>
                          <a:latin typeface="Book Antiqua"/>
                        </a:rPr>
                        <a:t>0.222</a:t>
                      </a:r>
                    </a:p>
                  </a:txBody>
                  <a:tcPr marL="9525" marR="9525" marT="9525" marB="0" anchor="b"/>
                </a:tc>
                <a:tc>
                  <a:txBody>
                    <a:bodyPr/>
                    <a:lstStyle/>
                    <a:p>
                      <a:pPr algn="ctr" fontAlgn="b"/>
                      <a:r>
                        <a:rPr lang="en-US" sz="1800" b="0" i="0" u="none" strike="noStrike" dirty="0">
                          <a:solidFill>
                            <a:srgbClr val="000000"/>
                          </a:solidFill>
                          <a:latin typeface="Book Antiqua"/>
                        </a:rPr>
                        <a:t>0.139</a:t>
                      </a:r>
                    </a:p>
                  </a:txBody>
                  <a:tcPr marL="9525" marR="9525" marT="9525" marB="0" anchor="b"/>
                </a:tc>
                <a:tc>
                  <a:txBody>
                    <a:bodyPr/>
                    <a:lstStyle/>
                    <a:p>
                      <a:pPr algn="ctr" fontAlgn="b"/>
                      <a:r>
                        <a:rPr lang="en-US" sz="1800" b="0" i="0" u="none" strike="noStrike" dirty="0" smtClean="0">
                          <a:solidFill>
                            <a:srgbClr val="000000"/>
                          </a:solidFill>
                          <a:latin typeface="Book Antiqua"/>
                        </a:rPr>
                        <a:t>-1</a:t>
                      </a:r>
                      <a:endParaRPr lang="en-US" sz="1800" b="0" i="0" u="none" strike="noStrike" dirty="0">
                        <a:solidFill>
                          <a:srgbClr val="000000"/>
                        </a:solidFill>
                        <a:latin typeface="Book Antiqua"/>
                      </a:endParaRPr>
                    </a:p>
                  </a:txBody>
                  <a:tcPr marL="9525" marR="9525" marT="9525" marB="0" anchor="b"/>
                </a:tc>
              </a:tr>
              <a:tr h="370840">
                <a:tc>
                  <a:txBody>
                    <a:bodyPr/>
                    <a:lstStyle/>
                    <a:p>
                      <a:pPr algn="ctr" fontAlgn="b"/>
                      <a:r>
                        <a:rPr lang="en-US" sz="1800" b="0" i="0" u="none" strike="noStrike" dirty="0">
                          <a:solidFill>
                            <a:srgbClr val="000000"/>
                          </a:solidFill>
                          <a:latin typeface="Book Antiqua"/>
                        </a:rPr>
                        <a:t>1.000</a:t>
                      </a:r>
                    </a:p>
                  </a:txBody>
                  <a:tcPr marL="9525" marR="9525" marT="9525" marB="0" anchor="b"/>
                </a:tc>
                <a:tc>
                  <a:txBody>
                    <a:bodyPr/>
                    <a:lstStyle/>
                    <a:p>
                      <a:pPr algn="ctr" fontAlgn="b"/>
                      <a:r>
                        <a:rPr lang="en-US" sz="1800" b="0" i="0" u="none" strike="noStrike" dirty="0">
                          <a:solidFill>
                            <a:srgbClr val="000000"/>
                          </a:solidFill>
                          <a:latin typeface="Book Antiqua"/>
                        </a:rPr>
                        <a:t>0.972</a:t>
                      </a:r>
                    </a:p>
                  </a:txBody>
                  <a:tcPr marL="9525" marR="9525" marT="9525" marB="0" anchor="b"/>
                </a:tc>
                <a:tc>
                  <a:txBody>
                    <a:bodyPr/>
                    <a:lstStyle/>
                    <a:p>
                      <a:pPr algn="ctr" fontAlgn="b"/>
                      <a:r>
                        <a:rPr lang="en-US" sz="1800" b="0" i="0" u="none" strike="noStrike" dirty="0" smtClean="0">
                          <a:solidFill>
                            <a:srgbClr val="000000"/>
                          </a:solidFill>
                          <a:latin typeface="Book Antiqua"/>
                        </a:rPr>
                        <a:t>1</a:t>
                      </a:r>
                      <a:endParaRPr lang="en-US" sz="1800" b="0" i="0" u="none" strike="noStrike" dirty="0">
                        <a:solidFill>
                          <a:srgbClr val="000000"/>
                        </a:solidFill>
                        <a:latin typeface="Book Antiqua"/>
                      </a:endParaRPr>
                    </a:p>
                  </a:txBody>
                  <a:tcPr marL="9525" marR="9525" marT="9525" marB="0" anchor="b"/>
                </a:tc>
              </a:tr>
              <a:tr h="370840">
                <a:tc>
                  <a:txBody>
                    <a:bodyPr/>
                    <a:lstStyle/>
                    <a:p>
                      <a:pPr algn="ctr" fontAlgn="b"/>
                      <a:r>
                        <a:rPr lang="en-US" sz="1800" b="0" i="0" u="none" strike="noStrike">
                          <a:solidFill>
                            <a:srgbClr val="000000"/>
                          </a:solidFill>
                          <a:latin typeface="Book Antiqua"/>
                        </a:rPr>
                        <a:t>0.333</a:t>
                      </a:r>
                    </a:p>
                  </a:txBody>
                  <a:tcPr marL="9525" marR="9525" marT="9525" marB="0" anchor="b"/>
                </a:tc>
                <a:tc>
                  <a:txBody>
                    <a:bodyPr/>
                    <a:lstStyle/>
                    <a:p>
                      <a:pPr algn="ctr" fontAlgn="b"/>
                      <a:r>
                        <a:rPr lang="en-US" sz="1800" b="0" i="0" u="none" strike="noStrike" dirty="0">
                          <a:solidFill>
                            <a:srgbClr val="000000"/>
                          </a:solidFill>
                          <a:latin typeface="Book Antiqua"/>
                        </a:rPr>
                        <a:t>0.333</a:t>
                      </a:r>
                    </a:p>
                  </a:txBody>
                  <a:tcPr marL="9525" marR="9525" marT="9525" marB="0" anchor="b"/>
                </a:tc>
                <a:tc>
                  <a:txBody>
                    <a:bodyPr/>
                    <a:lstStyle/>
                    <a:p>
                      <a:pPr algn="ctr" fontAlgn="b"/>
                      <a:r>
                        <a:rPr lang="en-US" sz="1800" b="0" i="0" u="none" strike="noStrike" dirty="0" smtClean="0">
                          <a:solidFill>
                            <a:srgbClr val="000000"/>
                          </a:solidFill>
                          <a:latin typeface="Book Antiqua"/>
                        </a:rPr>
                        <a:t>-1</a:t>
                      </a:r>
                      <a:endParaRPr lang="en-US" sz="1800" b="0" i="0" u="none" strike="noStrike" dirty="0">
                        <a:solidFill>
                          <a:srgbClr val="000000"/>
                        </a:solidFill>
                        <a:latin typeface="Book Antiqua"/>
                      </a:endParaRPr>
                    </a:p>
                  </a:txBody>
                  <a:tcPr marL="9525" marR="9525" marT="9525" marB="0" anchor="b"/>
                </a:tc>
              </a:tr>
            </a:tbl>
          </a:graphicData>
        </a:graphic>
      </p:graphicFrame>
      <p:sp>
        <p:nvSpPr>
          <p:cNvPr id="14" name="Right Arrow 13"/>
          <p:cNvSpPr/>
          <p:nvPr/>
        </p:nvSpPr>
        <p:spPr>
          <a:xfrm>
            <a:off x="4267200" y="4724400"/>
            <a:ext cx="4572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14"/>
          <p:cNvSpPr>
            <a:spLocks noGrp="1"/>
          </p:cNvSpPr>
          <p:nvPr>
            <p:ph type="sldNum" sz="quarter" idx="12"/>
          </p:nvPr>
        </p:nvSpPr>
        <p:spPr/>
        <p:txBody>
          <a:bodyPr/>
          <a:lstStyle/>
          <a:p>
            <a:fld id="{3F22444B-AD59-459C-8316-D24326876BE4}" type="slidenum">
              <a:rPr lang="en-US" smtClean="0"/>
              <a:pPr/>
              <a:t>20</a:t>
            </a:fld>
            <a:endParaRPr lang="en-US"/>
          </a:p>
        </p:txBody>
      </p:sp>
      <p:sp>
        <p:nvSpPr>
          <p:cNvPr id="16" name="Footer Placeholder 15"/>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219118158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p>
        </p:txBody>
      </p:sp>
      <p:sp>
        <p:nvSpPr>
          <p:cNvPr id="3" name="Content Placeholder 2"/>
          <p:cNvSpPr>
            <a:spLocks noGrp="1"/>
          </p:cNvSpPr>
          <p:nvPr>
            <p:ph idx="1"/>
          </p:nvPr>
        </p:nvSpPr>
        <p:spPr>
          <a:xfrm>
            <a:off x="457200" y="1371600"/>
            <a:ext cx="8229600" cy="5029200"/>
          </a:xfrm>
        </p:spPr>
        <p:txBody>
          <a:bodyPr>
            <a:normAutofit/>
          </a:bodyPr>
          <a:lstStyle/>
          <a:p>
            <a:pPr algn="just">
              <a:buNone/>
            </a:pPr>
            <a:r>
              <a:rPr lang="en-US" sz="2800" b="1" i="1" u="sng" dirty="0" smtClean="0">
                <a:latin typeface="Book Antiqua" pitchFamily="18" charset="0"/>
              </a:rPr>
              <a:t>Solution:</a:t>
            </a:r>
            <a:r>
              <a:rPr lang="en-US" sz="2800" b="1" i="1" dirty="0" smtClean="0">
                <a:latin typeface="Book Antiqua" pitchFamily="18" charset="0"/>
              </a:rPr>
              <a:t>  =1</a:t>
            </a:r>
            <a:endParaRPr lang="en-US" sz="2800" b="1" i="1" u="sng" dirty="0" smtClean="0">
              <a:latin typeface="Book Antiqua" pitchFamily="18" charset="0"/>
            </a:endParaRPr>
          </a:p>
          <a:p>
            <a:pPr algn="just">
              <a:buNone/>
            </a:pPr>
            <a:r>
              <a:rPr lang="en-US" sz="2800" dirty="0" smtClean="0">
                <a:latin typeface="Book Antiqua" pitchFamily="18" charset="0"/>
              </a:rPr>
              <a:t>Epoch #1</a:t>
            </a:r>
          </a:p>
          <a:p>
            <a:pPr algn="just">
              <a:buNone/>
            </a:pPr>
            <a:endParaRPr lang="en-US" sz="2800" dirty="0" smtClean="0">
              <a:latin typeface="Book Antiqua" pitchFamily="18" charset="0"/>
            </a:endParaRPr>
          </a:p>
          <a:p>
            <a:pPr algn="just">
              <a:buNone/>
            </a:pPr>
            <a:endParaRPr lang="en-US" sz="2800" dirty="0" smtClean="0">
              <a:latin typeface="Book Antiqua" pitchFamily="18" charset="0"/>
            </a:endParaRPr>
          </a:p>
          <a:p>
            <a:pPr algn="just">
              <a:buNone/>
            </a:pPr>
            <a:endParaRPr lang="en-US" sz="2800" dirty="0" smtClean="0">
              <a:latin typeface="Book Antiqua" pitchFamily="18" charset="0"/>
            </a:endParaRPr>
          </a:p>
          <a:p>
            <a:pPr algn="just">
              <a:buNone/>
            </a:pPr>
            <a:endParaRPr lang="en-US" sz="2800" dirty="0" smtClean="0">
              <a:latin typeface="Book Antiqua" pitchFamily="18" charset="0"/>
            </a:endParaRPr>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8" name="Table 27"/>
          <p:cNvGraphicFramePr>
            <a:graphicFrameLocks noGrp="1"/>
          </p:cNvGraphicFramePr>
          <p:nvPr>
            <p:extLst>
              <p:ext uri="{D42A27DB-BD31-4B8C-83A1-F6EECF244321}">
                <p14:modId xmlns:p14="http://schemas.microsoft.com/office/powerpoint/2010/main" val="1463446541"/>
              </p:ext>
            </p:extLst>
          </p:nvPr>
        </p:nvGraphicFramePr>
        <p:xfrm>
          <a:off x="457200" y="2438400"/>
          <a:ext cx="8205769" cy="3403600"/>
        </p:xfrm>
        <a:graphic>
          <a:graphicData uri="http://schemas.openxmlformats.org/drawingml/2006/table">
            <a:tbl>
              <a:tblPr firstRow="1" bandRow="1">
                <a:tableStyleId>{5C22544A-7EE6-4342-B048-85BDC9FD1C3A}</a:tableStyleId>
              </a:tblPr>
              <a:tblGrid>
                <a:gridCol w="1371600"/>
                <a:gridCol w="762000"/>
                <a:gridCol w="685800"/>
                <a:gridCol w="685800"/>
                <a:gridCol w="685800"/>
                <a:gridCol w="381000"/>
                <a:gridCol w="1066800"/>
                <a:gridCol w="1295400"/>
                <a:gridCol w="1271569"/>
              </a:tblGrid>
              <a:tr h="370840">
                <a:tc>
                  <a:txBody>
                    <a:bodyPr/>
                    <a:lstStyle/>
                    <a:p>
                      <a:pPr algn="ctr"/>
                      <a:r>
                        <a:rPr lang="en-US" i="1" baseline="0" dirty="0" smtClean="0">
                          <a:latin typeface="Book Antiqua" pitchFamily="18" charset="0"/>
                        </a:rPr>
                        <a:t>Input</a:t>
                      </a:r>
                      <a:endParaRPr lang="en-US" i="1" baseline="0" dirty="0">
                        <a:latin typeface="Book Antiqua" pitchFamily="18" charset="0"/>
                      </a:endParaRPr>
                    </a:p>
                  </a:txBody>
                  <a:tcPr/>
                </a:tc>
                <a:tc>
                  <a:txBody>
                    <a:bodyPr/>
                    <a:lstStyle/>
                    <a:p>
                      <a:pPr algn="ctr"/>
                      <a:r>
                        <a:rPr lang="en-US" i="1" dirty="0" smtClean="0">
                          <a:latin typeface="Book Antiqua" pitchFamily="18" charset="0"/>
                        </a:rPr>
                        <a:t>w</a:t>
                      </a:r>
                      <a:r>
                        <a:rPr lang="en-US" i="1" baseline="-25000" dirty="0" smtClean="0">
                          <a:latin typeface="Book Antiqua" pitchFamily="18" charset="0"/>
                        </a:rPr>
                        <a:t>1 </a:t>
                      </a:r>
                    </a:p>
                    <a:p>
                      <a:pPr algn="ctr"/>
                      <a:r>
                        <a:rPr lang="en-US" i="1" baseline="0" dirty="0" smtClean="0">
                          <a:latin typeface="Book Antiqua" pitchFamily="18" charset="0"/>
                        </a:rPr>
                        <a:t>(old)</a:t>
                      </a:r>
                      <a:endParaRPr lang="en-US" i="1" baseline="-25000" dirty="0">
                        <a:latin typeface="Book Antiqua"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smtClean="0">
                          <a:latin typeface="Book Antiqua" pitchFamily="18" charset="0"/>
                        </a:rPr>
                        <a:t>w</a:t>
                      </a:r>
                      <a:r>
                        <a:rPr lang="en-US" i="1" baseline="-25000" dirty="0" smtClean="0">
                          <a:latin typeface="Book Antiqua" pitchFamily="18" charset="0"/>
                        </a:rPr>
                        <a:t>2</a:t>
                      </a:r>
                    </a:p>
                    <a:p>
                      <a:pPr marL="0" marR="0" indent="0" algn="ctr" defTabSz="914400" rtl="0" eaLnBrk="1" fontAlgn="auto" latinLnBrk="0" hangingPunct="1">
                        <a:lnSpc>
                          <a:spcPct val="100000"/>
                        </a:lnSpc>
                        <a:spcBef>
                          <a:spcPts val="0"/>
                        </a:spcBef>
                        <a:spcAft>
                          <a:spcPts val="0"/>
                        </a:spcAft>
                        <a:buClrTx/>
                        <a:buSzTx/>
                        <a:buFontTx/>
                        <a:buNone/>
                        <a:tabLst/>
                        <a:defRPr/>
                      </a:pPr>
                      <a:r>
                        <a:rPr lang="en-US" i="1" baseline="0" dirty="0" smtClean="0">
                          <a:latin typeface="Book Antiqua" pitchFamily="18" charset="0"/>
                        </a:rPr>
                        <a:t>(old)</a:t>
                      </a:r>
                      <a:endParaRPr lang="en-US" i="1" baseline="-25000" dirty="0">
                        <a:latin typeface="Book Antiqua" pitchFamily="18" charset="0"/>
                      </a:endParaRPr>
                    </a:p>
                  </a:txBody>
                  <a:tcPr/>
                </a:tc>
                <a:tc>
                  <a:txBody>
                    <a:bodyPr/>
                    <a:lstStyle/>
                    <a:p>
                      <a:pPr algn="ctr"/>
                      <a:r>
                        <a:rPr lang="en-US" i="1" dirty="0" smtClean="0">
                          <a:latin typeface="Book Antiqua" pitchFamily="18" charset="0"/>
                        </a:rPr>
                        <a:t>b</a:t>
                      </a:r>
                    </a:p>
                    <a:p>
                      <a:pPr algn="ctr"/>
                      <a:r>
                        <a:rPr lang="en-US" i="1" baseline="0" dirty="0" smtClean="0">
                          <a:latin typeface="Book Antiqua" pitchFamily="18" charset="0"/>
                        </a:rPr>
                        <a:t>(old)</a:t>
                      </a:r>
                      <a:endParaRPr lang="en-US" i="1" dirty="0">
                        <a:latin typeface="Book Antiqua" pitchFamily="18" charset="0"/>
                      </a:endParaRPr>
                    </a:p>
                  </a:txBody>
                  <a:tcPr/>
                </a:tc>
                <a:tc>
                  <a:txBody>
                    <a:bodyPr/>
                    <a:lstStyle/>
                    <a:p>
                      <a:pPr algn="ctr"/>
                      <a:r>
                        <a:rPr lang="en-US" i="1" dirty="0" smtClean="0">
                          <a:latin typeface="Book Antiqua" pitchFamily="18" charset="0"/>
                        </a:rPr>
                        <a:t>v</a:t>
                      </a:r>
                      <a:endParaRPr lang="en-US" i="1" baseline="-25000" dirty="0">
                        <a:latin typeface="Book Antiqua" pitchFamily="18" charset="0"/>
                      </a:endParaRPr>
                    </a:p>
                  </a:txBody>
                  <a:tcPr/>
                </a:tc>
                <a:tc>
                  <a:txBody>
                    <a:bodyPr/>
                    <a:lstStyle/>
                    <a:p>
                      <a:pPr algn="ctr"/>
                      <a:r>
                        <a:rPr lang="en-US" i="1" dirty="0" smtClean="0">
                          <a:latin typeface="Book Antiqua" pitchFamily="18" charset="0"/>
                        </a:rPr>
                        <a:t>y</a:t>
                      </a:r>
                      <a:endParaRPr lang="en-US" i="1" dirty="0">
                        <a:latin typeface="Book Antiqua" pitchFamily="18" charset="0"/>
                      </a:endParaRPr>
                    </a:p>
                  </a:txBody>
                  <a:tcPr/>
                </a:tc>
                <a:tc>
                  <a:txBody>
                    <a:bodyPr/>
                    <a:lstStyle/>
                    <a:p>
                      <a:pPr algn="ctr"/>
                      <a:r>
                        <a:rPr lang="en-US" i="1" dirty="0" smtClean="0">
                          <a:latin typeface="Book Antiqua" pitchFamily="18" charset="0"/>
                        </a:rPr>
                        <a:t>w</a:t>
                      </a:r>
                      <a:r>
                        <a:rPr lang="en-US" i="1" baseline="-25000" dirty="0" smtClean="0">
                          <a:latin typeface="Book Antiqua" pitchFamily="18" charset="0"/>
                        </a:rPr>
                        <a:t>1 </a:t>
                      </a:r>
                      <a:r>
                        <a:rPr lang="en-US" i="1" baseline="0" dirty="0" smtClean="0">
                          <a:latin typeface="Book Antiqua" pitchFamily="18" charset="0"/>
                        </a:rPr>
                        <a:t>(new)</a:t>
                      </a:r>
                      <a:endParaRPr lang="en-US" i="1" baseline="-25000" dirty="0">
                        <a:latin typeface="Book Antiqua"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i="1" dirty="0" smtClean="0">
                          <a:latin typeface="Book Antiqua" pitchFamily="18" charset="0"/>
                        </a:rPr>
                        <a:t>w</a:t>
                      </a:r>
                      <a:r>
                        <a:rPr lang="en-US" i="1" baseline="-25000" dirty="0" smtClean="0">
                          <a:latin typeface="Book Antiqua" pitchFamily="18" charset="0"/>
                        </a:rPr>
                        <a:t>2</a:t>
                      </a:r>
                      <a:r>
                        <a:rPr lang="en-US" i="1" baseline="0" dirty="0" smtClean="0">
                          <a:latin typeface="Book Antiqua" pitchFamily="18" charset="0"/>
                        </a:rPr>
                        <a:t>(new)</a:t>
                      </a:r>
                      <a:endParaRPr lang="en-US" i="1" baseline="-25000" dirty="0">
                        <a:latin typeface="Book Antiqua" pitchFamily="18" charset="0"/>
                      </a:endParaRPr>
                    </a:p>
                  </a:txBody>
                  <a:tcPr/>
                </a:tc>
                <a:tc>
                  <a:txBody>
                    <a:bodyPr/>
                    <a:lstStyle/>
                    <a:p>
                      <a:pPr algn="ctr"/>
                      <a:r>
                        <a:rPr lang="en-US" i="1" dirty="0" smtClean="0">
                          <a:latin typeface="Book Antiqua" pitchFamily="18" charset="0"/>
                        </a:rPr>
                        <a:t>b</a:t>
                      </a:r>
                      <a:r>
                        <a:rPr lang="en-US" i="1" baseline="0" dirty="0" smtClean="0">
                          <a:latin typeface="Book Antiqua" pitchFamily="18" charset="0"/>
                        </a:rPr>
                        <a:t>(new)</a:t>
                      </a:r>
                      <a:endParaRPr lang="en-US" i="1" dirty="0">
                        <a:latin typeface="Book Antiqua" pitchFamily="18" charset="0"/>
                      </a:endParaRPr>
                    </a:p>
                  </a:txBody>
                  <a:tcPr/>
                </a:tc>
              </a:tr>
              <a:tr h="370840">
                <a:tc>
                  <a:txBody>
                    <a:bodyPr/>
                    <a:lstStyle/>
                    <a:p>
                      <a:r>
                        <a:rPr lang="en-US" i="0" dirty="0" smtClean="0">
                          <a:latin typeface="Book Antiqua" pitchFamily="18" charset="0"/>
                        </a:rPr>
                        <a:t>0.78,0.69,1</a:t>
                      </a:r>
                      <a:endParaRPr lang="en-US" i="0" dirty="0">
                        <a:latin typeface="Book Antiqua" pitchFamily="18" charset="0"/>
                      </a:endParaRPr>
                    </a:p>
                  </a:txBody>
                  <a:tcPr/>
                </a:tc>
                <a:tc>
                  <a:txBody>
                    <a:bodyPr/>
                    <a:lstStyle/>
                    <a:p>
                      <a:r>
                        <a:rPr lang="en-US" i="0" dirty="0" smtClean="0">
                          <a:latin typeface="Book Antiqua" pitchFamily="18" charset="0"/>
                        </a:rPr>
                        <a:t>0</a:t>
                      </a:r>
                      <a:endParaRPr lang="en-US" i="0" dirty="0">
                        <a:latin typeface="Book Antiqua" pitchFamily="18" charset="0"/>
                      </a:endParaRPr>
                    </a:p>
                  </a:txBody>
                  <a:tcPr/>
                </a:tc>
                <a:tc>
                  <a:txBody>
                    <a:bodyPr/>
                    <a:lstStyle/>
                    <a:p>
                      <a:r>
                        <a:rPr lang="en-US" i="0" dirty="0" smtClean="0">
                          <a:latin typeface="Book Antiqua" pitchFamily="18" charset="0"/>
                        </a:rPr>
                        <a:t>0</a:t>
                      </a:r>
                      <a:endParaRPr lang="en-US" i="0" dirty="0">
                        <a:latin typeface="Book Antiqua" pitchFamily="18" charset="0"/>
                      </a:endParaRPr>
                    </a:p>
                  </a:txBody>
                  <a:tcPr/>
                </a:tc>
                <a:tc>
                  <a:txBody>
                    <a:bodyPr/>
                    <a:lstStyle/>
                    <a:p>
                      <a:r>
                        <a:rPr lang="en-US" i="0" dirty="0" smtClean="0">
                          <a:latin typeface="Book Antiqua" pitchFamily="18" charset="0"/>
                        </a:rPr>
                        <a:t>0</a:t>
                      </a:r>
                      <a:endParaRPr lang="en-US" i="0" dirty="0">
                        <a:latin typeface="Book Antiqua" pitchFamily="18" charset="0"/>
                      </a:endParaRPr>
                    </a:p>
                  </a:txBody>
                  <a:tcPr/>
                </a:tc>
                <a:tc>
                  <a:txBody>
                    <a:bodyPr/>
                    <a:lstStyle/>
                    <a:p>
                      <a:r>
                        <a:rPr lang="en-US" i="0" dirty="0" smtClean="0">
                          <a:latin typeface="Book Antiqua" pitchFamily="18" charset="0"/>
                        </a:rPr>
                        <a:t>0</a:t>
                      </a:r>
                      <a:endParaRPr lang="en-US" i="0" dirty="0">
                        <a:latin typeface="Book Antiqua" pitchFamily="18" charset="0"/>
                      </a:endParaRPr>
                    </a:p>
                  </a:txBody>
                  <a:tcPr/>
                </a:tc>
                <a:tc>
                  <a:txBody>
                    <a:bodyPr/>
                    <a:lstStyle/>
                    <a:p>
                      <a:r>
                        <a:rPr lang="en-US" i="0" dirty="0" smtClean="0">
                          <a:latin typeface="Book Antiqua" pitchFamily="18" charset="0"/>
                        </a:rPr>
                        <a:t>0</a:t>
                      </a:r>
                      <a:endParaRPr lang="en-US" i="0" dirty="0">
                        <a:latin typeface="Book Antiqua" pitchFamily="18" charset="0"/>
                      </a:endParaRPr>
                    </a:p>
                  </a:txBody>
                  <a:tcPr/>
                </a:tc>
                <a:tc>
                  <a:txBody>
                    <a:bodyPr/>
                    <a:lstStyle/>
                    <a:p>
                      <a:r>
                        <a:rPr lang="en-US" i="0" dirty="0" smtClean="0">
                          <a:latin typeface="Book Antiqua" pitchFamily="18" charset="0"/>
                        </a:rPr>
                        <a:t>0+1*1*0.78=0.78</a:t>
                      </a:r>
                      <a:endParaRPr lang="en-US" i="0" dirty="0">
                        <a:latin typeface="Book Antiqua" pitchFamily="18" charset="0"/>
                      </a:endParaRPr>
                    </a:p>
                  </a:txBody>
                  <a:tcPr/>
                </a:tc>
                <a:tc>
                  <a:txBody>
                    <a:bodyPr/>
                    <a:lstStyle/>
                    <a:p>
                      <a:r>
                        <a:rPr lang="en-US" i="0" dirty="0" smtClean="0">
                          <a:latin typeface="Book Antiqua" pitchFamily="18" charset="0"/>
                        </a:rPr>
                        <a:t>0+1*1*0.69=0.69</a:t>
                      </a:r>
                      <a:endParaRPr lang="en-US" i="0" dirty="0">
                        <a:latin typeface="Book Antiqua" pitchFamily="18" charset="0"/>
                      </a:endParaRPr>
                    </a:p>
                  </a:txBody>
                  <a:tcPr/>
                </a:tc>
                <a:tc>
                  <a:txBody>
                    <a:bodyPr/>
                    <a:lstStyle/>
                    <a:p>
                      <a:r>
                        <a:rPr lang="en-US" i="0" dirty="0" smtClean="0">
                          <a:latin typeface="Book Antiqua" pitchFamily="18" charset="0"/>
                        </a:rPr>
                        <a:t>0+1*1=1</a:t>
                      </a:r>
                      <a:endParaRPr lang="en-US" i="0" dirty="0">
                        <a:latin typeface="Book Antiqua"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latin typeface="Book Antiqua" pitchFamily="18" charset="0"/>
                        </a:rPr>
                        <a:t>0.67,1,1</a:t>
                      </a:r>
                      <a:endParaRPr lang="en-US" i="0" dirty="0">
                        <a:latin typeface="Book Antiqua" pitchFamily="18" charset="0"/>
                      </a:endParaRPr>
                    </a:p>
                  </a:txBody>
                  <a:tcPr/>
                </a:tc>
                <a:tc>
                  <a:txBody>
                    <a:bodyPr/>
                    <a:lstStyle/>
                    <a:p>
                      <a:r>
                        <a:rPr lang="en-US" i="0" dirty="0" smtClean="0">
                          <a:latin typeface="Book Antiqua" pitchFamily="18" charset="0"/>
                        </a:rPr>
                        <a:t>0.78</a:t>
                      </a:r>
                      <a:endParaRPr lang="en-US" i="0" dirty="0">
                        <a:latin typeface="Book Antiqua" pitchFamily="18" charset="0"/>
                      </a:endParaRPr>
                    </a:p>
                  </a:txBody>
                  <a:tcPr/>
                </a:tc>
                <a:tc>
                  <a:txBody>
                    <a:bodyPr/>
                    <a:lstStyle/>
                    <a:p>
                      <a:r>
                        <a:rPr lang="en-US" i="0" dirty="0" smtClean="0">
                          <a:latin typeface="Book Antiqua" pitchFamily="18" charset="0"/>
                        </a:rPr>
                        <a:t>0.69</a:t>
                      </a:r>
                      <a:endParaRPr lang="en-US" i="0" dirty="0">
                        <a:latin typeface="Book Antiqua" pitchFamily="18" charset="0"/>
                      </a:endParaRPr>
                    </a:p>
                  </a:txBody>
                  <a:tcPr/>
                </a:tc>
                <a:tc>
                  <a:txBody>
                    <a:bodyPr/>
                    <a:lstStyle/>
                    <a:p>
                      <a:r>
                        <a:rPr lang="en-US" i="0" dirty="0" smtClean="0">
                          <a:latin typeface="Book Antiqua" pitchFamily="18" charset="0"/>
                        </a:rPr>
                        <a:t>1</a:t>
                      </a:r>
                      <a:endParaRPr lang="en-US" i="0" dirty="0">
                        <a:latin typeface="Book Antiqua" pitchFamily="18" charset="0"/>
                      </a:endParaRPr>
                    </a:p>
                  </a:txBody>
                  <a:tcPr/>
                </a:tc>
                <a:tc>
                  <a:txBody>
                    <a:bodyPr/>
                    <a:lstStyle/>
                    <a:p>
                      <a:r>
                        <a:rPr lang="en-US" i="0" dirty="0" smtClean="0">
                          <a:latin typeface="Book Antiqua" pitchFamily="18" charset="0"/>
                        </a:rPr>
                        <a:t>2.21</a:t>
                      </a:r>
                      <a:endParaRPr lang="en-US" i="0" dirty="0">
                        <a:latin typeface="Book Antiqua" pitchFamily="18" charset="0"/>
                      </a:endParaRPr>
                    </a:p>
                  </a:txBody>
                  <a:tcPr/>
                </a:tc>
                <a:tc>
                  <a:txBody>
                    <a:bodyPr/>
                    <a:lstStyle/>
                    <a:p>
                      <a:r>
                        <a:rPr lang="en-US" i="0" dirty="0" smtClean="0">
                          <a:latin typeface="Book Antiqua" pitchFamily="18" charset="0"/>
                        </a:rPr>
                        <a:t>1</a:t>
                      </a:r>
                      <a:endParaRPr lang="en-US" i="0" dirty="0">
                        <a:latin typeface="Book Antiqua" pitchFamily="18" charset="0"/>
                      </a:endParaRPr>
                    </a:p>
                  </a:txBody>
                  <a:tcPr/>
                </a:tc>
                <a:tc>
                  <a:txBody>
                    <a:bodyPr/>
                    <a:lstStyle/>
                    <a:p>
                      <a:r>
                        <a:rPr lang="en-US" i="0" dirty="0" smtClean="0">
                          <a:latin typeface="Book Antiqua" pitchFamily="18" charset="0"/>
                        </a:rPr>
                        <a:t>0.78</a:t>
                      </a:r>
                      <a:endParaRPr lang="en-US" i="0" dirty="0">
                        <a:latin typeface="Book Antiqua" pitchFamily="18" charset="0"/>
                      </a:endParaRPr>
                    </a:p>
                  </a:txBody>
                  <a:tcPr/>
                </a:tc>
                <a:tc>
                  <a:txBody>
                    <a:bodyPr/>
                    <a:lstStyle/>
                    <a:p>
                      <a:r>
                        <a:rPr lang="en-US" i="0" dirty="0" smtClean="0">
                          <a:latin typeface="Book Antiqua" pitchFamily="18" charset="0"/>
                        </a:rPr>
                        <a:t>0.69</a:t>
                      </a:r>
                      <a:endParaRPr lang="en-US" i="0" dirty="0">
                        <a:latin typeface="Book Antiqua" pitchFamily="18" charset="0"/>
                      </a:endParaRPr>
                    </a:p>
                  </a:txBody>
                  <a:tcPr/>
                </a:tc>
                <a:tc>
                  <a:txBody>
                    <a:bodyPr/>
                    <a:lstStyle/>
                    <a:p>
                      <a:r>
                        <a:rPr lang="en-US" i="0" dirty="0" smtClean="0">
                          <a:latin typeface="Book Antiqua" pitchFamily="18" charset="0"/>
                        </a:rPr>
                        <a:t>1</a:t>
                      </a:r>
                      <a:endParaRPr lang="en-US" i="0" dirty="0">
                        <a:latin typeface="Book Antiqua"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latin typeface="Book Antiqua" pitchFamily="18" charset="0"/>
                        </a:rPr>
                        <a:t>0,0,-1</a:t>
                      </a:r>
                      <a:endParaRPr lang="en-US" i="0" dirty="0">
                        <a:latin typeface="Book Antiqua" pitchFamily="18" charset="0"/>
                      </a:endParaRPr>
                    </a:p>
                  </a:txBody>
                  <a:tcPr/>
                </a:tc>
                <a:tc>
                  <a:txBody>
                    <a:bodyPr/>
                    <a:lstStyle/>
                    <a:p>
                      <a:r>
                        <a:rPr lang="en-US" i="0" dirty="0" smtClean="0">
                          <a:latin typeface="Book Antiqua" pitchFamily="18" charset="0"/>
                        </a:rPr>
                        <a:t>0.78</a:t>
                      </a:r>
                      <a:endParaRPr lang="en-US" i="0" dirty="0">
                        <a:latin typeface="Book Antiqua" pitchFamily="18" charset="0"/>
                      </a:endParaRPr>
                    </a:p>
                  </a:txBody>
                  <a:tcPr/>
                </a:tc>
                <a:tc>
                  <a:txBody>
                    <a:bodyPr/>
                    <a:lstStyle/>
                    <a:p>
                      <a:r>
                        <a:rPr lang="en-US" i="0" dirty="0" smtClean="0">
                          <a:latin typeface="Book Antiqua" pitchFamily="18" charset="0"/>
                        </a:rPr>
                        <a:t>0.69</a:t>
                      </a:r>
                      <a:endParaRPr lang="en-US" i="0" dirty="0">
                        <a:latin typeface="Book Antiqua" pitchFamily="18" charset="0"/>
                      </a:endParaRPr>
                    </a:p>
                  </a:txBody>
                  <a:tcPr/>
                </a:tc>
                <a:tc>
                  <a:txBody>
                    <a:bodyPr/>
                    <a:lstStyle/>
                    <a:p>
                      <a:r>
                        <a:rPr lang="en-US" i="0" dirty="0" smtClean="0">
                          <a:latin typeface="Book Antiqua" pitchFamily="18" charset="0"/>
                        </a:rPr>
                        <a:t>1</a:t>
                      </a:r>
                      <a:endParaRPr lang="en-US" i="0" dirty="0">
                        <a:latin typeface="Book Antiqua" pitchFamily="18" charset="0"/>
                      </a:endParaRPr>
                    </a:p>
                  </a:txBody>
                  <a:tcPr/>
                </a:tc>
                <a:tc>
                  <a:txBody>
                    <a:bodyPr/>
                    <a:lstStyle/>
                    <a:p>
                      <a:r>
                        <a:rPr lang="en-US" i="0" dirty="0" smtClean="0">
                          <a:latin typeface="Book Antiqua" pitchFamily="18" charset="0"/>
                        </a:rPr>
                        <a:t>1</a:t>
                      </a:r>
                      <a:endParaRPr lang="en-US" i="0" dirty="0">
                        <a:latin typeface="Book Antiqua" pitchFamily="18" charset="0"/>
                      </a:endParaRPr>
                    </a:p>
                  </a:txBody>
                  <a:tcPr/>
                </a:tc>
                <a:tc>
                  <a:txBody>
                    <a:bodyPr/>
                    <a:lstStyle/>
                    <a:p>
                      <a:r>
                        <a:rPr lang="en-US" i="0" dirty="0" smtClean="0">
                          <a:latin typeface="Book Antiqua" pitchFamily="18" charset="0"/>
                        </a:rPr>
                        <a:t>1</a:t>
                      </a:r>
                      <a:endParaRPr lang="en-US" i="0" dirty="0">
                        <a:latin typeface="Book Antiqua" pitchFamily="18" charset="0"/>
                      </a:endParaRPr>
                    </a:p>
                  </a:txBody>
                  <a:tcPr/>
                </a:tc>
                <a:tc>
                  <a:txBody>
                    <a:bodyPr/>
                    <a:lstStyle/>
                    <a:p>
                      <a:r>
                        <a:rPr lang="en-US" i="0" dirty="0" smtClean="0">
                          <a:latin typeface="Book Antiqua" pitchFamily="18" charset="0"/>
                        </a:rPr>
                        <a:t>0.78+1*-2*0=0.78</a:t>
                      </a:r>
                      <a:endParaRPr lang="en-US" i="0" dirty="0">
                        <a:latin typeface="Book Antiqua" pitchFamily="18" charset="0"/>
                      </a:endParaRPr>
                    </a:p>
                  </a:txBody>
                  <a:tcPr/>
                </a:tc>
                <a:tc>
                  <a:txBody>
                    <a:bodyPr/>
                    <a:lstStyle/>
                    <a:p>
                      <a:r>
                        <a:rPr lang="en-US" i="0" dirty="0" smtClean="0">
                          <a:latin typeface="Book Antiqua" pitchFamily="18" charset="0"/>
                        </a:rPr>
                        <a:t>0.69+1*-2*0=0.69</a:t>
                      </a:r>
                      <a:endParaRPr lang="en-US" i="0" dirty="0">
                        <a:latin typeface="Book Antiqua" pitchFamily="18" charset="0"/>
                      </a:endParaRPr>
                    </a:p>
                  </a:txBody>
                  <a:tcPr/>
                </a:tc>
                <a:tc>
                  <a:txBody>
                    <a:bodyPr/>
                    <a:lstStyle/>
                    <a:p>
                      <a:r>
                        <a:rPr lang="en-US" i="0" dirty="0" smtClean="0">
                          <a:latin typeface="Book Antiqua" pitchFamily="18" charset="0"/>
                        </a:rPr>
                        <a:t>1+1*-2=-1</a:t>
                      </a:r>
                      <a:endParaRPr lang="en-US" i="0" dirty="0">
                        <a:latin typeface="Book Antiqua"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latin typeface="Book Antiqua" pitchFamily="18" charset="0"/>
                        </a:rPr>
                        <a:t>0.22,0.14,-1</a:t>
                      </a:r>
                      <a:endParaRPr lang="en-US" i="0" dirty="0">
                        <a:latin typeface="Book Antiqua" pitchFamily="18" charset="0"/>
                      </a:endParaRPr>
                    </a:p>
                  </a:txBody>
                  <a:tcPr/>
                </a:tc>
                <a:tc>
                  <a:txBody>
                    <a:bodyPr/>
                    <a:lstStyle/>
                    <a:p>
                      <a:r>
                        <a:rPr lang="en-US" i="0" dirty="0" smtClean="0">
                          <a:latin typeface="Book Antiqua" pitchFamily="18" charset="0"/>
                        </a:rPr>
                        <a:t>0.78</a:t>
                      </a:r>
                      <a:endParaRPr lang="en-US" i="0" dirty="0">
                        <a:latin typeface="Book Antiqua" pitchFamily="18" charset="0"/>
                      </a:endParaRPr>
                    </a:p>
                  </a:txBody>
                  <a:tcPr/>
                </a:tc>
                <a:tc>
                  <a:txBody>
                    <a:bodyPr/>
                    <a:lstStyle/>
                    <a:p>
                      <a:r>
                        <a:rPr lang="en-US" i="0" dirty="0" smtClean="0">
                          <a:latin typeface="Book Antiqua" pitchFamily="18" charset="0"/>
                        </a:rPr>
                        <a:t>0.69</a:t>
                      </a:r>
                      <a:endParaRPr lang="en-US" i="0" dirty="0">
                        <a:latin typeface="Book Antiqua" pitchFamily="18" charset="0"/>
                      </a:endParaRPr>
                    </a:p>
                  </a:txBody>
                  <a:tcPr/>
                </a:tc>
                <a:tc>
                  <a:txBody>
                    <a:bodyPr/>
                    <a:lstStyle/>
                    <a:p>
                      <a:r>
                        <a:rPr lang="en-US" i="0" dirty="0" smtClean="0">
                          <a:latin typeface="Book Antiqua" pitchFamily="18" charset="0"/>
                        </a:rPr>
                        <a:t>-1</a:t>
                      </a:r>
                      <a:endParaRPr lang="en-US" i="0" dirty="0">
                        <a:latin typeface="Book Antiqua" pitchFamily="18" charset="0"/>
                      </a:endParaRPr>
                    </a:p>
                  </a:txBody>
                  <a:tcPr/>
                </a:tc>
                <a:tc>
                  <a:txBody>
                    <a:bodyPr/>
                    <a:lstStyle/>
                    <a:p>
                      <a:r>
                        <a:rPr lang="en-US" i="0" dirty="0" smtClean="0">
                          <a:latin typeface="Book Antiqua" pitchFamily="18" charset="0"/>
                        </a:rPr>
                        <a:t>-0.73</a:t>
                      </a:r>
                      <a:endParaRPr lang="en-US" i="0" dirty="0">
                        <a:latin typeface="Book Antiqua" pitchFamily="18" charset="0"/>
                      </a:endParaRPr>
                    </a:p>
                  </a:txBody>
                  <a:tcPr/>
                </a:tc>
                <a:tc>
                  <a:txBody>
                    <a:bodyPr/>
                    <a:lstStyle/>
                    <a:p>
                      <a:r>
                        <a:rPr lang="en-US" i="0" dirty="0" smtClean="0">
                          <a:latin typeface="Book Antiqua" pitchFamily="18" charset="0"/>
                        </a:rPr>
                        <a:t>-1</a:t>
                      </a:r>
                      <a:endParaRPr lang="en-US" i="0" dirty="0">
                        <a:latin typeface="Book Antiqua" pitchFamily="18" charset="0"/>
                      </a:endParaRPr>
                    </a:p>
                  </a:txBody>
                  <a:tcPr/>
                </a:tc>
                <a:tc>
                  <a:txBody>
                    <a:bodyPr/>
                    <a:lstStyle/>
                    <a:p>
                      <a:r>
                        <a:rPr lang="en-US" i="0" dirty="0" smtClean="0">
                          <a:latin typeface="Book Antiqua" pitchFamily="18" charset="0"/>
                        </a:rPr>
                        <a:t>0.78</a:t>
                      </a:r>
                      <a:endParaRPr lang="en-US" i="0" dirty="0">
                        <a:latin typeface="Book Antiqu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latin typeface="Book Antiqua" pitchFamily="18" charset="0"/>
                        </a:rPr>
                        <a:t>0.69</a:t>
                      </a:r>
                      <a:endParaRPr lang="en-US" i="0" dirty="0">
                        <a:latin typeface="Book Antiqu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latin typeface="Book Antiqua" pitchFamily="18" charset="0"/>
                        </a:rPr>
                        <a:t>-1</a:t>
                      </a:r>
                      <a:endParaRPr lang="en-US" i="0" dirty="0">
                        <a:latin typeface="Book Antiqua"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latin typeface="Book Antiqua" pitchFamily="18" charset="0"/>
                        </a:rPr>
                        <a:t>1,0.97,1</a:t>
                      </a:r>
                      <a:endParaRPr lang="en-US" i="0" dirty="0">
                        <a:latin typeface="Book Antiqua" pitchFamily="18" charset="0"/>
                      </a:endParaRPr>
                    </a:p>
                  </a:txBody>
                  <a:tcPr/>
                </a:tc>
                <a:tc>
                  <a:txBody>
                    <a:bodyPr/>
                    <a:lstStyle/>
                    <a:p>
                      <a:r>
                        <a:rPr lang="en-US" i="0" dirty="0" smtClean="0">
                          <a:latin typeface="Book Antiqua" pitchFamily="18" charset="0"/>
                        </a:rPr>
                        <a:t>0.78</a:t>
                      </a:r>
                      <a:endParaRPr lang="en-US" i="0" dirty="0">
                        <a:latin typeface="Book Antiqua" pitchFamily="18" charset="0"/>
                      </a:endParaRPr>
                    </a:p>
                  </a:txBody>
                  <a:tcPr/>
                </a:tc>
                <a:tc>
                  <a:txBody>
                    <a:bodyPr/>
                    <a:lstStyle/>
                    <a:p>
                      <a:r>
                        <a:rPr lang="en-US" i="0" dirty="0" smtClean="0">
                          <a:latin typeface="Book Antiqua" pitchFamily="18" charset="0"/>
                        </a:rPr>
                        <a:t>0.69</a:t>
                      </a:r>
                      <a:endParaRPr lang="en-US" i="0" dirty="0">
                        <a:latin typeface="Book Antiqua" pitchFamily="18" charset="0"/>
                      </a:endParaRPr>
                    </a:p>
                  </a:txBody>
                  <a:tcPr/>
                </a:tc>
                <a:tc>
                  <a:txBody>
                    <a:bodyPr/>
                    <a:lstStyle/>
                    <a:p>
                      <a:r>
                        <a:rPr lang="en-US" i="0" dirty="0" smtClean="0">
                          <a:latin typeface="Book Antiqua" pitchFamily="18" charset="0"/>
                        </a:rPr>
                        <a:t>-1</a:t>
                      </a:r>
                      <a:endParaRPr lang="en-US" i="0" dirty="0">
                        <a:latin typeface="Book Antiqua" pitchFamily="18" charset="0"/>
                      </a:endParaRPr>
                    </a:p>
                  </a:txBody>
                  <a:tcPr/>
                </a:tc>
                <a:tc>
                  <a:txBody>
                    <a:bodyPr/>
                    <a:lstStyle/>
                    <a:p>
                      <a:r>
                        <a:rPr lang="en-US" i="0" dirty="0" smtClean="0">
                          <a:latin typeface="Book Antiqua" pitchFamily="18" charset="0"/>
                        </a:rPr>
                        <a:t>0.45</a:t>
                      </a:r>
                      <a:endParaRPr lang="en-US" i="0" dirty="0">
                        <a:latin typeface="Book Antiqua" pitchFamily="18" charset="0"/>
                      </a:endParaRPr>
                    </a:p>
                  </a:txBody>
                  <a:tcPr/>
                </a:tc>
                <a:tc>
                  <a:txBody>
                    <a:bodyPr/>
                    <a:lstStyle/>
                    <a:p>
                      <a:r>
                        <a:rPr lang="en-US" i="0" dirty="0" smtClean="0">
                          <a:latin typeface="Book Antiqua" pitchFamily="18" charset="0"/>
                        </a:rPr>
                        <a:t>1</a:t>
                      </a:r>
                      <a:endParaRPr lang="en-US" i="0" dirty="0">
                        <a:latin typeface="Book Antiqua" pitchFamily="18" charset="0"/>
                      </a:endParaRPr>
                    </a:p>
                  </a:txBody>
                  <a:tcPr/>
                </a:tc>
                <a:tc>
                  <a:txBody>
                    <a:bodyPr/>
                    <a:lstStyle/>
                    <a:p>
                      <a:r>
                        <a:rPr lang="en-US" i="0" dirty="0" smtClean="0">
                          <a:latin typeface="Book Antiqua" pitchFamily="18" charset="0"/>
                        </a:rPr>
                        <a:t>0.78</a:t>
                      </a:r>
                      <a:endParaRPr lang="en-US" i="0" dirty="0">
                        <a:latin typeface="Book Antiqu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latin typeface="Book Antiqua" pitchFamily="18" charset="0"/>
                        </a:rPr>
                        <a:t>0.69</a:t>
                      </a:r>
                      <a:endParaRPr lang="en-US" i="0" dirty="0">
                        <a:latin typeface="Book Antiqu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latin typeface="Book Antiqua" pitchFamily="18" charset="0"/>
                        </a:rPr>
                        <a:t>-1</a:t>
                      </a:r>
                      <a:endParaRPr lang="en-US" i="0" dirty="0">
                        <a:latin typeface="Book Antiqua"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latin typeface="Book Antiqua" pitchFamily="18" charset="0"/>
                        </a:rPr>
                        <a:t>0.33,0.33,1-</a:t>
                      </a:r>
                      <a:endParaRPr lang="en-US" i="0" dirty="0">
                        <a:latin typeface="Book Antiqua" pitchFamily="18" charset="0"/>
                      </a:endParaRPr>
                    </a:p>
                  </a:txBody>
                  <a:tcPr/>
                </a:tc>
                <a:tc>
                  <a:txBody>
                    <a:bodyPr/>
                    <a:lstStyle/>
                    <a:p>
                      <a:r>
                        <a:rPr lang="en-US" i="0" dirty="0" smtClean="0">
                          <a:latin typeface="Book Antiqua" pitchFamily="18" charset="0"/>
                        </a:rPr>
                        <a:t>0.78</a:t>
                      </a:r>
                      <a:endParaRPr lang="en-US" i="0" dirty="0">
                        <a:latin typeface="Book Antiqua" pitchFamily="18" charset="0"/>
                      </a:endParaRPr>
                    </a:p>
                  </a:txBody>
                  <a:tcPr/>
                </a:tc>
                <a:tc>
                  <a:txBody>
                    <a:bodyPr/>
                    <a:lstStyle/>
                    <a:p>
                      <a:r>
                        <a:rPr lang="en-US" i="0" dirty="0" smtClean="0">
                          <a:latin typeface="Book Antiqua" pitchFamily="18" charset="0"/>
                        </a:rPr>
                        <a:t>0.69</a:t>
                      </a:r>
                      <a:endParaRPr lang="en-US" i="0" dirty="0">
                        <a:latin typeface="Book Antiqua" pitchFamily="18" charset="0"/>
                      </a:endParaRPr>
                    </a:p>
                  </a:txBody>
                  <a:tcPr/>
                </a:tc>
                <a:tc>
                  <a:txBody>
                    <a:bodyPr/>
                    <a:lstStyle/>
                    <a:p>
                      <a:r>
                        <a:rPr lang="en-US" i="0" dirty="0" smtClean="0">
                          <a:latin typeface="Book Antiqua" pitchFamily="18" charset="0"/>
                        </a:rPr>
                        <a:t>-1</a:t>
                      </a:r>
                      <a:endParaRPr lang="en-US" i="0" dirty="0">
                        <a:latin typeface="Book Antiqua" pitchFamily="18" charset="0"/>
                      </a:endParaRPr>
                    </a:p>
                  </a:txBody>
                  <a:tcPr/>
                </a:tc>
                <a:tc>
                  <a:txBody>
                    <a:bodyPr/>
                    <a:lstStyle/>
                    <a:p>
                      <a:r>
                        <a:rPr lang="en-US" i="0" dirty="0" smtClean="0">
                          <a:latin typeface="Book Antiqua" pitchFamily="18" charset="0"/>
                        </a:rPr>
                        <a:t>-0.51</a:t>
                      </a:r>
                      <a:endParaRPr lang="en-US" i="0" dirty="0">
                        <a:latin typeface="Book Antiqua" pitchFamily="18" charset="0"/>
                      </a:endParaRPr>
                    </a:p>
                  </a:txBody>
                  <a:tcPr/>
                </a:tc>
                <a:tc>
                  <a:txBody>
                    <a:bodyPr/>
                    <a:lstStyle/>
                    <a:p>
                      <a:r>
                        <a:rPr lang="en-US" i="0" dirty="0" smtClean="0">
                          <a:latin typeface="Book Antiqua" pitchFamily="18" charset="0"/>
                        </a:rPr>
                        <a:t>-1</a:t>
                      </a:r>
                      <a:endParaRPr lang="en-US" i="0" dirty="0">
                        <a:latin typeface="Book Antiqua" pitchFamily="18" charset="0"/>
                      </a:endParaRPr>
                    </a:p>
                  </a:txBody>
                  <a:tcPr/>
                </a:tc>
                <a:tc>
                  <a:txBody>
                    <a:bodyPr/>
                    <a:lstStyle/>
                    <a:p>
                      <a:r>
                        <a:rPr lang="en-US" i="0" dirty="0" smtClean="0">
                          <a:latin typeface="Book Antiqua" pitchFamily="18" charset="0"/>
                        </a:rPr>
                        <a:t>0.78</a:t>
                      </a:r>
                      <a:endParaRPr lang="en-US" i="0" dirty="0">
                        <a:latin typeface="Book Antiqu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latin typeface="Book Antiqua" pitchFamily="18" charset="0"/>
                        </a:rPr>
                        <a:t>0.69</a:t>
                      </a:r>
                      <a:endParaRPr lang="en-US" i="0" dirty="0">
                        <a:latin typeface="Book Antiqu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latin typeface="Book Antiqua" pitchFamily="18" charset="0"/>
                        </a:rPr>
                        <a:t>-1</a:t>
                      </a:r>
                      <a:endParaRPr lang="en-US" i="0" dirty="0">
                        <a:latin typeface="Book Antiqua" pitchFamily="18" charset="0"/>
                      </a:endParaRPr>
                    </a:p>
                  </a:txBody>
                  <a:tcPr/>
                </a:tc>
              </a:tr>
            </a:tbl>
          </a:graphicData>
        </a:graphic>
      </p:graphicFrame>
      <p:sp>
        <p:nvSpPr>
          <p:cNvPr id="10" name="Slide Number Placeholder 9"/>
          <p:cNvSpPr>
            <a:spLocks noGrp="1"/>
          </p:cNvSpPr>
          <p:nvPr>
            <p:ph type="sldNum" sz="quarter" idx="12"/>
          </p:nvPr>
        </p:nvSpPr>
        <p:spPr/>
        <p:txBody>
          <a:bodyPr/>
          <a:lstStyle/>
          <a:p>
            <a:fld id="{3F22444B-AD59-459C-8316-D24326876BE4}" type="slidenum">
              <a:rPr lang="en-US" smtClean="0"/>
              <a:pPr/>
              <a:t>21</a:t>
            </a:fld>
            <a:endParaRPr lang="en-US"/>
          </a:p>
        </p:txBody>
      </p:sp>
      <p:sp>
        <p:nvSpPr>
          <p:cNvPr id="11" name="Footer Placeholder 10"/>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219118158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p>
        </p:txBody>
      </p:sp>
      <p:sp>
        <p:nvSpPr>
          <p:cNvPr id="3" name="Content Placeholder 2"/>
          <p:cNvSpPr>
            <a:spLocks noGrp="1"/>
          </p:cNvSpPr>
          <p:nvPr>
            <p:ph idx="1"/>
          </p:nvPr>
        </p:nvSpPr>
        <p:spPr>
          <a:xfrm>
            <a:off x="457200" y="1371600"/>
            <a:ext cx="8229600" cy="5029200"/>
          </a:xfrm>
        </p:spPr>
        <p:txBody>
          <a:bodyPr>
            <a:normAutofit/>
          </a:bodyPr>
          <a:lstStyle/>
          <a:p>
            <a:pPr algn="just">
              <a:buNone/>
            </a:pPr>
            <a:r>
              <a:rPr lang="en-US" sz="2800" b="1" i="1" u="sng" dirty="0" smtClean="0">
                <a:latin typeface="Book Antiqua" pitchFamily="18" charset="0"/>
              </a:rPr>
              <a:t>Solution Contd..</a:t>
            </a:r>
          </a:p>
          <a:p>
            <a:pPr algn="just">
              <a:buNone/>
            </a:pPr>
            <a:r>
              <a:rPr lang="en-US" sz="2800" dirty="0" smtClean="0">
                <a:latin typeface="Book Antiqua" pitchFamily="18" charset="0"/>
              </a:rPr>
              <a:t>Thus, Final perceptron is as below:</a:t>
            </a:r>
          </a:p>
          <a:p>
            <a:pPr algn="just">
              <a:buNone/>
            </a:pPr>
            <a:endParaRPr lang="en-US" sz="2800" dirty="0" smtClean="0">
              <a:latin typeface="Book Antiqua" pitchFamily="18" charset="0"/>
            </a:endParaRPr>
          </a:p>
          <a:p>
            <a:pPr algn="just">
              <a:buNone/>
            </a:pPr>
            <a:endParaRPr lang="en-US" sz="2800" dirty="0" smtClean="0">
              <a:latin typeface="Book Antiqua" pitchFamily="18" charset="0"/>
            </a:endParaRPr>
          </a:p>
          <a:p>
            <a:pPr algn="just">
              <a:buNone/>
            </a:pPr>
            <a:endParaRPr lang="en-US" sz="2800" dirty="0" smtClean="0">
              <a:latin typeface="Book Antiqua" pitchFamily="18" charset="0"/>
            </a:endParaRPr>
          </a:p>
          <a:p>
            <a:pPr algn="just">
              <a:buNone/>
            </a:pPr>
            <a:endParaRPr lang="en-US" sz="2800" dirty="0" smtClean="0">
              <a:latin typeface="Book Antiqua" pitchFamily="18" charset="0"/>
            </a:endParaRPr>
          </a:p>
          <a:p>
            <a:pPr algn="just">
              <a:buNone/>
            </a:pPr>
            <a:r>
              <a:rPr lang="en-US" sz="2800" b="1" u="sng" dirty="0" smtClean="0">
                <a:latin typeface="Book Antiqua" pitchFamily="18" charset="0"/>
              </a:rPr>
              <a:t>For (6,82)</a:t>
            </a:r>
          </a:p>
          <a:p>
            <a:pPr algn="just">
              <a:buNone/>
            </a:pPr>
            <a:r>
              <a:rPr lang="en-US" sz="2800" i="1" dirty="0" smtClean="0">
                <a:latin typeface="Book Antiqua" pitchFamily="18" charset="0"/>
              </a:rPr>
              <a:t>Normalized value of 6=(6-5.2)/(6.1-5.2)=0.8/0.9=0.89</a:t>
            </a:r>
          </a:p>
          <a:p>
            <a:pPr algn="just">
              <a:buNone/>
            </a:pPr>
            <a:r>
              <a:rPr lang="en-US" sz="2800" i="1" dirty="0" smtClean="0">
                <a:latin typeface="Book Antiqua" pitchFamily="18" charset="0"/>
              </a:rPr>
              <a:t>Normalized value of 82=(82-50)/(86-50)=32/36=0.89</a:t>
            </a:r>
            <a:endParaRPr lang="en-US" sz="2800" b="1" u="sng" dirty="0" smtClean="0">
              <a:latin typeface="Book Antiqua" pitchFamily="18" charset="0"/>
            </a:endParaRPr>
          </a:p>
          <a:p>
            <a:pPr algn="just">
              <a:buNone/>
            </a:pPr>
            <a:endParaRPr lang="en-US" sz="2800" b="1" u="sng" dirty="0" smtClean="0">
              <a:latin typeface="Book Antiqua" pitchFamily="18" charset="0"/>
            </a:endParaRPr>
          </a:p>
          <a:p>
            <a:pPr algn="just">
              <a:buNone/>
            </a:pPr>
            <a:endParaRPr lang="en-US" sz="2800" dirty="0" smtClean="0">
              <a:latin typeface="Book Antiqua" pitchFamily="18" charset="0"/>
            </a:endParaRPr>
          </a:p>
          <a:p>
            <a:pPr algn="just">
              <a:buNone/>
            </a:pPr>
            <a:endParaRPr lang="en-US" sz="2800" dirty="0" smtClean="0">
              <a:latin typeface="Book Antiqua" pitchFamily="18" charset="0"/>
            </a:endParaRPr>
          </a:p>
          <a:p>
            <a:pPr algn="just">
              <a:buNone/>
            </a:pPr>
            <a:endParaRPr lang="en-US" sz="2800" dirty="0" smtClean="0">
              <a:latin typeface="Book Antiqua" pitchFamily="18" charset="0"/>
            </a:endParaRPr>
          </a:p>
          <a:p>
            <a:pPr algn="just">
              <a:buNone/>
            </a:pPr>
            <a:endParaRPr lang="en-US" sz="2800" dirty="0" smtClean="0">
              <a:latin typeface="Book Antiqua" pitchFamily="18" charset="0"/>
            </a:endParaRPr>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10" name="Group 20"/>
          <p:cNvGrpSpPr/>
          <p:nvPr/>
        </p:nvGrpSpPr>
        <p:grpSpPr>
          <a:xfrm>
            <a:off x="1600200" y="2514600"/>
            <a:ext cx="3957682" cy="1969532"/>
            <a:chOff x="1447800" y="2590800"/>
            <a:chExt cx="3957682" cy="1969532"/>
          </a:xfrm>
        </p:grpSpPr>
        <p:sp>
          <p:nvSpPr>
            <p:cNvPr id="11"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Oval 13"/>
            <p:cNvSpPr/>
            <p:nvPr/>
          </p:nvSpPr>
          <p:spPr>
            <a:xfrm>
              <a:off x="3200400" y="297180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20" idx="3"/>
            </p:cNvCxnSpPr>
            <p:nvPr/>
          </p:nvCxnSpPr>
          <p:spPr>
            <a:xfrm>
              <a:off x="1901026" y="2851666"/>
              <a:ext cx="1299374" cy="4249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14" idx="2"/>
            </p:cNvCxnSpPr>
            <p:nvPr/>
          </p:nvCxnSpPr>
          <p:spPr>
            <a:xfrm flipV="1">
              <a:off x="1905000" y="3429000"/>
              <a:ext cx="1295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22" idx="3"/>
            </p:cNvCxnSpPr>
            <p:nvPr/>
          </p:nvCxnSpPr>
          <p:spPr>
            <a:xfrm flipV="1">
              <a:off x="2376489" y="3657600"/>
              <a:ext cx="868881" cy="718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114800" y="3429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524000" y="2667000"/>
              <a:ext cx="377026" cy="369332"/>
            </a:xfrm>
            <a:prstGeom prst="rect">
              <a:avLst/>
            </a:prstGeom>
            <a:noFill/>
          </p:spPr>
          <p:txBody>
            <a:bodyPr wrap="none" rtlCol="0">
              <a:spAutoFit/>
            </a:bodyPr>
            <a:lstStyle/>
            <a:p>
              <a:r>
                <a:rPr lang="en-US" i="1" dirty="0" smtClean="0">
                  <a:latin typeface="Book Antiqua" pitchFamily="18" charset="0"/>
                </a:rPr>
                <a:t>x</a:t>
              </a:r>
              <a:r>
                <a:rPr lang="en-US" i="1" baseline="-25000" dirty="0" smtClean="0">
                  <a:latin typeface="Book Antiqua" pitchFamily="18" charset="0"/>
                </a:rPr>
                <a:t>1</a:t>
              </a:r>
              <a:endParaRPr lang="en-US" i="1" baseline="-25000" dirty="0">
                <a:latin typeface="Book Antiqua" pitchFamily="18" charset="0"/>
              </a:endParaRPr>
            </a:p>
          </p:txBody>
        </p:sp>
        <p:sp>
          <p:nvSpPr>
            <p:cNvPr id="21" name="TextBox 20"/>
            <p:cNvSpPr txBox="1"/>
            <p:nvPr/>
          </p:nvSpPr>
          <p:spPr>
            <a:xfrm>
              <a:off x="1447800" y="3581400"/>
              <a:ext cx="377026" cy="369332"/>
            </a:xfrm>
            <a:prstGeom prst="rect">
              <a:avLst/>
            </a:prstGeom>
            <a:noFill/>
          </p:spPr>
          <p:txBody>
            <a:bodyPr wrap="none" rtlCol="0">
              <a:spAutoFit/>
            </a:bodyPr>
            <a:lstStyle/>
            <a:p>
              <a:r>
                <a:rPr lang="en-US" i="1" dirty="0" smtClean="0">
                  <a:latin typeface="Book Antiqua" pitchFamily="18" charset="0"/>
                </a:rPr>
                <a:t>x</a:t>
              </a:r>
              <a:r>
                <a:rPr lang="en-US" i="1" baseline="-25000" dirty="0" smtClean="0">
                  <a:latin typeface="Book Antiqua" pitchFamily="18" charset="0"/>
                </a:rPr>
                <a:t>2</a:t>
              </a:r>
              <a:endParaRPr lang="en-US" i="1" baseline="-25000" dirty="0">
                <a:latin typeface="Book Antiqua" pitchFamily="18" charset="0"/>
              </a:endParaRPr>
            </a:p>
          </p:txBody>
        </p:sp>
        <p:sp>
          <p:nvSpPr>
            <p:cNvPr id="22" name="TextBox 21"/>
            <p:cNvSpPr txBox="1"/>
            <p:nvPr/>
          </p:nvSpPr>
          <p:spPr>
            <a:xfrm>
              <a:off x="1752600" y="4191000"/>
              <a:ext cx="623889" cy="369332"/>
            </a:xfrm>
            <a:prstGeom prst="rect">
              <a:avLst/>
            </a:prstGeom>
            <a:noFill/>
          </p:spPr>
          <p:txBody>
            <a:bodyPr wrap="none" rtlCol="0">
              <a:spAutoFit/>
            </a:bodyPr>
            <a:lstStyle/>
            <a:p>
              <a:r>
                <a:rPr lang="en-US" i="1" dirty="0" smtClean="0">
                  <a:latin typeface="Book Antiqua" pitchFamily="18" charset="0"/>
                </a:rPr>
                <a:t>b=-1</a:t>
              </a:r>
              <a:endParaRPr lang="en-US" i="1" baseline="-25000" dirty="0">
                <a:latin typeface="Book Antiqua" pitchFamily="18" charset="0"/>
              </a:endParaRPr>
            </a:p>
          </p:txBody>
        </p:sp>
        <p:sp>
          <p:nvSpPr>
            <p:cNvPr id="23" name="TextBox 22"/>
            <p:cNvSpPr txBox="1"/>
            <p:nvPr/>
          </p:nvSpPr>
          <p:spPr>
            <a:xfrm>
              <a:off x="5105400" y="3200400"/>
              <a:ext cx="300082" cy="369332"/>
            </a:xfrm>
            <a:prstGeom prst="rect">
              <a:avLst/>
            </a:prstGeom>
            <a:noFill/>
          </p:spPr>
          <p:txBody>
            <a:bodyPr wrap="none" rtlCol="0">
              <a:spAutoFit/>
            </a:bodyPr>
            <a:lstStyle/>
            <a:p>
              <a:r>
                <a:rPr lang="en-US" i="1" dirty="0" smtClean="0">
                  <a:latin typeface="Book Antiqua" pitchFamily="18" charset="0"/>
                </a:rPr>
                <a:t>y</a:t>
              </a:r>
              <a:endParaRPr lang="en-US" i="1" baseline="-25000" dirty="0">
                <a:latin typeface="Book Antiqua" pitchFamily="18" charset="0"/>
              </a:endParaRPr>
            </a:p>
          </p:txBody>
        </p:sp>
        <p:sp>
          <p:nvSpPr>
            <p:cNvPr id="24" name="TextBox 23"/>
            <p:cNvSpPr txBox="1"/>
            <p:nvPr/>
          </p:nvSpPr>
          <p:spPr>
            <a:xfrm>
              <a:off x="2209800" y="2590800"/>
              <a:ext cx="971741" cy="369332"/>
            </a:xfrm>
            <a:prstGeom prst="rect">
              <a:avLst/>
            </a:prstGeom>
            <a:noFill/>
          </p:spPr>
          <p:txBody>
            <a:bodyPr wrap="none" rtlCol="0">
              <a:spAutoFit/>
            </a:bodyPr>
            <a:lstStyle/>
            <a:p>
              <a:r>
                <a:rPr lang="en-US" i="1" dirty="0" smtClean="0">
                  <a:latin typeface="Book Antiqua" pitchFamily="18" charset="0"/>
                </a:rPr>
                <a:t>w</a:t>
              </a:r>
              <a:r>
                <a:rPr lang="en-US" i="1" baseline="-25000" dirty="0" smtClean="0">
                  <a:latin typeface="Book Antiqua" pitchFamily="18" charset="0"/>
                </a:rPr>
                <a:t>1</a:t>
              </a:r>
              <a:r>
                <a:rPr lang="en-US" i="1" dirty="0" smtClean="0">
                  <a:latin typeface="Book Antiqua" pitchFamily="18" charset="0"/>
                </a:rPr>
                <a:t>=0.78</a:t>
              </a:r>
              <a:endParaRPr lang="en-US" i="1" baseline="-25000" dirty="0">
                <a:latin typeface="Book Antiqua" pitchFamily="18" charset="0"/>
              </a:endParaRPr>
            </a:p>
          </p:txBody>
        </p:sp>
        <p:sp>
          <p:nvSpPr>
            <p:cNvPr id="25" name="TextBox 24"/>
            <p:cNvSpPr txBox="1"/>
            <p:nvPr/>
          </p:nvSpPr>
          <p:spPr>
            <a:xfrm>
              <a:off x="2057400" y="3200400"/>
              <a:ext cx="971741" cy="369332"/>
            </a:xfrm>
            <a:prstGeom prst="rect">
              <a:avLst/>
            </a:prstGeom>
            <a:noFill/>
          </p:spPr>
          <p:txBody>
            <a:bodyPr wrap="none" rtlCol="0">
              <a:spAutoFit/>
            </a:bodyPr>
            <a:lstStyle/>
            <a:p>
              <a:r>
                <a:rPr lang="en-US" i="1" dirty="0" smtClean="0">
                  <a:latin typeface="Book Antiqua" pitchFamily="18" charset="0"/>
                </a:rPr>
                <a:t>w</a:t>
              </a:r>
              <a:r>
                <a:rPr lang="en-US" i="1" baseline="-25000" dirty="0" smtClean="0">
                  <a:latin typeface="Book Antiqua" pitchFamily="18" charset="0"/>
                </a:rPr>
                <a:t>2</a:t>
              </a:r>
              <a:r>
                <a:rPr lang="en-US" i="1" dirty="0" smtClean="0">
                  <a:latin typeface="Book Antiqua" pitchFamily="18" charset="0"/>
                </a:rPr>
                <a:t>=0.69</a:t>
              </a:r>
              <a:endParaRPr lang="en-US" i="1" baseline="-25000" dirty="0">
                <a:latin typeface="Book Antiqua" pitchFamily="18" charset="0"/>
              </a:endParaRPr>
            </a:p>
          </p:txBody>
        </p:sp>
        <p:cxnSp>
          <p:nvCxnSpPr>
            <p:cNvPr id="26" name="Straight Connector 25"/>
            <p:cNvCxnSpPr>
              <a:stCxn id="14" idx="0"/>
              <a:endCxn id="14" idx="4"/>
            </p:cNvCxnSpPr>
            <p:nvPr/>
          </p:nvCxnSpPr>
          <p:spPr>
            <a:xfrm rot="16200000" flipH="1">
              <a:off x="3200400" y="3429000"/>
              <a:ext cx="9144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7" name="Object 5"/>
            <p:cNvGraphicFramePr>
              <a:graphicFrameLocks noChangeAspect="1"/>
            </p:cNvGraphicFramePr>
            <p:nvPr/>
          </p:nvGraphicFramePr>
          <p:xfrm>
            <a:off x="3276600" y="3244266"/>
            <a:ext cx="381000" cy="331304"/>
          </p:xfrm>
          <a:graphic>
            <a:graphicData uri="http://schemas.openxmlformats.org/presentationml/2006/ole">
              <mc:AlternateContent xmlns:mc="http://schemas.openxmlformats.org/markup-compatibility/2006">
                <mc:Choice xmlns:v="urn:schemas-microsoft-com:vml" Requires="v">
                  <p:oleObj spid="_x0000_s148688" name="Equation" r:id="rId3" imgW="291973" imgH="253890" progId="Equation.3">
                    <p:embed/>
                  </p:oleObj>
                </mc:Choice>
                <mc:Fallback>
                  <p:oleObj name="Equation" r:id="rId3" imgW="291973" imgH="25389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244266"/>
                          <a:ext cx="381000" cy="331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Object 6"/>
            <p:cNvGraphicFramePr>
              <a:graphicFrameLocks noChangeAspect="1"/>
            </p:cNvGraphicFramePr>
            <p:nvPr/>
          </p:nvGraphicFramePr>
          <p:xfrm>
            <a:off x="3733800" y="3200400"/>
            <a:ext cx="304800" cy="355600"/>
          </p:xfrm>
          <a:graphic>
            <a:graphicData uri="http://schemas.openxmlformats.org/presentationml/2006/ole">
              <mc:AlternateContent xmlns:mc="http://schemas.openxmlformats.org/markup-compatibility/2006">
                <mc:Choice xmlns:v="urn:schemas-microsoft-com:vml" Requires="v">
                  <p:oleObj spid="_x0000_s148689" name="Equation" r:id="rId5" imgW="152268" imgH="203024" progId="Equation.3">
                    <p:embed/>
                  </p:oleObj>
                </mc:Choice>
                <mc:Fallback>
                  <p:oleObj name="Equation" r:id="rId5" imgW="152268" imgH="203024"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3200400"/>
                          <a:ext cx="3048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8" name="Slide Number Placeholder 27"/>
          <p:cNvSpPr>
            <a:spLocks noGrp="1"/>
          </p:cNvSpPr>
          <p:nvPr>
            <p:ph type="sldNum" sz="quarter" idx="12"/>
          </p:nvPr>
        </p:nvSpPr>
        <p:spPr/>
        <p:txBody>
          <a:bodyPr/>
          <a:lstStyle/>
          <a:p>
            <a:fld id="{3F22444B-AD59-459C-8316-D24326876BE4}" type="slidenum">
              <a:rPr lang="en-US" smtClean="0"/>
              <a:pPr/>
              <a:t>22</a:t>
            </a:fld>
            <a:endParaRPr lang="en-US"/>
          </a:p>
        </p:txBody>
      </p:sp>
      <p:sp>
        <p:nvSpPr>
          <p:cNvPr id="30" name="Footer Placeholder 29"/>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219118158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 Learning Rule</a:t>
            </a:r>
          </a:p>
        </p:txBody>
      </p:sp>
      <p:sp>
        <p:nvSpPr>
          <p:cNvPr id="3" name="Content Placeholder 2"/>
          <p:cNvSpPr>
            <a:spLocks noGrp="1"/>
          </p:cNvSpPr>
          <p:nvPr>
            <p:ph idx="1"/>
          </p:nvPr>
        </p:nvSpPr>
        <p:spPr>
          <a:xfrm>
            <a:off x="457200" y="1371600"/>
            <a:ext cx="8229600" cy="5029200"/>
          </a:xfrm>
        </p:spPr>
        <p:txBody>
          <a:bodyPr>
            <a:normAutofit/>
          </a:bodyPr>
          <a:lstStyle/>
          <a:p>
            <a:pPr algn="just">
              <a:buNone/>
            </a:pPr>
            <a:r>
              <a:rPr lang="en-US" sz="2800" b="1" i="1" u="sng" dirty="0" smtClean="0">
                <a:latin typeface="Book Antiqua" pitchFamily="18" charset="0"/>
              </a:rPr>
              <a:t>Solution Contd..</a:t>
            </a:r>
          </a:p>
          <a:p>
            <a:pPr algn="just">
              <a:buNone/>
            </a:pPr>
            <a:r>
              <a:rPr lang="en-US" sz="2800" i="1" dirty="0" smtClean="0">
                <a:latin typeface="Book Antiqua" pitchFamily="18" charset="0"/>
              </a:rPr>
              <a:t>v=w</a:t>
            </a:r>
            <a:r>
              <a:rPr lang="en-US" sz="2800" i="1" baseline="-25000" dirty="0" smtClean="0">
                <a:latin typeface="Book Antiqua" pitchFamily="18" charset="0"/>
              </a:rPr>
              <a:t>1</a:t>
            </a:r>
            <a:r>
              <a:rPr lang="en-US" sz="2800" i="1" dirty="0" smtClean="0">
                <a:latin typeface="Book Antiqua" pitchFamily="18" charset="0"/>
              </a:rPr>
              <a:t>x</a:t>
            </a:r>
            <a:r>
              <a:rPr lang="en-US" sz="2800" i="1" baseline="-25000" dirty="0" smtClean="0">
                <a:latin typeface="Book Antiqua" pitchFamily="18" charset="0"/>
              </a:rPr>
              <a:t>1</a:t>
            </a:r>
            <a:r>
              <a:rPr lang="en-US" sz="2800" i="1" dirty="0" smtClean="0">
                <a:latin typeface="Book Antiqua" pitchFamily="18" charset="0"/>
              </a:rPr>
              <a:t>+w</a:t>
            </a:r>
            <a:r>
              <a:rPr lang="en-US" sz="2800" i="1" baseline="-25000" dirty="0" smtClean="0">
                <a:latin typeface="Book Antiqua" pitchFamily="18" charset="0"/>
              </a:rPr>
              <a:t>2</a:t>
            </a:r>
            <a:r>
              <a:rPr lang="en-US" sz="2800" i="1" dirty="0" smtClean="0">
                <a:latin typeface="Book Antiqua" pitchFamily="18" charset="0"/>
              </a:rPr>
              <a:t>x</a:t>
            </a:r>
            <a:r>
              <a:rPr lang="en-US" sz="2800" i="1" baseline="-25000" dirty="0" smtClean="0">
                <a:latin typeface="Book Antiqua" pitchFamily="18" charset="0"/>
              </a:rPr>
              <a:t>2</a:t>
            </a:r>
            <a:r>
              <a:rPr lang="en-US" sz="2800" i="1" dirty="0" smtClean="0">
                <a:latin typeface="Book Antiqua" pitchFamily="18" charset="0"/>
              </a:rPr>
              <a:t>+b=0.78*0.89+0.69*0.89-1=0.31</a:t>
            </a:r>
          </a:p>
          <a:p>
            <a:pPr algn="just">
              <a:buNone/>
            </a:pPr>
            <a:r>
              <a:rPr lang="en-US" sz="2800" dirty="0" smtClean="0">
                <a:latin typeface="Book Antiqua" pitchFamily="18" charset="0"/>
              </a:rPr>
              <a:t>Thus, y=1</a:t>
            </a:r>
          </a:p>
          <a:p>
            <a:pPr algn="just">
              <a:buNone/>
            </a:pPr>
            <a:r>
              <a:rPr lang="en-US" sz="2800" dirty="0" smtClean="0">
                <a:latin typeface="Book Antiqua" pitchFamily="18" charset="0"/>
              </a:rPr>
              <a:t>Hence, Predicted class for (6,82) is Male.</a:t>
            </a:r>
          </a:p>
          <a:p>
            <a:pPr algn="just">
              <a:buNone/>
            </a:pPr>
            <a:endParaRPr lang="en-US" sz="2800" dirty="0" smtClean="0">
              <a:latin typeface="Book Antiqua" pitchFamily="18" charset="0"/>
            </a:endParaRPr>
          </a:p>
          <a:p>
            <a:pPr algn="just">
              <a:buNone/>
            </a:pPr>
            <a:r>
              <a:rPr lang="en-US" sz="2800" dirty="0" smtClean="0">
                <a:latin typeface="Book Antiqua" pitchFamily="18" charset="0"/>
              </a:rPr>
              <a:t>Similarly, we can predict class for (5.3,52)</a:t>
            </a:r>
          </a:p>
          <a:p>
            <a:pPr algn="just">
              <a:buNone/>
            </a:pPr>
            <a:endParaRPr lang="en-US" sz="2800" dirty="0" smtClean="0">
              <a:latin typeface="Book Antiqua" pitchFamily="18" charset="0"/>
            </a:endParaRPr>
          </a:p>
          <a:p>
            <a:pPr algn="just">
              <a:buNone/>
            </a:pPr>
            <a:endParaRPr lang="en-US" sz="2800" dirty="0" smtClean="0">
              <a:latin typeface="Book Antiqua" pitchFamily="18" charset="0"/>
            </a:endParaRPr>
          </a:p>
          <a:p>
            <a:pPr algn="just">
              <a:buNone/>
            </a:pPr>
            <a:endParaRPr lang="en-US" sz="2800" dirty="0" smtClean="0">
              <a:latin typeface="Book Antiqua" pitchFamily="18" charset="0"/>
            </a:endParaRPr>
          </a:p>
          <a:p>
            <a:pPr algn="just">
              <a:buNone/>
            </a:pPr>
            <a:endParaRPr lang="en-US" sz="2800" dirty="0" smtClean="0">
              <a:latin typeface="Book Antiqua" pitchFamily="18" charset="0"/>
            </a:endParaRPr>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Slide Number Placeholder 8"/>
          <p:cNvSpPr>
            <a:spLocks noGrp="1"/>
          </p:cNvSpPr>
          <p:nvPr>
            <p:ph type="sldNum" sz="quarter" idx="12"/>
          </p:nvPr>
        </p:nvSpPr>
        <p:spPr/>
        <p:txBody>
          <a:bodyPr/>
          <a:lstStyle/>
          <a:p>
            <a:fld id="{3F22444B-AD59-459C-8316-D24326876BE4}" type="slidenum">
              <a:rPr lang="en-US" smtClean="0"/>
              <a:pPr/>
              <a:t>23</a:t>
            </a:fld>
            <a:endParaRPr lang="en-US"/>
          </a:p>
        </p:txBody>
      </p:sp>
      <p:sp>
        <p:nvSpPr>
          <p:cNvPr id="10" name="Footer Placeholder 9"/>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219118158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Gradient Descent</a:t>
            </a:r>
          </a:p>
        </p:txBody>
      </p:sp>
      <p:sp>
        <p:nvSpPr>
          <p:cNvPr id="9" name="Content Placeholder 8"/>
          <p:cNvSpPr>
            <a:spLocks noGrp="1"/>
          </p:cNvSpPr>
          <p:nvPr>
            <p:ph idx="1"/>
          </p:nvPr>
        </p:nvSpPr>
        <p:spPr>
          <a:xfrm>
            <a:off x="228600" y="1600200"/>
            <a:ext cx="8686800" cy="4525963"/>
          </a:xfrm>
        </p:spPr>
        <p:txBody>
          <a:bodyPr>
            <a:noAutofit/>
          </a:bodyPr>
          <a:lstStyle/>
          <a:p>
            <a:pPr marL="284163" indent="-284163" algn="just"/>
            <a:r>
              <a:rPr lang="en-US" sz="2800" dirty="0" smtClean="0">
                <a:latin typeface="Book Antiqua" pitchFamily="18" charset="0"/>
              </a:rPr>
              <a:t>Gradient descent is an optimization algorithm used to minimize some convex function by iteratively moving in the direction of steepest descent as defined by the negative of the gradient. </a:t>
            </a:r>
          </a:p>
          <a:p>
            <a:pPr marL="284163" indent="-284163" algn="just"/>
            <a:r>
              <a:rPr lang="en-US" sz="2800" dirty="0" smtClean="0">
                <a:latin typeface="Book Antiqua" pitchFamily="18" charset="0"/>
              </a:rPr>
              <a:t>In machine learning, we use gradient descent to update the parameters of our model. Parameters refer to coefficients in Logistic Regression and weights in neural networks.</a:t>
            </a:r>
            <a:endParaRPr lang="en-US" sz="2800" dirty="0">
              <a:latin typeface="Book Antiqua" pitchFamily="18" charset="0"/>
            </a:endParaRP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pPr/>
              <a:t>24</a:t>
            </a:fld>
            <a:endParaRPr lang="en-US" altLang="en-US"/>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Date Placeholder 10"/>
          <p:cNvSpPr>
            <a:spLocks noGrp="1"/>
          </p:cNvSpPr>
          <p:nvPr>
            <p:ph type="dt" sz="half" idx="10"/>
          </p:nvPr>
        </p:nvSpPr>
        <p:spPr/>
        <p:txBody>
          <a:bodyPr/>
          <a:lstStyle/>
          <a:p>
            <a:fld id="{A8DA0E6C-AA59-4CA7-BE51-0ADE846DC1FE}" type="datetime1">
              <a:rPr lang="en-US" smtClean="0"/>
              <a:pPr/>
              <a:t>2/14/2022</a:t>
            </a:fld>
            <a:endParaRPr lang="en-US"/>
          </a:p>
        </p:txBody>
      </p:sp>
      <p:sp>
        <p:nvSpPr>
          <p:cNvPr id="12" name="Footer Placeholder 11"/>
          <p:cNvSpPr>
            <a:spLocks noGrp="1"/>
          </p:cNvSpPr>
          <p:nvPr>
            <p:ph type="ftr" sz="quarter" idx="11"/>
          </p:nvPr>
        </p:nvSpPr>
        <p:spPr/>
        <p:txBody>
          <a:bodyPr/>
          <a:lstStyle/>
          <a:p>
            <a:r>
              <a:rPr lang="en-US" dirty="0" smtClean="0"/>
              <a:t>By: Arjun Singh Saud, PhD Fellow, TU</a:t>
            </a:r>
            <a:endParaRPr lang="en-US" dirty="0"/>
          </a:p>
        </p:txBody>
      </p:sp>
    </p:spTree>
    <p:extLst>
      <p:ext uri="{BB962C8B-B14F-4D97-AF65-F5344CB8AC3E}">
        <p14:creationId xmlns:p14="http://schemas.microsoft.com/office/powerpoint/2010/main" val="35869660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Gradient Descent</a:t>
            </a: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pPr/>
              <a:t>25</a:t>
            </a:fld>
            <a:endParaRPr lang="en-US" altLang="en-US"/>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49154" name="Picture 2" descr="https://cdn-images-1.medium.com/max/1600/0*rBQI7uBhBKE8KT-X.png"/>
          <p:cNvPicPr>
            <a:picLocks noChangeAspect="1" noChangeArrowheads="1"/>
          </p:cNvPicPr>
          <p:nvPr/>
        </p:nvPicPr>
        <p:blipFill>
          <a:blip r:embed="rId2"/>
          <a:srcRect/>
          <a:stretch>
            <a:fillRect/>
          </a:stretch>
        </p:blipFill>
        <p:spPr bwMode="auto">
          <a:xfrm>
            <a:off x="685800" y="1524000"/>
            <a:ext cx="7010401" cy="4419600"/>
          </a:xfrm>
          <a:prstGeom prst="rect">
            <a:avLst/>
          </a:prstGeom>
          <a:noFill/>
        </p:spPr>
      </p:pic>
      <p:sp>
        <p:nvSpPr>
          <p:cNvPr id="11" name="Date Placeholder 10"/>
          <p:cNvSpPr>
            <a:spLocks noGrp="1"/>
          </p:cNvSpPr>
          <p:nvPr>
            <p:ph type="dt" sz="half" idx="10"/>
          </p:nvPr>
        </p:nvSpPr>
        <p:spPr/>
        <p:txBody>
          <a:bodyPr/>
          <a:lstStyle/>
          <a:p>
            <a:fld id="{DCB9DEA5-EE81-4FA7-BF0C-1BD9E5D6556F}" type="datetime1">
              <a:rPr lang="en-US" smtClean="0"/>
              <a:pPr/>
              <a:t>2/14/2022</a:t>
            </a:fld>
            <a:endParaRPr lang="en-US"/>
          </a:p>
        </p:txBody>
      </p:sp>
      <p:sp>
        <p:nvSpPr>
          <p:cNvPr id="12" name="Footer Placeholder 11"/>
          <p:cNvSpPr>
            <a:spLocks noGrp="1"/>
          </p:cNvSpPr>
          <p:nvPr>
            <p:ph type="ftr" sz="quarter" idx="11"/>
          </p:nvPr>
        </p:nvSpPr>
        <p:spPr/>
        <p:txBody>
          <a:bodyPr/>
          <a:lstStyle/>
          <a:p>
            <a:r>
              <a:rPr lang="en-US" dirty="0" smtClean="0"/>
              <a:t>By: Arjun Singh Saud, PhD Fellow, TU</a:t>
            </a:r>
            <a:endParaRPr lang="en-US" dirty="0"/>
          </a:p>
        </p:txBody>
      </p:sp>
    </p:spTree>
    <p:extLst>
      <p:ext uri="{BB962C8B-B14F-4D97-AF65-F5344CB8AC3E}">
        <p14:creationId xmlns:p14="http://schemas.microsoft.com/office/powerpoint/2010/main" val="378454147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Gradient Descent</a:t>
            </a: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pPr/>
              <a:t>26</a:t>
            </a:fld>
            <a:endParaRPr lang="en-US" altLang="en-US"/>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0178" name="Picture 2" descr="Image result for Gradient Descent positive and negative slope"/>
          <p:cNvPicPr>
            <a:picLocks noChangeAspect="1" noChangeArrowheads="1"/>
          </p:cNvPicPr>
          <p:nvPr/>
        </p:nvPicPr>
        <p:blipFill>
          <a:blip r:embed="rId2"/>
          <a:srcRect/>
          <a:stretch>
            <a:fillRect/>
          </a:stretch>
        </p:blipFill>
        <p:spPr bwMode="auto">
          <a:xfrm>
            <a:off x="533400" y="2209800"/>
            <a:ext cx="8153400" cy="3276600"/>
          </a:xfrm>
          <a:prstGeom prst="rect">
            <a:avLst/>
          </a:prstGeom>
          <a:noFill/>
        </p:spPr>
      </p:pic>
      <p:sp>
        <p:nvSpPr>
          <p:cNvPr id="11" name="Date Placeholder 10"/>
          <p:cNvSpPr>
            <a:spLocks noGrp="1"/>
          </p:cNvSpPr>
          <p:nvPr>
            <p:ph type="dt" sz="half" idx="10"/>
          </p:nvPr>
        </p:nvSpPr>
        <p:spPr/>
        <p:txBody>
          <a:bodyPr/>
          <a:lstStyle/>
          <a:p>
            <a:fld id="{7472A57F-965B-4B1C-93A2-5E5B77A6B0F2}" type="datetime1">
              <a:rPr lang="en-US" smtClean="0"/>
              <a:pPr/>
              <a:t>2/14/2022</a:t>
            </a:fld>
            <a:endParaRPr lang="en-US"/>
          </a:p>
        </p:txBody>
      </p:sp>
      <p:sp>
        <p:nvSpPr>
          <p:cNvPr id="12" name="Footer Placeholder 11"/>
          <p:cNvSpPr>
            <a:spLocks noGrp="1"/>
          </p:cNvSpPr>
          <p:nvPr>
            <p:ph type="ftr" sz="quarter" idx="11"/>
          </p:nvPr>
        </p:nvSpPr>
        <p:spPr/>
        <p:txBody>
          <a:bodyPr/>
          <a:lstStyle/>
          <a:p>
            <a:r>
              <a:rPr lang="en-US" dirty="0" smtClean="0"/>
              <a:t>By: Arjun Singh Saud, PhD Fellow, TU</a:t>
            </a:r>
            <a:endParaRPr lang="en-US" dirty="0"/>
          </a:p>
        </p:txBody>
      </p:sp>
    </p:spTree>
    <p:extLst>
      <p:ext uri="{BB962C8B-B14F-4D97-AF65-F5344CB8AC3E}">
        <p14:creationId xmlns:p14="http://schemas.microsoft.com/office/powerpoint/2010/main" val="351155356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Gradient Descent</a:t>
            </a:r>
          </a:p>
        </p:txBody>
      </p:sp>
      <p:sp>
        <p:nvSpPr>
          <p:cNvPr id="9" name="Content Placeholder 8"/>
          <p:cNvSpPr>
            <a:spLocks noGrp="1"/>
          </p:cNvSpPr>
          <p:nvPr>
            <p:ph idx="1"/>
          </p:nvPr>
        </p:nvSpPr>
        <p:spPr>
          <a:xfrm>
            <a:off x="228600" y="1600200"/>
            <a:ext cx="8686800" cy="4525963"/>
          </a:xfrm>
        </p:spPr>
        <p:txBody>
          <a:bodyPr>
            <a:noAutofit/>
          </a:bodyPr>
          <a:lstStyle/>
          <a:p>
            <a:pPr marL="284163" indent="-284163" algn="just"/>
            <a:r>
              <a:rPr lang="en-US" sz="2800" dirty="0" smtClean="0">
                <a:latin typeface="Book Antiqua" pitchFamily="18" charset="0"/>
              </a:rPr>
              <a:t>If </a:t>
            </a:r>
            <a:r>
              <a:rPr lang="en-US" sz="2800" i="1" dirty="0" smtClean="0">
                <a:latin typeface="Book Antiqua" pitchFamily="18" charset="0"/>
              </a:rPr>
              <a:t>f </a:t>
            </a:r>
            <a:r>
              <a:rPr lang="en-US" sz="2800" dirty="0" smtClean="0">
                <a:latin typeface="Book Antiqua" pitchFamily="18" charset="0"/>
              </a:rPr>
              <a:t>is function to be minimized (cost function), Gradient descent changes the parameters of learning model iteratively as below:</a:t>
            </a:r>
          </a:p>
          <a:p>
            <a:pPr marL="284163" indent="-284163" algn="just">
              <a:buNone/>
            </a:pPr>
            <a:endParaRPr lang="en-US" sz="2800" dirty="0" smtClean="0">
              <a:latin typeface="Book Antiqua" pitchFamily="18" charset="0"/>
            </a:endParaRPr>
          </a:p>
          <a:p>
            <a:pPr marL="284163" indent="-284163" algn="just"/>
            <a:endParaRPr lang="en-US" sz="2800" dirty="0" smtClean="0">
              <a:latin typeface="Book Antiqua" pitchFamily="18" charset="0"/>
            </a:endParaRPr>
          </a:p>
          <a:p>
            <a:pPr marL="284163" indent="-284163" algn="just">
              <a:buNone/>
            </a:pPr>
            <a:r>
              <a:rPr lang="en-US" sz="2800" dirty="0" smtClean="0">
                <a:latin typeface="Book Antiqua" pitchFamily="18" charset="0"/>
              </a:rPr>
              <a:t>		</a:t>
            </a:r>
          </a:p>
          <a:p>
            <a:pPr marL="284163" indent="-284163" algn="just"/>
            <a:r>
              <a:rPr lang="en-US" sz="2800" dirty="0" smtClean="0">
                <a:latin typeface="Book Antiqua" pitchFamily="18" charset="0"/>
              </a:rPr>
              <a:t>GD simply measures the change in all weights with regard to the change in error. We can also think of a gradient as the slope of a function. </a:t>
            </a: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pPr/>
              <a:t>27</a:t>
            </a:fld>
            <a:endParaRPr lang="en-US" altLang="en-US"/>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2227" name="Object 3"/>
          <p:cNvGraphicFramePr>
            <a:graphicFrameLocks noChangeAspect="1"/>
          </p:cNvGraphicFramePr>
          <p:nvPr/>
        </p:nvGraphicFramePr>
        <p:xfrm>
          <a:off x="1143000" y="3048000"/>
          <a:ext cx="6544101" cy="1066800"/>
        </p:xfrm>
        <a:graphic>
          <a:graphicData uri="http://schemas.openxmlformats.org/presentationml/2006/ole">
            <mc:AlternateContent xmlns:mc="http://schemas.openxmlformats.org/markup-compatibility/2006">
              <mc:Choice xmlns:v="urn:schemas-microsoft-com:vml" Requires="v">
                <p:oleObj spid="_x0000_s173150" name="Equation" r:id="rId3" imgW="3911600" imgH="635000" progId="Equation.3">
                  <p:embed/>
                </p:oleObj>
              </mc:Choice>
              <mc:Fallback>
                <p:oleObj name="Equation" r:id="rId3" imgW="3911600" imgH="635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048000"/>
                        <a:ext cx="6544101"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Date Placeholder 13"/>
          <p:cNvSpPr>
            <a:spLocks noGrp="1"/>
          </p:cNvSpPr>
          <p:nvPr>
            <p:ph type="dt" sz="half" idx="10"/>
          </p:nvPr>
        </p:nvSpPr>
        <p:spPr/>
        <p:txBody>
          <a:bodyPr/>
          <a:lstStyle/>
          <a:p>
            <a:fld id="{3802EA0E-7A6B-4409-A877-3C97A970EC68}" type="datetime1">
              <a:rPr lang="en-US" smtClean="0"/>
              <a:pPr/>
              <a:t>2/14/2022</a:t>
            </a:fld>
            <a:endParaRPr lang="en-US"/>
          </a:p>
        </p:txBody>
      </p:sp>
      <p:sp>
        <p:nvSpPr>
          <p:cNvPr id="15" name="Footer Placeholder 14"/>
          <p:cNvSpPr>
            <a:spLocks noGrp="1"/>
          </p:cNvSpPr>
          <p:nvPr>
            <p:ph type="ftr" sz="quarter" idx="11"/>
          </p:nvPr>
        </p:nvSpPr>
        <p:spPr/>
        <p:txBody>
          <a:bodyPr/>
          <a:lstStyle/>
          <a:p>
            <a:r>
              <a:rPr lang="en-US" dirty="0" smtClean="0"/>
              <a:t>By: Arjun Singh Saud, PhD Fellow, TU</a:t>
            </a:r>
            <a:endParaRPr lang="en-US" dirty="0"/>
          </a:p>
        </p:txBody>
      </p:sp>
    </p:spTree>
    <p:extLst>
      <p:ext uri="{BB962C8B-B14F-4D97-AF65-F5344CB8AC3E}">
        <p14:creationId xmlns:p14="http://schemas.microsoft.com/office/powerpoint/2010/main" val="326266406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Gradient Descent</a:t>
            </a:r>
          </a:p>
        </p:txBody>
      </p:sp>
      <p:sp>
        <p:nvSpPr>
          <p:cNvPr id="9" name="Content Placeholder 8"/>
          <p:cNvSpPr>
            <a:spLocks noGrp="1"/>
          </p:cNvSpPr>
          <p:nvPr>
            <p:ph idx="1"/>
          </p:nvPr>
        </p:nvSpPr>
        <p:spPr>
          <a:xfrm>
            <a:off x="228600" y="1600200"/>
            <a:ext cx="8686800" cy="4525963"/>
          </a:xfrm>
        </p:spPr>
        <p:txBody>
          <a:bodyPr>
            <a:noAutofit/>
          </a:bodyPr>
          <a:lstStyle/>
          <a:p>
            <a:pPr marL="284163" indent="-284163" algn="just"/>
            <a:r>
              <a:rPr lang="en-US" sz="2800" dirty="0" smtClean="0">
                <a:latin typeface="Book Antiqua" pitchFamily="18" charset="0"/>
              </a:rPr>
              <a:t>The higher the gradient, the steeper the slope and the faster a model can learn. But if the slope is zero, the model stops learning. Said it more mathematically, a gradient is a partial derivative with respect to its inputs.</a:t>
            </a:r>
          </a:p>
          <a:p>
            <a:pPr marL="284163" indent="-284163" algn="just"/>
            <a:r>
              <a:rPr lang="en-US" sz="2800" dirty="0" smtClean="0">
                <a:latin typeface="Book Antiqua" pitchFamily="18" charset="0"/>
              </a:rPr>
              <a:t>How big the steps are that Gradient Descent takes into the direction of the local minimum are determined by the learning rate. </a:t>
            </a: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pPr/>
              <a:t>28</a:t>
            </a:fld>
            <a:endParaRPr lang="en-US" altLang="en-US"/>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Date Placeholder 10"/>
          <p:cNvSpPr>
            <a:spLocks noGrp="1"/>
          </p:cNvSpPr>
          <p:nvPr>
            <p:ph type="dt" sz="half" idx="10"/>
          </p:nvPr>
        </p:nvSpPr>
        <p:spPr/>
        <p:txBody>
          <a:bodyPr/>
          <a:lstStyle/>
          <a:p>
            <a:fld id="{9D269C58-D82B-45D0-ACBD-2A23298B4F76}" type="datetime1">
              <a:rPr lang="en-US" smtClean="0"/>
              <a:pPr/>
              <a:t>2/14/2022</a:t>
            </a:fld>
            <a:endParaRPr lang="en-US"/>
          </a:p>
        </p:txBody>
      </p:sp>
      <p:sp>
        <p:nvSpPr>
          <p:cNvPr id="12" name="Footer Placeholder 11"/>
          <p:cNvSpPr>
            <a:spLocks noGrp="1"/>
          </p:cNvSpPr>
          <p:nvPr>
            <p:ph type="ftr" sz="quarter" idx="11"/>
          </p:nvPr>
        </p:nvSpPr>
        <p:spPr/>
        <p:txBody>
          <a:bodyPr/>
          <a:lstStyle/>
          <a:p>
            <a:r>
              <a:rPr lang="en-US" dirty="0" smtClean="0"/>
              <a:t>By: Arjun Singh Saud, PhD Fellow, TU</a:t>
            </a:r>
            <a:endParaRPr lang="en-US" dirty="0"/>
          </a:p>
        </p:txBody>
      </p:sp>
    </p:spTree>
    <p:extLst>
      <p:ext uri="{BB962C8B-B14F-4D97-AF65-F5344CB8AC3E}">
        <p14:creationId xmlns:p14="http://schemas.microsoft.com/office/powerpoint/2010/main" val="3505464780"/>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Gradient Descent</a:t>
            </a:r>
          </a:p>
        </p:txBody>
      </p:sp>
      <p:sp>
        <p:nvSpPr>
          <p:cNvPr id="9" name="Content Placeholder 8"/>
          <p:cNvSpPr>
            <a:spLocks noGrp="1"/>
          </p:cNvSpPr>
          <p:nvPr>
            <p:ph idx="1"/>
          </p:nvPr>
        </p:nvSpPr>
        <p:spPr>
          <a:xfrm>
            <a:off x="228600" y="1600200"/>
            <a:ext cx="8686800" cy="4525963"/>
          </a:xfrm>
        </p:spPr>
        <p:txBody>
          <a:bodyPr>
            <a:noAutofit/>
          </a:bodyPr>
          <a:lstStyle/>
          <a:p>
            <a:pPr marL="284163" indent="-284163" algn="just"/>
            <a:r>
              <a:rPr lang="en-US" sz="2800" dirty="0" smtClean="0">
                <a:latin typeface="Book Antiqua" pitchFamily="18" charset="0"/>
              </a:rPr>
              <a:t>With a high learning rate we can cover more ground each step, but we risk overshooting the lowest point. A low learning rate is more precise, but calculating the gradient is time-consuming, so it will take us a very long time to get to the bottom.</a:t>
            </a:r>
          </a:p>
          <a:p>
            <a:pPr marL="284163" indent="-284163" algn="just"/>
            <a:endParaRPr lang="en-US" sz="2800" dirty="0">
              <a:latin typeface="Book Antiqua" pitchFamily="18" charset="0"/>
            </a:endParaRP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pPr/>
              <a:t>29</a:t>
            </a:fld>
            <a:endParaRPr lang="en-US" altLang="en-US"/>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3250" name="Picture 2" descr="Image result for High low and good learning rate"/>
          <p:cNvPicPr>
            <a:picLocks noChangeAspect="1" noChangeArrowheads="1"/>
          </p:cNvPicPr>
          <p:nvPr/>
        </p:nvPicPr>
        <p:blipFill>
          <a:blip r:embed="rId2"/>
          <a:srcRect/>
          <a:stretch>
            <a:fillRect/>
          </a:stretch>
        </p:blipFill>
        <p:spPr bwMode="auto">
          <a:xfrm>
            <a:off x="2133600" y="3810000"/>
            <a:ext cx="4913565" cy="2362200"/>
          </a:xfrm>
          <a:prstGeom prst="rect">
            <a:avLst/>
          </a:prstGeom>
          <a:noFill/>
        </p:spPr>
      </p:pic>
      <p:sp>
        <p:nvSpPr>
          <p:cNvPr id="12" name="Date Placeholder 11"/>
          <p:cNvSpPr>
            <a:spLocks noGrp="1"/>
          </p:cNvSpPr>
          <p:nvPr>
            <p:ph type="dt" sz="half" idx="10"/>
          </p:nvPr>
        </p:nvSpPr>
        <p:spPr/>
        <p:txBody>
          <a:bodyPr/>
          <a:lstStyle/>
          <a:p>
            <a:fld id="{73C39F47-DFDE-4F2D-B24B-A9D97C3C58CB}" type="datetime1">
              <a:rPr lang="en-US" smtClean="0"/>
              <a:pPr/>
              <a:t>2/14/2022</a:t>
            </a:fld>
            <a:endParaRPr lang="en-US"/>
          </a:p>
        </p:txBody>
      </p:sp>
      <p:sp>
        <p:nvSpPr>
          <p:cNvPr id="13" name="Footer Placeholder 12"/>
          <p:cNvSpPr>
            <a:spLocks noGrp="1"/>
          </p:cNvSpPr>
          <p:nvPr>
            <p:ph type="ftr" sz="quarter" idx="11"/>
          </p:nvPr>
        </p:nvSpPr>
        <p:spPr/>
        <p:txBody>
          <a:bodyPr/>
          <a:lstStyle/>
          <a:p>
            <a:r>
              <a:rPr lang="en-US" dirty="0" smtClean="0"/>
              <a:t>By: Arjun Singh Saud, PhD Fellow, TU</a:t>
            </a:r>
            <a:endParaRPr lang="en-US" dirty="0"/>
          </a:p>
        </p:txBody>
      </p:sp>
    </p:spTree>
    <p:extLst>
      <p:ext uri="{BB962C8B-B14F-4D97-AF65-F5344CB8AC3E}">
        <p14:creationId xmlns:p14="http://schemas.microsoft.com/office/powerpoint/2010/main" val="409827454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Perceptron</a:t>
            </a:r>
          </a:p>
        </p:txBody>
      </p:sp>
      <p:sp>
        <p:nvSpPr>
          <p:cNvPr id="3" name="Content Placeholder 2"/>
          <p:cNvSpPr>
            <a:spLocks noGrp="1"/>
          </p:cNvSpPr>
          <p:nvPr>
            <p:ph idx="1"/>
          </p:nvPr>
        </p:nvSpPr>
        <p:spPr>
          <a:xfrm>
            <a:off x="457200" y="1371600"/>
            <a:ext cx="8229600" cy="5029200"/>
          </a:xfrm>
        </p:spPr>
        <p:txBody>
          <a:bodyPr>
            <a:normAutofit fontScale="92500" lnSpcReduction="10000"/>
          </a:bodyPr>
          <a:lstStyle/>
          <a:p>
            <a:pPr algn="just"/>
            <a:r>
              <a:rPr lang="en-US" sz="2800" dirty="0" smtClean="0">
                <a:latin typeface="Book Antiqua" panose="02040602050305030304" pitchFamily="18" charset="0"/>
              </a:rPr>
              <a:t>Rosenblatt proved that if the patterns (vectors) used to train the perceptron are drawn from two linearly separable classes, then the perceptron algorithm converges and positions the decision surface in the form of a hyperplane between the two classes. </a:t>
            </a:r>
          </a:p>
          <a:p>
            <a:pPr algn="just"/>
            <a:r>
              <a:rPr lang="en-US" sz="2800" dirty="0" smtClean="0">
                <a:latin typeface="Book Antiqua" panose="02040602050305030304" pitchFamily="18" charset="0"/>
              </a:rPr>
              <a:t>The </a:t>
            </a:r>
            <a:r>
              <a:rPr lang="en-US" sz="2800" dirty="0">
                <a:latin typeface="Book Antiqua" panose="02040602050305030304" pitchFamily="18" charset="0"/>
              </a:rPr>
              <a:t>perceptron built around a </a:t>
            </a:r>
            <a:r>
              <a:rPr lang="en-US" sz="2800" i="1" dirty="0">
                <a:latin typeface="Book Antiqua" panose="02040602050305030304" pitchFamily="18" charset="0"/>
              </a:rPr>
              <a:t>single neuron </a:t>
            </a:r>
            <a:r>
              <a:rPr lang="en-US" sz="2800" dirty="0">
                <a:latin typeface="Book Antiqua" panose="02040602050305030304" pitchFamily="18" charset="0"/>
              </a:rPr>
              <a:t>is limited to performing </a:t>
            </a:r>
            <a:r>
              <a:rPr lang="en-US" sz="2800" dirty="0" smtClean="0">
                <a:latin typeface="Book Antiqua" panose="02040602050305030304" pitchFamily="18" charset="0"/>
              </a:rPr>
              <a:t>pattern classification </a:t>
            </a:r>
            <a:r>
              <a:rPr lang="en-US" sz="2800" dirty="0">
                <a:latin typeface="Book Antiqua" panose="02040602050305030304" pitchFamily="18" charset="0"/>
              </a:rPr>
              <a:t>with only two </a:t>
            </a:r>
            <a:r>
              <a:rPr lang="en-US" sz="2800" dirty="0" smtClean="0">
                <a:latin typeface="Book Antiqua" panose="02040602050305030304" pitchFamily="18" charset="0"/>
              </a:rPr>
              <a:t>classes. </a:t>
            </a:r>
            <a:r>
              <a:rPr lang="en-US" sz="2800" dirty="0">
                <a:latin typeface="Book Antiqua" panose="02040602050305030304" pitchFamily="18" charset="0"/>
              </a:rPr>
              <a:t>By expanding the </a:t>
            </a:r>
            <a:r>
              <a:rPr lang="en-US" sz="2800" dirty="0" smtClean="0">
                <a:latin typeface="Book Antiqua" panose="02040602050305030304" pitchFamily="18" charset="0"/>
              </a:rPr>
              <a:t>output layer </a:t>
            </a:r>
            <a:r>
              <a:rPr lang="en-US" sz="2800" dirty="0">
                <a:latin typeface="Book Antiqua" panose="02040602050305030304" pitchFamily="18" charset="0"/>
              </a:rPr>
              <a:t>of the perceptron to include more than one neuron, we may </a:t>
            </a:r>
            <a:r>
              <a:rPr lang="en-US" sz="2800" dirty="0" smtClean="0">
                <a:latin typeface="Book Antiqua" panose="02040602050305030304" pitchFamily="18" charset="0"/>
              </a:rPr>
              <a:t>correspondingly perform </a:t>
            </a:r>
            <a:r>
              <a:rPr lang="en-US" sz="2800" dirty="0">
                <a:latin typeface="Book Antiqua" panose="02040602050305030304" pitchFamily="18" charset="0"/>
              </a:rPr>
              <a:t>classification with more than two classes. However, the </a:t>
            </a:r>
            <a:r>
              <a:rPr lang="en-US" sz="2800" dirty="0" smtClean="0">
                <a:latin typeface="Book Antiqua" panose="02040602050305030304" pitchFamily="18" charset="0"/>
              </a:rPr>
              <a:t>classes have </a:t>
            </a:r>
            <a:r>
              <a:rPr lang="en-US" sz="2800" dirty="0">
                <a:latin typeface="Book Antiqua" panose="02040602050305030304" pitchFamily="18" charset="0"/>
              </a:rPr>
              <a:t>to be linearly separable for the perceptron to work properly.</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3</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2682238484"/>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Book Antiqua" panose="02040602050305030304" pitchFamily="18" charset="0"/>
              </a:rPr>
              <a:t>Batch Perceptron Algorithm</a:t>
            </a:r>
            <a:endParaRPr lang="en-US" sz="3600" b="1" dirty="0">
              <a:latin typeface="Book Antiqua" panose="0204060205030503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Book Antiqua" pitchFamily="18" charset="0"/>
              </a:rPr>
              <a:t>When training set is large, taking each training example one by one and updating perceptron weights is time consuming tasks.</a:t>
            </a:r>
          </a:p>
          <a:p>
            <a:pPr algn="just"/>
            <a:r>
              <a:rPr lang="en-US" sz="2400" dirty="0" smtClean="0">
                <a:latin typeface="Book Antiqua" pitchFamily="18" charset="0"/>
              </a:rPr>
              <a:t>In such case batch perceptron algorithm is suitable. The main concept behind batch perceptron algorithm is: “Process training examples in batches. Size of batch should be defined on  the basis of size of training set. Commonly used batch size are 16, 32, 64,128, etc. ”</a:t>
            </a:r>
          </a:p>
          <a:p>
            <a:pPr algn="just"/>
            <a:r>
              <a:rPr lang="en-US" sz="2400" dirty="0" smtClean="0">
                <a:latin typeface="Book Antiqua" pitchFamily="18" charset="0"/>
              </a:rPr>
              <a:t>Then, update weights for (n+1)</a:t>
            </a:r>
            <a:r>
              <a:rPr lang="en-US" sz="2400" baseline="30000" dirty="0" err="1" smtClean="0">
                <a:latin typeface="Book Antiqua" pitchFamily="18" charset="0"/>
              </a:rPr>
              <a:t>th</a:t>
            </a:r>
            <a:r>
              <a:rPr lang="en-US" sz="2400" dirty="0" smtClean="0">
                <a:latin typeface="Book Antiqua" pitchFamily="18" charset="0"/>
              </a:rPr>
              <a:t> step by taking sum of all misclassifications in the batch of  training example.</a:t>
            </a:r>
          </a:p>
          <a:p>
            <a:pPr algn="just"/>
            <a:endParaRPr lang="en-US" sz="2400" dirty="0" smtClean="0">
              <a:latin typeface="Book Antiqua" pitchFamily="18" charset="0"/>
            </a:endParaRPr>
          </a:p>
          <a:p>
            <a:pPr algn="just"/>
            <a:endParaRPr lang="en-US" sz="2400" dirty="0" smtClean="0">
              <a:latin typeface="Book Antiqua" pitchFamily="18" charset="0"/>
            </a:endParaRPr>
          </a:p>
          <a:p>
            <a:pPr algn="just"/>
            <a:endParaRPr lang="en-US" sz="24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30</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122578465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Book Antiqua" panose="02040602050305030304" pitchFamily="18" charset="0"/>
              </a:rPr>
              <a:t>Batch Perceptron Algorithm</a:t>
            </a:r>
            <a:endParaRPr lang="en-US" sz="3600" b="1" dirty="0">
              <a:latin typeface="Book Antiqua" panose="0204060205030503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Book Antiqua" pitchFamily="18" charset="0"/>
              </a:rPr>
              <a:t>For the training examples that are incorrectly classified by the algorithm:</a:t>
            </a:r>
          </a:p>
          <a:p>
            <a:pPr algn="just"/>
            <a:endParaRPr lang="en-US" sz="2400" dirty="0" smtClean="0">
              <a:latin typeface="Book Antiqua" pitchFamily="18" charset="0"/>
            </a:endParaRPr>
          </a:p>
          <a:p>
            <a:pPr algn="just"/>
            <a:endParaRPr lang="en-US" sz="2400" dirty="0" smtClean="0">
              <a:latin typeface="Book Antiqua" pitchFamily="18" charset="0"/>
            </a:endParaRPr>
          </a:p>
          <a:p>
            <a:pPr algn="just"/>
            <a:r>
              <a:rPr lang="en-US" sz="2400" dirty="0">
                <a:latin typeface="Book Antiqua" pitchFamily="18" charset="0"/>
              </a:rPr>
              <a:t>Therefore, to minimize cost function for Perceptron, we can write:</a:t>
            </a:r>
          </a:p>
          <a:p>
            <a:pPr algn="just"/>
            <a:endParaRPr lang="en-US" sz="2400" dirty="0" smtClean="0">
              <a:latin typeface="Book Antiqua" pitchFamily="18" charset="0"/>
            </a:endParaRPr>
          </a:p>
          <a:p>
            <a:pPr algn="just"/>
            <a:endParaRPr lang="en-US" sz="2400" dirty="0" smtClean="0">
              <a:latin typeface="Book Antiqua" pitchFamily="18" charset="0"/>
            </a:endParaRPr>
          </a:p>
          <a:p>
            <a:pPr algn="just"/>
            <a:endParaRPr lang="en-US" sz="24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2875966637"/>
              </p:ext>
            </p:extLst>
          </p:nvPr>
        </p:nvGraphicFramePr>
        <p:xfrm>
          <a:off x="1488717" y="4296938"/>
          <a:ext cx="6311348" cy="1143000"/>
        </p:xfrm>
        <a:graphic>
          <a:graphicData uri="http://schemas.openxmlformats.org/presentationml/2006/ole">
            <mc:AlternateContent xmlns:mc="http://schemas.openxmlformats.org/markup-compatibility/2006">
              <mc:Choice xmlns:v="urn:schemas-microsoft-com:vml" Requires="v">
                <p:oleObj spid="_x0000_s167121" name="Equation" r:id="rId3" imgW="3225600" imgH="583920" progId="Equation.3">
                  <p:embed/>
                </p:oleObj>
              </mc:Choice>
              <mc:Fallback>
                <p:oleObj name="Equation" r:id="rId3" imgW="3225600" imgH="58392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8717" y="4296938"/>
                        <a:ext cx="6311348"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Slide Number Placeholder 13"/>
          <p:cNvSpPr>
            <a:spLocks noGrp="1"/>
          </p:cNvSpPr>
          <p:nvPr>
            <p:ph type="sldNum" sz="quarter" idx="12"/>
          </p:nvPr>
        </p:nvSpPr>
        <p:spPr/>
        <p:txBody>
          <a:bodyPr/>
          <a:lstStyle/>
          <a:p>
            <a:fld id="{3F22444B-AD59-459C-8316-D24326876BE4}" type="slidenum">
              <a:rPr lang="en-US" smtClean="0"/>
              <a:pPr/>
              <a:t>31</a:t>
            </a:fld>
            <a:endParaRPr lang="en-US"/>
          </a:p>
        </p:txBody>
      </p:sp>
      <p:sp>
        <p:nvSpPr>
          <p:cNvPr id="15" name="Footer Placeholder 14"/>
          <p:cNvSpPr>
            <a:spLocks noGrp="1"/>
          </p:cNvSpPr>
          <p:nvPr>
            <p:ph type="ftr" sz="quarter" idx="11"/>
          </p:nvPr>
        </p:nvSpPr>
        <p:spPr/>
        <p:txBody>
          <a:bodyPr/>
          <a:lstStyle/>
          <a:p>
            <a:r>
              <a:rPr lang="en-US" smtClean="0"/>
              <a:t>ANN-CSIT               By: Arjun Saud</a:t>
            </a:r>
            <a:endParaRPr lang="en-US"/>
          </a:p>
        </p:txBody>
      </p:sp>
      <p:graphicFrame>
        <p:nvGraphicFramePr>
          <p:cNvPr id="16" name="Object 15"/>
          <p:cNvGraphicFramePr>
            <a:graphicFrameLocks noChangeAspect="1"/>
          </p:cNvGraphicFramePr>
          <p:nvPr>
            <p:extLst>
              <p:ext uri="{D42A27DB-BD31-4B8C-83A1-F6EECF244321}">
                <p14:modId xmlns:p14="http://schemas.microsoft.com/office/powerpoint/2010/main" val="196604434"/>
              </p:ext>
            </p:extLst>
          </p:nvPr>
        </p:nvGraphicFramePr>
        <p:xfrm>
          <a:off x="1270648" y="2662819"/>
          <a:ext cx="1639887" cy="571500"/>
        </p:xfrm>
        <a:graphic>
          <a:graphicData uri="http://schemas.openxmlformats.org/presentationml/2006/ole">
            <mc:AlternateContent xmlns:mc="http://schemas.openxmlformats.org/markup-compatibility/2006">
              <mc:Choice xmlns:v="urn:schemas-microsoft-com:vml" Requires="v">
                <p:oleObj spid="_x0000_s167122" name="Equation" r:id="rId5" imgW="838080" imgH="291960" progId="Equation.3">
                  <p:embed/>
                </p:oleObj>
              </mc:Choice>
              <mc:Fallback>
                <p:oleObj name="Equation" r:id="rId5" imgW="838080" imgH="291960" progId="Equation.3">
                  <p:embed/>
                  <p:pic>
                    <p:nvPicPr>
                      <p:cNvPr id="0" name=""/>
                      <p:cNvPicPr>
                        <a:picLocks noChangeAspect="1" noChangeArrowheads="1"/>
                      </p:cNvPicPr>
                      <p:nvPr/>
                    </p:nvPicPr>
                    <p:blipFill>
                      <a:blip r:embed="rId6"/>
                      <a:srcRect/>
                      <a:stretch>
                        <a:fillRect/>
                      </a:stretch>
                    </p:blipFill>
                    <p:spPr bwMode="auto">
                      <a:xfrm>
                        <a:off x="1270648" y="2662819"/>
                        <a:ext cx="1639887"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17"/>
          <p:cNvSpPr>
            <a:spLocks noChangeArrowheads="1"/>
          </p:cNvSpPr>
          <p:nvPr/>
        </p:nvSpPr>
        <p:spPr bwMode="auto">
          <a:xfrm>
            <a:off x="0" y="-571619"/>
            <a:ext cx="312906"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a:t>
            </a:r>
            <a:endParaRPr kumimoji="0" lang="en-US" sz="4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000" b="0" i="0" u="none" strike="noStrike" cap="none" normalizeH="0" baseline="0" dirty="0" smtClean="0">
                <a:ln>
                  <a:noFill/>
                </a:ln>
                <a:solidFill>
                  <a:schemeClr val="tx1"/>
                </a:solidFill>
                <a:effectLst/>
                <a:latin typeface="Arial" panose="020B0604020202020204" pitchFamily="34" charset="0"/>
              </a:rPr>
              <a:t/>
            </a:r>
            <a:br>
              <a:rPr kumimoji="0" lang="en-US" sz="4000" b="0" i="0" u="none" strike="noStrike" cap="none" normalizeH="0" baseline="0" dirty="0" smtClean="0">
                <a:ln>
                  <a:noFill/>
                </a:ln>
                <a:solidFill>
                  <a:schemeClr val="tx1"/>
                </a:solidFill>
                <a:effectLst/>
                <a:latin typeface="Arial" panose="020B0604020202020204" pitchFamily="34" charset="0"/>
              </a:rPr>
            </a:br>
            <a:endParaRPr kumimoji="0" lang="en-US" sz="4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578465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Book Antiqua" panose="02040602050305030304" pitchFamily="18" charset="0"/>
              </a:rPr>
              <a:t>Batch Perceptron Algorithm</a:t>
            </a:r>
            <a:endParaRPr lang="en-US" sz="3600" b="1" dirty="0">
              <a:latin typeface="Book Antiqua" panose="02040602050305030304"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Book Antiqua" pitchFamily="18" charset="0"/>
              </a:rPr>
              <a:t>Differentiate above cost function w.r.t. w to get gradient vector.</a:t>
            </a:r>
          </a:p>
          <a:p>
            <a:pPr algn="just"/>
            <a:endParaRPr lang="en-US" sz="2400" dirty="0" smtClean="0">
              <a:latin typeface="Book Antiqua" pitchFamily="18" charset="0"/>
            </a:endParaRPr>
          </a:p>
          <a:p>
            <a:pPr algn="just"/>
            <a:endParaRPr lang="en-US" sz="2400" dirty="0" smtClean="0">
              <a:latin typeface="Book Antiqua" pitchFamily="18" charset="0"/>
            </a:endParaRPr>
          </a:p>
          <a:p>
            <a:pPr algn="just"/>
            <a:r>
              <a:rPr lang="en-US" sz="2400" dirty="0" smtClean="0">
                <a:latin typeface="Book Antiqua" pitchFamily="18" charset="0"/>
              </a:rPr>
              <a:t>In the </a:t>
            </a:r>
            <a:r>
              <a:rPr lang="en-US" sz="2400" i="1" dirty="0" smtClean="0">
                <a:latin typeface="Book Antiqua" pitchFamily="18" charset="0"/>
              </a:rPr>
              <a:t>steepest descent method, the adjustment to the weight vector </a:t>
            </a:r>
            <a:r>
              <a:rPr lang="en-US" sz="2400" b="1" i="1" dirty="0" smtClean="0">
                <a:latin typeface="Book Antiqua" pitchFamily="18" charset="0"/>
              </a:rPr>
              <a:t>w at each time step </a:t>
            </a:r>
            <a:r>
              <a:rPr lang="en-US" sz="2400" dirty="0" smtClean="0">
                <a:latin typeface="Book Antiqua" pitchFamily="18" charset="0"/>
              </a:rPr>
              <a:t>of the algorithm is applied in a direction </a:t>
            </a:r>
            <a:r>
              <a:rPr lang="en-US" sz="2400" i="1" dirty="0" smtClean="0">
                <a:latin typeface="Book Antiqua" pitchFamily="18" charset="0"/>
              </a:rPr>
              <a:t>opposite to the gradient vector.</a:t>
            </a:r>
          </a:p>
          <a:p>
            <a:pPr algn="just"/>
            <a:r>
              <a:rPr lang="en-US" sz="2400" dirty="0">
                <a:latin typeface="Book Antiqua" pitchFamily="18" charset="0"/>
              </a:rPr>
              <a:t>Thus, weight update rule for batch perceptron algorithm can be written as</a:t>
            </a:r>
          </a:p>
          <a:p>
            <a:pPr marL="0" indent="0" algn="just">
              <a:buNone/>
            </a:pPr>
            <a:r>
              <a:rPr lang="en-US" sz="2400" i="1" dirty="0" smtClean="0">
                <a:latin typeface="Book Antiqua" pitchFamily="18" charset="0"/>
              </a:rPr>
              <a:t> </a:t>
            </a:r>
            <a:endParaRPr lang="en-US" sz="24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66914" name="Object 2"/>
          <p:cNvGraphicFramePr>
            <a:graphicFrameLocks noChangeAspect="1"/>
          </p:cNvGraphicFramePr>
          <p:nvPr>
            <p:extLst>
              <p:ext uri="{D42A27DB-BD31-4B8C-83A1-F6EECF244321}">
                <p14:modId xmlns:p14="http://schemas.microsoft.com/office/powerpoint/2010/main" val="1056351743"/>
              </p:ext>
            </p:extLst>
          </p:nvPr>
        </p:nvGraphicFramePr>
        <p:xfrm>
          <a:off x="1295242" y="2641811"/>
          <a:ext cx="2162175" cy="720725"/>
        </p:xfrm>
        <a:graphic>
          <a:graphicData uri="http://schemas.openxmlformats.org/presentationml/2006/ole">
            <mc:AlternateContent xmlns:mc="http://schemas.openxmlformats.org/markup-compatibility/2006">
              <mc:Choice xmlns:v="urn:schemas-microsoft-com:vml" Requires="v">
                <p:oleObj spid="_x0000_s172223" name="Equation" r:id="rId3" imgW="1104840" imgH="368280" progId="Equation.3">
                  <p:embed/>
                </p:oleObj>
              </mc:Choice>
              <mc:Fallback>
                <p:oleObj name="Equation" r:id="rId3" imgW="1104840" imgH="3682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242" y="2641811"/>
                        <a:ext cx="2162175"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Slide Number Placeholder 13"/>
          <p:cNvSpPr>
            <a:spLocks noGrp="1"/>
          </p:cNvSpPr>
          <p:nvPr>
            <p:ph type="sldNum" sz="quarter" idx="12"/>
          </p:nvPr>
        </p:nvSpPr>
        <p:spPr/>
        <p:txBody>
          <a:bodyPr/>
          <a:lstStyle/>
          <a:p>
            <a:fld id="{3F22444B-AD59-459C-8316-D24326876BE4}" type="slidenum">
              <a:rPr lang="en-US" smtClean="0"/>
              <a:pPr/>
              <a:t>32</a:t>
            </a:fld>
            <a:endParaRPr lang="en-US"/>
          </a:p>
        </p:txBody>
      </p:sp>
      <p:sp>
        <p:nvSpPr>
          <p:cNvPr id="15" name="Footer Placeholder 14"/>
          <p:cNvSpPr>
            <a:spLocks noGrp="1"/>
          </p:cNvSpPr>
          <p:nvPr>
            <p:ph type="ftr" sz="quarter" idx="11"/>
          </p:nvPr>
        </p:nvSpPr>
        <p:spPr/>
        <p:txBody>
          <a:bodyPr/>
          <a:lstStyle/>
          <a:p>
            <a:r>
              <a:rPr lang="en-US" smtClean="0"/>
              <a:t>ANN-CSIT               By: Arjun Saud</a:t>
            </a:r>
            <a:endParaRPr lang="en-US"/>
          </a:p>
        </p:txBody>
      </p:sp>
      <p:graphicFrame>
        <p:nvGraphicFramePr>
          <p:cNvPr id="16" name="Object 2"/>
          <p:cNvGraphicFramePr>
            <a:graphicFrameLocks noChangeAspect="1"/>
          </p:cNvGraphicFramePr>
          <p:nvPr>
            <p:extLst>
              <p:ext uri="{D42A27DB-BD31-4B8C-83A1-F6EECF244321}">
                <p14:modId xmlns:p14="http://schemas.microsoft.com/office/powerpoint/2010/main" val="627977124"/>
              </p:ext>
            </p:extLst>
          </p:nvPr>
        </p:nvGraphicFramePr>
        <p:xfrm>
          <a:off x="914400" y="5408813"/>
          <a:ext cx="5491772" cy="762000"/>
        </p:xfrm>
        <a:graphic>
          <a:graphicData uri="http://schemas.openxmlformats.org/presentationml/2006/ole">
            <mc:AlternateContent xmlns:mc="http://schemas.openxmlformats.org/markup-compatibility/2006">
              <mc:Choice xmlns:v="urn:schemas-microsoft-com:vml" Requires="v">
                <p:oleObj spid="_x0000_s172224" name="Equation" r:id="rId5" imgW="2654280" imgH="368280" progId="Equation.3">
                  <p:embed/>
                </p:oleObj>
              </mc:Choice>
              <mc:Fallback>
                <p:oleObj name="Equation" r:id="rId5" imgW="2654280" imgH="3682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5408813"/>
                        <a:ext cx="5491772"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6675910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Multi-Layer Feedforward NN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400" dirty="0" smtClean="0">
                <a:latin typeface="Book Antiqua" pitchFamily="18" charset="0"/>
              </a:rPr>
              <a:t>A multilayer feed-forward network consists of an input layer, one or more hidden layers, and an output layer. Computations take place in the hidden and output layers only.</a:t>
            </a:r>
          </a:p>
          <a:p>
            <a:pPr algn="just"/>
            <a:r>
              <a:rPr lang="en-US" sz="2400" dirty="0" smtClean="0">
                <a:latin typeface="Book Antiqua" pitchFamily="18" charset="0"/>
              </a:rPr>
              <a:t>The input signal propagates through the network in a forward direction layer-by-layer. Such neural networks are called multilayer perceptrons (MLPs).</a:t>
            </a:r>
          </a:p>
          <a:p>
            <a:pPr algn="just"/>
            <a:r>
              <a:rPr lang="en-US" sz="2400" dirty="0" smtClean="0">
                <a:latin typeface="Book Antiqua" pitchFamily="18" charset="0"/>
              </a:rPr>
              <a:t>They have been successfully applied to many difficult and diverse problems. </a:t>
            </a:r>
          </a:p>
          <a:p>
            <a:pPr algn="just"/>
            <a:r>
              <a:rPr lang="en-US" sz="2400" dirty="0" smtClean="0">
                <a:latin typeface="Book Antiqua" pitchFamily="18" charset="0"/>
              </a:rPr>
              <a:t>Multilayer perceptrons are typically trained using so-called error backpropagation algorithm. This is a supervised error-correction learning algorithm.</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33</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217005356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Multi-Layer Feedforward NN</a:t>
            </a:r>
          </a:p>
        </p:txBody>
      </p:sp>
      <p:sp>
        <p:nvSpPr>
          <p:cNvPr id="3" name="Content Placeholder 2"/>
          <p:cNvSpPr>
            <a:spLocks noGrp="1"/>
          </p:cNvSpPr>
          <p:nvPr>
            <p:ph idx="1"/>
          </p:nvPr>
        </p:nvSpPr>
        <p:spPr>
          <a:xfrm>
            <a:off x="457200" y="1371600"/>
            <a:ext cx="8229600" cy="5029200"/>
          </a:xfrm>
        </p:spPr>
        <p:txBody>
          <a:bodyPr>
            <a:noAutofit/>
          </a:bodyPr>
          <a:lstStyle/>
          <a:p>
            <a:pPr algn="just">
              <a:buNone/>
            </a:pPr>
            <a:r>
              <a:rPr lang="en-US" sz="2400" b="1" u="sng" dirty="0" smtClean="0">
                <a:latin typeface="Book Antiqua" pitchFamily="18" charset="0"/>
              </a:rPr>
              <a:t>Properties of MLPs</a:t>
            </a:r>
          </a:p>
          <a:p>
            <a:pPr algn="just"/>
            <a:r>
              <a:rPr lang="en-US" sz="2400" dirty="0" smtClean="0">
                <a:latin typeface="Book Antiqua" pitchFamily="18" charset="0"/>
              </a:rPr>
              <a:t>Each neuron has a smooth (differentiable everywhere) nonlinear activation function. This is usually a </a:t>
            </a:r>
            <a:r>
              <a:rPr lang="en-US" sz="2400" dirty="0" err="1" smtClean="0">
                <a:latin typeface="Book Antiqua" pitchFamily="18" charset="0"/>
              </a:rPr>
              <a:t>sigmoidal</a:t>
            </a:r>
            <a:r>
              <a:rPr lang="en-US" sz="2400" dirty="0" smtClean="0">
                <a:latin typeface="Book Antiqua" pitchFamily="18" charset="0"/>
              </a:rPr>
              <a:t> nonlinearity defined by the logistic function</a:t>
            </a:r>
          </a:p>
          <a:p>
            <a:pPr algn="just"/>
            <a:endParaRPr lang="en-US" sz="2400" dirty="0" smtClean="0">
              <a:latin typeface="Book Antiqua" pitchFamily="18" charset="0"/>
            </a:endParaRPr>
          </a:p>
          <a:p>
            <a:pPr algn="just"/>
            <a:endParaRPr lang="en-US" sz="2400" dirty="0" smtClean="0">
              <a:latin typeface="Book Antiqua" pitchFamily="18" charset="0"/>
            </a:endParaRPr>
          </a:p>
          <a:p>
            <a:pPr algn="just">
              <a:buNone/>
            </a:pPr>
            <a:r>
              <a:rPr lang="en-US" sz="2400" dirty="0" smtClean="0">
                <a:latin typeface="Book Antiqua" pitchFamily="18" charset="0"/>
              </a:rPr>
              <a:t>	</a:t>
            </a:r>
            <a:r>
              <a:rPr lang="en-US" sz="2400" i="1" dirty="0" smtClean="0">
                <a:latin typeface="Book Antiqua" pitchFamily="18" charset="0"/>
              </a:rPr>
              <a:t>Note: Nonlinearities are important: otherwise the network could be reduced to a linear single-layer perceptron.</a:t>
            </a:r>
          </a:p>
          <a:p>
            <a:pPr algn="just"/>
            <a:r>
              <a:rPr lang="en-US" sz="2400" dirty="0" smtClean="0">
                <a:latin typeface="Book Antiqua" pitchFamily="18" charset="0"/>
              </a:rPr>
              <a:t>The network contains hidden layer(s), enabling learning complicated tasks and mappings.</a:t>
            </a:r>
          </a:p>
          <a:p>
            <a:pPr algn="just"/>
            <a:r>
              <a:rPr lang="en-US" sz="2400" dirty="0" smtClean="0">
                <a:latin typeface="Book Antiqua" pitchFamily="18" charset="0"/>
              </a:rPr>
              <a:t>The network has a high connectivity.</a:t>
            </a:r>
          </a:p>
          <a:p>
            <a:pPr algn="just"/>
            <a:endParaRPr lang="en-US" sz="24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34</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graphicFrame>
        <p:nvGraphicFramePr>
          <p:cNvPr id="15" name="Object 14"/>
          <p:cNvGraphicFramePr>
            <a:graphicFrameLocks noChangeAspect="1"/>
          </p:cNvGraphicFramePr>
          <p:nvPr/>
        </p:nvGraphicFramePr>
        <p:xfrm>
          <a:off x="1066800" y="2971800"/>
          <a:ext cx="7086600" cy="946597"/>
        </p:xfrm>
        <a:graphic>
          <a:graphicData uri="http://schemas.openxmlformats.org/presentationml/2006/ole">
            <mc:AlternateContent xmlns:mc="http://schemas.openxmlformats.org/markup-compatibility/2006">
              <mc:Choice xmlns:v="urn:schemas-microsoft-com:vml" Requires="v">
                <p:oleObj spid="_x0000_s174174" name="Equation" r:id="rId3" imgW="3327120" imgH="444240" progId="Equation.3">
                  <p:embed/>
                </p:oleObj>
              </mc:Choice>
              <mc:Fallback>
                <p:oleObj name="Equation" r:id="rId3" imgW="332712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971800"/>
                        <a:ext cx="7086600" cy="9465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9089891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Multi-Layer Feedforward NN</a:t>
            </a: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400" dirty="0" smtClean="0">
                <a:latin typeface="Book Antiqua" pitchFamily="18" charset="0"/>
              </a:rPr>
              <a:t>An architectural graph of a fully connected multilayer perceptron with two hidden layers and an output layer is given below.</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35</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pic>
        <p:nvPicPr>
          <p:cNvPr id="3074" name="Picture 2"/>
          <p:cNvPicPr>
            <a:picLocks noChangeAspect="1" noChangeArrowheads="1"/>
          </p:cNvPicPr>
          <p:nvPr/>
        </p:nvPicPr>
        <p:blipFill>
          <a:blip r:embed="rId2"/>
          <a:srcRect/>
          <a:stretch>
            <a:fillRect/>
          </a:stretch>
        </p:blipFill>
        <p:spPr bwMode="auto">
          <a:xfrm>
            <a:off x="1295400" y="2514600"/>
            <a:ext cx="6096000" cy="3292819"/>
          </a:xfrm>
          <a:prstGeom prst="rect">
            <a:avLst/>
          </a:prstGeom>
          <a:noFill/>
          <a:ln w="9525">
            <a:noFill/>
            <a:miter lim="800000"/>
            <a:headEnd/>
            <a:tailEnd/>
          </a:ln>
          <a:effectLst/>
        </p:spPr>
      </p:pic>
    </p:spTree>
    <p:extLst>
      <p:ext uri="{BB962C8B-B14F-4D97-AF65-F5344CB8AC3E}">
        <p14:creationId xmlns:p14="http://schemas.microsoft.com/office/powerpoint/2010/main" val="348161216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Multi-Layer Feedforward NN</a:t>
            </a: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400" dirty="0" smtClean="0">
                <a:latin typeface="Book Antiqua" pitchFamily="18" charset="0"/>
              </a:rPr>
              <a:t>Two kinds of signals appear in the MLP networks: Function Signal and Error Signal.</a:t>
            </a:r>
          </a:p>
          <a:p>
            <a:pPr lvl="1" algn="just"/>
            <a:r>
              <a:rPr lang="en-US" sz="2200" b="1" dirty="0" smtClean="0">
                <a:latin typeface="Book Antiqua" pitchFamily="18" charset="0"/>
              </a:rPr>
              <a:t>Function Signals: </a:t>
            </a:r>
            <a:r>
              <a:rPr lang="en-US" sz="2200" dirty="0" smtClean="0">
                <a:latin typeface="Book Antiqua" pitchFamily="18" charset="0"/>
              </a:rPr>
              <a:t>Function signals are the Input signals that propagates in forward direction through the network and produces output signals in the last phase.</a:t>
            </a:r>
          </a:p>
          <a:p>
            <a:pPr lvl="1" algn="just"/>
            <a:r>
              <a:rPr lang="en-US" sz="2200" b="1" dirty="0" smtClean="0">
                <a:latin typeface="Book Antiqua" pitchFamily="18" charset="0"/>
              </a:rPr>
              <a:t>Error Signals: </a:t>
            </a:r>
            <a:r>
              <a:rPr lang="en-US" sz="2200" dirty="0" smtClean="0">
                <a:latin typeface="Book Antiqua" pitchFamily="18" charset="0"/>
              </a:rPr>
              <a:t>These are the signals originate at output neurons, and propagate layer by layer in backward direction through the network.</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36</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pic>
        <p:nvPicPr>
          <p:cNvPr id="4098" name="Picture 2"/>
          <p:cNvPicPr>
            <a:picLocks noChangeAspect="1" noChangeArrowheads="1"/>
          </p:cNvPicPr>
          <p:nvPr/>
        </p:nvPicPr>
        <p:blipFill>
          <a:blip r:embed="rId2"/>
          <a:srcRect/>
          <a:stretch>
            <a:fillRect/>
          </a:stretch>
        </p:blipFill>
        <p:spPr bwMode="auto">
          <a:xfrm>
            <a:off x="2362200" y="4343400"/>
            <a:ext cx="3886200" cy="1924050"/>
          </a:xfrm>
          <a:prstGeom prst="rect">
            <a:avLst/>
          </a:prstGeom>
          <a:noFill/>
          <a:ln w="9525">
            <a:noFill/>
            <a:miter lim="800000"/>
            <a:headEnd/>
            <a:tailEnd/>
          </a:ln>
          <a:effectLst/>
        </p:spPr>
      </p:pic>
    </p:spTree>
    <p:extLst>
      <p:ext uri="{BB962C8B-B14F-4D97-AF65-F5344CB8AC3E}">
        <p14:creationId xmlns:p14="http://schemas.microsoft.com/office/powerpoint/2010/main" val="109977672"/>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Book Antiqua" panose="02040602050305030304" pitchFamily="18" charset="0"/>
              </a:rPr>
              <a:t>Multi-Layer Feedforward NN</a:t>
            </a: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400" dirty="0" smtClean="0">
                <a:latin typeface="Book Antiqua" pitchFamily="18" charset="0"/>
              </a:rPr>
              <a:t>Each hidden or output neuron performs two computations:</a:t>
            </a:r>
          </a:p>
          <a:p>
            <a:pPr marL="457200" indent="-457200" algn="just">
              <a:buFont typeface="+mj-lt"/>
              <a:buAutoNum type="arabicPeriod"/>
            </a:pPr>
            <a:r>
              <a:rPr lang="en-US" sz="2400" dirty="0" smtClean="0">
                <a:latin typeface="Book Antiqua" pitchFamily="18" charset="0"/>
              </a:rPr>
              <a:t>The computation of the function signal appearing at its output. This is a nonlinear function of the input signal and synaptic weights of that neuron.</a:t>
            </a:r>
          </a:p>
          <a:p>
            <a:pPr marL="457200" indent="-457200" algn="just">
              <a:buFont typeface="+mj-lt"/>
              <a:buAutoNum type="arabicPeriod"/>
            </a:pPr>
            <a:r>
              <a:rPr lang="en-US" sz="2400" dirty="0" smtClean="0">
                <a:latin typeface="Book Antiqua" pitchFamily="18" charset="0"/>
              </a:rPr>
              <a:t>The computation of an estimate of the gradient vector, needed in the backward pass.</a:t>
            </a:r>
            <a:endParaRPr lang="en-US" sz="22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37</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398460644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Batch and Online Learning</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buNone/>
            </a:pPr>
            <a:r>
              <a:rPr lang="en-US" sz="2600" b="1" u="sng" dirty="0" smtClean="0">
                <a:latin typeface="Book Antiqua" pitchFamily="18" charset="0"/>
              </a:rPr>
              <a:t>Batch Learning</a:t>
            </a:r>
          </a:p>
          <a:p>
            <a:pPr algn="just"/>
            <a:r>
              <a:rPr lang="en-US" sz="2600" dirty="0" smtClean="0">
                <a:latin typeface="Book Antiqua" pitchFamily="18" charset="0"/>
              </a:rPr>
              <a:t>In the batch method of supervised learning, adjustments to the synaptic weights of the multilayer perceptron are  updated </a:t>
            </a:r>
            <a:r>
              <a:rPr lang="en-US" sz="2600" i="1" dirty="0" smtClean="0">
                <a:latin typeface="Book Antiqua" pitchFamily="18" charset="0"/>
              </a:rPr>
              <a:t>after the presentation of all the N examples in the </a:t>
            </a:r>
            <a:r>
              <a:rPr lang="en-US" sz="2600" dirty="0" smtClean="0">
                <a:latin typeface="Book Antiqua" pitchFamily="18" charset="0"/>
              </a:rPr>
              <a:t>training sample T that constitute one </a:t>
            </a:r>
            <a:r>
              <a:rPr lang="en-US" sz="2600" i="1" dirty="0" smtClean="0">
                <a:latin typeface="Book Antiqua" pitchFamily="18" charset="0"/>
              </a:rPr>
              <a:t>epoch of training. </a:t>
            </a:r>
          </a:p>
          <a:p>
            <a:pPr algn="just"/>
            <a:r>
              <a:rPr lang="en-US" sz="2600" i="1" dirty="0" smtClean="0">
                <a:latin typeface="Book Antiqua" pitchFamily="18" charset="0"/>
              </a:rPr>
              <a:t>In other words, the cost function </a:t>
            </a:r>
            <a:r>
              <a:rPr lang="en-US" sz="2600" dirty="0" smtClean="0">
                <a:latin typeface="Book Antiqua" pitchFamily="18" charset="0"/>
              </a:rPr>
              <a:t>for batch learning is defined by the average error energy and adjustments to the synaptic weights of the multilayer perceptron are made on an </a:t>
            </a:r>
            <a:r>
              <a:rPr lang="en-US" sz="2600" i="1" dirty="0" smtClean="0">
                <a:latin typeface="Book Antiqua" pitchFamily="18" charset="0"/>
              </a:rPr>
              <a:t>epoch-by-epoch basis. </a:t>
            </a:r>
            <a:endParaRPr lang="en-US" sz="26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38</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4239925103"/>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Batch and Online Learning</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buNone/>
            </a:pPr>
            <a:r>
              <a:rPr lang="en-US" sz="2600" b="1" u="sng" dirty="0" smtClean="0">
                <a:latin typeface="Book Antiqua" pitchFamily="18" charset="0"/>
              </a:rPr>
              <a:t>Batch Learning</a:t>
            </a:r>
          </a:p>
          <a:p>
            <a:pPr algn="just"/>
            <a:r>
              <a:rPr lang="en-US" sz="2600" dirty="0" smtClean="0">
                <a:latin typeface="Book Antiqua" pitchFamily="18" charset="0"/>
              </a:rPr>
              <a:t>With the method of gradient descent used to perform the training, the advantages of batch learning include the following:</a:t>
            </a:r>
          </a:p>
          <a:p>
            <a:pPr lvl="1" algn="just"/>
            <a:r>
              <a:rPr lang="en-US" sz="2200" i="1" dirty="0" smtClean="0">
                <a:latin typeface="Book Antiqua" pitchFamily="18" charset="0"/>
              </a:rPr>
              <a:t>Accurate estimation of the gradient vector</a:t>
            </a:r>
            <a:r>
              <a:rPr lang="en-US" sz="2200" b="1" dirty="0" smtClean="0">
                <a:latin typeface="Book Antiqua" pitchFamily="18" charset="0"/>
              </a:rPr>
              <a:t>, thereby guaranteeing, </a:t>
            </a:r>
            <a:r>
              <a:rPr lang="en-US" sz="2200" dirty="0" smtClean="0">
                <a:latin typeface="Book Antiqua" pitchFamily="18" charset="0"/>
              </a:rPr>
              <a:t>convergence of the method of steepest descent to a local minima for non-convex surfaces and at global minima for convex surface;</a:t>
            </a:r>
          </a:p>
          <a:p>
            <a:pPr lvl="1" algn="just"/>
            <a:r>
              <a:rPr lang="en-US" sz="2200" i="1" dirty="0" smtClean="0">
                <a:latin typeface="Book Antiqua" pitchFamily="18" charset="0"/>
              </a:rPr>
              <a:t>parallelization of the learning process. </a:t>
            </a:r>
            <a:endParaRPr lang="en-US" sz="22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39</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89647945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Perceptron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r>
              <a:rPr lang="en-US" sz="2800" dirty="0">
                <a:latin typeface="Book Antiqua" panose="02040602050305030304" pitchFamily="18" charset="0"/>
              </a:rPr>
              <a:t>Rosenblatt’s perceptron is built around </a:t>
            </a:r>
            <a:r>
              <a:rPr lang="en-US" sz="2800" dirty="0" smtClean="0">
                <a:latin typeface="Book Antiqua" panose="02040602050305030304" pitchFamily="18" charset="0"/>
              </a:rPr>
              <a:t>the </a:t>
            </a:r>
            <a:r>
              <a:rPr lang="en-US" sz="2800" i="1" dirty="0" smtClean="0">
                <a:latin typeface="Book Antiqua" panose="02040602050305030304" pitchFamily="18" charset="0"/>
              </a:rPr>
              <a:t>McCulloch–Pitts model </a:t>
            </a:r>
            <a:r>
              <a:rPr lang="en-US" sz="2800" dirty="0">
                <a:latin typeface="Book Antiqua" panose="02040602050305030304" pitchFamily="18" charset="0"/>
              </a:rPr>
              <a:t>of a </a:t>
            </a:r>
            <a:r>
              <a:rPr lang="en-US" sz="2800" dirty="0" smtClean="0">
                <a:latin typeface="Book Antiqua" panose="02040602050305030304" pitchFamily="18" charset="0"/>
              </a:rPr>
              <a:t>neuron.</a:t>
            </a:r>
          </a:p>
          <a:p>
            <a:pPr algn="just"/>
            <a:r>
              <a:rPr lang="en-US" sz="2800" dirty="0">
                <a:latin typeface="Book Antiqua" panose="02040602050305030304" pitchFamily="18" charset="0"/>
              </a:rPr>
              <a:t>The summing node of the neural model computes a </a:t>
            </a:r>
            <a:r>
              <a:rPr lang="en-US" sz="2800" dirty="0" smtClean="0">
                <a:latin typeface="Book Antiqua" panose="02040602050305030304" pitchFamily="18" charset="0"/>
              </a:rPr>
              <a:t>linear combination </a:t>
            </a:r>
            <a:r>
              <a:rPr lang="en-US" sz="2800" dirty="0">
                <a:latin typeface="Book Antiqua" panose="02040602050305030304" pitchFamily="18" charset="0"/>
              </a:rPr>
              <a:t>of </a:t>
            </a:r>
            <a:r>
              <a:rPr lang="en-US" sz="2800" dirty="0" smtClean="0">
                <a:latin typeface="Book Antiqua" panose="02040602050305030304" pitchFamily="18" charset="0"/>
              </a:rPr>
              <a:t>the input. </a:t>
            </a:r>
            <a:r>
              <a:rPr lang="en-US" sz="2800" dirty="0">
                <a:latin typeface="Book Antiqua" panose="02040602050305030304" pitchFamily="18" charset="0"/>
              </a:rPr>
              <a:t>The resulting </a:t>
            </a:r>
            <a:r>
              <a:rPr lang="en-US" sz="2800" dirty="0" smtClean="0">
                <a:latin typeface="Book Antiqua" panose="02040602050305030304" pitchFamily="18" charset="0"/>
              </a:rPr>
              <a:t>sum </a:t>
            </a:r>
            <a:r>
              <a:rPr lang="en-US" sz="2800" dirty="0">
                <a:latin typeface="Book Antiqua" panose="02040602050305030304" pitchFamily="18" charset="0"/>
              </a:rPr>
              <a:t>is applied to a </a:t>
            </a:r>
            <a:r>
              <a:rPr lang="en-US" sz="2800" dirty="0" smtClean="0">
                <a:latin typeface="Book Antiqua" panose="02040602050305030304" pitchFamily="18" charset="0"/>
              </a:rPr>
              <a:t>hard limit activation function. </a:t>
            </a:r>
          </a:p>
          <a:p>
            <a:pPr algn="just"/>
            <a:r>
              <a:rPr lang="en-US" sz="2800" dirty="0">
                <a:latin typeface="Book Antiqua" panose="02040602050305030304" pitchFamily="18" charset="0"/>
              </a:rPr>
              <a:t>T</a:t>
            </a:r>
            <a:r>
              <a:rPr lang="en-US" sz="2800" dirty="0" smtClean="0">
                <a:latin typeface="Book Antiqua" panose="02040602050305030304" pitchFamily="18" charset="0"/>
              </a:rPr>
              <a:t>he </a:t>
            </a:r>
            <a:r>
              <a:rPr lang="en-US" sz="2800" dirty="0">
                <a:latin typeface="Book Antiqua" panose="02040602050305030304" pitchFamily="18" charset="0"/>
              </a:rPr>
              <a:t>neuron produces an output equal to 1 if the hard </a:t>
            </a:r>
            <a:r>
              <a:rPr lang="en-US" sz="2800" dirty="0" smtClean="0">
                <a:latin typeface="Book Antiqua" panose="02040602050305030304" pitchFamily="18" charset="0"/>
              </a:rPr>
              <a:t>limiter input </a:t>
            </a:r>
            <a:r>
              <a:rPr lang="en-US" sz="2800" dirty="0">
                <a:latin typeface="Book Antiqua" panose="02040602050305030304" pitchFamily="18" charset="0"/>
              </a:rPr>
              <a:t>is positive, and -1 if it is negative.</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4</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409903903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Batch and Online Learning</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buNone/>
            </a:pPr>
            <a:r>
              <a:rPr lang="en-US" sz="2600" b="1" u="sng" dirty="0" smtClean="0">
                <a:latin typeface="Book Antiqua" pitchFamily="18" charset="0"/>
              </a:rPr>
              <a:t>Batch Learning</a:t>
            </a:r>
          </a:p>
          <a:p>
            <a:pPr algn="just"/>
            <a:r>
              <a:rPr lang="en-US" sz="2600" dirty="0" smtClean="0">
                <a:latin typeface="Book Antiqua" pitchFamily="18" charset="0"/>
              </a:rPr>
              <a:t>For large datasets,  batch learning is computationally intractable because it is not possible to store entire dataset into memory at once.</a:t>
            </a:r>
          </a:p>
          <a:p>
            <a:pPr algn="just"/>
            <a:r>
              <a:rPr lang="en-US" sz="2600" dirty="0" smtClean="0">
                <a:latin typeface="Book Antiqua" pitchFamily="18" charset="0"/>
              </a:rPr>
              <a:t>Since it updates weights less frequently, it is computationally faster.</a:t>
            </a:r>
          </a:p>
          <a:p>
            <a:pPr algn="just"/>
            <a:endParaRPr lang="en-US" sz="26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40</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430765300"/>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Batch and Online Learning</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buNone/>
            </a:pPr>
            <a:r>
              <a:rPr lang="en-US" sz="2600" b="1" u="sng" dirty="0" smtClean="0">
                <a:latin typeface="Book Antiqua" pitchFamily="18" charset="0"/>
              </a:rPr>
              <a:t>Online Learning</a:t>
            </a:r>
          </a:p>
          <a:p>
            <a:pPr algn="just"/>
            <a:r>
              <a:rPr lang="en-US" sz="2600" dirty="0" smtClean="0">
                <a:latin typeface="Book Antiqua" pitchFamily="18" charset="0"/>
              </a:rPr>
              <a:t>In the on-line method of supervised learning, adjustments to the synaptic weights of the multilayer perceptron are performed on an example-by-example basis. The cost function to be minimized is therefore the total instantaneous error energy for one training example.</a:t>
            </a:r>
          </a:p>
          <a:p>
            <a:pPr algn="just"/>
            <a:r>
              <a:rPr lang="en-US" sz="2600" dirty="0" smtClean="0">
                <a:latin typeface="Book Antiqua" pitchFamily="18" charset="0"/>
              </a:rPr>
              <a:t>Due to noise gradient descent calculated for each of the training examples, online learning jumps here and there which makes it difficult to converge in global minima. Due to this behavior of online learning,  it is also called stochastic method.</a:t>
            </a:r>
          </a:p>
          <a:p>
            <a:pPr algn="just"/>
            <a:endParaRPr lang="en-US" sz="26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41</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4150874108"/>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Batch and Online Learning</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buNone/>
            </a:pPr>
            <a:r>
              <a:rPr lang="en-US" sz="2600" b="1" u="sng" dirty="0" smtClean="0">
                <a:latin typeface="Book Antiqua" pitchFamily="18" charset="0"/>
              </a:rPr>
              <a:t>Online Learning</a:t>
            </a:r>
          </a:p>
          <a:p>
            <a:pPr algn="just"/>
            <a:r>
              <a:rPr lang="en-US" sz="2600" dirty="0" smtClean="0">
                <a:latin typeface="Book Antiqua" pitchFamily="18" charset="0"/>
              </a:rPr>
              <a:t>Besides this, parallelization of online learning method is not possible.</a:t>
            </a:r>
          </a:p>
          <a:p>
            <a:pPr algn="just"/>
            <a:r>
              <a:rPr lang="en-US" sz="2600" dirty="0" smtClean="0">
                <a:latin typeface="Book Antiqua" pitchFamily="18" charset="0"/>
              </a:rPr>
              <a:t>Since it updates weights example by example basis, it is computationally slower than batch learning. But, it is computationally tractable for the large training set because we do not need to store large dataset into memory at once.</a:t>
            </a:r>
          </a:p>
          <a:p>
            <a:pPr algn="just"/>
            <a:endParaRPr lang="en-US" sz="2600" dirty="0" smtClean="0">
              <a:latin typeface="Book Antiqua" pitchFamily="18" charset="0"/>
            </a:endParaRPr>
          </a:p>
          <a:p>
            <a:pPr algn="just"/>
            <a:endParaRPr lang="en-US" sz="26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42</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709322552"/>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Batch and Online Learning</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buNone/>
            </a:pPr>
            <a:r>
              <a:rPr lang="en-US" sz="2600" b="1" u="sng" dirty="0" smtClean="0">
                <a:latin typeface="Book Antiqua" pitchFamily="18" charset="0"/>
              </a:rPr>
              <a:t>Trade-off Between Batch and Online Learning</a:t>
            </a:r>
          </a:p>
          <a:p>
            <a:pPr algn="just"/>
            <a:r>
              <a:rPr lang="en-US" sz="2400" dirty="0" smtClean="0">
                <a:latin typeface="Book Antiqua" pitchFamily="18" charset="0"/>
              </a:rPr>
              <a:t>If we look  above discussion, we can conclude that Batch learning is better approach. But, it is computationally intractable for large datasets.</a:t>
            </a:r>
          </a:p>
          <a:p>
            <a:pPr algn="just"/>
            <a:r>
              <a:rPr lang="en-US" sz="2400" dirty="0" smtClean="0">
                <a:latin typeface="Book Antiqua" pitchFamily="18" charset="0"/>
              </a:rPr>
              <a:t>On the other hand, online learning is computationally tractable for large datasets but it is difficult to converge in global minim.</a:t>
            </a:r>
          </a:p>
          <a:p>
            <a:pPr algn="just"/>
            <a:r>
              <a:rPr lang="en-US" sz="2400" dirty="0" smtClean="0">
                <a:latin typeface="Book Antiqua" pitchFamily="18" charset="0"/>
              </a:rPr>
              <a:t>Thus, the better approach is to use mini-batch learning approach, where entire dataset is divided into batches of size 16 or 32 or 64 or 128 etc., on the basis of need and synaptic weights of the multilayer perceptron are  updated </a:t>
            </a:r>
            <a:r>
              <a:rPr lang="en-US" sz="2400" i="1" dirty="0" smtClean="0">
                <a:latin typeface="Book Antiqua" pitchFamily="18" charset="0"/>
              </a:rPr>
              <a:t>after the presentation of all the N examples in a mini-batch.</a:t>
            </a:r>
            <a:endParaRPr lang="en-US" sz="2400" dirty="0" smtClean="0">
              <a:latin typeface="Book Antiqua" pitchFamily="18" charset="0"/>
            </a:endParaRPr>
          </a:p>
          <a:p>
            <a:pPr algn="just"/>
            <a:endParaRPr lang="en-US" sz="26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43</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1902530910"/>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600" dirty="0" smtClean="0">
                <a:latin typeface="Book Antiqua" pitchFamily="18" charset="0"/>
              </a:rPr>
              <a:t>A popular method for the training of multilayer perceptrons is the back-propagation algorithm. The training proceeds in two phases:</a:t>
            </a:r>
          </a:p>
          <a:p>
            <a:pPr lvl="1" algn="just"/>
            <a:r>
              <a:rPr lang="en-US" sz="2400" b="1" dirty="0" smtClean="0">
                <a:latin typeface="Book Antiqua" pitchFamily="18" charset="0"/>
              </a:rPr>
              <a:t>Forward Phase</a:t>
            </a:r>
            <a:r>
              <a:rPr lang="en-US" sz="2400" dirty="0" smtClean="0">
                <a:latin typeface="Book Antiqua" pitchFamily="18" charset="0"/>
              </a:rPr>
              <a:t>: In this phase, the synaptic weights of the network are fixed and the input signal is propagated through the network, layer by layer, until it reaches the output. Thus, in this phase, changes are confined to the activation potentials and outputs of the neurons in the network.</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44</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1040478526"/>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lvl="1" algn="just"/>
            <a:r>
              <a:rPr lang="en-US" sz="2400" b="1" dirty="0" smtClean="0">
                <a:latin typeface="Book Antiqua" pitchFamily="18" charset="0"/>
              </a:rPr>
              <a:t>Backward Phase</a:t>
            </a:r>
            <a:r>
              <a:rPr lang="en-US" sz="2400" dirty="0" smtClean="0">
                <a:latin typeface="Book Antiqua" pitchFamily="18" charset="0"/>
              </a:rPr>
              <a:t>: In this phase, an error signal is produced by comparing the output of the network with a desired response. The resulting error signal is propagated in backward direction through the network, again layer by layer. In this second phase, successive adjustments are made to the synaptic weights of the network</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45</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192463117"/>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600" dirty="0" smtClean="0">
                <a:latin typeface="Book Antiqua" pitchFamily="18" charset="0"/>
              </a:rPr>
              <a:t>The error signal at the output of neuron j at iteration n is given by</a:t>
            </a:r>
          </a:p>
          <a:p>
            <a:pPr algn="just"/>
            <a:endParaRPr lang="en-US" sz="2600" dirty="0" smtClean="0">
              <a:latin typeface="Book Antiqua" pitchFamily="18" charset="0"/>
            </a:endParaRPr>
          </a:p>
          <a:p>
            <a:pPr algn="just"/>
            <a:endParaRPr lang="en-US" sz="2600" dirty="0" smtClean="0">
              <a:latin typeface="Book Antiqua" pitchFamily="18" charset="0"/>
            </a:endParaRPr>
          </a:p>
          <a:p>
            <a:pPr algn="just"/>
            <a:r>
              <a:rPr lang="en-US" sz="2600" dirty="0" smtClean="0">
                <a:latin typeface="Book Antiqua" pitchFamily="18" charset="0"/>
              </a:rPr>
              <a:t>The total instantaneous error energy E(n) for all the neurons in the output layer is therefore</a:t>
            </a:r>
          </a:p>
          <a:p>
            <a:pPr algn="just"/>
            <a:endParaRPr lang="en-US" sz="26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46</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graphicFrame>
        <p:nvGraphicFramePr>
          <p:cNvPr id="16" name="Object 15"/>
          <p:cNvGraphicFramePr>
            <a:graphicFrameLocks noChangeAspect="1"/>
          </p:cNvGraphicFramePr>
          <p:nvPr/>
        </p:nvGraphicFramePr>
        <p:xfrm>
          <a:off x="990600" y="2209800"/>
          <a:ext cx="7772400" cy="914400"/>
        </p:xfrm>
        <a:graphic>
          <a:graphicData uri="http://schemas.openxmlformats.org/presentationml/2006/ole">
            <mc:AlternateContent xmlns:mc="http://schemas.openxmlformats.org/markup-compatibility/2006">
              <mc:Choice xmlns:v="urn:schemas-microsoft-com:vml" Requires="v">
                <p:oleObj spid="_x0000_s175290" name="Equation" r:id="rId3" imgW="4101840" imgH="482400" progId="Equation.3">
                  <p:embed/>
                </p:oleObj>
              </mc:Choice>
              <mc:Fallback>
                <p:oleObj name="Equation" r:id="rId3" imgW="4101840" imgH="48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209800"/>
                        <a:ext cx="77724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6" name="Object 6"/>
          <p:cNvGraphicFramePr>
            <a:graphicFrameLocks noChangeAspect="1"/>
          </p:cNvGraphicFramePr>
          <p:nvPr/>
        </p:nvGraphicFramePr>
        <p:xfrm>
          <a:off x="1219200" y="4038600"/>
          <a:ext cx="5638800" cy="1382506"/>
        </p:xfrm>
        <a:graphic>
          <a:graphicData uri="http://schemas.openxmlformats.org/presentationml/2006/ole">
            <mc:AlternateContent xmlns:mc="http://schemas.openxmlformats.org/markup-compatibility/2006">
              <mc:Choice xmlns:v="urn:schemas-microsoft-com:vml" Requires="v">
                <p:oleObj spid="_x0000_s175291" name="Equation" r:id="rId5" imgW="2692080" imgH="660240" progId="Equation.3">
                  <p:embed/>
                </p:oleObj>
              </mc:Choice>
              <mc:Fallback>
                <p:oleObj name="Equation" r:id="rId5" imgW="2692080" imgH="660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4038600"/>
                        <a:ext cx="5638800" cy="13825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47670694"/>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600" dirty="0" smtClean="0">
                <a:latin typeface="Book Antiqua" pitchFamily="18" charset="0"/>
              </a:rPr>
              <a:t>Let N be the total number of training vectors (examples). Then the average squared error is:</a:t>
            </a:r>
          </a:p>
          <a:p>
            <a:pPr algn="just"/>
            <a:endParaRPr lang="en-US" sz="2600" dirty="0" smtClean="0">
              <a:latin typeface="Book Antiqua" pitchFamily="18" charset="0"/>
            </a:endParaRPr>
          </a:p>
          <a:p>
            <a:pPr algn="just"/>
            <a:endParaRPr lang="en-US" sz="2600" dirty="0" smtClean="0">
              <a:latin typeface="Book Antiqua" pitchFamily="18" charset="0"/>
            </a:endParaRPr>
          </a:p>
          <a:p>
            <a:pPr algn="just"/>
            <a:r>
              <a:rPr lang="en-US" sz="2600" dirty="0" smtClean="0">
                <a:latin typeface="Book Antiqua" pitchFamily="18" charset="0"/>
              </a:rPr>
              <a:t>Consider the neuron j as given in next slide. The local field </a:t>
            </a:r>
            <a:r>
              <a:rPr lang="en-US" sz="2600" i="1" dirty="0" smtClean="0">
                <a:latin typeface="Book Antiqua" pitchFamily="18" charset="0"/>
              </a:rPr>
              <a:t>v</a:t>
            </a:r>
            <a:r>
              <a:rPr lang="en-US" sz="2600" i="1" baseline="-25000" dirty="0" smtClean="0">
                <a:latin typeface="Book Antiqua" pitchFamily="18" charset="0"/>
              </a:rPr>
              <a:t>j</a:t>
            </a:r>
            <a:r>
              <a:rPr lang="en-US" sz="2600" i="1" dirty="0" smtClean="0">
                <a:latin typeface="Book Antiqua" pitchFamily="18" charset="0"/>
              </a:rPr>
              <a:t>(n) </a:t>
            </a:r>
            <a:r>
              <a:rPr lang="en-US" sz="2600" dirty="0" smtClean="0">
                <a:latin typeface="Book Antiqua" pitchFamily="18" charset="0"/>
              </a:rPr>
              <a:t>and output </a:t>
            </a:r>
            <a:r>
              <a:rPr lang="en-US" sz="2600" i="1" dirty="0" err="1" smtClean="0">
                <a:latin typeface="Book Antiqua" pitchFamily="18" charset="0"/>
              </a:rPr>
              <a:t>y</a:t>
            </a:r>
            <a:r>
              <a:rPr lang="en-US" sz="2600" i="1" baseline="-25000" dirty="0" err="1" smtClean="0">
                <a:latin typeface="Book Antiqua" pitchFamily="18" charset="0"/>
              </a:rPr>
              <a:t>j</a:t>
            </a:r>
            <a:r>
              <a:rPr lang="en-US" sz="2600" i="1" dirty="0" smtClean="0">
                <a:latin typeface="Book Antiqua" pitchFamily="18" charset="0"/>
              </a:rPr>
              <a:t>(n)</a:t>
            </a:r>
            <a:r>
              <a:rPr lang="en-US" sz="2600" dirty="0" smtClean="0">
                <a:latin typeface="Book Antiqua" pitchFamily="18" charset="0"/>
              </a:rPr>
              <a:t> of neuron j is given by:</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47</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graphicFrame>
        <p:nvGraphicFramePr>
          <p:cNvPr id="5126" name="Object 6"/>
          <p:cNvGraphicFramePr>
            <a:graphicFrameLocks noChangeAspect="1"/>
          </p:cNvGraphicFramePr>
          <p:nvPr/>
        </p:nvGraphicFramePr>
        <p:xfrm>
          <a:off x="1143000" y="2286000"/>
          <a:ext cx="2287587" cy="903287"/>
        </p:xfrm>
        <a:graphic>
          <a:graphicData uri="http://schemas.openxmlformats.org/presentationml/2006/ole">
            <mc:AlternateContent xmlns:mc="http://schemas.openxmlformats.org/markup-compatibility/2006">
              <mc:Choice xmlns:v="urn:schemas-microsoft-com:vml" Requires="v">
                <p:oleObj spid="_x0000_s176314" name="Equation" r:id="rId3" imgW="1091880" imgH="431640" progId="Equation.3">
                  <p:embed/>
                </p:oleObj>
              </mc:Choice>
              <mc:Fallback>
                <p:oleObj name="Equation" r:id="rId3" imgW="109188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286000"/>
                        <a:ext cx="2287587" cy="903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Object 5"/>
          <p:cNvGraphicFramePr>
            <a:graphicFrameLocks noChangeAspect="1"/>
          </p:cNvGraphicFramePr>
          <p:nvPr/>
        </p:nvGraphicFramePr>
        <p:xfrm>
          <a:off x="762001" y="4343401"/>
          <a:ext cx="8382000" cy="1781355"/>
        </p:xfrm>
        <a:graphic>
          <a:graphicData uri="http://schemas.openxmlformats.org/presentationml/2006/ole">
            <mc:AlternateContent xmlns:mc="http://schemas.openxmlformats.org/markup-compatibility/2006">
              <mc:Choice xmlns:v="urn:schemas-microsoft-com:vml" Requires="v">
                <p:oleObj spid="_x0000_s176315" name="Equation" r:id="rId5" imgW="4419360" imgH="939600" progId="Equation.3">
                  <p:embed/>
                </p:oleObj>
              </mc:Choice>
              <mc:Fallback>
                <p:oleObj name="Equation" r:id="rId5" imgW="4419360" imgH="939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1" y="4343401"/>
                        <a:ext cx="8382000" cy="17813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18801454"/>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48</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pic>
        <p:nvPicPr>
          <p:cNvPr id="6148" name="Picture 4"/>
          <p:cNvPicPr>
            <a:picLocks noChangeAspect="1" noChangeArrowheads="1"/>
          </p:cNvPicPr>
          <p:nvPr/>
        </p:nvPicPr>
        <p:blipFill>
          <a:blip r:embed="rId2"/>
          <a:srcRect/>
          <a:stretch>
            <a:fillRect/>
          </a:stretch>
        </p:blipFill>
        <p:spPr bwMode="auto">
          <a:xfrm>
            <a:off x="609600" y="1752600"/>
            <a:ext cx="8055866" cy="4114800"/>
          </a:xfrm>
          <a:prstGeom prst="rect">
            <a:avLst/>
          </a:prstGeom>
          <a:noFill/>
          <a:ln w="9525">
            <a:noFill/>
            <a:miter lim="800000"/>
            <a:headEnd/>
            <a:tailEnd/>
          </a:ln>
          <a:effectLst/>
        </p:spPr>
      </p:pic>
    </p:spTree>
    <p:extLst>
      <p:ext uri="{BB962C8B-B14F-4D97-AF65-F5344CB8AC3E}">
        <p14:creationId xmlns:p14="http://schemas.microsoft.com/office/powerpoint/2010/main" val="3234720283"/>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600" dirty="0" smtClean="0">
                <a:latin typeface="Book Antiqua" pitchFamily="18" charset="0"/>
              </a:rPr>
              <a:t>The correction       made to the weight is proportional to the partial derivative                      of instantaneous error  </a:t>
            </a:r>
          </a:p>
          <a:p>
            <a:pPr algn="just"/>
            <a:r>
              <a:rPr lang="en-US" sz="2600" dirty="0" smtClean="0">
                <a:latin typeface="Book Antiqua" pitchFamily="18" charset="0"/>
              </a:rPr>
              <a:t>Using the chain rule of calculus, this gradient can be expressed as follows:</a:t>
            </a:r>
          </a:p>
          <a:p>
            <a:pPr algn="just"/>
            <a:endParaRPr lang="en-US" sz="2600" dirty="0" smtClean="0">
              <a:latin typeface="Book Antiqua" pitchFamily="18" charset="0"/>
            </a:endParaRPr>
          </a:p>
          <a:p>
            <a:pPr algn="just"/>
            <a:endParaRPr lang="en-US" sz="2600" dirty="0" smtClean="0">
              <a:latin typeface="Book Antiqua" pitchFamily="18" charset="0"/>
            </a:endParaRPr>
          </a:p>
          <a:p>
            <a:pPr algn="just"/>
            <a:r>
              <a:rPr lang="en-US" sz="2600" dirty="0" smtClean="0">
                <a:latin typeface="Book Antiqua" pitchFamily="18" charset="0"/>
              </a:rPr>
              <a:t>We can get following partial derivatives</a:t>
            </a:r>
          </a:p>
          <a:p>
            <a:pPr algn="just"/>
            <a:endParaRPr lang="en-US" sz="26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49</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graphicFrame>
        <p:nvGraphicFramePr>
          <p:cNvPr id="8196" name="Object 4"/>
          <p:cNvGraphicFramePr>
            <a:graphicFrameLocks noChangeAspect="1"/>
          </p:cNvGraphicFramePr>
          <p:nvPr/>
        </p:nvGraphicFramePr>
        <p:xfrm>
          <a:off x="3429000" y="1371600"/>
          <a:ext cx="990600" cy="495300"/>
        </p:xfrm>
        <a:graphic>
          <a:graphicData uri="http://schemas.openxmlformats.org/presentationml/2006/ole">
            <mc:AlternateContent xmlns:mc="http://schemas.openxmlformats.org/markup-compatibility/2006">
              <mc:Choice xmlns:v="urn:schemas-microsoft-com:vml" Requires="v">
                <p:oleObj spid="_x0000_s177706" name="Equation" r:id="rId3" imgW="482400" imgH="241200" progId="Equation.3">
                  <p:embed/>
                </p:oleObj>
              </mc:Choice>
              <mc:Fallback>
                <p:oleObj name="Equation" r:id="rId3" imgW="482400" imgH="24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1371600"/>
                        <a:ext cx="9906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7" name="Object 5"/>
          <p:cNvGraphicFramePr>
            <a:graphicFrameLocks noChangeAspect="1"/>
          </p:cNvGraphicFramePr>
          <p:nvPr/>
        </p:nvGraphicFramePr>
        <p:xfrm>
          <a:off x="6553200" y="1828800"/>
          <a:ext cx="1428751" cy="381000"/>
        </p:xfrm>
        <a:graphic>
          <a:graphicData uri="http://schemas.openxmlformats.org/presentationml/2006/ole">
            <mc:AlternateContent xmlns:mc="http://schemas.openxmlformats.org/markup-compatibility/2006">
              <mc:Choice xmlns:v="urn:schemas-microsoft-com:vml" Requires="v">
                <p:oleObj spid="_x0000_s177707" name="Equation" r:id="rId5" imgW="876240" imgH="241200" progId="Equation.3">
                  <p:embed/>
                </p:oleObj>
              </mc:Choice>
              <mc:Fallback>
                <p:oleObj name="Equation" r:id="rId5" imgW="87624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53200" y="1828800"/>
                        <a:ext cx="1428751"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8" name="Object 6"/>
          <p:cNvGraphicFramePr>
            <a:graphicFrameLocks noChangeAspect="1"/>
          </p:cNvGraphicFramePr>
          <p:nvPr/>
        </p:nvGraphicFramePr>
        <p:xfrm>
          <a:off x="990600" y="3505200"/>
          <a:ext cx="6437312" cy="963613"/>
        </p:xfrm>
        <a:graphic>
          <a:graphicData uri="http://schemas.openxmlformats.org/presentationml/2006/ole">
            <mc:AlternateContent xmlns:mc="http://schemas.openxmlformats.org/markup-compatibility/2006">
              <mc:Choice xmlns:v="urn:schemas-microsoft-com:vml" Requires="v">
                <p:oleObj spid="_x0000_s177708" name="Equation" r:id="rId7" imgW="3136680" imgH="469800" progId="Equation.3">
                  <p:embed/>
                </p:oleObj>
              </mc:Choice>
              <mc:Fallback>
                <p:oleObj name="Equation" r:id="rId7" imgW="3136680" imgH="469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3505200"/>
                        <a:ext cx="6437312" cy="96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9" name="Object 7"/>
          <p:cNvGraphicFramePr>
            <a:graphicFrameLocks noChangeAspect="1"/>
          </p:cNvGraphicFramePr>
          <p:nvPr/>
        </p:nvGraphicFramePr>
        <p:xfrm>
          <a:off x="1066800" y="4953000"/>
          <a:ext cx="1903413" cy="912813"/>
        </p:xfrm>
        <a:graphic>
          <a:graphicData uri="http://schemas.openxmlformats.org/presentationml/2006/ole">
            <mc:AlternateContent xmlns:mc="http://schemas.openxmlformats.org/markup-compatibility/2006">
              <mc:Choice xmlns:v="urn:schemas-microsoft-com:vml" Requires="v">
                <p:oleObj spid="_x0000_s177709" name="Equation" r:id="rId9" imgW="927000" imgH="444240" progId="Equation.3">
                  <p:embed/>
                </p:oleObj>
              </mc:Choice>
              <mc:Fallback>
                <p:oleObj name="Equation" r:id="rId9" imgW="927000" imgH="4442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6800" y="4953000"/>
                        <a:ext cx="1903413"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00" name="Object 8"/>
          <p:cNvGraphicFramePr>
            <a:graphicFrameLocks noChangeAspect="1"/>
          </p:cNvGraphicFramePr>
          <p:nvPr/>
        </p:nvGraphicFramePr>
        <p:xfrm>
          <a:off x="3581400" y="4876800"/>
          <a:ext cx="1565275" cy="965200"/>
        </p:xfrm>
        <a:graphic>
          <a:graphicData uri="http://schemas.openxmlformats.org/presentationml/2006/ole">
            <mc:AlternateContent xmlns:mc="http://schemas.openxmlformats.org/markup-compatibility/2006">
              <mc:Choice xmlns:v="urn:schemas-microsoft-com:vml" Requires="v">
                <p:oleObj spid="_x0000_s177710" name="Equation" r:id="rId11" imgW="761760" imgH="469800" progId="Equation.3">
                  <p:embed/>
                </p:oleObj>
              </mc:Choice>
              <mc:Fallback>
                <p:oleObj name="Equation" r:id="rId11" imgW="761760" imgH="4698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81400" y="4876800"/>
                        <a:ext cx="1565275"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201" name="Object 9"/>
          <p:cNvGraphicFramePr>
            <a:graphicFrameLocks noChangeAspect="1"/>
          </p:cNvGraphicFramePr>
          <p:nvPr/>
        </p:nvGraphicFramePr>
        <p:xfrm>
          <a:off x="5562600" y="4876800"/>
          <a:ext cx="2427287" cy="965200"/>
        </p:xfrm>
        <a:graphic>
          <a:graphicData uri="http://schemas.openxmlformats.org/presentationml/2006/ole">
            <mc:AlternateContent xmlns:mc="http://schemas.openxmlformats.org/markup-compatibility/2006">
              <mc:Choice xmlns:v="urn:schemas-microsoft-com:vml" Requires="v">
                <p:oleObj spid="_x0000_s177711" name="Equation" r:id="rId13" imgW="1180800" imgH="469800" progId="Equation.3">
                  <p:embed/>
                </p:oleObj>
              </mc:Choice>
              <mc:Fallback>
                <p:oleObj name="Equation" r:id="rId13" imgW="1180800" imgH="4698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62600" y="4876800"/>
                        <a:ext cx="2427287"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6470379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Perceptron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marL="0" indent="0" algn="just">
              <a:buNone/>
            </a:pPr>
            <a:endParaRPr lang="en-US" sz="2800" dirty="0" smtClean="0">
              <a:latin typeface="Book Antiqua" pitchFamily="18" charset="0"/>
            </a:endParaRPr>
          </a:p>
          <a:p>
            <a:pPr marL="0" indent="0" algn="just">
              <a:buNone/>
            </a:pPr>
            <a:endParaRPr lang="en-US" sz="2800" dirty="0">
              <a:latin typeface="Book Antiqua" pitchFamily="18" charset="0"/>
            </a:endParaRPr>
          </a:p>
          <a:p>
            <a:pPr marL="0" indent="0" algn="just">
              <a:buNone/>
            </a:pPr>
            <a:endParaRPr lang="en-US" sz="2800" dirty="0" smtClean="0">
              <a:latin typeface="Book Antiqua" pitchFamily="18" charset="0"/>
            </a:endParaRPr>
          </a:p>
          <a:p>
            <a:pPr marL="0" indent="0" algn="just">
              <a:buNone/>
            </a:pPr>
            <a:endParaRPr lang="en-US" sz="2800" dirty="0">
              <a:latin typeface="Book Antiqua" pitchFamily="18" charset="0"/>
            </a:endParaRPr>
          </a:p>
          <a:p>
            <a:pPr marL="0" indent="0" algn="just">
              <a:buNone/>
            </a:pPr>
            <a:endParaRPr lang="en-US" sz="2800" dirty="0" smtClean="0">
              <a:latin typeface="Book Antiqua" pitchFamily="18" charset="0"/>
            </a:endParaRPr>
          </a:p>
          <a:p>
            <a:pPr marL="0" indent="0" algn="just">
              <a:buNone/>
            </a:pPr>
            <a:r>
              <a:rPr lang="en-US" sz="2800" dirty="0" smtClean="0">
                <a:latin typeface="Book Antiqua" pitchFamily="18" charset="0"/>
              </a:rPr>
              <a:t>The </a:t>
            </a:r>
            <a:r>
              <a:rPr lang="en-US" sz="2800" dirty="0">
                <a:latin typeface="Book Antiqua" panose="02040602050305030304" pitchFamily="18" charset="0"/>
              </a:rPr>
              <a:t>hard limiter </a:t>
            </a:r>
            <a:r>
              <a:rPr lang="en-US" sz="2800" dirty="0" smtClean="0">
                <a:latin typeface="Book Antiqua" panose="02040602050305030304" pitchFamily="18" charset="0"/>
              </a:rPr>
              <a:t>input (or </a:t>
            </a:r>
            <a:r>
              <a:rPr lang="en-US" sz="2800" dirty="0">
                <a:latin typeface="Book Antiqua" panose="02040602050305030304" pitchFamily="18" charset="0"/>
              </a:rPr>
              <a:t>induced local </a:t>
            </a:r>
            <a:r>
              <a:rPr lang="en-US" sz="2800" dirty="0" smtClean="0">
                <a:latin typeface="Book Antiqua" panose="02040602050305030304" pitchFamily="18" charset="0"/>
              </a:rPr>
              <a:t>field) </a:t>
            </a:r>
            <a:r>
              <a:rPr lang="en-US" sz="2800" dirty="0">
                <a:latin typeface="Book Antiqua" panose="02040602050305030304" pitchFamily="18" charset="0"/>
              </a:rPr>
              <a:t>of the neuron </a:t>
            </a:r>
            <a:r>
              <a:rPr lang="en-US" sz="2800" dirty="0" smtClean="0">
                <a:latin typeface="Book Antiqua" panose="02040602050305030304" pitchFamily="18" charset="0"/>
              </a:rPr>
              <a:t>is.</a:t>
            </a:r>
          </a:p>
          <a:p>
            <a:pPr marL="0" indent="0" algn="just">
              <a:buNone/>
            </a:pPr>
            <a:endParaRPr lang="en-US" sz="2800" dirty="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p:cNvPicPr>
            <a:picLocks noChangeAspect="1"/>
          </p:cNvPicPr>
          <p:nvPr/>
        </p:nvPicPr>
        <p:blipFill>
          <a:blip r:embed="rId2"/>
          <a:stretch>
            <a:fillRect/>
          </a:stretch>
        </p:blipFill>
        <p:spPr>
          <a:xfrm>
            <a:off x="2438400" y="1714085"/>
            <a:ext cx="4766415" cy="2283163"/>
          </a:xfrm>
          <a:prstGeom prst="rect">
            <a:avLst/>
          </a:prstGeom>
        </p:spPr>
      </p:pic>
      <p:pic>
        <p:nvPicPr>
          <p:cNvPr id="6" name="Picture 5"/>
          <p:cNvPicPr>
            <a:picLocks noChangeAspect="1"/>
          </p:cNvPicPr>
          <p:nvPr/>
        </p:nvPicPr>
        <p:blipFill>
          <a:blip r:embed="rId3"/>
          <a:stretch>
            <a:fillRect/>
          </a:stretch>
        </p:blipFill>
        <p:spPr>
          <a:xfrm>
            <a:off x="1562896" y="4985051"/>
            <a:ext cx="1834780" cy="577549"/>
          </a:xfrm>
          <a:prstGeom prst="rect">
            <a:avLst/>
          </a:prstGeom>
        </p:spPr>
      </p:pic>
      <p:sp>
        <p:nvSpPr>
          <p:cNvPr id="14" name="Slide Number Placeholder 13"/>
          <p:cNvSpPr>
            <a:spLocks noGrp="1"/>
          </p:cNvSpPr>
          <p:nvPr>
            <p:ph type="sldNum" sz="quarter" idx="12"/>
          </p:nvPr>
        </p:nvSpPr>
        <p:spPr/>
        <p:txBody>
          <a:bodyPr/>
          <a:lstStyle/>
          <a:p>
            <a:fld id="{3F22444B-AD59-459C-8316-D24326876BE4}" type="slidenum">
              <a:rPr lang="en-US" smtClean="0"/>
              <a:pPr/>
              <a:t>5</a:t>
            </a:fld>
            <a:endParaRPr lang="en-US"/>
          </a:p>
        </p:txBody>
      </p:sp>
      <p:sp>
        <p:nvSpPr>
          <p:cNvPr id="15" name="Footer Placeholder 14"/>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963764830"/>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endParaRPr lang="en-US" sz="2600" dirty="0" smtClean="0">
              <a:latin typeface="Book Antiqua" pitchFamily="18" charset="0"/>
            </a:endParaRPr>
          </a:p>
          <a:p>
            <a:pPr algn="just"/>
            <a:endParaRPr lang="en-US" sz="2600" dirty="0" smtClean="0">
              <a:latin typeface="Book Antiqua" pitchFamily="18" charset="0"/>
            </a:endParaRPr>
          </a:p>
          <a:p>
            <a:pPr algn="just"/>
            <a:endParaRPr lang="en-US" sz="2600" dirty="0" smtClean="0">
              <a:latin typeface="Book Antiqua" pitchFamily="18" charset="0"/>
            </a:endParaRPr>
          </a:p>
          <a:p>
            <a:pPr algn="just"/>
            <a:r>
              <a:rPr lang="en-US" sz="2600" dirty="0" smtClean="0">
                <a:latin typeface="Book Antiqua" pitchFamily="18" charset="0"/>
              </a:rPr>
              <a:t>Putting all partial derivatives in equation 1, we get</a:t>
            </a:r>
          </a:p>
          <a:p>
            <a:pPr algn="just"/>
            <a:endParaRPr lang="en-US" sz="2600" dirty="0" smtClean="0">
              <a:latin typeface="Book Antiqua" pitchFamily="18" charset="0"/>
            </a:endParaRPr>
          </a:p>
          <a:p>
            <a:pPr algn="just"/>
            <a:endParaRPr lang="en-US" sz="2600" dirty="0" smtClean="0">
              <a:latin typeface="Book Antiqua" pitchFamily="18" charset="0"/>
            </a:endParaRPr>
          </a:p>
          <a:p>
            <a:pPr algn="just"/>
            <a:r>
              <a:rPr lang="en-US" sz="2800" dirty="0" smtClean="0">
                <a:latin typeface="Book Antiqua" pitchFamily="18" charset="0"/>
              </a:rPr>
              <a:t>The correction applied to the weight is defined by</a:t>
            </a:r>
            <a:endParaRPr lang="en-US" sz="26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50</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graphicFrame>
        <p:nvGraphicFramePr>
          <p:cNvPr id="8201" name="Object 9"/>
          <p:cNvGraphicFramePr>
            <a:graphicFrameLocks noChangeAspect="1"/>
          </p:cNvGraphicFramePr>
          <p:nvPr/>
        </p:nvGraphicFramePr>
        <p:xfrm>
          <a:off x="914400" y="1676400"/>
          <a:ext cx="2009775" cy="965200"/>
        </p:xfrm>
        <a:graphic>
          <a:graphicData uri="http://schemas.openxmlformats.org/presentationml/2006/ole">
            <mc:AlternateContent xmlns:mc="http://schemas.openxmlformats.org/markup-compatibility/2006">
              <mc:Choice xmlns:v="urn:schemas-microsoft-com:vml" Requires="v">
                <p:oleObj spid="_x0000_s178454" name="Equation" r:id="rId3" imgW="977760" imgH="469800" progId="Equation.3">
                  <p:embed/>
                </p:oleObj>
              </mc:Choice>
              <mc:Fallback>
                <p:oleObj name="Equation" r:id="rId3" imgW="977760" imgH="469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676400"/>
                        <a:ext cx="2009775"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8" name="Object 8"/>
          <p:cNvGraphicFramePr>
            <a:graphicFrameLocks noChangeAspect="1"/>
          </p:cNvGraphicFramePr>
          <p:nvPr/>
        </p:nvGraphicFramePr>
        <p:xfrm>
          <a:off x="990600" y="3429000"/>
          <a:ext cx="5368925" cy="912812"/>
        </p:xfrm>
        <a:graphic>
          <a:graphicData uri="http://schemas.openxmlformats.org/presentationml/2006/ole">
            <mc:AlternateContent xmlns:mc="http://schemas.openxmlformats.org/markup-compatibility/2006">
              <mc:Choice xmlns:v="urn:schemas-microsoft-com:vml" Requires="v">
                <p:oleObj spid="_x0000_s178455" name="Equation" r:id="rId5" imgW="2616120" imgH="444240" progId="Equation.3">
                  <p:embed/>
                </p:oleObj>
              </mc:Choice>
              <mc:Fallback>
                <p:oleObj name="Equation" r:id="rId5" imgW="2616120" imgH="444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3429000"/>
                        <a:ext cx="5368925" cy="91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9" name="Object 9"/>
          <p:cNvGraphicFramePr>
            <a:graphicFrameLocks noChangeAspect="1"/>
          </p:cNvGraphicFramePr>
          <p:nvPr/>
        </p:nvGraphicFramePr>
        <p:xfrm>
          <a:off x="762000" y="5181600"/>
          <a:ext cx="4195763" cy="912813"/>
        </p:xfrm>
        <a:graphic>
          <a:graphicData uri="http://schemas.openxmlformats.org/presentationml/2006/ole">
            <mc:AlternateContent xmlns:mc="http://schemas.openxmlformats.org/markup-compatibility/2006">
              <mc:Choice xmlns:v="urn:schemas-microsoft-com:vml" Requires="v">
                <p:oleObj spid="_x0000_s178456" name="Equation" r:id="rId7" imgW="2044440" imgH="444240" progId="Equation.3">
                  <p:embed/>
                </p:oleObj>
              </mc:Choice>
              <mc:Fallback>
                <p:oleObj name="Equation" r:id="rId7" imgW="2044440" imgH="4442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5181600"/>
                        <a:ext cx="4195763"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64064643"/>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600" dirty="0" smtClean="0">
                <a:latin typeface="Book Antiqua" pitchFamily="18" charset="0"/>
              </a:rPr>
              <a:t>Using equation (2), equation (3) can be written as</a:t>
            </a:r>
          </a:p>
          <a:p>
            <a:pPr algn="just"/>
            <a:endParaRPr lang="en-US" sz="2600" dirty="0" smtClean="0">
              <a:latin typeface="Book Antiqua" pitchFamily="18" charset="0"/>
            </a:endParaRPr>
          </a:p>
          <a:p>
            <a:pPr algn="just"/>
            <a:endParaRPr lang="en-US" sz="2600" dirty="0" smtClean="0">
              <a:latin typeface="Book Antiqua" pitchFamily="18" charset="0"/>
            </a:endParaRPr>
          </a:p>
          <a:p>
            <a:pPr algn="just"/>
            <a:r>
              <a:rPr lang="en-US" sz="2600" dirty="0" smtClean="0">
                <a:latin typeface="Book Antiqua" pitchFamily="18" charset="0"/>
              </a:rPr>
              <a:t>This can be written as</a:t>
            </a:r>
          </a:p>
          <a:p>
            <a:pPr algn="just"/>
            <a:endParaRPr lang="en-US" sz="2600" dirty="0" smtClean="0">
              <a:latin typeface="Book Antiqua" pitchFamily="18" charset="0"/>
            </a:endParaRPr>
          </a:p>
          <a:p>
            <a:pPr algn="just"/>
            <a:endParaRPr lang="en-US" sz="2600" dirty="0" smtClean="0">
              <a:latin typeface="Book Antiqua" pitchFamily="18" charset="0"/>
            </a:endParaRPr>
          </a:p>
          <a:p>
            <a:pPr algn="just"/>
            <a:endParaRPr lang="en-US" sz="2600" dirty="0" smtClean="0">
              <a:latin typeface="Book Antiqua" pitchFamily="18" charset="0"/>
            </a:endParaRPr>
          </a:p>
          <a:p>
            <a:pPr algn="just"/>
            <a:r>
              <a:rPr lang="en-US" sz="2600" dirty="0" smtClean="0">
                <a:latin typeface="Book Antiqua" pitchFamily="18" charset="0"/>
              </a:rPr>
              <a:t>The error term in equation 4 and 5 depends upon location of neuron in the MLP. There can be two possible scenarios.</a:t>
            </a:r>
          </a:p>
          <a:p>
            <a:pPr algn="just"/>
            <a:endParaRPr lang="en-US" sz="2600" dirty="0" smtClean="0">
              <a:latin typeface="Book Antiqua" pitchFamily="18" charset="0"/>
            </a:endParaRPr>
          </a:p>
          <a:p>
            <a:pPr algn="just"/>
            <a:endParaRPr lang="en-US" sz="2600" dirty="0" smtClean="0">
              <a:latin typeface="Book Antiqua" pitchFamily="18" charset="0"/>
            </a:endParaRPr>
          </a:p>
          <a:p>
            <a:pPr algn="just"/>
            <a:endParaRPr lang="en-US" sz="2600" dirty="0" smtClean="0">
              <a:latin typeface="Book Antiqua" pitchFamily="18" charset="0"/>
            </a:endParaRPr>
          </a:p>
          <a:p>
            <a:pPr algn="just"/>
            <a:endParaRPr lang="en-US" sz="26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51</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graphicFrame>
        <p:nvGraphicFramePr>
          <p:cNvPr id="10249" name="Object 9"/>
          <p:cNvGraphicFramePr>
            <a:graphicFrameLocks noChangeAspect="1"/>
          </p:cNvGraphicFramePr>
          <p:nvPr/>
        </p:nvGraphicFramePr>
        <p:xfrm>
          <a:off x="990600" y="2057400"/>
          <a:ext cx="5562599" cy="582347"/>
        </p:xfrm>
        <a:graphic>
          <a:graphicData uri="http://schemas.openxmlformats.org/presentationml/2006/ole">
            <mc:AlternateContent xmlns:mc="http://schemas.openxmlformats.org/markup-compatibility/2006">
              <mc:Choice xmlns:v="urn:schemas-microsoft-com:vml" Requires="v">
                <p:oleObj spid="_x0000_s179386" name="Equation" r:id="rId3" imgW="2425680" imgH="253800" progId="Equation.3">
                  <p:embed/>
                </p:oleObj>
              </mc:Choice>
              <mc:Fallback>
                <p:oleObj name="Equation" r:id="rId3" imgW="242568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057400"/>
                        <a:ext cx="5562599" cy="582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69" name="Object 5"/>
          <p:cNvGraphicFramePr>
            <a:graphicFrameLocks noChangeAspect="1"/>
          </p:cNvGraphicFramePr>
          <p:nvPr/>
        </p:nvGraphicFramePr>
        <p:xfrm>
          <a:off x="914400" y="3276600"/>
          <a:ext cx="5857875" cy="1165225"/>
        </p:xfrm>
        <a:graphic>
          <a:graphicData uri="http://schemas.openxmlformats.org/presentationml/2006/ole">
            <mc:AlternateContent xmlns:mc="http://schemas.openxmlformats.org/markup-compatibility/2006">
              <mc:Choice xmlns:v="urn:schemas-microsoft-com:vml" Requires="v">
                <p:oleObj spid="_x0000_s179387" name="Equation" r:id="rId5" imgW="2552400" imgH="507960" progId="Equation.3">
                  <p:embed/>
                </p:oleObj>
              </mc:Choice>
              <mc:Fallback>
                <p:oleObj name="Equation" r:id="rId5" imgW="2552400" imgH="50796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3276600"/>
                        <a:ext cx="5857875"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1150316"/>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buNone/>
            </a:pPr>
            <a:r>
              <a:rPr lang="en-US" sz="2600" b="1" u="sng" dirty="0" smtClean="0">
                <a:latin typeface="Book Antiqua" pitchFamily="18" charset="0"/>
              </a:rPr>
              <a:t>Case I: Neuron j is output layer neuron</a:t>
            </a:r>
          </a:p>
          <a:p>
            <a:pPr algn="just"/>
            <a:r>
              <a:rPr lang="en-US" sz="2600" dirty="0" smtClean="0">
                <a:latin typeface="Book Antiqua" pitchFamily="18" charset="0"/>
              </a:rPr>
              <a:t>The desired response </a:t>
            </a:r>
            <a:r>
              <a:rPr lang="en-US" sz="2600" dirty="0" err="1" smtClean="0">
                <a:latin typeface="Book Antiqua" pitchFamily="18" charset="0"/>
              </a:rPr>
              <a:t>d</a:t>
            </a:r>
            <a:r>
              <a:rPr lang="en-US" sz="2600" baseline="-25000" dirty="0" err="1" smtClean="0">
                <a:latin typeface="Book Antiqua" pitchFamily="18" charset="0"/>
              </a:rPr>
              <a:t>j</a:t>
            </a:r>
            <a:r>
              <a:rPr lang="en-US" sz="2600" dirty="0" smtClean="0">
                <a:latin typeface="Book Antiqua" pitchFamily="18" charset="0"/>
              </a:rPr>
              <a:t>(n) for the neuron j is directly available. Computation of the error </a:t>
            </a:r>
            <a:r>
              <a:rPr lang="en-US" sz="2600" dirty="0" err="1" smtClean="0">
                <a:latin typeface="Book Antiqua" pitchFamily="18" charset="0"/>
              </a:rPr>
              <a:t>e</a:t>
            </a:r>
            <a:r>
              <a:rPr lang="en-US" sz="2600" baseline="-25000" dirty="0" err="1" smtClean="0">
                <a:latin typeface="Book Antiqua" pitchFamily="18" charset="0"/>
              </a:rPr>
              <a:t>j</a:t>
            </a:r>
            <a:r>
              <a:rPr lang="en-US" sz="2600" dirty="0" smtClean="0">
                <a:latin typeface="Book Antiqua" pitchFamily="18" charset="0"/>
              </a:rPr>
              <a:t>(n) is straightforward in this case. We can use equation 4 or 5 to calculate weight update term.</a:t>
            </a:r>
          </a:p>
          <a:p>
            <a:pPr algn="just">
              <a:buNone/>
            </a:pPr>
            <a:r>
              <a:rPr lang="en-US" sz="2600" b="1" u="sng" dirty="0" smtClean="0">
                <a:latin typeface="Book Antiqua" pitchFamily="18" charset="0"/>
              </a:rPr>
              <a:t>Case II: Neuron j is hidden layer neuron</a:t>
            </a:r>
          </a:p>
          <a:p>
            <a:pPr algn="just"/>
            <a:r>
              <a:rPr lang="en-US" sz="2600" dirty="0" smtClean="0">
                <a:latin typeface="Book Antiqua" pitchFamily="18" charset="0"/>
              </a:rPr>
              <a:t>There is no desired response available for neuron j. The error signal for a hidden neuron must be determined recursively in terms of the error signals of all neurons connected to it as below:</a:t>
            </a:r>
          </a:p>
          <a:p>
            <a:endParaRPr lang="en-US" sz="2600" dirty="0" smtClean="0">
              <a:latin typeface="Book Antiqua" pitchFamily="18" charset="0"/>
            </a:endParaRPr>
          </a:p>
          <a:p>
            <a:pPr algn="just"/>
            <a:endParaRPr lang="en-US" sz="26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52</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graphicFrame>
        <p:nvGraphicFramePr>
          <p:cNvPr id="35844" name="Object 4"/>
          <p:cNvGraphicFramePr>
            <a:graphicFrameLocks noChangeAspect="1"/>
          </p:cNvGraphicFramePr>
          <p:nvPr/>
        </p:nvGraphicFramePr>
        <p:xfrm>
          <a:off x="1012825" y="5675313"/>
          <a:ext cx="6119813" cy="785812"/>
        </p:xfrm>
        <a:graphic>
          <a:graphicData uri="http://schemas.openxmlformats.org/presentationml/2006/ole">
            <mc:AlternateContent xmlns:mc="http://schemas.openxmlformats.org/markup-compatibility/2006">
              <mc:Choice xmlns:v="urn:schemas-microsoft-com:vml" Requires="v">
                <p:oleObj spid="_x0000_s180318" name="Equation" r:id="rId3" imgW="2666880" imgH="342720" progId="Equation.3">
                  <p:embed/>
                </p:oleObj>
              </mc:Choice>
              <mc:Fallback>
                <p:oleObj name="Equation" r:id="rId3" imgW="2666880" imgH="3427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2825" y="5675313"/>
                        <a:ext cx="6119813" cy="78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55038112"/>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lstStyle/>
          <a:p>
            <a:r>
              <a:rPr lang="en-US" b="1" dirty="0" smtClean="0">
                <a:latin typeface="Book Antiqua" panose="02040602050305030304" pitchFamily="18" charset="0"/>
              </a:rPr>
              <a:t>Backpropagation Algorithm</a:t>
            </a:r>
            <a:endParaRPr lang="en-US" dirty="0"/>
          </a:p>
        </p:txBody>
      </p:sp>
      <p:sp>
        <p:nvSpPr>
          <p:cNvPr id="3" name="Content Placeholder 2"/>
          <p:cNvSpPr>
            <a:spLocks noGrp="1"/>
          </p:cNvSpPr>
          <p:nvPr>
            <p:ph idx="1"/>
          </p:nvPr>
        </p:nvSpPr>
        <p:spPr/>
        <p:txBody>
          <a:bodyPr>
            <a:noAutofit/>
          </a:bodyPr>
          <a:lstStyle/>
          <a:p>
            <a:pPr marL="0" indent="0" algn="just">
              <a:buNone/>
            </a:pPr>
            <a:r>
              <a:rPr lang="en-US" sz="2400" b="1" u="sng" dirty="0" smtClean="0">
                <a:latin typeface="Book Antiqua" pitchFamily="18" charset="0"/>
              </a:rPr>
              <a:t>Algorithm</a:t>
            </a:r>
          </a:p>
          <a:p>
            <a:pPr marL="457200" lvl="0" indent="-457200">
              <a:buFont typeface="+mj-lt"/>
              <a:buAutoNum type="arabicPeriod"/>
            </a:pPr>
            <a:r>
              <a:rPr lang="en-US" sz="2400" dirty="0">
                <a:latin typeface="Book Antiqua" panose="02040602050305030304" pitchFamily="18" charset="0"/>
              </a:rPr>
              <a:t>Initialize all weights and biases in </a:t>
            </a:r>
            <a:r>
              <a:rPr lang="en-US" sz="2400" i="1" dirty="0">
                <a:latin typeface="Book Antiqua" panose="02040602050305030304" pitchFamily="18" charset="0"/>
              </a:rPr>
              <a:t>network</a:t>
            </a:r>
            <a:endParaRPr lang="en-US" sz="2400" dirty="0">
              <a:latin typeface="Book Antiqua" panose="02040602050305030304" pitchFamily="18" charset="0"/>
            </a:endParaRPr>
          </a:p>
          <a:p>
            <a:pPr marL="457200" lvl="0" indent="-457200">
              <a:buFont typeface="+mj-lt"/>
              <a:buAutoNum type="arabicPeriod"/>
            </a:pPr>
            <a:r>
              <a:rPr lang="en-US" sz="2400" dirty="0">
                <a:latin typeface="Book Antiqua" panose="02040602050305030304" pitchFamily="18" charset="0"/>
              </a:rPr>
              <a:t>While terminating condition is not satisfied</a:t>
            </a:r>
          </a:p>
          <a:p>
            <a:pPr marL="457200" lvl="0" indent="-457200">
              <a:buFont typeface="+mj-lt"/>
              <a:buAutoNum type="arabicPeriod"/>
            </a:pPr>
            <a:r>
              <a:rPr lang="en-US" sz="2400" dirty="0">
                <a:latin typeface="Book Antiqua" panose="02040602050305030304" pitchFamily="18" charset="0"/>
              </a:rPr>
              <a:t>for each training tuple </a:t>
            </a:r>
            <a:r>
              <a:rPr lang="en-US" sz="2400" b="1" i="1" dirty="0">
                <a:latin typeface="Book Antiqua" panose="02040602050305030304" pitchFamily="18" charset="0"/>
              </a:rPr>
              <a:t>X </a:t>
            </a:r>
            <a:r>
              <a:rPr lang="en-US" sz="2400" dirty="0">
                <a:latin typeface="Book Antiqua" panose="02040602050305030304" pitchFamily="18" charset="0"/>
              </a:rPr>
              <a:t>in </a:t>
            </a:r>
            <a:r>
              <a:rPr lang="en-US" sz="2400" i="1" dirty="0">
                <a:latin typeface="Book Antiqua" panose="02040602050305030304" pitchFamily="18" charset="0"/>
              </a:rPr>
              <a:t>D </a:t>
            </a:r>
            <a:endParaRPr lang="en-US" sz="2400" dirty="0">
              <a:latin typeface="Book Antiqua" panose="02040602050305030304" pitchFamily="18" charset="0"/>
            </a:endParaRPr>
          </a:p>
          <a:p>
            <a:pPr marL="457200" lvl="0" indent="-457200">
              <a:buFont typeface="+mj-lt"/>
              <a:buAutoNum type="arabicPeriod"/>
            </a:pPr>
            <a:r>
              <a:rPr lang="en-US" sz="2400" dirty="0">
                <a:latin typeface="Book Antiqua" panose="02040602050305030304" pitchFamily="18" charset="0"/>
              </a:rPr>
              <a:t>for each input layer unit </a:t>
            </a:r>
            <a:r>
              <a:rPr lang="en-US" sz="2400" i="1" dirty="0" smtClean="0">
                <a:latin typeface="Book Antiqua" panose="02040602050305030304" pitchFamily="18" charset="0"/>
              </a:rPr>
              <a:t>j: </a:t>
            </a:r>
            <a:r>
              <a:rPr lang="en-US" sz="2400" i="1" dirty="0">
                <a:latin typeface="Book Antiqua" panose="02040602050305030304" pitchFamily="18" charset="0"/>
              </a:rPr>
              <a:t>	</a:t>
            </a:r>
            <a:r>
              <a:rPr lang="en-US" sz="2400" i="1" dirty="0" err="1">
                <a:latin typeface="Book Antiqua" panose="02040602050305030304" pitchFamily="18" charset="0"/>
              </a:rPr>
              <a:t>y</a:t>
            </a:r>
            <a:r>
              <a:rPr lang="en-US" sz="2400" i="1" baseline="-25000" dirty="0" err="1" smtClean="0">
                <a:latin typeface="Book Antiqua" panose="02040602050305030304" pitchFamily="18" charset="0"/>
              </a:rPr>
              <a:t>j</a:t>
            </a:r>
            <a:r>
              <a:rPr lang="en-US" sz="2400" i="1" dirty="0" smtClean="0">
                <a:latin typeface="Book Antiqua" panose="02040602050305030304" pitchFamily="18" charset="0"/>
              </a:rPr>
              <a:t> </a:t>
            </a:r>
            <a:r>
              <a:rPr lang="en-US" sz="2400" dirty="0">
                <a:latin typeface="Book Antiqua" panose="02040602050305030304" pitchFamily="18" charset="0"/>
              </a:rPr>
              <a:t>= </a:t>
            </a:r>
            <a:r>
              <a:rPr lang="en-US" sz="2400" dirty="0" err="1" smtClean="0">
                <a:latin typeface="Book Antiqua" panose="02040602050305030304" pitchFamily="18" charset="0"/>
              </a:rPr>
              <a:t>x</a:t>
            </a:r>
            <a:r>
              <a:rPr lang="en-US" sz="2400" i="1" baseline="-25000" dirty="0" err="1" smtClean="0">
                <a:latin typeface="Book Antiqua" panose="02040602050305030304" pitchFamily="18" charset="0"/>
              </a:rPr>
              <a:t>j</a:t>
            </a:r>
            <a:r>
              <a:rPr lang="en-US" sz="2400" dirty="0">
                <a:latin typeface="Book Antiqua" panose="02040602050305030304" pitchFamily="18" charset="0"/>
              </a:rPr>
              <a:t>; // output of an input unit is its actual input value</a:t>
            </a:r>
          </a:p>
          <a:p>
            <a:pPr marL="457200" lvl="0" indent="-457200">
              <a:buFont typeface="+mj-lt"/>
              <a:buAutoNum type="arabicPeriod"/>
            </a:pPr>
            <a:r>
              <a:rPr lang="en-US" sz="2400" dirty="0">
                <a:latin typeface="Book Antiqua" panose="02040602050305030304" pitchFamily="18" charset="0"/>
              </a:rPr>
              <a:t>for each hidden or output layer unit </a:t>
            </a:r>
            <a:r>
              <a:rPr lang="en-US" sz="2400" i="1" dirty="0">
                <a:latin typeface="Book Antiqua" panose="02040602050305030304" pitchFamily="18" charset="0"/>
              </a:rPr>
              <a:t>j </a:t>
            </a:r>
            <a:endParaRPr lang="en-US" sz="2400" i="1" dirty="0" smtClean="0">
              <a:latin typeface="Book Antiqua" panose="02040602050305030304" pitchFamily="18" charset="0"/>
            </a:endParaRPr>
          </a:p>
          <a:p>
            <a:pPr marL="0" lvl="0" indent="0">
              <a:buNone/>
            </a:pPr>
            <a:r>
              <a:rPr lang="en-US" sz="2400" i="1" dirty="0" smtClean="0">
                <a:latin typeface="Book Antiqua" panose="02040602050305030304" pitchFamily="18" charset="0"/>
                <a:ea typeface="Times New Roman" panose="02020603050405020304" pitchFamily="18" charset="0"/>
                <a:cs typeface="Times New Roman" panose="02020603050405020304" pitchFamily="18" charset="0"/>
              </a:rPr>
              <a:t>      </a:t>
            </a:r>
            <a:r>
              <a:rPr lang="en-US" sz="2200" i="1" dirty="0" smtClean="0">
                <a:latin typeface="Book Antiqua" panose="02040602050305030304" pitchFamily="18" charset="0"/>
                <a:ea typeface="Times New Roman" panose="02020603050405020304" pitchFamily="18" charset="0"/>
                <a:cs typeface="Times New Roman" panose="02020603050405020304" pitchFamily="18" charset="0"/>
              </a:rPr>
              <a:t>compute </a:t>
            </a:r>
            <a:r>
              <a:rPr lang="en-US" sz="2200" i="1" dirty="0">
                <a:latin typeface="Book Antiqua" panose="02040602050305030304" pitchFamily="18" charset="0"/>
                <a:ea typeface="Times New Roman" panose="02020603050405020304" pitchFamily="18" charset="0"/>
                <a:cs typeface="Times New Roman" panose="02020603050405020304" pitchFamily="18" charset="0"/>
              </a:rPr>
              <a:t>the net input of unit j with respect to the previous  </a:t>
            </a:r>
            <a:r>
              <a:rPr lang="en-US" sz="2200" i="1" dirty="0" smtClean="0">
                <a:latin typeface="Book Antiqua" panose="02040602050305030304" pitchFamily="18" charset="0"/>
                <a:ea typeface="Times New Roman" panose="02020603050405020304" pitchFamily="18" charset="0"/>
                <a:cs typeface="Times New Roman" panose="02020603050405020304" pitchFamily="18" charset="0"/>
              </a:rPr>
              <a:t>   </a:t>
            </a:r>
          </a:p>
          <a:p>
            <a:pPr marL="0" lvl="0" indent="0">
              <a:buNone/>
            </a:pPr>
            <a:r>
              <a:rPr lang="en-US" sz="2200" i="1" dirty="0" smtClean="0">
                <a:latin typeface="Book Antiqua" panose="02040602050305030304" pitchFamily="18" charset="0"/>
                <a:ea typeface="Times New Roman" panose="02020603050405020304" pitchFamily="18" charset="0"/>
                <a:cs typeface="Times New Roman" panose="02020603050405020304" pitchFamily="18" charset="0"/>
              </a:rPr>
              <a:t>       layer</a:t>
            </a:r>
            <a:r>
              <a:rPr lang="en-US" sz="2400" i="1" dirty="0" smtClean="0">
                <a:latin typeface="Book Antiqua" panose="02040602050305030304" pitchFamily="18" charset="0"/>
                <a:ea typeface="Times New Roman" panose="02020603050405020304" pitchFamily="18" charset="0"/>
                <a:cs typeface="Times New Roman" panose="02020603050405020304" pitchFamily="18" charset="0"/>
              </a:rPr>
              <a:t>,</a:t>
            </a:r>
          </a:p>
          <a:p>
            <a:pPr marL="0" lvl="0" indent="0" algn="just">
              <a:buNone/>
            </a:pPr>
            <a:r>
              <a:rPr lang="en-US" sz="2400" dirty="0">
                <a:latin typeface="Book Antiqua" panose="02040602050305030304" pitchFamily="18" charset="0"/>
                <a:ea typeface="Times New Roman" panose="02020603050405020304" pitchFamily="18" charset="0"/>
                <a:cs typeface="Times New Roman" panose="02020603050405020304" pitchFamily="18" charset="0"/>
              </a:rPr>
              <a:t> </a:t>
            </a:r>
            <a:r>
              <a:rPr lang="en-US" sz="2400" dirty="0" smtClean="0">
                <a:latin typeface="Book Antiqua" panose="02040602050305030304" pitchFamily="18" charset="0"/>
                <a:ea typeface="Times New Roman" panose="02020603050405020304" pitchFamily="18" charset="0"/>
                <a:cs typeface="Times New Roman" panose="02020603050405020304" pitchFamily="18" charset="0"/>
              </a:rPr>
              <a:t>     </a:t>
            </a:r>
            <a:r>
              <a:rPr lang="en-US" sz="2400" i="1" dirty="0" smtClean="0">
                <a:latin typeface="Book Antiqua" panose="02040602050305030304" pitchFamily="18" charset="0"/>
                <a:ea typeface="Times New Roman" panose="02020603050405020304" pitchFamily="18" charset="0"/>
                <a:cs typeface="Times New Roman" panose="02020603050405020304" pitchFamily="18" charset="0"/>
              </a:rPr>
              <a:t>compute </a:t>
            </a:r>
            <a:r>
              <a:rPr lang="en-US" sz="2400" i="1" dirty="0">
                <a:latin typeface="Book Antiqua" panose="02040602050305030304" pitchFamily="18" charset="0"/>
                <a:ea typeface="Times New Roman" panose="02020603050405020304" pitchFamily="18" charset="0"/>
                <a:cs typeface="Times New Roman" panose="02020603050405020304" pitchFamily="18" charset="0"/>
              </a:rPr>
              <a:t>the output of each unit j</a:t>
            </a:r>
            <a:endParaRPr lang="en-US" sz="3600" i="1" dirty="0">
              <a:latin typeface="Arial" panose="020B0604020202020204" pitchFamily="34" charset="0"/>
            </a:endParaRPr>
          </a:p>
          <a:p>
            <a:pPr marL="0" indent="0" algn="just">
              <a:buNone/>
            </a:pPr>
            <a:r>
              <a:rPr lang="en-US" sz="2400" dirty="0" smtClean="0">
                <a:latin typeface="Book Antiqua" panose="02040602050305030304" pitchFamily="18" charset="0"/>
                <a:ea typeface="Times New Roman" panose="02020603050405020304" pitchFamily="18" charset="0"/>
                <a:cs typeface="Times New Roman" panose="02020603050405020304" pitchFamily="18" charset="0"/>
              </a:rPr>
              <a:t> </a:t>
            </a:r>
            <a:endParaRPr lang="en-US" sz="2400" dirty="0" smtClean="0">
              <a:latin typeface="Book Antiqua" pitchFamily="18" charset="0"/>
            </a:endParaRPr>
          </a:p>
        </p:txBody>
      </p:sp>
      <p:graphicFrame>
        <p:nvGraphicFramePr>
          <p:cNvPr id="14" name="Object 13"/>
          <p:cNvGraphicFramePr>
            <a:graphicFrameLocks noChangeAspect="1"/>
          </p:cNvGraphicFramePr>
          <p:nvPr>
            <p:extLst/>
          </p:nvPr>
        </p:nvGraphicFramePr>
        <p:xfrm>
          <a:off x="2859088" y="4954588"/>
          <a:ext cx="1497012" cy="481012"/>
        </p:xfrm>
        <a:graphic>
          <a:graphicData uri="http://schemas.openxmlformats.org/presentationml/2006/ole">
            <mc:AlternateContent xmlns:mc="http://schemas.openxmlformats.org/markup-compatibility/2006">
              <mc:Choice xmlns:v="urn:schemas-microsoft-com:vml" Requires="v">
                <p:oleObj spid="_x0000_s181434" name="Equation" r:id="rId3" imgW="838080" imgH="266400" progId="Equation.3">
                  <p:embed/>
                </p:oleObj>
              </mc:Choice>
              <mc:Fallback>
                <p:oleObj name="Equation" r:id="rId3" imgW="838080" imgH="26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9088" y="4954588"/>
                        <a:ext cx="1497012" cy="48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3"/>
          <p:cNvSpPr>
            <a:spLocks noChangeArrowheads="1"/>
          </p:cNvSpPr>
          <p:nvPr/>
        </p:nvSpPr>
        <p:spPr bwMode="auto">
          <a:xfrm>
            <a:off x="228600" y="-2615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anose="02040602050305030304" pitchFamily="18" charset="0"/>
                <a:ea typeface="Times New Roman" panose="02020603050405020304" pitchFamily="18" charset="0"/>
                <a:cs typeface="Times New Roman" panose="02020603050405020304" pitchFamily="18"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19" name="Object 18"/>
          <p:cNvGraphicFramePr>
            <a:graphicFrameLocks noChangeAspect="1"/>
          </p:cNvGraphicFramePr>
          <p:nvPr>
            <p:extLst/>
          </p:nvPr>
        </p:nvGraphicFramePr>
        <p:xfrm>
          <a:off x="1933575" y="5883275"/>
          <a:ext cx="1428750" cy="731838"/>
        </p:xfrm>
        <a:graphic>
          <a:graphicData uri="http://schemas.openxmlformats.org/presentationml/2006/ole">
            <mc:AlternateContent xmlns:mc="http://schemas.openxmlformats.org/markup-compatibility/2006">
              <mc:Choice xmlns:v="urn:schemas-microsoft-com:vml" Requires="v">
                <p:oleObj spid="_x0000_s181435" name="Equation" r:id="rId5" imgW="787320" imgH="406080" progId="Equation.3">
                  <p:embed/>
                </p:oleObj>
              </mc:Choice>
              <mc:Fallback>
                <p:oleObj name="Equation" r:id="rId5" imgW="787320" imgH="4060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3575" y="5883275"/>
                        <a:ext cx="1428750" cy="731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6"/>
          <p:cNvSpPr>
            <a:spLocks noGrp="1"/>
          </p:cNvSpPr>
          <p:nvPr>
            <p:ph type="sldNum" sz="quarter" idx="12"/>
          </p:nvPr>
        </p:nvSpPr>
        <p:spPr/>
        <p:txBody>
          <a:bodyPr/>
          <a:lstStyle/>
          <a:p>
            <a:fld id="{EAC56E11-6B92-4542-A8A4-085CB2104B84}" type="slidenum">
              <a:rPr lang="en-US" smtClean="0"/>
              <a:pPr/>
              <a:t>53</a:t>
            </a:fld>
            <a:endParaRPr lang="en-US"/>
          </a:p>
        </p:txBody>
      </p:sp>
      <p:sp>
        <p:nvSpPr>
          <p:cNvPr id="8" name="Footer Placeholder 7"/>
          <p:cNvSpPr>
            <a:spLocks noGrp="1"/>
          </p:cNvSpPr>
          <p:nvPr>
            <p:ph type="ftr" sz="quarter" idx="11"/>
          </p:nvPr>
        </p:nvSpPr>
        <p:spPr/>
        <p:txBody>
          <a:bodyPr/>
          <a:lstStyle/>
          <a:p>
            <a:r>
              <a:rPr lang="en-US" smtClean="0"/>
              <a:t>Prepared By: Arjun Singh Saud</a:t>
            </a:r>
            <a:endParaRPr lang="en-US"/>
          </a:p>
        </p:txBody>
      </p:sp>
    </p:spTree>
    <p:extLst>
      <p:ext uri="{BB962C8B-B14F-4D97-AF65-F5344CB8AC3E}">
        <p14:creationId xmlns:p14="http://schemas.microsoft.com/office/powerpoint/2010/main" val="25820111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lstStyle/>
          <a:p>
            <a:r>
              <a:rPr lang="en-US" b="1" dirty="0">
                <a:latin typeface="Cambria" pitchFamily="18" charset="0"/>
              </a:rPr>
              <a:t>Learning in ANN</a:t>
            </a:r>
            <a:endParaRPr lang="en-US" dirty="0"/>
          </a:p>
        </p:txBody>
      </p:sp>
      <p:sp>
        <p:nvSpPr>
          <p:cNvPr id="3" name="Content Placeholder 2"/>
          <p:cNvSpPr>
            <a:spLocks noGrp="1"/>
          </p:cNvSpPr>
          <p:nvPr>
            <p:ph idx="1"/>
          </p:nvPr>
        </p:nvSpPr>
        <p:spPr/>
        <p:txBody>
          <a:bodyPr>
            <a:noAutofit/>
          </a:bodyPr>
          <a:lstStyle/>
          <a:p>
            <a:pPr marL="0" indent="0" algn="just">
              <a:buNone/>
            </a:pPr>
            <a:r>
              <a:rPr lang="en-US" sz="2400" b="1" u="sng" dirty="0" smtClean="0">
                <a:latin typeface="Book Antiqua" pitchFamily="18" charset="0"/>
              </a:rPr>
              <a:t>Algorithm</a:t>
            </a:r>
          </a:p>
          <a:p>
            <a:pPr marL="457200" lvl="0" indent="-457200">
              <a:buFont typeface="+mj-lt"/>
              <a:buAutoNum type="arabicPeriod" startAt="6"/>
            </a:pPr>
            <a:r>
              <a:rPr lang="en-US" sz="2200" dirty="0">
                <a:latin typeface="Book Antiqua" panose="02040602050305030304" pitchFamily="18" charset="0"/>
              </a:rPr>
              <a:t>for each unit </a:t>
            </a:r>
            <a:r>
              <a:rPr lang="en-US" sz="2200" i="1" dirty="0">
                <a:latin typeface="Book Antiqua" panose="02040602050305030304" pitchFamily="18" charset="0"/>
              </a:rPr>
              <a:t>j </a:t>
            </a:r>
            <a:r>
              <a:rPr lang="en-US" sz="2200" dirty="0">
                <a:latin typeface="Book Antiqua" panose="02040602050305030304" pitchFamily="18" charset="0"/>
              </a:rPr>
              <a:t>in the output layer</a:t>
            </a:r>
          </a:p>
          <a:p>
            <a:pPr marL="0" indent="0">
              <a:buNone/>
            </a:pPr>
            <a:r>
              <a:rPr lang="en-US" sz="2200" i="1" dirty="0">
                <a:latin typeface="Book Antiqua" panose="02040602050305030304" pitchFamily="18" charset="0"/>
              </a:rPr>
              <a:t>	</a:t>
            </a:r>
            <a:endParaRPr lang="en-US" sz="2200" dirty="0" smtClean="0">
              <a:latin typeface="Book Antiqua" panose="02040602050305030304" pitchFamily="18" charset="0"/>
            </a:endParaRPr>
          </a:p>
          <a:p>
            <a:pPr marL="457200" lvl="0" indent="-457200">
              <a:buFont typeface="+mj-lt"/>
              <a:buAutoNum type="arabicPeriod" startAt="7"/>
            </a:pPr>
            <a:r>
              <a:rPr lang="en-US" sz="2200" dirty="0">
                <a:latin typeface="Book Antiqua" panose="02040602050305030304" pitchFamily="18" charset="0"/>
              </a:rPr>
              <a:t>for each unit </a:t>
            </a:r>
            <a:r>
              <a:rPr lang="en-US" sz="2200" i="1" dirty="0">
                <a:latin typeface="Book Antiqua" panose="02040602050305030304" pitchFamily="18" charset="0"/>
              </a:rPr>
              <a:t>j </a:t>
            </a:r>
            <a:r>
              <a:rPr lang="en-US" sz="2200" dirty="0">
                <a:latin typeface="Book Antiqua" panose="02040602050305030304" pitchFamily="18" charset="0"/>
              </a:rPr>
              <a:t>in the hidden layers, from the last to the first hidden layer</a:t>
            </a:r>
          </a:p>
          <a:p>
            <a:pPr marL="0" indent="0">
              <a:buNone/>
            </a:pPr>
            <a:r>
              <a:rPr lang="en-US" sz="2200" i="1" dirty="0" smtClean="0">
                <a:latin typeface="Book Antiqua" panose="02040602050305030304" pitchFamily="18" charset="0"/>
              </a:rPr>
              <a:t>	</a:t>
            </a:r>
            <a:r>
              <a:rPr lang="en-US" sz="2200" dirty="0" smtClean="0">
                <a:latin typeface="Book Antiqua" panose="02040602050305030304" pitchFamily="18" charset="0"/>
              </a:rPr>
              <a:t>	</a:t>
            </a:r>
            <a:endParaRPr lang="en-US" sz="2200" i="1" dirty="0">
              <a:latin typeface="Book Antiqua" panose="02040602050305030304" pitchFamily="18" charset="0"/>
            </a:endParaRPr>
          </a:p>
          <a:p>
            <a:pPr marL="457200" lvl="0" indent="-457200">
              <a:buFont typeface="+mj-lt"/>
              <a:buAutoNum type="arabicPeriod" startAt="8"/>
            </a:pPr>
            <a:endParaRPr lang="en-US" sz="2200" dirty="0" smtClean="0">
              <a:latin typeface="Book Antiqua" panose="02040602050305030304" pitchFamily="18" charset="0"/>
            </a:endParaRPr>
          </a:p>
          <a:p>
            <a:pPr marL="457200" lvl="0" indent="-457200">
              <a:buFont typeface="+mj-lt"/>
              <a:buAutoNum type="arabicPeriod" startAt="8"/>
            </a:pPr>
            <a:r>
              <a:rPr lang="en-US" sz="2200" dirty="0" smtClean="0">
                <a:latin typeface="Book Antiqua" panose="02040602050305030304" pitchFamily="18" charset="0"/>
              </a:rPr>
              <a:t>for </a:t>
            </a:r>
            <a:r>
              <a:rPr lang="en-US" sz="2200" dirty="0">
                <a:latin typeface="Book Antiqua" panose="02040602050305030304" pitchFamily="18" charset="0"/>
              </a:rPr>
              <a:t>each weight </a:t>
            </a:r>
            <a:r>
              <a:rPr lang="en-US" sz="2200" i="1" dirty="0" err="1" smtClean="0">
                <a:latin typeface="Book Antiqua" panose="02040602050305030304" pitchFamily="18" charset="0"/>
              </a:rPr>
              <a:t>w</a:t>
            </a:r>
            <a:r>
              <a:rPr lang="en-US" sz="2200" i="1" baseline="-25000" dirty="0" err="1" smtClean="0">
                <a:latin typeface="Book Antiqua" panose="02040602050305030304" pitchFamily="18" charset="0"/>
              </a:rPr>
              <a:t>ji</a:t>
            </a:r>
            <a:r>
              <a:rPr lang="en-US" sz="2200" i="1" dirty="0" smtClean="0">
                <a:latin typeface="Book Antiqua" panose="02040602050305030304" pitchFamily="18" charset="0"/>
              </a:rPr>
              <a:t> </a:t>
            </a:r>
            <a:r>
              <a:rPr lang="en-US" sz="2200" dirty="0">
                <a:latin typeface="Book Antiqua" panose="02040602050305030304" pitchFamily="18" charset="0"/>
              </a:rPr>
              <a:t>in </a:t>
            </a:r>
            <a:r>
              <a:rPr lang="en-US" sz="2200" i="1" dirty="0" smtClean="0">
                <a:latin typeface="Book Antiqua" panose="02040602050305030304" pitchFamily="18" charset="0"/>
              </a:rPr>
              <a:t>network</a:t>
            </a:r>
          </a:p>
          <a:p>
            <a:pPr marL="457200" lvl="0" indent="-457200">
              <a:buNone/>
            </a:pPr>
            <a:endParaRPr lang="en-US" sz="2200" i="1" dirty="0" smtClean="0">
              <a:latin typeface="Book Antiqua" panose="02040602050305030304" pitchFamily="18" charset="0"/>
            </a:endParaRPr>
          </a:p>
          <a:p>
            <a:pPr marL="457200" lvl="0" indent="-457200">
              <a:buNone/>
            </a:pPr>
            <a:r>
              <a:rPr lang="en-US" sz="2200" i="1" dirty="0" smtClean="0">
                <a:latin typeface="Book Antiqua" panose="02040602050305030304" pitchFamily="18" charset="0"/>
              </a:rPr>
              <a:t>					//Weight Update</a:t>
            </a:r>
          </a:p>
          <a:p>
            <a:pPr marL="0" indent="0">
              <a:buNone/>
            </a:pPr>
            <a:r>
              <a:rPr lang="en-US" sz="2200" dirty="0">
                <a:latin typeface="Book Antiqua" panose="02040602050305030304" pitchFamily="18" charset="0"/>
                <a:sym typeface="Symbol" panose="05050102010706020507" pitchFamily="18" charset="2"/>
              </a:rPr>
              <a:t>	</a:t>
            </a:r>
            <a:endParaRPr lang="en-US" sz="2200" dirty="0" smtClean="0">
              <a:latin typeface="Book Antiqua" panose="02040602050305030304" pitchFamily="18" charset="0"/>
              <a:sym typeface="Symbol" panose="05050102010706020507" pitchFamily="18" charset="2"/>
            </a:endParaRPr>
          </a:p>
          <a:p>
            <a:pPr marL="0" indent="0">
              <a:buNone/>
            </a:pPr>
            <a:r>
              <a:rPr lang="en-US" sz="2200" i="1" dirty="0" smtClean="0">
                <a:latin typeface="Book Antiqua" panose="02040602050305030304" pitchFamily="18" charset="0"/>
                <a:sym typeface="Symbol" panose="05050102010706020507" pitchFamily="18" charset="2"/>
              </a:rPr>
              <a:t>					</a:t>
            </a:r>
            <a:endParaRPr lang="en-US" sz="2200" i="1" dirty="0">
              <a:latin typeface="Book Antiqua" panose="02040602050305030304" pitchFamily="18" charset="0"/>
            </a:endParaRPr>
          </a:p>
        </p:txBody>
      </p:sp>
      <p:sp>
        <p:nvSpPr>
          <p:cNvPr id="16" name="Rectangle 13"/>
          <p:cNvSpPr>
            <a:spLocks noChangeArrowheads="1"/>
          </p:cNvSpPr>
          <p:nvPr/>
        </p:nvSpPr>
        <p:spPr bwMode="auto">
          <a:xfrm>
            <a:off x="228600" y="-2615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Book Antiqua" panose="02040602050305030304" pitchFamily="18" charset="0"/>
                <a:ea typeface="Times New Roman" panose="02020603050405020304" pitchFamily="18" charset="0"/>
                <a:cs typeface="Times New Roman" panose="02020603050405020304" pitchFamily="18"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2" name="Rectangle 11"/>
          <p:cNvSpPr>
            <a:spLocks noChangeArrowheads="1"/>
          </p:cNvSpPr>
          <p:nvPr/>
        </p:nvSpPr>
        <p:spPr bwMode="auto">
          <a:xfrm>
            <a:off x="2743200" y="3809999"/>
            <a:ext cx="1155031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 name="Slide Number Placeholder 6"/>
          <p:cNvSpPr>
            <a:spLocks noGrp="1"/>
          </p:cNvSpPr>
          <p:nvPr>
            <p:ph type="sldNum" sz="quarter" idx="12"/>
          </p:nvPr>
        </p:nvSpPr>
        <p:spPr/>
        <p:txBody>
          <a:bodyPr/>
          <a:lstStyle/>
          <a:p>
            <a:fld id="{EAC56E11-6B92-4542-A8A4-085CB2104B84}" type="slidenum">
              <a:rPr lang="en-US" smtClean="0"/>
              <a:pPr/>
              <a:t>54</a:t>
            </a:fld>
            <a:endParaRPr lang="en-US"/>
          </a:p>
        </p:txBody>
      </p:sp>
      <p:sp>
        <p:nvSpPr>
          <p:cNvPr id="8" name="Footer Placeholder 7"/>
          <p:cNvSpPr>
            <a:spLocks noGrp="1"/>
          </p:cNvSpPr>
          <p:nvPr>
            <p:ph type="ftr" sz="quarter" idx="11"/>
          </p:nvPr>
        </p:nvSpPr>
        <p:spPr/>
        <p:txBody>
          <a:bodyPr/>
          <a:lstStyle/>
          <a:p>
            <a:r>
              <a:rPr lang="en-US" dirty="0" smtClean="0"/>
              <a:t>Prepared By: </a:t>
            </a:r>
            <a:r>
              <a:rPr lang="en-US" dirty="0" err="1" smtClean="0"/>
              <a:t>Arjun</a:t>
            </a:r>
            <a:r>
              <a:rPr lang="en-US" dirty="0" smtClean="0"/>
              <a:t> Singh Saud</a:t>
            </a:r>
            <a:endParaRPr lang="en-US" dirty="0"/>
          </a:p>
        </p:txBody>
      </p:sp>
      <p:graphicFrame>
        <p:nvGraphicFramePr>
          <p:cNvPr id="37891" name="Object 3"/>
          <p:cNvGraphicFramePr>
            <a:graphicFrameLocks noChangeAspect="1"/>
          </p:cNvGraphicFramePr>
          <p:nvPr/>
        </p:nvGraphicFramePr>
        <p:xfrm>
          <a:off x="1447800" y="2362200"/>
          <a:ext cx="4191000" cy="554869"/>
        </p:xfrm>
        <a:graphic>
          <a:graphicData uri="http://schemas.openxmlformats.org/presentationml/2006/ole">
            <mc:AlternateContent xmlns:mc="http://schemas.openxmlformats.org/markup-compatibility/2006">
              <mc:Choice xmlns:v="urn:schemas-microsoft-com:vml" Requires="v">
                <p:oleObj spid="_x0000_s182550" name="Equation" r:id="rId3" imgW="1917360" imgH="253800" progId="Equation.3">
                  <p:embed/>
                </p:oleObj>
              </mc:Choice>
              <mc:Fallback>
                <p:oleObj name="Equation" r:id="rId3" imgW="191736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362200"/>
                        <a:ext cx="4191000" cy="554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2" name="Object 4"/>
          <p:cNvGraphicFramePr>
            <a:graphicFrameLocks noChangeAspect="1"/>
          </p:cNvGraphicFramePr>
          <p:nvPr/>
        </p:nvGraphicFramePr>
        <p:xfrm>
          <a:off x="1371600" y="3581400"/>
          <a:ext cx="2973387" cy="785813"/>
        </p:xfrm>
        <a:graphic>
          <a:graphicData uri="http://schemas.openxmlformats.org/presentationml/2006/ole">
            <mc:AlternateContent xmlns:mc="http://schemas.openxmlformats.org/markup-compatibility/2006">
              <mc:Choice xmlns:v="urn:schemas-microsoft-com:vml" Requires="v">
                <p:oleObj spid="_x0000_s182551" name="Equation" r:id="rId5" imgW="1295280" imgH="342720" progId="Equation.3">
                  <p:embed/>
                </p:oleObj>
              </mc:Choice>
              <mc:Fallback>
                <p:oleObj name="Equation" r:id="rId5" imgW="1295280" imgH="3427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3581400"/>
                        <a:ext cx="2973387"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3" name="Object 5"/>
          <p:cNvGraphicFramePr>
            <a:graphicFrameLocks noChangeAspect="1"/>
          </p:cNvGraphicFramePr>
          <p:nvPr/>
        </p:nvGraphicFramePr>
        <p:xfrm>
          <a:off x="1604963" y="4724400"/>
          <a:ext cx="2047875" cy="1022350"/>
        </p:xfrm>
        <a:graphic>
          <a:graphicData uri="http://schemas.openxmlformats.org/presentationml/2006/ole">
            <mc:AlternateContent xmlns:mc="http://schemas.openxmlformats.org/markup-compatibility/2006">
              <mc:Choice xmlns:v="urn:schemas-microsoft-com:vml" Requires="v">
                <p:oleObj spid="_x0000_s182552" name="Equation" r:id="rId7" imgW="965160" imgH="482400" progId="Equation.3">
                  <p:embed/>
                </p:oleObj>
              </mc:Choice>
              <mc:Fallback>
                <p:oleObj name="Equation" r:id="rId7" imgW="965160" imgH="482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4963" y="4724400"/>
                        <a:ext cx="2047875" cy="102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963648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r>
              <a:rPr lang="en-US" sz="2600" dirty="0" smtClean="0">
                <a:latin typeface="Book Antiqua" pitchFamily="18" charset="0"/>
              </a:rPr>
              <a:t>Backpropagation algorithm needs to compute          </a:t>
            </a:r>
          </a:p>
          <a:p>
            <a:pPr algn="just">
              <a:buNone/>
            </a:pPr>
            <a:r>
              <a:rPr lang="en-US" sz="2600" dirty="0" smtClean="0">
                <a:latin typeface="Book Antiqua" pitchFamily="18" charset="0"/>
              </a:rPr>
              <a:t>	to compute   . This depends upon choice of activation function.</a:t>
            </a:r>
          </a:p>
          <a:p>
            <a:pPr algn="just">
              <a:buNone/>
            </a:pPr>
            <a:r>
              <a:rPr lang="en-US" sz="2600" b="1" dirty="0" smtClean="0">
                <a:latin typeface="Book Antiqua" pitchFamily="18" charset="0"/>
              </a:rPr>
              <a:t>Case I: Logistic Activation Function</a:t>
            </a:r>
          </a:p>
          <a:p>
            <a:pPr algn="just">
              <a:buNone/>
            </a:pPr>
            <a:endParaRPr lang="en-US" sz="2600" dirty="0" smtClean="0">
              <a:latin typeface="Book Antiqua" pitchFamily="18" charset="0"/>
            </a:endParaRPr>
          </a:p>
          <a:p>
            <a:pPr algn="just">
              <a:buNone/>
            </a:pPr>
            <a:endParaRPr lang="en-US" sz="2600" dirty="0" smtClean="0">
              <a:latin typeface="Book Antiqua" pitchFamily="18" charset="0"/>
            </a:endParaRPr>
          </a:p>
          <a:p>
            <a:pPr algn="just">
              <a:buNone/>
            </a:pPr>
            <a:r>
              <a:rPr lang="en-US" sz="2600" dirty="0" smtClean="0">
                <a:latin typeface="Book Antiqua" pitchFamily="18" charset="0"/>
              </a:rPr>
              <a:t>If we consider general sigmoid function, then</a:t>
            </a:r>
          </a:p>
          <a:p>
            <a:pPr algn="just">
              <a:buNone/>
            </a:pPr>
            <a:endParaRPr lang="en-US" sz="2400" i="1" dirty="0" smtClean="0">
              <a:latin typeface="Book Antiqua" pitchFamily="18" charset="0"/>
            </a:endParaRPr>
          </a:p>
          <a:p>
            <a:pPr algn="just">
              <a:buNone/>
            </a:pPr>
            <a:endParaRPr lang="en-US" sz="2400" i="1" dirty="0" smtClean="0">
              <a:latin typeface="Book Antiqua" pitchFamily="18" charset="0"/>
            </a:endParaRPr>
          </a:p>
          <a:p>
            <a:pPr algn="just">
              <a:buNone/>
            </a:pPr>
            <a:r>
              <a:rPr lang="en-US" sz="2400" i="1" dirty="0" smtClean="0">
                <a:latin typeface="Book Antiqua" pitchFamily="18" charset="0"/>
              </a:rPr>
              <a:t>Note: Compute Derivatives of Logistic activation function.</a:t>
            </a:r>
          </a:p>
          <a:p>
            <a:pPr algn="just">
              <a:buNone/>
            </a:pPr>
            <a:endParaRPr lang="en-US" sz="26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55</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graphicFrame>
        <p:nvGraphicFramePr>
          <p:cNvPr id="38915" name="Object 3"/>
          <p:cNvGraphicFramePr>
            <a:graphicFrameLocks noChangeAspect="1"/>
          </p:cNvGraphicFramePr>
          <p:nvPr/>
        </p:nvGraphicFramePr>
        <p:xfrm>
          <a:off x="7696200" y="1371600"/>
          <a:ext cx="738187" cy="434959"/>
        </p:xfrm>
        <a:graphic>
          <a:graphicData uri="http://schemas.openxmlformats.org/presentationml/2006/ole">
            <mc:AlternateContent xmlns:mc="http://schemas.openxmlformats.org/markup-compatibility/2006">
              <mc:Choice xmlns:v="urn:schemas-microsoft-com:vml" Requires="v">
                <p:oleObj spid="_x0000_s183666" name="Equation" r:id="rId3" imgW="431640" imgH="253800" progId="Equation.3">
                  <p:embed/>
                </p:oleObj>
              </mc:Choice>
              <mc:Fallback>
                <p:oleObj name="Equation" r:id="rId3" imgW="43164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1371600"/>
                        <a:ext cx="738187" cy="434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6" name="Object 4"/>
          <p:cNvGraphicFramePr>
            <a:graphicFrameLocks noChangeAspect="1"/>
          </p:cNvGraphicFramePr>
          <p:nvPr/>
        </p:nvGraphicFramePr>
        <p:xfrm>
          <a:off x="2895600" y="1905000"/>
          <a:ext cx="303212" cy="414338"/>
        </p:xfrm>
        <a:graphic>
          <a:graphicData uri="http://schemas.openxmlformats.org/presentationml/2006/ole">
            <mc:AlternateContent xmlns:mc="http://schemas.openxmlformats.org/markup-compatibility/2006">
              <mc:Choice xmlns:v="urn:schemas-microsoft-com:vml" Requires="v">
                <p:oleObj spid="_x0000_s183667" name="Equation" r:id="rId5" imgW="177480" imgH="241200" progId="Equation.3">
                  <p:embed/>
                </p:oleObj>
              </mc:Choice>
              <mc:Fallback>
                <p:oleObj name="Equation" r:id="rId5" imgW="17748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1905000"/>
                        <a:ext cx="303212"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7" name="Object 5"/>
          <p:cNvGraphicFramePr>
            <a:graphicFrameLocks noChangeAspect="1"/>
          </p:cNvGraphicFramePr>
          <p:nvPr/>
        </p:nvGraphicFramePr>
        <p:xfrm>
          <a:off x="1120775" y="3124200"/>
          <a:ext cx="5281613" cy="914400"/>
        </p:xfrm>
        <a:graphic>
          <a:graphicData uri="http://schemas.openxmlformats.org/presentationml/2006/ole">
            <mc:AlternateContent xmlns:mc="http://schemas.openxmlformats.org/markup-compatibility/2006">
              <mc:Choice xmlns:v="urn:schemas-microsoft-com:vml" Requires="v">
                <p:oleObj spid="_x0000_s183668" name="Equation" r:id="rId7" imgW="2273040" imgH="393480" progId="Equation.3">
                  <p:embed/>
                </p:oleObj>
              </mc:Choice>
              <mc:Fallback>
                <p:oleObj name="Equation" r:id="rId7" imgW="2273040" imgH="393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20775" y="3124200"/>
                        <a:ext cx="52816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919" name="Object 7"/>
          <p:cNvGraphicFramePr>
            <a:graphicFrameLocks noChangeAspect="1"/>
          </p:cNvGraphicFramePr>
          <p:nvPr/>
        </p:nvGraphicFramePr>
        <p:xfrm>
          <a:off x="1079500" y="4648200"/>
          <a:ext cx="5516563" cy="914400"/>
        </p:xfrm>
        <a:graphic>
          <a:graphicData uri="http://schemas.openxmlformats.org/presentationml/2006/ole">
            <mc:AlternateContent xmlns:mc="http://schemas.openxmlformats.org/markup-compatibility/2006">
              <mc:Choice xmlns:v="urn:schemas-microsoft-com:vml" Requires="v">
                <p:oleObj spid="_x0000_s183669" name="Equation" r:id="rId9" imgW="2374560" imgH="393480" progId="Equation.3">
                  <p:embed/>
                </p:oleObj>
              </mc:Choice>
              <mc:Fallback>
                <p:oleObj name="Equation" r:id="rId9" imgW="2374560" imgH="393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9500" y="4648200"/>
                        <a:ext cx="551656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81294828"/>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buNone/>
            </a:pPr>
            <a:r>
              <a:rPr lang="en-US" sz="2600" b="1" dirty="0" smtClean="0">
                <a:latin typeface="Book Antiqua" pitchFamily="18" charset="0"/>
              </a:rPr>
              <a:t>Case II: Hyperbolic Tangent Function</a:t>
            </a:r>
          </a:p>
          <a:p>
            <a:pPr algn="just">
              <a:buNone/>
            </a:pPr>
            <a:endParaRPr lang="en-US" sz="2600" b="1" dirty="0" smtClean="0">
              <a:latin typeface="Book Antiqua" pitchFamily="18" charset="0"/>
            </a:endParaRPr>
          </a:p>
          <a:p>
            <a:pPr algn="just">
              <a:buNone/>
            </a:pPr>
            <a:endParaRPr lang="en-US" sz="2600" b="1" dirty="0" smtClean="0">
              <a:latin typeface="Book Antiqua" pitchFamily="18" charset="0"/>
            </a:endParaRPr>
          </a:p>
          <a:p>
            <a:pPr algn="just">
              <a:buNone/>
            </a:pPr>
            <a:r>
              <a:rPr lang="en-US" sz="2600" dirty="0" smtClean="0">
                <a:latin typeface="Book Antiqua" pitchFamily="18" charset="0"/>
              </a:rPr>
              <a:t>If we consider general </a:t>
            </a:r>
            <a:r>
              <a:rPr lang="en-US" sz="2600" dirty="0" err="1" smtClean="0">
                <a:latin typeface="Book Antiqua" pitchFamily="18" charset="0"/>
              </a:rPr>
              <a:t>Tanh</a:t>
            </a:r>
            <a:r>
              <a:rPr lang="en-US" sz="2600" dirty="0" smtClean="0">
                <a:latin typeface="Book Antiqua" pitchFamily="18" charset="0"/>
              </a:rPr>
              <a:t> function, then</a:t>
            </a:r>
            <a:endParaRPr lang="en-US" sz="2400" i="1" dirty="0" smtClean="0">
              <a:latin typeface="Book Antiqua" pitchFamily="18" charset="0"/>
            </a:endParaRPr>
          </a:p>
          <a:p>
            <a:pPr algn="just">
              <a:buNone/>
            </a:pPr>
            <a:endParaRPr lang="en-US" sz="2400" i="1" dirty="0" smtClean="0">
              <a:latin typeface="Book Antiqua" pitchFamily="18" charset="0"/>
            </a:endParaRPr>
          </a:p>
          <a:p>
            <a:pPr algn="just">
              <a:buNone/>
            </a:pPr>
            <a:endParaRPr lang="en-US" sz="2400" i="1" dirty="0" smtClean="0">
              <a:latin typeface="Book Antiqua" pitchFamily="18" charset="0"/>
            </a:endParaRPr>
          </a:p>
          <a:p>
            <a:pPr algn="just">
              <a:buNone/>
            </a:pPr>
            <a:endParaRPr lang="en-US" sz="2400" i="1" dirty="0" smtClean="0">
              <a:latin typeface="Book Antiqua" pitchFamily="18" charset="0"/>
            </a:endParaRPr>
          </a:p>
          <a:p>
            <a:pPr algn="just">
              <a:buNone/>
            </a:pPr>
            <a:endParaRPr lang="en-US" sz="2400" i="1" dirty="0" smtClean="0">
              <a:latin typeface="Book Antiqua" pitchFamily="18" charset="0"/>
            </a:endParaRPr>
          </a:p>
          <a:p>
            <a:pPr algn="just">
              <a:buNone/>
            </a:pPr>
            <a:r>
              <a:rPr lang="en-US" sz="2400" i="1" dirty="0" smtClean="0">
                <a:latin typeface="Book Antiqua" pitchFamily="18" charset="0"/>
              </a:rPr>
              <a:t>Note: Compute Derivatives of Hyperbolic Function.</a:t>
            </a:r>
          </a:p>
          <a:p>
            <a:pPr algn="just">
              <a:buNone/>
            </a:pPr>
            <a:endParaRPr lang="en-US" sz="26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56</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graphicFrame>
        <p:nvGraphicFramePr>
          <p:cNvPr id="38918" name="Object 6"/>
          <p:cNvGraphicFramePr>
            <a:graphicFrameLocks noChangeAspect="1"/>
          </p:cNvGraphicFramePr>
          <p:nvPr/>
        </p:nvGraphicFramePr>
        <p:xfrm>
          <a:off x="1174750" y="1933575"/>
          <a:ext cx="6135688" cy="973138"/>
        </p:xfrm>
        <a:graphic>
          <a:graphicData uri="http://schemas.openxmlformats.org/presentationml/2006/ole">
            <mc:AlternateContent xmlns:mc="http://schemas.openxmlformats.org/markup-compatibility/2006">
              <mc:Choice xmlns:v="urn:schemas-microsoft-com:vml" Requires="v">
                <p:oleObj spid="_x0000_s184506" name="Equation" r:id="rId3" imgW="2641320" imgH="419040" progId="Equation.3">
                  <p:embed/>
                </p:oleObj>
              </mc:Choice>
              <mc:Fallback>
                <p:oleObj name="Equation" r:id="rId3" imgW="264132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4750" y="1933575"/>
                        <a:ext cx="6135688" cy="97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66" name="Object 6"/>
          <p:cNvGraphicFramePr>
            <a:graphicFrameLocks noChangeAspect="1"/>
          </p:cNvGraphicFramePr>
          <p:nvPr/>
        </p:nvGraphicFramePr>
        <p:xfrm>
          <a:off x="1066800" y="3352800"/>
          <a:ext cx="6872288" cy="914400"/>
        </p:xfrm>
        <a:graphic>
          <a:graphicData uri="http://schemas.openxmlformats.org/presentationml/2006/ole">
            <mc:AlternateContent xmlns:mc="http://schemas.openxmlformats.org/markup-compatibility/2006">
              <mc:Choice xmlns:v="urn:schemas-microsoft-com:vml" Requires="v">
                <p:oleObj spid="_x0000_s184507" name="Equation" r:id="rId5" imgW="2958840" imgH="393480" progId="Equation.3">
                  <p:embed/>
                </p:oleObj>
              </mc:Choice>
              <mc:Fallback>
                <p:oleObj name="Equation" r:id="rId5" imgW="295884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3352800"/>
                        <a:ext cx="687228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40077546"/>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2" name="Picture 6"/>
          <p:cNvPicPr>
            <a:picLocks noChangeAspect="1" noChangeArrowheads="1"/>
          </p:cNvPicPr>
          <p:nvPr/>
        </p:nvPicPr>
        <p:blipFill>
          <a:blip r:embed="rId3"/>
          <a:srcRect/>
          <a:stretch>
            <a:fillRect/>
          </a:stretch>
        </p:blipFill>
        <p:spPr bwMode="auto">
          <a:xfrm>
            <a:off x="1295400" y="3657600"/>
            <a:ext cx="5248275" cy="1981200"/>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buNone/>
            </a:pPr>
            <a:r>
              <a:rPr lang="en-US" sz="2600" b="1" u="sng" dirty="0" smtClean="0">
                <a:latin typeface="Book Antiqua" pitchFamily="18" charset="0"/>
              </a:rPr>
              <a:t>Example</a:t>
            </a:r>
          </a:p>
          <a:p>
            <a:pPr algn="just"/>
            <a:r>
              <a:rPr lang="en-US" sz="2400" dirty="0" smtClean="0">
                <a:latin typeface="Book Antiqua" panose="02040602050305030304" pitchFamily="18" charset="0"/>
              </a:rPr>
              <a:t>Consider a MLP given below. Let the learning rate be 1. The initial weights of the network are given in the table below. Assume that first training </a:t>
            </a:r>
            <a:r>
              <a:rPr lang="en-US" sz="2400" dirty="0" err="1" smtClean="0">
                <a:latin typeface="Book Antiqua" panose="02040602050305030304" pitchFamily="18" charset="0"/>
              </a:rPr>
              <a:t>tuple</a:t>
            </a:r>
            <a:r>
              <a:rPr lang="en-US" sz="2400" dirty="0" smtClean="0">
                <a:latin typeface="Book Antiqua" panose="02040602050305030304" pitchFamily="18" charset="0"/>
              </a:rPr>
              <a:t> is (1, 0, 1) and its target output is 1. Calculate weight updates by using back-propagation algorithm. Assume                    .</a:t>
            </a:r>
          </a:p>
          <a:p>
            <a:pPr algn="just">
              <a:buNone/>
            </a:pPr>
            <a:endParaRPr lang="en-US" sz="2400" dirty="0" smtClean="0">
              <a:latin typeface="Book Antiqua" panose="02040602050305030304" pitchFamily="18" charset="0"/>
            </a:endParaRPr>
          </a:p>
          <a:p>
            <a:pPr algn="just">
              <a:buNone/>
            </a:pPr>
            <a:endParaRPr lang="en-US" sz="2400" dirty="0" smtClean="0">
              <a:latin typeface="Book Antiqua" panose="02040602050305030304" pitchFamily="18" charset="0"/>
            </a:endParaRPr>
          </a:p>
          <a:p>
            <a:pPr algn="just">
              <a:buNone/>
            </a:pPr>
            <a:endParaRPr lang="en-US" sz="2400" dirty="0" smtClean="0">
              <a:latin typeface="Book Antiqua" panose="02040602050305030304" pitchFamily="18" charset="0"/>
            </a:endParaRPr>
          </a:p>
          <a:p>
            <a:pPr algn="just">
              <a:buNone/>
            </a:pPr>
            <a:endParaRPr lang="en-US" sz="2400" dirty="0" smtClean="0">
              <a:latin typeface="Book Antiqua" panose="02040602050305030304" pitchFamily="18" charset="0"/>
            </a:endParaRPr>
          </a:p>
          <a:p>
            <a:pPr algn="just">
              <a:buNone/>
            </a:pPr>
            <a:endParaRPr lang="en-US" sz="2400" dirty="0" smtClean="0">
              <a:latin typeface="Book Antiqua" panose="02040602050305030304" pitchFamily="18" charset="0"/>
            </a:endParaRPr>
          </a:p>
          <a:p>
            <a:pPr algn="just">
              <a:buNone/>
            </a:pPr>
            <a:endParaRPr lang="en-US" sz="2400" b="1"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57</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graphicFrame>
        <p:nvGraphicFramePr>
          <p:cNvPr id="18" name="Table 17"/>
          <p:cNvGraphicFramePr>
            <a:graphicFrameLocks noGrp="1"/>
          </p:cNvGraphicFramePr>
          <p:nvPr/>
        </p:nvGraphicFramePr>
        <p:xfrm>
          <a:off x="1295400" y="5562600"/>
          <a:ext cx="6458586" cy="741680"/>
        </p:xfrm>
        <a:graphic>
          <a:graphicData uri="http://schemas.openxmlformats.org/drawingml/2006/table">
            <a:tbl>
              <a:tblPr firstRow="1" bandRow="1">
                <a:tableStyleId>{5C22544A-7EE6-4342-B048-85BDC9FD1C3A}</a:tableStyleId>
              </a:tblPr>
              <a:tblGrid>
                <a:gridCol w="527050"/>
                <a:gridCol w="527050"/>
                <a:gridCol w="527050"/>
                <a:gridCol w="594043"/>
                <a:gridCol w="527050"/>
                <a:gridCol w="594043"/>
                <a:gridCol w="527050"/>
                <a:gridCol w="527050"/>
                <a:gridCol w="527050"/>
                <a:gridCol w="527050"/>
                <a:gridCol w="527050"/>
                <a:gridCol w="527050"/>
              </a:tblGrid>
              <a:tr h="370840">
                <a:tc>
                  <a:txBody>
                    <a:bodyPr/>
                    <a:lstStyle/>
                    <a:p>
                      <a:r>
                        <a:rPr lang="en-US" dirty="0" smtClean="0">
                          <a:latin typeface="Book Antiqua" pitchFamily="18" charset="0"/>
                        </a:rPr>
                        <a:t>w</a:t>
                      </a:r>
                      <a:r>
                        <a:rPr lang="en-US" baseline="-25000" dirty="0" smtClean="0">
                          <a:latin typeface="Book Antiqua" pitchFamily="18" charset="0"/>
                        </a:rPr>
                        <a:t>14</a:t>
                      </a:r>
                      <a:endParaRPr lang="en-US" baseline="-25000" dirty="0">
                        <a:latin typeface="Book Antiqu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ook Antiqua" pitchFamily="18" charset="0"/>
                        </a:rPr>
                        <a:t>w</a:t>
                      </a:r>
                      <a:r>
                        <a:rPr lang="en-US" baseline="-25000" dirty="0" smtClean="0">
                          <a:latin typeface="Book Antiqua" pitchFamily="18" charset="0"/>
                        </a:rPr>
                        <a:t>15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ook Antiqua" pitchFamily="18" charset="0"/>
                        </a:rPr>
                        <a:t>w</a:t>
                      </a:r>
                      <a:r>
                        <a:rPr lang="en-US" baseline="-25000" dirty="0" smtClean="0">
                          <a:latin typeface="Book Antiqua" pitchFamily="18" charset="0"/>
                        </a:rPr>
                        <a:t>24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ook Antiqua" pitchFamily="18" charset="0"/>
                        </a:rPr>
                        <a:t>w</a:t>
                      </a:r>
                      <a:r>
                        <a:rPr lang="en-US" baseline="-25000" dirty="0" smtClean="0">
                          <a:latin typeface="Book Antiqua" pitchFamily="18" charset="0"/>
                        </a:rPr>
                        <a:t>25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ook Antiqua" pitchFamily="18" charset="0"/>
                        </a:rPr>
                        <a:t>w</a:t>
                      </a:r>
                      <a:r>
                        <a:rPr lang="en-US" baseline="-25000" dirty="0" smtClean="0">
                          <a:latin typeface="Book Antiqua" pitchFamily="18" charset="0"/>
                        </a:rPr>
                        <a:t>34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ook Antiqua" pitchFamily="18" charset="0"/>
                        </a:rPr>
                        <a:t>w</a:t>
                      </a:r>
                      <a:r>
                        <a:rPr lang="en-US" baseline="-25000" dirty="0" smtClean="0">
                          <a:latin typeface="Book Antiqua" pitchFamily="18" charset="0"/>
                        </a:rPr>
                        <a:t>35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ook Antiqua" pitchFamily="18" charset="0"/>
                        </a:rPr>
                        <a:t>w</a:t>
                      </a:r>
                      <a:r>
                        <a:rPr lang="en-US" baseline="-25000" dirty="0" smtClean="0">
                          <a:latin typeface="Book Antiqua" pitchFamily="18" charset="0"/>
                        </a:rPr>
                        <a:t>46</a:t>
                      </a:r>
                      <a:endParaRPr lang="en-US" dirty="0"/>
                    </a:p>
                  </a:txBody>
                  <a:tcPr/>
                </a:tc>
                <a:tc>
                  <a:txBody>
                    <a:bodyPr/>
                    <a:lstStyle/>
                    <a:p>
                      <a:r>
                        <a:rPr lang="en-US" dirty="0" smtClean="0">
                          <a:latin typeface="Book Antiqua" pitchFamily="18" charset="0"/>
                        </a:rPr>
                        <a:t>w</a:t>
                      </a:r>
                      <a:r>
                        <a:rPr lang="en-US" baseline="-25000" dirty="0" smtClean="0">
                          <a:latin typeface="Book Antiqua" pitchFamily="18" charset="0"/>
                        </a:rPr>
                        <a:t>47</a:t>
                      </a:r>
                      <a:endParaRPr lang="en-US" dirty="0"/>
                    </a:p>
                  </a:txBody>
                  <a:tcPr/>
                </a:tc>
                <a:tc>
                  <a:txBody>
                    <a:bodyPr/>
                    <a:lstStyle/>
                    <a:p>
                      <a:r>
                        <a:rPr lang="en-US" dirty="0" smtClean="0">
                          <a:latin typeface="Book Antiqua" pitchFamily="18" charset="0"/>
                        </a:rPr>
                        <a:t>w</a:t>
                      </a:r>
                      <a:r>
                        <a:rPr lang="en-US" baseline="-25000" dirty="0" smtClean="0">
                          <a:latin typeface="Book Antiqua" pitchFamily="18" charset="0"/>
                        </a:rPr>
                        <a:t>56</a:t>
                      </a:r>
                      <a:endParaRPr lang="en-US" dirty="0"/>
                    </a:p>
                  </a:txBody>
                  <a:tcPr/>
                </a:tc>
                <a:tc>
                  <a:txBody>
                    <a:bodyPr/>
                    <a:lstStyle/>
                    <a:p>
                      <a:r>
                        <a:rPr lang="en-US" dirty="0" smtClean="0">
                          <a:latin typeface="Book Antiqua" pitchFamily="18" charset="0"/>
                        </a:rPr>
                        <a:t>w</a:t>
                      </a:r>
                      <a:r>
                        <a:rPr lang="en-US" baseline="-25000" dirty="0" smtClean="0">
                          <a:latin typeface="Book Antiqua" pitchFamily="18" charset="0"/>
                        </a:rPr>
                        <a:t>57</a:t>
                      </a:r>
                      <a:endParaRPr lang="en-US" dirty="0"/>
                    </a:p>
                  </a:txBody>
                  <a:tcPr/>
                </a:tc>
                <a:tc>
                  <a:txBody>
                    <a:bodyPr/>
                    <a:lstStyle/>
                    <a:p>
                      <a:r>
                        <a:rPr lang="en-US" dirty="0" smtClean="0">
                          <a:latin typeface="Book Antiqua" pitchFamily="18" charset="0"/>
                        </a:rPr>
                        <a:t>w</a:t>
                      </a:r>
                      <a:r>
                        <a:rPr lang="en-US" baseline="-25000" dirty="0" smtClean="0">
                          <a:latin typeface="Book Antiqua" pitchFamily="18" charset="0"/>
                        </a:rPr>
                        <a:t>68</a:t>
                      </a:r>
                      <a:endParaRPr lang="en-US" dirty="0"/>
                    </a:p>
                  </a:txBody>
                  <a:tcPr/>
                </a:tc>
                <a:tc>
                  <a:txBody>
                    <a:bodyPr/>
                    <a:lstStyle/>
                    <a:p>
                      <a:r>
                        <a:rPr lang="en-US" dirty="0" smtClean="0">
                          <a:latin typeface="Book Antiqua" pitchFamily="18" charset="0"/>
                        </a:rPr>
                        <a:t>w</a:t>
                      </a:r>
                      <a:r>
                        <a:rPr lang="en-US" baseline="-25000" dirty="0" smtClean="0">
                          <a:latin typeface="Book Antiqua" pitchFamily="18" charset="0"/>
                        </a:rPr>
                        <a:t>78</a:t>
                      </a:r>
                      <a:endParaRPr lang="en-US" dirty="0"/>
                    </a:p>
                  </a:txBody>
                  <a:tcPr/>
                </a:tc>
              </a:tr>
              <a:tr h="370840">
                <a:tc>
                  <a:txBody>
                    <a:bodyPr/>
                    <a:lstStyle/>
                    <a:p>
                      <a:r>
                        <a:rPr lang="en-US" dirty="0" smtClean="0"/>
                        <a:t>0.6</a:t>
                      </a:r>
                      <a:endParaRPr lang="en-US" dirty="0"/>
                    </a:p>
                  </a:txBody>
                  <a:tcPr/>
                </a:tc>
                <a:tc>
                  <a:txBody>
                    <a:bodyPr/>
                    <a:lstStyle/>
                    <a:p>
                      <a:r>
                        <a:rPr lang="en-US" dirty="0" smtClean="0"/>
                        <a:t>0.4</a:t>
                      </a:r>
                      <a:endParaRPr lang="en-US" dirty="0"/>
                    </a:p>
                  </a:txBody>
                  <a:tcPr/>
                </a:tc>
                <a:tc>
                  <a:txBody>
                    <a:bodyPr/>
                    <a:lstStyle/>
                    <a:p>
                      <a:r>
                        <a:rPr lang="en-US" dirty="0" smtClean="0"/>
                        <a:t>0.2</a:t>
                      </a:r>
                      <a:endParaRPr lang="en-US" dirty="0"/>
                    </a:p>
                  </a:txBody>
                  <a:tcPr/>
                </a:tc>
                <a:tc>
                  <a:txBody>
                    <a:bodyPr/>
                    <a:lstStyle/>
                    <a:p>
                      <a:r>
                        <a:rPr lang="en-US" dirty="0" smtClean="0"/>
                        <a:t>-0.3</a:t>
                      </a:r>
                      <a:endParaRPr lang="en-US" dirty="0"/>
                    </a:p>
                  </a:txBody>
                  <a:tcPr/>
                </a:tc>
                <a:tc>
                  <a:txBody>
                    <a:bodyPr/>
                    <a:lstStyle/>
                    <a:p>
                      <a:r>
                        <a:rPr lang="en-US" dirty="0" smtClean="0"/>
                        <a:t>0.7</a:t>
                      </a:r>
                      <a:endParaRPr lang="en-US" dirty="0"/>
                    </a:p>
                  </a:txBody>
                  <a:tcPr/>
                </a:tc>
                <a:tc>
                  <a:txBody>
                    <a:bodyPr/>
                    <a:lstStyle/>
                    <a:p>
                      <a:r>
                        <a:rPr lang="en-US" dirty="0" smtClean="0"/>
                        <a:t>-0.6</a:t>
                      </a:r>
                      <a:endParaRPr lang="en-US" dirty="0"/>
                    </a:p>
                  </a:txBody>
                  <a:tcPr/>
                </a:tc>
                <a:tc>
                  <a:txBody>
                    <a:bodyPr/>
                    <a:lstStyle/>
                    <a:p>
                      <a:r>
                        <a:rPr lang="en-US" dirty="0" smtClean="0"/>
                        <a:t>0.4</a:t>
                      </a:r>
                      <a:endParaRPr lang="en-US" dirty="0"/>
                    </a:p>
                  </a:txBody>
                  <a:tcPr/>
                </a:tc>
                <a:tc>
                  <a:txBody>
                    <a:bodyPr/>
                    <a:lstStyle/>
                    <a:p>
                      <a:r>
                        <a:rPr lang="en-US" dirty="0" smtClean="0"/>
                        <a:t>0.7</a:t>
                      </a:r>
                      <a:endParaRPr lang="en-US" dirty="0"/>
                    </a:p>
                  </a:txBody>
                  <a:tcPr/>
                </a:tc>
                <a:tc>
                  <a:txBody>
                    <a:bodyPr/>
                    <a:lstStyle/>
                    <a:p>
                      <a:r>
                        <a:rPr lang="en-US" dirty="0" smtClean="0"/>
                        <a:t>0.1</a:t>
                      </a:r>
                      <a:endParaRPr lang="en-US" dirty="0"/>
                    </a:p>
                  </a:txBody>
                  <a:tcPr/>
                </a:tc>
                <a:tc>
                  <a:txBody>
                    <a:bodyPr/>
                    <a:lstStyle/>
                    <a:p>
                      <a:r>
                        <a:rPr lang="en-US" dirty="0" smtClean="0"/>
                        <a:t>0.8</a:t>
                      </a:r>
                      <a:endParaRPr lang="en-US" dirty="0"/>
                    </a:p>
                  </a:txBody>
                  <a:tcPr/>
                </a:tc>
                <a:tc>
                  <a:txBody>
                    <a:bodyPr/>
                    <a:lstStyle/>
                    <a:p>
                      <a:r>
                        <a:rPr lang="en-US" dirty="0" smtClean="0"/>
                        <a:t>0.2</a:t>
                      </a:r>
                      <a:endParaRPr lang="en-US" dirty="0"/>
                    </a:p>
                  </a:txBody>
                  <a:tcPr/>
                </a:tc>
                <a:tc>
                  <a:txBody>
                    <a:bodyPr/>
                    <a:lstStyle/>
                    <a:p>
                      <a:r>
                        <a:rPr lang="en-US" dirty="0" smtClean="0"/>
                        <a:t>0.5</a:t>
                      </a:r>
                      <a:endParaRPr lang="en-US" dirty="0"/>
                    </a:p>
                  </a:txBody>
                  <a:tcPr/>
                </a:tc>
              </a:tr>
            </a:tbl>
          </a:graphicData>
        </a:graphic>
      </p:graphicFrame>
      <p:graphicFrame>
        <p:nvGraphicFramePr>
          <p:cNvPr id="39943" name="Object 7"/>
          <p:cNvGraphicFramePr>
            <a:graphicFrameLocks noChangeAspect="1"/>
          </p:cNvGraphicFramePr>
          <p:nvPr/>
        </p:nvGraphicFramePr>
        <p:xfrm>
          <a:off x="5943600" y="3200400"/>
          <a:ext cx="1466850" cy="659053"/>
        </p:xfrm>
        <a:graphic>
          <a:graphicData uri="http://schemas.openxmlformats.org/presentationml/2006/ole">
            <mc:AlternateContent xmlns:mc="http://schemas.openxmlformats.org/markup-compatibility/2006">
              <mc:Choice xmlns:v="urn:schemas-microsoft-com:vml" Requires="v">
                <p:oleObj spid="_x0000_s185438" name="Equation" r:id="rId4" imgW="876240" imgH="393480" progId="Equation.3">
                  <p:embed/>
                </p:oleObj>
              </mc:Choice>
              <mc:Fallback>
                <p:oleObj name="Equation" r:id="rId4" imgW="87624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3200400"/>
                        <a:ext cx="1466850" cy="659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81809423"/>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buNone/>
            </a:pPr>
            <a:r>
              <a:rPr lang="en-US" sz="2400" b="1" u="sng" dirty="0" smtClean="0">
                <a:latin typeface="Book Antiqua" panose="02040602050305030304" pitchFamily="18" charset="0"/>
              </a:rPr>
              <a:t>Solution</a:t>
            </a:r>
          </a:p>
          <a:p>
            <a:pPr algn="just">
              <a:buNone/>
            </a:pPr>
            <a:r>
              <a:rPr lang="en-US" sz="2400" i="1" u="sng" dirty="0" smtClean="0">
                <a:latin typeface="Book Antiqua" panose="02040602050305030304" pitchFamily="18" charset="0"/>
              </a:rPr>
              <a:t>Forward Pass</a:t>
            </a:r>
          </a:p>
          <a:p>
            <a:pPr algn="just">
              <a:buNone/>
            </a:pPr>
            <a:r>
              <a:rPr lang="en-US" sz="2400" i="1" dirty="0" smtClean="0">
                <a:latin typeface="Book Antiqua" panose="02040602050305030304" pitchFamily="18" charset="0"/>
              </a:rPr>
              <a:t>v</a:t>
            </a:r>
            <a:r>
              <a:rPr lang="en-US" sz="2400" i="1" baseline="-25000" dirty="0" smtClean="0">
                <a:latin typeface="Book Antiqua" panose="02040602050305030304" pitchFamily="18" charset="0"/>
              </a:rPr>
              <a:t>4</a:t>
            </a:r>
            <a:r>
              <a:rPr lang="en-US" sz="2400" i="1" dirty="0" smtClean="0">
                <a:latin typeface="Book Antiqua" panose="02040602050305030304" pitchFamily="18" charset="0"/>
              </a:rPr>
              <a:t>=1*0.6+0*0.2+1*0.7=1.3		y</a:t>
            </a:r>
            <a:r>
              <a:rPr lang="en-US" sz="2400" i="1" baseline="-25000" dirty="0" smtClean="0">
                <a:latin typeface="Book Antiqua" panose="02040602050305030304" pitchFamily="18" charset="0"/>
              </a:rPr>
              <a:t>4</a:t>
            </a:r>
            <a:r>
              <a:rPr lang="en-US" sz="2400" i="1" dirty="0" smtClean="0">
                <a:latin typeface="Book Antiqua" panose="02040602050305030304" pitchFamily="18" charset="0"/>
              </a:rPr>
              <a:t>=1/1+e</a:t>
            </a:r>
            <a:r>
              <a:rPr lang="en-US" sz="2400" i="1" baseline="30000" dirty="0" smtClean="0">
                <a:latin typeface="Book Antiqua" panose="02040602050305030304" pitchFamily="18" charset="0"/>
              </a:rPr>
              <a:t>-1.3</a:t>
            </a:r>
            <a:r>
              <a:rPr lang="en-US" sz="2400" i="1" dirty="0" smtClean="0">
                <a:latin typeface="Book Antiqua" panose="02040602050305030304" pitchFamily="18" charset="0"/>
              </a:rPr>
              <a:t>=0.786</a:t>
            </a:r>
          </a:p>
          <a:p>
            <a:pPr algn="just">
              <a:buNone/>
            </a:pPr>
            <a:endParaRPr lang="en-US" sz="2400" i="1" dirty="0" smtClean="0">
              <a:latin typeface="Book Antiqua" panose="02040602050305030304" pitchFamily="18" charset="0"/>
            </a:endParaRPr>
          </a:p>
          <a:p>
            <a:pPr algn="just">
              <a:buNone/>
            </a:pPr>
            <a:r>
              <a:rPr lang="en-US" sz="2400" i="1" dirty="0" smtClean="0">
                <a:latin typeface="Book Antiqua" panose="02040602050305030304" pitchFamily="18" charset="0"/>
              </a:rPr>
              <a:t>v</a:t>
            </a:r>
            <a:r>
              <a:rPr lang="en-US" sz="2400" i="1" baseline="-25000" dirty="0" smtClean="0">
                <a:latin typeface="Book Antiqua" panose="02040602050305030304" pitchFamily="18" charset="0"/>
              </a:rPr>
              <a:t>5</a:t>
            </a:r>
            <a:r>
              <a:rPr lang="en-US" sz="2400" i="1" dirty="0" smtClean="0">
                <a:latin typeface="Book Antiqua" panose="02040602050305030304" pitchFamily="18" charset="0"/>
              </a:rPr>
              <a:t>=1*0.4+0*(-0.3)+1*(-0.6)=-0.2	y</a:t>
            </a:r>
            <a:r>
              <a:rPr lang="en-US" sz="2400" i="1" baseline="-25000" dirty="0" smtClean="0">
                <a:latin typeface="Book Antiqua" panose="02040602050305030304" pitchFamily="18" charset="0"/>
              </a:rPr>
              <a:t>5</a:t>
            </a:r>
            <a:r>
              <a:rPr lang="en-US" sz="2400" i="1" dirty="0" smtClean="0">
                <a:latin typeface="Book Antiqua" panose="02040602050305030304" pitchFamily="18" charset="0"/>
              </a:rPr>
              <a:t>=1/1+e</a:t>
            </a:r>
            <a:r>
              <a:rPr lang="en-US" sz="2400" i="1" baseline="30000" dirty="0" smtClean="0">
                <a:latin typeface="Book Antiqua" panose="02040602050305030304" pitchFamily="18" charset="0"/>
              </a:rPr>
              <a:t>0.2</a:t>
            </a:r>
            <a:r>
              <a:rPr lang="en-US" sz="2400" i="1" dirty="0" smtClean="0">
                <a:latin typeface="Book Antiqua" panose="02040602050305030304" pitchFamily="18" charset="0"/>
              </a:rPr>
              <a:t>=0.45</a:t>
            </a:r>
          </a:p>
          <a:p>
            <a:pPr algn="just">
              <a:buNone/>
            </a:pPr>
            <a:endParaRPr lang="en-US" sz="2400" i="1" dirty="0" smtClean="0">
              <a:latin typeface="Book Antiqua" panose="02040602050305030304" pitchFamily="18" charset="0"/>
            </a:endParaRPr>
          </a:p>
          <a:p>
            <a:pPr algn="just">
              <a:buNone/>
            </a:pPr>
            <a:r>
              <a:rPr lang="en-US" sz="2400" i="1" dirty="0" smtClean="0">
                <a:latin typeface="Book Antiqua" panose="02040602050305030304" pitchFamily="18" charset="0"/>
              </a:rPr>
              <a:t>v</a:t>
            </a:r>
            <a:r>
              <a:rPr lang="en-US" sz="2400" i="1" baseline="-25000" dirty="0" smtClean="0">
                <a:latin typeface="Book Antiqua" panose="02040602050305030304" pitchFamily="18" charset="0"/>
              </a:rPr>
              <a:t>6</a:t>
            </a:r>
            <a:r>
              <a:rPr lang="en-US" sz="2400" i="1" dirty="0" smtClean="0">
                <a:latin typeface="Book Antiqua" panose="02040602050305030304" pitchFamily="18" charset="0"/>
              </a:rPr>
              <a:t>=0.786*0.4+0.45*0.1=0.36		y</a:t>
            </a:r>
            <a:r>
              <a:rPr lang="en-US" sz="2400" i="1" baseline="-25000" dirty="0" smtClean="0">
                <a:latin typeface="Book Antiqua" panose="02040602050305030304" pitchFamily="18" charset="0"/>
              </a:rPr>
              <a:t>6</a:t>
            </a:r>
            <a:r>
              <a:rPr lang="en-US" sz="2400" i="1" dirty="0" smtClean="0">
                <a:latin typeface="Book Antiqua" panose="02040602050305030304" pitchFamily="18" charset="0"/>
              </a:rPr>
              <a:t>=1/1+e</a:t>
            </a:r>
            <a:r>
              <a:rPr lang="en-US" sz="2400" i="1" baseline="30000" dirty="0" smtClean="0">
                <a:latin typeface="Book Antiqua" panose="02040602050305030304" pitchFamily="18" charset="0"/>
              </a:rPr>
              <a:t>-0.36</a:t>
            </a:r>
            <a:r>
              <a:rPr lang="en-US" sz="2400" i="1" dirty="0" smtClean="0">
                <a:latin typeface="Book Antiqua" panose="02040602050305030304" pitchFamily="18" charset="0"/>
              </a:rPr>
              <a:t>=0.59</a:t>
            </a:r>
          </a:p>
          <a:p>
            <a:pPr algn="just">
              <a:buNone/>
            </a:pPr>
            <a:endParaRPr lang="en-US" sz="2400" i="1" dirty="0" smtClean="0">
              <a:latin typeface="Book Antiqua" panose="02040602050305030304" pitchFamily="18" charset="0"/>
            </a:endParaRPr>
          </a:p>
          <a:p>
            <a:pPr algn="just">
              <a:buNone/>
            </a:pPr>
            <a:r>
              <a:rPr lang="en-US" sz="2400" i="1" dirty="0" smtClean="0">
                <a:latin typeface="Book Antiqua" panose="02040602050305030304" pitchFamily="18" charset="0"/>
              </a:rPr>
              <a:t>v</a:t>
            </a:r>
            <a:r>
              <a:rPr lang="en-US" sz="2400" i="1" baseline="-25000" dirty="0" smtClean="0">
                <a:latin typeface="Book Antiqua" panose="02040602050305030304" pitchFamily="18" charset="0"/>
              </a:rPr>
              <a:t>7</a:t>
            </a:r>
            <a:r>
              <a:rPr lang="en-US" sz="2400" i="1" dirty="0" smtClean="0">
                <a:latin typeface="Book Antiqua" panose="02040602050305030304" pitchFamily="18" charset="0"/>
              </a:rPr>
              <a:t>=0.786*0.7+0.45*0.8=0.91		y</a:t>
            </a:r>
            <a:r>
              <a:rPr lang="en-US" sz="2400" i="1" baseline="-25000" dirty="0" smtClean="0">
                <a:latin typeface="Book Antiqua" panose="02040602050305030304" pitchFamily="18" charset="0"/>
              </a:rPr>
              <a:t>7</a:t>
            </a:r>
            <a:r>
              <a:rPr lang="en-US" sz="2400" i="1" dirty="0" smtClean="0">
                <a:latin typeface="Book Antiqua" panose="02040602050305030304" pitchFamily="18" charset="0"/>
              </a:rPr>
              <a:t>=1/1+e</a:t>
            </a:r>
            <a:r>
              <a:rPr lang="en-US" sz="2400" i="1" baseline="30000" dirty="0" smtClean="0">
                <a:latin typeface="Book Antiqua" panose="02040602050305030304" pitchFamily="18" charset="0"/>
              </a:rPr>
              <a:t>-0.91</a:t>
            </a:r>
            <a:r>
              <a:rPr lang="en-US" sz="2400" i="1" dirty="0" smtClean="0">
                <a:latin typeface="Book Antiqua" panose="02040602050305030304" pitchFamily="18" charset="0"/>
              </a:rPr>
              <a:t>=0.71</a:t>
            </a:r>
          </a:p>
          <a:p>
            <a:pPr algn="just">
              <a:buNone/>
            </a:pPr>
            <a:endParaRPr lang="en-US" sz="2400" i="1" dirty="0" smtClean="0">
              <a:latin typeface="Book Antiqua" panose="02040602050305030304" pitchFamily="18" charset="0"/>
            </a:endParaRPr>
          </a:p>
          <a:p>
            <a:pPr algn="just">
              <a:buNone/>
            </a:pPr>
            <a:r>
              <a:rPr lang="en-US" sz="2400" i="1" dirty="0" smtClean="0">
                <a:latin typeface="Book Antiqua" panose="02040602050305030304" pitchFamily="18" charset="0"/>
              </a:rPr>
              <a:t>v</a:t>
            </a:r>
            <a:r>
              <a:rPr lang="en-US" sz="2400" i="1" baseline="-25000" dirty="0" smtClean="0">
                <a:latin typeface="Book Antiqua" panose="02040602050305030304" pitchFamily="18" charset="0"/>
              </a:rPr>
              <a:t>8</a:t>
            </a:r>
            <a:r>
              <a:rPr lang="en-US" sz="2400" i="1" dirty="0" smtClean="0">
                <a:latin typeface="Book Antiqua" panose="02040602050305030304" pitchFamily="18" charset="0"/>
              </a:rPr>
              <a:t>=0.59*0.2+0.71*0.5=0.47		y</a:t>
            </a:r>
            <a:r>
              <a:rPr lang="en-US" sz="2400" i="1" baseline="-25000" dirty="0" smtClean="0">
                <a:latin typeface="Book Antiqua" panose="02040602050305030304" pitchFamily="18" charset="0"/>
              </a:rPr>
              <a:t>8</a:t>
            </a:r>
            <a:r>
              <a:rPr lang="en-US" sz="2400" i="1" dirty="0" smtClean="0">
                <a:latin typeface="Book Antiqua" panose="02040602050305030304" pitchFamily="18" charset="0"/>
              </a:rPr>
              <a:t>=1/1+e</a:t>
            </a:r>
            <a:r>
              <a:rPr lang="en-US" sz="2400" i="1" baseline="30000" dirty="0" smtClean="0">
                <a:latin typeface="Book Antiqua" panose="02040602050305030304" pitchFamily="18" charset="0"/>
              </a:rPr>
              <a:t>-0.47</a:t>
            </a:r>
            <a:r>
              <a:rPr lang="en-US" sz="2400" i="1" dirty="0" smtClean="0">
                <a:latin typeface="Book Antiqua" panose="02040602050305030304" pitchFamily="18" charset="0"/>
              </a:rPr>
              <a:t>=0.61</a:t>
            </a:r>
          </a:p>
          <a:p>
            <a:pPr algn="just">
              <a:buNone/>
            </a:pPr>
            <a:endParaRPr lang="en-US" sz="2400" i="1" dirty="0" smtClean="0">
              <a:latin typeface="Book Antiqua" panose="02040602050305030304" pitchFamily="18" charset="0"/>
            </a:endParaRPr>
          </a:p>
          <a:p>
            <a:pPr algn="just">
              <a:buNone/>
            </a:pPr>
            <a:endParaRPr lang="en-US" sz="2400" i="1" dirty="0" smtClean="0">
              <a:latin typeface="Book Antiqua" panose="02040602050305030304" pitchFamily="18" charset="0"/>
            </a:endParaRPr>
          </a:p>
          <a:p>
            <a:pPr algn="just">
              <a:buNone/>
            </a:pPr>
            <a:endParaRPr lang="en-US" sz="2400" i="1" dirty="0" smtClean="0">
              <a:latin typeface="Book Antiqua" panose="02040602050305030304" pitchFamily="18" charset="0"/>
            </a:endParaRPr>
          </a:p>
          <a:p>
            <a:pPr algn="just">
              <a:buNone/>
            </a:pPr>
            <a:endParaRPr lang="en-US" sz="2400" i="1" dirty="0" smtClean="0">
              <a:latin typeface="Book Antiqua" panose="02040602050305030304" pitchFamily="18" charset="0"/>
            </a:endParaRPr>
          </a:p>
          <a:p>
            <a:pPr algn="just">
              <a:buNone/>
            </a:pPr>
            <a:endParaRPr lang="en-US" sz="2400" i="1" dirty="0" smtClean="0">
              <a:latin typeface="Book Antiqua" panose="02040602050305030304" pitchFamily="18" charset="0"/>
            </a:endParaRPr>
          </a:p>
          <a:p>
            <a:pPr algn="just">
              <a:buNone/>
            </a:pPr>
            <a:endParaRPr lang="en-US" sz="2400" i="1" dirty="0" smtClean="0">
              <a:latin typeface="Book Antiqua" panose="02040602050305030304" pitchFamily="18" charset="0"/>
            </a:endParaRPr>
          </a:p>
          <a:p>
            <a:pPr algn="just">
              <a:buNone/>
            </a:pPr>
            <a:endParaRPr lang="en-US" sz="2400" dirty="0" smtClean="0">
              <a:latin typeface="Book Antiqua" panose="02040602050305030304" pitchFamily="18" charset="0"/>
            </a:endParaRPr>
          </a:p>
          <a:p>
            <a:pPr algn="just">
              <a:buNone/>
            </a:pPr>
            <a:endParaRPr lang="en-US" sz="2400" dirty="0" smtClean="0">
              <a:latin typeface="Book Antiqua" panose="02040602050305030304" pitchFamily="18" charset="0"/>
            </a:endParaRPr>
          </a:p>
          <a:p>
            <a:pPr algn="just">
              <a:buNone/>
            </a:pPr>
            <a:endParaRPr lang="en-US" sz="2400" dirty="0" smtClean="0">
              <a:latin typeface="Book Antiqua" panose="02040602050305030304" pitchFamily="18" charset="0"/>
            </a:endParaRPr>
          </a:p>
          <a:p>
            <a:pPr algn="just">
              <a:buNone/>
            </a:pPr>
            <a:endParaRPr lang="en-US" sz="2400" dirty="0" smtClean="0">
              <a:latin typeface="Book Antiqua" panose="02040602050305030304" pitchFamily="18" charset="0"/>
            </a:endParaRPr>
          </a:p>
          <a:p>
            <a:pPr algn="just">
              <a:buNone/>
            </a:pPr>
            <a:endParaRPr lang="en-US" sz="2400" b="1"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58</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2879368241"/>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buNone/>
            </a:pPr>
            <a:r>
              <a:rPr lang="en-US" sz="2400" b="1" u="sng" dirty="0" smtClean="0">
                <a:latin typeface="Book Antiqua" panose="02040602050305030304" pitchFamily="18" charset="0"/>
              </a:rPr>
              <a:t>Solution</a:t>
            </a:r>
          </a:p>
          <a:p>
            <a:pPr algn="just">
              <a:buNone/>
            </a:pPr>
            <a:r>
              <a:rPr lang="en-US" sz="2400" i="1" dirty="0" smtClean="0">
                <a:latin typeface="Book Antiqua" panose="02040602050305030304" pitchFamily="18" charset="0"/>
              </a:rPr>
              <a:t>Backward Pass</a:t>
            </a:r>
          </a:p>
          <a:p>
            <a:pPr algn="just">
              <a:buNone/>
            </a:pPr>
            <a:endParaRPr lang="en-US" sz="2400" i="1" dirty="0" smtClean="0">
              <a:latin typeface="Book Antiqua" panose="02040602050305030304" pitchFamily="18" charset="0"/>
            </a:endParaRPr>
          </a:p>
          <a:p>
            <a:pPr algn="just">
              <a:buNone/>
            </a:pPr>
            <a:endParaRPr lang="en-US" sz="2400" i="1" dirty="0" smtClean="0">
              <a:latin typeface="Book Antiqua" panose="02040602050305030304" pitchFamily="18" charset="0"/>
            </a:endParaRPr>
          </a:p>
          <a:p>
            <a:pPr algn="just">
              <a:buNone/>
            </a:pPr>
            <a:endParaRPr lang="en-US" sz="2400" i="1" dirty="0" smtClean="0">
              <a:latin typeface="Book Antiqua" panose="02040602050305030304" pitchFamily="18" charset="0"/>
            </a:endParaRPr>
          </a:p>
          <a:p>
            <a:pPr algn="just">
              <a:buNone/>
            </a:pPr>
            <a:endParaRPr lang="en-US" sz="2400" i="1" dirty="0" smtClean="0">
              <a:latin typeface="Book Antiqua" panose="02040602050305030304" pitchFamily="18" charset="0"/>
            </a:endParaRPr>
          </a:p>
          <a:p>
            <a:pPr algn="just">
              <a:buNone/>
            </a:pPr>
            <a:endParaRPr lang="en-US" sz="2400" i="1" dirty="0" smtClean="0">
              <a:latin typeface="Book Antiqua" panose="02040602050305030304" pitchFamily="18" charset="0"/>
            </a:endParaRPr>
          </a:p>
          <a:p>
            <a:pPr algn="just">
              <a:buNone/>
            </a:pPr>
            <a:endParaRPr lang="en-US" sz="2400" i="1" dirty="0" smtClean="0">
              <a:latin typeface="Book Antiqua" panose="02040602050305030304" pitchFamily="18" charset="0"/>
            </a:endParaRPr>
          </a:p>
          <a:p>
            <a:pPr algn="just">
              <a:buNone/>
            </a:pPr>
            <a:endParaRPr lang="en-US" sz="2400" i="1" dirty="0" smtClean="0">
              <a:latin typeface="Book Antiqua" panose="02040602050305030304" pitchFamily="18" charset="0"/>
            </a:endParaRPr>
          </a:p>
          <a:p>
            <a:pPr algn="just">
              <a:buNone/>
            </a:pPr>
            <a:endParaRPr lang="en-US" sz="2400" i="1" dirty="0" smtClean="0">
              <a:latin typeface="Book Antiqua" panose="02040602050305030304" pitchFamily="18" charset="0"/>
            </a:endParaRPr>
          </a:p>
          <a:p>
            <a:pPr algn="just">
              <a:buNone/>
            </a:pPr>
            <a:endParaRPr lang="en-US" sz="2400" i="1" dirty="0" smtClean="0">
              <a:latin typeface="Book Antiqua" panose="02040602050305030304" pitchFamily="18" charset="0"/>
            </a:endParaRPr>
          </a:p>
          <a:p>
            <a:pPr algn="just">
              <a:buNone/>
            </a:pPr>
            <a:endParaRPr lang="en-US" sz="2400" dirty="0" smtClean="0">
              <a:latin typeface="Book Antiqua" panose="02040602050305030304" pitchFamily="18" charset="0"/>
            </a:endParaRPr>
          </a:p>
          <a:p>
            <a:pPr algn="just">
              <a:buNone/>
            </a:pPr>
            <a:endParaRPr lang="en-US" sz="2400" dirty="0" smtClean="0">
              <a:latin typeface="Book Antiqua" panose="02040602050305030304" pitchFamily="18" charset="0"/>
            </a:endParaRPr>
          </a:p>
          <a:p>
            <a:pPr algn="just">
              <a:buNone/>
            </a:pPr>
            <a:endParaRPr lang="en-US" sz="2400" dirty="0" smtClean="0">
              <a:latin typeface="Book Antiqua" panose="02040602050305030304" pitchFamily="18" charset="0"/>
            </a:endParaRPr>
          </a:p>
          <a:p>
            <a:pPr algn="just">
              <a:buNone/>
            </a:pPr>
            <a:endParaRPr lang="en-US" sz="2400" dirty="0" smtClean="0">
              <a:latin typeface="Book Antiqua" panose="02040602050305030304" pitchFamily="18" charset="0"/>
            </a:endParaRPr>
          </a:p>
          <a:p>
            <a:pPr algn="just">
              <a:buNone/>
            </a:pPr>
            <a:endParaRPr lang="en-US" sz="2400" b="1"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59</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graphicFrame>
        <p:nvGraphicFramePr>
          <p:cNvPr id="41986" name="Object 2"/>
          <p:cNvGraphicFramePr>
            <a:graphicFrameLocks noChangeAspect="1"/>
          </p:cNvGraphicFramePr>
          <p:nvPr/>
        </p:nvGraphicFramePr>
        <p:xfrm>
          <a:off x="457200" y="2362200"/>
          <a:ext cx="8158163" cy="3527425"/>
        </p:xfrm>
        <a:graphic>
          <a:graphicData uri="http://schemas.openxmlformats.org/presentationml/2006/ole">
            <mc:AlternateContent xmlns:mc="http://schemas.openxmlformats.org/markup-compatibility/2006">
              <mc:Choice xmlns:v="urn:schemas-microsoft-com:vml" Requires="v">
                <p:oleObj spid="_x0000_s186462" name="Equation" r:id="rId3" imgW="3733560" imgH="1612800" progId="Equation.3">
                  <p:embed/>
                </p:oleObj>
              </mc:Choice>
              <mc:Fallback>
                <p:oleObj name="Equation" r:id="rId3" imgW="3733560" imgH="1612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362200"/>
                        <a:ext cx="8158163" cy="352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2137692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Perceptron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r>
              <a:rPr lang="en-US" sz="2800" dirty="0" smtClean="0">
                <a:latin typeface="Book Antiqua" panose="02040602050305030304" pitchFamily="18" charset="0"/>
              </a:rPr>
              <a:t>The </a:t>
            </a:r>
            <a:r>
              <a:rPr lang="en-US" sz="2800" dirty="0">
                <a:latin typeface="Book Antiqua" panose="02040602050305030304" pitchFamily="18" charset="0"/>
              </a:rPr>
              <a:t>goal of the perceptron is to correctly classify the set of externally applied stimuli </a:t>
            </a:r>
            <a:r>
              <a:rPr lang="en-US" sz="2800" i="1" dirty="0">
                <a:latin typeface="Book Antiqua" panose="02040602050305030304" pitchFamily="18" charset="0"/>
              </a:rPr>
              <a:t>x</a:t>
            </a:r>
            <a:r>
              <a:rPr lang="en-US" sz="2800" dirty="0">
                <a:latin typeface="Book Antiqua" panose="02040602050305030304" pitchFamily="18" charset="0"/>
              </a:rPr>
              <a:t>1</a:t>
            </a:r>
            <a:r>
              <a:rPr lang="en-US" sz="2800" dirty="0" smtClean="0">
                <a:latin typeface="Book Antiqua" panose="02040602050305030304" pitchFamily="18" charset="0"/>
              </a:rPr>
              <a:t>, </a:t>
            </a:r>
            <a:r>
              <a:rPr lang="en-US" sz="2800" i="1" dirty="0" smtClean="0">
                <a:latin typeface="Book Antiqua" panose="02040602050305030304" pitchFamily="18" charset="0"/>
              </a:rPr>
              <a:t>x</a:t>
            </a:r>
            <a:r>
              <a:rPr lang="en-US" sz="2800" dirty="0" smtClean="0">
                <a:latin typeface="Book Antiqua" panose="02040602050305030304" pitchFamily="18" charset="0"/>
              </a:rPr>
              <a:t>2</a:t>
            </a:r>
            <a:r>
              <a:rPr lang="en-US" sz="2800" dirty="0">
                <a:latin typeface="Book Antiqua" panose="02040602050305030304" pitchFamily="18" charset="0"/>
              </a:rPr>
              <a:t>, ..., </a:t>
            </a:r>
            <a:r>
              <a:rPr lang="en-US" sz="2800" i="1" dirty="0" err="1">
                <a:latin typeface="Book Antiqua" panose="02040602050305030304" pitchFamily="18" charset="0"/>
              </a:rPr>
              <a:t>xm</a:t>
            </a:r>
            <a:r>
              <a:rPr lang="en-US" sz="2800" i="1" dirty="0">
                <a:latin typeface="Book Antiqua" panose="02040602050305030304" pitchFamily="18" charset="0"/>
              </a:rPr>
              <a:t> </a:t>
            </a:r>
            <a:r>
              <a:rPr lang="en-US" sz="2800" dirty="0">
                <a:latin typeface="Book Antiqua" panose="02040602050305030304" pitchFamily="18" charset="0"/>
              </a:rPr>
              <a:t>into one of two classes,c1 or c2.The decision rule for the classification is to </a:t>
            </a:r>
            <a:r>
              <a:rPr lang="en-US" sz="2800" dirty="0" smtClean="0">
                <a:latin typeface="Book Antiqua" panose="02040602050305030304" pitchFamily="18" charset="0"/>
              </a:rPr>
              <a:t>assign the </a:t>
            </a:r>
            <a:r>
              <a:rPr lang="en-US" sz="2800" dirty="0">
                <a:latin typeface="Book Antiqua" panose="02040602050305030304" pitchFamily="18" charset="0"/>
              </a:rPr>
              <a:t>point represented by the inputs </a:t>
            </a:r>
            <a:r>
              <a:rPr lang="en-US" sz="2800" i="1" dirty="0">
                <a:latin typeface="Book Antiqua" panose="02040602050305030304" pitchFamily="18" charset="0"/>
              </a:rPr>
              <a:t>x</a:t>
            </a:r>
            <a:r>
              <a:rPr lang="en-US" sz="2800" dirty="0">
                <a:latin typeface="Book Antiqua" panose="02040602050305030304" pitchFamily="18" charset="0"/>
              </a:rPr>
              <a:t>1, </a:t>
            </a:r>
            <a:r>
              <a:rPr lang="en-US" sz="2800" i="1" dirty="0">
                <a:latin typeface="Book Antiqua" panose="02040602050305030304" pitchFamily="18" charset="0"/>
              </a:rPr>
              <a:t>x</a:t>
            </a:r>
            <a:r>
              <a:rPr lang="en-US" sz="2800" dirty="0">
                <a:latin typeface="Book Antiqua" panose="02040602050305030304" pitchFamily="18" charset="0"/>
              </a:rPr>
              <a:t>2, ..., </a:t>
            </a:r>
            <a:r>
              <a:rPr lang="en-US" sz="2800" i="1" dirty="0" err="1">
                <a:latin typeface="Book Antiqua" panose="02040602050305030304" pitchFamily="18" charset="0"/>
              </a:rPr>
              <a:t>xm</a:t>
            </a:r>
            <a:r>
              <a:rPr lang="en-US" sz="2800" i="1" dirty="0">
                <a:latin typeface="Book Antiqua" panose="02040602050305030304" pitchFamily="18" charset="0"/>
              </a:rPr>
              <a:t> </a:t>
            </a:r>
            <a:r>
              <a:rPr lang="en-US" sz="2800" dirty="0">
                <a:latin typeface="Book Antiqua" panose="02040602050305030304" pitchFamily="18" charset="0"/>
              </a:rPr>
              <a:t>to class c1 if the perceptron </a:t>
            </a:r>
            <a:r>
              <a:rPr lang="en-US" sz="2800" dirty="0" smtClean="0">
                <a:latin typeface="Book Antiqua" panose="02040602050305030304" pitchFamily="18" charset="0"/>
              </a:rPr>
              <a:t>output </a:t>
            </a:r>
            <a:r>
              <a:rPr lang="en-US" sz="2800" i="1" dirty="0" smtClean="0">
                <a:latin typeface="Book Antiqua" panose="02040602050305030304" pitchFamily="18" charset="0"/>
              </a:rPr>
              <a:t>y </a:t>
            </a:r>
            <a:r>
              <a:rPr lang="en-US" sz="2800" dirty="0">
                <a:latin typeface="Book Antiqua" panose="02040602050305030304" pitchFamily="18" charset="0"/>
              </a:rPr>
              <a:t>is +1 and to class c2 if it is -1</a:t>
            </a:r>
            <a:r>
              <a:rPr lang="en-US" sz="2800" dirty="0" smtClean="0">
                <a:latin typeface="Book Antiqua" panose="02040602050305030304" pitchFamily="18" charset="0"/>
              </a:rPr>
              <a:t>.</a:t>
            </a:r>
          </a:p>
          <a:p>
            <a:pPr algn="just"/>
            <a:r>
              <a:rPr lang="en-US" sz="2800" dirty="0">
                <a:latin typeface="Book Antiqua" panose="02040602050305030304" pitchFamily="18" charset="0"/>
              </a:rPr>
              <a:t>In the simplest form of the perceptron, there are two decision </a:t>
            </a:r>
            <a:r>
              <a:rPr lang="en-US" sz="2800" dirty="0" smtClean="0">
                <a:latin typeface="Book Antiqua" panose="02040602050305030304" pitchFamily="18" charset="0"/>
              </a:rPr>
              <a:t>regions separated </a:t>
            </a:r>
            <a:r>
              <a:rPr lang="en-US" sz="2800" dirty="0">
                <a:latin typeface="Book Antiqua" panose="02040602050305030304" pitchFamily="18" charset="0"/>
              </a:rPr>
              <a:t>by a </a:t>
            </a:r>
            <a:r>
              <a:rPr lang="en-US" sz="2800" i="1" dirty="0">
                <a:latin typeface="Book Antiqua" panose="02040602050305030304" pitchFamily="18" charset="0"/>
              </a:rPr>
              <a:t>hyperplane</a:t>
            </a:r>
            <a:r>
              <a:rPr lang="en-US" sz="2800" dirty="0">
                <a:latin typeface="Book Antiqua" panose="02040602050305030304" pitchFamily="18" charset="0"/>
              </a:rPr>
              <a:t>, which is defined </a:t>
            </a:r>
            <a:r>
              <a:rPr lang="en-US" sz="2800" dirty="0" smtClean="0">
                <a:latin typeface="Book Antiqua" panose="02040602050305030304" pitchFamily="18" charset="0"/>
              </a:rPr>
              <a:t>by.</a:t>
            </a:r>
            <a:endParaRPr lang="en-US" sz="2800" dirty="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6</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2754562804"/>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295400"/>
            <a:ext cx="8229600" cy="5029200"/>
          </a:xfrm>
        </p:spPr>
        <p:txBody>
          <a:bodyPr>
            <a:noAutofit/>
          </a:bodyPr>
          <a:lstStyle/>
          <a:p>
            <a:pPr algn="just">
              <a:buNone/>
            </a:pPr>
            <a:r>
              <a:rPr lang="en-US" sz="2400" b="1" u="sng" dirty="0" smtClean="0">
                <a:latin typeface="Book Antiqua" panose="02040602050305030304" pitchFamily="18" charset="0"/>
              </a:rPr>
              <a:t>Solution</a:t>
            </a:r>
          </a:p>
          <a:p>
            <a:pPr algn="just">
              <a:buNone/>
            </a:pPr>
            <a:r>
              <a:rPr lang="en-US" sz="2400" i="1" dirty="0" smtClean="0">
                <a:latin typeface="Book Antiqua" panose="02040602050305030304" pitchFamily="18" charset="0"/>
              </a:rPr>
              <a:t>Update Weights</a:t>
            </a:r>
          </a:p>
          <a:p>
            <a:pPr algn="just">
              <a:buNone/>
            </a:pPr>
            <a:endParaRPr lang="en-US" sz="2400" i="1" dirty="0" smtClean="0">
              <a:latin typeface="Book Antiqua" panose="02040602050305030304" pitchFamily="18" charset="0"/>
            </a:endParaRPr>
          </a:p>
          <a:p>
            <a:pPr algn="just">
              <a:buNone/>
            </a:pPr>
            <a:endParaRPr lang="en-US" sz="2400" i="1" dirty="0" smtClean="0">
              <a:latin typeface="Book Antiqua" panose="02040602050305030304" pitchFamily="18" charset="0"/>
            </a:endParaRPr>
          </a:p>
          <a:p>
            <a:pPr algn="just">
              <a:buNone/>
            </a:pPr>
            <a:endParaRPr lang="en-US" sz="2400" i="1" dirty="0" smtClean="0">
              <a:latin typeface="Book Antiqua" panose="02040602050305030304" pitchFamily="18" charset="0"/>
            </a:endParaRPr>
          </a:p>
          <a:p>
            <a:pPr algn="just">
              <a:buNone/>
            </a:pPr>
            <a:endParaRPr lang="en-US" sz="2400" i="1" dirty="0" smtClean="0">
              <a:latin typeface="Book Antiqua" panose="02040602050305030304" pitchFamily="18" charset="0"/>
            </a:endParaRPr>
          </a:p>
          <a:p>
            <a:pPr algn="just">
              <a:buNone/>
            </a:pPr>
            <a:endParaRPr lang="en-US" sz="2400" i="1" dirty="0" smtClean="0">
              <a:latin typeface="Book Antiqua" panose="02040602050305030304" pitchFamily="18" charset="0"/>
            </a:endParaRPr>
          </a:p>
          <a:p>
            <a:pPr algn="just">
              <a:buNone/>
            </a:pPr>
            <a:endParaRPr lang="en-US" sz="2400" i="1" dirty="0" smtClean="0">
              <a:latin typeface="Book Antiqua" panose="02040602050305030304" pitchFamily="18" charset="0"/>
            </a:endParaRPr>
          </a:p>
          <a:p>
            <a:pPr algn="just">
              <a:buNone/>
            </a:pPr>
            <a:endParaRPr lang="en-US" sz="2400" i="1" dirty="0" smtClean="0">
              <a:latin typeface="Book Antiqua" panose="02040602050305030304" pitchFamily="18" charset="0"/>
            </a:endParaRPr>
          </a:p>
          <a:p>
            <a:pPr algn="just">
              <a:buNone/>
            </a:pPr>
            <a:endParaRPr lang="en-US" sz="2400" i="1" dirty="0" smtClean="0">
              <a:latin typeface="Book Antiqua" panose="02040602050305030304" pitchFamily="18" charset="0"/>
            </a:endParaRPr>
          </a:p>
          <a:p>
            <a:pPr algn="just">
              <a:buNone/>
            </a:pPr>
            <a:endParaRPr lang="en-US" sz="2400" i="1" dirty="0" smtClean="0">
              <a:latin typeface="Book Antiqua" panose="02040602050305030304" pitchFamily="18" charset="0"/>
            </a:endParaRPr>
          </a:p>
          <a:p>
            <a:pPr algn="just">
              <a:buNone/>
            </a:pPr>
            <a:endParaRPr lang="en-US" sz="2400" dirty="0" smtClean="0">
              <a:latin typeface="Book Antiqua" panose="02040602050305030304" pitchFamily="18" charset="0"/>
            </a:endParaRPr>
          </a:p>
          <a:p>
            <a:pPr algn="just">
              <a:buNone/>
            </a:pPr>
            <a:endParaRPr lang="en-US" sz="2400" dirty="0" smtClean="0">
              <a:latin typeface="Book Antiqua" panose="02040602050305030304" pitchFamily="18" charset="0"/>
            </a:endParaRPr>
          </a:p>
          <a:p>
            <a:pPr algn="just">
              <a:buNone/>
            </a:pPr>
            <a:endParaRPr lang="en-US" sz="2400" dirty="0" smtClean="0">
              <a:latin typeface="Book Antiqua" panose="02040602050305030304" pitchFamily="18" charset="0"/>
            </a:endParaRPr>
          </a:p>
          <a:p>
            <a:pPr algn="just">
              <a:buNone/>
            </a:pPr>
            <a:endParaRPr lang="en-US" sz="2400" dirty="0" smtClean="0">
              <a:latin typeface="Book Antiqua" panose="02040602050305030304" pitchFamily="18" charset="0"/>
            </a:endParaRPr>
          </a:p>
          <a:p>
            <a:pPr algn="just">
              <a:buNone/>
            </a:pPr>
            <a:endParaRPr lang="en-US" sz="2400" b="1"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60</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graphicFrame>
        <p:nvGraphicFramePr>
          <p:cNvPr id="43011" name="Object 3"/>
          <p:cNvGraphicFramePr>
            <a:graphicFrameLocks noChangeAspect="1"/>
          </p:cNvGraphicFramePr>
          <p:nvPr/>
        </p:nvGraphicFramePr>
        <p:xfrm>
          <a:off x="457200" y="2286000"/>
          <a:ext cx="7581900" cy="3851275"/>
        </p:xfrm>
        <a:graphic>
          <a:graphicData uri="http://schemas.openxmlformats.org/presentationml/2006/ole">
            <mc:AlternateContent xmlns:mc="http://schemas.openxmlformats.org/markup-compatibility/2006">
              <mc:Choice xmlns:v="urn:schemas-microsoft-com:vml" Requires="v">
                <p:oleObj spid="_x0000_s187486" name="Equation" r:id="rId3" imgW="3670200" imgH="1866600" progId="Equation.3">
                  <p:embed/>
                </p:oleObj>
              </mc:Choice>
              <mc:Fallback>
                <p:oleObj name="Equation" r:id="rId3" imgW="3670200" imgH="1866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286000"/>
                        <a:ext cx="7581900" cy="385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34673256"/>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2" name="Picture 6"/>
          <p:cNvPicPr>
            <a:picLocks noChangeAspect="1" noChangeArrowheads="1"/>
          </p:cNvPicPr>
          <p:nvPr/>
        </p:nvPicPr>
        <p:blipFill>
          <a:blip r:embed="rId3"/>
          <a:srcRect/>
          <a:stretch>
            <a:fillRect/>
          </a:stretch>
        </p:blipFill>
        <p:spPr bwMode="auto">
          <a:xfrm>
            <a:off x="1295400" y="3657600"/>
            <a:ext cx="5248275" cy="1981200"/>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Backpropagation Algorithm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Autofit/>
          </a:bodyPr>
          <a:lstStyle/>
          <a:p>
            <a:pPr algn="just">
              <a:buNone/>
            </a:pPr>
            <a:r>
              <a:rPr lang="en-US" sz="2600" b="1" u="sng" dirty="0" smtClean="0">
                <a:latin typeface="Book Antiqua" pitchFamily="18" charset="0"/>
              </a:rPr>
              <a:t>HW</a:t>
            </a:r>
          </a:p>
          <a:p>
            <a:pPr algn="just"/>
            <a:r>
              <a:rPr lang="en-US" sz="2400" dirty="0" smtClean="0">
                <a:latin typeface="Book Antiqua" panose="02040602050305030304" pitchFamily="18" charset="0"/>
              </a:rPr>
              <a:t>Consider a MLP given below. Let the learning rate be 1. The initial weights of the network are given in the table below. Assume that first training </a:t>
            </a:r>
            <a:r>
              <a:rPr lang="en-US" sz="2400" dirty="0" err="1" smtClean="0">
                <a:latin typeface="Book Antiqua" panose="02040602050305030304" pitchFamily="18" charset="0"/>
              </a:rPr>
              <a:t>tuple</a:t>
            </a:r>
            <a:r>
              <a:rPr lang="en-US" sz="2400" dirty="0" smtClean="0">
                <a:latin typeface="Book Antiqua" panose="02040602050305030304" pitchFamily="18" charset="0"/>
              </a:rPr>
              <a:t> is (1, 0, 1) and its target output is 1. Calculate weight updates by using back-propagation algorithm. Assume                    .</a:t>
            </a:r>
          </a:p>
          <a:p>
            <a:pPr algn="just">
              <a:buNone/>
            </a:pPr>
            <a:endParaRPr lang="en-US" sz="2400" dirty="0" smtClean="0">
              <a:latin typeface="Book Antiqua" panose="02040602050305030304" pitchFamily="18" charset="0"/>
            </a:endParaRPr>
          </a:p>
          <a:p>
            <a:pPr algn="just">
              <a:buNone/>
            </a:pPr>
            <a:endParaRPr lang="en-US" sz="2400" dirty="0" smtClean="0">
              <a:latin typeface="Book Antiqua" panose="02040602050305030304" pitchFamily="18" charset="0"/>
            </a:endParaRPr>
          </a:p>
          <a:p>
            <a:pPr algn="just">
              <a:buNone/>
            </a:pPr>
            <a:endParaRPr lang="en-US" sz="2400" dirty="0" smtClean="0">
              <a:latin typeface="Book Antiqua" panose="02040602050305030304" pitchFamily="18" charset="0"/>
            </a:endParaRPr>
          </a:p>
          <a:p>
            <a:pPr algn="just">
              <a:buNone/>
            </a:pPr>
            <a:endParaRPr lang="en-US" sz="2400" dirty="0" smtClean="0">
              <a:latin typeface="Book Antiqua" panose="02040602050305030304" pitchFamily="18" charset="0"/>
            </a:endParaRPr>
          </a:p>
          <a:p>
            <a:pPr algn="just">
              <a:buNone/>
            </a:pPr>
            <a:endParaRPr lang="en-US" sz="2400" dirty="0" smtClean="0">
              <a:latin typeface="Book Antiqua" panose="02040602050305030304" pitchFamily="18" charset="0"/>
            </a:endParaRPr>
          </a:p>
          <a:p>
            <a:pPr algn="just">
              <a:buNone/>
            </a:pPr>
            <a:endParaRPr lang="en-US" sz="2400" b="1"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61</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graphicFrame>
        <p:nvGraphicFramePr>
          <p:cNvPr id="18" name="Table 17"/>
          <p:cNvGraphicFramePr>
            <a:graphicFrameLocks noGrp="1"/>
          </p:cNvGraphicFramePr>
          <p:nvPr/>
        </p:nvGraphicFramePr>
        <p:xfrm>
          <a:off x="1295400" y="5562600"/>
          <a:ext cx="6458586" cy="741680"/>
        </p:xfrm>
        <a:graphic>
          <a:graphicData uri="http://schemas.openxmlformats.org/drawingml/2006/table">
            <a:tbl>
              <a:tblPr firstRow="1" bandRow="1">
                <a:tableStyleId>{5C22544A-7EE6-4342-B048-85BDC9FD1C3A}</a:tableStyleId>
              </a:tblPr>
              <a:tblGrid>
                <a:gridCol w="527050"/>
                <a:gridCol w="527050"/>
                <a:gridCol w="527050"/>
                <a:gridCol w="594043"/>
                <a:gridCol w="527050"/>
                <a:gridCol w="594043"/>
                <a:gridCol w="527050"/>
                <a:gridCol w="527050"/>
                <a:gridCol w="527050"/>
                <a:gridCol w="527050"/>
                <a:gridCol w="527050"/>
                <a:gridCol w="527050"/>
              </a:tblGrid>
              <a:tr h="370840">
                <a:tc>
                  <a:txBody>
                    <a:bodyPr/>
                    <a:lstStyle/>
                    <a:p>
                      <a:r>
                        <a:rPr lang="en-US" dirty="0" smtClean="0">
                          <a:latin typeface="Book Antiqua" pitchFamily="18" charset="0"/>
                        </a:rPr>
                        <a:t>w</a:t>
                      </a:r>
                      <a:r>
                        <a:rPr lang="en-US" baseline="-25000" dirty="0" smtClean="0">
                          <a:latin typeface="Book Antiqua" pitchFamily="18" charset="0"/>
                        </a:rPr>
                        <a:t>14</a:t>
                      </a:r>
                      <a:endParaRPr lang="en-US" baseline="-25000" dirty="0">
                        <a:latin typeface="Book Antiqu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ook Antiqua" pitchFamily="18" charset="0"/>
                        </a:rPr>
                        <a:t>w</a:t>
                      </a:r>
                      <a:r>
                        <a:rPr lang="en-US" baseline="-25000" dirty="0" smtClean="0">
                          <a:latin typeface="Book Antiqua" pitchFamily="18" charset="0"/>
                        </a:rPr>
                        <a:t>15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ook Antiqua" pitchFamily="18" charset="0"/>
                        </a:rPr>
                        <a:t>w</a:t>
                      </a:r>
                      <a:r>
                        <a:rPr lang="en-US" baseline="-25000" dirty="0" smtClean="0">
                          <a:latin typeface="Book Antiqua" pitchFamily="18" charset="0"/>
                        </a:rPr>
                        <a:t>24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ook Antiqua" pitchFamily="18" charset="0"/>
                        </a:rPr>
                        <a:t>w</a:t>
                      </a:r>
                      <a:r>
                        <a:rPr lang="en-US" baseline="-25000" dirty="0" smtClean="0">
                          <a:latin typeface="Book Antiqua" pitchFamily="18" charset="0"/>
                        </a:rPr>
                        <a:t>25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ook Antiqua" pitchFamily="18" charset="0"/>
                        </a:rPr>
                        <a:t>w</a:t>
                      </a:r>
                      <a:r>
                        <a:rPr lang="en-US" baseline="-25000" dirty="0" smtClean="0">
                          <a:latin typeface="Book Antiqua" pitchFamily="18" charset="0"/>
                        </a:rPr>
                        <a:t>34</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ook Antiqua" pitchFamily="18" charset="0"/>
                        </a:rPr>
                        <a:t>w</a:t>
                      </a:r>
                      <a:r>
                        <a:rPr lang="en-US" baseline="-25000" dirty="0" smtClean="0">
                          <a:latin typeface="Book Antiqua" pitchFamily="18" charset="0"/>
                        </a:rPr>
                        <a:t>35</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Book Antiqua" pitchFamily="18" charset="0"/>
                        </a:rPr>
                        <a:t>w</a:t>
                      </a:r>
                      <a:r>
                        <a:rPr lang="en-US" baseline="-25000" dirty="0" smtClean="0">
                          <a:latin typeface="Book Antiqua" pitchFamily="18" charset="0"/>
                        </a:rPr>
                        <a:t>46</a:t>
                      </a:r>
                      <a:endParaRPr lang="en-US" dirty="0"/>
                    </a:p>
                  </a:txBody>
                  <a:tcPr/>
                </a:tc>
                <a:tc>
                  <a:txBody>
                    <a:bodyPr/>
                    <a:lstStyle/>
                    <a:p>
                      <a:r>
                        <a:rPr lang="en-US" dirty="0" smtClean="0">
                          <a:latin typeface="Book Antiqua" pitchFamily="18" charset="0"/>
                        </a:rPr>
                        <a:t>w</a:t>
                      </a:r>
                      <a:r>
                        <a:rPr lang="en-US" baseline="-25000" dirty="0" smtClean="0">
                          <a:latin typeface="Book Antiqua" pitchFamily="18" charset="0"/>
                        </a:rPr>
                        <a:t>47</a:t>
                      </a:r>
                      <a:endParaRPr lang="en-US" dirty="0"/>
                    </a:p>
                  </a:txBody>
                  <a:tcPr/>
                </a:tc>
                <a:tc>
                  <a:txBody>
                    <a:bodyPr/>
                    <a:lstStyle/>
                    <a:p>
                      <a:r>
                        <a:rPr lang="en-US" dirty="0" smtClean="0">
                          <a:latin typeface="Book Antiqua" pitchFamily="18" charset="0"/>
                        </a:rPr>
                        <a:t>w</a:t>
                      </a:r>
                      <a:r>
                        <a:rPr lang="en-US" baseline="-25000" dirty="0" smtClean="0">
                          <a:latin typeface="Book Antiqua" pitchFamily="18" charset="0"/>
                        </a:rPr>
                        <a:t>56</a:t>
                      </a:r>
                      <a:endParaRPr lang="en-US" dirty="0"/>
                    </a:p>
                  </a:txBody>
                  <a:tcPr/>
                </a:tc>
                <a:tc>
                  <a:txBody>
                    <a:bodyPr/>
                    <a:lstStyle/>
                    <a:p>
                      <a:r>
                        <a:rPr lang="en-US" dirty="0" smtClean="0">
                          <a:latin typeface="Book Antiqua" pitchFamily="18" charset="0"/>
                        </a:rPr>
                        <a:t>w</a:t>
                      </a:r>
                      <a:r>
                        <a:rPr lang="en-US" baseline="-25000" dirty="0" smtClean="0">
                          <a:latin typeface="Book Antiqua" pitchFamily="18" charset="0"/>
                        </a:rPr>
                        <a:t>57</a:t>
                      </a:r>
                      <a:endParaRPr lang="en-US" dirty="0"/>
                    </a:p>
                  </a:txBody>
                  <a:tcPr/>
                </a:tc>
                <a:tc>
                  <a:txBody>
                    <a:bodyPr/>
                    <a:lstStyle/>
                    <a:p>
                      <a:r>
                        <a:rPr lang="en-US" dirty="0" smtClean="0">
                          <a:latin typeface="Book Antiqua" pitchFamily="18" charset="0"/>
                        </a:rPr>
                        <a:t>w</a:t>
                      </a:r>
                      <a:r>
                        <a:rPr lang="en-US" baseline="-25000" dirty="0" smtClean="0">
                          <a:latin typeface="Book Antiqua" pitchFamily="18" charset="0"/>
                        </a:rPr>
                        <a:t>68</a:t>
                      </a:r>
                      <a:endParaRPr lang="en-US" dirty="0"/>
                    </a:p>
                  </a:txBody>
                  <a:tcPr/>
                </a:tc>
                <a:tc>
                  <a:txBody>
                    <a:bodyPr/>
                    <a:lstStyle/>
                    <a:p>
                      <a:r>
                        <a:rPr lang="en-US" dirty="0" smtClean="0">
                          <a:latin typeface="Book Antiqua" pitchFamily="18" charset="0"/>
                        </a:rPr>
                        <a:t>w</a:t>
                      </a:r>
                      <a:r>
                        <a:rPr lang="en-US" baseline="-25000" dirty="0" smtClean="0">
                          <a:latin typeface="Book Antiqua" pitchFamily="18" charset="0"/>
                        </a:rPr>
                        <a:t>78</a:t>
                      </a:r>
                      <a:endParaRPr lang="en-US" dirty="0"/>
                    </a:p>
                  </a:txBody>
                  <a:tcPr/>
                </a:tc>
              </a:tr>
              <a:tr h="370840">
                <a:tc>
                  <a:txBody>
                    <a:bodyPr/>
                    <a:lstStyle/>
                    <a:p>
                      <a:r>
                        <a:rPr lang="en-US" dirty="0" smtClean="0"/>
                        <a:t>0.6</a:t>
                      </a:r>
                      <a:endParaRPr lang="en-US" dirty="0"/>
                    </a:p>
                  </a:txBody>
                  <a:tcPr/>
                </a:tc>
                <a:tc>
                  <a:txBody>
                    <a:bodyPr/>
                    <a:lstStyle/>
                    <a:p>
                      <a:r>
                        <a:rPr lang="en-US" dirty="0" smtClean="0"/>
                        <a:t>0.4</a:t>
                      </a:r>
                      <a:endParaRPr lang="en-US" dirty="0"/>
                    </a:p>
                  </a:txBody>
                  <a:tcPr/>
                </a:tc>
                <a:tc>
                  <a:txBody>
                    <a:bodyPr/>
                    <a:lstStyle/>
                    <a:p>
                      <a:r>
                        <a:rPr lang="en-US" dirty="0" smtClean="0"/>
                        <a:t>0.2</a:t>
                      </a:r>
                      <a:endParaRPr lang="en-US" dirty="0"/>
                    </a:p>
                  </a:txBody>
                  <a:tcPr/>
                </a:tc>
                <a:tc>
                  <a:txBody>
                    <a:bodyPr/>
                    <a:lstStyle/>
                    <a:p>
                      <a:r>
                        <a:rPr lang="en-US" dirty="0" smtClean="0"/>
                        <a:t>-0.3</a:t>
                      </a:r>
                      <a:endParaRPr lang="en-US" dirty="0"/>
                    </a:p>
                  </a:txBody>
                  <a:tcPr/>
                </a:tc>
                <a:tc>
                  <a:txBody>
                    <a:bodyPr/>
                    <a:lstStyle/>
                    <a:p>
                      <a:r>
                        <a:rPr lang="en-US" dirty="0" smtClean="0"/>
                        <a:t>0.7</a:t>
                      </a:r>
                      <a:endParaRPr lang="en-US" dirty="0"/>
                    </a:p>
                  </a:txBody>
                  <a:tcPr/>
                </a:tc>
                <a:tc>
                  <a:txBody>
                    <a:bodyPr/>
                    <a:lstStyle/>
                    <a:p>
                      <a:r>
                        <a:rPr lang="en-US" dirty="0" smtClean="0"/>
                        <a:t>-0.6</a:t>
                      </a:r>
                      <a:endParaRPr lang="en-US" dirty="0"/>
                    </a:p>
                  </a:txBody>
                  <a:tcPr/>
                </a:tc>
                <a:tc>
                  <a:txBody>
                    <a:bodyPr/>
                    <a:lstStyle/>
                    <a:p>
                      <a:r>
                        <a:rPr lang="en-US" dirty="0" smtClean="0"/>
                        <a:t>0.4</a:t>
                      </a:r>
                      <a:endParaRPr lang="en-US" dirty="0"/>
                    </a:p>
                  </a:txBody>
                  <a:tcPr/>
                </a:tc>
                <a:tc>
                  <a:txBody>
                    <a:bodyPr/>
                    <a:lstStyle/>
                    <a:p>
                      <a:r>
                        <a:rPr lang="en-US" dirty="0" smtClean="0"/>
                        <a:t>0.7</a:t>
                      </a:r>
                      <a:endParaRPr lang="en-US" dirty="0"/>
                    </a:p>
                  </a:txBody>
                  <a:tcPr/>
                </a:tc>
                <a:tc>
                  <a:txBody>
                    <a:bodyPr/>
                    <a:lstStyle/>
                    <a:p>
                      <a:r>
                        <a:rPr lang="en-US" dirty="0" smtClean="0"/>
                        <a:t>0.1</a:t>
                      </a:r>
                      <a:endParaRPr lang="en-US" dirty="0"/>
                    </a:p>
                  </a:txBody>
                  <a:tcPr/>
                </a:tc>
                <a:tc>
                  <a:txBody>
                    <a:bodyPr/>
                    <a:lstStyle/>
                    <a:p>
                      <a:r>
                        <a:rPr lang="en-US" dirty="0" smtClean="0"/>
                        <a:t>0.8</a:t>
                      </a:r>
                      <a:endParaRPr lang="en-US" dirty="0"/>
                    </a:p>
                  </a:txBody>
                  <a:tcPr/>
                </a:tc>
                <a:tc>
                  <a:txBody>
                    <a:bodyPr/>
                    <a:lstStyle/>
                    <a:p>
                      <a:r>
                        <a:rPr lang="en-US" dirty="0" smtClean="0"/>
                        <a:t>0.2</a:t>
                      </a:r>
                      <a:endParaRPr lang="en-US" dirty="0"/>
                    </a:p>
                  </a:txBody>
                  <a:tcPr/>
                </a:tc>
                <a:tc>
                  <a:txBody>
                    <a:bodyPr/>
                    <a:lstStyle/>
                    <a:p>
                      <a:r>
                        <a:rPr lang="en-US" dirty="0" smtClean="0"/>
                        <a:t>0.5</a:t>
                      </a:r>
                      <a:endParaRPr lang="en-US" dirty="0"/>
                    </a:p>
                  </a:txBody>
                  <a:tcPr/>
                </a:tc>
              </a:tr>
            </a:tbl>
          </a:graphicData>
        </a:graphic>
      </p:graphicFrame>
      <p:graphicFrame>
        <p:nvGraphicFramePr>
          <p:cNvPr id="48131" name="Object 3"/>
          <p:cNvGraphicFramePr>
            <a:graphicFrameLocks noChangeAspect="1"/>
          </p:cNvGraphicFramePr>
          <p:nvPr/>
        </p:nvGraphicFramePr>
        <p:xfrm>
          <a:off x="6019800" y="3257552"/>
          <a:ext cx="2317750" cy="800953"/>
        </p:xfrm>
        <a:graphic>
          <a:graphicData uri="http://schemas.openxmlformats.org/presentationml/2006/ole">
            <mc:AlternateContent xmlns:mc="http://schemas.openxmlformats.org/markup-compatibility/2006">
              <mc:Choice xmlns:v="urn:schemas-microsoft-com:vml" Requires="v">
                <p:oleObj spid="_x0000_s188510" name="Equation" r:id="rId4" imgW="1358640" imgH="469800" progId="Equation.3">
                  <p:embed/>
                </p:oleObj>
              </mc:Choice>
              <mc:Fallback>
                <p:oleObj name="Equation" r:id="rId4" imgW="1358640" imgH="469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3257552"/>
                        <a:ext cx="2317750" cy="800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12630705"/>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XOR Problem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295400"/>
            <a:ext cx="8229600" cy="5029200"/>
          </a:xfrm>
        </p:spPr>
        <p:txBody>
          <a:bodyPr>
            <a:noAutofit/>
          </a:bodyPr>
          <a:lstStyle/>
          <a:p>
            <a:pPr algn="just"/>
            <a:r>
              <a:rPr lang="en-US" sz="2400" dirty="0" smtClean="0">
                <a:latin typeface="Book Antiqua" pitchFamily="18" charset="0"/>
              </a:rPr>
              <a:t>We know that single layer perceptron can be trained to classify patterns that is linearly separable.</a:t>
            </a:r>
          </a:p>
          <a:p>
            <a:pPr algn="just"/>
            <a:r>
              <a:rPr lang="en-US" sz="2400" dirty="0" smtClean="0">
                <a:latin typeface="Book Antiqua" pitchFamily="18" charset="0"/>
              </a:rPr>
              <a:t>However, </a:t>
            </a:r>
            <a:r>
              <a:rPr lang="en-US" sz="2400" dirty="0" smtClean="0">
                <a:latin typeface="Times New Roman" pitchFamily="18" charset="0"/>
                <a:ea typeface="Tahoma" pitchFamily="34" charset="0"/>
                <a:cs typeface="Times New Roman" pitchFamily="18" charset="0"/>
              </a:rPr>
              <a:t>X</a:t>
            </a:r>
            <a:r>
              <a:rPr lang="en-US" sz="2400" dirty="0" smtClean="0">
                <a:latin typeface="Book Antiqua" pitchFamily="18" charset="0"/>
              </a:rPr>
              <a:t>OR function  is non-linearly separable as shown in the figure given below. Thus, we can not train single layer perceptron for </a:t>
            </a:r>
            <a:r>
              <a:rPr lang="en-US" sz="2400" dirty="0" smtClean="0">
                <a:latin typeface="Times New Roman" pitchFamily="18" charset="0"/>
                <a:ea typeface="Tahoma" pitchFamily="34" charset="0"/>
                <a:cs typeface="Times New Roman" pitchFamily="18" charset="0"/>
              </a:rPr>
              <a:t>X</a:t>
            </a:r>
            <a:r>
              <a:rPr lang="en-US" sz="2400" dirty="0" smtClean="0">
                <a:latin typeface="Book Antiqua" pitchFamily="18" charset="0"/>
              </a:rPr>
              <a:t>OR function. This, problem is called </a:t>
            </a:r>
            <a:r>
              <a:rPr lang="en-US" sz="2400" dirty="0" smtClean="0">
                <a:latin typeface="Times New Roman" pitchFamily="18" charset="0"/>
                <a:ea typeface="Tahoma" pitchFamily="34" charset="0"/>
                <a:cs typeface="Times New Roman" pitchFamily="18" charset="0"/>
              </a:rPr>
              <a:t>X</a:t>
            </a:r>
            <a:r>
              <a:rPr lang="en-US" sz="2400" dirty="0" smtClean="0">
                <a:latin typeface="Book Antiqua" pitchFamily="18" charset="0"/>
              </a:rPr>
              <a:t>OR Problem.</a:t>
            </a:r>
          </a:p>
          <a:p>
            <a:pPr algn="just"/>
            <a:endParaRPr lang="en-US" sz="24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62</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grpSp>
        <p:nvGrpSpPr>
          <p:cNvPr id="25" name="Group 24"/>
          <p:cNvGrpSpPr/>
          <p:nvPr/>
        </p:nvGrpSpPr>
        <p:grpSpPr>
          <a:xfrm>
            <a:off x="2541985" y="3713202"/>
            <a:ext cx="2639615" cy="2209800"/>
            <a:chOff x="2541985" y="3713202"/>
            <a:chExt cx="2639615" cy="2209800"/>
          </a:xfrm>
        </p:grpSpPr>
        <p:sp>
          <p:nvSpPr>
            <p:cNvPr id="15" name="Line 3"/>
            <p:cNvSpPr>
              <a:spLocks noChangeShapeType="1"/>
            </p:cNvSpPr>
            <p:nvPr/>
          </p:nvSpPr>
          <p:spPr bwMode="auto">
            <a:xfrm>
              <a:off x="3456385" y="3713202"/>
              <a:ext cx="0" cy="2209800"/>
            </a:xfrm>
            <a:prstGeom prst="line">
              <a:avLst/>
            </a:prstGeom>
            <a:noFill/>
            <a:ln w="3810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 name="Line 4"/>
            <p:cNvSpPr>
              <a:spLocks noChangeShapeType="1"/>
            </p:cNvSpPr>
            <p:nvPr/>
          </p:nvSpPr>
          <p:spPr bwMode="auto">
            <a:xfrm flipH="1">
              <a:off x="2541985" y="5084802"/>
              <a:ext cx="2438400" cy="0"/>
            </a:xfrm>
            <a:prstGeom prst="line">
              <a:avLst/>
            </a:prstGeom>
            <a:noFill/>
            <a:ln w="3810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 name="Text Box 5"/>
            <p:cNvSpPr txBox="1">
              <a:spLocks noChangeArrowheads="1"/>
            </p:cNvSpPr>
            <p:nvPr/>
          </p:nvSpPr>
          <p:spPr bwMode="auto">
            <a:xfrm>
              <a:off x="4675585" y="4551402"/>
              <a:ext cx="44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t>x</a:t>
              </a:r>
              <a:r>
                <a:rPr lang="sv-SE" baseline="-25000"/>
                <a:t>1</a:t>
              </a:r>
              <a:endParaRPr lang="en-US" altLang="zh-TW" baseline="-25000">
                <a:ea typeface="新細明體" pitchFamily="18" charset="-120"/>
              </a:endParaRPr>
            </a:p>
          </p:txBody>
        </p:sp>
        <p:sp>
          <p:nvSpPr>
            <p:cNvPr id="19" name="Oval 8"/>
            <p:cNvSpPr>
              <a:spLocks noChangeArrowheads="1"/>
            </p:cNvSpPr>
            <p:nvPr/>
          </p:nvSpPr>
          <p:spPr bwMode="auto">
            <a:xfrm>
              <a:off x="4065985" y="4246602"/>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smtClean="0">
                  <a:ea typeface="新細明體" pitchFamily="18" charset="-120"/>
                </a:rPr>
                <a:t>0</a:t>
              </a:r>
              <a:endParaRPr lang="en-US" altLang="zh-TW" dirty="0">
                <a:ea typeface="新細明體" pitchFamily="18" charset="-120"/>
              </a:endParaRPr>
            </a:p>
          </p:txBody>
        </p:sp>
        <p:sp>
          <p:nvSpPr>
            <p:cNvPr id="20" name="Oval 9"/>
            <p:cNvSpPr>
              <a:spLocks noChangeArrowheads="1"/>
            </p:cNvSpPr>
            <p:nvPr/>
          </p:nvSpPr>
          <p:spPr bwMode="auto">
            <a:xfrm>
              <a:off x="3303985" y="4246602"/>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smtClean="0">
                  <a:ea typeface="新細明體" pitchFamily="18" charset="-120"/>
                </a:rPr>
                <a:t>1</a:t>
              </a:r>
              <a:endParaRPr lang="en-US" altLang="zh-TW" dirty="0">
                <a:ea typeface="新細明體" pitchFamily="18" charset="-120"/>
              </a:endParaRPr>
            </a:p>
          </p:txBody>
        </p:sp>
        <p:sp>
          <p:nvSpPr>
            <p:cNvPr id="21" name="Oval 10"/>
            <p:cNvSpPr>
              <a:spLocks noChangeArrowheads="1"/>
            </p:cNvSpPr>
            <p:nvPr/>
          </p:nvSpPr>
          <p:spPr bwMode="auto">
            <a:xfrm>
              <a:off x="3303985" y="4856202"/>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itchFamily="18" charset="-120"/>
                </a:rPr>
                <a:t>0</a:t>
              </a:r>
            </a:p>
          </p:txBody>
        </p:sp>
        <p:sp>
          <p:nvSpPr>
            <p:cNvPr id="22" name="Oval 11"/>
            <p:cNvSpPr>
              <a:spLocks noChangeArrowheads="1"/>
            </p:cNvSpPr>
            <p:nvPr/>
          </p:nvSpPr>
          <p:spPr bwMode="auto">
            <a:xfrm>
              <a:off x="4065985" y="4856202"/>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smtClean="0">
                  <a:ea typeface="新細明體" pitchFamily="18" charset="-120"/>
                </a:rPr>
                <a:t>1</a:t>
              </a:r>
              <a:endParaRPr lang="en-US" altLang="zh-TW" dirty="0">
                <a:ea typeface="新細明體" pitchFamily="18" charset="-120"/>
              </a:endParaRPr>
            </a:p>
          </p:txBody>
        </p:sp>
        <p:sp>
          <p:nvSpPr>
            <p:cNvPr id="23" name="Line 7"/>
            <p:cNvSpPr>
              <a:spLocks noChangeShapeType="1"/>
            </p:cNvSpPr>
            <p:nvPr/>
          </p:nvSpPr>
          <p:spPr bwMode="auto">
            <a:xfrm>
              <a:off x="2743200" y="4080165"/>
              <a:ext cx="2057400" cy="1828800"/>
            </a:xfrm>
            <a:prstGeom prst="line">
              <a:avLst/>
            </a:prstGeom>
            <a:noFill/>
            <a:ln w="571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 name="Line 7"/>
            <p:cNvSpPr>
              <a:spLocks noChangeShapeType="1"/>
            </p:cNvSpPr>
            <p:nvPr/>
          </p:nvSpPr>
          <p:spPr bwMode="auto">
            <a:xfrm>
              <a:off x="3124200" y="3733800"/>
              <a:ext cx="2057400" cy="1828800"/>
            </a:xfrm>
            <a:prstGeom prst="line">
              <a:avLst/>
            </a:prstGeom>
            <a:noFill/>
            <a:ln w="571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2153029951"/>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3"/>
          <a:srcRect/>
          <a:stretch>
            <a:fillRect/>
          </a:stretch>
        </p:blipFill>
        <p:spPr bwMode="auto">
          <a:xfrm>
            <a:off x="1676400" y="1905000"/>
            <a:ext cx="5225344" cy="3505200"/>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XOR Problem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295400"/>
            <a:ext cx="8229600" cy="5029200"/>
          </a:xfrm>
        </p:spPr>
        <p:txBody>
          <a:bodyPr>
            <a:noAutofit/>
          </a:bodyPr>
          <a:lstStyle/>
          <a:p>
            <a:pPr algn="just"/>
            <a:r>
              <a:rPr lang="en-US" sz="2400" dirty="0" smtClean="0">
                <a:latin typeface="Book Antiqua" pitchFamily="18" charset="0"/>
              </a:rPr>
              <a:t>We need to use multilayer perceptron that contains one hidden layer with two neurons  to achieve </a:t>
            </a:r>
            <a:r>
              <a:rPr lang="en-US" sz="2400" dirty="0" smtClean="0">
                <a:latin typeface="Times New Roman" pitchFamily="18" charset="0"/>
                <a:cs typeface="Times New Roman" pitchFamily="18" charset="0"/>
              </a:rPr>
              <a:t>X</a:t>
            </a:r>
            <a:r>
              <a:rPr lang="en-US" sz="2400" dirty="0" smtClean="0">
                <a:latin typeface="Book Antiqua" pitchFamily="18" charset="0"/>
              </a:rPr>
              <a:t>OR functionality from it. </a:t>
            </a:r>
          </a:p>
          <a:p>
            <a:pPr algn="just"/>
            <a:endParaRPr lang="en-US" sz="2400" dirty="0" smtClean="0">
              <a:latin typeface="Book Antiqua" pitchFamily="18" charset="0"/>
            </a:endParaRPr>
          </a:p>
          <a:p>
            <a:pPr algn="just"/>
            <a:endParaRPr lang="en-US" sz="2400" dirty="0" smtClean="0">
              <a:latin typeface="Book Antiqua" pitchFamily="18" charset="0"/>
            </a:endParaRPr>
          </a:p>
          <a:p>
            <a:pPr algn="just"/>
            <a:endParaRPr lang="en-US" sz="2400" dirty="0" smtClean="0">
              <a:latin typeface="Book Antiqua" pitchFamily="18" charset="0"/>
            </a:endParaRPr>
          </a:p>
          <a:p>
            <a:pPr algn="just"/>
            <a:endParaRPr lang="en-US" sz="2400" dirty="0" smtClean="0">
              <a:latin typeface="Book Antiqua" pitchFamily="18" charset="0"/>
            </a:endParaRPr>
          </a:p>
          <a:p>
            <a:pPr algn="just"/>
            <a:endParaRPr lang="en-US" sz="2400" dirty="0" smtClean="0">
              <a:latin typeface="Book Antiqua" pitchFamily="18" charset="0"/>
            </a:endParaRPr>
          </a:p>
          <a:p>
            <a:pPr algn="just"/>
            <a:endParaRPr lang="en-US" sz="2400" dirty="0" smtClean="0">
              <a:latin typeface="Book Antiqua" pitchFamily="18" charset="0"/>
            </a:endParaRPr>
          </a:p>
          <a:p>
            <a:pPr algn="just"/>
            <a:r>
              <a:rPr lang="en-US" sz="2300" dirty="0" smtClean="0">
                <a:latin typeface="Book Antiqua" pitchFamily="18" charset="0"/>
              </a:rPr>
              <a:t>Determine the weights of links for above MLP such that MLP functions as XOR. Assume that threshold activation function (as shown above) is used in each of the neuron.</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63</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graphicFrame>
        <p:nvGraphicFramePr>
          <p:cNvPr id="45059" name="Object 3"/>
          <p:cNvGraphicFramePr>
            <a:graphicFrameLocks noChangeAspect="1"/>
          </p:cNvGraphicFramePr>
          <p:nvPr/>
        </p:nvGraphicFramePr>
        <p:xfrm>
          <a:off x="5645150" y="3900488"/>
          <a:ext cx="3187700" cy="1027112"/>
        </p:xfrm>
        <a:graphic>
          <a:graphicData uri="http://schemas.openxmlformats.org/presentationml/2006/ole">
            <mc:AlternateContent xmlns:mc="http://schemas.openxmlformats.org/markup-compatibility/2006">
              <mc:Choice xmlns:v="urn:schemas-microsoft-com:vml" Requires="v">
                <p:oleObj spid="_x0000_s189534" name="Equation" r:id="rId4" imgW="1460160" imgH="520560" progId="Equation.3">
                  <p:embed/>
                </p:oleObj>
              </mc:Choice>
              <mc:Fallback>
                <p:oleObj name="Equation" r:id="rId4" imgW="1460160" imgH="5205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5150" y="3900488"/>
                        <a:ext cx="3187700" cy="1027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0166130"/>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XOR Problem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295400"/>
            <a:ext cx="8229600" cy="5029200"/>
          </a:xfrm>
        </p:spPr>
        <p:txBody>
          <a:bodyPr>
            <a:noAutofit/>
          </a:bodyPr>
          <a:lstStyle/>
          <a:p>
            <a:pPr algn="just"/>
            <a:r>
              <a:rPr lang="en-US" sz="2400" dirty="0" smtClean="0">
                <a:latin typeface="Book Antiqua" pitchFamily="18" charset="0"/>
              </a:rPr>
              <a:t>We can have following realization of AND, OR, and NOR gates using perceptron. </a:t>
            </a:r>
          </a:p>
          <a:p>
            <a:pPr algn="just"/>
            <a:endParaRPr lang="en-US" sz="24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64</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pic>
        <p:nvPicPr>
          <p:cNvPr id="46082" name="Picture 2"/>
          <p:cNvPicPr>
            <a:picLocks noChangeAspect="1" noChangeArrowheads="1"/>
          </p:cNvPicPr>
          <p:nvPr/>
        </p:nvPicPr>
        <p:blipFill>
          <a:blip r:embed="rId2"/>
          <a:srcRect/>
          <a:stretch>
            <a:fillRect/>
          </a:stretch>
        </p:blipFill>
        <p:spPr bwMode="auto">
          <a:xfrm>
            <a:off x="457200" y="2057400"/>
            <a:ext cx="3514725" cy="2257425"/>
          </a:xfrm>
          <a:prstGeom prst="rect">
            <a:avLst/>
          </a:prstGeom>
          <a:noFill/>
          <a:ln w="9525">
            <a:noFill/>
            <a:miter lim="800000"/>
            <a:headEnd/>
            <a:tailEnd/>
          </a:ln>
          <a:effectLst/>
        </p:spPr>
      </p:pic>
      <p:pic>
        <p:nvPicPr>
          <p:cNvPr id="46083" name="Picture 3"/>
          <p:cNvPicPr>
            <a:picLocks noChangeAspect="1" noChangeArrowheads="1"/>
          </p:cNvPicPr>
          <p:nvPr/>
        </p:nvPicPr>
        <p:blipFill>
          <a:blip r:embed="rId3"/>
          <a:srcRect/>
          <a:stretch>
            <a:fillRect/>
          </a:stretch>
        </p:blipFill>
        <p:spPr bwMode="auto">
          <a:xfrm>
            <a:off x="4876800" y="2209800"/>
            <a:ext cx="3286125" cy="2162175"/>
          </a:xfrm>
          <a:prstGeom prst="rect">
            <a:avLst/>
          </a:prstGeom>
          <a:noFill/>
          <a:ln w="9525">
            <a:noFill/>
            <a:miter lim="800000"/>
            <a:headEnd/>
            <a:tailEnd/>
          </a:ln>
          <a:effectLst/>
        </p:spPr>
      </p:pic>
      <p:pic>
        <p:nvPicPr>
          <p:cNvPr id="46084" name="Picture 4"/>
          <p:cNvPicPr>
            <a:picLocks noChangeAspect="1" noChangeArrowheads="1"/>
          </p:cNvPicPr>
          <p:nvPr/>
        </p:nvPicPr>
        <p:blipFill>
          <a:blip r:embed="rId4"/>
          <a:srcRect/>
          <a:stretch>
            <a:fillRect/>
          </a:stretch>
        </p:blipFill>
        <p:spPr bwMode="auto">
          <a:xfrm>
            <a:off x="2209800" y="4191000"/>
            <a:ext cx="3648075" cy="2085975"/>
          </a:xfrm>
          <a:prstGeom prst="rect">
            <a:avLst/>
          </a:prstGeom>
          <a:noFill/>
          <a:ln w="9525">
            <a:noFill/>
            <a:miter lim="800000"/>
            <a:headEnd/>
            <a:tailEnd/>
          </a:ln>
          <a:effectLst/>
        </p:spPr>
      </p:pic>
      <p:sp>
        <p:nvSpPr>
          <p:cNvPr id="26" name="TextBox 25"/>
          <p:cNvSpPr txBox="1"/>
          <p:nvPr/>
        </p:nvSpPr>
        <p:spPr>
          <a:xfrm>
            <a:off x="1524000" y="4114800"/>
            <a:ext cx="2140330" cy="369332"/>
          </a:xfrm>
          <a:prstGeom prst="rect">
            <a:avLst/>
          </a:prstGeom>
          <a:noFill/>
        </p:spPr>
        <p:txBody>
          <a:bodyPr wrap="none" rtlCol="0">
            <a:spAutoFit/>
          </a:bodyPr>
          <a:lstStyle/>
          <a:p>
            <a:r>
              <a:rPr lang="en-US" dirty="0" smtClean="0">
                <a:latin typeface="Book Antiqua" pitchFamily="18" charset="0"/>
              </a:rPr>
              <a:t>Fig: AND Function</a:t>
            </a:r>
            <a:endParaRPr lang="en-US" dirty="0">
              <a:latin typeface="Book Antiqua" pitchFamily="18" charset="0"/>
            </a:endParaRPr>
          </a:p>
        </p:txBody>
      </p:sp>
      <p:sp>
        <p:nvSpPr>
          <p:cNvPr id="27" name="TextBox 26"/>
          <p:cNvSpPr txBox="1"/>
          <p:nvPr/>
        </p:nvSpPr>
        <p:spPr>
          <a:xfrm>
            <a:off x="5410200" y="4114800"/>
            <a:ext cx="1925527" cy="369332"/>
          </a:xfrm>
          <a:prstGeom prst="rect">
            <a:avLst/>
          </a:prstGeom>
          <a:noFill/>
        </p:spPr>
        <p:txBody>
          <a:bodyPr wrap="none" rtlCol="0">
            <a:spAutoFit/>
          </a:bodyPr>
          <a:lstStyle/>
          <a:p>
            <a:r>
              <a:rPr lang="en-US" dirty="0" smtClean="0">
                <a:latin typeface="Book Antiqua" pitchFamily="18" charset="0"/>
              </a:rPr>
              <a:t>Fig: OR Function</a:t>
            </a:r>
            <a:endParaRPr lang="en-US" dirty="0">
              <a:latin typeface="Book Antiqua" pitchFamily="18" charset="0"/>
            </a:endParaRPr>
          </a:p>
        </p:txBody>
      </p:sp>
      <p:sp>
        <p:nvSpPr>
          <p:cNvPr id="28" name="TextBox 27"/>
          <p:cNvSpPr txBox="1"/>
          <p:nvPr/>
        </p:nvSpPr>
        <p:spPr>
          <a:xfrm>
            <a:off x="3505200" y="5943600"/>
            <a:ext cx="2117887" cy="369332"/>
          </a:xfrm>
          <a:prstGeom prst="rect">
            <a:avLst/>
          </a:prstGeom>
          <a:noFill/>
        </p:spPr>
        <p:txBody>
          <a:bodyPr wrap="none" rtlCol="0">
            <a:spAutoFit/>
          </a:bodyPr>
          <a:lstStyle/>
          <a:p>
            <a:r>
              <a:rPr lang="en-US" dirty="0" smtClean="0">
                <a:latin typeface="Book Antiqua" pitchFamily="18" charset="0"/>
              </a:rPr>
              <a:t>Fig: NOR Function</a:t>
            </a:r>
            <a:endParaRPr lang="en-US" dirty="0">
              <a:latin typeface="Book Antiqua" pitchFamily="18" charset="0"/>
            </a:endParaRPr>
          </a:p>
        </p:txBody>
      </p:sp>
    </p:spTree>
    <p:extLst>
      <p:ext uri="{BB962C8B-B14F-4D97-AF65-F5344CB8AC3E}">
        <p14:creationId xmlns:p14="http://schemas.microsoft.com/office/powerpoint/2010/main" val="2441684190"/>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a:srcRect/>
          <a:stretch>
            <a:fillRect/>
          </a:stretch>
        </p:blipFill>
        <p:spPr bwMode="auto">
          <a:xfrm>
            <a:off x="2057400" y="2971800"/>
            <a:ext cx="4705350" cy="3371850"/>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XOR Problem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295400"/>
            <a:ext cx="8229600" cy="5029200"/>
          </a:xfrm>
        </p:spPr>
        <p:txBody>
          <a:bodyPr>
            <a:noAutofit/>
          </a:bodyPr>
          <a:lstStyle/>
          <a:p>
            <a:pPr algn="just"/>
            <a:r>
              <a:rPr lang="en-US" sz="2400" dirty="0" smtClean="0">
                <a:latin typeface="Times New Roman" pitchFamily="18" charset="0"/>
                <a:cs typeface="Times New Roman" pitchFamily="18" charset="0"/>
              </a:rPr>
              <a:t>X</a:t>
            </a:r>
            <a:r>
              <a:rPr lang="en-US" sz="2400" dirty="0" smtClean="0">
                <a:latin typeface="Book Antiqua" pitchFamily="18" charset="0"/>
              </a:rPr>
              <a:t>OR function can be represented in terms of function of AND and NOR functions as below.</a:t>
            </a:r>
          </a:p>
          <a:p>
            <a:pPr algn="just">
              <a:buNone/>
            </a:pPr>
            <a:r>
              <a:rPr lang="en-US" sz="2400" dirty="0" smtClean="0">
                <a:latin typeface="Book Antiqua" pitchFamily="18" charset="0"/>
              </a:rPr>
              <a:t>	</a:t>
            </a:r>
            <a:r>
              <a:rPr lang="en-US" sz="2400" i="1" dirty="0" smtClean="0">
                <a:latin typeface="Book Antiqua" pitchFamily="18" charset="0"/>
              </a:rPr>
              <a:t>NOR(AND(x</a:t>
            </a:r>
            <a:r>
              <a:rPr lang="en-US" sz="2400" i="1" baseline="-25000" dirty="0" smtClean="0">
                <a:latin typeface="Book Antiqua" pitchFamily="18" charset="0"/>
              </a:rPr>
              <a:t>1</a:t>
            </a:r>
            <a:r>
              <a:rPr lang="en-US" sz="2400" i="1" dirty="0" smtClean="0">
                <a:latin typeface="Book Antiqua" pitchFamily="18" charset="0"/>
              </a:rPr>
              <a:t>,x</a:t>
            </a:r>
            <a:r>
              <a:rPr lang="en-US" sz="2400" i="1" baseline="-25000" dirty="0" smtClean="0">
                <a:latin typeface="Book Antiqua" pitchFamily="18" charset="0"/>
              </a:rPr>
              <a:t>2</a:t>
            </a:r>
            <a:r>
              <a:rPr lang="en-US" sz="2400" i="1" dirty="0" smtClean="0">
                <a:latin typeface="Book Antiqua" pitchFamily="18" charset="0"/>
              </a:rPr>
              <a:t>),NOR(x</a:t>
            </a:r>
            <a:r>
              <a:rPr lang="en-US" sz="2400" i="1" baseline="-25000" dirty="0" smtClean="0">
                <a:latin typeface="Book Antiqua" pitchFamily="18" charset="0"/>
              </a:rPr>
              <a:t>1</a:t>
            </a:r>
            <a:r>
              <a:rPr lang="en-US" sz="2400" i="1" dirty="0" smtClean="0">
                <a:latin typeface="Book Antiqua" pitchFamily="18" charset="0"/>
              </a:rPr>
              <a:t>,x</a:t>
            </a:r>
            <a:r>
              <a:rPr lang="en-US" sz="2400" i="1" baseline="-25000" dirty="0" smtClean="0">
                <a:latin typeface="Book Antiqua" pitchFamily="18" charset="0"/>
              </a:rPr>
              <a:t>2</a:t>
            </a:r>
            <a:r>
              <a:rPr lang="en-US" sz="2400" i="1" dirty="0" smtClean="0">
                <a:latin typeface="Book Antiqua" pitchFamily="18" charset="0"/>
              </a:rPr>
              <a:t>))</a:t>
            </a:r>
          </a:p>
          <a:p>
            <a:pPr algn="just"/>
            <a:r>
              <a:rPr lang="en-US" sz="2400" dirty="0" smtClean="0">
                <a:latin typeface="Book Antiqua" pitchFamily="18" charset="0"/>
              </a:rPr>
              <a:t>Thus, Weights of MLP that acts as </a:t>
            </a:r>
            <a:r>
              <a:rPr lang="en-US" sz="2400" dirty="0" smtClean="0">
                <a:latin typeface="Times New Roman" pitchFamily="18" charset="0"/>
                <a:cs typeface="Times New Roman" pitchFamily="18" charset="0"/>
              </a:rPr>
              <a:t>X</a:t>
            </a:r>
            <a:r>
              <a:rPr lang="en-US" sz="2400" dirty="0" smtClean="0">
                <a:latin typeface="Book Antiqua" pitchFamily="18" charset="0"/>
              </a:rPr>
              <a:t>OR function can be set as below</a:t>
            </a:r>
          </a:p>
          <a:p>
            <a:pPr algn="just"/>
            <a:endParaRPr lang="en-US" sz="24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65</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2564406990"/>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XOR Problem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295400"/>
            <a:ext cx="8229600" cy="5029200"/>
          </a:xfrm>
        </p:spPr>
        <p:txBody>
          <a:bodyPr>
            <a:noAutofit/>
          </a:bodyPr>
          <a:lstStyle/>
          <a:p>
            <a:pPr algn="just">
              <a:buNone/>
            </a:pPr>
            <a:r>
              <a:rPr lang="en-US" sz="2400" b="1" u="sng" dirty="0" smtClean="0">
                <a:latin typeface="Book Antiqua" pitchFamily="18" charset="0"/>
              </a:rPr>
              <a:t>CW</a:t>
            </a:r>
          </a:p>
          <a:p>
            <a:pPr algn="just"/>
            <a:r>
              <a:rPr lang="en-US" sz="2400" dirty="0" smtClean="0">
                <a:latin typeface="Book Antiqua" pitchFamily="18" charset="0"/>
              </a:rPr>
              <a:t>Realize NOT and NAND function using perceptron.</a:t>
            </a:r>
          </a:p>
          <a:p>
            <a:pPr algn="just"/>
            <a:r>
              <a:rPr lang="en-US" sz="2400" dirty="0" smtClean="0">
                <a:latin typeface="Book Antiqua" pitchFamily="18" charset="0"/>
              </a:rPr>
              <a:t>Can we realize </a:t>
            </a:r>
            <a:r>
              <a:rPr lang="en-US" sz="2400" dirty="0" smtClean="0">
                <a:latin typeface="Times New Roman" pitchFamily="18" charset="0"/>
                <a:cs typeface="Times New Roman" pitchFamily="18" charset="0"/>
              </a:rPr>
              <a:t>X</a:t>
            </a:r>
            <a:r>
              <a:rPr lang="en-US" sz="2400" dirty="0" smtClean="0">
                <a:latin typeface="Book Antiqua" pitchFamily="18" charset="0"/>
              </a:rPr>
              <a:t>NOR function using perceptron? If yes, realize it using perceptron. Otherwise, realize </a:t>
            </a:r>
            <a:r>
              <a:rPr lang="en-US" sz="2400" dirty="0" smtClean="0">
                <a:latin typeface="Times New Roman" pitchFamily="18" charset="0"/>
                <a:cs typeface="Times New Roman" pitchFamily="18" charset="0"/>
              </a:rPr>
              <a:t>X</a:t>
            </a:r>
            <a:r>
              <a:rPr lang="en-US" sz="2400" dirty="0" smtClean="0">
                <a:latin typeface="Book Antiqua" pitchFamily="18" charset="0"/>
              </a:rPr>
              <a:t>NOR function using MLP.</a:t>
            </a:r>
          </a:p>
          <a:p>
            <a:pPr algn="just"/>
            <a:endParaRPr lang="en-US" sz="24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66</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3273308511"/>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200" b="1" dirty="0" smtClean="0">
                <a:latin typeface="Book Antiqua" pitchFamily="18" charset="0"/>
              </a:rPr>
              <a:t>Jacobian and Hessian</a:t>
            </a:r>
            <a:endParaRPr lang="en-US" sz="4200" b="1" dirty="0">
              <a:latin typeface="Book Antiqua" pitchFamily="18" charset="0"/>
            </a:endParaRPr>
          </a:p>
        </p:txBody>
      </p:sp>
      <p:sp>
        <p:nvSpPr>
          <p:cNvPr id="3" name="Content Placeholder 2"/>
          <p:cNvSpPr>
            <a:spLocks noGrp="1"/>
          </p:cNvSpPr>
          <p:nvPr>
            <p:ph idx="1"/>
          </p:nvPr>
        </p:nvSpPr>
        <p:spPr>
          <a:xfrm>
            <a:off x="457200" y="1447800"/>
            <a:ext cx="8229600" cy="4876800"/>
          </a:xfrm>
        </p:spPr>
        <p:txBody>
          <a:bodyPr>
            <a:noAutofit/>
          </a:bodyPr>
          <a:lstStyle/>
          <a:p>
            <a:pPr marL="339725" indent="-339725" algn="just">
              <a:defRPr/>
            </a:pPr>
            <a:r>
              <a:rPr lang="en-US" sz="2700" dirty="0" smtClean="0">
                <a:latin typeface="Book Antiqua" pitchFamily="18" charset="0"/>
              </a:rPr>
              <a:t>The Jacobian is a matrix of all the first-order partial derivatives of a vector-valued function. In the neural network case, it is an N-by-W matrix, where N is the number of entries in our training set and W is the total number of parameters (weights) of our network. </a:t>
            </a:r>
          </a:p>
          <a:p>
            <a:pPr marL="339725" indent="-339725" algn="just">
              <a:defRPr/>
            </a:pPr>
            <a:r>
              <a:rPr lang="en-US" sz="2700" dirty="0" smtClean="0">
                <a:latin typeface="Book Antiqua" pitchFamily="18" charset="0"/>
              </a:rPr>
              <a:t>It can be generated by taking the partial derivatives of each output with respect to each weight.</a:t>
            </a:r>
          </a:p>
          <a:p>
            <a:pPr marL="339725" indent="-339725" algn="just">
              <a:defRPr/>
            </a:pPr>
            <a:r>
              <a:rPr lang="en-US" sz="2700" dirty="0" smtClean="0">
                <a:latin typeface="Book Antiqua" pitchFamily="18" charset="0"/>
              </a:rPr>
              <a:t>Each row of the Jacobian corresponds to a particular example in the training sample.</a:t>
            </a:r>
          </a:p>
          <a:p>
            <a:pPr marL="339725" indent="-339725" algn="just">
              <a:defRPr/>
            </a:pPr>
            <a:endParaRPr lang="en-US" sz="27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67</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3130313174"/>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200" b="1" dirty="0" smtClean="0">
                <a:latin typeface="Book Antiqua" pitchFamily="18" charset="0"/>
              </a:rPr>
              <a:t>Jacobian and Hessian</a:t>
            </a:r>
            <a:endParaRPr lang="en-US" sz="4200" b="1" dirty="0">
              <a:latin typeface="Book Antiqua" pitchFamily="18" charset="0"/>
            </a:endParaRPr>
          </a:p>
        </p:txBody>
      </p:sp>
      <p:sp>
        <p:nvSpPr>
          <p:cNvPr id="3" name="Content Placeholder 2"/>
          <p:cNvSpPr>
            <a:spLocks noGrp="1"/>
          </p:cNvSpPr>
          <p:nvPr>
            <p:ph idx="1"/>
          </p:nvPr>
        </p:nvSpPr>
        <p:spPr>
          <a:xfrm>
            <a:off x="457200" y="1447800"/>
            <a:ext cx="8229600" cy="4876800"/>
          </a:xfrm>
        </p:spPr>
        <p:txBody>
          <a:bodyPr>
            <a:noAutofit/>
          </a:bodyPr>
          <a:lstStyle/>
          <a:p>
            <a:pPr marL="339725" indent="-339725" algn="just">
              <a:defRPr/>
            </a:pPr>
            <a:endParaRPr lang="en-US" sz="2600" dirty="0" smtClean="0">
              <a:latin typeface="Book Antiqua" pitchFamily="18" charset="0"/>
            </a:endParaRPr>
          </a:p>
          <a:p>
            <a:pPr marL="339725" indent="-339725" algn="just">
              <a:defRPr/>
            </a:pPr>
            <a:endParaRPr lang="en-US" sz="2600" dirty="0" smtClean="0">
              <a:latin typeface="Book Antiqua" pitchFamily="18" charset="0"/>
            </a:endParaRPr>
          </a:p>
          <a:p>
            <a:pPr marL="339725" indent="-339725" algn="just">
              <a:defRPr/>
            </a:pPr>
            <a:endParaRPr lang="en-US" sz="2600" dirty="0" smtClean="0">
              <a:latin typeface="Book Antiqua" pitchFamily="18" charset="0"/>
            </a:endParaRPr>
          </a:p>
          <a:p>
            <a:pPr marL="339725" indent="-339725" algn="just">
              <a:defRPr/>
            </a:pPr>
            <a:endParaRPr lang="en-US" sz="2600" dirty="0" smtClean="0">
              <a:latin typeface="Book Antiqua" pitchFamily="18" charset="0"/>
            </a:endParaRPr>
          </a:p>
          <a:p>
            <a:pPr marL="339725" indent="-339725" algn="just">
              <a:defRPr/>
            </a:pPr>
            <a:r>
              <a:rPr lang="en-US" sz="2600" dirty="0" smtClean="0">
                <a:latin typeface="Book Antiqua" pitchFamily="18" charset="0"/>
              </a:rPr>
              <a:t>While it is a good exercise to compute the gradient of a neural network with respect to a single parameter (e.g., a single weight), in practice this tends to be quite slow. This approach can’t take advantage of vectorization. Thus, for vectorized implementation of backpropagation algorithm , it is necessary to use Jacobian.</a:t>
            </a:r>
          </a:p>
          <a:p>
            <a:pPr marL="457200" indent="-457200" algn="just">
              <a:defRPr/>
            </a:pPr>
            <a:endParaRPr lang="en-US" sz="24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68</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pic>
        <p:nvPicPr>
          <p:cNvPr id="15" name="Picture 2"/>
          <p:cNvPicPr>
            <a:picLocks noChangeAspect="1" noChangeArrowheads="1"/>
          </p:cNvPicPr>
          <p:nvPr/>
        </p:nvPicPr>
        <p:blipFill>
          <a:blip r:embed="rId3"/>
          <a:srcRect/>
          <a:stretch>
            <a:fillRect/>
          </a:stretch>
        </p:blipFill>
        <p:spPr bwMode="auto">
          <a:xfrm>
            <a:off x="1905000" y="1371600"/>
            <a:ext cx="4218254" cy="1828800"/>
          </a:xfrm>
          <a:prstGeom prst="rect">
            <a:avLst/>
          </a:prstGeom>
          <a:noFill/>
          <a:ln w="9525">
            <a:noFill/>
            <a:miter lim="800000"/>
            <a:headEnd/>
            <a:tailEnd/>
          </a:ln>
          <a:effectLst/>
        </p:spPr>
      </p:pic>
    </p:spTree>
    <p:extLst>
      <p:ext uri="{BB962C8B-B14F-4D97-AF65-F5344CB8AC3E}">
        <p14:creationId xmlns:p14="http://schemas.microsoft.com/office/powerpoint/2010/main" val="2365834792"/>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200" b="1" dirty="0" smtClean="0">
                <a:latin typeface="Book Antiqua" pitchFamily="18" charset="0"/>
              </a:rPr>
              <a:t>Jacobian and Hessian</a:t>
            </a:r>
            <a:endParaRPr lang="en-US" sz="4200" b="1" dirty="0">
              <a:latin typeface="Book Antiqua" pitchFamily="18" charset="0"/>
            </a:endParaRPr>
          </a:p>
        </p:txBody>
      </p:sp>
      <p:sp>
        <p:nvSpPr>
          <p:cNvPr id="3" name="Content Placeholder 2"/>
          <p:cNvSpPr>
            <a:spLocks noGrp="1"/>
          </p:cNvSpPr>
          <p:nvPr>
            <p:ph idx="1"/>
          </p:nvPr>
        </p:nvSpPr>
        <p:spPr>
          <a:xfrm>
            <a:off x="457200" y="1447800"/>
            <a:ext cx="8229600" cy="4876800"/>
          </a:xfrm>
        </p:spPr>
        <p:txBody>
          <a:bodyPr>
            <a:noAutofit/>
          </a:bodyPr>
          <a:lstStyle/>
          <a:p>
            <a:pPr marL="457200" indent="-457200" algn="just">
              <a:defRPr/>
            </a:pPr>
            <a:r>
              <a:rPr lang="en-US" sz="2400" dirty="0" smtClean="0">
                <a:latin typeface="Book Antiqua" pitchFamily="18" charset="0"/>
              </a:rPr>
              <a:t>Hessian  of a cost function is square matrix whose elements are second order partial derivative of the cost function with respect to each weight in the MLP.</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69</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graphicFrame>
        <p:nvGraphicFramePr>
          <p:cNvPr id="82946" name="Object 2"/>
          <p:cNvGraphicFramePr>
            <a:graphicFrameLocks noChangeAspect="1"/>
          </p:cNvGraphicFramePr>
          <p:nvPr/>
        </p:nvGraphicFramePr>
        <p:xfrm>
          <a:off x="1447800" y="2971800"/>
          <a:ext cx="5873751" cy="2862263"/>
        </p:xfrm>
        <a:graphic>
          <a:graphicData uri="http://schemas.openxmlformats.org/presentationml/2006/ole">
            <mc:AlternateContent xmlns:mc="http://schemas.openxmlformats.org/markup-compatibility/2006">
              <mc:Choice xmlns:v="urn:schemas-microsoft-com:vml" Requires="v">
                <p:oleObj spid="_x0000_s200798" name="Equation" r:id="rId4" imgW="2730240" imgH="1333440" progId="Equation.3">
                  <p:embed/>
                </p:oleObj>
              </mc:Choice>
              <mc:Fallback>
                <p:oleObj name="Equation" r:id="rId4" imgW="2730240" imgH="13334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2971800"/>
                        <a:ext cx="5873751" cy="2862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9762235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Perceptron</a:t>
            </a:r>
            <a:endParaRPr lang="en-US" sz="4200" b="1" dirty="0">
              <a:latin typeface="Book Antiqua" panose="02040602050305030304" pitchFamily="18" charset="0"/>
            </a:endParaRPr>
          </a:p>
        </p:txBody>
      </p:sp>
      <p:pic>
        <p:nvPicPr>
          <p:cNvPr id="4" name="Content Placeholder 3"/>
          <p:cNvPicPr>
            <a:picLocks noGrp="1" noChangeAspect="1"/>
          </p:cNvPicPr>
          <p:nvPr>
            <p:ph idx="1"/>
          </p:nvPr>
        </p:nvPicPr>
        <p:blipFill>
          <a:blip r:embed="rId2"/>
          <a:stretch>
            <a:fillRect/>
          </a:stretch>
        </p:blipFill>
        <p:spPr>
          <a:xfrm>
            <a:off x="1966266" y="1613711"/>
            <a:ext cx="4586934" cy="4068514"/>
          </a:xfrm>
          <a:prstGeom prst="rect">
            <a:avLst/>
          </a:prstGeom>
        </p:spPr>
      </p:pic>
      <p:sp>
        <p:nvSpPr>
          <p:cNvPr id="9" name="Rectangle 6"/>
          <p:cNvSpPr>
            <a:spLocks noChangeArrowheads="1"/>
          </p:cNvSpPr>
          <p:nvPr/>
        </p:nvSpPr>
        <p:spPr bwMode="auto">
          <a:xfrm>
            <a:off x="5220922" y="364796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7</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1461308627"/>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200" b="1" dirty="0">
                <a:latin typeface="Book Antiqua" pitchFamily="18" charset="0"/>
              </a:rPr>
              <a:t>Learning Rate Annealing</a:t>
            </a:r>
          </a:p>
        </p:txBody>
      </p:sp>
      <p:sp>
        <p:nvSpPr>
          <p:cNvPr id="3" name="Content Placeholder 2"/>
          <p:cNvSpPr>
            <a:spLocks noGrp="1"/>
          </p:cNvSpPr>
          <p:nvPr>
            <p:ph idx="1"/>
          </p:nvPr>
        </p:nvSpPr>
        <p:spPr>
          <a:xfrm>
            <a:off x="457200" y="1447800"/>
            <a:ext cx="8229600" cy="4876800"/>
          </a:xfrm>
        </p:spPr>
        <p:txBody>
          <a:bodyPr>
            <a:noAutofit/>
          </a:bodyPr>
          <a:lstStyle/>
          <a:p>
            <a:pPr algn="just" fontAlgn="base"/>
            <a:r>
              <a:rPr lang="en-US" sz="2800" dirty="0" smtClean="0">
                <a:latin typeface="Book Antiqua" pitchFamily="18" charset="0"/>
              </a:rPr>
              <a:t>One of the key hyper parameters to set in order to train a neural network is the </a:t>
            </a:r>
            <a:r>
              <a:rPr lang="en-US" sz="2800" i="1" dirty="0" smtClean="0">
                <a:latin typeface="Book Antiqua" pitchFamily="18" charset="0"/>
              </a:rPr>
              <a:t>learning rate</a:t>
            </a:r>
            <a:r>
              <a:rPr lang="en-US" sz="2800" dirty="0" smtClean="0">
                <a:latin typeface="Book Antiqua" pitchFamily="18" charset="0"/>
              </a:rPr>
              <a:t>. </a:t>
            </a:r>
          </a:p>
          <a:p>
            <a:pPr algn="just" fontAlgn="base"/>
            <a:r>
              <a:rPr lang="en-US" sz="2800" dirty="0" smtClean="0">
                <a:latin typeface="Book Antiqua" pitchFamily="18" charset="0"/>
              </a:rPr>
              <a:t>If learning rate is set too low, training will progress very slowly as we are making very tiny updates to the weights in our network.</a:t>
            </a:r>
          </a:p>
          <a:p>
            <a:pPr algn="just" fontAlgn="base"/>
            <a:r>
              <a:rPr lang="en-US" sz="2800" dirty="0" smtClean="0">
                <a:latin typeface="Book Antiqua" pitchFamily="18" charset="0"/>
              </a:rPr>
              <a:t>However, if learning rate is set too high, it can cause undesirable divergent behavior in our loss function.</a:t>
            </a:r>
          </a:p>
          <a:p>
            <a:pPr algn="just"/>
            <a:endParaRPr lang="en-US" sz="25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70</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1270966140"/>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200" b="1" dirty="0">
                <a:latin typeface="Book Antiqua" pitchFamily="18" charset="0"/>
              </a:rPr>
              <a:t>Learning Rate Annealing</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71</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pic>
        <p:nvPicPr>
          <p:cNvPr id="89090" name="Picture 2" descr="Figure 3 from Working Paper No . 674 Machine learning at central banks  Chiranjit Chakraborty and | Semantic Scholar"/>
          <p:cNvPicPr>
            <a:picLocks noChangeAspect="1" noChangeArrowheads="1"/>
          </p:cNvPicPr>
          <p:nvPr/>
        </p:nvPicPr>
        <p:blipFill>
          <a:blip r:embed="rId3"/>
          <a:srcRect/>
          <a:stretch>
            <a:fillRect/>
          </a:stretch>
        </p:blipFill>
        <p:spPr bwMode="auto">
          <a:xfrm>
            <a:off x="2057400" y="1676400"/>
            <a:ext cx="4495800" cy="4553439"/>
          </a:xfrm>
          <a:prstGeom prst="rect">
            <a:avLst/>
          </a:prstGeom>
          <a:noFill/>
        </p:spPr>
      </p:pic>
    </p:spTree>
    <p:extLst>
      <p:ext uri="{BB962C8B-B14F-4D97-AF65-F5344CB8AC3E}">
        <p14:creationId xmlns:p14="http://schemas.microsoft.com/office/powerpoint/2010/main" val="2471811797"/>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200" b="1" dirty="0">
                <a:latin typeface="Book Antiqua" pitchFamily="18" charset="0"/>
              </a:rPr>
              <a:t>Learning Rate Annealing</a:t>
            </a:r>
          </a:p>
        </p:txBody>
      </p:sp>
      <p:sp>
        <p:nvSpPr>
          <p:cNvPr id="3" name="Content Placeholder 2"/>
          <p:cNvSpPr>
            <a:spLocks noGrp="1"/>
          </p:cNvSpPr>
          <p:nvPr>
            <p:ph idx="1"/>
          </p:nvPr>
        </p:nvSpPr>
        <p:spPr>
          <a:xfrm>
            <a:off x="457200" y="1447800"/>
            <a:ext cx="8229600" cy="4876800"/>
          </a:xfrm>
        </p:spPr>
        <p:txBody>
          <a:bodyPr>
            <a:noAutofit/>
          </a:bodyPr>
          <a:lstStyle/>
          <a:p>
            <a:pPr algn="just">
              <a:buNone/>
            </a:pPr>
            <a:r>
              <a:rPr lang="en-US" sz="2600" b="1" u="sng" dirty="0" smtClean="0">
                <a:latin typeface="Book Antiqua" pitchFamily="18" charset="0"/>
              </a:rPr>
              <a:t>Learning Rate Annealing</a:t>
            </a:r>
          </a:p>
          <a:p>
            <a:pPr algn="just"/>
            <a:r>
              <a:rPr lang="en-US" sz="2600" dirty="0" smtClean="0">
                <a:latin typeface="Book Antiqua" pitchFamily="18" charset="0"/>
              </a:rPr>
              <a:t>One approach of using learning rate value properly is to start with large value of learning rate and reduce value of the learning rate according to some predefined schedule. This approach is called learning rate annealing.</a:t>
            </a:r>
          </a:p>
          <a:p>
            <a:pPr algn="just"/>
            <a:r>
              <a:rPr lang="en-US" sz="2600" dirty="0" smtClean="0">
                <a:latin typeface="Book Antiqua" pitchFamily="18" charset="0"/>
              </a:rPr>
              <a:t>Three commonly used learning rate annealing techniques or learning rate schedules are:</a:t>
            </a:r>
          </a:p>
          <a:p>
            <a:pPr lvl="1" algn="just"/>
            <a:r>
              <a:rPr lang="en-US" sz="2400" dirty="0" smtClean="0">
                <a:latin typeface="Book Antiqua" pitchFamily="18" charset="0"/>
              </a:rPr>
              <a:t>Time Based Decay</a:t>
            </a:r>
          </a:p>
          <a:p>
            <a:pPr lvl="1" algn="just"/>
            <a:r>
              <a:rPr lang="en-US" sz="2400" dirty="0" smtClean="0">
                <a:latin typeface="Book Antiqua" pitchFamily="18" charset="0"/>
              </a:rPr>
              <a:t>Step Decay</a:t>
            </a:r>
          </a:p>
          <a:p>
            <a:pPr lvl="1" algn="just"/>
            <a:r>
              <a:rPr lang="en-US" sz="2400" dirty="0" smtClean="0">
                <a:latin typeface="Book Antiqua" pitchFamily="18" charset="0"/>
              </a:rPr>
              <a:t>Exponential Decay</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72</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3445046329"/>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200" b="1" dirty="0">
                <a:latin typeface="Book Antiqua" pitchFamily="18" charset="0"/>
              </a:rPr>
              <a:t>Learning Rate Annealing</a:t>
            </a:r>
          </a:p>
        </p:txBody>
      </p:sp>
      <p:sp>
        <p:nvSpPr>
          <p:cNvPr id="3" name="Content Placeholder 2"/>
          <p:cNvSpPr>
            <a:spLocks noGrp="1"/>
          </p:cNvSpPr>
          <p:nvPr>
            <p:ph idx="1"/>
          </p:nvPr>
        </p:nvSpPr>
        <p:spPr>
          <a:xfrm>
            <a:off x="457200" y="1447800"/>
            <a:ext cx="8229600" cy="4876800"/>
          </a:xfrm>
        </p:spPr>
        <p:txBody>
          <a:bodyPr>
            <a:noAutofit/>
          </a:bodyPr>
          <a:lstStyle/>
          <a:p>
            <a:pPr algn="just">
              <a:buNone/>
            </a:pPr>
            <a:r>
              <a:rPr lang="en-US" sz="2500" b="1" u="sng" dirty="0" smtClean="0">
                <a:latin typeface="Book Antiqua" pitchFamily="18" charset="0"/>
              </a:rPr>
              <a:t>Time Based Decay</a:t>
            </a:r>
          </a:p>
          <a:p>
            <a:pPr algn="just"/>
            <a:r>
              <a:rPr lang="en-US" sz="2500" dirty="0" smtClean="0">
                <a:latin typeface="Book Antiqua" pitchFamily="18" charset="0"/>
              </a:rPr>
              <a:t>Mathematical formulation of time-based learning rate decay is given below:</a:t>
            </a:r>
          </a:p>
          <a:p>
            <a:pPr algn="just"/>
            <a:endParaRPr lang="en-US" sz="2500" dirty="0" smtClean="0">
              <a:latin typeface="Book Antiqua" pitchFamily="18" charset="0"/>
            </a:endParaRPr>
          </a:p>
          <a:p>
            <a:pPr algn="just"/>
            <a:endParaRPr lang="en-US" sz="2500" dirty="0" smtClean="0">
              <a:latin typeface="Book Antiqua" pitchFamily="18" charset="0"/>
            </a:endParaRPr>
          </a:p>
          <a:p>
            <a:pPr algn="just" fontAlgn="base">
              <a:buNone/>
            </a:pPr>
            <a:r>
              <a:rPr lang="en-US" sz="2500" b="1" i="1" u="sng" dirty="0" smtClean="0">
                <a:latin typeface="Book Antiqua" pitchFamily="18" charset="0"/>
              </a:rPr>
              <a:t>Example</a:t>
            </a:r>
          </a:p>
          <a:p>
            <a:pPr algn="just" fontAlgn="base">
              <a:buNone/>
            </a:pPr>
            <a:r>
              <a:rPr lang="en-US" sz="2500" i="1" dirty="0" smtClean="0">
                <a:latin typeface="Book Antiqua" pitchFamily="18" charset="0"/>
              </a:rPr>
              <a:t>Let </a:t>
            </a:r>
            <a:r>
              <a:rPr lang="el-GR" sz="2500" dirty="0" smtClean="0">
                <a:latin typeface="Book Antiqua" pitchFamily="18" charset="0"/>
              </a:rPr>
              <a:t>α</a:t>
            </a:r>
            <a:r>
              <a:rPr lang="en-US" sz="2500" baseline="-25000" dirty="0" smtClean="0">
                <a:latin typeface="Book Antiqua" pitchFamily="18" charset="0"/>
              </a:rPr>
              <a:t>0</a:t>
            </a:r>
            <a:r>
              <a:rPr lang="en-US" sz="2500" dirty="0" smtClean="0">
                <a:latin typeface="Book Antiqua" pitchFamily="18" charset="0"/>
              </a:rPr>
              <a:t>=0.2	</a:t>
            </a:r>
            <a:r>
              <a:rPr lang="en-US" sz="2500" dirty="0" err="1" smtClean="0">
                <a:latin typeface="Book Antiqua" pitchFamily="18" charset="0"/>
              </a:rPr>
              <a:t>Decay_Rate</a:t>
            </a:r>
            <a:r>
              <a:rPr lang="en-US" sz="2500" dirty="0" smtClean="0">
                <a:latin typeface="Book Antiqua" pitchFamily="18" charset="0"/>
              </a:rPr>
              <a:t>=1</a:t>
            </a:r>
          </a:p>
          <a:p>
            <a:pPr algn="just" fontAlgn="base">
              <a:buNone/>
            </a:pPr>
            <a:r>
              <a:rPr lang="en-US" sz="2500" dirty="0" smtClean="0">
                <a:latin typeface="Book Antiqua" pitchFamily="18" charset="0"/>
              </a:rPr>
              <a:t>For Epoch=1	</a:t>
            </a:r>
            <a:r>
              <a:rPr lang="el-GR" sz="2500" dirty="0" smtClean="0">
                <a:latin typeface="Book Antiqua" pitchFamily="18" charset="0"/>
              </a:rPr>
              <a:t> </a:t>
            </a:r>
            <a:r>
              <a:rPr lang="en-US" sz="2500" dirty="0" smtClean="0">
                <a:latin typeface="Book Antiqua" pitchFamily="18" charset="0"/>
              </a:rPr>
              <a:t>	</a:t>
            </a:r>
            <a:r>
              <a:rPr lang="el-GR" sz="2500" dirty="0" smtClean="0">
                <a:latin typeface="Book Antiqua" pitchFamily="18" charset="0"/>
              </a:rPr>
              <a:t>α</a:t>
            </a:r>
            <a:r>
              <a:rPr lang="en-US" sz="2500" dirty="0" smtClean="0">
                <a:latin typeface="Book Antiqua" pitchFamily="18" charset="0"/>
              </a:rPr>
              <a:t>=0.2/2=0.1</a:t>
            </a:r>
          </a:p>
          <a:p>
            <a:pPr algn="just" fontAlgn="base">
              <a:buNone/>
            </a:pPr>
            <a:r>
              <a:rPr lang="en-US" sz="2500" dirty="0" smtClean="0">
                <a:latin typeface="Book Antiqua" pitchFamily="18" charset="0"/>
              </a:rPr>
              <a:t>For Epoch=2	</a:t>
            </a:r>
            <a:r>
              <a:rPr lang="el-GR" sz="2500" dirty="0" smtClean="0">
                <a:latin typeface="Book Antiqua" pitchFamily="18" charset="0"/>
              </a:rPr>
              <a:t> </a:t>
            </a:r>
            <a:r>
              <a:rPr lang="en-US" sz="2500" dirty="0" smtClean="0">
                <a:latin typeface="Book Antiqua" pitchFamily="18" charset="0"/>
              </a:rPr>
              <a:t>	</a:t>
            </a:r>
            <a:r>
              <a:rPr lang="el-GR" sz="2500" dirty="0" smtClean="0">
                <a:latin typeface="Book Antiqua" pitchFamily="18" charset="0"/>
              </a:rPr>
              <a:t>α</a:t>
            </a:r>
            <a:r>
              <a:rPr lang="en-US" sz="2500" dirty="0" smtClean="0">
                <a:latin typeface="Book Antiqua" pitchFamily="18" charset="0"/>
              </a:rPr>
              <a:t>=0.2/3=0.067</a:t>
            </a:r>
          </a:p>
          <a:p>
            <a:pPr algn="just" fontAlgn="base">
              <a:buNone/>
            </a:pPr>
            <a:r>
              <a:rPr lang="en-US" sz="2500" dirty="0" smtClean="0">
                <a:latin typeface="Book Antiqua" pitchFamily="18" charset="0"/>
              </a:rPr>
              <a:t>For Epoch=3	</a:t>
            </a:r>
            <a:r>
              <a:rPr lang="el-GR" sz="2500" dirty="0" smtClean="0">
                <a:latin typeface="Book Antiqua" pitchFamily="18" charset="0"/>
              </a:rPr>
              <a:t> </a:t>
            </a:r>
            <a:r>
              <a:rPr lang="en-US" sz="2500" dirty="0" smtClean="0">
                <a:latin typeface="Book Antiqua" pitchFamily="18" charset="0"/>
              </a:rPr>
              <a:t>	</a:t>
            </a:r>
            <a:r>
              <a:rPr lang="el-GR" sz="2500" dirty="0" smtClean="0">
                <a:latin typeface="Book Antiqua" pitchFamily="18" charset="0"/>
              </a:rPr>
              <a:t>α</a:t>
            </a:r>
            <a:r>
              <a:rPr lang="en-US" sz="2500" dirty="0" smtClean="0">
                <a:latin typeface="Book Antiqua" pitchFamily="18" charset="0"/>
              </a:rPr>
              <a:t>=0.2/4=0.05</a:t>
            </a:r>
          </a:p>
          <a:p>
            <a:pPr algn="just" fontAlgn="base">
              <a:buNone/>
            </a:pPr>
            <a:r>
              <a:rPr lang="en-US" sz="2500" i="1" dirty="0" smtClean="0">
                <a:latin typeface="Book Antiqua" pitchFamily="18" charset="0"/>
              </a:rPr>
              <a:t>So on	</a:t>
            </a:r>
          </a:p>
          <a:p>
            <a:pPr algn="just"/>
            <a:endParaRPr lang="en-US" sz="24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73</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graphicFrame>
        <p:nvGraphicFramePr>
          <p:cNvPr id="101378" name="Object 2"/>
          <p:cNvGraphicFramePr>
            <a:graphicFrameLocks noChangeAspect="1"/>
          </p:cNvGraphicFramePr>
          <p:nvPr>
            <p:extLst>
              <p:ext uri="{D42A27DB-BD31-4B8C-83A1-F6EECF244321}">
                <p14:modId xmlns:p14="http://schemas.microsoft.com/office/powerpoint/2010/main" val="1560504704"/>
              </p:ext>
            </p:extLst>
          </p:nvPr>
        </p:nvGraphicFramePr>
        <p:xfrm>
          <a:off x="1770063" y="2667000"/>
          <a:ext cx="3279775" cy="760413"/>
        </p:xfrm>
        <a:graphic>
          <a:graphicData uri="http://schemas.openxmlformats.org/presentationml/2006/ole">
            <mc:AlternateContent xmlns:mc="http://schemas.openxmlformats.org/markup-compatibility/2006">
              <mc:Choice xmlns:v="urn:schemas-microsoft-com:vml" Requires="v">
                <p:oleObj spid="_x0000_s202846" name="Equation" r:id="rId4" imgW="1803240" imgH="419040" progId="Equation.3">
                  <p:embed/>
                </p:oleObj>
              </mc:Choice>
              <mc:Fallback>
                <p:oleObj name="Equation" r:id="rId4" imgW="1803240" imgH="419040" progId="Equation.3">
                  <p:embed/>
                  <p:pic>
                    <p:nvPicPr>
                      <p:cNvPr id="0" name=""/>
                      <p:cNvPicPr>
                        <a:picLocks noChangeAspect="1" noChangeArrowheads="1"/>
                      </p:cNvPicPr>
                      <p:nvPr/>
                    </p:nvPicPr>
                    <p:blipFill>
                      <a:blip r:embed="rId5"/>
                      <a:srcRect/>
                      <a:stretch>
                        <a:fillRect/>
                      </a:stretch>
                    </p:blipFill>
                    <p:spPr bwMode="auto">
                      <a:xfrm>
                        <a:off x="1770063" y="2667000"/>
                        <a:ext cx="3279775" cy="760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35261642"/>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200" b="1" dirty="0">
                <a:latin typeface="Book Antiqua" pitchFamily="18" charset="0"/>
              </a:rPr>
              <a:t>Learning Rate Annealing</a:t>
            </a:r>
          </a:p>
        </p:txBody>
      </p:sp>
      <p:sp>
        <p:nvSpPr>
          <p:cNvPr id="3" name="Content Placeholder 2"/>
          <p:cNvSpPr>
            <a:spLocks noGrp="1"/>
          </p:cNvSpPr>
          <p:nvPr>
            <p:ph idx="1"/>
          </p:nvPr>
        </p:nvSpPr>
        <p:spPr>
          <a:xfrm>
            <a:off x="457200" y="1447800"/>
            <a:ext cx="8229600" cy="4876800"/>
          </a:xfrm>
        </p:spPr>
        <p:txBody>
          <a:bodyPr>
            <a:noAutofit/>
          </a:bodyPr>
          <a:lstStyle/>
          <a:p>
            <a:pPr algn="just">
              <a:buNone/>
            </a:pPr>
            <a:r>
              <a:rPr lang="en-US" sz="2500" b="1" u="sng" dirty="0" smtClean="0">
                <a:latin typeface="Book Antiqua" pitchFamily="18" charset="0"/>
              </a:rPr>
              <a:t>Step Decay</a:t>
            </a:r>
          </a:p>
          <a:p>
            <a:pPr algn="just"/>
            <a:r>
              <a:rPr lang="en-US" sz="2600" dirty="0" smtClean="0">
                <a:latin typeface="Book Antiqua" pitchFamily="18" charset="0"/>
              </a:rPr>
              <a:t>Mathematical formulation of step decay of learning rate is given below. A typical way is to drop the learning rate by half </a:t>
            </a:r>
            <a:r>
              <a:rPr lang="en-US" sz="2600" dirty="0" err="1" smtClean="0">
                <a:latin typeface="Book Antiqua" pitchFamily="18" charset="0"/>
              </a:rPr>
              <a:t>afterv</a:t>
            </a:r>
            <a:r>
              <a:rPr lang="en-US" sz="2600" dirty="0" smtClean="0">
                <a:latin typeface="Book Antiqua" pitchFamily="18" charset="0"/>
              </a:rPr>
              <a:t> every 10 epochs. </a:t>
            </a:r>
          </a:p>
          <a:p>
            <a:pPr algn="just"/>
            <a:endParaRPr lang="en-US" sz="2500" dirty="0" smtClean="0">
              <a:latin typeface="Book Antiqua" pitchFamily="18" charset="0"/>
            </a:endParaRPr>
          </a:p>
          <a:p>
            <a:pPr algn="just" fontAlgn="base">
              <a:buNone/>
            </a:pPr>
            <a:r>
              <a:rPr lang="en-US" sz="2500" b="1" i="1" u="sng" dirty="0" smtClean="0">
                <a:latin typeface="Book Antiqua" pitchFamily="18" charset="0"/>
              </a:rPr>
              <a:t>Example</a:t>
            </a:r>
          </a:p>
          <a:p>
            <a:pPr algn="just" fontAlgn="base">
              <a:buNone/>
            </a:pPr>
            <a:r>
              <a:rPr lang="en-US" sz="2500" i="1" dirty="0" smtClean="0">
                <a:latin typeface="Book Antiqua" pitchFamily="18" charset="0"/>
              </a:rPr>
              <a:t>Let </a:t>
            </a:r>
            <a:r>
              <a:rPr lang="el-GR" sz="2500" dirty="0" smtClean="0">
                <a:latin typeface="Book Antiqua" pitchFamily="18" charset="0"/>
              </a:rPr>
              <a:t>α</a:t>
            </a:r>
            <a:r>
              <a:rPr lang="en-US" sz="2500" baseline="-25000" dirty="0" smtClean="0">
                <a:latin typeface="Book Antiqua" pitchFamily="18" charset="0"/>
              </a:rPr>
              <a:t>0</a:t>
            </a:r>
            <a:r>
              <a:rPr lang="en-US" sz="2500" dirty="0" smtClean="0">
                <a:latin typeface="Book Antiqua" pitchFamily="18" charset="0"/>
              </a:rPr>
              <a:t>=0.2	</a:t>
            </a:r>
            <a:r>
              <a:rPr lang="en-US" sz="2500" dirty="0" err="1" smtClean="0">
                <a:latin typeface="Book Antiqua" pitchFamily="18" charset="0"/>
              </a:rPr>
              <a:t>drop_rate</a:t>
            </a:r>
            <a:r>
              <a:rPr lang="en-US" sz="2500" dirty="0" smtClean="0">
                <a:latin typeface="Book Antiqua" pitchFamily="18" charset="0"/>
              </a:rPr>
              <a:t>=0.5	</a:t>
            </a:r>
            <a:r>
              <a:rPr lang="en-US" sz="2500" dirty="0" err="1" smtClean="0">
                <a:latin typeface="Book Antiqua" pitchFamily="18" charset="0"/>
              </a:rPr>
              <a:t>epochs_drop</a:t>
            </a:r>
            <a:r>
              <a:rPr lang="en-US" sz="2500" dirty="0" smtClean="0">
                <a:latin typeface="Book Antiqua" pitchFamily="18" charset="0"/>
              </a:rPr>
              <a:t>=5</a:t>
            </a:r>
          </a:p>
          <a:p>
            <a:pPr algn="just" fontAlgn="base">
              <a:buNone/>
            </a:pPr>
            <a:r>
              <a:rPr lang="en-US" sz="2500" dirty="0" smtClean="0">
                <a:latin typeface="Book Antiqua" pitchFamily="18" charset="0"/>
              </a:rPr>
              <a:t>For Epoch=5	</a:t>
            </a:r>
            <a:r>
              <a:rPr lang="el-GR" sz="2500" dirty="0" smtClean="0">
                <a:latin typeface="Book Antiqua" pitchFamily="18" charset="0"/>
              </a:rPr>
              <a:t> </a:t>
            </a:r>
            <a:r>
              <a:rPr lang="en-US" sz="2500" dirty="0" smtClean="0">
                <a:latin typeface="Book Antiqua" pitchFamily="18" charset="0"/>
              </a:rPr>
              <a:t>	</a:t>
            </a:r>
            <a:r>
              <a:rPr lang="el-GR" sz="2500" dirty="0" smtClean="0">
                <a:latin typeface="Book Antiqua" pitchFamily="18" charset="0"/>
              </a:rPr>
              <a:t>α</a:t>
            </a:r>
            <a:r>
              <a:rPr lang="en-US" sz="2500" dirty="0" smtClean="0">
                <a:latin typeface="Book Antiqua" pitchFamily="18" charset="0"/>
              </a:rPr>
              <a:t>=0.2 x 0.5</a:t>
            </a:r>
            <a:r>
              <a:rPr lang="en-US" sz="2500" baseline="30000" dirty="0" smtClean="0">
                <a:latin typeface="Book Antiqua" pitchFamily="18" charset="0"/>
              </a:rPr>
              <a:t>5/5</a:t>
            </a:r>
            <a:r>
              <a:rPr lang="en-US" sz="2500" dirty="0" smtClean="0">
                <a:latin typeface="Book Antiqua" pitchFamily="18" charset="0"/>
              </a:rPr>
              <a:t>=0.1</a:t>
            </a:r>
          </a:p>
          <a:p>
            <a:pPr algn="just" fontAlgn="base">
              <a:buNone/>
            </a:pPr>
            <a:r>
              <a:rPr lang="en-US" sz="2500" dirty="0" smtClean="0">
                <a:latin typeface="Book Antiqua" pitchFamily="18" charset="0"/>
              </a:rPr>
              <a:t>For Epoch=10</a:t>
            </a:r>
            <a:r>
              <a:rPr lang="el-GR" sz="2500" dirty="0" smtClean="0">
                <a:latin typeface="Book Antiqua" pitchFamily="18" charset="0"/>
              </a:rPr>
              <a:t> </a:t>
            </a:r>
            <a:r>
              <a:rPr lang="en-US" sz="2500" dirty="0" smtClean="0">
                <a:latin typeface="Book Antiqua" pitchFamily="18" charset="0"/>
              </a:rPr>
              <a:t>	</a:t>
            </a:r>
            <a:r>
              <a:rPr lang="el-GR" sz="2500" dirty="0" smtClean="0">
                <a:latin typeface="Book Antiqua" pitchFamily="18" charset="0"/>
              </a:rPr>
              <a:t>α</a:t>
            </a:r>
            <a:r>
              <a:rPr lang="en-US" sz="2500" dirty="0" smtClean="0">
                <a:latin typeface="Book Antiqua" pitchFamily="18" charset="0"/>
              </a:rPr>
              <a:t>= 0.2 x 0.5</a:t>
            </a:r>
            <a:r>
              <a:rPr lang="en-US" sz="2500" baseline="30000" dirty="0" smtClean="0">
                <a:latin typeface="Book Antiqua" pitchFamily="18" charset="0"/>
              </a:rPr>
              <a:t>10/5</a:t>
            </a:r>
            <a:r>
              <a:rPr lang="en-US" sz="2500" dirty="0" smtClean="0">
                <a:latin typeface="Book Antiqua" pitchFamily="18" charset="0"/>
              </a:rPr>
              <a:t>=0.05</a:t>
            </a:r>
          </a:p>
          <a:p>
            <a:pPr algn="just" fontAlgn="base">
              <a:buNone/>
            </a:pPr>
            <a:r>
              <a:rPr lang="en-US" sz="2500" dirty="0" smtClean="0">
                <a:latin typeface="Book Antiqua" pitchFamily="18" charset="0"/>
              </a:rPr>
              <a:t>For Epoch=15	</a:t>
            </a:r>
            <a:r>
              <a:rPr lang="el-GR" sz="2500" dirty="0" smtClean="0">
                <a:latin typeface="Book Antiqua" pitchFamily="18" charset="0"/>
              </a:rPr>
              <a:t> α</a:t>
            </a:r>
            <a:r>
              <a:rPr lang="en-US" sz="2500" dirty="0" smtClean="0">
                <a:latin typeface="Book Antiqua" pitchFamily="18" charset="0"/>
              </a:rPr>
              <a:t>= 0.2 x 0.5</a:t>
            </a:r>
            <a:r>
              <a:rPr lang="en-US" sz="2500" baseline="30000" dirty="0" smtClean="0">
                <a:latin typeface="Book Antiqua" pitchFamily="18" charset="0"/>
              </a:rPr>
              <a:t>15/5</a:t>
            </a:r>
            <a:r>
              <a:rPr lang="en-US" sz="2500" dirty="0" smtClean="0">
                <a:latin typeface="Book Antiqua" pitchFamily="18" charset="0"/>
              </a:rPr>
              <a:t>=0.025</a:t>
            </a:r>
          </a:p>
          <a:p>
            <a:pPr algn="just" fontAlgn="base">
              <a:buNone/>
            </a:pPr>
            <a:r>
              <a:rPr lang="en-US" sz="2500" i="1" dirty="0" smtClean="0">
                <a:latin typeface="Book Antiqua" pitchFamily="18" charset="0"/>
              </a:rPr>
              <a:t>So on	</a:t>
            </a:r>
          </a:p>
          <a:p>
            <a:pPr algn="just"/>
            <a:endParaRPr lang="en-US" sz="24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74</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graphicFrame>
        <p:nvGraphicFramePr>
          <p:cNvPr id="101378" name="Object 2"/>
          <p:cNvGraphicFramePr>
            <a:graphicFrameLocks noChangeAspect="1"/>
          </p:cNvGraphicFramePr>
          <p:nvPr/>
        </p:nvGraphicFramePr>
        <p:xfrm>
          <a:off x="1141413" y="3276600"/>
          <a:ext cx="4341812" cy="461963"/>
        </p:xfrm>
        <a:graphic>
          <a:graphicData uri="http://schemas.openxmlformats.org/presentationml/2006/ole">
            <mc:AlternateContent xmlns:mc="http://schemas.openxmlformats.org/markup-compatibility/2006">
              <mc:Choice xmlns:v="urn:schemas-microsoft-com:vml" Requires="v">
                <p:oleObj spid="_x0000_s203870" name="Equation" r:id="rId4" imgW="2387520" imgH="253800" progId="Equation.3">
                  <p:embed/>
                </p:oleObj>
              </mc:Choice>
              <mc:Fallback>
                <p:oleObj name="Equation" r:id="rId4" imgW="2387520" imgH="253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1413" y="3276600"/>
                        <a:ext cx="4341812"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4950000"/>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200" b="1" dirty="0">
                <a:latin typeface="Book Antiqua" pitchFamily="18" charset="0"/>
              </a:rPr>
              <a:t>Learning Rate Annealing</a:t>
            </a:r>
          </a:p>
        </p:txBody>
      </p:sp>
      <p:sp>
        <p:nvSpPr>
          <p:cNvPr id="3" name="Content Placeholder 2"/>
          <p:cNvSpPr>
            <a:spLocks noGrp="1"/>
          </p:cNvSpPr>
          <p:nvPr>
            <p:ph idx="1"/>
          </p:nvPr>
        </p:nvSpPr>
        <p:spPr>
          <a:xfrm>
            <a:off x="457200" y="1447800"/>
            <a:ext cx="8229600" cy="4876800"/>
          </a:xfrm>
        </p:spPr>
        <p:txBody>
          <a:bodyPr>
            <a:noAutofit/>
          </a:bodyPr>
          <a:lstStyle/>
          <a:p>
            <a:pPr algn="just">
              <a:buNone/>
            </a:pPr>
            <a:r>
              <a:rPr lang="en-US" sz="2500" b="1" u="sng" dirty="0" smtClean="0">
                <a:latin typeface="Book Antiqua" pitchFamily="18" charset="0"/>
              </a:rPr>
              <a:t>Exponential Decay</a:t>
            </a:r>
          </a:p>
          <a:p>
            <a:pPr algn="just"/>
            <a:r>
              <a:rPr lang="en-US" sz="2600" dirty="0" smtClean="0">
                <a:latin typeface="Book Antiqua" pitchFamily="18" charset="0"/>
              </a:rPr>
              <a:t>Mathematical formulation of exponential decay of learning rate is given below. </a:t>
            </a:r>
          </a:p>
          <a:p>
            <a:pPr algn="just"/>
            <a:endParaRPr lang="en-US" sz="2500" dirty="0" smtClean="0">
              <a:latin typeface="Book Antiqua" pitchFamily="18" charset="0"/>
            </a:endParaRPr>
          </a:p>
          <a:p>
            <a:pPr algn="just" fontAlgn="base">
              <a:buNone/>
            </a:pPr>
            <a:r>
              <a:rPr lang="en-US" sz="2500" b="1" i="1" u="sng" dirty="0" smtClean="0">
                <a:latin typeface="Book Antiqua" pitchFamily="18" charset="0"/>
              </a:rPr>
              <a:t>Example</a:t>
            </a:r>
          </a:p>
          <a:p>
            <a:pPr algn="just" fontAlgn="base">
              <a:buNone/>
            </a:pPr>
            <a:r>
              <a:rPr lang="en-US" sz="2500" i="1" dirty="0" smtClean="0">
                <a:latin typeface="Book Antiqua" pitchFamily="18" charset="0"/>
              </a:rPr>
              <a:t>Let </a:t>
            </a:r>
            <a:r>
              <a:rPr lang="el-GR" sz="2500" dirty="0" smtClean="0">
                <a:latin typeface="Book Antiqua" pitchFamily="18" charset="0"/>
              </a:rPr>
              <a:t>α</a:t>
            </a:r>
            <a:r>
              <a:rPr lang="en-US" sz="2500" baseline="-25000" dirty="0" smtClean="0">
                <a:latin typeface="Book Antiqua" pitchFamily="18" charset="0"/>
              </a:rPr>
              <a:t>0</a:t>
            </a:r>
            <a:r>
              <a:rPr lang="en-US" sz="2500" dirty="0" smtClean="0">
                <a:latin typeface="Book Antiqua" pitchFamily="18" charset="0"/>
              </a:rPr>
              <a:t>=0.2	k=0.1	</a:t>
            </a:r>
          </a:p>
          <a:p>
            <a:pPr algn="just" fontAlgn="base">
              <a:buNone/>
            </a:pPr>
            <a:r>
              <a:rPr lang="en-US" sz="2500" dirty="0" smtClean="0">
                <a:latin typeface="Book Antiqua" pitchFamily="18" charset="0"/>
              </a:rPr>
              <a:t>For Epoch=1</a:t>
            </a:r>
            <a:r>
              <a:rPr lang="el-GR" sz="2500" dirty="0" smtClean="0">
                <a:latin typeface="Book Antiqua" pitchFamily="18" charset="0"/>
              </a:rPr>
              <a:t> </a:t>
            </a:r>
            <a:r>
              <a:rPr lang="en-US" sz="2500" dirty="0" smtClean="0">
                <a:latin typeface="Book Antiqua" pitchFamily="18" charset="0"/>
              </a:rPr>
              <a:t>	</a:t>
            </a:r>
            <a:r>
              <a:rPr lang="el-GR" sz="2500" dirty="0" smtClean="0">
                <a:latin typeface="Book Antiqua" pitchFamily="18" charset="0"/>
              </a:rPr>
              <a:t>α</a:t>
            </a:r>
            <a:r>
              <a:rPr lang="en-US" sz="2500" dirty="0" smtClean="0">
                <a:latin typeface="Book Antiqua" pitchFamily="18" charset="0"/>
              </a:rPr>
              <a:t>=0.181</a:t>
            </a:r>
          </a:p>
          <a:p>
            <a:pPr algn="just" fontAlgn="base">
              <a:buNone/>
            </a:pPr>
            <a:r>
              <a:rPr lang="en-US" sz="2500" dirty="0" smtClean="0">
                <a:latin typeface="Book Antiqua" pitchFamily="18" charset="0"/>
              </a:rPr>
              <a:t>For Epoch=2</a:t>
            </a:r>
            <a:r>
              <a:rPr lang="el-GR" sz="2500" dirty="0" smtClean="0">
                <a:latin typeface="Book Antiqua" pitchFamily="18" charset="0"/>
              </a:rPr>
              <a:t> </a:t>
            </a:r>
            <a:r>
              <a:rPr lang="en-US" sz="2500" dirty="0" smtClean="0">
                <a:latin typeface="Book Antiqua" pitchFamily="18" charset="0"/>
              </a:rPr>
              <a:t>	</a:t>
            </a:r>
            <a:r>
              <a:rPr lang="el-GR" sz="2500" dirty="0" smtClean="0">
                <a:latin typeface="Book Antiqua" pitchFamily="18" charset="0"/>
              </a:rPr>
              <a:t>α</a:t>
            </a:r>
            <a:r>
              <a:rPr lang="en-US" sz="2500" dirty="0" smtClean="0">
                <a:latin typeface="Book Antiqua" pitchFamily="18" charset="0"/>
              </a:rPr>
              <a:t>=0.164</a:t>
            </a:r>
          </a:p>
          <a:p>
            <a:pPr algn="just" fontAlgn="base">
              <a:buNone/>
            </a:pPr>
            <a:r>
              <a:rPr lang="en-US" sz="2500" dirty="0" smtClean="0">
                <a:latin typeface="Book Antiqua" pitchFamily="18" charset="0"/>
              </a:rPr>
              <a:t>For Epoch=3		</a:t>
            </a:r>
            <a:r>
              <a:rPr lang="el-GR" sz="2500" dirty="0" smtClean="0">
                <a:latin typeface="Book Antiqua" pitchFamily="18" charset="0"/>
              </a:rPr>
              <a:t> α</a:t>
            </a:r>
            <a:r>
              <a:rPr lang="en-US" sz="2500" dirty="0" smtClean="0">
                <a:latin typeface="Book Antiqua" pitchFamily="18" charset="0"/>
              </a:rPr>
              <a:t>=0.148</a:t>
            </a:r>
          </a:p>
          <a:p>
            <a:pPr algn="just" fontAlgn="base">
              <a:buNone/>
            </a:pPr>
            <a:r>
              <a:rPr lang="en-US" sz="2500" i="1" dirty="0" smtClean="0">
                <a:latin typeface="Book Antiqua" pitchFamily="18" charset="0"/>
              </a:rPr>
              <a:t>So on	</a:t>
            </a:r>
          </a:p>
          <a:p>
            <a:pPr algn="just"/>
            <a:endParaRPr lang="en-US" sz="24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75</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graphicFrame>
        <p:nvGraphicFramePr>
          <p:cNvPr id="101378" name="Object 2"/>
          <p:cNvGraphicFramePr>
            <a:graphicFrameLocks noChangeAspect="1"/>
          </p:cNvGraphicFramePr>
          <p:nvPr>
            <p:extLst>
              <p:ext uri="{D42A27DB-BD31-4B8C-83A1-F6EECF244321}">
                <p14:modId xmlns:p14="http://schemas.microsoft.com/office/powerpoint/2010/main" val="940503204"/>
              </p:ext>
            </p:extLst>
          </p:nvPr>
        </p:nvGraphicFramePr>
        <p:xfrm>
          <a:off x="1857375" y="2833688"/>
          <a:ext cx="2228850" cy="536575"/>
        </p:xfrm>
        <a:graphic>
          <a:graphicData uri="http://schemas.openxmlformats.org/presentationml/2006/ole">
            <mc:AlternateContent xmlns:mc="http://schemas.openxmlformats.org/markup-compatibility/2006">
              <mc:Choice xmlns:v="urn:schemas-microsoft-com:vml" Requires="v">
                <p:oleObj spid="_x0000_s204894" name="Equation" r:id="rId4" imgW="1002960" imgH="241200" progId="Equation.3">
                  <p:embed/>
                </p:oleObj>
              </mc:Choice>
              <mc:Fallback>
                <p:oleObj name="Equation" r:id="rId4" imgW="1002960" imgH="241200" progId="Equation.3">
                  <p:embed/>
                  <p:pic>
                    <p:nvPicPr>
                      <p:cNvPr id="0" name=""/>
                      <p:cNvPicPr>
                        <a:picLocks noChangeAspect="1" noChangeArrowheads="1"/>
                      </p:cNvPicPr>
                      <p:nvPr/>
                    </p:nvPicPr>
                    <p:blipFill>
                      <a:blip r:embed="rId5"/>
                      <a:srcRect/>
                      <a:stretch>
                        <a:fillRect/>
                      </a:stretch>
                    </p:blipFill>
                    <p:spPr bwMode="auto">
                      <a:xfrm>
                        <a:off x="1857375" y="2833688"/>
                        <a:ext cx="2228850"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39197707"/>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latin typeface="Book Antiqua" pitchFamily="18" charset="0"/>
              </a:rPr>
              <a:t>Adaptive Control of Learning </a:t>
            </a:r>
            <a:r>
              <a:rPr lang="en-US" sz="4000" b="1" dirty="0" smtClean="0">
                <a:latin typeface="Book Antiqua" pitchFamily="18" charset="0"/>
              </a:rPr>
              <a:t>Rate</a:t>
            </a:r>
            <a:endParaRPr lang="en-US" sz="4200" b="1" dirty="0">
              <a:latin typeface="Book Antiqua" pitchFamily="18" charset="0"/>
            </a:endParaRPr>
          </a:p>
        </p:txBody>
      </p:sp>
      <p:sp>
        <p:nvSpPr>
          <p:cNvPr id="3" name="Content Placeholder 2"/>
          <p:cNvSpPr>
            <a:spLocks noGrp="1"/>
          </p:cNvSpPr>
          <p:nvPr>
            <p:ph idx="1"/>
          </p:nvPr>
        </p:nvSpPr>
        <p:spPr>
          <a:xfrm>
            <a:off x="457200" y="1447800"/>
            <a:ext cx="8229600" cy="4876800"/>
          </a:xfrm>
        </p:spPr>
        <p:txBody>
          <a:bodyPr>
            <a:noAutofit/>
          </a:bodyPr>
          <a:lstStyle/>
          <a:p>
            <a:pPr algn="just"/>
            <a:r>
              <a:rPr lang="en-US" sz="2600" dirty="0" smtClean="0">
                <a:latin typeface="Book Antiqua" pitchFamily="18" charset="0"/>
              </a:rPr>
              <a:t>Learning rate annealing techniques reduces learning rate equally for all parameters and applies the same learning rate with all parameters.  </a:t>
            </a:r>
          </a:p>
          <a:p>
            <a:pPr algn="just"/>
            <a:r>
              <a:rPr lang="en-US" sz="2600" dirty="0" smtClean="0">
                <a:latin typeface="Book Antiqua" pitchFamily="18" charset="0"/>
              </a:rPr>
              <a:t>However, in many practical situations, we need to change value of different parameters by different extent.</a:t>
            </a:r>
          </a:p>
          <a:p>
            <a:pPr algn="just"/>
            <a:r>
              <a:rPr lang="en-US" sz="2600" dirty="0" smtClean="0">
                <a:latin typeface="Book Antiqua" pitchFamily="18" charset="0"/>
              </a:rPr>
              <a:t>Thus, the better approach is to use the techniques that gives learning rate a chance to adapt. </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76</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2450867659"/>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latin typeface="Book Antiqua" pitchFamily="18" charset="0"/>
              </a:rPr>
              <a:t>Adaptive Control of Learning Rate</a:t>
            </a:r>
            <a:endParaRPr lang="en-US" sz="4200" b="1" dirty="0">
              <a:latin typeface="Book Antiqua" pitchFamily="18" charset="0"/>
            </a:endParaRPr>
          </a:p>
        </p:txBody>
      </p:sp>
      <p:sp>
        <p:nvSpPr>
          <p:cNvPr id="3" name="Content Placeholder 2"/>
          <p:cNvSpPr>
            <a:spLocks noGrp="1"/>
          </p:cNvSpPr>
          <p:nvPr>
            <p:ph idx="1"/>
          </p:nvPr>
        </p:nvSpPr>
        <p:spPr>
          <a:xfrm>
            <a:off x="457200" y="1447800"/>
            <a:ext cx="8229600" cy="4876800"/>
          </a:xfrm>
        </p:spPr>
        <p:txBody>
          <a:bodyPr>
            <a:noAutofit/>
          </a:bodyPr>
          <a:lstStyle/>
          <a:p>
            <a:pPr algn="just">
              <a:buNone/>
            </a:pPr>
            <a:r>
              <a:rPr lang="en-US" sz="2600" b="1" u="sng" dirty="0" smtClean="0">
                <a:latin typeface="Book Antiqua" pitchFamily="18" charset="0"/>
              </a:rPr>
              <a:t>Adaptive Control of Learning Rate</a:t>
            </a:r>
          </a:p>
          <a:p>
            <a:pPr algn="just"/>
            <a:r>
              <a:rPr lang="en-US" sz="2600" dirty="0" smtClean="0">
                <a:latin typeface="Book Antiqua" pitchFamily="18" charset="0"/>
              </a:rPr>
              <a:t>The main idea behind adaptive learning rate is to use larger learning rate for updating parameters that are modified with small scale in past and use smaller learning rate for updating parameters that are modified with large scale in the past.  </a:t>
            </a:r>
          </a:p>
          <a:p>
            <a:pPr algn="just"/>
            <a:r>
              <a:rPr lang="en-US" sz="2600" dirty="0" smtClean="0">
                <a:latin typeface="Book Antiqua" pitchFamily="18" charset="0"/>
              </a:rPr>
              <a:t>Four commonly used learning rate adaptation techniques are: Momentum, </a:t>
            </a:r>
            <a:r>
              <a:rPr lang="en-US" sz="2400" dirty="0" smtClean="0">
                <a:latin typeface="Book Antiqua" pitchFamily="18" charset="0"/>
              </a:rPr>
              <a:t>Adagrad, </a:t>
            </a:r>
            <a:r>
              <a:rPr lang="en-US" sz="2400" dirty="0" err="1" smtClean="0">
                <a:latin typeface="Book Antiqua" pitchFamily="18" charset="0"/>
              </a:rPr>
              <a:t>Adadelta</a:t>
            </a:r>
            <a:r>
              <a:rPr lang="en-US" sz="2400" dirty="0" smtClean="0">
                <a:latin typeface="Book Antiqua" pitchFamily="18" charset="0"/>
              </a:rPr>
              <a:t>, RMSProp, and Adam.</a:t>
            </a:r>
          </a:p>
          <a:p>
            <a:pPr algn="just"/>
            <a:endParaRPr lang="en-US" sz="2400" dirty="0" smtClean="0">
              <a:latin typeface="Book Antiqua" pitchFamily="18" charset="0"/>
            </a:endParaRPr>
          </a:p>
          <a:p>
            <a:pPr algn="just"/>
            <a:endParaRPr lang="en-US" sz="24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77</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2495143638"/>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latin typeface="Book Antiqua" pitchFamily="18" charset="0"/>
              </a:rPr>
              <a:t>Adaptive Control of Learning Rate</a:t>
            </a:r>
            <a:endParaRPr lang="en-US" sz="4200" b="1" dirty="0">
              <a:latin typeface="Book Antiqua" pitchFamily="18" charset="0"/>
            </a:endParaRPr>
          </a:p>
        </p:txBody>
      </p:sp>
      <p:sp>
        <p:nvSpPr>
          <p:cNvPr id="3" name="Content Placeholder 2"/>
          <p:cNvSpPr>
            <a:spLocks noGrp="1"/>
          </p:cNvSpPr>
          <p:nvPr>
            <p:ph idx="1"/>
          </p:nvPr>
        </p:nvSpPr>
        <p:spPr>
          <a:xfrm>
            <a:off x="457200" y="1447800"/>
            <a:ext cx="8229600" cy="4876800"/>
          </a:xfrm>
        </p:spPr>
        <p:txBody>
          <a:bodyPr>
            <a:noAutofit/>
          </a:bodyPr>
          <a:lstStyle/>
          <a:p>
            <a:pPr algn="just">
              <a:buNone/>
            </a:pPr>
            <a:r>
              <a:rPr lang="en-US" sz="2800" b="1" u="sng" dirty="0" smtClean="0">
                <a:latin typeface="Book Antiqua" pitchFamily="18" charset="0"/>
              </a:rPr>
              <a:t>Momentum</a:t>
            </a:r>
          </a:p>
          <a:p>
            <a:pPr algn="just"/>
            <a:r>
              <a:rPr lang="en-US" sz="2800" dirty="0" smtClean="0">
                <a:latin typeface="Book Antiqua" panose="02040602050305030304" pitchFamily="18" charset="0"/>
              </a:rPr>
              <a:t>Momentum </a:t>
            </a:r>
            <a:r>
              <a:rPr lang="en-US" sz="2800" dirty="0">
                <a:latin typeface="Book Antiqua" panose="02040602050305030304" pitchFamily="18" charset="0"/>
              </a:rPr>
              <a:t>uses the past gradients to smooth out the </a:t>
            </a:r>
            <a:r>
              <a:rPr lang="en-US" sz="2800" dirty="0" smtClean="0">
                <a:latin typeface="Book Antiqua" panose="02040602050305030304" pitchFamily="18" charset="0"/>
              </a:rPr>
              <a:t>parameter update. </a:t>
            </a:r>
          </a:p>
          <a:p>
            <a:pPr algn="just"/>
            <a:r>
              <a:rPr lang="en-US" sz="2800" dirty="0" smtClean="0">
                <a:latin typeface="Book Antiqua" panose="02040602050305030304" pitchFamily="18" charset="0"/>
              </a:rPr>
              <a:t>It </a:t>
            </a:r>
            <a:r>
              <a:rPr lang="en-US" sz="2800" dirty="0">
                <a:latin typeface="Book Antiqua" panose="02040602050305030304" pitchFamily="18" charset="0"/>
              </a:rPr>
              <a:t>computes an exponentially weighted average of gradients and then uses this gradient to update the weights. </a:t>
            </a:r>
            <a:endParaRPr lang="en-US" sz="2800" dirty="0" smtClean="0">
              <a:latin typeface="Book Antiqua" panose="02040602050305030304" pitchFamily="18" charset="0"/>
            </a:endParaRPr>
          </a:p>
          <a:p>
            <a:pPr algn="just"/>
            <a:endParaRPr lang="en-US" sz="2600" dirty="0" smtClean="0">
              <a:latin typeface="Book Antiqua" pitchFamily="18" charset="0"/>
            </a:endParaRPr>
          </a:p>
          <a:p>
            <a:pPr algn="just"/>
            <a:endParaRPr lang="en-US" sz="2600" dirty="0" smtClean="0">
              <a:latin typeface="Book Antiqua" pitchFamily="18" charset="0"/>
            </a:endParaRPr>
          </a:p>
          <a:p>
            <a:pPr algn="just"/>
            <a:endParaRPr lang="en-US" sz="2600" dirty="0" smtClean="0">
              <a:latin typeface="Book Antiqua" pitchFamily="18" charset="0"/>
            </a:endParaRPr>
          </a:p>
          <a:p>
            <a:pPr algn="just"/>
            <a:endParaRPr lang="en-US" sz="2600" dirty="0" smtClean="0">
              <a:latin typeface="Book Antiqua" pitchFamily="18" charset="0"/>
            </a:endParaRPr>
          </a:p>
          <a:p>
            <a:pPr algn="just"/>
            <a:endParaRPr lang="en-US" sz="2400" dirty="0" smtClean="0">
              <a:latin typeface="Book Antiqua" pitchFamily="18" charset="0"/>
            </a:endParaRPr>
          </a:p>
          <a:p>
            <a:pPr algn="just"/>
            <a:endParaRPr lang="en-US" sz="24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78</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graphicFrame>
        <p:nvGraphicFramePr>
          <p:cNvPr id="115714" name="Object 2"/>
          <p:cNvGraphicFramePr>
            <a:graphicFrameLocks noChangeAspect="1"/>
          </p:cNvGraphicFramePr>
          <p:nvPr>
            <p:extLst>
              <p:ext uri="{D42A27DB-BD31-4B8C-83A1-F6EECF244321}">
                <p14:modId xmlns:p14="http://schemas.microsoft.com/office/powerpoint/2010/main" val="1289116133"/>
              </p:ext>
            </p:extLst>
          </p:nvPr>
        </p:nvGraphicFramePr>
        <p:xfrm>
          <a:off x="1517650" y="4225925"/>
          <a:ext cx="2962275" cy="1016000"/>
        </p:xfrm>
        <a:graphic>
          <a:graphicData uri="http://schemas.openxmlformats.org/presentationml/2006/ole">
            <mc:AlternateContent xmlns:mc="http://schemas.openxmlformats.org/markup-compatibility/2006">
              <mc:Choice xmlns:v="urn:schemas-microsoft-com:vml" Requires="v">
                <p:oleObj spid="_x0000_s220247" name="Equation" r:id="rId4" imgW="1333440" imgH="457200" progId="Equation.3">
                  <p:embed/>
                </p:oleObj>
              </mc:Choice>
              <mc:Fallback>
                <p:oleObj name="Equation" r:id="rId4" imgW="1333440" imgH="457200" progId="Equation.3">
                  <p:embed/>
                  <p:pic>
                    <p:nvPicPr>
                      <p:cNvPr id="0" name=""/>
                      <p:cNvPicPr>
                        <a:picLocks noChangeAspect="1" noChangeArrowheads="1"/>
                      </p:cNvPicPr>
                      <p:nvPr/>
                    </p:nvPicPr>
                    <p:blipFill>
                      <a:blip r:embed="rId5"/>
                      <a:srcRect/>
                      <a:stretch>
                        <a:fillRect/>
                      </a:stretch>
                    </p:blipFill>
                    <p:spPr bwMode="auto">
                      <a:xfrm>
                        <a:off x="1517650" y="4225925"/>
                        <a:ext cx="2962275"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47399242"/>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latin typeface="Book Antiqua" pitchFamily="18" charset="0"/>
              </a:rPr>
              <a:t>Adaptive Control of Learning Rate</a:t>
            </a:r>
            <a:endParaRPr lang="en-US" sz="4200" b="1" dirty="0">
              <a:latin typeface="Book Antiqua" pitchFamily="18" charset="0"/>
            </a:endParaRPr>
          </a:p>
        </p:txBody>
      </p:sp>
      <p:sp>
        <p:nvSpPr>
          <p:cNvPr id="3" name="Content Placeholder 2"/>
          <p:cNvSpPr>
            <a:spLocks noGrp="1"/>
          </p:cNvSpPr>
          <p:nvPr>
            <p:ph idx="1"/>
          </p:nvPr>
        </p:nvSpPr>
        <p:spPr>
          <a:xfrm>
            <a:off x="457200" y="1447800"/>
            <a:ext cx="8229600" cy="4876800"/>
          </a:xfrm>
        </p:spPr>
        <p:txBody>
          <a:bodyPr>
            <a:noAutofit/>
          </a:bodyPr>
          <a:lstStyle/>
          <a:p>
            <a:pPr algn="just">
              <a:buNone/>
            </a:pPr>
            <a:r>
              <a:rPr lang="en-US" sz="2800" b="1" u="sng" dirty="0" smtClean="0">
                <a:latin typeface="Book Antiqua" pitchFamily="18" charset="0"/>
              </a:rPr>
              <a:t>Adagrad</a:t>
            </a:r>
          </a:p>
          <a:p>
            <a:pPr algn="just"/>
            <a:r>
              <a:rPr lang="en-US" sz="2600" dirty="0" smtClean="0">
                <a:latin typeface="Book Antiqua" pitchFamily="18" charset="0"/>
              </a:rPr>
              <a:t>In Adagrad, the variable </a:t>
            </a:r>
            <a:r>
              <a:rPr lang="en-US" sz="2600" i="1" dirty="0" smtClean="0">
                <a:latin typeface="Book Antiqua" pitchFamily="18" charset="0"/>
              </a:rPr>
              <a:t>v</a:t>
            </a:r>
            <a:r>
              <a:rPr lang="en-US" sz="2600" dirty="0" smtClean="0">
                <a:latin typeface="Book Antiqua" pitchFamily="18" charset="0"/>
              </a:rPr>
              <a:t>, called cache, keeps track of sum of the squared gradients, which in turn is used to normalize the parameter update. </a:t>
            </a:r>
          </a:p>
          <a:p>
            <a:pPr algn="just"/>
            <a:endParaRPr lang="en-US" sz="2600" dirty="0" smtClean="0">
              <a:latin typeface="Book Antiqua" pitchFamily="18" charset="0"/>
            </a:endParaRPr>
          </a:p>
          <a:p>
            <a:pPr algn="just"/>
            <a:endParaRPr lang="en-US" sz="2600" dirty="0" smtClean="0">
              <a:latin typeface="Book Antiqua" pitchFamily="18" charset="0"/>
            </a:endParaRPr>
          </a:p>
          <a:p>
            <a:pPr algn="just"/>
            <a:endParaRPr lang="en-US" sz="2600" dirty="0" smtClean="0">
              <a:latin typeface="Book Antiqua" pitchFamily="18" charset="0"/>
            </a:endParaRPr>
          </a:p>
          <a:p>
            <a:pPr algn="just"/>
            <a:endParaRPr lang="en-US" sz="2600" dirty="0" smtClean="0">
              <a:latin typeface="Book Antiqua" pitchFamily="18" charset="0"/>
            </a:endParaRPr>
          </a:p>
          <a:p>
            <a:pPr algn="just"/>
            <a:endParaRPr lang="en-US" sz="2400" dirty="0" smtClean="0">
              <a:latin typeface="Book Antiqua" pitchFamily="18" charset="0"/>
            </a:endParaRPr>
          </a:p>
          <a:p>
            <a:pPr algn="just"/>
            <a:endParaRPr lang="en-US" sz="24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79</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graphicFrame>
        <p:nvGraphicFramePr>
          <p:cNvPr id="115714" name="Object 2"/>
          <p:cNvGraphicFramePr>
            <a:graphicFrameLocks noChangeAspect="1"/>
          </p:cNvGraphicFramePr>
          <p:nvPr/>
        </p:nvGraphicFramePr>
        <p:xfrm>
          <a:off x="969963" y="3352800"/>
          <a:ext cx="3527425" cy="1779588"/>
        </p:xfrm>
        <a:graphic>
          <a:graphicData uri="http://schemas.openxmlformats.org/presentationml/2006/ole">
            <mc:AlternateContent xmlns:mc="http://schemas.openxmlformats.org/markup-compatibility/2006">
              <mc:Choice xmlns:v="urn:schemas-microsoft-com:vml" Requires="v">
                <p:oleObj spid="_x0000_s205918" name="Equation" r:id="rId4" imgW="1587240" imgH="799920" progId="Equation.3">
                  <p:embed/>
                </p:oleObj>
              </mc:Choice>
              <mc:Fallback>
                <p:oleObj name="Equation" r:id="rId4" imgW="1587240" imgH="7999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9963" y="3352800"/>
                        <a:ext cx="3527425" cy="1779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7635229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smtClean="0">
                <a:latin typeface="Book Antiqua" panose="02040602050305030304" pitchFamily="18" charset="0"/>
              </a:rPr>
              <a:t>Perceptron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a:bodyPr>
          <a:lstStyle/>
          <a:p>
            <a:pPr algn="just"/>
            <a:r>
              <a:rPr lang="en-US" sz="2800" dirty="0" smtClean="0">
                <a:latin typeface="Book Antiqua" panose="02040602050305030304" pitchFamily="18" charset="0"/>
              </a:rPr>
              <a:t>Perceptron can be trained to show </a:t>
            </a:r>
            <a:r>
              <a:rPr lang="en-US" sz="2800" smtClean="0">
                <a:latin typeface="Book Antiqua" panose="02040602050305030304" pitchFamily="18" charset="0"/>
              </a:rPr>
              <a:t>behavior of </a:t>
            </a:r>
            <a:r>
              <a:rPr lang="en-US" sz="2800" dirty="0" smtClean="0">
                <a:latin typeface="Book Antiqua" panose="02040602050305030304" pitchFamily="18" charset="0"/>
              </a:rPr>
              <a:t>AND function and OR function because both are linearly separable. But, perceptron can not be trained to learn behavior of XOR function because it is not linearly separable.</a:t>
            </a:r>
            <a:endParaRPr lang="en-US" sz="2800" dirty="0">
              <a:latin typeface="Book Antiqua" panose="02040602050305030304"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11" name="Group 10"/>
          <p:cNvGrpSpPr/>
          <p:nvPr/>
        </p:nvGrpSpPr>
        <p:grpSpPr>
          <a:xfrm>
            <a:off x="330994" y="3607832"/>
            <a:ext cx="2590800" cy="2362200"/>
            <a:chOff x="762000" y="1524000"/>
            <a:chExt cx="2590800" cy="2362200"/>
          </a:xfrm>
        </p:grpSpPr>
        <p:sp>
          <p:nvSpPr>
            <p:cNvPr id="14" name="Line 3"/>
            <p:cNvSpPr>
              <a:spLocks noChangeShapeType="1"/>
            </p:cNvSpPr>
            <p:nvPr/>
          </p:nvSpPr>
          <p:spPr bwMode="auto">
            <a:xfrm>
              <a:off x="1676400" y="1676400"/>
              <a:ext cx="0" cy="2209800"/>
            </a:xfrm>
            <a:prstGeom prst="line">
              <a:avLst/>
            </a:prstGeom>
            <a:noFill/>
            <a:ln w="3810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5" name="Line 4"/>
            <p:cNvSpPr>
              <a:spLocks noChangeShapeType="1"/>
            </p:cNvSpPr>
            <p:nvPr/>
          </p:nvSpPr>
          <p:spPr bwMode="auto">
            <a:xfrm flipH="1">
              <a:off x="762000" y="3048000"/>
              <a:ext cx="2438400" cy="0"/>
            </a:xfrm>
            <a:prstGeom prst="line">
              <a:avLst/>
            </a:prstGeom>
            <a:noFill/>
            <a:ln w="3810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 name="Text Box 5"/>
            <p:cNvSpPr txBox="1">
              <a:spLocks noChangeArrowheads="1"/>
            </p:cNvSpPr>
            <p:nvPr/>
          </p:nvSpPr>
          <p:spPr bwMode="auto">
            <a:xfrm>
              <a:off x="2895600" y="2514600"/>
              <a:ext cx="44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t>x</a:t>
              </a:r>
              <a:r>
                <a:rPr lang="sv-SE" baseline="-25000"/>
                <a:t>1</a:t>
              </a:r>
              <a:endParaRPr lang="en-US" altLang="zh-TW" baseline="-25000">
                <a:ea typeface="新細明體" pitchFamily="18" charset="-120"/>
              </a:endParaRPr>
            </a:p>
          </p:txBody>
        </p:sp>
        <p:sp>
          <p:nvSpPr>
            <p:cNvPr id="18" name="Text Box 6"/>
            <p:cNvSpPr txBox="1">
              <a:spLocks noChangeArrowheads="1"/>
            </p:cNvSpPr>
            <p:nvPr/>
          </p:nvSpPr>
          <p:spPr bwMode="auto">
            <a:xfrm>
              <a:off x="1752600" y="1524000"/>
              <a:ext cx="44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t>x</a:t>
              </a:r>
              <a:r>
                <a:rPr lang="sv-SE" baseline="-25000"/>
                <a:t>2</a:t>
              </a:r>
              <a:endParaRPr lang="en-US" altLang="zh-TW" baseline="-25000">
                <a:ea typeface="新細明體" pitchFamily="18" charset="-120"/>
              </a:endParaRPr>
            </a:p>
          </p:txBody>
        </p:sp>
        <p:sp>
          <p:nvSpPr>
            <p:cNvPr id="19" name="Line 7"/>
            <p:cNvSpPr>
              <a:spLocks noChangeShapeType="1"/>
            </p:cNvSpPr>
            <p:nvPr/>
          </p:nvSpPr>
          <p:spPr bwMode="auto">
            <a:xfrm>
              <a:off x="1295400" y="1676400"/>
              <a:ext cx="2057400" cy="1828800"/>
            </a:xfrm>
            <a:prstGeom prst="line">
              <a:avLst/>
            </a:prstGeom>
            <a:noFill/>
            <a:ln w="571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0" name="Oval 8"/>
            <p:cNvSpPr>
              <a:spLocks noChangeArrowheads="1"/>
            </p:cNvSpPr>
            <p:nvPr/>
          </p:nvSpPr>
          <p:spPr bwMode="auto">
            <a:xfrm>
              <a:off x="2286000" y="2209800"/>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itchFamily="18" charset="-120"/>
                </a:rPr>
                <a:t>1</a:t>
              </a:r>
            </a:p>
          </p:txBody>
        </p:sp>
        <p:sp>
          <p:nvSpPr>
            <p:cNvPr id="21" name="Oval 9"/>
            <p:cNvSpPr>
              <a:spLocks noChangeArrowheads="1"/>
            </p:cNvSpPr>
            <p:nvPr/>
          </p:nvSpPr>
          <p:spPr bwMode="auto">
            <a:xfrm>
              <a:off x="1524000" y="2209800"/>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ea typeface="新細明體" pitchFamily="18" charset="-120"/>
                </a:rPr>
                <a:t>0</a:t>
              </a:r>
            </a:p>
          </p:txBody>
        </p:sp>
        <p:sp>
          <p:nvSpPr>
            <p:cNvPr id="22" name="Oval 10"/>
            <p:cNvSpPr>
              <a:spLocks noChangeArrowheads="1"/>
            </p:cNvSpPr>
            <p:nvPr/>
          </p:nvSpPr>
          <p:spPr bwMode="auto">
            <a:xfrm>
              <a:off x="1524000" y="2819400"/>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itchFamily="18" charset="-120"/>
                </a:rPr>
                <a:t>0</a:t>
              </a:r>
            </a:p>
          </p:txBody>
        </p:sp>
        <p:sp>
          <p:nvSpPr>
            <p:cNvPr id="23" name="Oval 11"/>
            <p:cNvSpPr>
              <a:spLocks noChangeArrowheads="1"/>
            </p:cNvSpPr>
            <p:nvPr/>
          </p:nvSpPr>
          <p:spPr bwMode="auto">
            <a:xfrm>
              <a:off x="2286000" y="2819400"/>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itchFamily="18" charset="-120"/>
                </a:rPr>
                <a:t>0</a:t>
              </a:r>
            </a:p>
          </p:txBody>
        </p:sp>
      </p:grpSp>
      <p:grpSp>
        <p:nvGrpSpPr>
          <p:cNvPr id="4" name="Group 3"/>
          <p:cNvGrpSpPr/>
          <p:nvPr/>
        </p:nvGrpSpPr>
        <p:grpSpPr>
          <a:xfrm>
            <a:off x="3112691" y="3560802"/>
            <a:ext cx="2579688" cy="2362200"/>
            <a:chOff x="4991100" y="3502672"/>
            <a:chExt cx="2579688" cy="2362200"/>
          </a:xfrm>
        </p:grpSpPr>
        <p:sp>
          <p:nvSpPr>
            <p:cNvPr id="25" name="Line 3"/>
            <p:cNvSpPr>
              <a:spLocks noChangeShapeType="1"/>
            </p:cNvSpPr>
            <p:nvPr/>
          </p:nvSpPr>
          <p:spPr bwMode="auto">
            <a:xfrm>
              <a:off x="5905500" y="3655072"/>
              <a:ext cx="0" cy="2209800"/>
            </a:xfrm>
            <a:prstGeom prst="line">
              <a:avLst/>
            </a:prstGeom>
            <a:noFill/>
            <a:ln w="3810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 name="Line 4"/>
            <p:cNvSpPr>
              <a:spLocks noChangeShapeType="1"/>
            </p:cNvSpPr>
            <p:nvPr/>
          </p:nvSpPr>
          <p:spPr bwMode="auto">
            <a:xfrm flipH="1">
              <a:off x="4991100" y="5026672"/>
              <a:ext cx="2438400" cy="0"/>
            </a:xfrm>
            <a:prstGeom prst="line">
              <a:avLst/>
            </a:prstGeom>
            <a:noFill/>
            <a:ln w="3810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7" name="Text Box 5"/>
            <p:cNvSpPr txBox="1">
              <a:spLocks noChangeArrowheads="1"/>
            </p:cNvSpPr>
            <p:nvPr/>
          </p:nvSpPr>
          <p:spPr bwMode="auto">
            <a:xfrm>
              <a:off x="7124700" y="4493272"/>
              <a:ext cx="44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t>x</a:t>
              </a:r>
              <a:r>
                <a:rPr lang="sv-SE" baseline="-25000"/>
                <a:t>1</a:t>
              </a:r>
              <a:endParaRPr lang="en-US" altLang="zh-TW" baseline="-25000">
                <a:ea typeface="新細明體" pitchFamily="18" charset="-120"/>
              </a:endParaRPr>
            </a:p>
          </p:txBody>
        </p:sp>
        <p:sp>
          <p:nvSpPr>
            <p:cNvPr id="28" name="Text Box 6"/>
            <p:cNvSpPr txBox="1">
              <a:spLocks noChangeArrowheads="1"/>
            </p:cNvSpPr>
            <p:nvPr/>
          </p:nvSpPr>
          <p:spPr bwMode="auto">
            <a:xfrm>
              <a:off x="5981700" y="3502672"/>
              <a:ext cx="44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t>x</a:t>
              </a:r>
              <a:r>
                <a:rPr lang="sv-SE" baseline="-25000"/>
                <a:t>2</a:t>
              </a:r>
              <a:endParaRPr lang="en-US" altLang="zh-TW" baseline="-25000">
                <a:ea typeface="新細明體" pitchFamily="18" charset="-120"/>
              </a:endParaRPr>
            </a:p>
          </p:txBody>
        </p:sp>
        <p:sp>
          <p:nvSpPr>
            <p:cNvPr id="29" name="Line 7"/>
            <p:cNvSpPr>
              <a:spLocks noChangeShapeType="1"/>
            </p:cNvSpPr>
            <p:nvPr/>
          </p:nvSpPr>
          <p:spPr bwMode="auto">
            <a:xfrm>
              <a:off x="5181600" y="3974153"/>
              <a:ext cx="2057400" cy="1828800"/>
            </a:xfrm>
            <a:prstGeom prst="line">
              <a:avLst/>
            </a:prstGeom>
            <a:noFill/>
            <a:ln w="5715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 name="Oval 8"/>
            <p:cNvSpPr>
              <a:spLocks noChangeArrowheads="1"/>
            </p:cNvSpPr>
            <p:nvPr/>
          </p:nvSpPr>
          <p:spPr bwMode="auto">
            <a:xfrm>
              <a:off x="6515100" y="4131322"/>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a:ea typeface="新細明體" pitchFamily="18" charset="-120"/>
                </a:rPr>
                <a:t>1</a:t>
              </a:r>
            </a:p>
          </p:txBody>
        </p:sp>
        <p:sp>
          <p:nvSpPr>
            <p:cNvPr id="31" name="Oval 9"/>
            <p:cNvSpPr>
              <a:spLocks noChangeArrowheads="1"/>
            </p:cNvSpPr>
            <p:nvPr/>
          </p:nvSpPr>
          <p:spPr bwMode="auto">
            <a:xfrm>
              <a:off x="5753100" y="4074172"/>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smtClean="0">
                  <a:ea typeface="新細明體" pitchFamily="18" charset="-120"/>
                </a:rPr>
                <a:t>1</a:t>
              </a:r>
              <a:endParaRPr lang="en-US" altLang="zh-TW" dirty="0">
                <a:ea typeface="新細明體" pitchFamily="18" charset="-120"/>
              </a:endParaRPr>
            </a:p>
          </p:txBody>
        </p:sp>
        <p:sp>
          <p:nvSpPr>
            <p:cNvPr id="32" name="Oval 10"/>
            <p:cNvSpPr>
              <a:spLocks noChangeArrowheads="1"/>
            </p:cNvSpPr>
            <p:nvPr/>
          </p:nvSpPr>
          <p:spPr bwMode="auto">
            <a:xfrm>
              <a:off x="5753100" y="4798072"/>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itchFamily="18" charset="-120"/>
                </a:rPr>
                <a:t>0</a:t>
              </a:r>
            </a:p>
          </p:txBody>
        </p:sp>
        <p:sp>
          <p:nvSpPr>
            <p:cNvPr id="33" name="Oval 11"/>
            <p:cNvSpPr>
              <a:spLocks noChangeArrowheads="1"/>
            </p:cNvSpPr>
            <p:nvPr/>
          </p:nvSpPr>
          <p:spPr bwMode="auto">
            <a:xfrm>
              <a:off x="6515100" y="4798072"/>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smtClean="0">
                  <a:ea typeface="新細明體" pitchFamily="18" charset="-120"/>
                </a:rPr>
                <a:t>1</a:t>
              </a:r>
              <a:endParaRPr lang="en-US" altLang="zh-TW" dirty="0">
                <a:ea typeface="新細明體" pitchFamily="18" charset="-120"/>
              </a:endParaRPr>
            </a:p>
          </p:txBody>
        </p:sp>
      </p:grpSp>
      <p:sp>
        <p:nvSpPr>
          <p:cNvPr id="6" name="TextBox 5"/>
          <p:cNvSpPr txBox="1"/>
          <p:nvPr/>
        </p:nvSpPr>
        <p:spPr>
          <a:xfrm>
            <a:off x="441034" y="5970032"/>
            <a:ext cx="2207208" cy="369332"/>
          </a:xfrm>
          <a:prstGeom prst="rect">
            <a:avLst/>
          </a:prstGeom>
          <a:noFill/>
        </p:spPr>
        <p:txBody>
          <a:bodyPr wrap="square" rtlCol="0">
            <a:spAutoFit/>
          </a:bodyPr>
          <a:lstStyle/>
          <a:p>
            <a:r>
              <a:rPr lang="en-US" b="1" dirty="0" smtClean="0">
                <a:latin typeface="Book Antiqua" panose="02040602050305030304" pitchFamily="18" charset="0"/>
              </a:rPr>
              <a:t>Fig: AND Function</a:t>
            </a:r>
            <a:endParaRPr lang="en-US" b="1" dirty="0">
              <a:latin typeface="Book Antiqua" panose="02040602050305030304" pitchFamily="18" charset="0"/>
            </a:endParaRPr>
          </a:p>
        </p:txBody>
      </p:sp>
      <p:sp>
        <p:nvSpPr>
          <p:cNvPr id="34" name="TextBox 33"/>
          <p:cNvSpPr txBox="1"/>
          <p:nvPr/>
        </p:nvSpPr>
        <p:spPr>
          <a:xfrm>
            <a:off x="3460313" y="6123288"/>
            <a:ext cx="2207208" cy="369332"/>
          </a:xfrm>
          <a:prstGeom prst="rect">
            <a:avLst/>
          </a:prstGeom>
          <a:noFill/>
        </p:spPr>
        <p:txBody>
          <a:bodyPr wrap="square" rtlCol="0">
            <a:spAutoFit/>
          </a:bodyPr>
          <a:lstStyle/>
          <a:p>
            <a:r>
              <a:rPr lang="en-US" b="1" dirty="0" smtClean="0">
                <a:latin typeface="Book Antiqua" panose="02040602050305030304" pitchFamily="18" charset="0"/>
              </a:rPr>
              <a:t>Fig: OR Function</a:t>
            </a:r>
            <a:endParaRPr lang="en-US" b="1" dirty="0">
              <a:latin typeface="Book Antiqua" panose="02040602050305030304" pitchFamily="18" charset="0"/>
            </a:endParaRPr>
          </a:p>
        </p:txBody>
      </p:sp>
      <p:sp>
        <p:nvSpPr>
          <p:cNvPr id="36" name="Line 3"/>
          <p:cNvSpPr>
            <a:spLocks noChangeShapeType="1"/>
          </p:cNvSpPr>
          <p:nvPr/>
        </p:nvSpPr>
        <p:spPr bwMode="auto">
          <a:xfrm>
            <a:off x="6732985" y="3713202"/>
            <a:ext cx="0" cy="2209800"/>
          </a:xfrm>
          <a:prstGeom prst="line">
            <a:avLst/>
          </a:prstGeom>
          <a:noFill/>
          <a:ln w="3810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 name="Line 4"/>
          <p:cNvSpPr>
            <a:spLocks noChangeShapeType="1"/>
          </p:cNvSpPr>
          <p:nvPr/>
        </p:nvSpPr>
        <p:spPr bwMode="auto">
          <a:xfrm flipH="1">
            <a:off x="5818585" y="5084802"/>
            <a:ext cx="2438400" cy="0"/>
          </a:xfrm>
          <a:prstGeom prst="line">
            <a:avLst/>
          </a:prstGeom>
          <a:noFill/>
          <a:ln w="38100">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 name="Text Box 5"/>
          <p:cNvSpPr txBox="1">
            <a:spLocks noChangeArrowheads="1"/>
          </p:cNvSpPr>
          <p:nvPr/>
        </p:nvSpPr>
        <p:spPr bwMode="auto">
          <a:xfrm>
            <a:off x="7952185" y="4551402"/>
            <a:ext cx="44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t>x</a:t>
            </a:r>
            <a:r>
              <a:rPr lang="sv-SE" baseline="-25000"/>
              <a:t>1</a:t>
            </a:r>
            <a:endParaRPr lang="en-US" altLang="zh-TW" baseline="-25000">
              <a:ea typeface="新細明體" pitchFamily="18" charset="-120"/>
            </a:endParaRPr>
          </a:p>
        </p:txBody>
      </p:sp>
      <p:sp>
        <p:nvSpPr>
          <p:cNvPr id="39" name="Text Box 6"/>
          <p:cNvSpPr txBox="1">
            <a:spLocks noChangeArrowheads="1"/>
          </p:cNvSpPr>
          <p:nvPr/>
        </p:nvSpPr>
        <p:spPr bwMode="auto">
          <a:xfrm>
            <a:off x="6809185" y="3560802"/>
            <a:ext cx="44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sv-SE"/>
              <a:t>x</a:t>
            </a:r>
            <a:r>
              <a:rPr lang="sv-SE" baseline="-25000"/>
              <a:t>2</a:t>
            </a:r>
            <a:endParaRPr lang="en-US" altLang="zh-TW" baseline="-25000">
              <a:ea typeface="新細明體" pitchFamily="18" charset="-120"/>
            </a:endParaRPr>
          </a:p>
        </p:txBody>
      </p:sp>
      <p:sp>
        <p:nvSpPr>
          <p:cNvPr id="41" name="Oval 8"/>
          <p:cNvSpPr>
            <a:spLocks noChangeArrowheads="1"/>
          </p:cNvSpPr>
          <p:nvPr/>
        </p:nvSpPr>
        <p:spPr bwMode="auto">
          <a:xfrm>
            <a:off x="7342585" y="4246602"/>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smtClean="0">
                <a:ea typeface="新細明體" pitchFamily="18" charset="-120"/>
              </a:rPr>
              <a:t>0</a:t>
            </a:r>
            <a:endParaRPr lang="en-US" altLang="zh-TW" dirty="0">
              <a:ea typeface="新細明體" pitchFamily="18" charset="-120"/>
            </a:endParaRPr>
          </a:p>
        </p:txBody>
      </p:sp>
      <p:sp>
        <p:nvSpPr>
          <p:cNvPr id="42" name="Oval 9"/>
          <p:cNvSpPr>
            <a:spLocks noChangeArrowheads="1"/>
          </p:cNvSpPr>
          <p:nvPr/>
        </p:nvSpPr>
        <p:spPr bwMode="auto">
          <a:xfrm>
            <a:off x="6580585" y="4246602"/>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smtClean="0">
                <a:ea typeface="新細明體" pitchFamily="18" charset="-120"/>
              </a:rPr>
              <a:t>1</a:t>
            </a:r>
            <a:endParaRPr lang="en-US" altLang="zh-TW" dirty="0">
              <a:ea typeface="新細明體" pitchFamily="18" charset="-120"/>
            </a:endParaRPr>
          </a:p>
        </p:txBody>
      </p:sp>
      <p:sp>
        <p:nvSpPr>
          <p:cNvPr id="43" name="Oval 10"/>
          <p:cNvSpPr>
            <a:spLocks noChangeArrowheads="1"/>
          </p:cNvSpPr>
          <p:nvPr/>
        </p:nvSpPr>
        <p:spPr bwMode="auto">
          <a:xfrm>
            <a:off x="6580585" y="4856202"/>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a:ea typeface="新細明體" pitchFamily="18" charset="-120"/>
              </a:rPr>
              <a:t>0</a:t>
            </a:r>
          </a:p>
        </p:txBody>
      </p:sp>
      <p:sp>
        <p:nvSpPr>
          <p:cNvPr id="44" name="Oval 11"/>
          <p:cNvSpPr>
            <a:spLocks noChangeArrowheads="1"/>
          </p:cNvSpPr>
          <p:nvPr/>
        </p:nvSpPr>
        <p:spPr bwMode="auto">
          <a:xfrm>
            <a:off x="7342585" y="4856202"/>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dirty="0" smtClean="0">
                <a:ea typeface="新細明體" pitchFamily="18" charset="-120"/>
              </a:rPr>
              <a:t>1</a:t>
            </a:r>
            <a:endParaRPr lang="en-US" altLang="zh-TW" dirty="0">
              <a:ea typeface="新細明體" pitchFamily="18" charset="-120"/>
            </a:endParaRPr>
          </a:p>
        </p:txBody>
      </p:sp>
      <p:sp>
        <p:nvSpPr>
          <p:cNvPr id="55" name="TextBox 54"/>
          <p:cNvSpPr txBox="1"/>
          <p:nvPr/>
        </p:nvSpPr>
        <p:spPr>
          <a:xfrm>
            <a:off x="6238981" y="6089175"/>
            <a:ext cx="2207208" cy="369332"/>
          </a:xfrm>
          <a:prstGeom prst="rect">
            <a:avLst/>
          </a:prstGeom>
          <a:noFill/>
        </p:spPr>
        <p:txBody>
          <a:bodyPr wrap="square" rtlCol="0">
            <a:spAutoFit/>
          </a:bodyPr>
          <a:lstStyle/>
          <a:p>
            <a:r>
              <a:rPr lang="en-US" b="1" dirty="0" smtClean="0">
                <a:latin typeface="Book Antiqua" panose="02040602050305030304" pitchFamily="18" charset="0"/>
              </a:rPr>
              <a:t>Fig: XOR Function</a:t>
            </a:r>
            <a:endParaRPr lang="en-US" b="1" dirty="0">
              <a:latin typeface="Book Antiqua" panose="02040602050305030304" pitchFamily="18" charset="0"/>
            </a:endParaRPr>
          </a:p>
        </p:txBody>
      </p:sp>
      <p:sp>
        <p:nvSpPr>
          <p:cNvPr id="45" name="Slide Number Placeholder 44"/>
          <p:cNvSpPr>
            <a:spLocks noGrp="1"/>
          </p:cNvSpPr>
          <p:nvPr>
            <p:ph type="sldNum" sz="quarter" idx="12"/>
          </p:nvPr>
        </p:nvSpPr>
        <p:spPr/>
        <p:txBody>
          <a:bodyPr/>
          <a:lstStyle/>
          <a:p>
            <a:fld id="{3F22444B-AD59-459C-8316-D24326876BE4}" type="slidenum">
              <a:rPr lang="en-US" smtClean="0"/>
              <a:pPr/>
              <a:t>8</a:t>
            </a:fld>
            <a:endParaRPr lang="en-US"/>
          </a:p>
        </p:txBody>
      </p:sp>
      <p:sp>
        <p:nvSpPr>
          <p:cNvPr id="46" name="Footer Placeholder 45"/>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4166603212"/>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latin typeface="Book Antiqua" pitchFamily="18" charset="0"/>
              </a:rPr>
              <a:t>Adaptive Control of Learning Rate</a:t>
            </a:r>
            <a:endParaRPr lang="en-US" sz="4200" b="1" dirty="0">
              <a:latin typeface="Book Antiqua" pitchFamily="18" charset="0"/>
            </a:endParaRPr>
          </a:p>
        </p:txBody>
      </p:sp>
      <p:sp>
        <p:nvSpPr>
          <p:cNvPr id="3" name="Content Placeholder 2"/>
          <p:cNvSpPr>
            <a:spLocks noGrp="1"/>
          </p:cNvSpPr>
          <p:nvPr>
            <p:ph idx="1"/>
          </p:nvPr>
        </p:nvSpPr>
        <p:spPr>
          <a:xfrm>
            <a:off x="457200" y="1447800"/>
            <a:ext cx="8229600" cy="4876800"/>
          </a:xfrm>
        </p:spPr>
        <p:txBody>
          <a:bodyPr>
            <a:noAutofit/>
          </a:bodyPr>
          <a:lstStyle/>
          <a:p>
            <a:pPr algn="just">
              <a:buNone/>
            </a:pPr>
            <a:r>
              <a:rPr lang="en-US" sz="2800" b="1" u="sng" dirty="0" smtClean="0">
                <a:latin typeface="Book Antiqua" pitchFamily="18" charset="0"/>
              </a:rPr>
              <a:t>Adagrad</a:t>
            </a:r>
          </a:p>
          <a:p>
            <a:pPr algn="just"/>
            <a:r>
              <a:rPr lang="en-US" sz="2800" dirty="0" smtClean="0">
                <a:latin typeface="Book Antiqua" pitchFamily="18" charset="0"/>
              </a:rPr>
              <a:t>The effect of above equations is that Weights receiving high gradients will have their effective learning rate reduced. On the other hand, weights receiving small gradients will have their effective learning rate increased.</a:t>
            </a:r>
            <a:endParaRPr lang="en-US" sz="2600" dirty="0" smtClean="0">
              <a:latin typeface="Book Antiqua" pitchFamily="18" charset="0"/>
            </a:endParaRPr>
          </a:p>
          <a:p>
            <a:pPr algn="just"/>
            <a:endParaRPr lang="en-US" sz="2400" dirty="0" smtClean="0">
              <a:latin typeface="Book Antiqua" pitchFamily="18" charset="0"/>
            </a:endParaRPr>
          </a:p>
          <a:p>
            <a:pPr algn="just"/>
            <a:endParaRPr lang="en-US" sz="24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80</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2507935420"/>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latin typeface="Book Antiqua" pitchFamily="18" charset="0"/>
              </a:rPr>
              <a:t>Adaptive Control of Learning Rate</a:t>
            </a:r>
            <a:endParaRPr lang="en-US" sz="4200" b="1" dirty="0">
              <a:latin typeface="Book Antiqua" pitchFamily="18" charset="0"/>
            </a:endParaRPr>
          </a:p>
        </p:txBody>
      </p:sp>
      <p:sp>
        <p:nvSpPr>
          <p:cNvPr id="3" name="Content Placeholder 2"/>
          <p:cNvSpPr>
            <a:spLocks noGrp="1"/>
          </p:cNvSpPr>
          <p:nvPr>
            <p:ph idx="1"/>
          </p:nvPr>
        </p:nvSpPr>
        <p:spPr>
          <a:xfrm>
            <a:off x="457200" y="1447800"/>
            <a:ext cx="8229600" cy="4876800"/>
          </a:xfrm>
        </p:spPr>
        <p:txBody>
          <a:bodyPr>
            <a:noAutofit/>
          </a:bodyPr>
          <a:lstStyle/>
          <a:p>
            <a:pPr algn="just">
              <a:buNone/>
            </a:pPr>
            <a:r>
              <a:rPr lang="en-US" sz="2800" b="1" u="sng" dirty="0" smtClean="0">
                <a:latin typeface="Book Antiqua" pitchFamily="18" charset="0"/>
              </a:rPr>
              <a:t>Adadelta</a:t>
            </a:r>
          </a:p>
          <a:p>
            <a:pPr algn="just"/>
            <a:r>
              <a:rPr lang="en-US" sz="2800" dirty="0" smtClean="0">
                <a:latin typeface="Book Antiqua" pitchFamily="18" charset="0"/>
              </a:rPr>
              <a:t>Adadelta  is an extension of Adagrad that seeks to reduce its aggressive, monotonically decreasing learning rate. Instead of accumulating all past squared gradients, Adadelta restricts the window of accumulated past gradients to some fixed size W.</a:t>
            </a:r>
            <a:endParaRPr lang="en-US" sz="2600" dirty="0" smtClean="0">
              <a:latin typeface="Book Antiqua" pitchFamily="18" charset="0"/>
            </a:endParaRPr>
          </a:p>
          <a:p>
            <a:pPr algn="just"/>
            <a:endParaRPr lang="en-US" sz="2400" dirty="0" smtClean="0">
              <a:latin typeface="Book Antiqua" pitchFamily="18" charset="0"/>
            </a:endParaRPr>
          </a:p>
          <a:p>
            <a:pPr algn="just"/>
            <a:endParaRPr lang="en-US" sz="24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81</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2876178454"/>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latin typeface="Book Antiqua" pitchFamily="18" charset="0"/>
              </a:rPr>
              <a:t>Adaptive Control of Learning Rate</a:t>
            </a:r>
            <a:endParaRPr lang="en-US" sz="4200" b="1" dirty="0">
              <a:latin typeface="Book Antiqua" pitchFamily="18" charset="0"/>
            </a:endParaRPr>
          </a:p>
        </p:txBody>
      </p:sp>
      <p:sp>
        <p:nvSpPr>
          <p:cNvPr id="3" name="Content Placeholder 2"/>
          <p:cNvSpPr>
            <a:spLocks noGrp="1"/>
          </p:cNvSpPr>
          <p:nvPr>
            <p:ph idx="1"/>
          </p:nvPr>
        </p:nvSpPr>
        <p:spPr>
          <a:xfrm>
            <a:off x="457200" y="1447800"/>
            <a:ext cx="8229600" cy="4876800"/>
          </a:xfrm>
        </p:spPr>
        <p:txBody>
          <a:bodyPr>
            <a:noAutofit/>
          </a:bodyPr>
          <a:lstStyle/>
          <a:p>
            <a:pPr algn="just">
              <a:buNone/>
            </a:pPr>
            <a:r>
              <a:rPr lang="en-US" sz="2700" b="1" u="sng" dirty="0" smtClean="0">
                <a:latin typeface="Book Antiqua" pitchFamily="18" charset="0"/>
              </a:rPr>
              <a:t>RMSProp</a:t>
            </a:r>
          </a:p>
          <a:p>
            <a:pPr algn="just"/>
            <a:r>
              <a:rPr lang="en-US" sz="2700" dirty="0" smtClean="0">
                <a:latin typeface="Book Antiqua" pitchFamily="18" charset="0"/>
              </a:rPr>
              <a:t>Adagrad decays the learning rate very aggressively (as the denominator grows). As a result, after a while, parameters receiving larger gradients will start receiving very small updates because of the decayed learning rate. </a:t>
            </a:r>
          </a:p>
          <a:p>
            <a:pPr algn="just"/>
            <a:r>
              <a:rPr lang="en-US" sz="2700" dirty="0" smtClean="0">
                <a:latin typeface="Book Antiqua" pitchFamily="18" charset="0"/>
              </a:rPr>
              <a:t>To avoid this why not decay the denominator and prevent its rapid growth.</a:t>
            </a:r>
          </a:p>
          <a:p>
            <a:pPr algn="just"/>
            <a:r>
              <a:rPr lang="en-US" sz="2700" dirty="0" smtClean="0">
                <a:latin typeface="Book Antiqua" pitchFamily="18" charset="0"/>
              </a:rPr>
              <a:t>RMSProp stands for root mean squared propagation and avoids monotonically increasing denominator of Adagrad.</a:t>
            </a:r>
          </a:p>
          <a:p>
            <a:pPr algn="just"/>
            <a:endParaRPr lang="en-US" sz="2700" dirty="0" smtClean="0">
              <a:latin typeface="Book Antiqua" pitchFamily="18" charset="0"/>
            </a:endParaRPr>
          </a:p>
          <a:p>
            <a:pPr algn="just"/>
            <a:endParaRPr lang="en-US" sz="27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82</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2424254851"/>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latin typeface="Book Antiqua" pitchFamily="18" charset="0"/>
              </a:rPr>
              <a:t>Adaptive Control of Learning Rate</a:t>
            </a:r>
            <a:endParaRPr lang="en-US" sz="4200" b="1" dirty="0">
              <a:latin typeface="Book Antiqua" pitchFamily="18" charset="0"/>
            </a:endParaRPr>
          </a:p>
        </p:txBody>
      </p:sp>
      <p:sp>
        <p:nvSpPr>
          <p:cNvPr id="3" name="Content Placeholder 2"/>
          <p:cNvSpPr>
            <a:spLocks noGrp="1"/>
          </p:cNvSpPr>
          <p:nvPr>
            <p:ph idx="1"/>
          </p:nvPr>
        </p:nvSpPr>
        <p:spPr>
          <a:xfrm>
            <a:off x="457200" y="1447800"/>
            <a:ext cx="8229600" cy="4876800"/>
          </a:xfrm>
        </p:spPr>
        <p:txBody>
          <a:bodyPr>
            <a:noAutofit/>
          </a:bodyPr>
          <a:lstStyle/>
          <a:p>
            <a:pPr algn="just">
              <a:buNone/>
            </a:pPr>
            <a:r>
              <a:rPr lang="en-US" sz="2800" b="1" u="sng" dirty="0" smtClean="0">
                <a:latin typeface="Book Antiqua" pitchFamily="18" charset="0"/>
              </a:rPr>
              <a:t>RMSProp</a:t>
            </a:r>
          </a:p>
          <a:p>
            <a:pPr algn="just"/>
            <a:r>
              <a:rPr lang="en-US" sz="2800" dirty="0" smtClean="0">
                <a:latin typeface="Book Antiqua" pitchFamily="18" charset="0"/>
              </a:rPr>
              <a:t>The central idea of RMSProp is keep the moving average of the squared gradients for each weight. And then divide the learning rate by root mean square of the squared gradients.</a:t>
            </a:r>
          </a:p>
          <a:p>
            <a:pPr algn="just"/>
            <a:endParaRPr lang="en-US" sz="2600" dirty="0" smtClean="0">
              <a:latin typeface="Book Antiqua" pitchFamily="18" charset="0"/>
            </a:endParaRPr>
          </a:p>
          <a:p>
            <a:pPr algn="just"/>
            <a:endParaRPr lang="en-US" sz="2400" dirty="0" smtClean="0">
              <a:latin typeface="Book Antiqua" pitchFamily="18" charset="0"/>
            </a:endParaRPr>
          </a:p>
          <a:p>
            <a:pPr algn="just"/>
            <a:endParaRPr lang="en-US" sz="24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83</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graphicFrame>
        <p:nvGraphicFramePr>
          <p:cNvPr id="117762" name="Object 2"/>
          <p:cNvGraphicFramePr>
            <a:graphicFrameLocks noChangeAspect="1"/>
          </p:cNvGraphicFramePr>
          <p:nvPr/>
        </p:nvGraphicFramePr>
        <p:xfrm>
          <a:off x="1219200" y="3810000"/>
          <a:ext cx="3657600" cy="533400"/>
        </p:xfrm>
        <a:graphic>
          <a:graphicData uri="http://schemas.openxmlformats.org/presentationml/2006/ole">
            <mc:AlternateContent xmlns:mc="http://schemas.openxmlformats.org/markup-compatibility/2006">
              <mc:Choice xmlns:v="urn:schemas-microsoft-com:vml" Requires="v">
                <p:oleObj spid="_x0000_s207034" name="Equation" r:id="rId4" imgW="1562040" imgH="253800" progId="Equation.3">
                  <p:embed/>
                </p:oleObj>
              </mc:Choice>
              <mc:Fallback>
                <p:oleObj name="Equation" r:id="rId4" imgW="1562040" imgH="253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3810000"/>
                        <a:ext cx="36576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7763" name="Object 3"/>
          <p:cNvGraphicFramePr>
            <a:graphicFrameLocks noChangeAspect="1"/>
          </p:cNvGraphicFramePr>
          <p:nvPr/>
        </p:nvGraphicFramePr>
        <p:xfrm>
          <a:off x="1143000" y="4724400"/>
          <a:ext cx="3505200" cy="1066800"/>
        </p:xfrm>
        <a:graphic>
          <a:graphicData uri="http://schemas.openxmlformats.org/presentationml/2006/ole">
            <mc:AlternateContent xmlns:mc="http://schemas.openxmlformats.org/markup-compatibility/2006">
              <mc:Choice xmlns:v="urn:schemas-microsoft-com:vml" Requires="v">
                <p:oleObj spid="_x0000_s207035" name="Equation" r:id="rId6" imgW="1460160" imgH="507960" progId="Equation.3">
                  <p:embed/>
                </p:oleObj>
              </mc:Choice>
              <mc:Fallback>
                <p:oleObj name="Equation" r:id="rId6" imgW="1460160" imgH="50796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4724400"/>
                        <a:ext cx="35052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00452019"/>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latin typeface="Book Antiqua" pitchFamily="18" charset="0"/>
              </a:rPr>
              <a:t>Adaptive Control of Learning Rate</a:t>
            </a:r>
            <a:endParaRPr lang="en-US" sz="4200" b="1" dirty="0">
              <a:latin typeface="Book Antiqua" pitchFamily="18" charset="0"/>
            </a:endParaRPr>
          </a:p>
        </p:txBody>
      </p:sp>
      <p:sp>
        <p:nvSpPr>
          <p:cNvPr id="3" name="Content Placeholder 2"/>
          <p:cNvSpPr>
            <a:spLocks noGrp="1"/>
          </p:cNvSpPr>
          <p:nvPr>
            <p:ph idx="1"/>
          </p:nvPr>
        </p:nvSpPr>
        <p:spPr>
          <a:xfrm>
            <a:off x="457200" y="1447800"/>
            <a:ext cx="8229600" cy="4876800"/>
          </a:xfrm>
        </p:spPr>
        <p:txBody>
          <a:bodyPr>
            <a:noAutofit/>
          </a:bodyPr>
          <a:lstStyle/>
          <a:p>
            <a:pPr algn="just">
              <a:buNone/>
            </a:pPr>
            <a:r>
              <a:rPr lang="en-US" sz="2800" b="1" u="sng" dirty="0" smtClean="0">
                <a:latin typeface="Book Antiqua" pitchFamily="18" charset="0"/>
              </a:rPr>
              <a:t>Adam</a:t>
            </a:r>
          </a:p>
          <a:p>
            <a:pPr algn="just"/>
            <a:r>
              <a:rPr lang="en-US" sz="2800" dirty="0" smtClean="0">
                <a:latin typeface="Book Antiqua" pitchFamily="18" charset="0"/>
              </a:rPr>
              <a:t>Adam update can be considered as </a:t>
            </a:r>
            <a:r>
              <a:rPr lang="en-US" sz="2800" dirty="0" err="1" smtClean="0">
                <a:latin typeface="Book Antiqua" pitchFamily="18" charset="0"/>
              </a:rPr>
              <a:t>RMSprop</a:t>
            </a:r>
            <a:r>
              <a:rPr lang="en-US" sz="2800" dirty="0" smtClean="0">
                <a:latin typeface="Book Antiqua" pitchFamily="18" charset="0"/>
              </a:rPr>
              <a:t> with momentum. In place of raw and noisy gradient vector </a:t>
            </a:r>
            <a:r>
              <a:rPr lang="en-US" sz="2800" i="1" dirty="0" err="1" smtClean="0">
                <a:latin typeface="Book Antiqua" pitchFamily="18" charset="0"/>
              </a:rPr>
              <a:t>dw</a:t>
            </a:r>
            <a:r>
              <a:rPr lang="en-US" sz="2800" dirty="0" smtClean="0">
                <a:latin typeface="Book Antiqua" pitchFamily="18" charset="0"/>
              </a:rPr>
              <a:t>, weighted average of gradients are used.</a:t>
            </a:r>
          </a:p>
          <a:p>
            <a:pPr algn="just">
              <a:buNone/>
            </a:pPr>
            <a:r>
              <a:rPr lang="en-US" sz="2800" dirty="0" smtClean="0">
                <a:latin typeface="Book Antiqua" pitchFamily="18" charset="0"/>
              </a:rPr>
              <a:t>	</a:t>
            </a:r>
            <a:r>
              <a:rPr lang="en-US" sz="2800" i="1" dirty="0" smtClean="0">
                <a:latin typeface="Book Antiqua" pitchFamily="18" charset="0"/>
              </a:rPr>
              <a:t>Weighted average of gradients</a:t>
            </a:r>
          </a:p>
          <a:p>
            <a:pPr algn="just">
              <a:buNone/>
            </a:pPr>
            <a:endParaRPr lang="en-US" sz="2800" i="1" dirty="0" smtClean="0">
              <a:latin typeface="Book Antiqua" pitchFamily="18" charset="0"/>
            </a:endParaRPr>
          </a:p>
          <a:p>
            <a:pPr algn="just">
              <a:buNone/>
            </a:pPr>
            <a:r>
              <a:rPr lang="en-US" sz="2800" i="1" dirty="0" smtClean="0">
                <a:latin typeface="Book Antiqua" pitchFamily="18" charset="0"/>
              </a:rPr>
              <a:t>	 Weighted average of squared gradients</a:t>
            </a:r>
          </a:p>
          <a:p>
            <a:pPr algn="just"/>
            <a:endParaRPr lang="en-US" sz="2400" dirty="0" smtClean="0">
              <a:latin typeface="Book Antiqua" pitchFamily="18" charset="0"/>
            </a:endParaRPr>
          </a:p>
          <a:p>
            <a:pPr algn="just"/>
            <a:endParaRPr lang="en-US" sz="24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84</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graphicFrame>
        <p:nvGraphicFramePr>
          <p:cNvPr id="119811" name="Object 3"/>
          <p:cNvGraphicFramePr>
            <a:graphicFrameLocks noChangeAspect="1"/>
          </p:cNvGraphicFramePr>
          <p:nvPr/>
        </p:nvGraphicFramePr>
        <p:xfrm>
          <a:off x="990600" y="4267200"/>
          <a:ext cx="4038600" cy="468313"/>
        </p:xfrm>
        <a:graphic>
          <a:graphicData uri="http://schemas.openxmlformats.org/presentationml/2006/ole">
            <mc:AlternateContent xmlns:mc="http://schemas.openxmlformats.org/markup-compatibility/2006">
              <mc:Choice xmlns:v="urn:schemas-microsoft-com:vml" Requires="v">
                <p:oleObj spid="_x0000_s208058" name="Equation" r:id="rId4" imgW="1625400" imgH="241200" progId="Equation.3">
                  <p:embed/>
                </p:oleObj>
              </mc:Choice>
              <mc:Fallback>
                <p:oleObj name="Equation" r:id="rId4" imgW="162540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4267200"/>
                        <a:ext cx="403860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9812" name="Object 4"/>
          <p:cNvGraphicFramePr>
            <a:graphicFrameLocks noChangeAspect="1"/>
          </p:cNvGraphicFramePr>
          <p:nvPr/>
        </p:nvGraphicFramePr>
        <p:xfrm>
          <a:off x="1041400" y="5486400"/>
          <a:ext cx="3683000" cy="481013"/>
        </p:xfrm>
        <a:graphic>
          <a:graphicData uri="http://schemas.openxmlformats.org/presentationml/2006/ole">
            <mc:AlternateContent xmlns:mc="http://schemas.openxmlformats.org/markup-compatibility/2006">
              <mc:Choice xmlns:v="urn:schemas-microsoft-com:vml" Requires="v">
                <p:oleObj spid="_x0000_s208059" name="Equation" r:id="rId6" imgW="1676160" imgH="253800" progId="Equation.3">
                  <p:embed/>
                </p:oleObj>
              </mc:Choice>
              <mc:Fallback>
                <p:oleObj name="Equation" r:id="rId6" imgW="1676160" imgH="253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1400" y="5486400"/>
                        <a:ext cx="3683000"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7920267"/>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latin typeface="Book Antiqua" pitchFamily="18" charset="0"/>
              </a:rPr>
              <a:t>Adaptive Control of Learning Rate</a:t>
            </a:r>
            <a:endParaRPr lang="en-US" sz="4200" b="1" dirty="0">
              <a:latin typeface="Book Antiqua" pitchFamily="18" charset="0"/>
            </a:endParaRPr>
          </a:p>
        </p:txBody>
      </p:sp>
      <p:sp>
        <p:nvSpPr>
          <p:cNvPr id="3" name="Content Placeholder 2"/>
          <p:cNvSpPr>
            <a:spLocks noGrp="1"/>
          </p:cNvSpPr>
          <p:nvPr>
            <p:ph idx="1"/>
          </p:nvPr>
        </p:nvSpPr>
        <p:spPr>
          <a:xfrm>
            <a:off x="457200" y="1447800"/>
            <a:ext cx="8229600" cy="4876800"/>
          </a:xfrm>
        </p:spPr>
        <p:txBody>
          <a:bodyPr>
            <a:noAutofit/>
          </a:bodyPr>
          <a:lstStyle/>
          <a:p>
            <a:pPr algn="just">
              <a:buNone/>
            </a:pPr>
            <a:r>
              <a:rPr lang="en-US" sz="2800" b="1" u="sng" dirty="0" smtClean="0">
                <a:latin typeface="Book Antiqua" pitchFamily="18" charset="0"/>
              </a:rPr>
              <a:t>Adam</a:t>
            </a:r>
          </a:p>
          <a:p>
            <a:pPr algn="just">
              <a:buNone/>
            </a:pPr>
            <a:r>
              <a:rPr lang="en-US" sz="2800" i="1" dirty="0" smtClean="0">
                <a:latin typeface="Book Antiqua" pitchFamily="18" charset="0"/>
              </a:rPr>
              <a:t>Bias Correction</a:t>
            </a:r>
          </a:p>
          <a:p>
            <a:pPr algn="just">
              <a:buNone/>
            </a:pPr>
            <a:endParaRPr lang="en-US" sz="2800" i="1" dirty="0" smtClean="0">
              <a:latin typeface="Book Antiqua" pitchFamily="18" charset="0"/>
            </a:endParaRPr>
          </a:p>
          <a:p>
            <a:pPr algn="just">
              <a:buNone/>
            </a:pPr>
            <a:endParaRPr lang="en-US" sz="2800" i="1" dirty="0" smtClean="0">
              <a:latin typeface="Book Antiqua" pitchFamily="18" charset="0"/>
            </a:endParaRPr>
          </a:p>
          <a:p>
            <a:pPr algn="just">
              <a:buNone/>
            </a:pPr>
            <a:r>
              <a:rPr lang="en-US" sz="2800" i="1" dirty="0" smtClean="0">
                <a:latin typeface="Book Antiqua" pitchFamily="18" charset="0"/>
              </a:rPr>
              <a:t>Finally, update weights as below:</a:t>
            </a:r>
          </a:p>
          <a:p>
            <a:pPr algn="just">
              <a:buNone/>
            </a:pPr>
            <a:endParaRPr lang="en-US" sz="2800" i="1" dirty="0" smtClean="0">
              <a:latin typeface="Book Antiqua" pitchFamily="18" charset="0"/>
            </a:endParaRPr>
          </a:p>
          <a:p>
            <a:pPr algn="just"/>
            <a:endParaRPr lang="en-US" sz="2400" dirty="0" smtClean="0">
              <a:latin typeface="Book Antiqua" pitchFamily="18" charset="0"/>
            </a:endParaRPr>
          </a:p>
          <a:p>
            <a:pPr algn="just"/>
            <a:endParaRPr lang="en-US" sz="24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85</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graphicFrame>
        <p:nvGraphicFramePr>
          <p:cNvPr id="120836" name="Object 4"/>
          <p:cNvGraphicFramePr>
            <a:graphicFrameLocks noChangeAspect="1"/>
          </p:cNvGraphicFramePr>
          <p:nvPr/>
        </p:nvGraphicFramePr>
        <p:xfrm>
          <a:off x="609600" y="2514600"/>
          <a:ext cx="4965700" cy="962025"/>
        </p:xfrm>
        <a:graphic>
          <a:graphicData uri="http://schemas.openxmlformats.org/presentationml/2006/ole">
            <mc:AlternateContent xmlns:mc="http://schemas.openxmlformats.org/markup-compatibility/2006">
              <mc:Choice xmlns:v="urn:schemas-microsoft-com:vml" Requires="v">
                <p:oleObj spid="_x0000_s209082" name="Equation" r:id="rId4" imgW="2120760" imgH="495000" progId="Equation.3">
                  <p:embed/>
                </p:oleObj>
              </mc:Choice>
              <mc:Fallback>
                <p:oleObj name="Equation" r:id="rId4" imgW="2120760" imgH="495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514600"/>
                        <a:ext cx="4965700"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0837" name="Object 5"/>
          <p:cNvGraphicFramePr>
            <a:graphicFrameLocks noChangeAspect="1"/>
          </p:cNvGraphicFramePr>
          <p:nvPr/>
        </p:nvGraphicFramePr>
        <p:xfrm>
          <a:off x="438150" y="4191000"/>
          <a:ext cx="4292600" cy="985838"/>
        </p:xfrm>
        <a:graphic>
          <a:graphicData uri="http://schemas.openxmlformats.org/presentationml/2006/ole">
            <mc:AlternateContent xmlns:mc="http://schemas.openxmlformats.org/markup-compatibility/2006">
              <mc:Choice xmlns:v="urn:schemas-microsoft-com:vml" Requires="v">
                <p:oleObj spid="_x0000_s209083" name="Equation" r:id="rId6" imgW="1320480" imgH="507960" progId="Equation.3">
                  <p:embed/>
                </p:oleObj>
              </mc:Choice>
              <mc:Fallback>
                <p:oleObj name="Equation" r:id="rId6" imgW="1320480" imgH="50796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8150" y="4191000"/>
                        <a:ext cx="4292600" cy="985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85264799"/>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latin typeface="Book Antiqua" pitchFamily="18" charset="0"/>
              </a:rPr>
              <a:t>Adaptive Control of Learning Rate</a:t>
            </a:r>
            <a:endParaRPr lang="en-US" sz="4200" b="1" dirty="0">
              <a:latin typeface="Book Antiqua" pitchFamily="18" charset="0"/>
            </a:endParaRPr>
          </a:p>
        </p:txBody>
      </p:sp>
      <p:sp>
        <p:nvSpPr>
          <p:cNvPr id="3" name="Content Placeholder 2"/>
          <p:cNvSpPr>
            <a:spLocks noGrp="1"/>
          </p:cNvSpPr>
          <p:nvPr>
            <p:ph idx="1"/>
          </p:nvPr>
        </p:nvSpPr>
        <p:spPr>
          <a:xfrm>
            <a:off x="457200" y="1447800"/>
            <a:ext cx="8229600" cy="4876800"/>
          </a:xfrm>
        </p:spPr>
        <p:txBody>
          <a:bodyPr>
            <a:noAutofit/>
          </a:bodyPr>
          <a:lstStyle/>
          <a:p>
            <a:pPr algn="just">
              <a:buNone/>
            </a:pPr>
            <a:r>
              <a:rPr lang="en-US" sz="2400" b="1" dirty="0" smtClean="0">
                <a:latin typeface="Book Antiqua" pitchFamily="18" charset="0"/>
              </a:rPr>
              <a:t>Example</a:t>
            </a:r>
          </a:p>
          <a:p>
            <a:pPr algn="just"/>
            <a:r>
              <a:rPr lang="en-US" sz="2400" dirty="0" smtClean="0">
                <a:latin typeface="Book Antiqua" pitchFamily="18" charset="0"/>
              </a:rPr>
              <a:t>Consider following simple ANN with logistic activation function. Assume that                                                . Calculate weight updates for the given training Sample using (1) Momentum (2) Adagrad (3) RMSProp and (4) Adam</a:t>
            </a:r>
          </a:p>
          <a:p>
            <a:pPr algn="just"/>
            <a:endParaRPr lang="en-US" sz="2400" dirty="0" smtClean="0">
              <a:latin typeface="Book Antiqua" pitchFamily="18" charset="0"/>
            </a:endParaRPr>
          </a:p>
          <a:p>
            <a:pPr algn="just"/>
            <a:endParaRPr lang="en-US" sz="2400" dirty="0" smtClean="0">
              <a:latin typeface="Book Antiqua" pitchFamily="18" charset="0"/>
            </a:endParaRPr>
          </a:p>
          <a:p>
            <a:pPr algn="just"/>
            <a:endParaRPr lang="en-US" sz="2400" dirty="0" smtClean="0">
              <a:latin typeface="Book Antiqua" pitchFamily="18" charset="0"/>
            </a:endParaRPr>
          </a:p>
          <a:p>
            <a:pPr algn="just">
              <a:buNone/>
            </a:pPr>
            <a:endParaRPr lang="en-US" sz="2400" dirty="0" smtClean="0">
              <a:latin typeface="Book Antiqua" pitchFamily="18" charset="0"/>
            </a:endParaRPr>
          </a:p>
          <a:p>
            <a:pPr algn="just">
              <a:buNone/>
            </a:pPr>
            <a:endParaRPr lang="en-US" sz="2400" dirty="0" smtClean="0">
              <a:latin typeface="Book Antiqua" pitchFamily="18" charset="0"/>
            </a:endParaRPr>
          </a:p>
          <a:p>
            <a:pPr algn="just">
              <a:buNone/>
            </a:pPr>
            <a:endParaRPr lang="en-US" sz="2400" b="1" dirty="0" smtClean="0">
              <a:latin typeface="Book Antiqua" pitchFamily="18" charset="0"/>
            </a:endParaRPr>
          </a:p>
          <a:p>
            <a:pPr algn="just"/>
            <a:endParaRPr lang="en-US" sz="24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86</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graphicFrame>
        <p:nvGraphicFramePr>
          <p:cNvPr id="121859" name="Object 3"/>
          <p:cNvGraphicFramePr>
            <a:graphicFrameLocks noChangeAspect="1"/>
          </p:cNvGraphicFramePr>
          <p:nvPr/>
        </p:nvGraphicFramePr>
        <p:xfrm>
          <a:off x="4023028" y="2330450"/>
          <a:ext cx="3633788" cy="317500"/>
        </p:xfrm>
        <a:graphic>
          <a:graphicData uri="http://schemas.openxmlformats.org/presentationml/2006/ole">
            <mc:AlternateContent xmlns:mc="http://schemas.openxmlformats.org/markup-compatibility/2006">
              <mc:Choice xmlns:v="urn:schemas-microsoft-com:vml" Requires="v">
                <p:oleObj spid="_x0000_s210014" name="Equation" r:id="rId4" imgW="2679480" imgH="241200" progId="Equation.3">
                  <p:embed/>
                </p:oleObj>
              </mc:Choice>
              <mc:Fallback>
                <p:oleObj name="Equation" r:id="rId4" imgW="267948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3028" y="2330450"/>
                        <a:ext cx="3633788"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21860" name="Picture 4"/>
          <p:cNvPicPr>
            <a:picLocks noChangeAspect="1" noChangeArrowheads="1"/>
          </p:cNvPicPr>
          <p:nvPr/>
        </p:nvPicPr>
        <p:blipFill>
          <a:blip r:embed="rId6"/>
          <a:srcRect/>
          <a:stretch>
            <a:fillRect/>
          </a:stretch>
        </p:blipFill>
        <p:spPr bwMode="auto">
          <a:xfrm>
            <a:off x="3810000" y="3429000"/>
            <a:ext cx="3333750" cy="1781175"/>
          </a:xfrm>
          <a:prstGeom prst="rect">
            <a:avLst/>
          </a:prstGeom>
          <a:noFill/>
          <a:ln w="9525">
            <a:noFill/>
            <a:miter lim="800000"/>
            <a:headEnd/>
            <a:tailEnd/>
          </a:ln>
          <a:effectLst/>
        </p:spPr>
      </p:pic>
      <p:graphicFrame>
        <p:nvGraphicFramePr>
          <p:cNvPr id="16" name="Table 15"/>
          <p:cNvGraphicFramePr>
            <a:graphicFrameLocks noGrp="1"/>
          </p:cNvGraphicFramePr>
          <p:nvPr/>
        </p:nvGraphicFramePr>
        <p:xfrm>
          <a:off x="1219200" y="3810000"/>
          <a:ext cx="1752601" cy="1483360"/>
        </p:xfrm>
        <a:graphic>
          <a:graphicData uri="http://schemas.openxmlformats.org/drawingml/2006/table">
            <a:tbl>
              <a:tblPr firstRow="1" bandRow="1">
                <a:tableStyleId>{5C22544A-7EE6-4342-B048-85BDC9FD1C3A}</a:tableStyleId>
              </a:tblPr>
              <a:tblGrid>
                <a:gridCol w="533400"/>
                <a:gridCol w="533400"/>
                <a:gridCol w="685801"/>
              </a:tblGrid>
              <a:tr h="370840">
                <a:tc>
                  <a:txBody>
                    <a:bodyPr/>
                    <a:lstStyle/>
                    <a:p>
                      <a:r>
                        <a:rPr lang="en-US" i="1" dirty="0" smtClean="0">
                          <a:latin typeface="Book Antiqua" pitchFamily="18" charset="0"/>
                        </a:rPr>
                        <a:t>x</a:t>
                      </a:r>
                      <a:r>
                        <a:rPr lang="en-US" i="1" baseline="-25000" dirty="0" smtClean="0">
                          <a:latin typeface="Book Antiqua" pitchFamily="18" charset="0"/>
                        </a:rPr>
                        <a:t>1</a:t>
                      </a:r>
                      <a:endParaRPr lang="en-US" i="1" baseline="-25000" dirty="0">
                        <a:latin typeface="Book Antiqua" pitchFamily="18" charset="0"/>
                      </a:endParaRPr>
                    </a:p>
                  </a:txBody>
                  <a:tcPr/>
                </a:tc>
                <a:tc>
                  <a:txBody>
                    <a:bodyPr/>
                    <a:lstStyle/>
                    <a:p>
                      <a:r>
                        <a:rPr lang="en-US" i="1" dirty="0" smtClean="0">
                          <a:latin typeface="Book Antiqua" pitchFamily="18" charset="0"/>
                        </a:rPr>
                        <a:t>x</a:t>
                      </a:r>
                      <a:r>
                        <a:rPr lang="en-US" i="1" baseline="-25000" dirty="0" smtClean="0">
                          <a:latin typeface="Book Antiqua" pitchFamily="18" charset="0"/>
                        </a:rPr>
                        <a:t>2</a:t>
                      </a:r>
                      <a:endParaRPr lang="en-US" i="1" baseline="-25000" dirty="0">
                        <a:latin typeface="Book Antiqua" pitchFamily="18" charset="0"/>
                      </a:endParaRPr>
                    </a:p>
                  </a:txBody>
                  <a:tcPr/>
                </a:tc>
                <a:tc>
                  <a:txBody>
                    <a:bodyPr/>
                    <a:lstStyle/>
                    <a:p>
                      <a:r>
                        <a:rPr lang="en-US" i="1" dirty="0" smtClean="0">
                          <a:latin typeface="Book Antiqua" pitchFamily="18" charset="0"/>
                        </a:rPr>
                        <a:t>t</a:t>
                      </a:r>
                      <a:endParaRPr lang="en-US" i="1" dirty="0">
                        <a:latin typeface="Book Antiqua" pitchFamily="18" charset="0"/>
                      </a:endParaRPr>
                    </a:p>
                  </a:txBody>
                  <a:tcPr/>
                </a:tc>
              </a:tr>
              <a:tr h="370840">
                <a:tc>
                  <a:txBody>
                    <a:bodyPr/>
                    <a:lstStyle/>
                    <a:p>
                      <a:r>
                        <a:rPr lang="en-US" dirty="0" smtClean="0">
                          <a:latin typeface="Book Antiqua" pitchFamily="18" charset="0"/>
                        </a:rPr>
                        <a:t>1</a:t>
                      </a:r>
                      <a:endParaRPr lang="en-US" dirty="0">
                        <a:latin typeface="Book Antiqua" pitchFamily="18" charset="0"/>
                      </a:endParaRPr>
                    </a:p>
                  </a:txBody>
                  <a:tcPr/>
                </a:tc>
                <a:tc>
                  <a:txBody>
                    <a:bodyPr/>
                    <a:lstStyle/>
                    <a:p>
                      <a:r>
                        <a:rPr lang="en-US" dirty="0" smtClean="0">
                          <a:latin typeface="Book Antiqua" pitchFamily="18" charset="0"/>
                        </a:rPr>
                        <a:t>0.6</a:t>
                      </a:r>
                      <a:endParaRPr lang="en-US" dirty="0">
                        <a:latin typeface="Book Antiqua" pitchFamily="18" charset="0"/>
                      </a:endParaRPr>
                    </a:p>
                  </a:txBody>
                  <a:tcPr/>
                </a:tc>
                <a:tc>
                  <a:txBody>
                    <a:bodyPr/>
                    <a:lstStyle/>
                    <a:p>
                      <a:r>
                        <a:rPr lang="en-US" dirty="0" smtClean="0">
                          <a:latin typeface="Book Antiqua" pitchFamily="18" charset="0"/>
                        </a:rPr>
                        <a:t>0.8</a:t>
                      </a:r>
                      <a:endParaRPr lang="en-US" dirty="0">
                        <a:latin typeface="Book Antiqua" pitchFamily="18" charset="0"/>
                      </a:endParaRPr>
                    </a:p>
                  </a:txBody>
                  <a:tcPr/>
                </a:tc>
              </a:tr>
              <a:tr h="370840">
                <a:tc>
                  <a:txBody>
                    <a:bodyPr/>
                    <a:lstStyle/>
                    <a:p>
                      <a:r>
                        <a:rPr lang="en-US" dirty="0" smtClean="0">
                          <a:latin typeface="Book Antiqua" pitchFamily="18" charset="0"/>
                        </a:rPr>
                        <a:t>0.5</a:t>
                      </a:r>
                      <a:endParaRPr lang="en-US" dirty="0">
                        <a:latin typeface="Book Antiqua" pitchFamily="18" charset="0"/>
                      </a:endParaRPr>
                    </a:p>
                  </a:txBody>
                  <a:tcPr/>
                </a:tc>
                <a:tc>
                  <a:txBody>
                    <a:bodyPr/>
                    <a:lstStyle/>
                    <a:p>
                      <a:r>
                        <a:rPr lang="en-US" dirty="0" smtClean="0">
                          <a:latin typeface="Book Antiqua" pitchFamily="18" charset="0"/>
                        </a:rPr>
                        <a:t>0.5</a:t>
                      </a:r>
                      <a:endParaRPr lang="en-US" dirty="0">
                        <a:latin typeface="Book Antiqua" pitchFamily="18" charset="0"/>
                      </a:endParaRPr>
                    </a:p>
                  </a:txBody>
                  <a:tcPr/>
                </a:tc>
                <a:tc>
                  <a:txBody>
                    <a:bodyPr/>
                    <a:lstStyle/>
                    <a:p>
                      <a:r>
                        <a:rPr lang="en-US" dirty="0" smtClean="0">
                          <a:latin typeface="Book Antiqua" pitchFamily="18" charset="0"/>
                        </a:rPr>
                        <a:t>0.6</a:t>
                      </a:r>
                      <a:endParaRPr lang="en-US" dirty="0">
                        <a:latin typeface="Book Antiqua" pitchFamily="18" charset="0"/>
                      </a:endParaRPr>
                    </a:p>
                  </a:txBody>
                  <a:tcPr/>
                </a:tc>
              </a:tr>
              <a:tr h="370840">
                <a:tc>
                  <a:txBody>
                    <a:bodyPr/>
                    <a:lstStyle/>
                    <a:p>
                      <a:r>
                        <a:rPr lang="en-US" dirty="0" smtClean="0">
                          <a:latin typeface="Book Antiqua" pitchFamily="18" charset="0"/>
                        </a:rPr>
                        <a:t>0.2</a:t>
                      </a:r>
                      <a:endParaRPr lang="en-US" dirty="0">
                        <a:latin typeface="Book Antiqua" pitchFamily="18" charset="0"/>
                      </a:endParaRPr>
                    </a:p>
                  </a:txBody>
                  <a:tcPr/>
                </a:tc>
                <a:tc>
                  <a:txBody>
                    <a:bodyPr/>
                    <a:lstStyle/>
                    <a:p>
                      <a:r>
                        <a:rPr lang="en-US" dirty="0" smtClean="0">
                          <a:latin typeface="Book Antiqua" pitchFamily="18" charset="0"/>
                        </a:rPr>
                        <a:t>0.8</a:t>
                      </a:r>
                      <a:endParaRPr lang="en-US" dirty="0">
                        <a:latin typeface="Book Antiqua" pitchFamily="18" charset="0"/>
                      </a:endParaRPr>
                    </a:p>
                  </a:txBody>
                  <a:tcPr/>
                </a:tc>
                <a:tc>
                  <a:txBody>
                    <a:bodyPr/>
                    <a:lstStyle/>
                    <a:p>
                      <a:r>
                        <a:rPr lang="en-US" dirty="0" smtClean="0">
                          <a:latin typeface="Book Antiqua" pitchFamily="18" charset="0"/>
                        </a:rPr>
                        <a:t>0.3</a:t>
                      </a:r>
                      <a:endParaRPr lang="en-US" dirty="0">
                        <a:latin typeface="Book Antiqua" pitchFamily="18" charset="0"/>
                      </a:endParaRPr>
                    </a:p>
                  </a:txBody>
                  <a:tcPr/>
                </a:tc>
              </a:tr>
            </a:tbl>
          </a:graphicData>
        </a:graphic>
      </p:graphicFrame>
    </p:spTree>
    <p:extLst>
      <p:ext uri="{BB962C8B-B14F-4D97-AF65-F5344CB8AC3E}">
        <p14:creationId xmlns:p14="http://schemas.microsoft.com/office/powerpoint/2010/main" val="2127607434"/>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latin typeface="Book Antiqua" pitchFamily="18" charset="0"/>
              </a:rPr>
              <a:t>Adaptive Control of Learning Rate</a:t>
            </a:r>
            <a:endParaRPr lang="en-US" sz="4200" b="1" dirty="0">
              <a:latin typeface="Book Antiqua" pitchFamily="18" charset="0"/>
            </a:endParaRPr>
          </a:p>
        </p:txBody>
      </p:sp>
      <p:sp>
        <p:nvSpPr>
          <p:cNvPr id="3" name="Content Placeholder 2"/>
          <p:cNvSpPr>
            <a:spLocks noGrp="1"/>
          </p:cNvSpPr>
          <p:nvPr>
            <p:ph idx="1"/>
          </p:nvPr>
        </p:nvSpPr>
        <p:spPr>
          <a:xfrm>
            <a:off x="457200" y="1447800"/>
            <a:ext cx="8229600" cy="4876800"/>
          </a:xfrm>
        </p:spPr>
        <p:txBody>
          <a:bodyPr>
            <a:noAutofit/>
          </a:bodyPr>
          <a:lstStyle/>
          <a:p>
            <a:pPr algn="just">
              <a:buNone/>
            </a:pPr>
            <a:r>
              <a:rPr lang="en-US" sz="2400" b="1" u="sng" dirty="0" smtClean="0">
                <a:latin typeface="Book Antiqua" pitchFamily="18" charset="0"/>
              </a:rPr>
              <a:t>Solution</a:t>
            </a:r>
          </a:p>
          <a:p>
            <a:pPr algn="just">
              <a:buNone/>
            </a:pPr>
            <a:r>
              <a:rPr lang="en-US" sz="2400" b="1" u="sng" dirty="0" smtClean="0">
                <a:latin typeface="Book Antiqua" pitchFamily="18" charset="0"/>
              </a:rPr>
              <a:t>For Adagrad</a:t>
            </a:r>
          </a:p>
          <a:p>
            <a:pPr algn="just">
              <a:buNone/>
            </a:pPr>
            <a:r>
              <a:rPr lang="en-US" sz="2400" dirty="0" smtClean="0">
                <a:latin typeface="Book Antiqua" pitchFamily="18" charset="0"/>
              </a:rPr>
              <a:t>For Training example:</a:t>
            </a:r>
          </a:p>
          <a:p>
            <a:pPr algn="just">
              <a:buNone/>
            </a:pPr>
            <a:r>
              <a:rPr lang="en-US" sz="2400" dirty="0" smtClean="0">
                <a:latin typeface="Book Antiqua" pitchFamily="18" charset="0"/>
              </a:rPr>
              <a:t> (1,0.6,0.8)</a:t>
            </a:r>
          </a:p>
          <a:p>
            <a:pPr algn="just">
              <a:buNone/>
            </a:pPr>
            <a:endParaRPr lang="en-US" sz="2400" dirty="0" smtClean="0">
              <a:latin typeface="Book Antiqua" pitchFamily="18" charset="0"/>
            </a:endParaRPr>
          </a:p>
          <a:p>
            <a:pPr algn="just">
              <a:buNone/>
            </a:pPr>
            <a:endParaRPr lang="en-US" sz="2400" dirty="0" smtClean="0">
              <a:latin typeface="Book Antiqua" pitchFamily="18" charset="0"/>
            </a:endParaRPr>
          </a:p>
          <a:p>
            <a:pPr algn="just">
              <a:buNone/>
            </a:pPr>
            <a:endParaRPr lang="en-US" sz="2400" dirty="0" smtClean="0">
              <a:latin typeface="Book Antiqua" pitchFamily="18" charset="0"/>
            </a:endParaRPr>
          </a:p>
          <a:p>
            <a:pPr algn="just">
              <a:buNone/>
            </a:pPr>
            <a:endParaRPr lang="en-US" sz="24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87</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graphicFrame>
        <p:nvGraphicFramePr>
          <p:cNvPr id="15" name="Object 14"/>
          <p:cNvGraphicFramePr>
            <a:graphicFrameLocks noChangeAspect="1"/>
          </p:cNvGraphicFramePr>
          <p:nvPr/>
        </p:nvGraphicFramePr>
        <p:xfrm>
          <a:off x="3657600" y="1676400"/>
          <a:ext cx="4876800" cy="4792663"/>
        </p:xfrm>
        <a:graphic>
          <a:graphicData uri="http://schemas.openxmlformats.org/presentationml/2006/ole">
            <mc:AlternateContent xmlns:mc="http://schemas.openxmlformats.org/markup-compatibility/2006">
              <mc:Choice xmlns:v="urn:schemas-microsoft-com:vml" Requires="v">
                <p:oleObj spid="_x0000_s211038" name="Equation" r:id="rId4" imgW="2908080" imgH="2857320" progId="Equation.3">
                  <p:embed/>
                </p:oleObj>
              </mc:Choice>
              <mc:Fallback>
                <p:oleObj name="Equation" r:id="rId4" imgW="2908080" imgH="28573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1676400"/>
                        <a:ext cx="4876800" cy="4792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61841155"/>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latin typeface="Book Antiqua" pitchFamily="18" charset="0"/>
              </a:rPr>
              <a:t>Adaptive Control of Learning Rate</a:t>
            </a:r>
            <a:endParaRPr lang="en-US" sz="4200" b="1" dirty="0">
              <a:latin typeface="Book Antiqua" pitchFamily="18" charset="0"/>
            </a:endParaRPr>
          </a:p>
        </p:txBody>
      </p:sp>
      <p:sp>
        <p:nvSpPr>
          <p:cNvPr id="3" name="Content Placeholder 2"/>
          <p:cNvSpPr>
            <a:spLocks noGrp="1"/>
          </p:cNvSpPr>
          <p:nvPr>
            <p:ph idx="1"/>
          </p:nvPr>
        </p:nvSpPr>
        <p:spPr>
          <a:xfrm>
            <a:off x="457200" y="1447800"/>
            <a:ext cx="8229600" cy="4876800"/>
          </a:xfrm>
        </p:spPr>
        <p:txBody>
          <a:bodyPr>
            <a:noAutofit/>
          </a:bodyPr>
          <a:lstStyle/>
          <a:p>
            <a:pPr algn="just">
              <a:buNone/>
            </a:pPr>
            <a:r>
              <a:rPr lang="en-US" sz="2400" b="1" u="sng" dirty="0" smtClean="0">
                <a:latin typeface="Book Antiqua" pitchFamily="18" charset="0"/>
              </a:rPr>
              <a:t>Solution</a:t>
            </a:r>
          </a:p>
          <a:p>
            <a:pPr algn="just">
              <a:buNone/>
            </a:pPr>
            <a:r>
              <a:rPr lang="en-US" sz="2400" b="1" u="sng" dirty="0" smtClean="0">
                <a:latin typeface="Book Antiqua" pitchFamily="18" charset="0"/>
              </a:rPr>
              <a:t>For Adagrad</a:t>
            </a:r>
          </a:p>
          <a:p>
            <a:pPr algn="just">
              <a:buNone/>
            </a:pPr>
            <a:r>
              <a:rPr lang="en-US" sz="2400" dirty="0" smtClean="0">
                <a:latin typeface="Book Antiqua" pitchFamily="18" charset="0"/>
              </a:rPr>
              <a:t>For Training example:</a:t>
            </a:r>
          </a:p>
          <a:p>
            <a:pPr algn="just">
              <a:buNone/>
            </a:pPr>
            <a:r>
              <a:rPr lang="en-US" sz="2400" dirty="0" smtClean="0">
                <a:latin typeface="Book Antiqua" pitchFamily="18" charset="0"/>
              </a:rPr>
              <a:t> (0.5,0.5,0.6)</a:t>
            </a:r>
          </a:p>
          <a:p>
            <a:pPr algn="just">
              <a:buNone/>
            </a:pPr>
            <a:endParaRPr lang="en-US" sz="2400" dirty="0" smtClean="0">
              <a:latin typeface="Book Antiqua" pitchFamily="18" charset="0"/>
            </a:endParaRPr>
          </a:p>
          <a:p>
            <a:pPr algn="just">
              <a:buNone/>
            </a:pPr>
            <a:endParaRPr lang="en-US" sz="2400" dirty="0" smtClean="0">
              <a:latin typeface="Book Antiqua" pitchFamily="18" charset="0"/>
            </a:endParaRPr>
          </a:p>
          <a:p>
            <a:pPr algn="just">
              <a:buNone/>
            </a:pPr>
            <a:endParaRPr lang="en-US" sz="2400" dirty="0" smtClean="0">
              <a:latin typeface="Book Antiqua" pitchFamily="18" charset="0"/>
            </a:endParaRPr>
          </a:p>
          <a:p>
            <a:pPr algn="just">
              <a:buNone/>
            </a:pPr>
            <a:endParaRPr lang="en-US" sz="24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88</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graphicFrame>
        <p:nvGraphicFramePr>
          <p:cNvPr id="15" name="Object 14"/>
          <p:cNvGraphicFramePr>
            <a:graphicFrameLocks noChangeAspect="1"/>
          </p:cNvGraphicFramePr>
          <p:nvPr/>
        </p:nvGraphicFramePr>
        <p:xfrm>
          <a:off x="3625850" y="1676400"/>
          <a:ext cx="4940300" cy="4792663"/>
        </p:xfrm>
        <a:graphic>
          <a:graphicData uri="http://schemas.openxmlformats.org/presentationml/2006/ole">
            <mc:AlternateContent xmlns:mc="http://schemas.openxmlformats.org/markup-compatibility/2006">
              <mc:Choice xmlns:v="urn:schemas-microsoft-com:vml" Requires="v">
                <p:oleObj spid="_x0000_s212062" name="Equation" r:id="rId4" imgW="2946240" imgH="2857320" progId="Equation.3">
                  <p:embed/>
                </p:oleObj>
              </mc:Choice>
              <mc:Fallback>
                <p:oleObj name="Equation" r:id="rId4" imgW="2946240" imgH="28573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5850" y="1676400"/>
                        <a:ext cx="4940300" cy="4792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58285324"/>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latin typeface="Book Antiqua" pitchFamily="18" charset="0"/>
              </a:rPr>
              <a:t>Adaptive Control of Learning Rate</a:t>
            </a:r>
            <a:endParaRPr lang="en-US" sz="4200" b="1" dirty="0">
              <a:latin typeface="Book Antiqua" pitchFamily="18" charset="0"/>
            </a:endParaRPr>
          </a:p>
        </p:txBody>
      </p:sp>
      <p:sp>
        <p:nvSpPr>
          <p:cNvPr id="3" name="Content Placeholder 2"/>
          <p:cNvSpPr>
            <a:spLocks noGrp="1"/>
          </p:cNvSpPr>
          <p:nvPr>
            <p:ph idx="1"/>
          </p:nvPr>
        </p:nvSpPr>
        <p:spPr>
          <a:xfrm>
            <a:off x="457200" y="1447800"/>
            <a:ext cx="8229600" cy="4876800"/>
          </a:xfrm>
        </p:spPr>
        <p:txBody>
          <a:bodyPr>
            <a:noAutofit/>
          </a:bodyPr>
          <a:lstStyle/>
          <a:p>
            <a:pPr algn="just">
              <a:buNone/>
            </a:pPr>
            <a:r>
              <a:rPr lang="en-US" sz="2400" b="1" u="sng" dirty="0" smtClean="0">
                <a:latin typeface="Book Antiqua" pitchFamily="18" charset="0"/>
              </a:rPr>
              <a:t>Solution</a:t>
            </a:r>
          </a:p>
          <a:p>
            <a:pPr algn="just">
              <a:buNone/>
            </a:pPr>
            <a:r>
              <a:rPr lang="en-US" sz="2400" b="1" u="sng" dirty="0" smtClean="0">
                <a:latin typeface="Book Antiqua" pitchFamily="18" charset="0"/>
              </a:rPr>
              <a:t>For Adagrad</a:t>
            </a:r>
          </a:p>
          <a:p>
            <a:pPr algn="just">
              <a:buNone/>
            </a:pPr>
            <a:r>
              <a:rPr lang="en-US" sz="2400" dirty="0" smtClean="0">
                <a:latin typeface="Book Antiqua" pitchFamily="18" charset="0"/>
              </a:rPr>
              <a:t>For Training example:</a:t>
            </a:r>
          </a:p>
          <a:p>
            <a:pPr algn="just">
              <a:buNone/>
            </a:pPr>
            <a:r>
              <a:rPr lang="en-US" sz="2400" dirty="0" smtClean="0">
                <a:latin typeface="Book Antiqua" pitchFamily="18" charset="0"/>
              </a:rPr>
              <a:t> (0.2,0.8,0.3)</a:t>
            </a:r>
          </a:p>
          <a:p>
            <a:pPr algn="just">
              <a:buNone/>
            </a:pPr>
            <a:endParaRPr lang="en-US" sz="2400" dirty="0" smtClean="0">
              <a:latin typeface="Book Antiqua" pitchFamily="18" charset="0"/>
            </a:endParaRPr>
          </a:p>
          <a:p>
            <a:pPr algn="just">
              <a:buNone/>
            </a:pPr>
            <a:endParaRPr lang="en-US" sz="2400" dirty="0" smtClean="0">
              <a:latin typeface="Book Antiqua" pitchFamily="18" charset="0"/>
            </a:endParaRPr>
          </a:p>
          <a:p>
            <a:pPr algn="just">
              <a:buNone/>
            </a:pPr>
            <a:endParaRPr lang="en-US" sz="2400" dirty="0" smtClean="0">
              <a:latin typeface="Book Antiqua" pitchFamily="18" charset="0"/>
            </a:endParaRPr>
          </a:p>
          <a:p>
            <a:pPr algn="just">
              <a:buNone/>
            </a:pPr>
            <a:endParaRPr lang="en-US" sz="24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89</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graphicFrame>
        <p:nvGraphicFramePr>
          <p:cNvPr id="15" name="Object 14"/>
          <p:cNvGraphicFramePr>
            <a:graphicFrameLocks noChangeAspect="1"/>
          </p:cNvGraphicFramePr>
          <p:nvPr>
            <p:extLst>
              <p:ext uri="{D42A27DB-BD31-4B8C-83A1-F6EECF244321}">
                <p14:modId xmlns:p14="http://schemas.microsoft.com/office/powerpoint/2010/main" val="3138881727"/>
              </p:ext>
            </p:extLst>
          </p:nvPr>
        </p:nvGraphicFramePr>
        <p:xfrm>
          <a:off x="4381500" y="2347913"/>
          <a:ext cx="3427413" cy="3449637"/>
        </p:xfrm>
        <a:graphic>
          <a:graphicData uri="http://schemas.openxmlformats.org/presentationml/2006/ole">
            <mc:AlternateContent xmlns:mc="http://schemas.openxmlformats.org/markup-compatibility/2006">
              <mc:Choice xmlns:v="urn:schemas-microsoft-com:vml" Requires="v">
                <p:oleObj spid="_x0000_s213086" name="Equation" r:id="rId4" imgW="2044440" imgH="2057400" progId="Equation.3">
                  <p:embed/>
                </p:oleObj>
              </mc:Choice>
              <mc:Fallback>
                <p:oleObj name="Equation" r:id="rId4" imgW="2044440" imgH="2057400" progId="Equation.3">
                  <p:embed/>
                  <p:pic>
                    <p:nvPicPr>
                      <p:cNvPr id="0" name=""/>
                      <p:cNvPicPr>
                        <a:picLocks noChangeAspect="1" noChangeArrowheads="1"/>
                      </p:cNvPicPr>
                      <p:nvPr/>
                    </p:nvPicPr>
                    <p:blipFill>
                      <a:blip r:embed="rId5"/>
                      <a:srcRect/>
                      <a:stretch>
                        <a:fillRect/>
                      </a:stretch>
                    </p:blipFill>
                    <p:spPr bwMode="auto">
                      <a:xfrm>
                        <a:off x="4381500" y="2347913"/>
                        <a:ext cx="3427413" cy="3449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0031020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200" b="1" dirty="0">
                <a:latin typeface="Book Antiqua" panose="02040602050305030304" pitchFamily="18" charset="0"/>
              </a:rPr>
              <a:t>Perceptron </a:t>
            </a:r>
            <a:r>
              <a:rPr lang="en-US" sz="4200" b="1" dirty="0" smtClean="0">
                <a:latin typeface="Book Antiqua" panose="02040602050305030304" pitchFamily="18" charset="0"/>
              </a:rPr>
              <a:t>Convergence Theorem</a:t>
            </a:r>
            <a:endParaRPr lang="en-US" sz="4200" b="1" dirty="0">
              <a:latin typeface="Book Antiqua" panose="02040602050305030304" pitchFamily="18" charset="0"/>
            </a:endParaRPr>
          </a:p>
        </p:txBody>
      </p:sp>
      <p:sp>
        <p:nvSpPr>
          <p:cNvPr id="3" name="Content Placeholder 2"/>
          <p:cNvSpPr>
            <a:spLocks noGrp="1"/>
          </p:cNvSpPr>
          <p:nvPr>
            <p:ph idx="1"/>
          </p:nvPr>
        </p:nvSpPr>
        <p:spPr>
          <a:xfrm>
            <a:off x="457200" y="1371600"/>
            <a:ext cx="8229600" cy="5029200"/>
          </a:xfrm>
        </p:spPr>
        <p:txBody>
          <a:bodyPr>
            <a:normAutofit lnSpcReduction="10000"/>
          </a:bodyPr>
          <a:lstStyle/>
          <a:p>
            <a:pPr algn="just"/>
            <a:r>
              <a:rPr lang="en-US" sz="2800" dirty="0">
                <a:latin typeface="Book Antiqua" panose="02040602050305030304" pitchFamily="18" charset="0"/>
              </a:rPr>
              <a:t>The Perceptron convergence theorem states that </a:t>
            </a:r>
            <a:r>
              <a:rPr lang="en-US" sz="2800" dirty="0" smtClean="0">
                <a:latin typeface="Book Antiqua" panose="02040602050305030304" pitchFamily="18" charset="0"/>
              </a:rPr>
              <a:t>“</a:t>
            </a:r>
            <a:r>
              <a:rPr lang="en-US" sz="2800" i="1" dirty="0" smtClean="0">
                <a:latin typeface="Book Antiqua" panose="02040602050305030304" pitchFamily="18" charset="0"/>
              </a:rPr>
              <a:t>for </a:t>
            </a:r>
            <a:r>
              <a:rPr lang="en-US" sz="2800" i="1" dirty="0">
                <a:latin typeface="Book Antiqua" panose="02040602050305030304" pitchFamily="18" charset="0"/>
              </a:rPr>
              <a:t>any data set which is linearly separable the Perceptron learning rule is guaranteed to find a solution in a finite number of </a:t>
            </a:r>
            <a:r>
              <a:rPr lang="en-US" sz="2800" i="1" dirty="0" smtClean="0">
                <a:latin typeface="Book Antiqua" panose="02040602050305030304" pitchFamily="18" charset="0"/>
              </a:rPr>
              <a:t>steps, provided that learning rate is small</a:t>
            </a:r>
            <a:r>
              <a:rPr lang="en-US" sz="2800" dirty="0" smtClean="0">
                <a:latin typeface="Book Antiqua" panose="02040602050305030304" pitchFamily="18" charset="0"/>
              </a:rPr>
              <a:t>.”</a:t>
            </a:r>
          </a:p>
          <a:p>
            <a:pPr algn="just"/>
            <a:r>
              <a:rPr lang="en-US" sz="2800" dirty="0">
                <a:latin typeface="Book Antiqua" panose="02040602050305030304" pitchFamily="18" charset="0"/>
              </a:rPr>
              <a:t>Perceptron learning rule is guaranteed to converge to a weight vector that correctly classifies the examples provided the training examples are linearly separable</a:t>
            </a:r>
            <a:r>
              <a:rPr lang="en-US" sz="2800" dirty="0" smtClean="0">
                <a:latin typeface="Book Antiqua" panose="02040602050305030304" pitchFamily="18" charset="0"/>
              </a:rPr>
              <a:t>.</a:t>
            </a:r>
          </a:p>
          <a:p>
            <a:pPr algn="just"/>
            <a:r>
              <a:rPr lang="en-US" sz="2800" dirty="0" smtClean="0">
                <a:latin typeface="Book Antiqua" panose="02040602050305030304" pitchFamily="18" charset="0"/>
              </a:rPr>
              <a:t>Verification of this convergence theorem is provided in the example of perceptron learning rule.</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9</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1225784651"/>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latin typeface="Book Antiqua" pitchFamily="18" charset="0"/>
              </a:rPr>
              <a:t>Adaptive Control of Learning Rate</a:t>
            </a:r>
            <a:endParaRPr lang="en-US" sz="4200" b="1" dirty="0">
              <a:latin typeface="Book Antiqua"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buNone/>
            </a:pPr>
            <a:r>
              <a:rPr lang="en-US" sz="2400" b="1" u="sng" dirty="0" smtClean="0">
                <a:latin typeface="Book Antiqua" pitchFamily="18" charset="0"/>
              </a:rPr>
              <a:t>Solution</a:t>
            </a:r>
          </a:p>
          <a:p>
            <a:pPr algn="just">
              <a:buNone/>
            </a:pPr>
            <a:r>
              <a:rPr lang="en-US" sz="2400" b="1" u="sng" dirty="0" smtClean="0">
                <a:latin typeface="Book Antiqua" pitchFamily="18" charset="0"/>
              </a:rPr>
              <a:t>For RMSProp</a:t>
            </a:r>
          </a:p>
          <a:p>
            <a:pPr algn="just">
              <a:buNone/>
            </a:pPr>
            <a:r>
              <a:rPr lang="en-US" sz="2400" dirty="0" smtClean="0">
                <a:latin typeface="Book Antiqua" pitchFamily="18" charset="0"/>
              </a:rPr>
              <a:t> For Training</a:t>
            </a:r>
          </a:p>
          <a:p>
            <a:pPr algn="just">
              <a:buNone/>
            </a:pPr>
            <a:r>
              <a:rPr lang="en-US" sz="2400" dirty="0" smtClean="0">
                <a:latin typeface="Book Antiqua" pitchFamily="18" charset="0"/>
              </a:rPr>
              <a:t> example:(1,0.6,0.8)</a:t>
            </a:r>
          </a:p>
          <a:p>
            <a:pPr algn="just">
              <a:buNone/>
            </a:pPr>
            <a:endParaRPr lang="en-US" sz="2400" dirty="0" smtClean="0">
              <a:latin typeface="Book Antiqua" pitchFamily="18" charset="0"/>
            </a:endParaRPr>
          </a:p>
          <a:p>
            <a:pPr algn="just">
              <a:buNone/>
            </a:pPr>
            <a:endParaRPr lang="en-US" sz="2400" dirty="0" smtClean="0">
              <a:latin typeface="Book Antiqua" pitchFamily="18" charset="0"/>
            </a:endParaRPr>
          </a:p>
          <a:p>
            <a:pPr algn="just">
              <a:buNone/>
            </a:pPr>
            <a:endParaRPr lang="en-US" sz="2400" dirty="0" smtClean="0">
              <a:latin typeface="Book Antiqua" pitchFamily="18" charset="0"/>
            </a:endParaRPr>
          </a:p>
          <a:p>
            <a:pPr algn="just">
              <a:buNone/>
            </a:pPr>
            <a:endParaRPr lang="en-US" sz="24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90</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graphicFrame>
        <p:nvGraphicFramePr>
          <p:cNvPr id="15" name="Object 14"/>
          <p:cNvGraphicFramePr>
            <a:graphicFrameLocks noChangeAspect="1"/>
          </p:cNvGraphicFramePr>
          <p:nvPr/>
        </p:nvGraphicFramePr>
        <p:xfrm>
          <a:off x="3373438" y="1676400"/>
          <a:ext cx="5770562" cy="4792663"/>
        </p:xfrm>
        <a:graphic>
          <a:graphicData uri="http://schemas.openxmlformats.org/presentationml/2006/ole">
            <mc:AlternateContent xmlns:mc="http://schemas.openxmlformats.org/markup-compatibility/2006">
              <mc:Choice xmlns:v="urn:schemas-microsoft-com:vml" Requires="v">
                <p:oleObj spid="_x0000_s214110" name="Equation" r:id="rId4" imgW="3441600" imgH="2857320" progId="Equation.3">
                  <p:embed/>
                </p:oleObj>
              </mc:Choice>
              <mc:Fallback>
                <p:oleObj name="Equation" r:id="rId4" imgW="3441600" imgH="28573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3438" y="1676400"/>
                        <a:ext cx="5770562" cy="4792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52660176"/>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latin typeface="Book Antiqua" pitchFamily="18" charset="0"/>
              </a:rPr>
              <a:t>Adaptive Control of Learning Rate</a:t>
            </a:r>
            <a:endParaRPr lang="en-US" sz="4200" b="1" dirty="0">
              <a:latin typeface="Book Antiqua"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buNone/>
            </a:pPr>
            <a:r>
              <a:rPr lang="en-US" sz="2400" b="1" u="sng" dirty="0" smtClean="0">
                <a:latin typeface="Book Antiqua" pitchFamily="18" charset="0"/>
              </a:rPr>
              <a:t>Solution</a:t>
            </a:r>
          </a:p>
          <a:p>
            <a:pPr algn="just">
              <a:buNone/>
            </a:pPr>
            <a:r>
              <a:rPr lang="en-US" sz="2400" b="1" u="sng" dirty="0" smtClean="0">
                <a:latin typeface="Book Antiqua" pitchFamily="18" charset="0"/>
              </a:rPr>
              <a:t>For RMSProp</a:t>
            </a:r>
          </a:p>
          <a:p>
            <a:pPr algn="just">
              <a:buNone/>
            </a:pPr>
            <a:r>
              <a:rPr lang="en-US" sz="2400" dirty="0" smtClean="0">
                <a:latin typeface="Book Antiqua" pitchFamily="18" charset="0"/>
              </a:rPr>
              <a:t> For Training</a:t>
            </a:r>
          </a:p>
          <a:p>
            <a:pPr algn="just">
              <a:buNone/>
            </a:pPr>
            <a:r>
              <a:rPr lang="en-US" sz="2400" dirty="0" smtClean="0">
                <a:latin typeface="Book Antiqua" pitchFamily="18" charset="0"/>
              </a:rPr>
              <a:t> example:(0.5,0.5,0.6)</a:t>
            </a:r>
          </a:p>
          <a:p>
            <a:pPr algn="just">
              <a:buNone/>
            </a:pPr>
            <a:endParaRPr lang="en-US" sz="2400" dirty="0" smtClean="0">
              <a:latin typeface="Book Antiqua" pitchFamily="18" charset="0"/>
            </a:endParaRPr>
          </a:p>
          <a:p>
            <a:pPr algn="just">
              <a:buNone/>
            </a:pPr>
            <a:endParaRPr lang="en-US" sz="2400" dirty="0" smtClean="0">
              <a:latin typeface="Book Antiqua" pitchFamily="18" charset="0"/>
            </a:endParaRPr>
          </a:p>
          <a:p>
            <a:pPr algn="just">
              <a:buNone/>
            </a:pPr>
            <a:endParaRPr lang="en-US" sz="2400" dirty="0" smtClean="0">
              <a:latin typeface="Book Antiqua" pitchFamily="18" charset="0"/>
            </a:endParaRPr>
          </a:p>
          <a:p>
            <a:pPr algn="just">
              <a:buNone/>
            </a:pPr>
            <a:endParaRPr lang="en-US" sz="24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91</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graphicFrame>
        <p:nvGraphicFramePr>
          <p:cNvPr id="15" name="Object 14"/>
          <p:cNvGraphicFramePr>
            <a:graphicFrameLocks noChangeAspect="1"/>
          </p:cNvGraphicFramePr>
          <p:nvPr>
            <p:extLst>
              <p:ext uri="{D42A27DB-BD31-4B8C-83A1-F6EECF244321}">
                <p14:modId xmlns:p14="http://schemas.microsoft.com/office/powerpoint/2010/main" val="3600185781"/>
              </p:ext>
            </p:extLst>
          </p:nvPr>
        </p:nvGraphicFramePr>
        <p:xfrm>
          <a:off x="3886200" y="1401762"/>
          <a:ext cx="4821839" cy="4303713"/>
        </p:xfrm>
        <a:graphic>
          <a:graphicData uri="http://schemas.openxmlformats.org/presentationml/2006/ole">
            <mc:AlternateContent xmlns:mc="http://schemas.openxmlformats.org/markup-compatibility/2006">
              <mc:Choice xmlns:v="urn:schemas-microsoft-com:vml" Requires="v">
                <p:oleObj spid="_x0000_s215134" name="Equation" r:id="rId4" imgW="2730240" imgH="2565360" progId="Equation.3">
                  <p:embed/>
                </p:oleObj>
              </mc:Choice>
              <mc:Fallback>
                <p:oleObj name="Equation" r:id="rId4" imgW="2730240" imgH="2565360" progId="Equation.3">
                  <p:embed/>
                  <p:pic>
                    <p:nvPicPr>
                      <p:cNvPr id="0" name=""/>
                      <p:cNvPicPr>
                        <a:picLocks noChangeAspect="1" noChangeArrowheads="1"/>
                      </p:cNvPicPr>
                      <p:nvPr/>
                    </p:nvPicPr>
                    <p:blipFill>
                      <a:blip r:embed="rId5"/>
                      <a:srcRect/>
                      <a:stretch>
                        <a:fillRect/>
                      </a:stretch>
                    </p:blipFill>
                    <p:spPr bwMode="auto">
                      <a:xfrm>
                        <a:off x="3886200" y="1401762"/>
                        <a:ext cx="4821839" cy="4303713"/>
                      </a:xfrm>
                      <a:prstGeom prst="rect">
                        <a:avLst/>
                      </a:prstGeom>
                      <a:noFill/>
                      <a:extLst/>
                    </p:spPr>
                  </p:pic>
                </p:oleObj>
              </mc:Fallback>
            </mc:AlternateContent>
          </a:graphicData>
        </a:graphic>
      </p:graphicFrame>
    </p:spTree>
    <p:extLst>
      <p:ext uri="{BB962C8B-B14F-4D97-AF65-F5344CB8AC3E}">
        <p14:creationId xmlns:p14="http://schemas.microsoft.com/office/powerpoint/2010/main" val="3120448385"/>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latin typeface="Book Antiqua" pitchFamily="18" charset="0"/>
              </a:rPr>
              <a:t>Adaptive Control of Learning Rate</a:t>
            </a:r>
            <a:endParaRPr lang="en-US" sz="4200" b="1" dirty="0">
              <a:latin typeface="Book Antiqua"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buNone/>
            </a:pPr>
            <a:r>
              <a:rPr lang="en-US" sz="2400" b="1" u="sng" dirty="0" smtClean="0">
                <a:latin typeface="Book Antiqua" pitchFamily="18" charset="0"/>
              </a:rPr>
              <a:t>Solution</a:t>
            </a:r>
          </a:p>
          <a:p>
            <a:pPr algn="just">
              <a:buNone/>
            </a:pPr>
            <a:r>
              <a:rPr lang="en-US" sz="2400" b="1" u="sng" dirty="0" smtClean="0">
                <a:latin typeface="Book Antiqua" pitchFamily="18" charset="0"/>
              </a:rPr>
              <a:t>For RMSProp</a:t>
            </a:r>
          </a:p>
          <a:p>
            <a:pPr algn="just">
              <a:buNone/>
            </a:pPr>
            <a:r>
              <a:rPr lang="en-US" sz="2400" dirty="0" smtClean="0">
                <a:latin typeface="Book Antiqua" pitchFamily="18" charset="0"/>
              </a:rPr>
              <a:t> For Training</a:t>
            </a:r>
          </a:p>
          <a:p>
            <a:pPr algn="just">
              <a:buNone/>
            </a:pPr>
            <a:r>
              <a:rPr lang="en-US" sz="2400" dirty="0" smtClean="0">
                <a:latin typeface="Book Antiqua" pitchFamily="18" charset="0"/>
              </a:rPr>
              <a:t> example:(0.2,0.8,0.3)</a:t>
            </a:r>
          </a:p>
          <a:p>
            <a:pPr algn="just">
              <a:buNone/>
            </a:pPr>
            <a:endParaRPr lang="en-US" sz="2400" dirty="0" smtClean="0">
              <a:latin typeface="Book Antiqua" pitchFamily="18" charset="0"/>
            </a:endParaRPr>
          </a:p>
          <a:p>
            <a:pPr algn="just">
              <a:buNone/>
            </a:pPr>
            <a:endParaRPr lang="en-US" sz="2400" dirty="0" smtClean="0">
              <a:latin typeface="Book Antiqua" pitchFamily="18" charset="0"/>
            </a:endParaRPr>
          </a:p>
          <a:p>
            <a:pPr algn="just">
              <a:buNone/>
            </a:pPr>
            <a:endParaRPr lang="en-US" sz="2400" dirty="0" smtClean="0">
              <a:latin typeface="Book Antiqua" pitchFamily="18" charset="0"/>
            </a:endParaRPr>
          </a:p>
          <a:p>
            <a:pPr algn="just">
              <a:buNone/>
            </a:pPr>
            <a:endParaRPr lang="en-US" sz="24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92</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graphicFrame>
        <p:nvGraphicFramePr>
          <p:cNvPr id="15" name="Object 14"/>
          <p:cNvGraphicFramePr>
            <a:graphicFrameLocks noChangeAspect="1"/>
          </p:cNvGraphicFramePr>
          <p:nvPr/>
        </p:nvGraphicFramePr>
        <p:xfrm>
          <a:off x="3941763" y="1600200"/>
          <a:ext cx="4429125" cy="4921250"/>
        </p:xfrm>
        <a:graphic>
          <a:graphicData uri="http://schemas.openxmlformats.org/presentationml/2006/ole">
            <mc:AlternateContent xmlns:mc="http://schemas.openxmlformats.org/markup-compatibility/2006">
              <mc:Choice xmlns:v="urn:schemas-microsoft-com:vml" Requires="v">
                <p:oleObj spid="_x0000_s216158" name="Equation" r:id="rId4" imgW="2641320" imgH="2933640" progId="Equation.3">
                  <p:embed/>
                </p:oleObj>
              </mc:Choice>
              <mc:Fallback>
                <p:oleObj name="Equation" r:id="rId4" imgW="2641320" imgH="2933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1763" y="1600200"/>
                        <a:ext cx="4429125" cy="4921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08401842"/>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latin typeface="Book Antiqua" pitchFamily="18" charset="0"/>
              </a:rPr>
              <a:t>Adaptive Control of Learning Rate</a:t>
            </a:r>
            <a:endParaRPr lang="en-US" sz="4200" b="1" dirty="0">
              <a:latin typeface="Book Antiqua"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buNone/>
            </a:pPr>
            <a:r>
              <a:rPr lang="en-US" sz="2400" b="1" u="sng" dirty="0" smtClean="0">
                <a:latin typeface="Book Antiqua" pitchFamily="18" charset="0"/>
              </a:rPr>
              <a:t>Solution</a:t>
            </a:r>
          </a:p>
          <a:p>
            <a:pPr algn="just">
              <a:buNone/>
            </a:pPr>
            <a:r>
              <a:rPr lang="en-US" sz="2400" b="1" u="sng" dirty="0" smtClean="0">
                <a:latin typeface="Book Antiqua" pitchFamily="18" charset="0"/>
              </a:rPr>
              <a:t>For Momentum and Adam</a:t>
            </a:r>
          </a:p>
          <a:p>
            <a:pPr algn="just">
              <a:buNone/>
            </a:pPr>
            <a:r>
              <a:rPr lang="en-US" sz="2400" dirty="0" smtClean="0">
                <a:latin typeface="Book Antiqua" pitchFamily="18" charset="0"/>
              </a:rPr>
              <a:t> ??????---try yourself</a:t>
            </a:r>
          </a:p>
          <a:p>
            <a:pPr algn="just">
              <a:buNone/>
            </a:pPr>
            <a:endParaRPr lang="en-US" sz="2400" dirty="0" smtClean="0">
              <a:latin typeface="Book Antiqua" pitchFamily="18" charset="0"/>
            </a:endParaRPr>
          </a:p>
          <a:p>
            <a:pPr algn="just">
              <a:buNone/>
            </a:pPr>
            <a:endParaRPr lang="en-US" sz="2400" dirty="0" smtClean="0">
              <a:latin typeface="Book Antiqua" pitchFamily="18" charset="0"/>
            </a:endParaRPr>
          </a:p>
          <a:p>
            <a:pPr algn="just">
              <a:buNone/>
            </a:pPr>
            <a:endParaRPr lang="en-US" sz="24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93</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4018708360"/>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latin typeface="Book Antiqua" pitchFamily="18" charset="0"/>
              </a:rPr>
              <a:t>Adaptive Control of Learning Rate</a:t>
            </a:r>
            <a:endParaRPr lang="en-US" sz="4200" b="1" dirty="0">
              <a:latin typeface="Book Antiqua" pitchFamily="18" charset="0"/>
            </a:endParaRPr>
          </a:p>
        </p:txBody>
      </p:sp>
      <p:sp>
        <p:nvSpPr>
          <p:cNvPr id="3" name="Content Placeholder 2"/>
          <p:cNvSpPr>
            <a:spLocks noGrp="1"/>
          </p:cNvSpPr>
          <p:nvPr>
            <p:ph idx="1"/>
          </p:nvPr>
        </p:nvSpPr>
        <p:spPr>
          <a:xfrm>
            <a:off x="457200" y="1447800"/>
            <a:ext cx="8229600" cy="4876800"/>
          </a:xfrm>
        </p:spPr>
        <p:txBody>
          <a:bodyPr>
            <a:noAutofit/>
          </a:bodyPr>
          <a:lstStyle/>
          <a:p>
            <a:pPr algn="just">
              <a:buNone/>
            </a:pPr>
            <a:r>
              <a:rPr lang="en-US" sz="2400" b="1" dirty="0" smtClean="0">
                <a:latin typeface="Book Antiqua" pitchFamily="18" charset="0"/>
              </a:rPr>
              <a:t>Example</a:t>
            </a:r>
          </a:p>
          <a:p>
            <a:pPr algn="just"/>
            <a:r>
              <a:rPr lang="en-US" sz="2400" dirty="0" smtClean="0">
                <a:latin typeface="Book Antiqua" pitchFamily="18" charset="0"/>
              </a:rPr>
              <a:t>Consider following simple ANN with logistic activation function. Assume that                                                . Calculate weight updates for the given training Sample using (1) Momentum (2) Adagrad (3) RMSProp and (4) Adam.</a:t>
            </a:r>
          </a:p>
          <a:p>
            <a:pPr algn="just"/>
            <a:r>
              <a:rPr lang="en-US" sz="2400" dirty="0" smtClean="0">
                <a:latin typeface="Book Antiqua" pitchFamily="18" charset="0"/>
              </a:rPr>
              <a:t>Note: Use bias correction feature in each case</a:t>
            </a:r>
          </a:p>
          <a:p>
            <a:pPr algn="just"/>
            <a:endParaRPr lang="en-US" sz="2400" dirty="0" smtClean="0">
              <a:latin typeface="Book Antiqua" pitchFamily="18" charset="0"/>
            </a:endParaRPr>
          </a:p>
          <a:p>
            <a:pPr algn="just"/>
            <a:endParaRPr lang="en-US" sz="2400" dirty="0" smtClean="0">
              <a:latin typeface="Book Antiqua" pitchFamily="18" charset="0"/>
            </a:endParaRPr>
          </a:p>
          <a:p>
            <a:pPr algn="just"/>
            <a:endParaRPr lang="en-US" sz="2400" dirty="0" smtClean="0">
              <a:latin typeface="Book Antiqua" pitchFamily="18" charset="0"/>
            </a:endParaRPr>
          </a:p>
          <a:p>
            <a:pPr algn="just">
              <a:buNone/>
            </a:pPr>
            <a:endParaRPr lang="en-US" sz="2400" dirty="0" smtClean="0">
              <a:latin typeface="Book Antiqua" pitchFamily="18" charset="0"/>
            </a:endParaRPr>
          </a:p>
          <a:p>
            <a:pPr algn="just">
              <a:buNone/>
            </a:pPr>
            <a:endParaRPr lang="en-US" sz="2400" dirty="0" smtClean="0">
              <a:latin typeface="Book Antiqua" pitchFamily="18" charset="0"/>
            </a:endParaRPr>
          </a:p>
          <a:p>
            <a:pPr algn="just">
              <a:buNone/>
            </a:pPr>
            <a:endParaRPr lang="en-US" sz="2400" b="1" dirty="0" smtClean="0">
              <a:latin typeface="Book Antiqua" pitchFamily="18" charset="0"/>
            </a:endParaRPr>
          </a:p>
          <a:p>
            <a:pPr algn="just"/>
            <a:endParaRPr lang="en-US" sz="24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94</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graphicFrame>
        <p:nvGraphicFramePr>
          <p:cNvPr id="121859" name="Object 3"/>
          <p:cNvGraphicFramePr>
            <a:graphicFrameLocks noChangeAspect="1"/>
          </p:cNvGraphicFramePr>
          <p:nvPr/>
        </p:nvGraphicFramePr>
        <p:xfrm>
          <a:off x="4023028" y="2330450"/>
          <a:ext cx="3633788" cy="317500"/>
        </p:xfrm>
        <a:graphic>
          <a:graphicData uri="http://schemas.openxmlformats.org/presentationml/2006/ole">
            <mc:AlternateContent xmlns:mc="http://schemas.openxmlformats.org/markup-compatibility/2006">
              <mc:Choice xmlns:v="urn:schemas-microsoft-com:vml" Requires="v">
                <p:oleObj spid="_x0000_s221262" name="Equation" r:id="rId4" imgW="2679480" imgH="241200" progId="Equation.3">
                  <p:embed/>
                </p:oleObj>
              </mc:Choice>
              <mc:Fallback>
                <p:oleObj name="Equation" r:id="rId4" imgW="267948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3028" y="2330450"/>
                        <a:ext cx="3633788"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21860" name="Picture 4"/>
          <p:cNvPicPr>
            <a:picLocks noChangeAspect="1" noChangeArrowheads="1"/>
          </p:cNvPicPr>
          <p:nvPr/>
        </p:nvPicPr>
        <p:blipFill>
          <a:blip r:embed="rId6"/>
          <a:srcRect/>
          <a:stretch>
            <a:fillRect/>
          </a:stretch>
        </p:blipFill>
        <p:spPr bwMode="auto">
          <a:xfrm>
            <a:off x="3759707" y="4270580"/>
            <a:ext cx="3333750" cy="1781175"/>
          </a:xfrm>
          <a:prstGeom prst="rect">
            <a:avLst/>
          </a:prstGeom>
          <a:noFill/>
          <a:ln w="9525">
            <a:noFill/>
            <a:miter lim="800000"/>
            <a:headEnd/>
            <a:tailEnd/>
          </a:ln>
          <a:effectLst/>
        </p:spPr>
      </p:pic>
      <p:graphicFrame>
        <p:nvGraphicFramePr>
          <p:cNvPr id="16" name="Table 15"/>
          <p:cNvGraphicFramePr>
            <a:graphicFrameLocks noGrp="1"/>
          </p:cNvGraphicFramePr>
          <p:nvPr>
            <p:extLst>
              <p:ext uri="{D42A27DB-BD31-4B8C-83A1-F6EECF244321}">
                <p14:modId xmlns:p14="http://schemas.microsoft.com/office/powerpoint/2010/main" val="1343927346"/>
              </p:ext>
            </p:extLst>
          </p:nvPr>
        </p:nvGraphicFramePr>
        <p:xfrm>
          <a:off x="1341946" y="4441276"/>
          <a:ext cx="1752601" cy="1483360"/>
        </p:xfrm>
        <a:graphic>
          <a:graphicData uri="http://schemas.openxmlformats.org/drawingml/2006/table">
            <a:tbl>
              <a:tblPr firstRow="1" bandRow="1">
                <a:tableStyleId>{5C22544A-7EE6-4342-B048-85BDC9FD1C3A}</a:tableStyleId>
              </a:tblPr>
              <a:tblGrid>
                <a:gridCol w="533400"/>
                <a:gridCol w="533400"/>
                <a:gridCol w="685801"/>
              </a:tblGrid>
              <a:tr h="370840">
                <a:tc>
                  <a:txBody>
                    <a:bodyPr/>
                    <a:lstStyle/>
                    <a:p>
                      <a:r>
                        <a:rPr lang="en-US" i="1" dirty="0" smtClean="0">
                          <a:latin typeface="Book Antiqua" pitchFamily="18" charset="0"/>
                        </a:rPr>
                        <a:t>x</a:t>
                      </a:r>
                      <a:r>
                        <a:rPr lang="en-US" i="1" baseline="-25000" dirty="0" smtClean="0">
                          <a:latin typeface="Book Antiqua" pitchFamily="18" charset="0"/>
                        </a:rPr>
                        <a:t>1</a:t>
                      </a:r>
                      <a:endParaRPr lang="en-US" i="1" baseline="-25000" dirty="0">
                        <a:latin typeface="Book Antiqua" pitchFamily="18" charset="0"/>
                      </a:endParaRPr>
                    </a:p>
                  </a:txBody>
                  <a:tcPr/>
                </a:tc>
                <a:tc>
                  <a:txBody>
                    <a:bodyPr/>
                    <a:lstStyle/>
                    <a:p>
                      <a:r>
                        <a:rPr lang="en-US" i="1" dirty="0" smtClean="0">
                          <a:latin typeface="Book Antiqua" pitchFamily="18" charset="0"/>
                        </a:rPr>
                        <a:t>x</a:t>
                      </a:r>
                      <a:r>
                        <a:rPr lang="en-US" i="1" baseline="-25000" dirty="0" smtClean="0">
                          <a:latin typeface="Book Antiqua" pitchFamily="18" charset="0"/>
                        </a:rPr>
                        <a:t>2</a:t>
                      </a:r>
                      <a:endParaRPr lang="en-US" i="1" baseline="-25000" dirty="0">
                        <a:latin typeface="Book Antiqua" pitchFamily="18" charset="0"/>
                      </a:endParaRPr>
                    </a:p>
                  </a:txBody>
                  <a:tcPr/>
                </a:tc>
                <a:tc>
                  <a:txBody>
                    <a:bodyPr/>
                    <a:lstStyle/>
                    <a:p>
                      <a:r>
                        <a:rPr lang="en-US" i="1" dirty="0" smtClean="0">
                          <a:latin typeface="Book Antiqua" pitchFamily="18" charset="0"/>
                        </a:rPr>
                        <a:t>t</a:t>
                      </a:r>
                      <a:endParaRPr lang="en-US" i="1" dirty="0">
                        <a:latin typeface="Book Antiqua" pitchFamily="18" charset="0"/>
                      </a:endParaRPr>
                    </a:p>
                  </a:txBody>
                  <a:tcPr/>
                </a:tc>
              </a:tr>
              <a:tr h="370840">
                <a:tc>
                  <a:txBody>
                    <a:bodyPr/>
                    <a:lstStyle/>
                    <a:p>
                      <a:r>
                        <a:rPr lang="en-US" dirty="0" smtClean="0">
                          <a:latin typeface="Book Antiqua" pitchFamily="18" charset="0"/>
                        </a:rPr>
                        <a:t>1</a:t>
                      </a:r>
                      <a:endParaRPr lang="en-US" dirty="0">
                        <a:latin typeface="Book Antiqua" pitchFamily="18" charset="0"/>
                      </a:endParaRPr>
                    </a:p>
                  </a:txBody>
                  <a:tcPr/>
                </a:tc>
                <a:tc>
                  <a:txBody>
                    <a:bodyPr/>
                    <a:lstStyle/>
                    <a:p>
                      <a:r>
                        <a:rPr lang="en-US" dirty="0" smtClean="0">
                          <a:latin typeface="Book Antiqua" pitchFamily="18" charset="0"/>
                        </a:rPr>
                        <a:t>0.6</a:t>
                      </a:r>
                      <a:endParaRPr lang="en-US" dirty="0">
                        <a:latin typeface="Book Antiqua" pitchFamily="18" charset="0"/>
                      </a:endParaRPr>
                    </a:p>
                  </a:txBody>
                  <a:tcPr/>
                </a:tc>
                <a:tc>
                  <a:txBody>
                    <a:bodyPr/>
                    <a:lstStyle/>
                    <a:p>
                      <a:r>
                        <a:rPr lang="en-US" dirty="0" smtClean="0">
                          <a:latin typeface="Book Antiqua" pitchFamily="18" charset="0"/>
                        </a:rPr>
                        <a:t>0.8</a:t>
                      </a:r>
                      <a:endParaRPr lang="en-US" dirty="0">
                        <a:latin typeface="Book Antiqua" pitchFamily="18" charset="0"/>
                      </a:endParaRPr>
                    </a:p>
                  </a:txBody>
                  <a:tcPr/>
                </a:tc>
              </a:tr>
              <a:tr h="370840">
                <a:tc>
                  <a:txBody>
                    <a:bodyPr/>
                    <a:lstStyle/>
                    <a:p>
                      <a:r>
                        <a:rPr lang="en-US" dirty="0" smtClean="0">
                          <a:latin typeface="Book Antiqua" pitchFamily="18" charset="0"/>
                        </a:rPr>
                        <a:t>0.5</a:t>
                      </a:r>
                      <a:endParaRPr lang="en-US" dirty="0">
                        <a:latin typeface="Book Antiqua" pitchFamily="18" charset="0"/>
                      </a:endParaRPr>
                    </a:p>
                  </a:txBody>
                  <a:tcPr/>
                </a:tc>
                <a:tc>
                  <a:txBody>
                    <a:bodyPr/>
                    <a:lstStyle/>
                    <a:p>
                      <a:r>
                        <a:rPr lang="en-US" dirty="0" smtClean="0">
                          <a:latin typeface="Book Antiqua" pitchFamily="18" charset="0"/>
                        </a:rPr>
                        <a:t>0.5</a:t>
                      </a:r>
                      <a:endParaRPr lang="en-US" dirty="0">
                        <a:latin typeface="Book Antiqua" pitchFamily="18" charset="0"/>
                      </a:endParaRPr>
                    </a:p>
                  </a:txBody>
                  <a:tcPr/>
                </a:tc>
                <a:tc>
                  <a:txBody>
                    <a:bodyPr/>
                    <a:lstStyle/>
                    <a:p>
                      <a:r>
                        <a:rPr lang="en-US" dirty="0" smtClean="0">
                          <a:latin typeface="Book Antiqua" pitchFamily="18" charset="0"/>
                        </a:rPr>
                        <a:t>0.6</a:t>
                      </a:r>
                      <a:endParaRPr lang="en-US" dirty="0">
                        <a:latin typeface="Book Antiqua" pitchFamily="18" charset="0"/>
                      </a:endParaRPr>
                    </a:p>
                  </a:txBody>
                  <a:tcPr/>
                </a:tc>
              </a:tr>
              <a:tr h="370840">
                <a:tc>
                  <a:txBody>
                    <a:bodyPr/>
                    <a:lstStyle/>
                    <a:p>
                      <a:r>
                        <a:rPr lang="en-US" dirty="0" smtClean="0">
                          <a:latin typeface="Book Antiqua" pitchFamily="18" charset="0"/>
                        </a:rPr>
                        <a:t>0.2</a:t>
                      </a:r>
                      <a:endParaRPr lang="en-US" dirty="0">
                        <a:latin typeface="Book Antiqua" pitchFamily="18" charset="0"/>
                      </a:endParaRPr>
                    </a:p>
                  </a:txBody>
                  <a:tcPr/>
                </a:tc>
                <a:tc>
                  <a:txBody>
                    <a:bodyPr/>
                    <a:lstStyle/>
                    <a:p>
                      <a:r>
                        <a:rPr lang="en-US" dirty="0" smtClean="0">
                          <a:latin typeface="Book Antiqua" pitchFamily="18" charset="0"/>
                        </a:rPr>
                        <a:t>0.8</a:t>
                      </a:r>
                      <a:endParaRPr lang="en-US" dirty="0">
                        <a:latin typeface="Book Antiqua" pitchFamily="18" charset="0"/>
                      </a:endParaRPr>
                    </a:p>
                  </a:txBody>
                  <a:tcPr/>
                </a:tc>
                <a:tc>
                  <a:txBody>
                    <a:bodyPr/>
                    <a:lstStyle/>
                    <a:p>
                      <a:r>
                        <a:rPr lang="en-US" dirty="0" smtClean="0">
                          <a:latin typeface="Book Antiqua" pitchFamily="18" charset="0"/>
                        </a:rPr>
                        <a:t>0.3</a:t>
                      </a:r>
                      <a:endParaRPr lang="en-US" dirty="0">
                        <a:latin typeface="Book Antiqua" pitchFamily="18" charset="0"/>
                      </a:endParaRPr>
                    </a:p>
                  </a:txBody>
                  <a:tcPr/>
                </a:tc>
              </a:tr>
            </a:tbl>
          </a:graphicData>
        </a:graphic>
      </p:graphicFrame>
    </p:spTree>
    <p:extLst>
      <p:ext uri="{BB962C8B-B14F-4D97-AF65-F5344CB8AC3E}">
        <p14:creationId xmlns:p14="http://schemas.microsoft.com/office/powerpoint/2010/main" val="2727382259"/>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200" b="1" dirty="0" smtClean="0">
                <a:latin typeface="Book Antiqua" pitchFamily="18" charset="0"/>
              </a:rPr>
              <a:t>Cross-Validation</a:t>
            </a:r>
            <a:endParaRPr lang="en-US" sz="4200" b="1" dirty="0">
              <a:latin typeface="Book Antiqua"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fontAlgn="base"/>
            <a:r>
              <a:rPr lang="en-US" sz="2600" dirty="0" smtClean="0">
                <a:latin typeface="Book Antiqua" pitchFamily="18" charset="0"/>
              </a:rPr>
              <a:t>In machine learning, datasets are divided into three sets: Training Set, Validation Set, and Test Set. Split ratio of dataset into three sets is not fix. It depends upon size of the dataset. If we have very large dataset split ratio can be 98:1:1. Otherwise, we can opt for split ratio 80:10:10 or 70:15:15 so on.</a:t>
            </a:r>
          </a:p>
          <a:p>
            <a:pPr algn="just" fontAlgn="base"/>
            <a:r>
              <a:rPr lang="en-US" sz="2600" dirty="0" smtClean="0">
                <a:latin typeface="Book Antiqua" pitchFamily="18" charset="0"/>
              </a:rPr>
              <a:t>Training set is used to train neural network and update weights on the basis of error. Validation set is used to compute prediction error using weights resulted from training. If the error is higher than a user-defined threshold then the whole training-validation epoch is repeated.</a:t>
            </a:r>
          </a:p>
          <a:p>
            <a:pPr algn="just" fontAlgn="base"/>
            <a:endParaRPr lang="en-US" sz="2600" dirty="0" smtClean="0">
              <a:latin typeface="Book Antiqua" pitchFamily="18" charset="0"/>
            </a:endParaRPr>
          </a:p>
          <a:p>
            <a:pPr fontAlgn="base">
              <a:buNone/>
            </a:pPr>
            <a:endParaRPr lang="en-US" sz="2600" dirty="0" smtClean="0">
              <a:latin typeface="Book Antiqua" pitchFamily="18" charset="0"/>
            </a:endParaRPr>
          </a:p>
          <a:p>
            <a:pPr fontAlgn="base">
              <a:buNone/>
            </a:pPr>
            <a:endParaRPr lang="en-US" sz="2600" dirty="0" smtClean="0">
              <a:latin typeface="Book Antiqua" pitchFamily="18" charset="0"/>
            </a:endParaRPr>
          </a:p>
          <a:p>
            <a:endParaRPr lang="en-US" sz="26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95</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4161330682"/>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200" b="1" dirty="0" smtClean="0">
                <a:latin typeface="Book Antiqua" pitchFamily="18" charset="0"/>
              </a:rPr>
              <a:t>Cross-Validation</a:t>
            </a:r>
            <a:endParaRPr lang="en-US" sz="4200" b="1" dirty="0">
              <a:latin typeface="Book Antiqua"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r>
              <a:rPr lang="en-US" sz="2600" dirty="0" smtClean="0">
                <a:latin typeface="Book Antiqua" pitchFamily="18" charset="0"/>
              </a:rPr>
              <a:t>The testing set is then used to measure the performance of the network. This is the data that was never used throughout the training and validation phase. </a:t>
            </a:r>
          </a:p>
          <a:p>
            <a:pPr algn="just"/>
            <a:r>
              <a:rPr lang="en-US" sz="2600" i="1" dirty="0" smtClean="0">
                <a:latin typeface="Book Antiqua" pitchFamily="18" charset="0"/>
              </a:rPr>
              <a:t>Cross-validation is a re-sampling procedure used to evaluate machine learning models on a limited data sample</a:t>
            </a:r>
            <a:r>
              <a:rPr lang="en-US" sz="2600" dirty="0" smtClean="0">
                <a:latin typeface="Book Antiqua" pitchFamily="18" charset="0"/>
              </a:rPr>
              <a:t>.</a:t>
            </a:r>
          </a:p>
          <a:p>
            <a:pPr algn="just"/>
            <a:r>
              <a:rPr lang="en-US" sz="2600" dirty="0" smtClean="0">
                <a:latin typeface="Book Antiqua" pitchFamily="18" charset="0"/>
              </a:rPr>
              <a:t>k-Fold Cross-Validation (</a:t>
            </a:r>
            <a:r>
              <a:rPr lang="en-US" sz="2600" dirty="0" err="1" smtClean="0">
                <a:latin typeface="Book Antiqua" pitchFamily="18" charset="0"/>
              </a:rPr>
              <a:t>Muti</a:t>
            </a:r>
            <a:r>
              <a:rPr lang="en-US" sz="2600" dirty="0" smtClean="0">
                <a:latin typeface="Book Antiqua" pitchFamily="18" charset="0"/>
              </a:rPr>
              <a:t>-Fold Cross-Validation) is widely used for cross validation. If we choose k=10, it becomes 10-fold cross validation.</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96</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549135116"/>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200" b="1" dirty="0" smtClean="0">
                <a:latin typeface="Book Antiqua" pitchFamily="18" charset="0"/>
              </a:rPr>
              <a:t>Cross-Validation</a:t>
            </a:r>
            <a:endParaRPr lang="en-US" sz="4200" b="1" dirty="0">
              <a:latin typeface="Book Antiqua"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r>
              <a:rPr lang="en-US" sz="2600" dirty="0" smtClean="0">
                <a:latin typeface="Book Antiqua" pitchFamily="18" charset="0"/>
              </a:rPr>
              <a:t>In this approach, the original sample is randomly partitioned into </a:t>
            </a:r>
            <a:r>
              <a:rPr lang="en-US" sz="2600" i="1" dirty="0" smtClean="0">
                <a:latin typeface="Book Antiqua" pitchFamily="18" charset="0"/>
              </a:rPr>
              <a:t>k</a:t>
            </a:r>
            <a:r>
              <a:rPr lang="en-US" sz="2600" dirty="0" smtClean="0">
                <a:latin typeface="Book Antiqua" pitchFamily="18" charset="0"/>
              </a:rPr>
              <a:t> equal sized subsamples. Out of the </a:t>
            </a:r>
            <a:r>
              <a:rPr lang="en-US" sz="2600" i="1" dirty="0" smtClean="0">
                <a:latin typeface="Book Antiqua" pitchFamily="18" charset="0"/>
              </a:rPr>
              <a:t>k</a:t>
            </a:r>
            <a:r>
              <a:rPr lang="en-US" sz="2600" dirty="0" smtClean="0">
                <a:latin typeface="Book Antiqua" pitchFamily="18" charset="0"/>
              </a:rPr>
              <a:t> subsamples, a single subsample is used as the testing set, and the remaining </a:t>
            </a:r>
            <a:r>
              <a:rPr lang="en-US" sz="2600" i="1" dirty="0" smtClean="0">
                <a:latin typeface="Book Antiqua" pitchFamily="18" charset="0"/>
              </a:rPr>
              <a:t>k</a:t>
            </a:r>
            <a:r>
              <a:rPr lang="en-US" sz="2600" dirty="0" smtClean="0">
                <a:latin typeface="Book Antiqua" pitchFamily="18" charset="0"/>
              </a:rPr>
              <a:t> − 1 subsamples are used as </a:t>
            </a:r>
            <a:r>
              <a:rPr lang="en-US" sz="2600" dirty="0" err="1" smtClean="0">
                <a:latin typeface="Book Antiqua" pitchFamily="18" charset="0"/>
              </a:rPr>
              <a:t>training+validation</a:t>
            </a:r>
            <a:r>
              <a:rPr lang="en-US" sz="2600" dirty="0" smtClean="0">
                <a:latin typeface="Book Antiqua" pitchFamily="18" charset="0"/>
              </a:rPr>
              <a:t> data. </a:t>
            </a:r>
          </a:p>
          <a:p>
            <a:pPr algn="just"/>
            <a:r>
              <a:rPr lang="en-US" sz="2600" dirty="0" smtClean="0">
                <a:latin typeface="Book Antiqua" pitchFamily="18" charset="0"/>
              </a:rPr>
              <a:t>The cross-validation process is then repeated </a:t>
            </a:r>
            <a:r>
              <a:rPr lang="en-US" sz="2600" i="1" dirty="0" smtClean="0">
                <a:latin typeface="Book Antiqua" pitchFamily="18" charset="0"/>
              </a:rPr>
              <a:t>k</a:t>
            </a:r>
            <a:r>
              <a:rPr lang="en-US" sz="2600" dirty="0" smtClean="0">
                <a:latin typeface="Book Antiqua" pitchFamily="18" charset="0"/>
              </a:rPr>
              <a:t> times, with each of the </a:t>
            </a:r>
            <a:r>
              <a:rPr lang="en-US" sz="2600" i="1" dirty="0" smtClean="0">
                <a:latin typeface="Book Antiqua" pitchFamily="18" charset="0"/>
              </a:rPr>
              <a:t>k</a:t>
            </a:r>
            <a:r>
              <a:rPr lang="en-US" sz="2600" dirty="0" smtClean="0">
                <a:latin typeface="Book Antiqua" pitchFamily="18" charset="0"/>
              </a:rPr>
              <a:t> subsamples used exactly once as the testing data. The </a:t>
            </a:r>
            <a:r>
              <a:rPr lang="en-US" sz="2600" i="1" dirty="0" smtClean="0">
                <a:latin typeface="Book Antiqua" pitchFamily="18" charset="0"/>
              </a:rPr>
              <a:t>k</a:t>
            </a:r>
            <a:r>
              <a:rPr lang="en-US" sz="2600" dirty="0" smtClean="0">
                <a:latin typeface="Book Antiqua" pitchFamily="18" charset="0"/>
              </a:rPr>
              <a:t> results can then be averaged to produce a single estimation. </a:t>
            </a:r>
          </a:p>
          <a:p>
            <a:pPr algn="just">
              <a:buNone/>
            </a:pPr>
            <a:r>
              <a:rPr lang="en-US" sz="2600" dirty="0" smtClean="0">
                <a:latin typeface="Book Antiqua" pitchFamily="18" charset="0"/>
              </a:rPr>
              <a:t/>
            </a:r>
            <a:br>
              <a:rPr lang="en-US" sz="2600" dirty="0" smtClean="0">
                <a:latin typeface="Book Antiqua" pitchFamily="18" charset="0"/>
              </a:rPr>
            </a:br>
            <a:endParaRPr lang="en-US" sz="26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97</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4117323962"/>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200" b="1" dirty="0" smtClean="0">
                <a:latin typeface="Book Antiqua" pitchFamily="18" charset="0"/>
              </a:rPr>
              <a:t>Cross-Validation</a:t>
            </a:r>
            <a:endParaRPr lang="en-US" sz="4200" b="1" dirty="0">
              <a:latin typeface="Book Antiqua"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r>
              <a:rPr lang="en-US" sz="2600" dirty="0" smtClean="0">
                <a:latin typeface="Book Antiqua" pitchFamily="18" charset="0"/>
              </a:rPr>
              <a:t>The advantage of this method is that all observations are used for both training and testing, and each observation is used for testing exactly once. 10-fold cross-validation is commonly used, but in general </a:t>
            </a:r>
            <a:r>
              <a:rPr lang="en-US" sz="2600" i="1" dirty="0" smtClean="0">
                <a:latin typeface="Book Antiqua" pitchFamily="18" charset="0"/>
              </a:rPr>
              <a:t>k</a:t>
            </a:r>
            <a:r>
              <a:rPr lang="en-US" sz="2600" dirty="0" smtClean="0">
                <a:latin typeface="Book Antiqua" pitchFamily="18" charset="0"/>
              </a:rPr>
              <a:t> remains an unfixed parameter.</a:t>
            </a:r>
          </a:p>
          <a:p>
            <a:pPr algn="just"/>
            <a:r>
              <a:rPr lang="en-US" sz="2600" dirty="0" smtClean="0">
                <a:latin typeface="Book Antiqua" pitchFamily="18" charset="0"/>
              </a:rPr>
              <a:t>For example, setting </a:t>
            </a:r>
            <a:r>
              <a:rPr lang="en-US" sz="2600" i="1" dirty="0" smtClean="0">
                <a:latin typeface="Book Antiqua" pitchFamily="18" charset="0"/>
              </a:rPr>
              <a:t>k</a:t>
            </a:r>
            <a:r>
              <a:rPr lang="en-US" sz="2600" dirty="0" smtClean="0">
                <a:latin typeface="Book Antiqua" pitchFamily="18" charset="0"/>
              </a:rPr>
              <a:t> = </a:t>
            </a:r>
            <a:r>
              <a:rPr lang="en-US" sz="2600" i="1" dirty="0" smtClean="0">
                <a:latin typeface="Book Antiqua" pitchFamily="18" charset="0"/>
              </a:rPr>
              <a:t>2</a:t>
            </a:r>
            <a:r>
              <a:rPr lang="en-US" sz="2600" dirty="0" smtClean="0">
                <a:latin typeface="Book Antiqua" pitchFamily="18" charset="0"/>
              </a:rPr>
              <a:t> results in 2-fold cross-validation. In 2-fold cross-validation, we randomly shuffle the dataset into two sets </a:t>
            </a:r>
            <a:r>
              <a:rPr lang="en-US" sz="2600" i="1" dirty="0" smtClean="0">
                <a:latin typeface="Book Antiqua" pitchFamily="18" charset="0"/>
              </a:rPr>
              <a:t>d</a:t>
            </a:r>
            <a:r>
              <a:rPr lang="en-US" sz="2600" baseline="-25000" dirty="0" smtClean="0">
                <a:latin typeface="Book Antiqua" pitchFamily="18" charset="0"/>
              </a:rPr>
              <a:t>0</a:t>
            </a:r>
            <a:r>
              <a:rPr lang="en-US" sz="2600" dirty="0" smtClean="0">
                <a:latin typeface="Book Antiqua" pitchFamily="18" charset="0"/>
              </a:rPr>
              <a:t> and </a:t>
            </a:r>
            <a:r>
              <a:rPr lang="en-US" sz="2600" i="1" dirty="0" smtClean="0">
                <a:latin typeface="Book Antiqua" pitchFamily="18" charset="0"/>
              </a:rPr>
              <a:t>d</a:t>
            </a:r>
            <a:r>
              <a:rPr lang="en-US" sz="2600" baseline="-25000" dirty="0" smtClean="0">
                <a:latin typeface="Book Antiqua" pitchFamily="18" charset="0"/>
              </a:rPr>
              <a:t>1</a:t>
            </a:r>
            <a:r>
              <a:rPr lang="en-US" sz="2600" dirty="0" smtClean="0">
                <a:latin typeface="Book Antiqua" pitchFamily="18" charset="0"/>
              </a:rPr>
              <a:t>, so that both sets are equal size. We then train on </a:t>
            </a:r>
            <a:r>
              <a:rPr lang="en-US" sz="2600" i="1" dirty="0" smtClean="0">
                <a:latin typeface="Book Antiqua" pitchFamily="18" charset="0"/>
              </a:rPr>
              <a:t>d</a:t>
            </a:r>
            <a:r>
              <a:rPr lang="en-US" sz="2600" baseline="-25000" dirty="0" smtClean="0">
                <a:latin typeface="Book Antiqua" pitchFamily="18" charset="0"/>
              </a:rPr>
              <a:t>0</a:t>
            </a:r>
            <a:r>
              <a:rPr lang="en-US" sz="2600" dirty="0" smtClean="0">
                <a:latin typeface="Book Antiqua" pitchFamily="18" charset="0"/>
              </a:rPr>
              <a:t> and test on </a:t>
            </a:r>
            <a:r>
              <a:rPr lang="en-US" sz="2600" i="1" dirty="0" smtClean="0">
                <a:latin typeface="Book Antiqua" pitchFamily="18" charset="0"/>
              </a:rPr>
              <a:t>d</a:t>
            </a:r>
            <a:r>
              <a:rPr lang="en-US" sz="2600" baseline="-25000" dirty="0" smtClean="0">
                <a:latin typeface="Book Antiqua" pitchFamily="18" charset="0"/>
              </a:rPr>
              <a:t>1</a:t>
            </a:r>
            <a:r>
              <a:rPr lang="en-US" sz="2600" dirty="0" smtClean="0">
                <a:latin typeface="Book Antiqua" pitchFamily="18" charset="0"/>
              </a:rPr>
              <a:t>, followed by training on </a:t>
            </a:r>
            <a:r>
              <a:rPr lang="en-US" sz="2600" i="1" dirty="0" smtClean="0">
                <a:latin typeface="Book Antiqua" pitchFamily="18" charset="0"/>
              </a:rPr>
              <a:t>d</a:t>
            </a:r>
            <a:r>
              <a:rPr lang="en-US" sz="2600" baseline="-25000" dirty="0" smtClean="0">
                <a:latin typeface="Book Antiqua" pitchFamily="18" charset="0"/>
              </a:rPr>
              <a:t>1</a:t>
            </a:r>
            <a:r>
              <a:rPr lang="en-US" sz="2600" dirty="0" smtClean="0">
                <a:latin typeface="Book Antiqua" pitchFamily="18" charset="0"/>
              </a:rPr>
              <a:t> and testing on </a:t>
            </a:r>
            <a:r>
              <a:rPr lang="en-US" sz="2600" i="1" dirty="0" smtClean="0">
                <a:latin typeface="Book Antiqua" pitchFamily="18" charset="0"/>
              </a:rPr>
              <a:t>d</a:t>
            </a:r>
            <a:r>
              <a:rPr lang="en-US" sz="2600" baseline="-25000" dirty="0" smtClean="0">
                <a:latin typeface="Book Antiqua" pitchFamily="18" charset="0"/>
              </a:rPr>
              <a:t>0</a:t>
            </a:r>
            <a:r>
              <a:rPr lang="en-US" sz="2600" dirty="0" smtClean="0">
                <a:latin typeface="Book Antiqua" pitchFamily="18" charset="0"/>
              </a:rPr>
              <a:t>.</a:t>
            </a: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98</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1440371201"/>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200" b="1" dirty="0" smtClean="0">
                <a:latin typeface="Book Antiqua" pitchFamily="18" charset="0"/>
              </a:rPr>
              <a:t>Cross-Validation</a:t>
            </a:r>
            <a:endParaRPr lang="en-US" sz="4200" b="1" dirty="0">
              <a:latin typeface="Book Antiqua" pitchFamily="18" charset="0"/>
            </a:endParaRPr>
          </a:p>
        </p:txBody>
      </p:sp>
      <p:sp>
        <p:nvSpPr>
          <p:cNvPr id="3" name="Content Placeholder 2"/>
          <p:cNvSpPr>
            <a:spLocks noGrp="1"/>
          </p:cNvSpPr>
          <p:nvPr>
            <p:ph idx="1"/>
          </p:nvPr>
        </p:nvSpPr>
        <p:spPr>
          <a:xfrm>
            <a:off x="304800" y="1447800"/>
            <a:ext cx="8382000" cy="4876800"/>
          </a:xfrm>
        </p:spPr>
        <p:txBody>
          <a:bodyPr>
            <a:noAutofit/>
          </a:bodyPr>
          <a:lstStyle/>
          <a:p>
            <a:pPr algn="just"/>
            <a:r>
              <a:rPr lang="en-US" sz="2600" dirty="0" smtClean="0">
                <a:latin typeface="Book Antiqua" pitchFamily="18" charset="0"/>
              </a:rPr>
              <a:t>When </a:t>
            </a:r>
            <a:r>
              <a:rPr lang="en-US" sz="2600" i="1" dirty="0" smtClean="0">
                <a:latin typeface="Book Antiqua" pitchFamily="18" charset="0"/>
              </a:rPr>
              <a:t>k</a:t>
            </a:r>
            <a:r>
              <a:rPr lang="en-US" sz="2600" dirty="0" smtClean="0">
                <a:latin typeface="Book Antiqua" pitchFamily="18" charset="0"/>
              </a:rPr>
              <a:t> = </a:t>
            </a:r>
            <a:r>
              <a:rPr lang="en-US" sz="2600" i="1" dirty="0" smtClean="0">
                <a:latin typeface="Book Antiqua" pitchFamily="18" charset="0"/>
              </a:rPr>
              <a:t>n</a:t>
            </a:r>
            <a:r>
              <a:rPr lang="en-US" sz="2600" dirty="0" smtClean="0">
                <a:latin typeface="Book Antiqua" pitchFamily="18" charset="0"/>
              </a:rPr>
              <a:t> (the number of observations), </a:t>
            </a:r>
            <a:r>
              <a:rPr lang="en-US" sz="2600" i="1" dirty="0" smtClean="0">
                <a:latin typeface="Book Antiqua" pitchFamily="18" charset="0"/>
              </a:rPr>
              <a:t>k</a:t>
            </a:r>
            <a:r>
              <a:rPr lang="en-US" sz="2600" dirty="0" smtClean="0">
                <a:latin typeface="Book Antiqua" pitchFamily="18" charset="0"/>
              </a:rPr>
              <a:t>-fold cross-validation is equivalent to leave-one-out cross-validation. In this case,</a:t>
            </a:r>
            <a:r>
              <a:rPr lang="en-US" sz="2600" i="1" dirty="0" smtClean="0">
                <a:latin typeface="Book Antiqua" pitchFamily="18" charset="0"/>
              </a:rPr>
              <a:t> n - 1 examples are used to train the model, and the model is validated by testing </a:t>
            </a:r>
            <a:r>
              <a:rPr lang="en-US" sz="2600" dirty="0" smtClean="0">
                <a:latin typeface="Book Antiqua" pitchFamily="18" charset="0"/>
              </a:rPr>
              <a:t>it on the example that is left out. This approach is suitable when we have small number of training example.</a:t>
            </a:r>
          </a:p>
          <a:p>
            <a:pPr algn="just" fontAlgn="base"/>
            <a:r>
              <a:rPr lang="en-US" sz="2600" dirty="0" smtClean="0">
                <a:latin typeface="Book Antiqua" pitchFamily="18" charset="0"/>
              </a:rPr>
              <a:t>To make the cross-validation procedure concrete, let’s look at a worked example. Imagine we have a data sample with 6 observations: </a:t>
            </a:r>
          </a:p>
          <a:p>
            <a:pPr algn="just" fontAlgn="base">
              <a:buNone/>
            </a:pPr>
            <a:r>
              <a:rPr lang="en-US" sz="2600" dirty="0" smtClean="0">
                <a:latin typeface="Book Antiqua" pitchFamily="18" charset="0"/>
              </a:rPr>
              <a:t>	{(1,3),(2,5),(3,7),(4,9),(5,11),(6,13)}</a:t>
            </a:r>
          </a:p>
          <a:p>
            <a:pPr algn="just" fontAlgn="base"/>
            <a:r>
              <a:rPr lang="en-US" sz="2600" dirty="0" smtClean="0">
                <a:latin typeface="Book Antiqua" pitchFamily="18" charset="0"/>
              </a:rPr>
              <a:t>Let k=3. That means we will shuffle the data and then split the data into 3 groups. </a:t>
            </a:r>
          </a:p>
          <a:p>
            <a:pPr algn="just"/>
            <a:endParaRPr lang="en-US" sz="2600" dirty="0" smtClean="0">
              <a:latin typeface="Book Antiqua" pitchFamily="18" charset="0"/>
            </a:endParaRPr>
          </a:p>
        </p:txBody>
      </p:sp>
      <p:sp>
        <p:nvSpPr>
          <p:cNvPr id="9" name="Rectangle 6"/>
          <p:cNvSpPr>
            <a:spLocks noChangeArrowheads="1"/>
          </p:cNvSpPr>
          <p:nvPr/>
        </p:nvSpPr>
        <p:spPr bwMode="auto">
          <a:xfrm>
            <a:off x="3200400" y="44196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8"/>
          <p:cNvSpPr>
            <a:spLocks noChangeArrowheads="1"/>
          </p:cNvSpPr>
          <p:nvPr/>
        </p:nvSpPr>
        <p:spPr bwMode="auto">
          <a:xfrm>
            <a:off x="5241851" y="49123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7"/>
          <p:cNvSpPr>
            <a:spLocks noChangeArrowheads="1"/>
          </p:cNvSpPr>
          <p:nvPr/>
        </p:nvSpPr>
        <p:spPr bwMode="auto">
          <a:xfrm>
            <a:off x="1509956" y="494601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13"/>
          <p:cNvSpPr>
            <a:spLocks noChangeArrowheads="1"/>
          </p:cNvSpPr>
          <p:nvPr/>
        </p:nvSpPr>
        <p:spPr bwMode="auto">
          <a:xfrm>
            <a:off x="5167672" y="493141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4"/>
          <p:cNvSpPr>
            <a:spLocks noChangeArrowheads="1"/>
          </p:cNvSpPr>
          <p:nvPr/>
        </p:nvSpPr>
        <p:spPr bwMode="auto">
          <a:xfrm>
            <a:off x="1303986" y="479183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7" name="Rectangle 7"/>
          <p:cNvSpPr>
            <a:spLocks noChangeArrowheads="1"/>
          </p:cNvSpPr>
          <p:nvPr/>
        </p:nvSpPr>
        <p:spPr bwMode="auto">
          <a:xfrm>
            <a:off x="5241851" y="46837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1509956" y="396716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Slide Number Placeholder 10"/>
          <p:cNvSpPr>
            <a:spLocks noGrp="1"/>
          </p:cNvSpPr>
          <p:nvPr>
            <p:ph type="sldNum" sz="quarter" idx="12"/>
          </p:nvPr>
        </p:nvSpPr>
        <p:spPr/>
        <p:txBody>
          <a:bodyPr/>
          <a:lstStyle/>
          <a:p>
            <a:fld id="{3F22444B-AD59-459C-8316-D24326876BE4}" type="slidenum">
              <a:rPr lang="en-US" smtClean="0"/>
              <a:pPr/>
              <a:t>99</a:t>
            </a:fld>
            <a:endParaRPr lang="en-US"/>
          </a:p>
        </p:txBody>
      </p:sp>
      <p:sp>
        <p:nvSpPr>
          <p:cNvPr id="14" name="Footer Placeholder 13"/>
          <p:cNvSpPr>
            <a:spLocks noGrp="1"/>
          </p:cNvSpPr>
          <p:nvPr>
            <p:ph type="ftr" sz="quarter" idx="11"/>
          </p:nvPr>
        </p:nvSpPr>
        <p:spPr/>
        <p:txBody>
          <a:bodyPr/>
          <a:lstStyle/>
          <a:p>
            <a:r>
              <a:rPr lang="en-US" smtClean="0"/>
              <a:t>ANN-CSIT               By: Arjun Saud</a:t>
            </a:r>
            <a:endParaRPr lang="en-US"/>
          </a:p>
        </p:txBody>
      </p:sp>
    </p:spTree>
    <p:extLst>
      <p:ext uri="{BB962C8B-B14F-4D97-AF65-F5344CB8AC3E}">
        <p14:creationId xmlns:p14="http://schemas.microsoft.com/office/powerpoint/2010/main" val="88256842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15723</TotalTime>
  <Words>6378</Words>
  <Application>Microsoft Office PowerPoint</Application>
  <PresentationFormat>On-screen Show (4:3)</PresentationFormat>
  <Paragraphs>1490</Paragraphs>
  <Slides>130</Slides>
  <Notes>64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130</vt:i4>
      </vt:variant>
    </vt:vector>
  </HeadingPairs>
  <TitlesOfParts>
    <vt:vector size="142" baseType="lpstr">
      <vt:lpstr>Arial</vt:lpstr>
      <vt:lpstr>Book Antiqua</vt:lpstr>
      <vt:lpstr>Calibri</vt:lpstr>
      <vt:lpstr>Cambria</vt:lpstr>
      <vt:lpstr>Cambria Math</vt:lpstr>
      <vt:lpstr>新細明體</vt:lpstr>
      <vt:lpstr>Symbol</vt:lpstr>
      <vt:lpstr>Tahoma</vt:lpstr>
      <vt:lpstr>Times New Roman</vt:lpstr>
      <vt:lpstr>Wingdings</vt:lpstr>
      <vt:lpstr>Office Theme</vt:lpstr>
      <vt:lpstr>Equation</vt:lpstr>
      <vt:lpstr>PowerPoint Presentation</vt:lpstr>
      <vt:lpstr>Perceptron</vt:lpstr>
      <vt:lpstr>Perceptron</vt:lpstr>
      <vt:lpstr>Perceptron</vt:lpstr>
      <vt:lpstr>Perceptron</vt:lpstr>
      <vt:lpstr>Perceptron</vt:lpstr>
      <vt:lpstr>Perceptron</vt:lpstr>
      <vt:lpstr>Perceptron</vt:lpstr>
      <vt:lpstr>Perceptron Convergence Theorem</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Gradient Descent</vt:lpstr>
      <vt:lpstr>Gradient Descent</vt:lpstr>
      <vt:lpstr>Gradient Descent</vt:lpstr>
      <vt:lpstr>Gradient Descent</vt:lpstr>
      <vt:lpstr>Gradient Descent</vt:lpstr>
      <vt:lpstr>Gradient Descent</vt:lpstr>
      <vt:lpstr>Batch Perceptron Algorithm</vt:lpstr>
      <vt:lpstr>Batch Perceptron Algorithm</vt:lpstr>
      <vt:lpstr>Batch Perceptron Algorithm</vt:lpstr>
      <vt:lpstr>Multi-Layer Feedforward NN</vt:lpstr>
      <vt:lpstr>Multi-Layer Feedforward NN</vt:lpstr>
      <vt:lpstr>Multi-Layer Feedforward NN</vt:lpstr>
      <vt:lpstr>Multi-Layer Feedforward NN</vt:lpstr>
      <vt:lpstr>Multi-Layer Feedforward NN</vt:lpstr>
      <vt:lpstr>Batch and Online Learning</vt:lpstr>
      <vt:lpstr>Batch and Online Learning</vt:lpstr>
      <vt:lpstr>Batch and Online Learning</vt:lpstr>
      <vt:lpstr>Batch and Online Learning</vt:lpstr>
      <vt:lpstr>Batch and Online Learning</vt:lpstr>
      <vt:lpstr>Batch and Online Learning</vt:lpstr>
      <vt:lpstr>Backpropagation Algorithm</vt:lpstr>
      <vt:lpstr>Backpropagation Algorithm</vt:lpstr>
      <vt:lpstr>Backpropagation Algorithm</vt:lpstr>
      <vt:lpstr>Backpropagation Algorithm</vt:lpstr>
      <vt:lpstr>Backpropagation Algorithm</vt:lpstr>
      <vt:lpstr>Backpropagation Algorithm</vt:lpstr>
      <vt:lpstr>Backpropagation Algorithm</vt:lpstr>
      <vt:lpstr>Backpropagation Algorithm</vt:lpstr>
      <vt:lpstr>Backpropagation Algorithm</vt:lpstr>
      <vt:lpstr>Backpropagation Algorithm</vt:lpstr>
      <vt:lpstr>Learning in ANN</vt:lpstr>
      <vt:lpstr>Backpropagation Algorithm</vt:lpstr>
      <vt:lpstr>Backpropagation Algorithm</vt:lpstr>
      <vt:lpstr>Backpropagation Algorithm</vt:lpstr>
      <vt:lpstr>Backpropagation Algorithm</vt:lpstr>
      <vt:lpstr>Backpropagation Algorithm</vt:lpstr>
      <vt:lpstr>Backpropagation Algorithm</vt:lpstr>
      <vt:lpstr>Backpropagation Algorithm</vt:lpstr>
      <vt:lpstr>XOR Problem</vt:lpstr>
      <vt:lpstr>XOR Problem</vt:lpstr>
      <vt:lpstr>XOR Problem</vt:lpstr>
      <vt:lpstr>XOR Problem</vt:lpstr>
      <vt:lpstr>XOR Problem</vt:lpstr>
      <vt:lpstr>Jacobian and Hessian</vt:lpstr>
      <vt:lpstr>Jacobian and Hessian</vt:lpstr>
      <vt:lpstr>Jacobian and Hessian</vt:lpstr>
      <vt:lpstr>Learning Rate Annealing</vt:lpstr>
      <vt:lpstr>Learning Rate Annealing</vt:lpstr>
      <vt:lpstr>Learning Rate Annealing</vt:lpstr>
      <vt:lpstr>Learning Rate Annealing</vt:lpstr>
      <vt:lpstr>Learning Rate Annealing</vt:lpstr>
      <vt:lpstr>Learning Rate Annealing</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Cross-Validation</vt:lpstr>
      <vt:lpstr>Cross-Validation</vt:lpstr>
      <vt:lpstr>Cross-Validation</vt:lpstr>
      <vt:lpstr>Cross-Validation</vt:lpstr>
      <vt:lpstr>Cross-Validation</vt:lpstr>
      <vt:lpstr>Cross-Validation</vt:lpstr>
      <vt:lpstr>Cross-Validation</vt:lpstr>
      <vt:lpstr>Convolutional Neural Network(CNN)</vt:lpstr>
      <vt:lpstr>Convolutional Neural Network(CNN)</vt:lpstr>
      <vt:lpstr>Convolutional Neural Network(CNN)</vt:lpstr>
      <vt:lpstr>Convolutional Neural Network(CNN)</vt:lpstr>
      <vt:lpstr>Convolutional Neural Network(CNN)</vt:lpstr>
      <vt:lpstr>Convolutional Neural Network(CNN)</vt:lpstr>
      <vt:lpstr>Convolutional Neural Network(CNN)</vt:lpstr>
      <vt:lpstr>Convolutional Neural Network(CNN)</vt:lpstr>
      <vt:lpstr>Fast Learning Method: Newton’s Method</vt:lpstr>
      <vt:lpstr>Fast Learning Method: Newton’s Method</vt:lpstr>
      <vt:lpstr>Fast Learning Method: Newton’s Method</vt:lpstr>
      <vt:lpstr>Fast Learning Method: Newton’s Method</vt:lpstr>
      <vt:lpstr>Fast Learning Method: Conjugate Gradient</vt:lpstr>
      <vt:lpstr>Fast Learning Method: Conjugate Gradient</vt:lpstr>
      <vt:lpstr>Fast Learning Method: Conjugate Gradient</vt:lpstr>
      <vt:lpstr>Fast Learning Method: Conjugate Gradient</vt:lpstr>
      <vt:lpstr>Fast Learning Method: Conjugate Gradient</vt:lpstr>
      <vt:lpstr>Fast Learning Method: Conjugate Gradient</vt:lpstr>
      <vt:lpstr>Fast Learning Method: Conjugate Gradient</vt:lpstr>
      <vt:lpstr>Auto associative Neural Network </vt:lpstr>
      <vt:lpstr>Auto associative Neural Network </vt:lpstr>
      <vt:lpstr>Auto associative Neural Network </vt:lpstr>
      <vt:lpstr>Auto associative Neural Network </vt:lpstr>
      <vt:lpstr>Auto associative Neural Network </vt:lpstr>
      <vt:lpstr>Auto associative Neural Network </vt:lpstr>
      <vt:lpstr>Auto associative Neural Network </vt:lpstr>
      <vt:lpstr>Bayesian Neural Network</vt:lpstr>
      <vt:lpstr>Bayesian Neural Network</vt:lpstr>
      <vt:lpstr>Bayesian Neural Network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Com</cp:lastModifiedBy>
  <cp:revision>389</cp:revision>
  <dcterms:created xsi:type="dcterms:W3CDTF">2018-12-09T05:19:45Z</dcterms:created>
  <dcterms:modified xsi:type="dcterms:W3CDTF">2022-02-14T14:29:12Z</dcterms:modified>
</cp:coreProperties>
</file>