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257" r:id="rId4"/>
    <p:sldId id="259" r:id="rId5"/>
    <p:sldId id="292" r:id="rId6"/>
    <p:sldId id="266" r:id="rId7"/>
    <p:sldId id="268" r:id="rId8"/>
    <p:sldId id="267" r:id="rId9"/>
    <p:sldId id="270" r:id="rId10"/>
    <p:sldId id="269" r:id="rId11"/>
    <p:sldId id="271" r:id="rId12"/>
    <p:sldId id="272" r:id="rId13"/>
    <p:sldId id="273" r:id="rId14"/>
    <p:sldId id="274" r:id="rId15"/>
    <p:sldId id="276" r:id="rId16"/>
    <p:sldId id="275" r:id="rId17"/>
    <p:sldId id="277" r:id="rId18"/>
    <p:sldId id="278" r:id="rId19"/>
    <p:sldId id="279" r:id="rId20"/>
    <p:sldId id="280" r:id="rId21"/>
    <p:sldId id="281" r:id="rId22"/>
    <p:sldId id="282" r:id="rId23"/>
    <p:sldId id="283" r:id="rId24"/>
    <p:sldId id="284" r:id="rId25"/>
    <p:sldId id="285" r:id="rId26"/>
    <p:sldId id="286" r:id="rId27"/>
    <p:sldId id="287" r:id="rId28"/>
    <p:sldId id="293" r:id="rId29"/>
    <p:sldId id="294" r:id="rId30"/>
    <p:sldId id="295" r:id="rId31"/>
    <p:sldId id="296" r:id="rId32"/>
    <p:sldId id="300" r:id="rId33"/>
    <p:sldId id="301" r:id="rId34"/>
    <p:sldId id="302" r:id="rId35"/>
    <p:sldId id="303" r:id="rId36"/>
    <p:sldId id="304" r:id="rId37"/>
    <p:sldId id="305" r:id="rId38"/>
    <p:sldId id="306" r:id="rId39"/>
    <p:sldId id="307" r:id="rId40"/>
    <p:sldId id="308" r:id="rId41"/>
    <p:sldId id="309" r:id="rId42"/>
    <p:sldId id="31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7" d="100"/>
          <a:sy n="67" d="100"/>
        </p:scale>
        <p:origin x="1392" y="66"/>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3/8/2022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16</a:t>
            </a:fld>
            <a:endParaRPr lang="en-US"/>
          </a:p>
        </p:txBody>
      </p:sp>
    </p:spTree>
    <p:extLst>
      <p:ext uri="{BB962C8B-B14F-4D97-AF65-F5344CB8AC3E}">
        <p14:creationId xmlns:p14="http://schemas.microsoft.com/office/powerpoint/2010/main" val="1498122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25</a:t>
            </a:fld>
            <a:endParaRPr lang="en-US"/>
          </a:p>
        </p:txBody>
      </p:sp>
    </p:spTree>
    <p:extLst>
      <p:ext uri="{BB962C8B-B14F-4D97-AF65-F5344CB8AC3E}">
        <p14:creationId xmlns:p14="http://schemas.microsoft.com/office/powerpoint/2010/main" val="1738326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26</a:t>
            </a:fld>
            <a:endParaRPr lang="en-US"/>
          </a:p>
        </p:txBody>
      </p:sp>
    </p:spTree>
    <p:extLst>
      <p:ext uri="{BB962C8B-B14F-4D97-AF65-F5344CB8AC3E}">
        <p14:creationId xmlns:p14="http://schemas.microsoft.com/office/powerpoint/2010/main" val="173832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27</a:t>
            </a:fld>
            <a:endParaRPr lang="en-US"/>
          </a:p>
        </p:txBody>
      </p:sp>
    </p:spTree>
    <p:extLst>
      <p:ext uri="{BB962C8B-B14F-4D97-AF65-F5344CB8AC3E}">
        <p14:creationId xmlns:p14="http://schemas.microsoft.com/office/powerpoint/2010/main" val="17383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17</a:t>
            </a:fld>
            <a:endParaRPr lang="en-US"/>
          </a:p>
        </p:txBody>
      </p:sp>
    </p:spTree>
    <p:extLst>
      <p:ext uri="{BB962C8B-B14F-4D97-AF65-F5344CB8AC3E}">
        <p14:creationId xmlns:p14="http://schemas.microsoft.com/office/powerpoint/2010/main" val="29435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18</a:t>
            </a:fld>
            <a:endParaRPr lang="en-US"/>
          </a:p>
        </p:txBody>
      </p:sp>
    </p:spTree>
    <p:extLst>
      <p:ext uri="{BB962C8B-B14F-4D97-AF65-F5344CB8AC3E}">
        <p14:creationId xmlns:p14="http://schemas.microsoft.com/office/powerpoint/2010/main" val="141142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19</a:t>
            </a:fld>
            <a:endParaRPr lang="en-US"/>
          </a:p>
        </p:txBody>
      </p:sp>
    </p:spTree>
    <p:extLst>
      <p:ext uri="{BB962C8B-B14F-4D97-AF65-F5344CB8AC3E}">
        <p14:creationId xmlns:p14="http://schemas.microsoft.com/office/powerpoint/2010/main" val="2507705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20</a:t>
            </a:fld>
            <a:endParaRPr lang="en-US"/>
          </a:p>
        </p:txBody>
      </p:sp>
    </p:spTree>
    <p:extLst>
      <p:ext uri="{BB962C8B-B14F-4D97-AF65-F5344CB8AC3E}">
        <p14:creationId xmlns:p14="http://schemas.microsoft.com/office/powerpoint/2010/main" val="1738326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21</a:t>
            </a:fld>
            <a:endParaRPr lang="en-US"/>
          </a:p>
        </p:txBody>
      </p:sp>
    </p:spTree>
    <p:extLst>
      <p:ext uri="{BB962C8B-B14F-4D97-AF65-F5344CB8AC3E}">
        <p14:creationId xmlns:p14="http://schemas.microsoft.com/office/powerpoint/2010/main" val="173832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22</a:t>
            </a:fld>
            <a:endParaRPr lang="en-US"/>
          </a:p>
        </p:txBody>
      </p:sp>
    </p:spTree>
    <p:extLst>
      <p:ext uri="{BB962C8B-B14F-4D97-AF65-F5344CB8AC3E}">
        <p14:creationId xmlns:p14="http://schemas.microsoft.com/office/powerpoint/2010/main" val="173832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23</a:t>
            </a:fld>
            <a:endParaRPr lang="en-US"/>
          </a:p>
        </p:txBody>
      </p:sp>
    </p:spTree>
    <p:extLst>
      <p:ext uri="{BB962C8B-B14F-4D97-AF65-F5344CB8AC3E}">
        <p14:creationId xmlns:p14="http://schemas.microsoft.com/office/powerpoint/2010/main" val="1738326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24</a:t>
            </a:fld>
            <a:endParaRPr lang="en-US"/>
          </a:p>
        </p:txBody>
      </p:sp>
    </p:spTree>
    <p:extLst>
      <p:ext uri="{BB962C8B-B14F-4D97-AF65-F5344CB8AC3E}">
        <p14:creationId xmlns:p14="http://schemas.microsoft.com/office/powerpoint/2010/main" val="173832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A06C3F-8374-4AD9-BDFA-4EB1BCE4F387}" type="datetime1">
              <a:rPr lang="en-US" smtClean="0"/>
              <a:t>3/8/2022</a:t>
            </a:fld>
            <a:endParaRPr lang="en-US"/>
          </a:p>
        </p:txBody>
      </p:sp>
      <p:sp>
        <p:nvSpPr>
          <p:cNvPr id="5" name="Footer Placeholder 4"/>
          <p:cNvSpPr>
            <a:spLocks noGrp="1"/>
          </p:cNvSpPr>
          <p:nvPr>
            <p:ph type="ftr" sz="quarter" idx="11"/>
          </p:nvPr>
        </p:nvSpPr>
        <p:spPr/>
        <p:txBody>
          <a:bodyPr/>
          <a:lstStyle/>
          <a:p>
            <a:r>
              <a:rPr lang="en-US" smtClean="0"/>
              <a:t>ANN_CSIT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41C8C-A620-40AB-9572-F7897B7E4057}" type="datetime1">
              <a:rPr lang="en-US" smtClean="0"/>
              <a:t>3/8/2022</a:t>
            </a:fld>
            <a:endParaRPr lang="en-US"/>
          </a:p>
        </p:txBody>
      </p:sp>
      <p:sp>
        <p:nvSpPr>
          <p:cNvPr id="5" name="Footer Placeholder 4"/>
          <p:cNvSpPr>
            <a:spLocks noGrp="1"/>
          </p:cNvSpPr>
          <p:nvPr>
            <p:ph type="ftr" sz="quarter" idx="11"/>
          </p:nvPr>
        </p:nvSpPr>
        <p:spPr/>
        <p:txBody>
          <a:bodyPr/>
          <a:lstStyle/>
          <a:p>
            <a:r>
              <a:rPr lang="en-US" smtClean="0"/>
              <a:t>ANN_CSIT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084A3-B7E1-43D5-B382-48BBD15E9712}" type="datetime1">
              <a:rPr lang="en-US" smtClean="0"/>
              <a:t>3/8/2022</a:t>
            </a:fld>
            <a:endParaRPr lang="en-US"/>
          </a:p>
        </p:txBody>
      </p:sp>
      <p:sp>
        <p:nvSpPr>
          <p:cNvPr id="5" name="Footer Placeholder 4"/>
          <p:cNvSpPr>
            <a:spLocks noGrp="1"/>
          </p:cNvSpPr>
          <p:nvPr>
            <p:ph type="ftr" sz="quarter" idx="11"/>
          </p:nvPr>
        </p:nvSpPr>
        <p:spPr/>
        <p:txBody>
          <a:bodyPr/>
          <a:lstStyle/>
          <a:p>
            <a:r>
              <a:rPr lang="en-US" smtClean="0"/>
              <a:t>ANN_CSIT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21AC8-3E98-479A-9A83-952E89099D6A}" type="datetime1">
              <a:rPr lang="en-US" smtClean="0"/>
              <a:t>3/8/2022</a:t>
            </a:fld>
            <a:endParaRPr lang="en-US"/>
          </a:p>
        </p:txBody>
      </p:sp>
      <p:sp>
        <p:nvSpPr>
          <p:cNvPr id="5" name="Footer Placeholder 4"/>
          <p:cNvSpPr>
            <a:spLocks noGrp="1"/>
          </p:cNvSpPr>
          <p:nvPr>
            <p:ph type="ftr" sz="quarter" idx="11"/>
          </p:nvPr>
        </p:nvSpPr>
        <p:spPr/>
        <p:txBody>
          <a:bodyPr/>
          <a:lstStyle/>
          <a:p>
            <a:r>
              <a:rPr lang="en-US" smtClean="0"/>
              <a:t>ANN_CSIT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886AA-679C-40D5-B89F-B0E9CF73B68A}" type="datetime1">
              <a:rPr lang="en-US" smtClean="0"/>
              <a:t>3/8/2022</a:t>
            </a:fld>
            <a:endParaRPr lang="en-US"/>
          </a:p>
        </p:txBody>
      </p:sp>
      <p:sp>
        <p:nvSpPr>
          <p:cNvPr id="5" name="Footer Placeholder 4"/>
          <p:cNvSpPr>
            <a:spLocks noGrp="1"/>
          </p:cNvSpPr>
          <p:nvPr>
            <p:ph type="ftr" sz="quarter" idx="11"/>
          </p:nvPr>
        </p:nvSpPr>
        <p:spPr/>
        <p:txBody>
          <a:bodyPr/>
          <a:lstStyle/>
          <a:p>
            <a:r>
              <a:rPr lang="en-US" smtClean="0"/>
              <a:t>ANN_CSIT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186D9E-D434-4E85-AFFF-95C20F9173D1}" type="datetime1">
              <a:rPr lang="en-US" smtClean="0"/>
              <a:t>3/8/2022</a:t>
            </a:fld>
            <a:endParaRPr lang="en-US"/>
          </a:p>
        </p:txBody>
      </p:sp>
      <p:sp>
        <p:nvSpPr>
          <p:cNvPr id="6" name="Footer Placeholder 5"/>
          <p:cNvSpPr>
            <a:spLocks noGrp="1"/>
          </p:cNvSpPr>
          <p:nvPr>
            <p:ph type="ftr" sz="quarter" idx="11"/>
          </p:nvPr>
        </p:nvSpPr>
        <p:spPr/>
        <p:txBody>
          <a:bodyPr/>
          <a:lstStyle/>
          <a:p>
            <a:r>
              <a:rPr lang="en-US" smtClean="0"/>
              <a:t>ANN_CSIT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CBA485-1D81-4549-BC80-E3B492E70F08}" type="datetime1">
              <a:rPr lang="en-US" smtClean="0"/>
              <a:t>3/8/2022</a:t>
            </a:fld>
            <a:endParaRPr lang="en-US"/>
          </a:p>
        </p:txBody>
      </p:sp>
      <p:sp>
        <p:nvSpPr>
          <p:cNvPr id="8" name="Footer Placeholder 7"/>
          <p:cNvSpPr>
            <a:spLocks noGrp="1"/>
          </p:cNvSpPr>
          <p:nvPr>
            <p:ph type="ftr" sz="quarter" idx="11"/>
          </p:nvPr>
        </p:nvSpPr>
        <p:spPr/>
        <p:txBody>
          <a:bodyPr/>
          <a:lstStyle/>
          <a:p>
            <a:r>
              <a:rPr lang="en-US" smtClean="0"/>
              <a:t>ANN_CSIT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A65823-4BFE-41B2-91F8-0E8F3F580F42}" type="datetime1">
              <a:rPr lang="en-US" smtClean="0"/>
              <a:t>3/8/2022</a:t>
            </a:fld>
            <a:endParaRPr lang="en-US"/>
          </a:p>
        </p:txBody>
      </p:sp>
      <p:sp>
        <p:nvSpPr>
          <p:cNvPr id="4" name="Footer Placeholder 3"/>
          <p:cNvSpPr>
            <a:spLocks noGrp="1"/>
          </p:cNvSpPr>
          <p:nvPr>
            <p:ph type="ftr" sz="quarter" idx="11"/>
          </p:nvPr>
        </p:nvSpPr>
        <p:spPr/>
        <p:txBody>
          <a:bodyPr/>
          <a:lstStyle/>
          <a:p>
            <a:r>
              <a:rPr lang="en-US" smtClean="0"/>
              <a:t>ANN_CSIT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55426-DDB1-4683-AB98-7716C10FBAD4}" type="datetime1">
              <a:rPr lang="en-US" smtClean="0"/>
              <a:t>3/8/2022</a:t>
            </a:fld>
            <a:endParaRPr lang="en-US"/>
          </a:p>
        </p:txBody>
      </p:sp>
      <p:sp>
        <p:nvSpPr>
          <p:cNvPr id="3" name="Footer Placeholder 2"/>
          <p:cNvSpPr>
            <a:spLocks noGrp="1"/>
          </p:cNvSpPr>
          <p:nvPr>
            <p:ph type="ftr" sz="quarter" idx="11"/>
          </p:nvPr>
        </p:nvSpPr>
        <p:spPr/>
        <p:txBody>
          <a:bodyPr/>
          <a:lstStyle/>
          <a:p>
            <a:r>
              <a:rPr lang="en-US" smtClean="0"/>
              <a:t>ANN_CSIT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6B745-B4CB-485D-8CA2-C1D09880A633}" type="datetime1">
              <a:rPr lang="en-US" smtClean="0"/>
              <a:t>3/8/2022</a:t>
            </a:fld>
            <a:endParaRPr lang="en-US"/>
          </a:p>
        </p:txBody>
      </p:sp>
      <p:sp>
        <p:nvSpPr>
          <p:cNvPr id="6" name="Footer Placeholder 5"/>
          <p:cNvSpPr>
            <a:spLocks noGrp="1"/>
          </p:cNvSpPr>
          <p:nvPr>
            <p:ph type="ftr" sz="quarter" idx="11"/>
          </p:nvPr>
        </p:nvSpPr>
        <p:spPr/>
        <p:txBody>
          <a:bodyPr/>
          <a:lstStyle/>
          <a:p>
            <a:r>
              <a:rPr lang="en-US" smtClean="0"/>
              <a:t>ANN_CSIT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CFF9B-2FFA-48B3-8BF2-E22031B15811}" type="datetime1">
              <a:rPr lang="en-US" smtClean="0"/>
              <a:t>3/8/2022</a:t>
            </a:fld>
            <a:endParaRPr lang="en-US"/>
          </a:p>
        </p:txBody>
      </p:sp>
      <p:sp>
        <p:nvSpPr>
          <p:cNvPr id="6" name="Footer Placeholder 5"/>
          <p:cNvSpPr>
            <a:spLocks noGrp="1"/>
          </p:cNvSpPr>
          <p:nvPr>
            <p:ph type="ftr" sz="quarter" idx="11"/>
          </p:nvPr>
        </p:nvSpPr>
        <p:spPr/>
        <p:txBody>
          <a:bodyPr/>
          <a:lstStyle/>
          <a:p>
            <a:r>
              <a:rPr lang="en-US" smtClean="0"/>
              <a:t>ANN_CSIT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0C107-DB33-45FD-B216-45FE50589245}" type="datetime1">
              <a:rPr lang="en-US" smtClean="0"/>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ANN_CSIT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8.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algn="ctr">
              <a:buNone/>
            </a:pPr>
            <a:endParaRPr lang="en-US" sz="4200" b="1" dirty="0" smtClean="0">
              <a:latin typeface="Book Antiqua" pitchFamily="18" charset="0"/>
            </a:endParaRPr>
          </a:p>
          <a:p>
            <a:pPr algn="ctr">
              <a:buNone/>
            </a:pPr>
            <a:r>
              <a:rPr lang="en-US" sz="4200" b="1" dirty="0" smtClean="0">
                <a:latin typeface="Book Antiqua" pitchFamily="18" charset="0"/>
              </a:rPr>
              <a:t>Unit</a:t>
            </a:r>
            <a:r>
              <a:rPr lang="en-US" sz="4400" b="1" dirty="0" smtClean="0">
                <a:latin typeface="Book Antiqua" pitchFamily="18" charset="0"/>
              </a:rPr>
              <a:t>-6</a:t>
            </a:r>
            <a:endParaRPr lang="en-US" sz="4400" b="1" dirty="0">
              <a:latin typeface="Book Antiqua" pitchFamily="18" charset="0"/>
            </a:endParaRPr>
          </a:p>
          <a:p>
            <a:pPr algn="ctr">
              <a:buNone/>
            </a:pPr>
            <a:r>
              <a:rPr lang="en-US" sz="4200" b="1" u="sng" dirty="0" smtClean="0">
                <a:latin typeface="Book Antiqua" pitchFamily="18" charset="0"/>
              </a:rPr>
              <a:t>Self Organizing Maps</a:t>
            </a:r>
          </a:p>
          <a:p>
            <a:pPr algn="ctr">
              <a:buNone/>
            </a:pPr>
            <a:endParaRPr lang="en-US" sz="4200" b="1" u="sng" dirty="0" smtClean="0">
              <a:latin typeface="Book Antiqua" pitchFamily="18" charset="0"/>
            </a:endParaRPr>
          </a:p>
          <a:p>
            <a:pPr algn="ctr">
              <a:buNone/>
            </a:pPr>
            <a:r>
              <a:rPr lang="en-US" sz="4200" b="1" dirty="0" smtClean="0">
                <a:latin typeface="Book Antiqua" pitchFamily="18" charset="0"/>
              </a:rPr>
              <a:t>By: </a:t>
            </a:r>
            <a:r>
              <a:rPr lang="en-US" sz="4200" b="1" dirty="0" err="1" smtClean="0">
                <a:latin typeface="Book Antiqua" pitchFamily="18" charset="0"/>
              </a:rPr>
              <a:t>Arjun</a:t>
            </a:r>
            <a:r>
              <a:rPr lang="en-US" sz="4200" b="1" dirty="0" smtClean="0">
                <a:latin typeface="Book Antiqua" pitchFamily="18" charset="0"/>
              </a:rPr>
              <a:t> Saud</a:t>
            </a:r>
          </a:p>
          <a:p>
            <a:pPr algn="ctr">
              <a:buNone/>
            </a:pPr>
            <a:r>
              <a:rPr lang="en-US" sz="4200" b="1" dirty="0" smtClean="0">
                <a:latin typeface="Book Antiqua" pitchFamily="18" charset="0"/>
              </a:rPr>
              <a:t>Asst. Prof.: CDCSIT, TU</a:t>
            </a:r>
          </a:p>
          <a:p>
            <a:pPr>
              <a:buNone/>
            </a:pPr>
            <a:r>
              <a:rPr lang="en-US" sz="4200" b="1" dirty="0">
                <a:latin typeface="Book Antiqua" pitchFamily="18" charset="0"/>
              </a:rPr>
              <a:t>	</a:t>
            </a:r>
            <a:r>
              <a:rPr lang="en-US" sz="4200" b="1" dirty="0" smtClean="0">
                <a:latin typeface="Book Antiqua" pitchFamily="18" charset="0"/>
              </a:rPr>
              <a:t>					   		</a:t>
            </a:r>
            <a:endParaRPr lang="en-US" b="1" dirty="0">
              <a:latin typeface="Book Antiqua" pitchFamily="18" charset="0"/>
            </a:endParaRPr>
          </a:p>
        </p:txBody>
      </p:sp>
      <p:sp>
        <p:nvSpPr>
          <p:cNvPr id="3" name="Footer Placeholder 2"/>
          <p:cNvSpPr>
            <a:spLocks noGrp="1"/>
          </p:cNvSpPr>
          <p:nvPr>
            <p:ph type="ftr" sz="quarter" idx="11"/>
          </p:nvPr>
        </p:nvSpPr>
        <p:spPr/>
        <p:txBody>
          <a:bodyPr/>
          <a:lstStyle/>
          <a:p>
            <a:r>
              <a:rPr lang="en-US" smtClean="0"/>
              <a:t>ANN_CSIT                      By: Arjun Saud</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Competition</a:t>
            </a:r>
          </a:p>
          <a:p>
            <a:pPr algn="just">
              <a:buClr>
                <a:schemeClr val="accent2"/>
              </a:buClr>
              <a:buFontTx/>
              <a:buChar char="•"/>
            </a:pPr>
            <a:r>
              <a:rPr lang="en-US" sz="2400" dirty="0" smtClean="0">
                <a:latin typeface="Book Antiqua" panose="02040602050305030304" pitchFamily="18" charset="0"/>
              </a:rPr>
              <a:t>To </a:t>
            </a:r>
            <a:r>
              <a:rPr lang="en-US" sz="2400" dirty="0">
                <a:latin typeface="Book Antiqua" panose="02040602050305030304" pitchFamily="18" charset="0"/>
              </a:rPr>
              <a:t>find the best match of the input vector </a:t>
            </a:r>
            <a:r>
              <a:rPr lang="en-US" sz="2400" b="1" dirty="0">
                <a:latin typeface="Book Antiqua" panose="02040602050305030304" pitchFamily="18" charset="0"/>
              </a:rPr>
              <a:t>x</a:t>
            </a:r>
            <a:r>
              <a:rPr lang="en-US" sz="2400" dirty="0">
                <a:latin typeface="Book Antiqua" panose="02040602050305030304" pitchFamily="18" charset="0"/>
              </a:rPr>
              <a:t> with the synaptic weights </a:t>
            </a:r>
            <a:r>
              <a:rPr lang="en-US" sz="2400" b="1" dirty="0" err="1">
                <a:latin typeface="Book Antiqua" panose="02040602050305030304" pitchFamily="18" charset="0"/>
              </a:rPr>
              <a:t>w</a:t>
            </a:r>
            <a:r>
              <a:rPr lang="en-US" sz="2400" baseline="-25000" dirty="0" err="1">
                <a:latin typeface="Book Antiqua" panose="02040602050305030304" pitchFamily="18" charset="0"/>
              </a:rPr>
              <a:t>j</a:t>
            </a:r>
            <a:r>
              <a:rPr lang="en-US" sz="2400" dirty="0">
                <a:latin typeface="Book Antiqua" panose="02040602050305030304" pitchFamily="18" charset="0"/>
              </a:rPr>
              <a:t> we use the Euclidean distance. The neuron with the smallest distance is called </a:t>
            </a:r>
            <a:r>
              <a:rPr lang="en-US" sz="2400" dirty="0" err="1">
                <a:latin typeface="Book Antiqua" panose="02040602050305030304" pitchFamily="18" charset="0"/>
              </a:rPr>
              <a:t>i</a:t>
            </a:r>
            <a:r>
              <a:rPr lang="en-US" sz="2400" dirty="0">
                <a:latin typeface="Book Antiqua" panose="02040602050305030304" pitchFamily="18" charset="0"/>
              </a:rPr>
              <a:t>(</a:t>
            </a:r>
            <a:r>
              <a:rPr lang="en-US" sz="2400" b="1" dirty="0">
                <a:latin typeface="Book Antiqua" panose="02040602050305030304" pitchFamily="18" charset="0"/>
              </a:rPr>
              <a:t>x</a:t>
            </a:r>
            <a:r>
              <a:rPr lang="en-US" sz="2400" dirty="0">
                <a:latin typeface="Book Antiqua" panose="02040602050305030304" pitchFamily="18" charset="0"/>
              </a:rPr>
              <a:t>) and is given by</a:t>
            </a:r>
            <a:r>
              <a:rPr lang="en-US" sz="2400" dirty="0" smtClean="0">
                <a:latin typeface="Book Antiqua" panose="02040602050305030304" pitchFamily="18" charset="0"/>
              </a:rPr>
              <a:t>:</a:t>
            </a:r>
          </a:p>
          <a:p>
            <a:pPr marL="0" indent="0" algn="just">
              <a:buClr>
                <a:schemeClr val="accent2"/>
              </a:buClr>
              <a:buNone/>
            </a:pPr>
            <a:r>
              <a:rPr lang="en-US" sz="2400" dirty="0" smtClean="0">
                <a:latin typeface="Book Antiqua" panose="02040602050305030304" pitchFamily="18" charset="0"/>
              </a:rPr>
              <a:t>	</a:t>
            </a:r>
            <a:r>
              <a:rPr lang="en-US" sz="2400" dirty="0" err="1" smtClean="0">
                <a:latin typeface="Book Antiqua" panose="02040602050305030304" pitchFamily="18" charset="0"/>
              </a:rPr>
              <a:t>i</a:t>
            </a:r>
            <a:r>
              <a:rPr lang="en-US" sz="2400" dirty="0" smtClean="0">
                <a:latin typeface="Book Antiqua" panose="02040602050305030304" pitchFamily="18" charset="0"/>
              </a:rPr>
              <a:t>(</a:t>
            </a:r>
            <a:r>
              <a:rPr lang="en-US" sz="2400" b="1" dirty="0" smtClean="0">
                <a:latin typeface="Book Antiqua" panose="02040602050305030304" pitchFamily="18" charset="0"/>
              </a:rPr>
              <a:t>x</a:t>
            </a:r>
            <a:r>
              <a:rPr lang="en-US" sz="2400" dirty="0">
                <a:latin typeface="Book Antiqua" panose="02040602050305030304" pitchFamily="18" charset="0"/>
              </a:rPr>
              <a:t>)=</a:t>
            </a:r>
            <a:r>
              <a:rPr lang="en-US" sz="2400" dirty="0" err="1">
                <a:latin typeface="Book Antiqua" panose="02040602050305030304" pitchFamily="18" charset="0"/>
              </a:rPr>
              <a:t>arg</a:t>
            </a:r>
            <a:r>
              <a:rPr lang="en-US" sz="2400" dirty="0">
                <a:latin typeface="Book Antiqua" panose="02040602050305030304" pitchFamily="18" charset="0"/>
              </a:rPr>
              <a:t> </a:t>
            </a:r>
            <a:r>
              <a:rPr lang="en-US" sz="2400" dirty="0" err="1">
                <a:latin typeface="Book Antiqua" panose="02040602050305030304" pitchFamily="18" charset="0"/>
              </a:rPr>
              <a:t>min</a:t>
            </a:r>
            <a:r>
              <a:rPr lang="en-US" sz="2400" baseline="-25000" dirty="0" err="1">
                <a:latin typeface="Book Antiqua" panose="02040602050305030304" pitchFamily="18" charset="0"/>
              </a:rPr>
              <a:t>j</a:t>
            </a:r>
            <a:r>
              <a:rPr lang="en-US" sz="2400" dirty="0">
                <a:latin typeface="Book Antiqua" panose="02040602050305030304" pitchFamily="18" charset="0"/>
              </a:rPr>
              <a:t> ||</a:t>
            </a:r>
            <a:r>
              <a:rPr lang="en-US" sz="2400" b="1" dirty="0">
                <a:latin typeface="Book Antiqua" panose="02040602050305030304" pitchFamily="18" charset="0"/>
              </a:rPr>
              <a:t>x</a:t>
            </a:r>
            <a:r>
              <a:rPr lang="en-US" sz="2400" dirty="0">
                <a:latin typeface="Book Antiqua" panose="02040602050305030304" pitchFamily="18" charset="0"/>
              </a:rPr>
              <a:t> – </a:t>
            </a:r>
            <a:r>
              <a:rPr lang="en-US" sz="2400" b="1" dirty="0" err="1">
                <a:latin typeface="Book Antiqua" panose="02040602050305030304" pitchFamily="18" charset="0"/>
              </a:rPr>
              <a:t>w</a:t>
            </a:r>
            <a:r>
              <a:rPr lang="en-US" sz="2400" baseline="-25000" dirty="0" err="1">
                <a:latin typeface="Book Antiqua" panose="02040602050305030304" pitchFamily="18" charset="0"/>
              </a:rPr>
              <a:t>j</a:t>
            </a:r>
            <a:r>
              <a:rPr lang="en-US" sz="2400" dirty="0">
                <a:latin typeface="Book Antiqua" panose="02040602050305030304" pitchFamily="18" charset="0"/>
              </a:rPr>
              <a:t>||, j=1,2,…,l</a:t>
            </a:r>
            <a:endParaRPr lang="en-US" sz="2400" b="1" baseline="-25000" dirty="0">
              <a:latin typeface="Book Antiqua" panose="02040602050305030304" pitchFamily="18" charset="0"/>
            </a:endParaRPr>
          </a:p>
          <a:p>
            <a:pPr algn="just">
              <a:buClr>
                <a:schemeClr val="accent2"/>
              </a:buClr>
              <a:buFontTx/>
              <a:buChar char="•"/>
            </a:pPr>
            <a:r>
              <a:rPr lang="en-US" sz="2400" dirty="0" smtClean="0">
                <a:latin typeface="Book Antiqua" panose="02040602050305030304" pitchFamily="18" charset="0"/>
              </a:rPr>
              <a:t>The </a:t>
            </a:r>
            <a:r>
              <a:rPr lang="en-US" sz="2400" dirty="0">
                <a:latin typeface="Book Antiqua" panose="02040602050305030304" pitchFamily="18" charset="0"/>
              </a:rPr>
              <a:t>neuron (</a:t>
            </a:r>
            <a:r>
              <a:rPr lang="en-US" sz="2400" dirty="0" err="1">
                <a:latin typeface="Book Antiqua" panose="02040602050305030304" pitchFamily="18" charset="0"/>
              </a:rPr>
              <a:t>i</a:t>
            </a:r>
            <a:r>
              <a:rPr lang="en-US" sz="2400" dirty="0">
                <a:latin typeface="Book Antiqua" panose="02040602050305030304" pitchFamily="18" charset="0"/>
              </a:rPr>
              <a:t>) that satisfies the above condition is called </a:t>
            </a:r>
            <a:r>
              <a:rPr lang="en-US" sz="2400" i="1" dirty="0">
                <a:latin typeface="Book Antiqua" panose="02040602050305030304" pitchFamily="18" charset="0"/>
              </a:rPr>
              <a:t>best-matching</a:t>
            </a:r>
            <a:r>
              <a:rPr lang="en-US" sz="2400" dirty="0">
                <a:latin typeface="Book Antiqua" panose="02040602050305030304" pitchFamily="18" charset="0"/>
              </a:rPr>
              <a:t> or </a:t>
            </a:r>
            <a:r>
              <a:rPr lang="en-US" sz="2400" i="1" dirty="0">
                <a:latin typeface="Book Antiqua" panose="02040602050305030304" pitchFamily="18" charset="0"/>
              </a:rPr>
              <a:t>winning neuron</a:t>
            </a:r>
            <a:r>
              <a:rPr lang="en-US" sz="2400" dirty="0">
                <a:latin typeface="Book Antiqua" panose="02040602050305030304" pitchFamily="18" charset="0"/>
              </a:rPr>
              <a:t> for the input vector </a:t>
            </a:r>
            <a:r>
              <a:rPr lang="en-US" sz="2400" b="1" dirty="0">
                <a:latin typeface="Book Antiqua" panose="02040602050305030304" pitchFamily="18" charset="0"/>
              </a:rPr>
              <a:t>x</a:t>
            </a:r>
            <a:r>
              <a:rPr lang="en-US" sz="2400" dirty="0">
                <a:latin typeface="Book Antiqua" panose="02040602050305030304" pitchFamily="18" charset="0"/>
              </a:rPr>
              <a:t>. </a:t>
            </a:r>
            <a:endParaRPr lang="en-US" sz="2400" dirty="0" smtClean="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30713525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Cooperation</a:t>
            </a:r>
          </a:p>
          <a:p>
            <a:pPr algn="just">
              <a:buClr>
                <a:schemeClr val="accent2"/>
              </a:buClr>
              <a:buFontTx/>
              <a:buChar char="•"/>
            </a:pPr>
            <a:r>
              <a:rPr lang="en-US" sz="2400" dirty="0">
                <a:latin typeface="Book Antiqua" panose="02040602050305030304" pitchFamily="18" charset="0"/>
              </a:rPr>
              <a:t>The winning neuron effectively locates the center of a </a:t>
            </a:r>
            <a:r>
              <a:rPr lang="en-US" sz="2400" i="1" dirty="0">
                <a:latin typeface="Book Antiqua" panose="02040602050305030304" pitchFamily="18" charset="0"/>
              </a:rPr>
              <a:t>topological </a:t>
            </a:r>
            <a:r>
              <a:rPr lang="en-US" sz="2400" i="1" dirty="0" smtClean="0">
                <a:latin typeface="Book Antiqua" panose="02040602050305030304" pitchFamily="18" charset="0"/>
              </a:rPr>
              <a:t>neighborhood</a:t>
            </a:r>
            <a:r>
              <a:rPr lang="en-US" sz="2400" dirty="0" smtClean="0">
                <a:latin typeface="Book Antiqua" panose="02040602050305030304" pitchFamily="18" charset="0"/>
              </a:rPr>
              <a:t>.</a:t>
            </a:r>
            <a:endParaRPr lang="en-US" sz="2400" dirty="0">
              <a:latin typeface="Book Antiqua" panose="02040602050305030304" pitchFamily="18" charset="0"/>
            </a:endParaRPr>
          </a:p>
          <a:p>
            <a:pPr algn="just">
              <a:buClr>
                <a:schemeClr val="accent2"/>
              </a:buClr>
              <a:buFontTx/>
              <a:buChar char="•"/>
            </a:pPr>
            <a:r>
              <a:rPr lang="en-US" sz="2400" dirty="0" smtClean="0">
                <a:latin typeface="Book Antiqua" panose="02040602050305030304" pitchFamily="18" charset="0"/>
              </a:rPr>
              <a:t>The neighborhood </a:t>
            </a:r>
            <a:r>
              <a:rPr lang="en-US" sz="2400" dirty="0">
                <a:latin typeface="Book Antiqua" panose="02040602050305030304" pitchFamily="18" charset="0"/>
              </a:rPr>
              <a:t>should be a decreasing function of the </a:t>
            </a:r>
            <a:r>
              <a:rPr lang="en-US" sz="2400" i="1" dirty="0">
                <a:latin typeface="Book Antiqua" panose="02040602050305030304" pitchFamily="18" charset="0"/>
              </a:rPr>
              <a:t>lateral distance</a:t>
            </a:r>
            <a:r>
              <a:rPr lang="en-US" sz="2400" dirty="0">
                <a:latin typeface="Book Antiqua" panose="02040602050305030304" pitchFamily="18" charset="0"/>
              </a:rPr>
              <a:t> between the neurons</a:t>
            </a:r>
            <a:r>
              <a:rPr lang="en-US" sz="2400" dirty="0" smtClean="0">
                <a:latin typeface="Book Antiqua" panose="02040602050305030304" pitchFamily="18" charset="0"/>
              </a:rPr>
              <a:t>.</a:t>
            </a:r>
          </a:p>
          <a:p>
            <a:pPr algn="just">
              <a:buClr>
                <a:schemeClr val="accent2"/>
              </a:buClr>
              <a:buFontTx/>
              <a:buChar char="•"/>
            </a:pPr>
            <a:r>
              <a:rPr lang="en-US" sz="2400" dirty="0" smtClean="0">
                <a:latin typeface="Book Antiqua" panose="02040602050305030304" pitchFamily="18" charset="0"/>
              </a:rPr>
              <a:t>Let </a:t>
            </a:r>
            <a:r>
              <a:rPr lang="en-US" sz="2400" dirty="0" err="1">
                <a:latin typeface="Book Antiqua" panose="02040602050305030304" pitchFamily="18" charset="0"/>
              </a:rPr>
              <a:t>d</a:t>
            </a:r>
            <a:r>
              <a:rPr lang="en-US" sz="2400" baseline="-25000" dirty="0" err="1">
                <a:latin typeface="Book Antiqua" panose="02040602050305030304" pitchFamily="18" charset="0"/>
              </a:rPr>
              <a:t>ij</a:t>
            </a:r>
            <a:r>
              <a:rPr lang="en-US" sz="2400" dirty="0">
                <a:latin typeface="Book Antiqua" panose="02040602050305030304" pitchFamily="18" charset="0"/>
              </a:rPr>
              <a:t> is the lateral distance between neurons </a:t>
            </a:r>
            <a:r>
              <a:rPr lang="en-US" sz="2400" dirty="0" err="1">
                <a:latin typeface="Book Antiqua" panose="02040602050305030304" pitchFamily="18" charset="0"/>
              </a:rPr>
              <a:t>i</a:t>
            </a:r>
            <a:r>
              <a:rPr lang="en-US" sz="2400" dirty="0">
                <a:latin typeface="Book Antiqua" panose="02040602050305030304" pitchFamily="18" charset="0"/>
              </a:rPr>
              <a:t> and j </a:t>
            </a:r>
            <a:r>
              <a:rPr lang="en-US" sz="2400" dirty="0" smtClean="0">
                <a:latin typeface="Book Antiqua" panose="02040602050305030304" pitchFamily="18" charset="0"/>
              </a:rPr>
              <a:t>and let us denote </a:t>
            </a:r>
            <a:r>
              <a:rPr lang="en-US" sz="2400" dirty="0" err="1">
                <a:latin typeface="Book Antiqua" panose="02040602050305030304" pitchFamily="18" charset="0"/>
              </a:rPr>
              <a:t>h</a:t>
            </a:r>
            <a:r>
              <a:rPr lang="en-US" sz="2400" baseline="-25000" dirty="0" err="1">
                <a:latin typeface="Book Antiqua" panose="02040602050305030304" pitchFamily="18" charset="0"/>
              </a:rPr>
              <a:t>ji</a:t>
            </a:r>
            <a:r>
              <a:rPr lang="en-US" sz="2400" dirty="0">
                <a:latin typeface="Book Antiqua" panose="02040602050305030304" pitchFamily="18" charset="0"/>
              </a:rPr>
              <a:t> </a:t>
            </a:r>
            <a:r>
              <a:rPr lang="en-US" sz="2400" dirty="0" smtClean="0">
                <a:latin typeface="Book Antiqua" panose="02040602050305030304" pitchFamily="18" charset="0"/>
              </a:rPr>
              <a:t>as the </a:t>
            </a:r>
            <a:r>
              <a:rPr lang="en-US" sz="2400" i="1" dirty="0">
                <a:latin typeface="Book Antiqua" panose="02040602050305030304" pitchFamily="18" charset="0"/>
              </a:rPr>
              <a:t>topological </a:t>
            </a:r>
            <a:r>
              <a:rPr lang="en-US" sz="2400" i="1" dirty="0" smtClean="0">
                <a:latin typeface="Book Antiqua" panose="02040602050305030304" pitchFamily="18" charset="0"/>
              </a:rPr>
              <a:t>neighborhood </a:t>
            </a:r>
            <a:r>
              <a:rPr lang="en-US" sz="2400" i="1" dirty="0">
                <a:latin typeface="Book Antiqua" panose="02040602050305030304" pitchFamily="18" charset="0"/>
              </a:rPr>
              <a:t>around neuron </a:t>
            </a:r>
            <a:r>
              <a:rPr lang="en-US" sz="2400" i="1" dirty="0" err="1" smtClean="0">
                <a:latin typeface="Book Antiqua" panose="02040602050305030304" pitchFamily="18" charset="0"/>
              </a:rPr>
              <a:t>i</a:t>
            </a:r>
            <a:r>
              <a:rPr lang="en-US" sz="2400" dirty="0" smtClean="0">
                <a:latin typeface="Book Antiqua" panose="02040602050305030304" pitchFamily="18" charset="0"/>
              </a:rPr>
              <a:t>.</a:t>
            </a: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423559379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Cooperation</a:t>
            </a:r>
          </a:p>
          <a:p>
            <a:pPr algn="just">
              <a:buClr>
                <a:schemeClr val="accent2"/>
              </a:buClr>
              <a:buFontTx/>
              <a:buChar char="•"/>
            </a:pPr>
            <a:r>
              <a:rPr lang="en-US" sz="2200" dirty="0" smtClean="0">
                <a:latin typeface="Book Antiqua" panose="02040602050305030304" pitchFamily="18" charset="0"/>
              </a:rPr>
              <a:t>Thus </a:t>
            </a:r>
            <a:r>
              <a:rPr lang="en-US" sz="2200" dirty="0" err="1" smtClean="0">
                <a:latin typeface="Book Antiqua" panose="02040602050305030304" pitchFamily="18" charset="0"/>
              </a:rPr>
              <a:t>h</a:t>
            </a:r>
            <a:r>
              <a:rPr lang="en-US" sz="2200" baseline="-25000" dirty="0" err="1" smtClean="0">
                <a:latin typeface="Book Antiqua" panose="02040602050305030304" pitchFamily="18" charset="0"/>
              </a:rPr>
              <a:t>ji</a:t>
            </a:r>
            <a:r>
              <a:rPr lang="en-US" sz="2200" dirty="0" smtClean="0">
                <a:latin typeface="Book Antiqua" panose="02040602050305030304" pitchFamily="18" charset="0"/>
              </a:rPr>
              <a:t> must be </a:t>
            </a:r>
            <a:r>
              <a:rPr lang="en-US" sz="2200" i="1" dirty="0" smtClean="0">
                <a:latin typeface="Book Antiqua" panose="02040602050305030304" pitchFamily="18" charset="0"/>
              </a:rPr>
              <a:t>function </a:t>
            </a:r>
            <a:r>
              <a:rPr lang="en-US" sz="2200" i="1" dirty="0">
                <a:latin typeface="Book Antiqua" panose="02040602050305030304" pitchFamily="18" charset="0"/>
              </a:rPr>
              <a:t>of distance</a:t>
            </a:r>
            <a:r>
              <a:rPr lang="en-US" sz="2200" dirty="0">
                <a:latin typeface="Book Antiqua" panose="02040602050305030304" pitchFamily="18" charset="0"/>
              </a:rPr>
              <a:t> which satisfies the following two requirements:</a:t>
            </a:r>
          </a:p>
          <a:p>
            <a:pPr lvl="1" algn="just">
              <a:buClr>
                <a:schemeClr val="accent2"/>
              </a:buClr>
              <a:buSzPct val="75000"/>
              <a:buFontTx/>
              <a:buChar char="•"/>
            </a:pPr>
            <a:r>
              <a:rPr lang="en-US" sz="2400" i="1" dirty="0">
                <a:latin typeface="Book Antiqua" panose="02040602050305030304" pitchFamily="18" charset="0"/>
              </a:rPr>
              <a:t>The topological </a:t>
            </a:r>
            <a:r>
              <a:rPr lang="en-US" sz="2400" i="1" dirty="0" smtClean="0">
                <a:latin typeface="Book Antiqua" panose="02040602050305030304" pitchFamily="18" charset="0"/>
              </a:rPr>
              <a:t>neighborhood </a:t>
            </a:r>
            <a:r>
              <a:rPr lang="en-US" sz="2400" i="1" dirty="0" err="1">
                <a:latin typeface="Book Antiqua" panose="02040602050305030304" pitchFamily="18" charset="0"/>
              </a:rPr>
              <a:t>h</a:t>
            </a:r>
            <a:r>
              <a:rPr lang="en-US" sz="2400" i="1" baseline="-25000" dirty="0" err="1">
                <a:latin typeface="Book Antiqua" panose="02040602050305030304" pitchFamily="18" charset="0"/>
              </a:rPr>
              <a:t>ji</a:t>
            </a:r>
            <a:r>
              <a:rPr lang="en-US" sz="2400" i="1" dirty="0">
                <a:latin typeface="Book Antiqua" panose="02040602050305030304" pitchFamily="18" charset="0"/>
              </a:rPr>
              <a:t> is symmetric about the maximum point defined by </a:t>
            </a:r>
            <a:r>
              <a:rPr lang="en-US" sz="2400" i="1" dirty="0" err="1">
                <a:latin typeface="Book Antiqua" panose="02040602050305030304" pitchFamily="18" charset="0"/>
              </a:rPr>
              <a:t>d</a:t>
            </a:r>
            <a:r>
              <a:rPr lang="en-US" sz="2400" i="1" baseline="-25000" dirty="0" err="1">
                <a:latin typeface="Book Antiqua" panose="02040602050305030304" pitchFamily="18" charset="0"/>
              </a:rPr>
              <a:t>ij</a:t>
            </a:r>
            <a:r>
              <a:rPr lang="en-US" sz="2400" i="1" dirty="0">
                <a:latin typeface="Book Antiqua" panose="02040602050305030304" pitchFamily="18" charset="0"/>
              </a:rPr>
              <a:t>=0; in other words, it attains its maximum value at the winning neuron </a:t>
            </a:r>
            <a:r>
              <a:rPr lang="en-US" sz="2400" i="1" dirty="0" err="1">
                <a:latin typeface="Book Antiqua" panose="02040602050305030304" pitchFamily="18" charset="0"/>
              </a:rPr>
              <a:t>i</a:t>
            </a:r>
            <a:r>
              <a:rPr lang="en-US" sz="2400" i="1" dirty="0">
                <a:latin typeface="Book Antiqua" panose="02040602050305030304" pitchFamily="18" charset="0"/>
              </a:rPr>
              <a:t> for which the distance is zero.</a:t>
            </a:r>
          </a:p>
          <a:p>
            <a:pPr lvl="1" algn="just">
              <a:buClr>
                <a:schemeClr val="accent2"/>
              </a:buClr>
              <a:buSzPct val="75000"/>
              <a:buFontTx/>
              <a:buChar char="•"/>
            </a:pPr>
            <a:r>
              <a:rPr lang="en-US" sz="2400" i="1" dirty="0">
                <a:latin typeface="Book Antiqua" panose="02040602050305030304" pitchFamily="18" charset="0"/>
              </a:rPr>
              <a:t>The amplitude of the topological </a:t>
            </a:r>
            <a:r>
              <a:rPr lang="en-US" sz="2400" i="1" dirty="0" smtClean="0">
                <a:latin typeface="Book Antiqua" panose="02040602050305030304" pitchFamily="18" charset="0"/>
              </a:rPr>
              <a:t>neighborhood </a:t>
            </a:r>
            <a:r>
              <a:rPr lang="en-US" sz="2400" i="1" dirty="0" err="1">
                <a:latin typeface="Book Antiqua" panose="02040602050305030304" pitchFamily="18" charset="0"/>
              </a:rPr>
              <a:t>h</a:t>
            </a:r>
            <a:r>
              <a:rPr lang="en-US" sz="2400" i="1" baseline="-25000" dirty="0" err="1">
                <a:latin typeface="Book Antiqua" panose="02040602050305030304" pitchFamily="18" charset="0"/>
              </a:rPr>
              <a:t>ji</a:t>
            </a:r>
            <a:r>
              <a:rPr lang="en-US" sz="2400" i="1" dirty="0">
                <a:latin typeface="Book Antiqua" panose="02040602050305030304" pitchFamily="18" charset="0"/>
              </a:rPr>
              <a:t> decreases monotonically with increasing lateral distance </a:t>
            </a:r>
            <a:r>
              <a:rPr lang="en-US" sz="2400" i="1" dirty="0" err="1">
                <a:latin typeface="Book Antiqua" panose="02040602050305030304" pitchFamily="18" charset="0"/>
              </a:rPr>
              <a:t>d</a:t>
            </a:r>
            <a:r>
              <a:rPr lang="en-US" sz="2400" i="1" baseline="-25000" dirty="0" err="1">
                <a:latin typeface="Book Antiqua" panose="02040602050305030304" pitchFamily="18" charset="0"/>
              </a:rPr>
              <a:t>ij</a:t>
            </a:r>
            <a:r>
              <a:rPr lang="en-US" sz="2400" i="1" dirty="0">
                <a:latin typeface="Book Antiqua" panose="02040602050305030304" pitchFamily="18" charset="0"/>
              </a:rPr>
              <a:t> decaying to zero for </a:t>
            </a:r>
            <a:r>
              <a:rPr lang="en-US" sz="2400" i="1" dirty="0" err="1">
                <a:latin typeface="Book Antiqua" panose="02040602050305030304" pitchFamily="18" charset="0"/>
              </a:rPr>
              <a:t>d</a:t>
            </a:r>
            <a:r>
              <a:rPr lang="en-US" sz="2400" i="1" baseline="-25000" dirty="0" err="1">
                <a:latin typeface="Book Antiqua" panose="02040602050305030304" pitchFamily="18" charset="0"/>
              </a:rPr>
              <a:t>ij</a:t>
            </a:r>
            <a:r>
              <a:rPr lang="en-US" sz="2400" i="1" dirty="0">
                <a:latin typeface="Book Antiqua" panose="02040602050305030304" pitchFamily="18" charset="0"/>
              </a:rPr>
              <a:t> </a:t>
            </a:r>
            <a:r>
              <a:rPr lang="en-US" sz="2400" i="1" dirty="0">
                <a:latin typeface="Book Antiqua" panose="02040602050305030304" pitchFamily="18" charset="0"/>
                <a:sym typeface="Wingdings" panose="05000000000000000000" pitchFamily="2" charset="2"/>
              </a:rPr>
              <a:t> </a:t>
            </a:r>
            <a:r>
              <a:rPr lang="en-US" sz="2400" i="1" dirty="0">
                <a:latin typeface="Book Antiqua" panose="02040602050305030304" pitchFamily="18" charset="0"/>
                <a:sym typeface="Symbol" panose="05050102010706020507" pitchFamily="18" charset="2"/>
              </a:rPr>
              <a:t> ; this is a necessary condition for convergence.</a:t>
            </a:r>
            <a:endParaRPr lang="en-US" sz="2400" i="1" baseline="-25000" dirty="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32953463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Cooperation</a:t>
            </a:r>
          </a:p>
          <a:p>
            <a:pPr algn="just">
              <a:buClr>
                <a:schemeClr val="accent2"/>
              </a:buClr>
              <a:buFontTx/>
              <a:buChar char="•"/>
            </a:pPr>
            <a:r>
              <a:rPr lang="en-US" sz="2400" dirty="0">
                <a:latin typeface="Book Antiqua" panose="02040602050305030304" pitchFamily="18" charset="0"/>
              </a:rPr>
              <a:t>A typical choice of </a:t>
            </a:r>
            <a:r>
              <a:rPr lang="en-US" sz="2400" dirty="0" err="1">
                <a:latin typeface="Book Antiqua" panose="02040602050305030304" pitchFamily="18" charset="0"/>
              </a:rPr>
              <a:t>h</a:t>
            </a:r>
            <a:r>
              <a:rPr lang="en-US" sz="2400" baseline="-25000" dirty="0" err="1">
                <a:latin typeface="Book Antiqua" panose="02040602050305030304" pitchFamily="18" charset="0"/>
              </a:rPr>
              <a:t>ji</a:t>
            </a:r>
            <a:r>
              <a:rPr lang="en-US" sz="2400" dirty="0">
                <a:latin typeface="Book Antiqua" panose="02040602050305030304" pitchFamily="18" charset="0"/>
              </a:rPr>
              <a:t> is the Gaussian function which </a:t>
            </a:r>
            <a:r>
              <a:rPr lang="en-US" sz="2400" dirty="0" smtClean="0">
                <a:latin typeface="Book Antiqua" panose="02040602050305030304" pitchFamily="18" charset="0"/>
              </a:rPr>
              <a:t>is given by:</a:t>
            </a:r>
            <a:endParaRPr lang="en-US" sz="2400"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marL="0" indent="0" algn="just">
              <a:buClr>
                <a:schemeClr val="accent2"/>
              </a:buClr>
              <a:buNone/>
            </a:pPr>
            <a:r>
              <a:rPr lang="en-US" sz="2400" dirty="0" smtClean="0">
                <a:latin typeface="Book Antiqua" panose="02040602050305030304" pitchFamily="18" charset="0"/>
              </a:rPr>
              <a:t>	The </a:t>
            </a:r>
            <a:r>
              <a:rPr lang="en-US" sz="2400" dirty="0">
                <a:latin typeface="Book Antiqua" panose="02040602050305030304" pitchFamily="18" charset="0"/>
              </a:rPr>
              <a:t>parameter </a:t>
            </a:r>
            <a:r>
              <a:rPr lang="en-US" sz="2400" dirty="0">
                <a:latin typeface="Book Antiqua" panose="02040602050305030304" pitchFamily="18" charset="0"/>
                <a:sym typeface="Symbol" panose="05050102010706020507" pitchFamily="18" charset="2"/>
              </a:rPr>
              <a:t> is the </a:t>
            </a:r>
            <a:r>
              <a:rPr lang="en-US" sz="2400" dirty="0" smtClean="0">
                <a:latin typeface="Book Antiqua" panose="02040602050305030304" pitchFamily="18" charset="0"/>
                <a:sym typeface="Symbol" panose="05050102010706020507" pitchFamily="18" charset="2"/>
              </a:rPr>
              <a:t>width </a:t>
            </a:r>
            <a:r>
              <a:rPr lang="en-US" sz="2400" dirty="0">
                <a:latin typeface="Book Antiqua" panose="02040602050305030304" pitchFamily="18" charset="0"/>
                <a:sym typeface="Symbol" panose="05050102010706020507" pitchFamily="18" charset="2"/>
              </a:rPr>
              <a:t>of the </a:t>
            </a:r>
            <a:r>
              <a:rPr lang="en-US" sz="2400" dirty="0" smtClean="0">
                <a:latin typeface="Book Antiqua" panose="02040602050305030304" pitchFamily="18" charset="0"/>
                <a:sym typeface="Symbol" panose="05050102010706020507" pitchFamily="18" charset="2"/>
              </a:rPr>
              <a:t>neighborhood.</a:t>
            </a:r>
            <a:endParaRPr lang="en-US" sz="2400" i="1" baseline="-25000" dirty="0">
              <a:latin typeface="Book Antiqua" panose="02040602050305030304" pitchFamily="18" charset="0"/>
            </a:endParaRPr>
          </a:p>
          <a:p>
            <a:pPr algn="just">
              <a:buClr>
                <a:schemeClr val="accent2"/>
              </a:buClr>
              <a:buFontTx/>
              <a:buChar char="•"/>
            </a:pPr>
            <a:r>
              <a:rPr lang="en-US" sz="2400" dirty="0" smtClean="0">
                <a:latin typeface="Book Antiqua" panose="02040602050305030304" pitchFamily="18" charset="0"/>
              </a:rPr>
              <a:t>Another characteristic feature of the SOM algorithm is that the size of the neighborhood </a:t>
            </a:r>
            <a:r>
              <a:rPr lang="en-US" sz="2400" i="1" dirty="0" smtClean="0">
                <a:latin typeface="Book Antiqua" panose="02040602050305030304" pitchFamily="18" charset="0"/>
              </a:rPr>
              <a:t>shrinks</a:t>
            </a:r>
            <a:r>
              <a:rPr lang="en-US" sz="2400" dirty="0" smtClean="0">
                <a:latin typeface="Book Antiqua" panose="02040602050305030304" pitchFamily="18" charset="0"/>
              </a:rPr>
              <a:t> with time. This requirement is satisfied by making the width of the Gaussian function decreasing with time.</a:t>
            </a: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2100379626"/>
              </p:ext>
            </p:extLst>
          </p:nvPr>
        </p:nvGraphicFramePr>
        <p:xfrm>
          <a:off x="1600200" y="2438400"/>
          <a:ext cx="2971800" cy="914400"/>
        </p:xfrm>
        <a:graphic>
          <a:graphicData uri="http://schemas.openxmlformats.org/presentationml/2006/ole">
            <mc:AlternateContent xmlns:mc="http://schemas.openxmlformats.org/markup-compatibility/2006">
              <mc:Choice xmlns:v="urn:schemas-microsoft-com:vml" Requires="v">
                <p:oleObj spid="_x0000_s183306" name="Equation" r:id="rId3" imgW="1193800" imgH="444500" progId="Equation.3">
                  <p:embed/>
                </p:oleObj>
              </mc:Choice>
              <mc:Fallback>
                <p:oleObj name="Equation" r:id="rId3" imgW="1193800" imgH="4445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438400"/>
                        <a:ext cx="297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9556033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Cooperation</a:t>
            </a:r>
          </a:p>
          <a:p>
            <a:pPr>
              <a:buClr>
                <a:schemeClr val="accent2"/>
              </a:buClr>
              <a:buFontTx/>
              <a:buChar char="•"/>
            </a:pPr>
            <a:r>
              <a:rPr lang="en-US" sz="2400" dirty="0" smtClean="0">
                <a:latin typeface="Book Antiqua" panose="02040602050305030304" pitchFamily="18" charset="0"/>
              </a:rPr>
              <a:t>A popular choice is the exponential decay described by:</a:t>
            </a:r>
          </a:p>
          <a:p>
            <a:pPr>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dirty="0" smtClean="0">
              <a:latin typeface="Book Antiqua" panose="02040602050305030304" pitchFamily="18" charset="0"/>
            </a:endParaRPr>
          </a:p>
          <a:p>
            <a:pPr marL="0" indent="0" algn="just">
              <a:buClr>
                <a:schemeClr val="accent2"/>
              </a:buClr>
              <a:buNone/>
            </a:pPr>
            <a:r>
              <a:rPr lang="en-US" sz="2400" dirty="0">
                <a:latin typeface="Tahoma" panose="020B0604030504040204" pitchFamily="34" charset="0"/>
              </a:rPr>
              <a:t>	</a:t>
            </a:r>
            <a:r>
              <a:rPr lang="en-US" sz="2400" dirty="0" smtClean="0">
                <a:latin typeface="Book Antiqua" panose="02040602050305030304" pitchFamily="18" charset="0"/>
              </a:rPr>
              <a:t>Where </a:t>
            </a:r>
            <a:r>
              <a:rPr lang="en-US" sz="2400" dirty="0">
                <a:latin typeface="Book Antiqua" panose="02040602050305030304" pitchFamily="18" charset="0"/>
                <a:sym typeface="Symbol" panose="05050102010706020507" pitchFamily="18" charset="2"/>
              </a:rPr>
              <a:t></a:t>
            </a:r>
            <a:r>
              <a:rPr lang="en-US" sz="2400" baseline="-25000" dirty="0">
                <a:latin typeface="Book Antiqua" panose="02040602050305030304" pitchFamily="18" charset="0"/>
                <a:sym typeface="Symbol" panose="05050102010706020507" pitchFamily="18" charset="2"/>
              </a:rPr>
              <a:t>0 </a:t>
            </a:r>
            <a:r>
              <a:rPr lang="en-US" sz="2400" dirty="0">
                <a:latin typeface="Book Antiqua" panose="02040602050305030304" pitchFamily="18" charset="0"/>
                <a:sym typeface="Symbol" panose="05050102010706020507" pitchFamily="18" charset="2"/>
              </a:rPr>
              <a:t>is the value of  at the </a:t>
            </a:r>
            <a:r>
              <a:rPr lang="en-US" sz="2400" dirty="0" smtClean="0">
                <a:latin typeface="Book Antiqua" panose="02040602050305030304" pitchFamily="18" charset="0"/>
                <a:sym typeface="Symbol" panose="05050102010706020507" pitchFamily="18" charset="2"/>
              </a:rPr>
              <a:t>initialization </a:t>
            </a:r>
            <a:r>
              <a:rPr lang="en-US" sz="2400" dirty="0">
                <a:latin typeface="Book Antiqua" panose="02040602050305030304" pitchFamily="18" charset="0"/>
                <a:sym typeface="Symbol" panose="05050102010706020507" pitchFamily="18" charset="2"/>
              </a:rPr>
              <a:t>of the </a:t>
            </a:r>
            <a:r>
              <a:rPr lang="en-US" sz="2400" dirty="0" smtClean="0">
                <a:latin typeface="Book Antiqua" panose="02040602050305030304" pitchFamily="18" charset="0"/>
                <a:sym typeface="Symbol" panose="05050102010706020507" pitchFamily="18" charset="2"/>
              </a:rPr>
              <a:t>	SOM 	algorithm </a:t>
            </a:r>
            <a:r>
              <a:rPr lang="en-US" sz="2400" dirty="0">
                <a:latin typeface="Book Antiqua" panose="02040602050305030304" pitchFamily="18" charset="0"/>
                <a:sym typeface="Symbol" panose="05050102010706020507" pitchFamily="18" charset="2"/>
              </a:rPr>
              <a:t>and </a:t>
            </a:r>
            <a:r>
              <a:rPr lang="en-US" sz="2400" baseline="-25000" dirty="0">
                <a:latin typeface="Book Antiqua" panose="02040602050305030304" pitchFamily="18" charset="0"/>
                <a:sym typeface="Symbol" panose="05050102010706020507" pitchFamily="18" charset="2"/>
              </a:rPr>
              <a:t>1</a:t>
            </a:r>
            <a:r>
              <a:rPr lang="en-US" sz="2400" dirty="0">
                <a:latin typeface="Book Antiqua" panose="02040602050305030304" pitchFamily="18" charset="0"/>
                <a:sym typeface="Symbol" panose="05050102010706020507" pitchFamily="18" charset="2"/>
              </a:rPr>
              <a:t> is a </a:t>
            </a:r>
            <a:r>
              <a:rPr lang="en-US" sz="2400" i="1" dirty="0" smtClean="0">
                <a:latin typeface="Book Antiqua" panose="02040602050305030304" pitchFamily="18" charset="0"/>
                <a:sym typeface="Symbol" panose="05050102010706020507" pitchFamily="18" charset="2"/>
              </a:rPr>
              <a:t>time (iteration) constant</a:t>
            </a:r>
            <a:r>
              <a:rPr lang="en-US" sz="2400" dirty="0" smtClean="0">
                <a:latin typeface="Book Antiqua" panose="02040602050305030304" pitchFamily="18" charset="0"/>
                <a:sym typeface="Symbol" panose="05050102010706020507" pitchFamily="18" charset="2"/>
              </a:rPr>
              <a:t>. </a:t>
            </a:r>
            <a:endParaRPr lang="en-US" sz="2400" dirty="0">
              <a:latin typeface="Book Antiqua" panose="02040602050305030304" pitchFamily="18" charset="0"/>
              <a:sym typeface="Symbol" panose="05050102010706020507" pitchFamily="18" charset="2"/>
            </a:endParaRPr>
          </a:p>
          <a:p>
            <a:pPr algn="just">
              <a:buClr>
                <a:schemeClr val="accent2"/>
              </a:buClr>
              <a:buFontTx/>
              <a:buChar char="•"/>
            </a:pPr>
            <a:r>
              <a:rPr lang="en-US" sz="2400" dirty="0">
                <a:latin typeface="Book Antiqua" panose="02040602050305030304" pitchFamily="18" charset="0"/>
              </a:rPr>
              <a:t>Correspondingly the </a:t>
            </a:r>
            <a:r>
              <a:rPr lang="en-US" sz="2400" dirty="0" smtClean="0">
                <a:latin typeface="Book Antiqua" panose="02040602050305030304" pitchFamily="18" charset="0"/>
              </a:rPr>
              <a:t>neighborhood </a:t>
            </a:r>
            <a:r>
              <a:rPr lang="en-US" sz="2400" dirty="0">
                <a:latin typeface="Book Antiqua" panose="02040602050305030304" pitchFamily="18" charset="0"/>
              </a:rPr>
              <a:t>function assumes a time dependent form of its own:</a:t>
            </a:r>
          </a:p>
          <a:p>
            <a:pPr>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graphicFrame>
        <p:nvGraphicFramePr>
          <p:cNvPr id="7" name="Object 8"/>
          <p:cNvGraphicFramePr>
            <a:graphicFrameLocks noChangeAspect="1"/>
          </p:cNvGraphicFramePr>
          <p:nvPr>
            <p:extLst>
              <p:ext uri="{D42A27DB-BD31-4B8C-83A1-F6EECF244321}">
                <p14:modId xmlns:p14="http://schemas.microsoft.com/office/powerpoint/2010/main" val="2888958519"/>
              </p:ext>
            </p:extLst>
          </p:nvPr>
        </p:nvGraphicFramePr>
        <p:xfrm>
          <a:off x="1143000" y="2514600"/>
          <a:ext cx="3886200" cy="820738"/>
        </p:xfrm>
        <a:graphic>
          <a:graphicData uri="http://schemas.openxmlformats.org/presentationml/2006/ole">
            <mc:AlternateContent xmlns:mc="http://schemas.openxmlformats.org/markup-compatibility/2006">
              <mc:Choice xmlns:v="urn:schemas-microsoft-com:vml" Requires="v">
                <p:oleObj spid="_x0000_s184339" name="Equation" r:id="rId3" imgW="2044700" imgH="431800" progId="Equation.3">
                  <p:embed/>
                </p:oleObj>
              </mc:Choice>
              <mc:Fallback>
                <p:oleObj name="Equation" r:id="rId3" imgW="2044700" imgH="4318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14600"/>
                        <a:ext cx="3886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2373582352"/>
              </p:ext>
            </p:extLst>
          </p:nvPr>
        </p:nvGraphicFramePr>
        <p:xfrm>
          <a:off x="1676400" y="4953000"/>
          <a:ext cx="4572000" cy="909638"/>
        </p:xfrm>
        <a:graphic>
          <a:graphicData uri="http://schemas.openxmlformats.org/presentationml/2006/ole">
            <mc:AlternateContent xmlns:mc="http://schemas.openxmlformats.org/markup-compatibility/2006">
              <mc:Choice xmlns:v="urn:schemas-microsoft-com:vml" Requires="v">
                <p:oleObj spid="_x0000_s184340" name="Equation" r:id="rId5" imgW="2362200" imgH="469900" progId="Equation.3">
                  <p:embed/>
                </p:oleObj>
              </mc:Choice>
              <mc:Fallback>
                <p:oleObj name="Equation" r:id="rId5" imgW="2362200" imgH="4699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953000"/>
                        <a:ext cx="4572000"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3348047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Adaptation</a:t>
            </a:r>
          </a:p>
          <a:p>
            <a:pPr algn="just">
              <a:buClr>
                <a:schemeClr val="accent2"/>
              </a:buClr>
              <a:buFontTx/>
              <a:buChar char="•"/>
            </a:pPr>
            <a:r>
              <a:rPr lang="en-US" sz="2400" dirty="0">
                <a:latin typeface="Book Antiqua" panose="02040602050305030304" pitchFamily="18" charset="0"/>
              </a:rPr>
              <a:t>The adaptive process modifies the weights of the network so as to achieve the </a:t>
            </a:r>
            <a:r>
              <a:rPr lang="en-US" sz="2400" dirty="0" smtClean="0">
                <a:latin typeface="Book Antiqua" panose="02040602050305030304" pitchFamily="18" charset="0"/>
              </a:rPr>
              <a:t>self-organization </a:t>
            </a:r>
            <a:r>
              <a:rPr lang="en-US" sz="2400" dirty="0">
                <a:latin typeface="Book Antiqua" panose="02040602050305030304" pitchFamily="18" charset="0"/>
              </a:rPr>
              <a:t>of the network. </a:t>
            </a:r>
          </a:p>
          <a:p>
            <a:pPr algn="just">
              <a:buClr>
                <a:schemeClr val="accent2"/>
              </a:buClr>
              <a:buFontTx/>
              <a:buChar char="•"/>
            </a:pPr>
            <a:r>
              <a:rPr lang="en-US" sz="2400" dirty="0">
                <a:latin typeface="Book Antiqua" panose="02040602050305030304" pitchFamily="18" charset="0"/>
              </a:rPr>
              <a:t>Only the winning neuron and neurons inside its </a:t>
            </a:r>
            <a:r>
              <a:rPr lang="en-US" sz="2400" dirty="0" smtClean="0">
                <a:latin typeface="Book Antiqua" panose="02040602050305030304" pitchFamily="18" charset="0"/>
              </a:rPr>
              <a:t>neighborhood </a:t>
            </a:r>
            <a:r>
              <a:rPr lang="en-US" sz="2400" dirty="0">
                <a:latin typeface="Book Antiqua" panose="02040602050305030304" pitchFamily="18" charset="0"/>
              </a:rPr>
              <a:t>have their weights adapted. All the other neurons have no change in their weights.</a:t>
            </a:r>
          </a:p>
          <a:p>
            <a:pPr algn="just">
              <a:buClr>
                <a:schemeClr val="accent2"/>
              </a:buClr>
              <a:buFontTx/>
              <a:buChar char="•"/>
            </a:pPr>
            <a:r>
              <a:rPr lang="en-US" sz="2400" dirty="0">
                <a:latin typeface="Book Antiqua" panose="02040602050305030304" pitchFamily="18" charset="0"/>
              </a:rPr>
              <a:t>A method for deriving the weight update equations for the SOM model is based on a modified form of Hebbian learning. </a:t>
            </a:r>
            <a:r>
              <a:rPr lang="en-US" sz="2400" dirty="0" smtClean="0">
                <a:latin typeface="Book Antiqua" panose="02040602050305030304" pitchFamily="18" charset="0"/>
              </a:rPr>
              <a:t>There is a forgetting term in the standard Hebbian weight equations.</a:t>
            </a: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Adaptation</a:t>
            </a:r>
          </a:p>
          <a:p>
            <a:pPr algn="just">
              <a:buClr>
                <a:schemeClr val="accent2"/>
              </a:buClr>
              <a:buFontTx/>
              <a:buChar char="•"/>
            </a:pPr>
            <a:r>
              <a:rPr lang="en-US" sz="2400" dirty="0" smtClean="0">
                <a:latin typeface="Book Antiqua" panose="02040602050305030304" pitchFamily="18" charset="0"/>
              </a:rPr>
              <a:t>Let </a:t>
            </a:r>
            <a:r>
              <a:rPr lang="en-US" sz="2400" dirty="0">
                <a:latin typeface="Book Antiqua" panose="02040602050305030304" pitchFamily="18" charset="0"/>
              </a:rPr>
              <a:t>us assume that the </a:t>
            </a:r>
            <a:r>
              <a:rPr lang="en-US" sz="2400" i="1" dirty="0">
                <a:latin typeface="Book Antiqua" panose="02040602050305030304" pitchFamily="18" charset="0"/>
              </a:rPr>
              <a:t>forgetting term</a:t>
            </a:r>
            <a:r>
              <a:rPr lang="en-US" sz="2400" dirty="0">
                <a:latin typeface="Book Antiqua" panose="02040602050305030304" pitchFamily="18" charset="0"/>
              </a:rPr>
              <a:t> has the form g(</a:t>
            </a:r>
            <a:r>
              <a:rPr lang="en-US" sz="2400" dirty="0" err="1">
                <a:latin typeface="Book Antiqua" panose="02040602050305030304" pitchFamily="18" charset="0"/>
              </a:rPr>
              <a:t>y</a:t>
            </a:r>
            <a:r>
              <a:rPr lang="en-US" sz="2400" baseline="-25000" dirty="0" err="1">
                <a:latin typeface="Book Antiqua" panose="02040602050305030304" pitchFamily="18" charset="0"/>
              </a:rPr>
              <a:t>j</a:t>
            </a:r>
            <a:r>
              <a:rPr lang="en-US" sz="2400" dirty="0">
                <a:latin typeface="Book Antiqua" panose="02040602050305030304" pitchFamily="18" charset="0"/>
              </a:rPr>
              <a:t>)</a:t>
            </a:r>
            <a:r>
              <a:rPr lang="en-US" sz="2400" b="1" dirty="0" err="1">
                <a:latin typeface="Book Antiqua" panose="02040602050305030304" pitchFamily="18" charset="0"/>
              </a:rPr>
              <a:t>w</a:t>
            </a:r>
            <a:r>
              <a:rPr lang="en-US" sz="2400" baseline="-25000" dirty="0" err="1">
                <a:latin typeface="Book Antiqua" panose="02040602050305030304" pitchFamily="18" charset="0"/>
              </a:rPr>
              <a:t>j</a:t>
            </a:r>
            <a:r>
              <a:rPr lang="en-US" sz="2400" dirty="0">
                <a:latin typeface="Book Antiqua" panose="02040602050305030304" pitchFamily="18" charset="0"/>
              </a:rPr>
              <a:t> where </a:t>
            </a:r>
            <a:r>
              <a:rPr lang="en-US" sz="2400" dirty="0" err="1">
                <a:latin typeface="Book Antiqua" panose="02040602050305030304" pitchFamily="18" charset="0"/>
              </a:rPr>
              <a:t>y</a:t>
            </a:r>
            <a:r>
              <a:rPr lang="en-US" sz="2400" baseline="-25000" dirty="0" err="1">
                <a:latin typeface="Book Antiqua" panose="02040602050305030304" pitchFamily="18" charset="0"/>
              </a:rPr>
              <a:t>j</a:t>
            </a:r>
            <a:r>
              <a:rPr lang="en-US" sz="2400" dirty="0">
                <a:latin typeface="Book Antiqua" panose="02040602050305030304" pitchFamily="18" charset="0"/>
              </a:rPr>
              <a:t> is the response of neuron j and g(</a:t>
            </a:r>
            <a:r>
              <a:rPr lang="en-US" sz="2400" dirty="0">
                <a:latin typeface="Book Antiqua" panose="02040602050305030304" pitchFamily="18" charset="0"/>
                <a:cs typeface="Tahoma" panose="020B0604030504040204" pitchFamily="34" charset="0"/>
              </a:rPr>
              <a:t>•) is a positive scalar function of </a:t>
            </a:r>
            <a:r>
              <a:rPr lang="en-US" sz="2400" dirty="0" err="1">
                <a:latin typeface="Book Antiqua" panose="02040602050305030304" pitchFamily="18" charset="0"/>
              </a:rPr>
              <a:t>y</a:t>
            </a:r>
            <a:r>
              <a:rPr lang="en-US" sz="2400" baseline="-25000" dirty="0" err="1">
                <a:latin typeface="Book Antiqua" panose="02040602050305030304" pitchFamily="18" charset="0"/>
              </a:rPr>
              <a:t>j</a:t>
            </a:r>
            <a:r>
              <a:rPr lang="en-US" sz="2400" dirty="0">
                <a:latin typeface="Book Antiqua" panose="02040602050305030304" pitchFamily="18" charset="0"/>
              </a:rPr>
              <a:t>. </a:t>
            </a:r>
            <a:endParaRPr lang="en-US" sz="2400" dirty="0" smtClean="0">
              <a:latin typeface="Book Antiqua" panose="02040602050305030304" pitchFamily="18" charset="0"/>
            </a:endParaRPr>
          </a:p>
          <a:p>
            <a:pPr algn="just">
              <a:buClr>
                <a:schemeClr val="accent2"/>
              </a:buClr>
              <a:buFontTx/>
              <a:buChar char="•"/>
            </a:pPr>
            <a:r>
              <a:rPr lang="en-US" sz="2400" dirty="0">
                <a:latin typeface="Book Antiqua" panose="02040602050305030304" pitchFamily="18" charset="0"/>
              </a:rPr>
              <a:t>The only requirement for the function g(</a:t>
            </a:r>
            <a:r>
              <a:rPr lang="en-US" sz="2400" dirty="0" err="1">
                <a:latin typeface="Book Antiqua" panose="02040602050305030304" pitchFamily="18" charset="0"/>
              </a:rPr>
              <a:t>y</a:t>
            </a:r>
            <a:r>
              <a:rPr lang="en-US" sz="2400" baseline="-25000" dirty="0" err="1">
                <a:latin typeface="Book Antiqua" panose="02040602050305030304" pitchFamily="18" charset="0"/>
              </a:rPr>
              <a:t>j</a:t>
            </a:r>
            <a:r>
              <a:rPr lang="en-US" sz="2400" dirty="0">
                <a:latin typeface="Book Antiqua" panose="02040602050305030304" pitchFamily="18" charset="0"/>
              </a:rPr>
              <a:t>) is that the constant term in its Taylor series expansion to be zero when the activity is zero, i.e.: </a:t>
            </a:r>
            <a:r>
              <a:rPr lang="en-US" sz="2400" dirty="0" smtClean="0">
                <a:latin typeface="Book Antiqua" panose="02040602050305030304" pitchFamily="18" charset="0"/>
              </a:rPr>
              <a:t>g(</a:t>
            </a:r>
            <a:r>
              <a:rPr lang="en-US" sz="2400" dirty="0" err="1" smtClean="0">
                <a:latin typeface="Book Antiqua" panose="02040602050305030304" pitchFamily="18" charset="0"/>
              </a:rPr>
              <a:t>y</a:t>
            </a:r>
            <a:r>
              <a:rPr lang="en-US" sz="2400" baseline="-25000" dirty="0" err="1" smtClean="0">
                <a:latin typeface="Book Antiqua" panose="02040602050305030304" pitchFamily="18" charset="0"/>
              </a:rPr>
              <a:t>j</a:t>
            </a:r>
            <a:r>
              <a:rPr lang="en-US" sz="2400" dirty="0">
                <a:latin typeface="Book Antiqua" panose="02040602050305030304" pitchFamily="18" charset="0"/>
              </a:rPr>
              <a:t>)=0  for </a:t>
            </a:r>
            <a:r>
              <a:rPr lang="en-US" sz="2400" dirty="0" err="1" smtClean="0">
                <a:latin typeface="Book Antiqua" panose="02040602050305030304" pitchFamily="18" charset="0"/>
              </a:rPr>
              <a:t>y</a:t>
            </a:r>
            <a:r>
              <a:rPr lang="en-US" sz="2400" baseline="-25000" dirty="0" err="1" smtClean="0">
                <a:latin typeface="Book Antiqua" panose="02040602050305030304" pitchFamily="18" charset="0"/>
              </a:rPr>
              <a:t>j</a:t>
            </a:r>
            <a:r>
              <a:rPr lang="en-US" sz="2400" dirty="0" smtClean="0">
                <a:latin typeface="Book Antiqua" panose="02040602050305030304" pitchFamily="18" charset="0"/>
              </a:rPr>
              <a:t>=0.</a:t>
            </a:r>
          </a:p>
          <a:p>
            <a:pPr algn="just">
              <a:buClr>
                <a:schemeClr val="accent2"/>
              </a:buClr>
              <a:buFontTx/>
              <a:buChar char="•"/>
            </a:pPr>
            <a:r>
              <a:rPr lang="en-US" sz="2400" dirty="0">
                <a:latin typeface="Book Antiqua" panose="02040602050305030304" pitchFamily="18" charset="0"/>
              </a:rPr>
              <a:t>The modified Hebbian rule for the weights of the output neurons is given by:</a:t>
            </a:r>
          </a:p>
          <a:p>
            <a:pPr marL="0" indent="0" algn="just">
              <a:buClr>
                <a:schemeClr val="accent2"/>
              </a:buClr>
              <a:buNone/>
            </a:pPr>
            <a:r>
              <a:rPr lang="en-US" sz="2400" dirty="0" smtClean="0">
                <a:latin typeface="Book Antiqua" panose="02040602050305030304" pitchFamily="18" charset="0"/>
                <a:sym typeface="Symbol" panose="05050102010706020507" pitchFamily="18" charset="2"/>
              </a:rPr>
              <a:t>	</a:t>
            </a:r>
            <a:r>
              <a:rPr lang="en-US" sz="2400" b="1" dirty="0" err="1">
                <a:latin typeface="Book Antiqua" panose="02040602050305030304" pitchFamily="18" charset="0"/>
                <a:sym typeface="Symbol" panose="05050102010706020507" pitchFamily="18" charset="2"/>
              </a:rPr>
              <a:t>w</a:t>
            </a:r>
            <a:r>
              <a:rPr lang="en-US" sz="2400" baseline="-25000" dirty="0" err="1">
                <a:latin typeface="Book Antiqua" panose="02040602050305030304" pitchFamily="18" charset="0"/>
                <a:sym typeface="Symbol" panose="05050102010706020507" pitchFamily="18" charset="2"/>
              </a:rPr>
              <a:t>j</a:t>
            </a:r>
            <a:r>
              <a:rPr lang="en-US" sz="2400" dirty="0">
                <a:latin typeface="Book Antiqua" panose="02040602050305030304" pitchFamily="18" charset="0"/>
                <a:sym typeface="Symbol" panose="05050102010706020507" pitchFamily="18" charset="2"/>
              </a:rPr>
              <a:t> = </a:t>
            </a:r>
            <a:r>
              <a:rPr lang="el-GR" sz="2400" dirty="0" smtClean="0">
                <a:latin typeface="Book Antiqua" panose="02040602050305030304" pitchFamily="18" charset="0"/>
                <a:sym typeface="Symbol" panose="05050102010706020507" pitchFamily="18" charset="2"/>
              </a:rPr>
              <a:t>α</a:t>
            </a:r>
            <a:r>
              <a:rPr lang="en-US" sz="2400" dirty="0" err="1" smtClean="0">
                <a:latin typeface="Book Antiqua" panose="02040602050305030304" pitchFamily="18" charset="0"/>
              </a:rPr>
              <a:t>y</a:t>
            </a:r>
            <a:r>
              <a:rPr lang="en-US" sz="2400" baseline="-25000" dirty="0" err="1" smtClean="0">
                <a:latin typeface="Book Antiqua" panose="02040602050305030304" pitchFamily="18" charset="0"/>
              </a:rPr>
              <a:t>j</a:t>
            </a:r>
            <a:r>
              <a:rPr lang="en-US" sz="2400" dirty="0" smtClean="0">
                <a:latin typeface="Book Antiqua" panose="02040602050305030304" pitchFamily="18" charset="0"/>
              </a:rPr>
              <a:t> </a:t>
            </a:r>
            <a:r>
              <a:rPr lang="en-US" sz="2400" b="1" dirty="0">
                <a:latin typeface="Book Antiqua" panose="02040602050305030304" pitchFamily="18" charset="0"/>
              </a:rPr>
              <a:t>x </a:t>
            </a:r>
            <a:r>
              <a:rPr lang="en-US" sz="2400" dirty="0">
                <a:latin typeface="Book Antiqua" panose="02040602050305030304" pitchFamily="18" charset="0"/>
              </a:rPr>
              <a:t>- g(</a:t>
            </a:r>
            <a:r>
              <a:rPr lang="en-US" sz="2400" dirty="0" err="1">
                <a:latin typeface="Book Antiqua" panose="02040602050305030304" pitchFamily="18" charset="0"/>
              </a:rPr>
              <a:t>y</a:t>
            </a:r>
            <a:r>
              <a:rPr lang="en-US" sz="2400" baseline="-25000" dirty="0" err="1">
                <a:latin typeface="Book Antiqua" panose="02040602050305030304" pitchFamily="18" charset="0"/>
              </a:rPr>
              <a:t>j</a:t>
            </a:r>
            <a:r>
              <a:rPr lang="en-US" sz="2400" dirty="0">
                <a:latin typeface="Book Antiqua" panose="02040602050305030304" pitchFamily="18" charset="0"/>
              </a:rPr>
              <a:t>) </a:t>
            </a:r>
            <a:r>
              <a:rPr lang="en-US" sz="2400" b="1" dirty="0" err="1">
                <a:latin typeface="Book Antiqua" panose="02040602050305030304" pitchFamily="18" charset="0"/>
                <a:sym typeface="Symbol" panose="05050102010706020507" pitchFamily="18" charset="2"/>
              </a:rPr>
              <a:t>w</a:t>
            </a:r>
            <a:r>
              <a:rPr lang="en-US" sz="2400" baseline="-25000" dirty="0" err="1">
                <a:latin typeface="Book Antiqua" panose="02040602050305030304" pitchFamily="18" charset="0"/>
                <a:sym typeface="Symbol" panose="05050102010706020507" pitchFamily="18" charset="2"/>
              </a:rPr>
              <a:t>j</a:t>
            </a:r>
            <a:endParaRPr lang="en-US" sz="2400" baseline="-25000" dirty="0">
              <a:latin typeface="Book Antiqua" panose="02040602050305030304" pitchFamily="18" charset="0"/>
              <a:sym typeface="Symbol" panose="05050102010706020507" pitchFamily="18" charset="2"/>
            </a:endParaRPr>
          </a:p>
          <a:p>
            <a:pPr marL="0" indent="0" algn="just">
              <a:buClr>
                <a:schemeClr val="accent2"/>
              </a:buClr>
              <a:buNone/>
            </a:pPr>
            <a:r>
              <a:rPr lang="en-US" sz="2400" dirty="0" smtClean="0">
                <a:latin typeface="Book Antiqua" panose="02040602050305030304" pitchFamily="18" charset="0"/>
              </a:rPr>
              <a:t>	Where </a:t>
            </a:r>
            <a:r>
              <a:rPr lang="el-GR" sz="2400" dirty="0" smtClean="0">
                <a:latin typeface="Book Antiqua" panose="02040602050305030304" pitchFamily="18" charset="0"/>
                <a:sym typeface="Symbol" panose="05050102010706020507" pitchFamily="18" charset="2"/>
              </a:rPr>
              <a:t>α</a:t>
            </a:r>
            <a:r>
              <a:rPr lang="en-US" sz="2400" dirty="0" smtClean="0">
                <a:latin typeface="Book Antiqua" panose="02040602050305030304" pitchFamily="18" charset="0"/>
                <a:sym typeface="Symbol" panose="05050102010706020507" pitchFamily="18" charset="2"/>
              </a:rPr>
              <a:t> </a:t>
            </a:r>
            <a:r>
              <a:rPr lang="en-US" sz="2400" dirty="0">
                <a:latin typeface="Book Antiqua" panose="02040602050305030304" pitchFamily="18" charset="0"/>
                <a:sym typeface="Symbol" panose="05050102010706020507" pitchFamily="18" charset="2"/>
              </a:rPr>
              <a:t>is the </a:t>
            </a:r>
            <a:r>
              <a:rPr lang="en-US" sz="2400" i="1" dirty="0">
                <a:latin typeface="Book Antiqua" panose="02040602050305030304" pitchFamily="18" charset="0"/>
                <a:sym typeface="Symbol" panose="05050102010706020507" pitchFamily="18" charset="2"/>
              </a:rPr>
              <a:t>learning rate parameter</a:t>
            </a:r>
            <a:r>
              <a:rPr lang="en-US" sz="2400" dirty="0">
                <a:latin typeface="Book Antiqua" panose="02040602050305030304" pitchFamily="18" charset="0"/>
                <a:sym typeface="Symbol" panose="05050102010706020507" pitchFamily="18" charset="2"/>
              </a:rPr>
              <a:t> of the algorithm. </a:t>
            </a:r>
            <a:r>
              <a:rPr lang="en-US" sz="2400" dirty="0">
                <a:latin typeface="Book Antiqua" panose="02040602050305030304" pitchFamily="18" charset="0"/>
              </a:rPr>
              <a:t> </a:t>
            </a: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i="1" baseline="-25000" dirty="0">
              <a:latin typeface="Tahoma" panose="020B0604030504040204" pitchFamily="34"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30575386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Clr>
                <a:schemeClr val="accent2"/>
              </a:buClr>
              <a:buNone/>
            </a:pPr>
            <a:r>
              <a:rPr lang="en-US" sz="2400" b="1" u="sng" dirty="0" smtClean="0">
                <a:latin typeface="Book Antiqua" panose="02040602050305030304" pitchFamily="18" charset="0"/>
              </a:rPr>
              <a:t>Adaptation</a:t>
            </a:r>
          </a:p>
          <a:p>
            <a:pPr algn="just">
              <a:buClr>
                <a:schemeClr val="accent2"/>
              </a:buClr>
              <a:buFontTx/>
              <a:buChar char="•"/>
            </a:pPr>
            <a:r>
              <a:rPr lang="en-US" sz="2400" dirty="0">
                <a:latin typeface="Book Antiqua" panose="02040602050305030304" pitchFamily="18" charset="0"/>
              </a:rPr>
              <a:t>To satisfy the requirement for a zero constant term in the Taylor series we choose the following form for the function g(</a:t>
            </a:r>
            <a:r>
              <a:rPr lang="en-US" sz="2400" dirty="0" err="1">
                <a:latin typeface="Book Antiqua" panose="02040602050305030304" pitchFamily="18" charset="0"/>
              </a:rPr>
              <a:t>y</a:t>
            </a:r>
            <a:r>
              <a:rPr lang="en-US" sz="2400" baseline="-25000" dirty="0" err="1">
                <a:latin typeface="Book Antiqua" panose="02040602050305030304" pitchFamily="18" charset="0"/>
              </a:rPr>
              <a:t>j</a:t>
            </a:r>
            <a:r>
              <a:rPr lang="en-US" sz="2400" dirty="0">
                <a:latin typeface="Book Antiqua" panose="02040602050305030304" pitchFamily="18" charset="0"/>
              </a:rPr>
              <a:t>):</a:t>
            </a:r>
          </a:p>
          <a:p>
            <a:pPr marL="0" indent="0">
              <a:buClr>
                <a:schemeClr val="accent2"/>
              </a:buClr>
              <a:buNone/>
            </a:pPr>
            <a:r>
              <a:rPr lang="en-US" sz="2400" dirty="0" smtClean="0">
                <a:latin typeface="Book Antiqua" panose="02040602050305030304" pitchFamily="18" charset="0"/>
              </a:rPr>
              <a:t>	g(</a:t>
            </a:r>
            <a:r>
              <a:rPr lang="en-US" sz="2400" dirty="0" err="1" smtClean="0">
                <a:latin typeface="Book Antiqua" panose="02040602050305030304" pitchFamily="18" charset="0"/>
              </a:rPr>
              <a:t>y</a:t>
            </a:r>
            <a:r>
              <a:rPr lang="en-US" sz="2400" baseline="-25000" dirty="0" err="1" smtClean="0">
                <a:latin typeface="Book Antiqua" panose="02040602050305030304" pitchFamily="18" charset="0"/>
              </a:rPr>
              <a:t>j</a:t>
            </a:r>
            <a:r>
              <a:rPr lang="en-US" sz="2400" dirty="0">
                <a:latin typeface="Book Antiqua" panose="02040602050305030304" pitchFamily="18" charset="0"/>
              </a:rPr>
              <a:t>)= </a:t>
            </a:r>
            <a:r>
              <a:rPr lang="el-GR" sz="2400" dirty="0" smtClean="0">
                <a:latin typeface="Book Antiqua" panose="02040602050305030304" pitchFamily="18" charset="0"/>
                <a:sym typeface="Symbol" panose="05050102010706020507" pitchFamily="18" charset="2"/>
              </a:rPr>
              <a:t>α</a:t>
            </a:r>
            <a:r>
              <a:rPr lang="en-US" sz="2400" dirty="0" smtClean="0">
                <a:latin typeface="Book Antiqua" panose="02040602050305030304" pitchFamily="18" charset="0"/>
              </a:rPr>
              <a:t> </a:t>
            </a:r>
            <a:r>
              <a:rPr lang="en-US" sz="2400" dirty="0" err="1">
                <a:latin typeface="Book Antiqua" panose="02040602050305030304" pitchFamily="18" charset="0"/>
              </a:rPr>
              <a:t>y</a:t>
            </a:r>
            <a:r>
              <a:rPr lang="en-US" sz="2400" baseline="-25000" dirty="0" err="1">
                <a:latin typeface="Book Antiqua" panose="02040602050305030304" pitchFamily="18" charset="0"/>
              </a:rPr>
              <a:t>j</a:t>
            </a:r>
            <a:endParaRPr lang="en-US" sz="2400" dirty="0">
              <a:latin typeface="Book Antiqua" panose="02040602050305030304" pitchFamily="18" charset="0"/>
            </a:endParaRPr>
          </a:p>
          <a:p>
            <a:pPr>
              <a:buClr>
                <a:schemeClr val="accent2"/>
              </a:buClr>
              <a:buFontTx/>
              <a:buChar char="•"/>
            </a:pPr>
            <a:r>
              <a:rPr lang="en-US" sz="2400" dirty="0">
                <a:latin typeface="Book Antiqua" panose="02040602050305030304" pitchFamily="18" charset="0"/>
              </a:rPr>
              <a:t>We can simplify further by setting:</a:t>
            </a:r>
          </a:p>
          <a:p>
            <a:pPr marL="0" indent="0">
              <a:buClr>
                <a:schemeClr val="accent2"/>
              </a:buClr>
              <a:buNone/>
            </a:pPr>
            <a:r>
              <a:rPr lang="en-US" sz="2400" dirty="0" smtClean="0">
                <a:latin typeface="Book Antiqua" panose="02040602050305030304" pitchFamily="18" charset="0"/>
              </a:rPr>
              <a:t>	</a:t>
            </a:r>
            <a:r>
              <a:rPr lang="en-US" sz="2400" dirty="0" err="1" smtClean="0">
                <a:latin typeface="Book Antiqua" panose="02040602050305030304" pitchFamily="18" charset="0"/>
              </a:rPr>
              <a:t>y</a:t>
            </a:r>
            <a:r>
              <a:rPr lang="en-US" sz="2400" baseline="-25000" dirty="0" err="1" smtClean="0">
                <a:latin typeface="Book Antiqua" panose="02040602050305030304" pitchFamily="18" charset="0"/>
              </a:rPr>
              <a:t>j</a:t>
            </a:r>
            <a:r>
              <a:rPr lang="en-US" sz="2400" dirty="0" smtClean="0">
                <a:latin typeface="Book Antiqua" panose="02040602050305030304" pitchFamily="18" charset="0"/>
              </a:rPr>
              <a:t> </a:t>
            </a:r>
            <a:r>
              <a:rPr lang="en-US" sz="2400" dirty="0">
                <a:latin typeface="Book Antiqua" panose="02040602050305030304" pitchFamily="18" charset="0"/>
              </a:rPr>
              <a:t>= </a:t>
            </a:r>
            <a:r>
              <a:rPr lang="en-US" sz="2400" dirty="0" err="1">
                <a:latin typeface="Book Antiqua" panose="02040602050305030304" pitchFamily="18" charset="0"/>
              </a:rPr>
              <a:t>h</a:t>
            </a:r>
            <a:r>
              <a:rPr lang="en-US" sz="2400" baseline="-25000" dirty="0" err="1">
                <a:latin typeface="Book Antiqua" panose="02040602050305030304" pitchFamily="18" charset="0"/>
              </a:rPr>
              <a:t>ji</a:t>
            </a:r>
            <a:r>
              <a:rPr lang="en-US" sz="2400" baseline="-25000" dirty="0">
                <a:latin typeface="Book Antiqua" panose="02040602050305030304" pitchFamily="18" charset="0"/>
              </a:rPr>
              <a:t>(x)</a:t>
            </a:r>
          </a:p>
          <a:p>
            <a:pPr>
              <a:buClr>
                <a:schemeClr val="accent2"/>
              </a:buClr>
              <a:buFontTx/>
              <a:buChar char="•"/>
            </a:pPr>
            <a:r>
              <a:rPr lang="en-US" sz="2400" dirty="0">
                <a:latin typeface="Book Antiqua" panose="02040602050305030304" pitchFamily="18" charset="0"/>
              </a:rPr>
              <a:t>Combining the previous equations we get:</a:t>
            </a:r>
          </a:p>
          <a:p>
            <a:pPr marL="0" indent="0">
              <a:buClr>
                <a:schemeClr val="accent2"/>
              </a:buClr>
              <a:buNone/>
            </a:pPr>
            <a:r>
              <a:rPr lang="en-US" sz="2400" dirty="0" smtClean="0">
                <a:latin typeface="Book Antiqua" panose="02040602050305030304" pitchFamily="18" charset="0"/>
                <a:sym typeface="Symbol" panose="05050102010706020507" pitchFamily="18" charset="2"/>
              </a:rPr>
              <a:t>	</a:t>
            </a:r>
            <a:r>
              <a:rPr lang="en-US" sz="2400" b="1" dirty="0" err="1">
                <a:latin typeface="Book Antiqua" panose="02040602050305030304" pitchFamily="18" charset="0"/>
                <a:sym typeface="Symbol" panose="05050102010706020507" pitchFamily="18" charset="2"/>
              </a:rPr>
              <a:t>w</a:t>
            </a:r>
            <a:r>
              <a:rPr lang="en-US" sz="2400" baseline="-25000" dirty="0" err="1">
                <a:latin typeface="Book Antiqua" panose="02040602050305030304" pitchFamily="18" charset="0"/>
                <a:sym typeface="Symbol" panose="05050102010706020507" pitchFamily="18" charset="2"/>
              </a:rPr>
              <a:t>j</a:t>
            </a:r>
            <a:r>
              <a:rPr lang="en-US" sz="2400" dirty="0">
                <a:latin typeface="Book Antiqua" panose="02040602050305030304" pitchFamily="18" charset="0"/>
                <a:sym typeface="Symbol" panose="05050102010706020507" pitchFamily="18" charset="2"/>
              </a:rPr>
              <a:t> = </a:t>
            </a:r>
            <a:r>
              <a:rPr lang="el-GR" sz="2400" dirty="0" smtClean="0">
                <a:latin typeface="Book Antiqua" panose="02040602050305030304" pitchFamily="18" charset="0"/>
                <a:sym typeface="Symbol" panose="05050102010706020507" pitchFamily="18" charset="2"/>
              </a:rPr>
              <a:t>α</a:t>
            </a:r>
            <a:r>
              <a:rPr lang="en-US" sz="2400" dirty="0" smtClean="0">
                <a:latin typeface="Book Antiqua" panose="02040602050305030304" pitchFamily="18" charset="0"/>
                <a:sym typeface="Symbol" panose="05050102010706020507" pitchFamily="18" charset="2"/>
              </a:rPr>
              <a:t> </a:t>
            </a:r>
            <a:r>
              <a:rPr lang="en-US" sz="2400" dirty="0" err="1">
                <a:latin typeface="Book Antiqua" panose="02040602050305030304" pitchFamily="18" charset="0"/>
              </a:rPr>
              <a:t>h</a:t>
            </a:r>
            <a:r>
              <a:rPr lang="en-US" sz="2400" baseline="-25000" dirty="0" err="1">
                <a:latin typeface="Book Antiqua" panose="02040602050305030304" pitchFamily="18" charset="0"/>
              </a:rPr>
              <a:t>ji</a:t>
            </a:r>
            <a:r>
              <a:rPr lang="en-US" sz="2400" baseline="-25000" dirty="0">
                <a:latin typeface="Book Antiqua" panose="02040602050305030304" pitchFamily="18" charset="0"/>
              </a:rPr>
              <a:t>(x)</a:t>
            </a:r>
            <a:r>
              <a:rPr lang="en-US" sz="2400" dirty="0">
                <a:latin typeface="Book Antiqua" panose="02040602050305030304" pitchFamily="18" charset="0"/>
              </a:rPr>
              <a:t> (</a:t>
            </a:r>
            <a:r>
              <a:rPr lang="en-US" sz="2400" b="1" dirty="0">
                <a:latin typeface="Book Antiqua" panose="02040602050305030304" pitchFamily="18" charset="0"/>
              </a:rPr>
              <a:t>x </a:t>
            </a:r>
            <a:r>
              <a:rPr lang="en-US" sz="2400" dirty="0">
                <a:latin typeface="Book Antiqua" panose="02040602050305030304" pitchFamily="18" charset="0"/>
              </a:rPr>
              <a:t>– </a:t>
            </a:r>
            <a:r>
              <a:rPr lang="en-US" sz="2400" b="1" dirty="0" err="1">
                <a:latin typeface="Book Antiqua" panose="02040602050305030304" pitchFamily="18" charset="0"/>
                <a:sym typeface="Symbol" panose="05050102010706020507" pitchFamily="18" charset="2"/>
              </a:rPr>
              <a:t>w</a:t>
            </a:r>
            <a:r>
              <a:rPr lang="en-US" sz="2400" baseline="-25000" dirty="0" err="1">
                <a:latin typeface="Book Antiqua" panose="02040602050305030304" pitchFamily="18" charset="0"/>
                <a:sym typeface="Symbol" panose="05050102010706020507" pitchFamily="18" charset="2"/>
              </a:rPr>
              <a:t>j</a:t>
            </a:r>
            <a:r>
              <a:rPr lang="en-US" sz="2400" dirty="0">
                <a:latin typeface="Book Antiqua" panose="02040602050305030304" pitchFamily="18" charset="0"/>
                <a:sym typeface="Symbol" panose="05050102010706020507" pitchFamily="18" charset="2"/>
              </a:rPr>
              <a:t>)</a:t>
            </a:r>
          </a:p>
          <a:p>
            <a:pPr>
              <a:buClr>
                <a:schemeClr val="accent2"/>
              </a:buClr>
              <a:buFontTx/>
              <a:buChar char="•"/>
            </a:pPr>
            <a:r>
              <a:rPr lang="en-US" sz="2400" dirty="0">
                <a:latin typeface="Book Antiqua" panose="02040602050305030304" pitchFamily="18" charset="0"/>
                <a:sym typeface="Symbol" panose="05050102010706020507" pitchFamily="18" charset="2"/>
              </a:rPr>
              <a:t>Finally using a discrete representation for time we can write:</a:t>
            </a:r>
          </a:p>
          <a:p>
            <a:pPr marL="0" indent="0">
              <a:buClr>
                <a:schemeClr val="accent2"/>
              </a:buClr>
              <a:buNone/>
            </a:pPr>
            <a:r>
              <a:rPr lang="en-US" sz="2400" b="1" dirty="0" smtClean="0">
                <a:latin typeface="Book Antiqua" panose="02040602050305030304" pitchFamily="18" charset="0"/>
                <a:sym typeface="Symbol" panose="05050102010706020507" pitchFamily="18" charset="2"/>
              </a:rPr>
              <a:t>	</a:t>
            </a:r>
            <a:r>
              <a:rPr lang="en-US" sz="2400" b="1" dirty="0" err="1" smtClean="0">
                <a:latin typeface="Book Antiqua" panose="02040602050305030304" pitchFamily="18" charset="0"/>
                <a:sym typeface="Symbol" panose="05050102010706020507" pitchFamily="18" charset="2"/>
              </a:rPr>
              <a:t>w</a:t>
            </a:r>
            <a:r>
              <a:rPr lang="en-US" sz="2400" baseline="-25000" dirty="0" err="1" smtClean="0">
                <a:latin typeface="Book Antiqua" panose="02040602050305030304" pitchFamily="18" charset="0"/>
                <a:sym typeface="Symbol" panose="05050102010706020507" pitchFamily="18" charset="2"/>
              </a:rPr>
              <a:t>j</a:t>
            </a:r>
            <a:r>
              <a:rPr lang="en-US" sz="2400" dirty="0" smtClean="0">
                <a:latin typeface="Book Antiqua" panose="02040602050305030304" pitchFamily="18" charset="0"/>
                <a:sym typeface="Symbol" panose="05050102010706020507" pitchFamily="18" charset="2"/>
              </a:rPr>
              <a:t>(n+1</a:t>
            </a:r>
            <a:r>
              <a:rPr lang="en-US" sz="2400" dirty="0">
                <a:latin typeface="Book Antiqua" panose="02040602050305030304" pitchFamily="18" charset="0"/>
                <a:sym typeface="Symbol" panose="05050102010706020507" pitchFamily="18" charset="2"/>
              </a:rPr>
              <a:t>) = </a:t>
            </a:r>
            <a:r>
              <a:rPr lang="en-US" sz="2400" b="1" dirty="0" err="1">
                <a:latin typeface="Book Antiqua" panose="02040602050305030304" pitchFamily="18" charset="0"/>
                <a:sym typeface="Symbol" panose="05050102010706020507" pitchFamily="18" charset="2"/>
              </a:rPr>
              <a:t>w</a:t>
            </a:r>
            <a:r>
              <a:rPr lang="en-US" sz="2400" baseline="-25000" dirty="0" err="1">
                <a:latin typeface="Book Antiqua" panose="02040602050305030304" pitchFamily="18" charset="0"/>
                <a:sym typeface="Symbol" panose="05050102010706020507" pitchFamily="18" charset="2"/>
              </a:rPr>
              <a:t>j</a:t>
            </a:r>
            <a:r>
              <a:rPr lang="en-US" sz="2400" dirty="0">
                <a:latin typeface="Book Antiqua" panose="02040602050305030304" pitchFamily="18" charset="0"/>
                <a:sym typeface="Symbol" panose="05050102010706020507" pitchFamily="18" charset="2"/>
              </a:rPr>
              <a:t>(n) + </a:t>
            </a:r>
            <a:r>
              <a:rPr lang="el-GR" sz="2400" dirty="0" smtClean="0">
                <a:latin typeface="Book Antiqua" panose="02040602050305030304" pitchFamily="18" charset="0"/>
                <a:sym typeface="Symbol" panose="05050102010706020507" pitchFamily="18" charset="2"/>
              </a:rPr>
              <a:t>α</a:t>
            </a:r>
            <a:r>
              <a:rPr lang="en-US" sz="2400" dirty="0" smtClean="0">
                <a:latin typeface="Book Antiqua" panose="02040602050305030304" pitchFamily="18" charset="0"/>
                <a:sym typeface="Symbol" panose="05050102010706020507" pitchFamily="18" charset="2"/>
              </a:rPr>
              <a:t>(n</a:t>
            </a:r>
            <a:r>
              <a:rPr lang="en-US" sz="2400" dirty="0">
                <a:latin typeface="Book Antiqua" panose="02040602050305030304" pitchFamily="18" charset="0"/>
                <a:sym typeface="Symbol" panose="05050102010706020507" pitchFamily="18" charset="2"/>
              </a:rPr>
              <a:t>) </a:t>
            </a:r>
            <a:r>
              <a:rPr lang="en-US" sz="2400" dirty="0" err="1">
                <a:latin typeface="Book Antiqua" panose="02040602050305030304" pitchFamily="18" charset="0"/>
              </a:rPr>
              <a:t>h</a:t>
            </a:r>
            <a:r>
              <a:rPr lang="en-US" sz="2400" baseline="-25000" dirty="0" err="1">
                <a:latin typeface="Book Antiqua" panose="02040602050305030304" pitchFamily="18" charset="0"/>
              </a:rPr>
              <a:t>ji</a:t>
            </a:r>
            <a:r>
              <a:rPr lang="en-US" sz="2400" baseline="-25000" dirty="0">
                <a:latin typeface="Book Antiqua" panose="02040602050305030304" pitchFamily="18" charset="0"/>
              </a:rPr>
              <a:t>(x)</a:t>
            </a:r>
            <a:r>
              <a:rPr lang="en-US" sz="2400" dirty="0">
                <a:latin typeface="Book Antiqua" panose="02040602050305030304" pitchFamily="18" charset="0"/>
              </a:rPr>
              <a:t>(n) (</a:t>
            </a:r>
            <a:r>
              <a:rPr lang="en-US" sz="2400" b="1" dirty="0">
                <a:latin typeface="Book Antiqua" panose="02040602050305030304" pitchFamily="18" charset="0"/>
              </a:rPr>
              <a:t>x </a:t>
            </a:r>
            <a:r>
              <a:rPr lang="en-US" sz="2400" dirty="0">
                <a:latin typeface="Book Antiqua" panose="02040602050305030304" pitchFamily="18" charset="0"/>
              </a:rPr>
              <a:t>– </a:t>
            </a:r>
            <a:r>
              <a:rPr lang="en-US" sz="2400" b="1" dirty="0" err="1">
                <a:latin typeface="Book Antiqua" panose="02040602050305030304" pitchFamily="18" charset="0"/>
                <a:sym typeface="Symbol" panose="05050102010706020507" pitchFamily="18" charset="2"/>
              </a:rPr>
              <a:t>w</a:t>
            </a:r>
            <a:r>
              <a:rPr lang="en-US" sz="2400" baseline="-25000" dirty="0" err="1">
                <a:latin typeface="Book Antiqua" panose="02040602050305030304" pitchFamily="18" charset="0"/>
                <a:sym typeface="Symbol" panose="05050102010706020507" pitchFamily="18" charset="2"/>
              </a:rPr>
              <a:t>j</a:t>
            </a:r>
            <a:r>
              <a:rPr lang="en-US" sz="2400" dirty="0">
                <a:latin typeface="Book Antiqua" panose="02040602050305030304" pitchFamily="18" charset="0"/>
                <a:sym typeface="Symbol" panose="05050102010706020507" pitchFamily="18" charset="2"/>
              </a:rPr>
              <a:t>(n</a:t>
            </a:r>
            <a:r>
              <a:rPr lang="en-US" sz="2400" dirty="0" smtClean="0">
                <a:latin typeface="Book Antiqua" panose="02040602050305030304" pitchFamily="18" charset="0"/>
                <a:sym typeface="Symbol" panose="05050102010706020507" pitchFamily="18" charset="2"/>
              </a:rPr>
              <a:t>))</a:t>
            </a:r>
            <a:endParaRPr lang="en-US" sz="2400"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i="1" baseline="-25000" dirty="0">
              <a:latin typeface="Tahoma" panose="020B0604030504040204" pitchFamily="34"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smtClean="0">
              <a:latin typeface="Book Antiqua" panose="02040602050305030304" pitchFamily="18" charset="0"/>
            </a:endParaRPr>
          </a:p>
          <a:p>
            <a:pPr algn="just">
              <a:buClr>
                <a:schemeClr val="accent2"/>
              </a:buClr>
              <a:buFontTx/>
              <a:buChar char="•"/>
            </a:pPr>
            <a:endParaRPr lang="en-US" sz="2400" dirty="0">
              <a:latin typeface="Tahoma" panose="020B0604030504040204" pitchFamily="34" charset="0"/>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5319541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Adaptation</a:t>
            </a:r>
          </a:p>
          <a:p>
            <a:pPr algn="just">
              <a:buClr>
                <a:schemeClr val="accent2"/>
              </a:buClr>
              <a:buFontTx/>
              <a:buChar char="•"/>
            </a:pPr>
            <a:r>
              <a:rPr lang="en-US" sz="2400" dirty="0">
                <a:latin typeface="Book Antiqua" panose="02040602050305030304" pitchFamily="18" charset="0"/>
                <a:sym typeface="Symbol" panose="05050102010706020507" pitchFamily="18" charset="2"/>
              </a:rPr>
              <a:t>The learning rate must also be time </a:t>
            </a:r>
            <a:r>
              <a:rPr lang="en-US" sz="2400" dirty="0" smtClean="0">
                <a:latin typeface="Book Antiqua" panose="02040602050305030304" pitchFamily="18" charset="0"/>
                <a:sym typeface="Symbol" panose="05050102010706020507" pitchFamily="18" charset="2"/>
              </a:rPr>
              <a:t>varying. </a:t>
            </a:r>
            <a:r>
              <a:rPr lang="en-US" sz="2400" dirty="0">
                <a:latin typeface="Book Antiqua" panose="02040602050305030304" pitchFamily="18" charset="0"/>
                <a:sym typeface="Symbol" panose="05050102010706020507" pitchFamily="18" charset="2"/>
              </a:rPr>
              <a:t>A suitable form is given by:</a:t>
            </a:r>
            <a:endParaRPr lang="en-US" sz="2400" b="1" i="1" dirty="0">
              <a:latin typeface="Book Antiqua" panose="02040602050305030304" pitchFamily="18" charset="0"/>
              <a:sym typeface="Symbol" panose="05050102010706020507" pitchFamily="18" charset="2"/>
            </a:endParaRPr>
          </a:p>
          <a:p>
            <a:pPr algn="just">
              <a:buClr>
                <a:schemeClr val="accent2"/>
              </a:buClr>
              <a:buFontTx/>
              <a:buChar char="•"/>
            </a:pPr>
            <a:endParaRPr lang="en-US" sz="2400"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marL="0" indent="0" algn="just">
              <a:buClr>
                <a:schemeClr val="accent2"/>
              </a:buClr>
              <a:buNone/>
            </a:pPr>
            <a:r>
              <a:rPr lang="en-US" sz="2400" dirty="0" smtClean="0">
                <a:latin typeface="Book Antiqua" panose="02040602050305030304" pitchFamily="18" charset="0"/>
              </a:rPr>
              <a:t>	Where </a:t>
            </a:r>
            <a:r>
              <a:rPr lang="en-US" sz="2400" dirty="0">
                <a:latin typeface="Book Antiqua" panose="02040602050305030304" pitchFamily="18" charset="0"/>
                <a:sym typeface="Symbol" panose="05050102010706020507" pitchFamily="18" charset="2"/>
              </a:rPr>
              <a:t></a:t>
            </a:r>
            <a:r>
              <a:rPr lang="en-US" sz="2400" baseline="-25000" dirty="0">
                <a:latin typeface="Book Antiqua" panose="02040602050305030304" pitchFamily="18" charset="0"/>
                <a:sym typeface="Symbol" panose="05050102010706020507" pitchFamily="18" charset="2"/>
              </a:rPr>
              <a:t>0</a:t>
            </a:r>
            <a:r>
              <a:rPr lang="en-US" sz="2400" dirty="0">
                <a:latin typeface="Book Antiqua" panose="02040602050305030304" pitchFamily="18" charset="0"/>
                <a:sym typeface="Symbol" panose="05050102010706020507" pitchFamily="18" charset="2"/>
              </a:rPr>
              <a:t> is an initial value and </a:t>
            </a:r>
            <a:r>
              <a:rPr lang="en-US" sz="2400" baseline="-25000" dirty="0">
                <a:latin typeface="Book Antiqua" panose="02040602050305030304" pitchFamily="18" charset="0"/>
                <a:sym typeface="Symbol" panose="05050102010706020507" pitchFamily="18" charset="2"/>
              </a:rPr>
              <a:t>2</a:t>
            </a:r>
            <a:r>
              <a:rPr lang="en-US" sz="2400" dirty="0">
                <a:latin typeface="Book Antiqua" panose="02040602050305030304" pitchFamily="18" charset="0"/>
                <a:sym typeface="Symbol" panose="05050102010706020507" pitchFamily="18" charset="2"/>
              </a:rPr>
              <a:t> is another time </a:t>
            </a:r>
            <a:r>
              <a:rPr lang="en-US" sz="2400" dirty="0" smtClean="0">
                <a:latin typeface="Book Antiqua" panose="02040602050305030304" pitchFamily="18" charset="0"/>
                <a:sym typeface="Symbol" panose="05050102010706020507" pitchFamily="18" charset="2"/>
              </a:rPr>
              <a:t>	constant </a:t>
            </a:r>
            <a:r>
              <a:rPr lang="en-US" sz="2400" dirty="0">
                <a:latin typeface="Book Antiqua" panose="02040602050305030304" pitchFamily="18" charset="0"/>
                <a:sym typeface="Symbol" panose="05050102010706020507" pitchFamily="18" charset="2"/>
              </a:rPr>
              <a:t>of the SOM algorithm. </a:t>
            </a: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1742484910"/>
              </p:ext>
            </p:extLst>
          </p:nvPr>
        </p:nvGraphicFramePr>
        <p:xfrm>
          <a:off x="1066800" y="2819400"/>
          <a:ext cx="4473575" cy="960438"/>
        </p:xfrm>
        <a:graphic>
          <a:graphicData uri="http://schemas.openxmlformats.org/presentationml/2006/ole">
            <mc:AlternateContent xmlns:mc="http://schemas.openxmlformats.org/markup-compatibility/2006">
              <mc:Choice xmlns:v="urn:schemas-microsoft-com:vml" Requires="v">
                <p:oleObj spid="_x0000_s185354" name="Equation" r:id="rId4" imgW="2323800" imgH="495000" progId="Equation.3">
                  <p:embed/>
                </p:oleObj>
              </mc:Choice>
              <mc:Fallback>
                <p:oleObj name="Equation" r:id="rId4" imgW="2323800" imgH="495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819400"/>
                        <a:ext cx="4473575"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35681953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marL="0" indent="0" algn="just">
              <a:buClr>
                <a:schemeClr val="accent2"/>
              </a:buClr>
              <a:buNone/>
            </a:pPr>
            <a:r>
              <a:rPr lang="en-US" sz="2400" b="1" u="sng" dirty="0" smtClean="0">
                <a:latin typeface="Book Antiqua" panose="02040602050305030304" pitchFamily="18" charset="0"/>
              </a:rPr>
              <a:t>Summarized Algorithm</a:t>
            </a:r>
            <a:endParaRPr lang="en-US" sz="2400" dirty="0" smtClean="0">
              <a:latin typeface="Book Antiqua" panose="02040602050305030304" pitchFamily="18" charset="0"/>
              <a:sym typeface="Symbol" panose="05050102010706020507" pitchFamily="18" charset="2"/>
            </a:endParaRPr>
          </a:p>
          <a:p>
            <a:pPr algn="just">
              <a:buClr>
                <a:schemeClr val="accent2"/>
              </a:buClr>
              <a:buSzPct val="75000"/>
              <a:buFontTx/>
              <a:buAutoNum type="arabicPeriod"/>
            </a:pPr>
            <a:r>
              <a:rPr lang="en-US" sz="2600" i="1" dirty="0" smtClean="0">
                <a:latin typeface="Book Antiqua" panose="02040602050305030304" pitchFamily="18" charset="0"/>
                <a:sym typeface="Symbol" panose="05050102010706020507" pitchFamily="18" charset="2"/>
              </a:rPr>
              <a:t>Initialization</a:t>
            </a:r>
            <a:r>
              <a:rPr lang="en-US" sz="2600" i="1" dirty="0">
                <a:latin typeface="Book Antiqua" panose="02040602050305030304" pitchFamily="18" charset="0"/>
                <a:sym typeface="Symbol" panose="05050102010706020507" pitchFamily="18" charset="2"/>
              </a:rPr>
              <a:t>:</a:t>
            </a:r>
            <a:r>
              <a:rPr lang="en-US" sz="2600" dirty="0">
                <a:latin typeface="Book Antiqua" panose="02040602050305030304" pitchFamily="18" charset="0"/>
                <a:sym typeface="Symbol" panose="05050102010706020507" pitchFamily="18" charset="2"/>
              </a:rPr>
              <a:t> Choose random values for the initial weight vectors </a:t>
            </a:r>
            <a:r>
              <a:rPr lang="en-US" sz="2600" b="1" i="1" dirty="0" err="1">
                <a:latin typeface="Book Antiqua" panose="02040602050305030304" pitchFamily="18" charset="0"/>
                <a:sym typeface="Symbol" panose="05050102010706020507" pitchFamily="18" charset="2"/>
              </a:rPr>
              <a:t>w</a:t>
            </a:r>
            <a:r>
              <a:rPr lang="en-US" sz="2600" i="1" baseline="-25000" dirty="0" err="1">
                <a:latin typeface="Book Antiqua" panose="02040602050305030304" pitchFamily="18" charset="0"/>
                <a:sym typeface="Symbol" panose="05050102010706020507" pitchFamily="18" charset="2"/>
              </a:rPr>
              <a:t>j</a:t>
            </a:r>
            <a:r>
              <a:rPr lang="en-US" sz="2600" i="1" dirty="0">
                <a:latin typeface="Book Antiqua" panose="02040602050305030304" pitchFamily="18" charset="0"/>
                <a:sym typeface="Symbol" panose="05050102010706020507" pitchFamily="18" charset="2"/>
              </a:rPr>
              <a:t>(0)</a:t>
            </a:r>
            <a:r>
              <a:rPr lang="en-US" sz="2600" dirty="0">
                <a:latin typeface="Book Antiqua" panose="02040602050305030304" pitchFamily="18" charset="0"/>
                <a:sym typeface="Symbol" panose="05050102010706020507" pitchFamily="18" charset="2"/>
              </a:rPr>
              <a:t>. The weight vectors must be different for all neurons. Usually we keep the magnitude of the weights small.</a:t>
            </a:r>
          </a:p>
          <a:p>
            <a:pPr algn="just">
              <a:buClr>
                <a:schemeClr val="accent2"/>
              </a:buClr>
              <a:buSzPct val="75000"/>
              <a:buFontTx/>
              <a:buAutoNum type="arabicPeriod"/>
            </a:pPr>
            <a:r>
              <a:rPr lang="en-US" sz="2600" i="1" dirty="0">
                <a:latin typeface="Book Antiqua" panose="02040602050305030304" pitchFamily="18" charset="0"/>
                <a:sym typeface="Symbol" panose="05050102010706020507" pitchFamily="18" charset="2"/>
              </a:rPr>
              <a:t>Sampling:</a:t>
            </a:r>
            <a:r>
              <a:rPr lang="en-US" sz="2600" dirty="0">
                <a:latin typeface="Book Antiqua" panose="02040602050305030304" pitchFamily="18" charset="0"/>
                <a:sym typeface="Symbol" panose="05050102010706020507" pitchFamily="18" charset="2"/>
              </a:rPr>
              <a:t> Draw a sample </a:t>
            </a:r>
            <a:r>
              <a:rPr lang="en-US" sz="2600" b="1" i="1" dirty="0">
                <a:latin typeface="Book Antiqua" panose="02040602050305030304" pitchFamily="18" charset="0"/>
                <a:sym typeface="Symbol" panose="05050102010706020507" pitchFamily="18" charset="2"/>
              </a:rPr>
              <a:t>x</a:t>
            </a:r>
            <a:r>
              <a:rPr lang="en-US" sz="2600" dirty="0">
                <a:latin typeface="Book Antiqua" panose="02040602050305030304" pitchFamily="18" charset="0"/>
                <a:sym typeface="Symbol" panose="05050102010706020507" pitchFamily="18" charset="2"/>
              </a:rPr>
              <a:t> from the input space with a certain probability; the vector </a:t>
            </a:r>
            <a:r>
              <a:rPr lang="en-US" sz="2600" b="1" i="1" dirty="0">
                <a:latin typeface="Book Antiqua" panose="02040602050305030304" pitchFamily="18" charset="0"/>
                <a:sym typeface="Symbol" panose="05050102010706020507" pitchFamily="18" charset="2"/>
              </a:rPr>
              <a:t>x</a:t>
            </a:r>
            <a:r>
              <a:rPr lang="en-US" sz="2600" i="1" dirty="0">
                <a:latin typeface="Book Antiqua" panose="02040602050305030304" pitchFamily="18" charset="0"/>
                <a:sym typeface="Symbol" panose="05050102010706020507" pitchFamily="18" charset="2"/>
              </a:rPr>
              <a:t> </a:t>
            </a:r>
            <a:r>
              <a:rPr lang="en-US" sz="2600" dirty="0">
                <a:latin typeface="Book Antiqua" panose="02040602050305030304" pitchFamily="18" charset="0"/>
                <a:sym typeface="Symbol" panose="05050102010706020507" pitchFamily="18" charset="2"/>
              </a:rPr>
              <a:t>represents the activation pattern that is applied to the lattice. The dimension of </a:t>
            </a:r>
            <a:r>
              <a:rPr lang="en-US" sz="2600" b="1" dirty="0">
                <a:latin typeface="Book Antiqua" panose="02040602050305030304" pitchFamily="18" charset="0"/>
                <a:sym typeface="Symbol" panose="05050102010706020507" pitchFamily="18" charset="2"/>
              </a:rPr>
              <a:t>x</a:t>
            </a:r>
            <a:r>
              <a:rPr lang="en-US" sz="2600" dirty="0">
                <a:latin typeface="Book Antiqua" panose="02040602050305030304" pitchFamily="18" charset="0"/>
                <a:sym typeface="Symbol" panose="05050102010706020507" pitchFamily="18" charset="2"/>
              </a:rPr>
              <a:t> is equal to m.</a:t>
            </a:r>
          </a:p>
          <a:p>
            <a:pPr algn="just">
              <a:buClr>
                <a:schemeClr val="accent2"/>
              </a:buClr>
              <a:buSzPct val="75000"/>
              <a:buFontTx/>
              <a:buAutoNum type="arabicPeriod"/>
            </a:pPr>
            <a:r>
              <a:rPr lang="en-US" sz="2600" i="1" dirty="0">
                <a:latin typeface="Book Antiqua" panose="02040602050305030304" pitchFamily="18" charset="0"/>
                <a:sym typeface="Symbol" panose="05050102010706020507" pitchFamily="18" charset="2"/>
              </a:rPr>
              <a:t>Similarity Matching:</a:t>
            </a:r>
            <a:r>
              <a:rPr lang="en-US" sz="2600" dirty="0">
                <a:latin typeface="Book Antiqua" panose="02040602050305030304" pitchFamily="18" charset="0"/>
                <a:sym typeface="Symbol" panose="05050102010706020507" pitchFamily="18" charset="2"/>
              </a:rPr>
              <a:t> Find the best-matching (winning) neuron </a:t>
            </a:r>
            <a:r>
              <a:rPr lang="en-US" sz="2600" i="1" dirty="0" err="1">
                <a:latin typeface="Book Antiqua" panose="02040602050305030304" pitchFamily="18" charset="0"/>
                <a:sym typeface="Symbol" panose="05050102010706020507" pitchFamily="18" charset="2"/>
              </a:rPr>
              <a:t>i</a:t>
            </a:r>
            <a:r>
              <a:rPr lang="en-US" sz="2600" i="1" dirty="0">
                <a:latin typeface="Book Antiqua" panose="02040602050305030304" pitchFamily="18" charset="0"/>
                <a:sym typeface="Symbol" panose="05050102010706020507" pitchFamily="18" charset="2"/>
              </a:rPr>
              <a:t>(</a:t>
            </a:r>
            <a:r>
              <a:rPr lang="en-US" sz="2600" b="1" i="1" dirty="0">
                <a:latin typeface="Book Antiqua" panose="02040602050305030304" pitchFamily="18" charset="0"/>
                <a:sym typeface="Symbol" panose="05050102010706020507" pitchFamily="18" charset="2"/>
              </a:rPr>
              <a:t>x</a:t>
            </a:r>
            <a:r>
              <a:rPr lang="en-US" sz="2600" i="1" dirty="0">
                <a:latin typeface="Book Antiqua" panose="02040602050305030304" pitchFamily="18" charset="0"/>
                <a:sym typeface="Symbol" panose="05050102010706020507" pitchFamily="18" charset="2"/>
              </a:rPr>
              <a:t>)</a:t>
            </a:r>
            <a:r>
              <a:rPr lang="en-US" sz="2600" dirty="0">
                <a:latin typeface="Book Antiqua" panose="02040602050305030304" pitchFamily="18" charset="0"/>
                <a:sym typeface="Symbol" panose="05050102010706020507" pitchFamily="18" charset="2"/>
              </a:rPr>
              <a:t> at time step n by using the minimum Euclidean distance </a:t>
            </a:r>
            <a:r>
              <a:rPr lang="en-US" sz="2600" dirty="0" smtClean="0">
                <a:latin typeface="Book Antiqua" panose="02040602050305030304" pitchFamily="18" charset="0"/>
                <a:sym typeface="Symbol" panose="05050102010706020507" pitchFamily="18" charset="2"/>
              </a:rPr>
              <a:t>criterion.</a:t>
            </a:r>
            <a:endParaRPr lang="en-US" sz="2600" b="1" i="1" baseline="-25000" dirty="0">
              <a:latin typeface="Book Antiqua" panose="02040602050305030304" pitchFamily="18" charset="0"/>
              <a:sym typeface="Symbol" panose="05050102010706020507" pitchFamily="18" charset="2"/>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400695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Introduction of SOM</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 </a:t>
            </a:r>
            <a:r>
              <a:rPr lang="en-US" sz="2400" b="1" dirty="0">
                <a:latin typeface="Book Antiqua" panose="02040602050305030304" pitchFamily="18" charset="0"/>
              </a:rPr>
              <a:t>self-organizing map</a:t>
            </a:r>
            <a:r>
              <a:rPr lang="en-US" sz="2400" dirty="0">
                <a:latin typeface="Book Antiqua" panose="02040602050305030304" pitchFamily="18" charset="0"/>
              </a:rPr>
              <a:t> (</a:t>
            </a:r>
            <a:r>
              <a:rPr lang="en-US" sz="2400" b="1" dirty="0">
                <a:latin typeface="Book Antiqua" panose="02040602050305030304" pitchFamily="18" charset="0"/>
              </a:rPr>
              <a:t>SOM</a:t>
            </a:r>
            <a:r>
              <a:rPr lang="en-US" sz="2400" dirty="0">
                <a:latin typeface="Book Antiqua" panose="02040602050305030304" pitchFamily="18" charset="0"/>
              </a:rPr>
              <a:t>) is a type of </a:t>
            </a:r>
            <a:r>
              <a:rPr lang="en-US" sz="2400" dirty="0" smtClean="0">
                <a:latin typeface="Book Antiqua" panose="02040602050305030304" pitchFamily="18" charset="0"/>
              </a:rPr>
              <a:t>ANN </a:t>
            </a:r>
            <a:r>
              <a:rPr lang="en-US" sz="2400" dirty="0">
                <a:latin typeface="Book Antiqua" panose="02040602050305030304" pitchFamily="18" charset="0"/>
              </a:rPr>
              <a:t>that is trained using unsupervised learning to produce a low-dimensional (typically two-dimensional</a:t>
            </a:r>
            <a:r>
              <a:rPr lang="en-US" sz="2400" dirty="0" smtClean="0">
                <a:latin typeface="Book Antiqua" panose="02040602050305030304" pitchFamily="18" charset="0"/>
              </a:rPr>
              <a:t>) </a:t>
            </a:r>
            <a:r>
              <a:rPr lang="en-US" sz="2400" dirty="0">
                <a:latin typeface="Book Antiqua" panose="02040602050305030304" pitchFamily="18" charset="0"/>
              </a:rPr>
              <a:t>discretized representation of the input space of the training </a:t>
            </a:r>
            <a:r>
              <a:rPr lang="en-US" sz="2400" dirty="0" smtClean="0">
                <a:latin typeface="Book Antiqua" panose="02040602050305030304" pitchFamily="18" charset="0"/>
              </a:rPr>
              <a:t>samples.</a:t>
            </a:r>
          </a:p>
          <a:p>
            <a:pPr algn="just"/>
            <a:r>
              <a:rPr lang="en-US" sz="2400" dirty="0" smtClean="0">
                <a:latin typeface="Book Antiqua" panose="02040602050305030304" pitchFamily="18" charset="0"/>
              </a:rPr>
              <a:t>This low dimensional representation can be viewed as a</a:t>
            </a:r>
            <a:r>
              <a:rPr lang="en-US" sz="2400" dirty="0">
                <a:latin typeface="Book Antiqua" panose="02040602050305030304" pitchFamily="18" charset="0"/>
              </a:rPr>
              <a:t> </a:t>
            </a:r>
            <a:r>
              <a:rPr lang="en-US" sz="2400" b="1" dirty="0" smtClean="0">
                <a:latin typeface="Book Antiqua" panose="02040602050305030304" pitchFamily="18" charset="0"/>
              </a:rPr>
              <a:t>map</a:t>
            </a:r>
            <a:r>
              <a:rPr lang="en-US" sz="2400" dirty="0" smtClean="0">
                <a:latin typeface="Book Antiqua" panose="02040602050305030304" pitchFamily="18" charset="0"/>
              </a:rPr>
              <a:t>. Therefore SOM is </a:t>
            </a:r>
            <a:r>
              <a:rPr lang="en-US" sz="2400" dirty="0">
                <a:latin typeface="Book Antiqua" panose="02040602050305030304" pitchFamily="18" charset="0"/>
              </a:rPr>
              <a:t>a method to do dimensionality reduction. </a:t>
            </a:r>
            <a:endParaRPr lang="en-US" sz="2400" dirty="0" smtClean="0">
              <a:latin typeface="Book Antiqua" panose="02040602050305030304" pitchFamily="18" charset="0"/>
            </a:endParaRPr>
          </a:p>
          <a:p>
            <a:pPr algn="just"/>
            <a:r>
              <a:rPr lang="en-US" sz="2400" dirty="0" smtClean="0">
                <a:latin typeface="Book Antiqua" panose="02040602050305030304" pitchFamily="18" charset="0"/>
              </a:rPr>
              <a:t>Self-organizing </a:t>
            </a:r>
            <a:r>
              <a:rPr lang="en-US" sz="2400" dirty="0">
                <a:latin typeface="Book Antiqua" panose="02040602050305030304" pitchFamily="18" charset="0"/>
              </a:rPr>
              <a:t>maps differ from other artificial neural networks as they apply competitive learning as opposed to error-correction </a:t>
            </a:r>
            <a:r>
              <a:rPr lang="en-US" sz="2400" dirty="0" smtClean="0">
                <a:latin typeface="Book Antiqua" panose="02040602050305030304" pitchFamily="18" charset="0"/>
              </a:rPr>
              <a:t>learning.</a:t>
            </a: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81227379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Summarized Algorithm</a:t>
            </a:r>
            <a:endParaRPr lang="en-US" sz="2400" dirty="0">
              <a:latin typeface="Book Antiqua" panose="02040602050305030304" pitchFamily="18" charset="0"/>
              <a:sym typeface="Symbol" panose="05050102010706020507" pitchFamily="18" charset="2"/>
            </a:endParaRPr>
          </a:p>
          <a:p>
            <a:pPr marL="0" indent="0" algn="just">
              <a:buClr>
                <a:schemeClr val="accent2"/>
              </a:buClr>
              <a:buNone/>
            </a:pPr>
            <a:r>
              <a:rPr lang="en-US" sz="2200" dirty="0">
                <a:latin typeface="Tahoma" panose="020B0604030504040204" pitchFamily="34" charset="0"/>
              </a:rPr>
              <a:t>	</a:t>
            </a:r>
            <a:r>
              <a:rPr lang="en-US" sz="2400" i="1" dirty="0" err="1" smtClean="0">
                <a:latin typeface="Book Antiqua" panose="02040602050305030304" pitchFamily="18" charset="0"/>
              </a:rPr>
              <a:t>i</a:t>
            </a:r>
            <a:r>
              <a:rPr lang="en-US" sz="2400" i="1" dirty="0" smtClean="0">
                <a:latin typeface="Book Antiqua" panose="02040602050305030304" pitchFamily="18" charset="0"/>
              </a:rPr>
              <a:t>(</a:t>
            </a:r>
            <a:r>
              <a:rPr lang="en-US" sz="2400" b="1" i="1" dirty="0" smtClean="0">
                <a:latin typeface="Book Antiqua" panose="02040602050305030304" pitchFamily="18" charset="0"/>
              </a:rPr>
              <a:t>x</a:t>
            </a:r>
            <a:r>
              <a:rPr lang="en-US" sz="2400" i="1" dirty="0">
                <a:latin typeface="Book Antiqua" panose="02040602050305030304" pitchFamily="18" charset="0"/>
              </a:rPr>
              <a:t>)=</a:t>
            </a:r>
            <a:r>
              <a:rPr lang="en-US" sz="2400" i="1" dirty="0" err="1">
                <a:latin typeface="Book Antiqua" panose="02040602050305030304" pitchFamily="18" charset="0"/>
              </a:rPr>
              <a:t>arg</a:t>
            </a:r>
            <a:r>
              <a:rPr lang="en-US" sz="2400" i="1" dirty="0">
                <a:latin typeface="Book Antiqua" panose="02040602050305030304" pitchFamily="18" charset="0"/>
              </a:rPr>
              <a:t> </a:t>
            </a:r>
            <a:r>
              <a:rPr lang="en-US" sz="2400" i="1" dirty="0" err="1">
                <a:latin typeface="Book Antiqua" panose="02040602050305030304" pitchFamily="18" charset="0"/>
              </a:rPr>
              <a:t>min</a:t>
            </a:r>
            <a:r>
              <a:rPr lang="en-US" sz="2400" i="1" baseline="-25000" dirty="0" err="1">
                <a:latin typeface="Book Antiqua" panose="02040602050305030304" pitchFamily="18" charset="0"/>
              </a:rPr>
              <a:t>j</a:t>
            </a:r>
            <a:r>
              <a:rPr lang="en-US" sz="2400" i="1" dirty="0">
                <a:latin typeface="Book Antiqua" panose="02040602050305030304" pitchFamily="18" charset="0"/>
              </a:rPr>
              <a:t> ||</a:t>
            </a:r>
            <a:r>
              <a:rPr lang="en-US" sz="2400" b="1" i="1" dirty="0">
                <a:latin typeface="Book Antiqua" panose="02040602050305030304" pitchFamily="18" charset="0"/>
              </a:rPr>
              <a:t>x</a:t>
            </a:r>
            <a:r>
              <a:rPr lang="en-US" sz="2400" i="1" dirty="0">
                <a:latin typeface="Book Antiqua" panose="02040602050305030304" pitchFamily="18" charset="0"/>
              </a:rPr>
              <a:t> – </a:t>
            </a:r>
            <a:r>
              <a:rPr lang="en-US" sz="2400" b="1" i="1" dirty="0" err="1">
                <a:latin typeface="Book Antiqua" panose="02040602050305030304" pitchFamily="18" charset="0"/>
              </a:rPr>
              <a:t>w</a:t>
            </a:r>
            <a:r>
              <a:rPr lang="en-US" sz="2400" i="1" baseline="-25000" dirty="0" err="1">
                <a:latin typeface="Book Antiqua" panose="02040602050305030304" pitchFamily="18" charset="0"/>
              </a:rPr>
              <a:t>j</a:t>
            </a:r>
            <a:r>
              <a:rPr lang="en-US" sz="2400" i="1" dirty="0">
                <a:latin typeface="Book Antiqua" panose="02040602050305030304" pitchFamily="18" charset="0"/>
              </a:rPr>
              <a:t>||, j=1,2,…,</a:t>
            </a:r>
            <a:r>
              <a:rPr lang="en-US" sz="2400" i="1" dirty="0" smtClean="0">
                <a:latin typeface="Book Antiqua" panose="02040602050305030304" pitchFamily="18" charset="0"/>
              </a:rPr>
              <a:t>l</a:t>
            </a:r>
            <a:endParaRPr lang="en-US" sz="2400" b="1" i="1" baseline="-25000" dirty="0" smtClean="0">
              <a:latin typeface="Book Antiqua" panose="02040602050305030304" pitchFamily="18" charset="0"/>
            </a:endParaRPr>
          </a:p>
          <a:p>
            <a:pPr marL="457200" indent="-457200" algn="just">
              <a:buClr>
                <a:schemeClr val="accent2"/>
              </a:buClr>
              <a:buFont typeface="+mj-lt"/>
              <a:buAutoNum type="arabicPeriod" startAt="4"/>
            </a:pPr>
            <a:r>
              <a:rPr lang="en-US" sz="2400" i="1" dirty="0" smtClean="0">
                <a:latin typeface="Book Antiqua" panose="02040602050305030304" pitchFamily="18" charset="0"/>
                <a:sym typeface="Symbol" panose="05050102010706020507" pitchFamily="18" charset="2"/>
              </a:rPr>
              <a:t>Updating</a:t>
            </a:r>
            <a:r>
              <a:rPr lang="en-US" sz="2400" i="1" dirty="0">
                <a:latin typeface="Book Antiqua" panose="02040602050305030304" pitchFamily="18" charset="0"/>
                <a:sym typeface="Symbol" panose="05050102010706020507" pitchFamily="18" charset="2"/>
              </a:rPr>
              <a:t>:</a:t>
            </a:r>
            <a:r>
              <a:rPr lang="en-US" sz="2400" dirty="0">
                <a:latin typeface="Book Antiqua" panose="02040602050305030304" pitchFamily="18" charset="0"/>
                <a:sym typeface="Symbol" panose="05050102010706020507" pitchFamily="18" charset="2"/>
              </a:rPr>
              <a:t> Adjust the synaptic weight vectors of all neurons by using the update </a:t>
            </a:r>
            <a:r>
              <a:rPr lang="en-US" sz="2400" dirty="0" smtClean="0">
                <a:latin typeface="Book Antiqua" panose="02040602050305030304" pitchFamily="18" charset="0"/>
                <a:sym typeface="Symbol" panose="05050102010706020507" pitchFamily="18" charset="2"/>
              </a:rPr>
              <a:t>formula:</a:t>
            </a:r>
          </a:p>
          <a:p>
            <a:pPr marL="0" indent="0" algn="just">
              <a:buClr>
                <a:schemeClr val="accent2"/>
              </a:buClr>
              <a:buNone/>
            </a:pPr>
            <a:r>
              <a:rPr lang="en-US" sz="2400" b="1" dirty="0" smtClean="0">
                <a:latin typeface="Book Antiqua" panose="02040602050305030304" pitchFamily="18" charset="0"/>
                <a:sym typeface="Symbol" panose="05050102010706020507" pitchFamily="18" charset="2"/>
              </a:rPr>
              <a:t>	</a:t>
            </a:r>
            <a:r>
              <a:rPr lang="en-US" sz="2400" b="1" i="1" dirty="0" err="1" smtClean="0">
                <a:latin typeface="Book Antiqua" panose="02040602050305030304" pitchFamily="18" charset="0"/>
                <a:sym typeface="Symbol" panose="05050102010706020507" pitchFamily="18" charset="2"/>
              </a:rPr>
              <a:t>w</a:t>
            </a:r>
            <a:r>
              <a:rPr lang="en-US" sz="2400" i="1" baseline="-25000" dirty="0" err="1" smtClean="0">
                <a:latin typeface="Book Antiqua" panose="02040602050305030304" pitchFamily="18" charset="0"/>
                <a:sym typeface="Symbol" panose="05050102010706020507" pitchFamily="18" charset="2"/>
              </a:rPr>
              <a:t>j</a:t>
            </a:r>
            <a:r>
              <a:rPr lang="en-US" sz="2400" i="1" dirty="0" smtClean="0">
                <a:latin typeface="Book Antiqua" panose="02040602050305030304" pitchFamily="18" charset="0"/>
                <a:sym typeface="Symbol" panose="05050102010706020507" pitchFamily="18" charset="2"/>
              </a:rPr>
              <a:t>(n+1</a:t>
            </a:r>
            <a:r>
              <a:rPr lang="en-US" sz="2400" i="1" dirty="0">
                <a:latin typeface="Book Antiqua" panose="02040602050305030304" pitchFamily="18" charset="0"/>
                <a:sym typeface="Symbol" panose="05050102010706020507" pitchFamily="18" charset="2"/>
              </a:rPr>
              <a:t>) = </a:t>
            </a:r>
            <a:r>
              <a:rPr lang="en-US" sz="2400" b="1" i="1" dirty="0" err="1">
                <a:latin typeface="Book Antiqua" panose="02040602050305030304" pitchFamily="18" charset="0"/>
                <a:sym typeface="Symbol" panose="05050102010706020507" pitchFamily="18" charset="2"/>
              </a:rPr>
              <a:t>w</a:t>
            </a:r>
            <a:r>
              <a:rPr lang="en-US" sz="2400" i="1" baseline="-25000" dirty="0" err="1">
                <a:latin typeface="Book Antiqua" panose="02040602050305030304" pitchFamily="18" charset="0"/>
                <a:sym typeface="Symbol" panose="05050102010706020507" pitchFamily="18" charset="2"/>
              </a:rPr>
              <a:t>j</a:t>
            </a:r>
            <a:r>
              <a:rPr lang="en-US" sz="2400" i="1" dirty="0">
                <a:latin typeface="Book Antiqua" panose="02040602050305030304" pitchFamily="18" charset="0"/>
                <a:sym typeface="Symbol" panose="05050102010706020507" pitchFamily="18" charset="2"/>
              </a:rPr>
              <a:t>(n) + </a:t>
            </a:r>
            <a:r>
              <a:rPr lang="el-GR" sz="2400" dirty="0" smtClean="0">
                <a:latin typeface="Book Antiqua" panose="02040602050305030304" pitchFamily="18" charset="0"/>
                <a:sym typeface="Symbol" panose="05050102010706020507" pitchFamily="18" charset="2"/>
              </a:rPr>
              <a:t>α</a:t>
            </a:r>
            <a:r>
              <a:rPr lang="en-US" sz="2400" i="1" dirty="0" smtClean="0">
                <a:latin typeface="Book Antiqua" panose="02040602050305030304" pitchFamily="18" charset="0"/>
                <a:sym typeface="Symbol" panose="05050102010706020507" pitchFamily="18" charset="2"/>
              </a:rPr>
              <a:t>(n</a:t>
            </a:r>
            <a:r>
              <a:rPr lang="en-US" sz="2400" i="1" dirty="0">
                <a:latin typeface="Book Antiqua" panose="02040602050305030304" pitchFamily="18" charset="0"/>
                <a:sym typeface="Symbol" panose="05050102010706020507" pitchFamily="18" charset="2"/>
              </a:rPr>
              <a:t>) </a:t>
            </a:r>
            <a:r>
              <a:rPr lang="en-US" sz="2400" i="1" dirty="0" err="1">
                <a:latin typeface="Book Antiqua" panose="02040602050305030304" pitchFamily="18" charset="0"/>
              </a:rPr>
              <a:t>h</a:t>
            </a:r>
            <a:r>
              <a:rPr lang="en-US" sz="2400" i="1" baseline="-25000" dirty="0" err="1">
                <a:latin typeface="Book Antiqua" panose="02040602050305030304" pitchFamily="18" charset="0"/>
              </a:rPr>
              <a:t>ji</a:t>
            </a:r>
            <a:r>
              <a:rPr lang="en-US" sz="2400" i="1" baseline="-25000" dirty="0">
                <a:latin typeface="Book Antiqua" panose="02040602050305030304" pitchFamily="18" charset="0"/>
              </a:rPr>
              <a:t>(x)</a:t>
            </a:r>
            <a:r>
              <a:rPr lang="en-US" sz="2400" i="1" dirty="0">
                <a:latin typeface="Book Antiqua" panose="02040602050305030304" pitchFamily="18" charset="0"/>
              </a:rPr>
              <a:t>(n) (</a:t>
            </a:r>
            <a:r>
              <a:rPr lang="en-US" sz="2400" b="1" i="1" dirty="0">
                <a:latin typeface="Book Antiqua" panose="02040602050305030304" pitchFamily="18" charset="0"/>
              </a:rPr>
              <a:t>x</a:t>
            </a:r>
            <a:r>
              <a:rPr lang="en-US" sz="2400" i="1" dirty="0">
                <a:latin typeface="Book Antiqua" panose="02040602050305030304" pitchFamily="18" charset="0"/>
              </a:rPr>
              <a:t>(n)</a:t>
            </a:r>
            <a:r>
              <a:rPr lang="en-US" sz="2400" b="1" i="1" dirty="0">
                <a:latin typeface="Book Antiqua" panose="02040602050305030304" pitchFamily="18" charset="0"/>
              </a:rPr>
              <a:t> </a:t>
            </a:r>
            <a:r>
              <a:rPr lang="en-US" sz="2400" i="1" dirty="0">
                <a:latin typeface="Book Antiqua" panose="02040602050305030304" pitchFamily="18" charset="0"/>
              </a:rPr>
              <a:t>– </a:t>
            </a:r>
            <a:r>
              <a:rPr lang="en-US" sz="2400" b="1" i="1" dirty="0" err="1" smtClean="0">
                <a:latin typeface="Book Antiqua" panose="02040602050305030304" pitchFamily="18" charset="0"/>
                <a:sym typeface="Symbol" panose="05050102010706020507" pitchFamily="18" charset="2"/>
              </a:rPr>
              <a:t>w</a:t>
            </a:r>
            <a:r>
              <a:rPr lang="en-US" sz="2400" i="1" baseline="-25000" dirty="0" err="1" smtClean="0">
                <a:latin typeface="Book Antiqua" panose="02040602050305030304" pitchFamily="18" charset="0"/>
                <a:sym typeface="Symbol" panose="05050102010706020507" pitchFamily="18" charset="2"/>
              </a:rPr>
              <a:t>j</a:t>
            </a:r>
            <a:r>
              <a:rPr lang="en-US" sz="2400" i="1" dirty="0" smtClean="0">
                <a:latin typeface="Book Antiqua" panose="02040602050305030304" pitchFamily="18" charset="0"/>
                <a:sym typeface="Symbol" panose="05050102010706020507" pitchFamily="18" charset="2"/>
              </a:rPr>
              <a:t>))</a:t>
            </a:r>
          </a:p>
          <a:p>
            <a:pPr marL="457200" indent="-457200" algn="just">
              <a:buClr>
                <a:schemeClr val="accent2"/>
              </a:buClr>
              <a:buFont typeface="+mj-lt"/>
              <a:buAutoNum type="arabicPeriod" startAt="5"/>
            </a:pPr>
            <a:r>
              <a:rPr lang="en-US" sz="2400" i="1" dirty="0" smtClean="0">
                <a:latin typeface="Book Antiqua" panose="02040602050305030304" pitchFamily="18" charset="0"/>
                <a:sym typeface="Symbol" panose="05050102010706020507" pitchFamily="18" charset="2"/>
              </a:rPr>
              <a:t>Continuation</a:t>
            </a:r>
            <a:r>
              <a:rPr lang="en-US" sz="2400" i="1" dirty="0">
                <a:latin typeface="Book Antiqua" panose="02040602050305030304" pitchFamily="18" charset="0"/>
                <a:sym typeface="Symbol" panose="05050102010706020507" pitchFamily="18" charset="2"/>
              </a:rPr>
              <a:t>:</a:t>
            </a:r>
            <a:r>
              <a:rPr lang="en-US" sz="2400" dirty="0">
                <a:latin typeface="Book Antiqua" panose="02040602050305030304" pitchFamily="18" charset="0"/>
                <a:sym typeface="Symbol" panose="05050102010706020507" pitchFamily="18" charset="2"/>
              </a:rPr>
              <a:t> Continue with step 2 until no noticeable changes in the feature map are observed.</a:t>
            </a:r>
          </a:p>
          <a:p>
            <a:pPr marL="0" indent="0" algn="just">
              <a:buClr>
                <a:schemeClr val="accent2"/>
              </a:buClr>
              <a:buSzPct val="75000"/>
              <a:buNone/>
            </a:pPr>
            <a:endParaRPr lang="en-US" sz="2600" b="1" i="1" baseline="-25000" dirty="0">
              <a:latin typeface="Book Antiqua" panose="02040602050305030304" pitchFamily="18" charset="0"/>
              <a:sym typeface="Symbol" panose="05050102010706020507" pitchFamily="18" charset="2"/>
            </a:endParaRPr>
          </a:p>
          <a:p>
            <a:pPr algn="just">
              <a:buClr>
                <a:schemeClr val="accent2"/>
              </a:buClr>
              <a:buFontTx/>
              <a:buChar char="•"/>
            </a:pP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a:p>
            <a:pPr>
              <a:buClr>
                <a:schemeClr val="accent2"/>
              </a:buClr>
              <a:buFontTx/>
              <a:buChar char="•"/>
            </a:pPr>
            <a:endParaRPr lang="en-US" sz="2400" b="1" baseline="-25000" dirty="0">
              <a:latin typeface="Tahoma" panose="020B0604030504040204" pitchFamily="34"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buClr>
                <a:schemeClr val="accent2"/>
              </a:buClr>
              <a:buNone/>
            </a:pPr>
            <a:r>
              <a:rPr lang="en-US" sz="2400" b="1" dirty="0" smtClean="0">
                <a:latin typeface="Book Antiqua" panose="02040602050305030304" pitchFamily="18" charset="0"/>
              </a:rPr>
              <a:t>Example</a:t>
            </a:r>
          </a:p>
          <a:p>
            <a:pPr algn="just">
              <a:buClr>
                <a:schemeClr val="accent2"/>
              </a:buClr>
              <a:buNone/>
            </a:pPr>
            <a:r>
              <a:rPr lang="en-US" sz="2400" dirty="0" smtClean="0">
                <a:latin typeface="Book Antiqua" panose="02040602050305030304" pitchFamily="18" charset="0"/>
              </a:rPr>
              <a:t>	Consider following 1-D SOM and 3-D inputs. Show the working of SOM for the given two inputs.</a:t>
            </a:r>
          </a:p>
          <a:p>
            <a:pPr algn="just">
              <a:buClr>
                <a:schemeClr val="accent2"/>
              </a:buClr>
              <a:buNone/>
            </a:pPr>
            <a:endParaRPr lang="en-US" sz="2400" dirty="0" smtClean="0">
              <a:latin typeface="Book Antiqua" panose="02040602050305030304" pitchFamily="18" charset="0"/>
            </a:endParaRPr>
          </a:p>
          <a:p>
            <a:pPr>
              <a:buClr>
                <a:schemeClr val="accent2"/>
              </a:buClr>
              <a:buNone/>
            </a:pPr>
            <a:endParaRPr lang="en-US" sz="2400" dirty="0">
              <a:latin typeface="Book Antiqua" panose="02040602050305030304" pitchFamily="18" charset="0"/>
            </a:endParaRPr>
          </a:p>
        </p:txBody>
      </p:sp>
      <p:graphicFrame>
        <p:nvGraphicFramePr>
          <p:cNvPr id="44" name="Table 43"/>
          <p:cNvGraphicFramePr>
            <a:graphicFrameLocks noGrp="1"/>
          </p:cNvGraphicFramePr>
          <p:nvPr/>
        </p:nvGraphicFramePr>
        <p:xfrm>
          <a:off x="5562600" y="3048000"/>
          <a:ext cx="3048000" cy="1112520"/>
        </p:xfrm>
        <a:graphic>
          <a:graphicData uri="http://schemas.openxmlformats.org/drawingml/2006/table">
            <a:tbl>
              <a:tblPr firstRow="1" bandRow="1">
                <a:tableStyleId>{5C22544A-7EE6-4342-B048-85BDC9FD1C3A}</a:tableStyleId>
              </a:tblPr>
              <a:tblGrid>
                <a:gridCol w="1016000"/>
                <a:gridCol w="1016000"/>
                <a:gridCol w="1016000"/>
              </a:tblGrid>
              <a:tr h="37084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x</a:t>
                      </a:r>
                      <a:r>
                        <a:rPr lang="en-US" i="1" baseline="-25000" dirty="0" smtClean="0">
                          <a:latin typeface="Book Antiqua" pitchFamily="18" charset="0"/>
                        </a:rPr>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x</a:t>
                      </a:r>
                      <a:r>
                        <a:rPr lang="en-US" i="1" baseline="-25000" dirty="0" smtClean="0">
                          <a:latin typeface="Book Antiqua" pitchFamily="18" charset="0"/>
                        </a:rPr>
                        <a:t>3</a:t>
                      </a:r>
                      <a:endParaRPr lang="en-US" dirty="0"/>
                    </a:p>
                  </a:txBody>
                  <a:tcPr/>
                </a:tc>
              </a:tr>
              <a:tr h="370840">
                <a:tc>
                  <a:txBody>
                    <a:bodyPr/>
                    <a:lstStyle/>
                    <a:p>
                      <a:r>
                        <a:rPr lang="en-US" dirty="0" smtClean="0"/>
                        <a:t>0.1</a:t>
                      </a:r>
                      <a:endParaRPr lang="en-US" dirty="0"/>
                    </a:p>
                  </a:txBody>
                  <a:tcPr/>
                </a:tc>
                <a:tc>
                  <a:txBody>
                    <a:bodyPr/>
                    <a:lstStyle/>
                    <a:p>
                      <a:r>
                        <a:rPr lang="en-US" dirty="0" smtClean="0"/>
                        <a:t>0.2</a:t>
                      </a:r>
                      <a:endParaRPr lang="en-US" dirty="0"/>
                    </a:p>
                  </a:txBody>
                  <a:tcPr/>
                </a:tc>
                <a:tc>
                  <a:txBody>
                    <a:bodyPr/>
                    <a:lstStyle/>
                    <a:p>
                      <a:r>
                        <a:rPr lang="en-US" dirty="0" smtClean="0"/>
                        <a:t>0.13</a:t>
                      </a:r>
                      <a:endParaRPr lang="en-US" dirty="0"/>
                    </a:p>
                  </a:txBody>
                  <a:tcPr/>
                </a:tc>
              </a:tr>
              <a:tr h="370840">
                <a:tc>
                  <a:txBody>
                    <a:bodyPr/>
                    <a:lstStyle/>
                    <a:p>
                      <a:r>
                        <a:rPr lang="en-US" dirty="0" smtClean="0"/>
                        <a:t>0.5</a:t>
                      </a:r>
                      <a:endParaRPr lang="en-US" dirty="0"/>
                    </a:p>
                  </a:txBody>
                  <a:tcPr/>
                </a:tc>
                <a:tc>
                  <a:txBody>
                    <a:bodyPr/>
                    <a:lstStyle/>
                    <a:p>
                      <a:r>
                        <a:rPr lang="en-US" dirty="0" smtClean="0"/>
                        <a:t>0.3</a:t>
                      </a:r>
                      <a:endParaRPr lang="en-US" dirty="0"/>
                    </a:p>
                  </a:txBody>
                  <a:tcPr/>
                </a:tc>
                <a:tc>
                  <a:txBody>
                    <a:bodyPr/>
                    <a:lstStyle/>
                    <a:p>
                      <a:r>
                        <a:rPr lang="en-US" dirty="0" smtClean="0"/>
                        <a:t>0.7</a:t>
                      </a:r>
                      <a:endParaRPr lang="en-US" dirty="0"/>
                    </a:p>
                  </a:txBody>
                  <a:tcPr/>
                </a:tc>
              </a:tr>
            </a:tbl>
          </a:graphicData>
        </a:graphic>
      </p:graphicFrame>
      <p:graphicFrame>
        <p:nvGraphicFramePr>
          <p:cNvPr id="46" name="Table 45"/>
          <p:cNvGraphicFramePr>
            <a:graphicFrameLocks noGrp="1"/>
          </p:cNvGraphicFramePr>
          <p:nvPr/>
        </p:nvGraphicFramePr>
        <p:xfrm>
          <a:off x="5486400" y="4724400"/>
          <a:ext cx="3429000" cy="1112520"/>
        </p:xfrm>
        <a:graphic>
          <a:graphicData uri="http://schemas.openxmlformats.org/drawingml/2006/table">
            <a:tbl>
              <a:tblPr firstRow="1" bandRow="1">
                <a:tableStyleId>{5C22544A-7EE6-4342-B048-85BDC9FD1C3A}</a:tableStyleId>
              </a:tblPr>
              <a:tblGrid>
                <a:gridCol w="1143000"/>
                <a:gridCol w="1143000"/>
                <a:gridCol w="1143000"/>
              </a:tblGrid>
              <a:tr h="370840">
                <a:tc>
                  <a:txBody>
                    <a:bodyPr/>
                    <a:lstStyle/>
                    <a:p>
                      <a:r>
                        <a:rPr lang="en-US" i="1" dirty="0" smtClean="0">
                          <a:latin typeface="Book Antiqua" pitchFamily="18" charset="0"/>
                        </a:rPr>
                        <a:t>w</a:t>
                      </a:r>
                      <a:r>
                        <a:rPr lang="en-US" baseline="-25000" dirty="0" smtClean="0">
                          <a:latin typeface="Book Antiqua" pitchFamily="18" charset="0"/>
                        </a:rPr>
                        <a:t>11</a:t>
                      </a:r>
                      <a:r>
                        <a:rPr lang="en-US" dirty="0" smtClean="0">
                          <a:latin typeface="Book Antiqua" pitchFamily="18" charset="0"/>
                        </a:rPr>
                        <a:t>=0.1</a:t>
                      </a:r>
                      <a:endParaRPr lang="en-US"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baseline="-25000" dirty="0" smtClean="0">
                          <a:latin typeface="Book Antiqua" pitchFamily="18" charset="0"/>
                        </a:rPr>
                        <a:t>12</a:t>
                      </a:r>
                      <a:r>
                        <a:rPr lang="en-US" dirty="0" smtClean="0">
                          <a:latin typeface="Book Antiqua" pitchFamily="18" charset="0"/>
                        </a:rPr>
                        <a:t>=0.2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baseline="-25000" dirty="0" smtClean="0">
                          <a:latin typeface="Book Antiqua" pitchFamily="18" charset="0"/>
                        </a:rPr>
                        <a:t>13</a:t>
                      </a:r>
                      <a:r>
                        <a:rPr lang="en-US" dirty="0" smtClean="0">
                          <a:latin typeface="Book Antiqua" pitchFamily="18" charset="0"/>
                        </a:rPr>
                        <a:t>=0.3</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2</a:t>
                      </a:r>
                      <a:r>
                        <a:rPr lang="en-US" baseline="-25000" dirty="0" smtClean="0">
                          <a:latin typeface="Book Antiqua" pitchFamily="18" charset="0"/>
                        </a:rPr>
                        <a:t>1</a:t>
                      </a:r>
                      <a:r>
                        <a:rPr lang="en-US" dirty="0" smtClean="0">
                          <a:latin typeface="Book Antiqua" pitchFamily="18" charset="0"/>
                        </a:rPr>
                        <a:t>=0.2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baseline="-25000" dirty="0" smtClean="0">
                          <a:latin typeface="Book Antiqua" pitchFamily="18" charset="0"/>
                        </a:rPr>
                        <a:t>22</a:t>
                      </a:r>
                      <a:r>
                        <a:rPr lang="en-US" dirty="0" smtClean="0">
                          <a:latin typeface="Book Antiqua" pitchFamily="18" charset="0"/>
                        </a:rPr>
                        <a:t>=0.4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baseline="-25000" dirty="0" smtClean="0">
                          <a:latin typeface="Book Antiqua" pitchFamily="18" charset="0"/>
                        </a:rPr>
                        <a:t>23</a:t>
                      </a:r>
                      <a:r>
                        <a:rPr lang="en-US" dirty="0" smtClean="0">
                          <a:latin typeface="Book Antiqua" pitchFamily="18" charset="0"/>
                        </a:rPr>
                        <a:t>=0.6</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baseline="-25000" dirty="0" smtClean="0">
                          <a:latin typeface="Book Antiqua" pitchFamily="18" charset="0"/>
                        </a:rPr>
                        <a:t>31</a:t>
                      </a:r>
                      <a:r>
                        <a:rPr lang="en-US" dirty="0" smtClean="0">
                          <a:latin typeface="Book Antiqua" pitchFamily="18" charset="0"/>
                        </a:rPr>
                        <a:t>=0.1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32</a:t>
                      </a:r>
                      <a:r>
                        <a:rPr lang="en-US" dirty="0" smtClean="0">
                          <a:latin typeface="Book Antiqua" pitchFamily="18" charset="0"/>
                        </a:rPr>
                        <a:t>=0.3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baseline="-25000" dirty="0" smtClean="0">
                          <a:latin typeface="Book Antiqua" pitchFamily="18" charset="0"/>
                        </a:rPr>
                        <a:t>33</a:t>
                      </a:r>
                      <a:r>
                        <a:rPr lang="en-US" dirty="0" smtClean="0">
                          <a:latin typeface="Book Antiqua" pitchFamily="18" charset="0"/>
                        </a:rPr>
                        <a:t>=0.5</a:t>
                      </a:r>
                      <a:endParaRPr lang="en-US" dirty="0"/>
                    </a:p>
                  </a:txBody>
                  <a:tcPr/>
                </a:tc>
              </a:tr>
            </a:tbl>
          </a:graphicData>
        </a:graphic>
      </p:graphicFrame>
      <p:sp>
        <p:nvSpPr>
          <p:cNvPr id="48" name="TextBox 47"/>
          <p:cNvSpPr txBox="1"/>
          <p:nvPr/>
        </p:nvSpPr>
        <p:spPr>
          <a:xfrm>
            <a:off x="5867400" y="4343400"/>
            <a:ext cx="2364750" cy="369332"/>
          </a:xfrm>
          <a:prstGeom prst="rect">
            <a:avLst/>
          </a:prstGeom>
          <a:noFill/>
        </p:spPr>
        <p:txBody>
          <a:bodyPr wrap="none" rtlCol="0">
            <a:spAutoFit/>
          </a:bodyPr>
          <a:lstStyle/>
          <a:p>
            <a:r>
              <a:rPr lang="en-US" b="1" dirty="0" smtClean="0">
                <a:latin typeface="Book Antiqua" pitchFamily="18" charset="0"/>
              </a:rPr>
              <a:t>Initial weight matrix</a:t>
            </a:r>
            <a:endParaRPr lang="en-US" b="1" dirty="0">
              <a:latin typeface="Book Antiqua" pitchFamily="18" charset="0"/>
            </a:endParaRPr>
          </a:p>
        </p:txBody>
      </p:sp>
      <p:pic>
        <p:nvPicPr>
          <p:cNvPr id="222251" name="Picture 43"/>
          <p:cNvPicPr>
            <a:picLocks noChangeAspect="1" noChangeArrowheads="1"/>
          </p:cNvPicPr>
          <p:nvPr/>
        </p:nvPicPr>
        <p:blipFill>
          <a:blip r:embed="rId3"/>
          <a:srcRect/>
          <a:stretch>
            <a:fillRect/>
          </a:stretch>
        </p:blipFill>
        <p:spPr bwMode="auto">
          <a:xfrm>
            <a:off x="838199" y="3124200"/>
            <a:ext cx="4122251" cy="25908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Clr>
                <a:schemeClr val="accent2"/>
              </a:buClr>
              <a:buNone/>
            </a:pPr>
            <a:r>
              <a:rPr lang="en-US" sz="2400" b="1" dirty="0" smtClean="0">
                <a:latin typeface="Book Antiqua" panose="02040602050305030304" pitchFamily="18" charset="0"/>
              </a:rPr>
              <a:t>Solution</a:t>
            </a:r>
          </a:p>
          <a:p>
            <a:pPr algn="just">
              <a:buClr>
                <a:schemeClr val="accent2"/>
              </a:buClr>
              <a:buNone/>
            </a:pPr>
            <a:r>
              <a:rPr lang="en-US" sz="2400" b="1" u="sng" dirty="0" smtClean="0">
                <a:latin typeface="Book Antiqua" panose="02040602050305030304" pitchFamily="18" charset="0"/>
              </a:rPr>
              <a:t>Iteration 1: </a:t>
            </a:r>
            <a:r>
              <a:rPr lang="en-US" sz="2400" dirty="0" smtClean="0">
                <a:latin typeface="Book Antiqua" panose="02040602050305030304" pitchFamily="18" charset="0"/>
              </a:rPr>
              <a:t>input (0.1,0.2,0.13)</a:t>
            </a:r>
          </a:p>
          <a:p>
            <a:pPr algn="just">
              <a:buClr>
                <a:schemeClr val="accent2"/>
              </a:buClr>
              <a:buNone/>
            </a:pPr>
            <a:r>
              <a:rPr lang="en-US" sz="2400" dirty="0" smtClean="0">
                <a:latin typeface="Book Antiqua" panose="02040602050305030304" pitchFamily="18" charset="0"/>
              </a:rPr>
              <a:t>Find Euclidean distance between the input and weight vector of each output neuron</a:t>
            </a: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r>
              <a:rPr lang="en-US" sz="2400" dirty="0" smtClean="0">
                <a:latin typeface="Book Antiqua" panose="02040602050305030304" pitchFamily="18" charset="0"/>
              </a:rPr>
              <a:t>Clearly neuron 1 is winner</a:t>
            </a: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buClr>
                <a:schemeClr val="accent2"/>
              </a:buClr>
              <a:buNone/>
            </a:pPr>
            <a:endParaRPr lang="en-US" sz="2400" dirty="0">
              <a:latin typeface="Book Antiqua" panose="02040602050305030304" pitchFamily="18" charset="0"/>
            </a:endParaRPr>
          </a:p>
        </p:txBody>
      </p:sp>
      <p:graphicFrame>
        <p:nvGraphicFramePr>
          <p:cNvPr id="6" name="Object 5"/>
          <p:cNvGraphicFramePr>
            <a:graphicFrameLocks noChangeAspect="1"/>
          </p:cNvGraphicFramePr>
          <p:nvPr/>
        </p:nvGraphicFramePr>
        <p:xfrm>
          <a:off x="439738" y="3352800"/>
          <a:ext cx="8383587" cy="1752600"/>
        </p:xfrm>
        <a:graphic>
          <a:graphicData uri="http://schemas.openxmlformats.org/presentationml/2006/ole">
            <mc:AlternateContent xmlns:mc="http://schemas.openxmlformats.org/markup-compatibility/2006">
              <mc:Choice xmlns:v="urn:schemas-microsoft-com:vml" Requires="v">
                <p:oleObj spid="_x0000_s223240" name="Equation" r:id="rId4" imgW="4495680" imgH="939600" progId="Equation.3">
                  <p:embed/>
                </p:oleObj>
              </mc:Choice>
              <mc:Fallback>
                <p:oleObj name="Equation" r:id="rId4" imgW="4495680" imgH="939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38" y="3352800"/>
                        <a:ext cx="8383587"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Clr>
                <a:schemeClr val="accent2"/>
              </a:buClr>
              <a:buNone/>
            </a:pPr>
            <a:r>
              <a:rPr lang="en-US" sz="2400" dirty="0" smtClean="0">
                <a:latin typeface="Book Antiqua" panose="02040602050305030304" pitchFamily="18" charset="0"/>
              </a:rPr>
              <a:t>Update weights: Assume</a:t>
            </a:r>
          </a:p>
          <a:p>
            <a:pPr algn="just">
              <a:buClr>
                <a:schemeClr val="accent2"/>
              </a:buClr>
              <a:buNone/>
            </a:pPr>
            <a:r>
              <a:rPr lang="en-US" sz="2400" dirty="0" smtClean="0">
                <a:latin typeface="Book Antiqua" panose="02040602050305030304" pitchFamily="18" charset="0"/>
              </a:rPr>
              <a:t>We know that </a:t>
            </a:r>
          </a:p>
          <a:p>
            <a:pPr algn="just">
              <a:buClr>
                <a:schemeClr val="accent2"/>
              </a:buClr>
              <a:buNone/>
            </a:pPr>
            <a:endParaRPr lang="en-US" sz="2400" dirty="0" smtClean="0">
              <a:latin typeface="Book Antiqua" panose="02040602050305030304" pitchFamily="18" charset="0"/>
            </a:endParaRPr>
          </a:p>
          <a:p>
            <a:pPr algn="just">
              <a:buClr>
                <a:schemeClr val="accent2"/>
              </a:buClr>
              <a:buNone/>
            </a:pPr>
            <a:r>
              <a:rPr lang="en-US" sz="2400" dirty="0" smtClean="0">
                <a:latin typeface="Book Antiqua" panose="02040602050305030304" pitchFamily="18" charset="0"/>
              </a:rPr>
              <a:t>=&gt;</a:t>
            </a:r>
          </a:p>
          <a:p>
            <a:pPr algn="just">
              <a:buClr>
                <a:schemeClr val="accent2"/>
              </a:buClr>
              <a:buNone/>
            </a:pPr>
            <a:r>
              <a:rPr lang="en-US" sz="2400" b="1" dirty="0" smtClean="0">
                <a:latin typeface="Book Antiqua" panose="02040602050305030304" pitchFamily="18" charset="0"/>
                <a:sym typeface="Symbol" panose="05050102010706020507" pitchFamily="18" charset="2"/>
              </a:rPr>
              <a:t>	</a:t>
            </a: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dirty="0" smtClean="0">
              <a:latin typeface="Book Antiqua" panose="02040602050305030304" pitchFamily="18" charset="0"/>
              <a:sym typeface="Symbol" panose="05050102010706020507" pitchFamily="18" charset="2"/>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buClr>
                <a:schemeClr val="accent2"/>
              </a:buClr>
              <a:buNone/>
            </a:pPr>
            <a:endParaRPr lang="en-US" sz="2400" dirty="0">
              <a:latin typeface="Book Antiqua" panose="02040602050305030304" pitchFamily="18" charset="0"/>
            </a:endParaRPr>
          </a:p>
        </p:txBody>
      </p:sp>
      <p:graphicFrame>
        <p:nvGraphicFramePr>
          <p:cNvPr id="224259" name="Object 3"/>
          <p:cNvGraphicFramePr>
            <a:graphicFrameLocks noChangeAspect="1"/>
          </p:cNvGraphicFramePr>
          <p:nvPr/>
        </p:nvGraphicFramePr>
        <p:xfrm>
          <a:off x="5791200" y="2209800"/>
          <a:ext cx="3022600" cy="950912"/>
        </p:xfrm>
        <a:graphic>
          <a:graphicData uri="http://schemas.openxmlformats.org/presentationml/2006/ole">
            <mc:AlternateContent xmlns:mc="http://schemas.openxmlformats.org/markup-compatibility/2006">
              <mc:Choice xmlns:v="urn:schemas-microsoft-com:vml" Requires="v">
                <p:oleObj spid="_x0000_s224284" name="Equation" r:id="rId4" imgW="1562040" imgH="495000" progId="Equation.3">
                  <p:embed/>
                </p:oleObj>
              </mc:Choice>
              <mc:Fallback>
                <p:oleObj name="Equation" r:id="rId4" imgW="1562040" imgH="4950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209800"/>
                        <a:ext cx="302260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60" name="Object 4"/>
          <p:cNvGraphicFramePr>
            <a:graphicFrameLocks noChangeAspect="1"/>
          </p:cNvGraphicFramePr>
          <p:nvPr/>
        </p:nvGraphicFramePr>
        <p:xfrm>
          <a:off x="685800" y="2590800"/>
          <a:ext cx="4719638" cy="511175"/>
        </p:xfrm>
        <a:graphic>
          <a:graphicData uri="http://schemas.openxmlformats.org/presentationml/2006/ole">
            <mc:AlternateContent xmlns:mc="http://schemas.openxmlformats.org/markup-compatibility/2006">
              <mc:Choice xmlns:v="urn:schemas-microsoft-com:vml" Requires="v">
                <p:oleObj spid="_x0000_s224285" name="Equation" r:id="rId6" imgW="2438280" imgH="266400" progId="Equation.3">
                  <p:embed/>
                </p:oleObj>
              </mc:Choice>
              <mc:Fallback>
                <p:oleObj name="Equation" r:id="rId6" imgW="2438280" imgH="2664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590800"/>
                        <a:ext cx="47196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3856037" y="1657350"/>
          <a:ext cx="1858963" cy="323850"/>
        </p:xfrm>
        <a:graphic>
          <a:graphicData uri="http://schemas.openxmlformats.org/presentationml/2006/ole">
            <mc:AlternateContent xmlns:mc="http://schemas.openxmlformats.org/markup-compatibility/2006">
              <mc:Choice xmlns:v="urn:schemas-microsoft-com:vml" Requires="v">
                <p:oleObj spid="_x0000_s224286" name="Equation" r:id="rId8" imgW="1091880" imgH="190440" progId="Equation.3">
                  <p:embed/>
                </p:oleObj>
              </mc:Choice>
              <mc:Fallback>
                <p:oleObj name="Equation" r:id="rId8" imgW="1091880" imgH="1904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6037" y="1657350"/>
                        <a:ext cx="18589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3" name="Object 7"/>
          <p:cNvGraphicFramePr>
            <a:graphicFrameLocks noChangeAspect="1"/>
          </p:cNvGraphicFramePr>
          <p:nvPr/>
        </p:nvGraphicFramePr>
        <p:xfrm>
          <a:off x="712788" y="3505200"/>
          <a:ext cx="6119812" cy="1879600"/>
        </p:xfrm>
        <a:graphic>
          <a:graphicData uri="http://schemas.openxmlformats.org/presentationml/2006/ole">
            <mc:AlternateContent xmlns:mc="http://schemas.openxmlformats.org/markup-compatibility/2006">
              <mc:Choice xmlns:v="urn:schemas-microsoft-com:vml" Requires="v">
                <p:oleObj spid="_x0000_s224287" name="Equation" r:id="rId10" imgW="3403440" imgH="1054080" progId="Equation.3">
                  <p:embed/>
                </p:oleObj>
              </mc:Choice>
              <mc:Fallback>
                <p:oleObj name="Equation" r:id="rId10" imgW="3403440" imgH="105408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788" y="3505200"/>
                        <a:ext cx="6119812"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ooter Placeholder 7"/>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Clr>
                <a:schemeClr val="accent2"/>
              </a:buClr>
              <a:buNone/>
            </a:pPr>
            <a:r>
              <a:rPr lang="en-US" sz="2400" dirty="0" smtClean="0">
                <a:latin typeface="Book Antiqua" panose="02040602050305030304" pitchFamily="18" charset="0"/>
              </a:rPr>
              <a:t>Similarly</a:t>
            </a: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r>
              <a:rPr lang="en-US" sz="2400" b="1" dirty="0" smtClean="0">
                <a:latin typeface="Book Antiqua" panose="02040602050305030304" pitchFamily="18" charset="0"/>
                <a:sym typeface="Symbol" panose="05050102010706020507" pitchFamily="18" charset="2"/>
              </a:rPr>
              <a:t>	</a:t>
            </a: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dirty="0" smtClean="0">
              <a:latin typeface="Book Antiqua" panose="02040602050305030304" pitchFamily="18" charset="0"/>
              <a:sym typeface="Symbol" panose="05050102010706020507" pitchFamily="18" charset="2"/>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buClr>
                <a:schemeClr val="accent2"/>
              </a:buClr>
              <a:buNone/>
            </a:pPr>
            <a:endParaRPr lang="en-US" sz="2400" dirty="0">
              <a:latin typeface="Book Antiqua" panose="02040602050305030304" pitchFamily="18" charset="0"/>
            </a:endParaRPr>
          </a:p>
        </p:txBody>
      </p:sp>
      <p:graphicFrame>
        <p:nvGraphicFramePr>
          <p:cNvPr id="224263" name="Object 7"/>
          <p:cNvGraphicFramePr>
            <a:graphicFrameLocks noChangeAspect="1"/>
          </p:cNvGraphicFramePr>
          <p:nvPr/>
        </p:nvGraphicFramePr>
        <p:xfrm>
          <a:off x="473075" y="1905000"/>
          <a:ext cx="6142038" cy="2163763"/>
        </p:xfrm>
        <a:graphic>
          <a:graphicData uri="http://schemas.openxmlformats.org/presentationml/2006/ole">
            <mc:AlternateContent xmlns:mc="http://schemas.openxmlformats.org/markup-compatibility/2006">
              <mc:Choice xmlns:v="urn:schemas-microsoft-com:vml" Requires="v">
                <p:oleObj spid="_x0000_s225297" name="Equation" r:id="rId4" imgW="3682800" imgH="1307880" progId="Equation.3">
                  <p:embed/>
                </p:oleObj>
              </mc:Choice>
              <mc:Fallback>
                <p:oleObj name="Equation" r:id="rId4" imgW="3682800" imgH="13078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 y="1905000"/>
                        <a:ext cx="6142038"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286" name="Object 6"/>
          <p:cNvGraphicFramePr>
            <a:graphicFrameLocks noChangeAspect="1"/>
          </p:cNvGraphicFramePr>
          <p:nvPr/>
        </p:nvGraphicFramePr>
        <p:xfrm>
          <a:off x="533400" y="4114800"/>
          <a:ext cx="5141913" cy="2135188"/>
        </p:xfrm>
        <a:graphic>
          <a:graphicData uri="http://schemas.openxmlformats.org/presentationml/2006/ole">
            <mc:AlternateContent xmlns:mc="http://schemas.openxmlformats.org/markup-compatibility/2006">
              <mc:Choice xmlns:v="urn:schemas-microsoft-com:vml" Requires="v">
                <p:oleObj spid="_x0000_s225298" name="Equation" r:id="rId6" imgW="3124080" imgH="1307880" progId="Equation.3">
                  <p:embed/>
                </p:oleObj>
              </mc:Choice>
              <mc:Fallback>
                <p:oleObj name="Equation" r:id="rId6" imgW="3124080" imgH="130788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114800"/>
                        <a:ext cx="5141913"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Clr>
                <a:schemeClr val="accent2"/>
              </a:buClr>
              <a:buNone/>
            </a:pPr>
            <a:r>
              <a:rPr lang="en-US" sz="2400" b="1" u="sng" dirty="0" smtClean="0">
                <a:latin typeface="Book Antiqua" panose="02040602050305030304" pitchFamily="18" charset="0"/>
              </a:rPr>
              <a:t>Iteration 2: </a:t>
            </a:r>
            <a:r>
              <a:rPr lang="en-US" sz="2400" dirty="0" smtClean="0">
                <a:latin typeface="Book Antiqua" panose="02040602050305030304" pitchFamily="18" charset="0"/>
              </a:rPr>
              <a:t> input (0.5,0.3,0.7)</a:t>
            </a:r>
          </a:p>
          <a:p>
            <a:pPr algn="just">
              <a:buClr>
                <a:schemeClr val="accent2"/>
              </a:buClr>
              <a:buNone/>
            </a:pPr>
            <a:r>
              <a:rPr lang="en-US" sz="2400" dirty="0" smtClean="0">
                <a:latin typeface="Book Antiqua" panose="02040602050305030304" pitchFamily="18" charset="0"/>
              </a:rPr>
              <a:t>	Find Euclidean distance between the input and weight vector of each output neuron</a:t>
            </a: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r>
              <a:rPr lang="en-US" sz="2400" dirty="0" smtClean="0">
                <a:latin typeface="Book Antiqua" panose="02040602050305030304" pitchFamily="18" charset="0"/>
              </a:rPr>
              <a:t>Clearly neuron ? is winner</a:t>
            </a: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buClr>
                <a:schemeClr val="accent2"/>
              </a:buClr>
              <a:buNone/>
            </a:pPr>
            <a:endParaRPr lang="en-US" sz="2400" dirty="0">
              <a:latin typeface="Book Antiqua" panose="02040602050305030304" pitchFamily="18" charset="0"/>
            </a:endParaRPr>
          </a:p>
        </p:txBody>
      </p:sp>
      <p:graphicFrame>
        <p:nvGraphicFramePr>
          <p:cNvPr id="6" name="Object 5"/>
          <p:cNvGraphicFramePr>
            <a:graphicFrameLocks noChangeAspect="1"/>
          </p:cNvGraphicFramePr>
          <p:nvPr/>
        </p:nvGraphicFramePr>
        <p:xfrm>
          <a:off x="838200" y="2971800"/>
          <a:ext cx="2730500" cy="1531937"/>
        </p:xfrm>
        <a:graphic>
          <a:graphicData uri="http://schemas.openxmlformats.org/presentationml/2006/ole">
            <mc:AlternateContent xmlns:mc="http://schemas.openxmlformats.org/markup-compatibility/2006">
              <mc:Choice xmlns:v="urn:schemas-microsoft-com:vml" Requires="v">
                <p:oleObj spid="_x0000_s227336" name="Equation" r:id="rId4" imgW="1562040" imgH="876240" progId="Equation.3">
                  <p:embed/>
                </p:oleObj>
              </mc:Choice>
              <mc:Fallback>
                <p:oleObj name="Equation" r:id="rId4" imgW="1562040" imgH="876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971800"/>
                        <a:ext cx="2730500" cy="153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Clr>
                <a:schemeClr val="accent2"/>
              </a:buClr>
              <a:buNone/>
            </a:pPr>
            <a:r>
              <a:rPr lang="en-US" sz="2400" dirty="0" smtClean="0">
                <a:latin typeface="Book Antiqua" panose="02040602050305030304" pitchFamily="18" charset="0"/>
              </a:rPr>
              <a:t>Update weights</a:t>
            </a: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r>
              <a:rPr lang="en-US" sz="2400" b="1" dirty="0" smtClean="0">
                <a:latin typeface="Book Antiqua" panose="02040602050305030304" pitchFamily="18" charset="0"/>
                <a:sym typeface="Symbol" panose="05050102010706020507" pitchFamily="18" charset="2"/>
              </a:rPr>
              <a:t>	</a:t>
            </a: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b="1" dirty="0" smtClean="0">
              <a:latin typeface="Book Antiqua" panose="02040602050305030304" pitchFamily="18" charset="0"/>
              <a:sym typeface="Symbol" panose="05050102010706020507" pitchFamily="18" charset="2"/>
            </a:endParaRPr>
          </a:p>
          <a:p>
            <a:pPr algn="just">
              <a:buClr>
                <a:schemeClr val="accent2"/>
              </a:buClr>
              <a:buNone/>
            </a:pPr>
            <a:endParaRPr lang="en-US" sz="2400" dirty="0" smtClean="0">
              <a:latin typeface="Book Antiqua" panose="02040602050305030304" pitchFamily="18" charset="0"/>
              <a:sym typeface="Symbol" panose="05050102010706020507" pitchFamily="18" charset="2"/>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lgn="just">
              <a:buClr>
                <a:schemeClr val="accent2"/>
              </a:buClr>
              <a:buNone/>
            </a:pPr>
            <a:endParaRPr lang="en-US" sz="2400" dirty="0" smtClean="0">
              <a:latin typeface="Book Antiqua" panose="02040602050305030304" pitchFamily="18" charset="0"/>
            </a:endParaRPr>
          </a:p>
          <a:p>
            <a:pPr>
              <a:buClr>
                <a:schemeClr val="accent2"/>
              </a:buClr>
              <a:buNone/>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buClr>
                <a:schemeClr val="accent2"/>
              </a:buClr>
              <a:buNone/>
            </a:pPr>
            <a:r>
              <a:rPr lang="en-US" sz="2400" b="1" dirty="0" smtClean="0">
                <a:latin typeface="Book Antiqua" panose="02040602050305030304" pitchFamily="18" charset="0"/>
              </a:rPr>
              <a:t>Example</a:t>
            </a:r>
          </a:p>
          <a:p>
            <a:pPr algn="just">
              <a:buClr>
                <a:schemeClr val="accent2"/>
              </a:buClr>
              <a:buNone/>
            </a:pPr>
            <a:r>
              <a:rPr lang="en-US" sz="2400" dirty="0" smtClean="0">
                <a:latin typeface="Book Antiqua" panose="02040602050305030304" pitchFamily="18" charset="0"/>
              </a:rPr>
              <a:t>	Consider following 2-D SOM and 3-D inputs. Show the working of SOM for the  inputs (0.25,0.15,0.55)</a:t>
            </a:r>
          </a:p>
          <a:p>
            <a:pPr algn="just">
              <a:buClr>
                <a:schemeClr val="accent2"/>
              </a:buClr>
              <a:buNone/>
            </a:pPr>
            <a:endParaRPr lang="en-US" sz="2400" dirty="0" smtClean="0">
              <a:latin typeface="Book Antiqua" panose="02040602050305030304" pitchFamily="18" charset="0"/>
            </a:endParaRPr>
          </a:p>
          <a:p>
            <a:pPr>
              <a:buClr>
                <a:schemeClr val="accent2"/>
              </a:buClr>
              <a:buNone/>
            </a:pPr>
            <a:endParaRPr lang="en-US" sz="2400" dirty="0">
              <a:latin typeface="Book Antiqua" panose="02040602050305030304" pitchFamily="18" charset="0"/>
            </a:endParaRPr>
          </a:p>
        </p:txBody>
      </p:sp>
      <p:sp>
        <p:nvSpPr>
          <p:cNvPr id="48" name="TextBox 47"/>
          <p:cNvSpPr txBox="1"/>
          <p:nvPr/>
        </p:nvSpPr>
        <p:spPr>
          <a:xfrm>
            <a:off x="5867400" y="3352800"/>
            <a:ext cx="2364750" cy="369332"/>
          </a:xfrm>
          <a:prstGeom prst="rect">
            <a:avLst/>
          </a:prstGeom>
          <a:noFill/>
        </p:spPr>
        <p:txBody>
          <a:bodyPr wrap="none" rtlCol="0">
            <a:spAutoFit/>
          </a:bodyPr>
          <a:lstStyle/>
          <a:p>
            <a:r>
              <a:rPr lang="en-US" b="1" dirty="0" smtClean="0">
                <a:latin typeface="Book Antiqua" pitchFamily="18" charset="0"/>
              </a:rPr>
              <a:t>Initial weight matrix</a:t>
            </a:r>
            <a:endParaRPr lang="en-US" b="1" dirty="0">
              <a:latin typeface="Book Antiqua" pitchFamily="18" charset="0"/>
            </a:endParaRPr>
          </a:p>
        </p:txBody>
      </p:sp>
      <p:pic>
        <p:nvPicPr>
          <p:cNvPr id="237570" name="Picture 2"/>
          <p:cNvPicPr>
            <a:picLocks noChangeAspect="1" noChangeArrowheads="1"/>
          </p:cNvPicPr>
          <p:nvPr/>
        </p:nvPicPr>
        <p:blipFill>
          <a:blip r:embed="rId3"/>
          <a:srcRect/>
          <a:stretch>
            <a:fillRect/>
          </a:stretch>
        </p:blipFill>
        <p:spPr bwMode="auto">
          <a:xfrm>
            <a:off x="533400" y="2743200"/>
            <a:ext cx="4314825" cy="3276600"/>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5181600" y="3733800"/>
          <a:ext cx="3733800" cy="946404"/>
        </p:xfrm>
        <a:graphic>
          <a:graphicData uri="http://schemas.openxmlformats.org/drawingml/2006/table">
            <a:tbl>
              <a:tblPr/>
              <a:tblGrid>
                <a:gridCol w="622300"/>
                <a:gridCol w="622300"/>
                <a:gridCol w="622300"/>
                <a:gridCol w="622300"/>
                <a:gridCol w="622300"/>
                <a:gridCol w="622300"/>
              </a:tblGrid>
              <a:tr h="0">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a:latin typeface="Book Antiqua" pitchFamily="18" charset="0"/>
                          <a:ea typeface="Calibri"/>
                          <a:cs typeface="Times New Roman"/>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4067175" algn="l"/>
                        </a:tabLst>
                      </a:pPr>
                      <a:r>
                        <a:rPr lang="en-US" sz="1800" dirty="0">
                          <a:latin typeface="Book Antiqua" pitchFamily="18" charset="0"/>
                          <a:ea typeface="Calibri"/>
                          <a:cs typeface="Times New Roman"/>
                        </a:rPr>
                        <a:t>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17107046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Vector Quantization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r>
              <a:rPr lang="en-US" sz="2600" dirty="0" smtClean="0">
                <a:latin typeface="Book Antiqua" pitchFamily="18" charset="0"/>
              </a:rPr>
              <a:t>Vector quantization (VQ) is a lossy data compression technique.</a:t>
            </a:r>
          </a:p>
          <a:p>
            <a:pPr algn="just"/>
            <a:r>
              <a:rPr lang="en-US" sz="2600" dirty="0" smtClean="0">
                <a:latin typeface="Book Antiqua" pitchFamily="18" charset="0"/>
              </a:rPr>
              <a:t>In VQ, a codebook is used to approximate each input vector.</a:t>
            </a:r>
          </a:p>
          <a:p>
            <a:pPr algn="just"/>
            <a:r>
              <a:rPr lang="en-US" sz="2600" dirty="0" smtClean="0">
                <a:latin typeface="Book Antiqua" pitchFamily="18" charset="0"/>
              </a:rPr>
              <a:t>Every input vector is assigned to the nearest vector in the codebook.</a:t>
            </a:r>
          </a:p>
          <a:p>
            <a:pPr algn="just"/>
            <a:r>
              <a:rPr lang="en-US" sz="2600" dirty="0" smtClean="0">
                <a:latin typeface="Book Antiqua" pitchFamily="18" charset="0"/>
              </a:rPr>
              <a:t>The quantization process can be decomposed into two operations: </a:t>
            </a:r>
            <a:r>
              <a:rPr lang="en-US" sz="2600" i="1" dirty="0" smtClean="0">
                <a:latin typeface="Book Antiqua" pitchFamily="18" charset="0"/>
              </a:rPr>
              <a:t>Encoder and Decoder</a:t>
            </a:r>
            <a:r>
              <a:rPr lang="en-US" sz="2600" dirty="0" smtClean="0">
                <a:latin typeface="Book Antiqua" pitchFamily="18" charset="0"/>
              </a:rPr>
              <a:t>. </a:t>
            </a:r>
          </a:p>
          <a:p>
            <a:pPr algn="just"/>
            <a:r>
              <a:rPr lang="en-US" sz="2600" dirty="0" smtClean="0">
                <a:latin typeface="Book Antiqua" pitchFamily="18" charset="0"/>
              </a:rPr>
              <a:t>Encoder maps every input vector with some index and decoder maps every index with nearest code vector of the input vector.</a:t>
            </a:r>
            <a:endParaRPr lang="en-US" sz="2600" dirty="0">
              <a:latin typeface="Book Antiqua"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21" name="Picture 5"/>
          <p:cNvPicPr>
            <a:picLocks noChangeAspect="1" noChangeArrowheads="1"/>
          </p:cNvPicPr>
          <p:nvPr/>
        </p:nvPicPr>
        <p:blipFill>
          <a:blip r:embed="rId2"/>
          <a:srcRect/>
          <a:stretch>
            <a:fillRect/>
          </a:stretch>
        </p:blipFill>
        <p:spPr bwMode="auto">
          <a:xfrm>
            <a:off x="158087" y="2362200"/>
            <a:ext cx="8985913" cy="3309937"/>
          </a:xfrm>
          <a:prstGeom prst="rect">
            <a:avLst/>
          </a:prstGeom>
          <a:noFill/>
          <a:ln w="9525">
            <a:noFill/>
            <a:miter lim="800000"/>
            <a:headEnd/>
            <a:tailEnd/>
          </a:ln>
          <a:effectLst/>
        </p:spPr>
      </p:pic>
      <p:sp>
        <p:nvSpPr>
          <p:cNvPr id="4" name="Title 3"/>
          <p:cNvSpPr>
            <a:spLocks noGrp="1"/>
          </p:cNvSpPr>
          <p:nvPr>
            <p:ph type="title"/>
          </p:nvPr>
        </p:nvSpPr>
        <p:spPr/>
        <p:txBody>
          <a:bodyPr>
            <a:normAutofit/>
          </a:bodyPr>
          <a:lstStyle/>
          <a:p>
            <a:r>
              <a:rPr lang="en-US" b="1" dirty="0" smtClean="0">
                <a:latin typeface="Book Antiqua" pitchFamily="18" charset="0"/>
              </a:rPr>
              <a:t>Vector Quantization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Example: Compress the input {(1,5),(2,3),(4,3),(4,1),(6,3), (5,4</a:t>
            </a:r>
            <a:r>
              <a:rPr lang="en-US" sz="2400" smtClean="0">
                <a:latin typeface="Book Antiqua" pitchFamily="18" charset="0"/>
              </a:rPr>
              <a:t>), </a:t>
            </a:r>
            <a:r>
              <a:rPr lang="en-US" sz="2400" smtClean="0">
                <a:latin typeface="Book Antiqua" pitchFamily="18" charset="0"/>
              </a:rPr>
              <a:t>(6,3</a:t>
            </a:r>
            <a:r>
              <a:rPr lang="en-US" sz="2400" smtClean="0">
                <a:latin typeface="Book Antiqua" pitchFamily="18" charset="0"/>
              </a:rPr>
              <a:t>), </a:t>
            </a:r>
            <a:r>
              <a:rPr lang="en-US" sz="2400" smtClean="0">
                <a:latin typeface="Book Antiqua" pitchFamily="18" charset="0"/>
              </a:rPr>
              <a:t>(8,4</a:t>
            </a:r>
            <a:r>
              <a:rPr lang="en-US" sz="2400" dirty="0" smtClean="0">
                <a:latin typeface="Book Antiqua" pitchFamily="18" charset="0"/>
              </a:rPr>
              <a:t>)}  using codebook {(1,1),(3,3),(5,5), (7,7)}</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600" dirty="0">
              <a:latin typeface="Book Antiqua" pitchFamily="18" charset="0"/>
            </a:endParaRPr>
          </a:p>
        </p:txBody>
      </p:sp>
      <p:sp>
        <p:nvSpPr>
          <p:cNvPr id="239618" name="AutoShape 2" descr="Vector quantization: Encoder and Decod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Introduction of SOM</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anose="02040602050305030304" pitchFamily="18" charset="0"/>
              </a:rPr>
              <a:t>In SOM all inputs are fully connected with the output neurons and those neurons competes with each other. An output neuron that win the competition is called </a:t>
            </a:r>
            <a:r>
              <a:rPr lang="en-US" sz="2400" i="1" dirty="0" smtClean="0">
                <a:latin typeface="Book Antiqua" panose="02040602050305030304" pitchFamily="18" charset="0"/>
              </a:rPr>
              <a:t>winning neuron </a:t>
            </a:r>
            <a:r>
              <a:rPr lang="en-US" sz="2400" dirty="0" smtClean="0">
                <a:latin typeface="Book Antiqua" panose="02040602050305030304" pitchFamily="18" charset="0"/>
              </a:rPr>
              <a:t>or </a:t>
            </a:r>
            <a:r>
              <a:rPr lang="en-US" sz="2400" i="1" dirty="0" smtClean="0">
                <a:latin typeface="Book Antiqua" panose="02040602050305030304" pitchFamily="18" charset="0"/>
              </a:rPr>
              <a:t>winner takes all neuron</a:t>
            </a:r>
            <a:r>
              <a:rPr lang="en-US" sz="2400" dirty="0" smtClean="0">
                <a:latin typeface="Book Antiqua" panose="02040602050305030304" pitchFamily="18" charset="0"/>
              </a:rPr>
              <a:t>. </a:t>
            </a:r>
          </a:p>
          <a:p>
            <a:pPr algn="just"/>
            <a:r>
              <a:rPr lang="en-US" sz="2400" dirty="0" smtClean="0">
                <a:latin typeface="Book Antiqua" panose="02040602050305030304" pitchFamily="18" charset="0"/>
              </a:rPr>
              <a:t>Synaptic weights are adjusted in the favor of winning neuron so that when same or similar input pattern is presented to the neuron there will be high chance of winning the competition for the neuron.</a:t>
            </a:r>
          </a:p>
          <a:p>
            <a:pPr algn="just"/>
            <a:r>
              <a:rPr lang="en-US" sz="2400" dirty="0" smtClean="0">
                <a:latin typeface="Book Antiqua" panose="02040602050305030304" pitchFamily="18" charset="0"/>
              </a:rPr>
              <a:t>This means weights of winning neurons are updated such that Euclidean distance between the input and weights of the neuron is minimized.</a:t>
            </a: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Vector Quantization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u="sng" dirty="0" smtClean="0">
                <a:latin typeface="Book Antiqua" pitchFamily="18" charset="0"/>
              </a:rPr>
              <a:t>Lets take input x=(1,5)</a:t>
            </a:r>
          </a:p>
          <a:p>
            <a:pPr algn="just">
              <a:buNone/>
            </a:pPr>
            <a:endParaRPr lang="en-US" sz="2600" u="sng" dirty="0" smtClean="0">
              <a:latin typeface="Book Antiqua" pitchFamily="18" charset="0"/>
            </a:endParaRPr>
          </a:p>
          <a:p>
            <a:pPr algn="just">
              <a:buNone/>
            </a:pPr>
            <a:endParaRPr lang="en-US" sz="2600" u="sng" dirty="0" smtClean="0">
              <a:latin typeface="Book Antiqua" pitchFamily="18" charset="0"/>
            </a:endParaRPr>
          </a:p>
          <a:p>
            <a:pPr algn="just">
              <a:buNone/>
            </a:pPr>
            <a:endParaRPr lang="en-US" sz="2600" u="sng" dirty="0" smtClean="0">
              <a:latin typeface="Book Antiqua" pitchFamily="18" charset="0"/>
            </a:endParaRPr>
          </a:p>
          <a:p>
            <a:pPr algn="just">
              <a:buNone/>
            </a:pPr>
            <a:endParaRPr lang="en-US" sz="2600" u="sng" dirty="0" smtClean="0">
              <a:latin typeface="Book Antiqua" pitchFamily="18" charset="0"/>
            </a:endParaRPr>
          </a:p>
          <a:p>
            <a:pPr algn="just">
              <a:buNone/>
            </a:pPr>
            <a:endParaRPr lang="en-US" sz="2600" u="sng" dirty="0" smtClean="0">
              <a:latin typeface="Book Antiqua" pitchFamily="18" charset="0"/>
            </a:endParaRPr>
          </a:p>
          <a:p>
            <a:pPr algn="just">
              <a:buNone/>
            </a:pPr>
            <a:endParaRPr lang="en-US" sz="2600" u="sng" dirty="0" smtClean="0">
              <a:latin typeface="Book Antiqua" pitchFamily="18" charset="0"/>
            </a:endParaRPr>
          </a:p>
          <a:p>
            <a:pPr algn="just">
              <a:buNone/>
            </a:pPr>
            <a:r>
              <a:rPr lang="en-US" sz="2600" dirty="0" smtClean="0">
                <a:latin typeface="Book Antiqua" pitchFamily="18" charset="0"/>
              </a:rPr>
              <a:t>Thus, (1,5) is matched with (3,3)=&gt; code for (1,5) is 01</a:t>
            </a:r>
          </a:p>
          <a:p>
            <a:pPr algn="just">
              <a:buNone/>
            </a:pPr>
            <a:r>
              <a:rPr lang="en-US" sz="2600" dirty="0" smtClean="0">
                <a:latin typeface="Book Antiqua" pitchFamily="18" charset="0"/>
              </a:rPr>
              <a:t>Similarly, other inputs can be quantized </a:t>
            </a:r>
          </a:p>
          <a:p>
            <a:pPr algn="just">
              <a:buNone/>
            </a:pPr>
            <a:endParaRPr lang="en-US" sz="2600" u="sng"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800" dirty="0" smtClean="0">
              <a:latin typeface="Book Antiqua" pitchFamily="18" charset="0"/>
            </a:endParaRPr>
          </a:p>
          <a:p>
            <a:pPr algn="just"/>
            <a:endParaRPr lang="en-US" sz="2600" dirty="0">
              <a:latin typeface="Book Antiqua" pitchFamily="18" charset="0"/>
            </a:endParaRPr>
          </a:p>
        </p:txBody>
      </p:sp>
      <p:graphicFrame>
        <p:nvGraphicFramePr>
          <p:cNvPr id="6" name="Object 5"/>
          <p:cNvGraphicFramePr>
            <a:graphicFrameLocks noChangeAspect="1"/>
          </p:cNvGraphicFramePr>
          <p:nvPr/>
        </p:nvGraphicFramePr>
        <p:xfrm>
          <a:off x="533400" y="2438400"/>
          <a:ext cx="4572000" cy="2263501"/>
        </p:xfrm>
        <a:graphic>
          <a:graphicData uri="http://schemas.openxmlformats.org/presentationml/2006/ole">
            <mc:AlternateContent xmlns:mc="http://schemas.openxmlformats.org/markup-compatibility/2006">
              <mc:Choice xmlns:v="urn:schemas-microsoft-com:vml" Requires="v">
                <p:oleObj spid="_x0000_s249864" name="Equation" r:id="rId3" imgW="2539800" imgH="1257120" progId="Equation.3">
                  <p:embed/>
                </p:oleObj>
              </mc:Choice>
              <mc:Fallback>
                <p:oleObj name="Equation" r:id="rId3" imgW="2539800" imgH="12571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8400"/>
                        <a:ext cx="4572000" cy="2263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Vector Quantization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dirty="0" smtClean="0">
                <a:latin typeface="Book Antiqua" pitchFamily="18" charset="0"/>
              </a:rPr>
              <a:t>Without VQ</a:t>
            </a:r>
          </a:p>
          <a:p>
            <a:pPr algn="just"/>
            <a:r>
              <a:rPr lang="en-US" sz="2600" dirty="0" smtClean="0">
                <a:latin typeface="Book Antiqua" pitchFamily="18" charset="0"/>
              </a:rPr>
              <a:t> We need 3 bits to represent 8 inputs</a:t>
            </a:r>
          </a:p>
          <a:p>
            <a:pPr algn="just"/>
            <a:r>
              <a:rPr lang="en-US" sz="2600" dirty="0" smtClean="0">
                <a:latin typeface="Book Antiqua" pitchFamily="18" charset="0"/>
              </a:rPr>
              <a:t>Thus, total number of bits=8 x 3=24 bits</a:t>
            </a:r>
          </a:p>
          <a:p>
            <a:pPr algn="just">
              <a:buNone/>
            </a:pPr>
            <a:r>
              <a:rPr lang="en-US" sz="2600" dirty="0" smtClean="0">
                <a:latin typeface="Book Antiqua" pitchFamily="18" charset="0"/>
              </a:rPr>
              <a:t>After VQ:</a:t>
            </a:r>
          </a:p>
          <a:p>
            <a:pPr algn="just"/>
            <a:r>
              <a:rPr lang="en-US" sz="2600" dirty="0" smtClean="0">
                <a:latin typeface="Book Antiqua" pitchFamily="18" charset="0"/>
              </a:rPr>
              <a:t>2 bits are needed to represent 4 code vectors</a:t>
            </a:r>
          </a:p>
          <a:p>
            <a:pPr algn="just"/>
            <a:r>
              <a:rPr lang="en-US" sz="2600" dirty="0" smtClean="0">
                <a:latin typeface="Book Antiqua" pitchFamily="18" charset="0"/>
              </a:rPr>
              <a:t>Thus, total number of bits=8 x 2=16 bits</a:t>
            </a:r>
          </a:p>
          <a:p>
            <a:pPr algn="just">
              <a:buNone/>
            </a:pPr>
            <a:endParaRPr lang="en-US" sz="2800" dirty="0" smtClean="0">
              <a:latin typeface="Book Antiqua" pitchFamily="18" charset="0"/>
            </a:endParaRPr>
          </a:p>
          <a:p>
            <a:pPr algn="just"/>
            <a:endParaRPr lang="en-US" sz="2600" dirty="0">
              <a:latin typeface="Book Antiqua"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600" dirty="0" smtClean="0">
                <a:latin typeface="Book Antiqua" pitchFamily="18" charset="0"/>
              </a:rPr>
              <a:t>LVQ is prototype based supervised classification algorithm  that uses competitive learning algorithm for training  neural network.</a:t>
            </a:r>
          </a:p>
          <a:p>
            <a:pPr algn="just"/>
            <a:r>
              <a:rPr lang="en-US" sz="2600" dirty="0" smtClean="0">
                <a:latin typeface="Book Antiqua" pitchFamily="18" charset="0"/>
              </a:rPr>
              <a:t>Training algorithm used by LVQ is similar to SOM except slight different in weight update.</a:t>
            </a:r>
          </a:p>
          <a:p>
            <a:pPr algn="just"/>
            <a:r>
              <a:rPr lang="en-US" sz="2600" dirty="0" smtClean="0">
                <a:latin typeface="Book Antiqua" pitchFamily="18" charset="0"/>
              </a:rPr>
              <a:t>LVQ has two layers, one is the Input layer and the other one is the Output layer. </a:t>
            </a:r>
          </a:p>
          <a:p>
            <a:pPr algn="just"/>
            <a:r>
              <a:rPr lang="en-US" sz="2600" dirty="0" smtClean="0">
                <a:latin typeface="Book Antiqua" pitchFamily="18" charset="0"/>
              </a:rPr>
              <a:t>The architecture of the Learning Vector Quantization with the m number of classes in an input data and n number of input features for any sample is given below:</a:t>
            </a:r>
            <a:endParaRPr lang="en-US" sz="2600" dirty="0">
              <a:latin typeface="Book Antiqua"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pic>
        <p:nvPicPr>
          <p:cNvPr id="262146" name="Picture 2"/>
          <p:cNvPicPr>
            <a:picLocks noChangeAspect="1" noChangeArrowheads="1"/>
          </p:cNvPicPr>
          <p:nvPr/>
        </p:nvPicPr>
        <p:blipFill>
          <a:blip r:embed="rId2"/>
          <a:srcRect/>
          <a:stretch>
            <a:fillRect/>
          </a:stretch>
        </p:blipFill>
        <p:spPr bwMode="auto">
          <a:xfrm>
            <a:off x="1295400" y="1752600"/>
            <a:ext cx="6858000" cy="3196525"/>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b="1" dirty="0" smtClean="0">
                <a:latin typeface="Book Antiqua" pitchFamily="18" charset="0"/>
              </a:rPr>
              <a:t>Algorithm</a:t>
            </a:r>
          </a:p>
          <a:p>
            <a:pPr marL="457200" indent="-457200" algn="just">
              <a:buFont typeface="+mj-lt"/>
              <a:buAutoNum type="arabicPeriod"/>
            </a:pPr>
            <a:r>
              <a:rPr lang="en-US" sz="2400" dirty="0" smtClean="0">
                <a:latin typeface="Book Antiqua" pitchFamily="18" charset="0"/>
              </a:rPr>
              <a:t>From the given set of training vectors, take the first m (</a:t>
            </a:r>
            <a:r>
              <a:rPr lang="en-US" sz="2400" dirty="0" err="1" smtClean="0">
                <a:latin typeface="Book Antiqua" pitchFamily="18" charset="0"/>
              </a:rPr>
              <a:t>i.e</a:t>
            </a:r>
            <a:r>
              <a:rPr lang="en-US" sz="2400" dirty="0" smtClean="0">
                <a:latin typeface="Book Antiqua" pitchFamily="18" charset="0"/>
              </a:rPr>
              <a:t> number of clusters) training vectors and use them as weight vectors. The remaining vectors can be used for training.</a:t>
            </a:r>
          </a:p>
          <a:p>
            <a:pPr marL="457200" indent="-457200" algn="just">
              <a:buFont typeface="+mj-lt"/>
              <a:buAutoNum type="arabicPeriod"/>
            </a:pPr>
            <a:r>
              <a:rPr lang="en-US" sz="2400" dirty="0" smtClean="0">
                <a:latin typeface="Book Antiqua" pitchFamily="18" charset="0"/>
              </a:rPr>
              <a:t>For each training vector x</a:t>
            </a:r>
          </a:p>
          <a:p>
            <a:pPr marL="857250" lvl="1" indent="-457200" algn="just">
              <a:buFont typeface="Arial" pitchFamily="34" charset="0"/>
              <a:buChar char="•"/>
            </a:pPr>
            <a:r>
              <a:rPr lang="en-US" sz="2200" dirty="0" smtClean="0">
                <a:latin typeface="Book Antiqua" pitchFamily="18" charset="0"/>
              </a:rPr>
              <a:t>Calculate Euclidean distance between x and weight vector of each neuron</a:t>
            </a:r>
          </a:p>
          <a:p>
            <a:pPr marL="857250" lvl="1" indent="-457200" algn="just">
              <a:buNone/>
            </a:pPr>
            <a:endParaRPr lang="en-US" sz="2200" dirty="0" smtClean="0">
              <a:latin typeface="Book Antiqua" pitchFamily="18" charset="0"/>
            </a:endParaRPr>
          </a:p>
          <a:p>
            <a:pPr marL="857250" lvl="1" indent="-457200" algn="just">
              <a:buNone/>
            </a:pPr>
            <a:endParaRPr lang="en-US" sz="2200" dirty="0" smtClean="0">
              <a:latin typeface="Book Antiqua" pitchFamily="18" charset="0"/>
            </a:endParaRPr>
          </a:p>
          <a:p>
            <a:pPr marL="857250" lvl="1" indent="-457200" algn="just">
              <a:buFont typeface="Arial" pitchFamily="34" charset="0"/>
              <a:buChar char="•"/>
            </a:pPr>
            <a:r>
              <a:rPr lang="en-US" sz="2200" dirty="0" smtClean="0">
                <a:latin typeface="Book Antiqua" pitchFamily="18" charset="0"/>
              </a:rPr>
              <a:t>Find index of winning neuron (say, J) such that Euclidean distance is minimum</a:t>
            </a:r>
            <a:r>
              <a:rPr lang="en-US" sz="2000" dirty="0" smtClean="0">
                <a:latin typeface="Book Antiqua" pitchFamily="18" charset="0"/>
              </a:rPr>
              <a:t>.</a:t>
            </a:r>
          </a:p>
          <a:p>
            <a:pPr algn="just"/>
            <a:endParaRPr lang="en-US" sz="2600" dirty="0">
              <a:latin typeface="Book Antiqua" pitchFamily="18" charset="0"/>
            </a:endParaRPr>
          </a:p>
        </p:txBody>
      </p:sp>
      <p:graphicFrame>
        <p:nvGraphicFramePr>
          <p:cNvPr id="6" name="Object 5"/>
          <p:cNvGraphicFramePr>
            <a:graphicFrameLocks noChangeAspect="1"/>
          </p:cNvGraphicFramePr>
          <p:nvPr/>
        </p:nvGraphicFramePr>
        <p:xfrm>
          <a:off x="1447800" y="4419600"/>
          <a:ext cx="2438400" cy="770022"/>
        </p:xfrm>
        <a:graphic>
          <a:graphicData uri="http://schemas.openxmlformats.org/presentationml/2006/ole">
            <mc:AlternateContent xmlns:mc="http://schemas.openxmlformats.org/markup-compatibility/2006">
              <mc:Choice xmlns:v="urn:schemas-microsoft-com:vml" Requires="v">
                <p:oleObj spid="_x0000_s263176" name="Equation" r:id="rId3" imgW="1447560" imgH="457200" progId="Equation.3">
                  <p:embed/>
                </p:oleObj>
              </mc:Choice>
              <mc:Fallback>
                <p:oleObj name="Equation" r:id="rId3" imgW="14475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419600"/>
                        <a:ext cx="2438400" cy="770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b="1" dirty="0" smtClean="0">
                <a:latin typeface="Book Antiqua" pitchFamily="18" charset="0"/>
              </a:rPr>
              <a:t>Algorithm contd..</a:t>
            </a:r>
          </a:p>
          <a:p>
            <a:pPr marL="457200" indent="-457200" algn="just">
              <a:buFont typeface="+mj-lt"/>
              <a:buAutoNum type="arabicPeriod" startAt="3"/>
            </a:pPr>
            <a:r>
              <a:rPr lang="en-US" sz="2400" dirty="0" smtClean="0">
                <a:latin typeface="Book Antiqua" pitchFamily="18" charset="0"/>
              </a:rPr>
              <a:t>Update weights of winning neuron as below.</a:t>
            </a:r>
          </a:p>
          <a:p>
            <a:pPr marL="457200" indent="-457200" algn="just">
              <a:buFont typeface="+mj-lt"/>
              <a:buAutoNum type="arabicPeriod" startAt="3"/>
            </a:pPr>
            <a:endParaRPr lang="en-US" sz="2400" dirty="0" smtClean="0">
              <a:latin typeface="Book Antiqua" pitchFamily="18" charset="0"/>
            </a:endParaRPr>
          </a:p>
          <a:p>
            <a:pPr marL="457200" indent="-457200" algn="just">
              <a:buFont typeface="+mj-lt"/>
              <a:buAutoNum type="arabicPeriod" startAt="3"/>
            </a:pPr>
            <a:endParaRPr lang="en-US" sz="2400" dirty="0" smtClean="0">
              <a:latin typeface="Book Antiqua" pitchFamily="18" charset="0"/>
            </a:endParaRPr>
          </a:p>
          <a:p>
            <a:pPr marL="457200" indent="-457200" algn="just">
              <a:buFont typeface="+mj-lt"/>
              <a:buAutoNum type="arabicPeriod" startAt="3"/>
            </a:pPr>
            <a:endParaRPr lang="en-US" sz="2400" dirty="0" smtClean="0">
              <a:latin typeface="Book Antiqua" pitchFamily="18" charset="0"/>
            </a:endParaRPr>
          </a:p>
          <a:p>
            <a:pPr marL="457200" indent="-457200" algn="just">
              <a:buFont typeface="+mj-lt"/>
              <a:buAutoNum type="arabicPeriod" startAt="3"/>
            </a:pPr>
            <a:r>
              <a:rPr lang="en-US" sz="2400" dirty="0" smtClean="0">
                <a:latin typeface="Book Antiqua" pitchFamily="18" charset="0"/>
              </a:rPr>
              <a:t>Repeat steps 2-3 until stopping condition is satisfied.</a:t>
            </a:r>
          </a:p>
          <a:p>
            <a:pPr algn="just">
              <a:buNone/>
            </a:pPr>
            <a:r>
              <a:rPr lang="en-US" sz="2400" dirty="0" smtClean="0">
                <a:latin typeface="Book Antiqua" pitchFamily="18" charset="0"/>
              </a:rPr>
              <a:t>	</a:t>
            </a:r>
          </a:p>
          <a:p>
            <a:pPr algn="just"/>
            <a:endParaRPr lang="en-US" sz="2400" dirty="0" smtClean="0">
              <a:latin typeface="Book Antiqua" pitchFamily="18" charset="0"/>
            </a:endParaRPr>
          </a:p>
          <a:p>
            <a:pPr algn="just"/>
            <a:endParaRPr lang="en-US" sz="2600" dirty="0">
              <a:latin typeface="Book Antiqua" pitchFamily="18" charset="0"/>
            </a:endParaRPr>
          </a:p>
        </p:txBody>
      </p:sp>
      <p:graphicFrame>
        <p:nvGraphicFramePr>
          <p:cNvPr id="6" name="Object 5"/>
          <p:cNvGraphicFramePr>
            <a:graphicFrameLocks noChangeAspect="1"/>
          </p:cNvGraphicFramePr>
          <p:nvPr/>
        </p:nvGraphicFramePr>
        <p:xfrm>
          <a:off x="685800" y="2743200"/>
          <a:ext cx="4114800" cy="1074566"/>
        </p:xfrm>
        <a:graphic>
          <a:graphicData uri="http://schemas.openxmlformats.org/presentationml/2006/ole">
            <mc:AlternateContent xmlns:mc="http://schemas.openxmlformats.org/markup-compatibility/2006">
              <mc:Choice xmlns:v="urn:schemas-microsoft-com:vml" Requires="v">
                <p:oleObj spid="_x0000_s264200" name="Equation" r:id="rId3" imgW="1993680" imgH="520560" progId="Equation.3">
                  <p:embed/>
                </p:oleObj>
              </mc:Choice>
              <mc:Fallback>
                <p:oleObj name="Equation" r:id="rId3" imgW="1993680" imgH="520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743200"/>
                        <a:ext cx="4114800" cy="10745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b="1" dirty="0" smtClean="0">
                <a:latin typeface="Book Antiqua" pitchFamily="18" charset="0"/>
              </a:rPr>
              <a:t>Example</a:t>
            </a:r>
          </a:p>
          <a:p>
            <a:pPr algn="just"/>
            <a:r>
              <a:rPr lang="en-US" sz="2600" dirty="0" smtClean="0">
                <a:latin typeface="Book Antiqua" pitchFamily="18" charset="0"/>
              </a:rPr>
              <a:t>Construct an LVQ net with five vectors assigned to two classes.</a:t>
            </a:r>
            <a:r>
              <a:rPr lang="en-US" sz="2600" dirty="0">
                <a:latin typeface="Book Antiqua" pitchFamily="18" charset="0"/>
              </a:rPr>
              <a:t> </a:t>
            </a:r>
            <a:r>
              <a:rPr lang="en-US" sz="2600" dirty="0" smtClean="0">
                <a:latin typeface="Book Antiqua" pitchFamily="18" charset="0"/>
              </a:rPr>
              <a:t>Given vectors along with classes is shown below.</a:t>
            </a:r>
          </a:p>
          <a:p>
            <a:pPr algn="just"/>
            <a:endParaRPr lang="en-US" sz="2600" dirty="0" smtClean="0">
              <a:latin typeface="Book Antiqua" pitchFamily="18" charset="0"/>
            </a:endParaRPr>
          </a:p>
        </p:txBody>
      </p:sp>
      <p:graphicFrame>
        <p:nvGraphicFramePr>
          <p:cNvPr id="6" name="Table 5"/>
          <p:cNvGraphicFramePr>
            <a:graphicFrameLocks noGrp="1"/>
          </p:cNvGraphicFramePr>
          <p:nvPr/>
        </p:nvGraphicFramePr>
        <p:xfrm>
          <a:off x="990600" y="3429000"/>
          <a:ext cx="3657600" cy="2377440"/>
        </p:xfrm>
        <a:graphic>
          <a:graphicData uri="http://schemas.openxmlformats.org/drawingml/2006/table">
            <a:tbl>
              <a:tblPr firstRow="1" bandRow="1">
                <a:tableStyleId>{5C22544A-7EE6-4342-B048-85BDC9FD1C3A}</a:tableStyleId>
              </a:tblPr>
              <a:tblGrid>
                <a:gridCol w="2286000"/>
                <a:gridCol w="1371600"/>
              </a:tblGrid>
              <a:tr h="370840">
                <a:tc>
                  <a:txBody>
                    <a:bodyPr/>
                    <a:lstStyle/>
                    <a:p>
                      <a:r>
                        <a:rPr lang="en-US" sz="2000" b="1" dirty="0" smtClean="0">
                          <a:latin typeface="Book Antiqua" pitchFamily="18" charset="0"/>
                        </a:rPr>
                        <a:t>Vector</a:t>
                      </a:r>
                      <a:endParaRPr lang="en-US" sz="2000" b="1" dirty="0">
                        <a:latin typeface="Book Antiqua" pitchFamily="18" charset="0"/>
                      </a:endParaRPr>
                    </a:p>
                  </a:txBody>
                  <a:tcPr/>
                </a:tc>
                <a:tc>
                  <a:txBody>
                    <a:bodyPr/>
                    <a:lstStyle/>
                    <a:p>
                      <a:r>
                        <a:rPr lang="en-US" sz="2000" b="1" dirty="0" smtClean="0">
                          <a:latin typeface="Book Antiqua" pitchFamily="18" charset="0"/>
                        </a:rPr>
                        <a:t>Class</a:t>
                      </a:r>
                      <a:endParaRPr lang="en-US" sz="2000" b="1" dirty="0">
                        <a:latin typeface="Book Antiqua" pitchFamily="18" charset="0"/>
                      </a:endParaRPr>
                    </a:p>
                  </a:txBody>
                  <a:tcPr/>
                </a:tc>
              </a:tr>
              <a:tr h="370840">
                <a:tc>
                  <a:txBody>
                    <a:bodyPr/>
                    <a:lstStyle/>
                    <a:p>
                      <a:r>
                        <a:rPr lang="en-US" sz="2000" dirty="0" smtClean="0">
                          <a:latin typeface="Book Antiqua" pitchFamily="18" charset="0"/>
                        </a:rPr>
                        <a:t>[0</a:t>
                      </a:r>
                      <a:r>
                        <a:rPr lang="en-US" sz="2000" baseline="0" dirty="0" smtClean="0">
                          <a:latin typeface="Book Antiqua" pitchFamily="18" charset="0"/>
                        </a:rPr>
                        <a:t> 0 1 1]</a:t>
                      </a:r>
                      <a:endParaRPr lang="en-US" sz="2000" dirty="0">
                        <a:latin typeface="Book Antiqua" pitchFamily="18" charset="0"/>
                      </a:endParaRPr>
                    </a:p>
                  </a:txBody>
                  <a:tcPr/>
                </a:tc>
                <a:tc>
                  <a:txBody>
                    <a:bodyPr/>
                    <a:lstStyle/>
                    <a:p>
                      <a:r>
                        <a:rPr lang="en-US" sz="2000" dirty="0" smtClean="0">
                          <a:latin typeface="Book Antiqua" pitchFamily="18" charset="0"/>
                        </a:rPr>
                        <a:t>1</a:t>
                      </a:r>
                      <a:endParaRPr lang="en-US" sz="2000" dirty="0">
                        <a:latin typeface="Book Antiqua" pitchFamily="18" charset="0"/>
                      </a:endParaRPr>
                    </a:p>
                  </a:txBody>
                  <a:tcPr/>
                </a:tc>
              </a:tr>
              <a:tr h="370840">
                <a:tc>
                  <a:txBody>
                    <a:bodyPr/>
                    <a:lstStyle/>
                    <a:p>
                      <a:r>
                        <a:rPr lang="en-US" sz="2000" dirty="0" smtClean="0">
                          <a:latin typeface="Book Antiqua" pitchFamily="18" charset="0"/>
                        </a:rPr>
                        <a:t>[1</a:t>
                      </a:r>
                      <a:r>
                        <a:rPr lang="en-US" sz="2000" baseline="0" dirty="0" smtClean="0">
                          <a:latin typeface="Book Antiqua" pitchFamily="18" charset="0"/>
                        </a:rPr>
                        <a:t> 0 0 0]</a:t>
                      </a:r>
                      <a:endParaRPr lang="en-US" sz="2000" dirty="0">
                        <a:latin typeface="Book Antiqua" pitchFamily="18" charset="0"/>
                      </a:endParaRPr>
                    </a:p>
                  </a:txBody>
                  <a:tcPr/>
                </a:tc>
                <a:tc>
                  <a:txBody>
                    <a:bodyPr/>
                    <a:lstStyle/>
                    <a:p>
                      <a:r>
                        <a:rPr lang="en-US" sz="2000" dirty="0" smtClean="0">
                          <a:latin typeface="Book Antiqua" pitchFamily="18" charset="0"/>
                        </a:rPr>
                        <a:t>2</a:t>
                      </a:r>
                      <a:endParaRPr lang="en-US" sz="2000" dirty="0">
                        <a:latin typeface="Book Antiqua" pitchFamily="18" charset="0"/>
                      </a:endParaRPr>
                    </a:p>
                  </a:txBody>
                  <a:tcPr/>
                </a:tc>
              </a:tr>
              <a:tr h="370840">
                <a:tc>
                  <a:txBody>
                    <a:bodyPr/>
                    <a:lstStyle/>
                    <a:p>
                      <a:r>
                        <a:rPr lang="en-US" sz="2000" dirty="0" smtClean="0">
                          <a:latin typeface="Book Antiqua" pitchFamily="18" charset="0"/>
                        </a:rPr>
                        <a:t>[0</a:t>
                      </a:r>
                      <a:r>
                        <a:rPr lang="en-US" sz="2000" baseline="0" dirty="0" smtClean="0">
                          <a:latin typeface="Book Antiqua" pitchFamily="18" charset="0"/>
                        </a:rPr>
                        <a:t> 0 0 1]</a:t>
                      </a:r>
                      <a:endParaRPr lang="en-US" sz="2000" dirty="0">
                        <a:latin typeface="Book Antiqua" pitchFamily="18" charset="0"/>
                      </a:endParaRPr>
                    </a:p>
                  </a:txBody>
                  <a:tcPr/>
                </a:tc>
                <a:tc>
                  <a:txBody>
                    <a:bodyPr/>
                    <a:lstStyle/>
                    <a:p>
                      <a:r>
                        <a:rPr lang="en-US" sz="2000" dirty="0" smtClean="0">
                          <a:latin typeface="Book Antiqua" pitchFamily="18" charset="0"/>
                        </a:rPr>
                        <a:t>2</a:t>
                      </a:r>
                      <a:endParaRPr lang="en-US" sz="2000" dirty="0">
                        <a:latin typeface="Book Antiqua" pitchFamily="18" charset="0"/>
                      </a:endParaRPr>
                    </a:p>
                  </a:txBody>
                  <a:tcPr/>
                </a:tc>
              </a:tr>
              <a:tr h="370840">
                <a:tc>
                  <a:txBody>
                    <a:bodyPr/>
                    <a:lstStyle/>
                    <a:p>
                      <a:r>
                        <a:rPr lang="en-US" sz="2000" dirty="0" smtClean="0">
                          <a:latin typeface="Book Antiqua" pitchFamily="18" charset="0"/>
                        </a:rPr>
                        <a:t>[1 1 0 0]</a:t>
                      </a:r>
                      <a:endParaRPr lang="en-US" sz="2000" dirty="0">
                        <a:latin typeface="Book Antiqua" pitchFamily="18" charset="0"/>
                      </a:endParaRPr>
                    </a:p>
                  </a:txBody>
                  <a:tcPr/>
                </a:tc>
                <a:tc>
                  <a:txBody>
                    <a:bodyPr/>
                    <a:lstStyle/>
                    <a:p>
                      <a:r>
                        <a:rPr lang="en-US" sz="2000" dirty="0" smtClean="0">
                          <a:latin typeface="Book Antiqua" pitchFamily="18" charset="0"/>
                        </a:rPr>
                        <a:t>1</a:t>
                      </a:r>
                      <a:endParaRPr lang="en-US" sz="2000" dirty="0">
                        <a:latin typeface="Book Antiqua" pitchFamily="18" charset="0"/>
                      </a:endParaRPr>
                    </a:p>
                  </a:txBody>
                  <a:tcPr/>
                </a:tc>
              </a:tr>
              <a:tr h="370840">
                <a:tc>
                  <a:txBody>
                    <a:bodyPr/>
                    <a:lstStyle/>
                    <a:p>
                      <a:r>
                        <a:rPr lang="en-US" sz="2000" dirty="0" smtClean="0">
                          <a:latin typeface="Book Antiqua" pitchFamily="18" charset="0"/>
                        </a:rPr>
                        <a:t>[0 1 1 0]</a:t>
                      </a:r>
                      <a:endParaRPr lang="en-US" sz="2000" dirty="0">
                        <a:latin typeface="Book Antiqua" pitchFamily="18" charset="0"/>
                      </a:endParaRPr>
                    </a:p>
                  </a:txBody>
                  <a:tcPr/>
                </a:tc>
                <a:tc>
                  <a:txBody>
                    <a:bodyPr/>
                    <a:lstStyle/>
                    <a:p>
                      <a:r>
                        <a:rPr lang="en-US" sz="2000" dirty="0" smtClean="0">
                          <a:latin typeface="Book Antiqua" pitchFamily="18" charset="0"/>
                        </a:rPr>
                        <a:t>1</a:t>
                      </a:r>
                      <a:endParaRPr lang="en-US" sz="2000" dirty="0">
                        <a:latin typeface="Book Antiqua" pitchFamily="18" charset="0"/>
                      </a:endParaRPr>
                    </a:p>
                  </a:txBody>
                  <a:tcPr/>
                </a:tc>
              </a:tr>
            </a:tbl>
          </a:graphicData>
        </a:graphic>
      </p:graphicFrame>
      <p:sp>
        <p:nvSpPr>
          <p:cNvPr id="7" name="Footer Placeholder 6"/>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42" name="Picture 2"/>
          <p:cNvPicPr>
            <a:picLocks noChangeAspect="1" noChangeArrowheads="1"/>
          </p:cNvPicPr>
          <p:nvPr/>
        </p:nvPicPr>
        <p:blipFill>
          <a:blip r:embed="rId2"/>
          <a:srcRect/>
          <a:stretch>
            <a:fillRect/>
          </a:stretch>
        </p:blipFill>
        <p:spPr bwMode="auto">
          <a:xfrm>
            <a:off x="1219200" y="2819400"/>
            <a:ext cx="4876800" cy="3447784"/>
          </a:xfrm>
          <a:prstGeom prst="rect">
            <a:avLst/>
          </a:prstGeom>
          <a:noFill/>
          <a:ln w="9525">
            <a:noFill/>
            <a:miter lim="800000"/>
            <a:headEnd/>
            <a:tailEnd/>
          </a:ln>
          <a:effectLst/>
        </p:spPr>
      </p:pic>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b="1" dirty="0" smtClean="0">
                <a:latin typeface="Book Antiqua" pitchFamily="18" charset="0"/>
              </a:rPr>
              <a:t>Solution</a:t>
            </a:r>
          </a:p>
          <a:p>
            <a:pPr algn="just"/>
            <a:r>
              <a:rPr lang="en-US" sz="2600" dirty="0" smtClean="0">
                <a:latin typeface="Book Antiqua" pitchFamily="18" charset="0"/>
              </a:rPr>
              <a:t>Here every input has four features and two classes, so draw a network with four inputs and 2 outputs.</a:t>
            </a:r>
          </a:p>
          <a:p>
            <a:pPr algn="just"/>
            <a:endParaRPr lang="en-US" sz="26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b="1" dirty="0" smtClean="0">
                <a:latin typeface="Book Antiqua" pitchFamily="18" charset="0"/>
              </a:rPr>
              <a:t>Solution</a:t>
            </a:r>
          </a:p>
          <a:p>
            <a:pPr algn="just"/>
            <a:endParaRPr lang="en-US" sz="2600" dirty="0" smtClean="0">
              <a:latin typeface="Book Antiqua" pitchFamily="18" charset="0"/>
            </a:endParaRPr>
          </a:p>
          <a:p>
            <a:pPr algn="just">
              <a:buNone/>
            </a:pPr>
            <a:r>
              <a:rPr lang="en-US" sz="2600" dirty="0" smtClean="0">
                <a:latin typeface="Book Antiqua" pitchFamily="18" charset="0"/>
              </a:rPr>
              <a:t>Initialize weigh vector                              let </a:t>
            </a:r>
            <a:endParaRPr lang="en-US" sz="2600" i="1" dirty="0" smtClean="0">
              <a:latin typeface="Book Antiqua" pitchFamily="18" charset="0"/>
            </a:endParaRPr>
          </a:p>
          <a:p>
            <a:pPr algn="just">
              <a:buNone/>
            </a:pPr>
            <a:endParaRPr lang="en-US" sz="2600" dirty="0" smtClean="0">
              <a:latin typeface="Book Antiqua" pitchFamily="18" charset="0"/>
            </a:endParaRPr>
          </a:p>
          <a:p>
            <a:pPr algn="just">
              <a:buNone/>
            </a:pPr>
            <a:r>
              <a:rPr lang="en-US" sz="2600" b="1" u="sng" dirty="0" smtClean="0">
                <a:latin typeface="Book Antiqua" pitchFamily="18" charset="0"/>
              </a:rPr>
              <a:t>Take First Input vector </a:t>
            </a:r>
            <a:r>
              <a:rPr lang="en-US" sz="2600" dirty="0" smtClean="0">
                <a:latin typeface="Book Antiqua" pitchFamily="18" charset="0"/>
              </a:rPr>
              <a:t>x={0 0 0 1}	T=2 (</a:t>
            </a:r>
            <a:r>
              <a:rPr lang="en-US" sz="2600" dirty="0" err="1" smtClean="0">
                <a:latin typeface="Book Antiqua" pitchFamily="18" charset="0"/>
              </a:rPr>
              <a:t>i.e</a:t>
            </a:r>
            <a:r>
              <a:rPr lang="en-US" sz="2600" dirty="0" smtClean="0">
                <a:latin typeface="Book Antiqua" pitchFamily="18" charset="0"/>
              </a:rPr>
              <a:t> class 2)</a:t>
            </a:r>
          </a:p>
          <a:p>
            <a:pPr algn="just">
              <a:buNone/>
            </a:pPr>
            <a:r>
              <a:rPr lang="en-US" sz="2600" dirty="0" smtClean="0">
                <a:latin typeface="Book Antiqua" pitchFamily="18" charset="0"/>
              </a:rPr>
              <a:t>Calculate Euclidean distances:</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r>
              <a:rPr lang="en-US" sz="2600" dirty="0" smtClean="0">
                <a:latin typeface="Book Antiqua" pitchFamily="18" charset="0"/>
              </a:rPr>
              <a:t>Thus winning neuron is j=1 (i.e. </a:t>
            </a:r>
            <a:r>
              <a:rPr lang="en-US" sz="2600" i="1" dirty="0" smtClean="0">
                <a:latin typeface="Book Antiqua" pitchFamily="18" charset="0"/>
              </a:rPr>
              <a:t>y</a:t>
            </a:r>
            <a:r>
              <a:rPr lang="en-US" sz="2600" i="1" baseline="-25000" dirty="0" smtClean="0">
                <a:latin typeface="Book Antiqua" pitchFamily="18" charset="0"/>
              </a:rPr>
              <a:t>1</a:t>
            </a:r>
            <a:r>
              <a:rPr lang="en-US" sz="2600" dirty="0" smtClean="0">
                <a:latin typeface="Book Antiqua" pitchFamily="18" charset="0"/>
              </a:rPr>
              <a:t>) </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p:txBody>
      </p:sp>
      <p:graphicFrame>
        <p:nvGraphicFramePr>
          <p:cNvPr id="6" name="Object 5"/>
          <p:cNvGraphicFramePr>
            <a:graphicFrameLocks noChangeAspect="1"/>
          </p:cNvGraphicFramePr>
          <p:nvPr/>
        </p:nvGraphicFramePr>
        <p:xfrm>
          <a:off x="3657600" y="1828801"/>
          <a:ext cx="1689251" cy="1752599"/>
        </p:xfrm>
        <a:graphic>
          <a:graphicData uri="http://schemas.openxmlformats.org/presentationml/2006/ole">
            <mc:AlternateContent xmlns:mc="http://schemas.openxmlformats.org/markup-compatibility/2006">
              <mc:Choice xmlns:v="urn:schemas-microsoft-com:vml" Requires="v">
                <p:oleObj spid="_x0000_s267285" name="Equation" r:id="rId3" imgW="1015920" imgH="1054080" progId="Equation.3">
                  <p:embed/>
                </p:oleObj>
              </mc:Choice>
              <mc:Fallback>
                <p:oleObj name="Equation" r:id="rId3" imgW="1015920" imgH="1054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828801"/>
                        <a:ext cx="1689251" cy="1752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6629400" y="2590800"/>
          <a:ext cx="1092200" cy="381000"/>
        </p:xfrm>
        <a:graphic>
          <a:graphicData uri="http://schemas.openxmlformats.org/presentationml/2006/ole">
            <mc:AlternateContent xmlns:mc="http://schemas.openxmlformats.org/markup-compatibility/2006">
              <mc:Choice xmlns:v="urn:schemas-microsoft-com:vml" Requires="v">
                <p:oleObj spid="_x0000_s267286" name="Equation" r:id="rId5" imgW="545760" imgH="190440" progId="Equation.3">
                  <p:embed/>
                </p:oleObj>
              </mc:Choice>
              <mc:Fallback>
                <p:oleObj name="Equation" r:id="rId5" imgW="545760" imgH="1904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590800"/>
                        <a:ext cx="1092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57201" y="4495800"/>
          <a:ext cx="5181600" cy="880362"/>
        </p:xfrm>
        <a:graphic>
          <a:graphicData uri="http://schemas.openxmlformats.org/presentationml/2006/ole">
            <mc:AlternateContent xmlns:mc="http://schemas.openxmlformats.org/markup-compatibility/2006">
              <mc:Choice xmlns:v="urn:schemas-microsoft-com:vml" Requires="v">
                <p:oleObj spid="_x0000_s267287" name="Equation" r:id="rId7" imgW="3213000" imgH="545760" progId="Equation.3">
                  <p:embed/>
                </p:oleObj>
              </mc:Choice>
              <mc:Fallback>
                <p:oleObj name="Equation" r:id="rId7" imgW="3213000" imgH="54576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1" y="4495800"/>
                        <a:ext cx="5181600" cy="88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8"/>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400" b="1" dirty="0" smtClean="0">
                <a:latin typeface="Book Antiqua" pitchFamily="18" charset="0"/>
              </a:rPr>
              <a:t>Solution</a:t>
            </a:r>
          </a:p>
          <a:p>
            <a:pPr algn="just">
              <a:buNone/>
            </a:pPr>
            <a:r>
              <a:rPr lang="en-US" sz="2400" dirty="0" smtClean="0">
                <a:latin typeface="Book Antiqua" pitchFamily="18" charset="0"/>
              </a:rPr>
              <a:t>Update weights (T≠J)</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r>
              <a:rPr lang="en-US" sz="2400" dirty="0" smtClean="0">
                <a:latin typeface="Book Antiqua" pitchFamily="18" charset="0"/>
              </a:rPr>
              <a:t>Thus, updated weight matrix is:</a:t>
            </a:r>
          </a:p>
          <a:p>
            <a:pPr algn="just">
              <a:buNone/>
            </a:pPr>
            <a:r>
              <a:rPr lang="en-US" sz="2400" dirty="0" smtClean="0">
                <a:latin typeface="Book Antiqua" pitchFamily="18" charset="0"/>
              </a:rPr>
              <a:t> </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graphicFrame>
        <p:nvGraphicFramePr>
          <p:cNvPr id="9" name="Object 8"/>
          <p:cNvGraphicFramePr>
            <a:graphicFrameLocks noChangeAspect="1"/>
          </p:cNvGraphicFramePr>
          <p:nvPr/>
        </p:nvGraphicFramePr>
        <p:xfrm>
          <a:off x="533400" y="2514600"/>
          <a:ext cx="4571999" cy="1628762"/>
        </p:xfrm>
        <a:graphic>
          <a:graphicData uri="http://schemas.openxmlformats.org/presentationml/2006/ole">
            <mc:AlternateContent xmlns:mc="http://schemas.openxmlformats.org/markup-compatibility/2006">
              <mc:Choice xmlns:v="urn:schemas-microsoft-com:vml" Requires="v">
                <p:oleObj spid="_x0000_s268305" name="Equation" r:id="rId3" imgW="2958840" imgH="1054080" progId="Equation.3">
                  <p:embed/>
                </p:oleObj>
              </mc:Choice>
              <mc:Fallback>
                <p:oleObj name="Equation" r:id="rId3" imgW="2958840" imgH="10540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4571999" cy="162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8294" name="Object 6"/>
          <p:cNvGraphicFramePr>
            <a:graphicFrameLocks noChangeAspect="1"/>
          </p:cNvGraphicFramePr>
          <p:nvPr/>
        </p:nvGraphicFramePr>
        <p:xfrm>
          <a:off x="1905000" y="4653928"/>
          <a:ext cx="1389822" cy="1442071"/>
        </p:xfrm>
        <a:graphic>
          <a:graphicData uri="http://schemas.openxmlformats.org/presentationml/2006/ole">
            <mc:AlternateContent xmlns:mc="http://schemas.openxmlformats.org/markup-compatibility/2006">
              <mc:Choice xmlns:v="urn:schemas-microsoft-com:vml" Requires="v">
                <p:oleObj spid="_x0000_s268306" name="Equation" r:id="rId5" imgW="1015920" imgH="1054080" progId="Equation.3">
                  <p:embed/>
                </p:oleObj>
              </mc:Choice>
              <mc:Fallback>
                <p:oleObj name="Equation" r:id="rId5" imgW="1015920" imgH="10540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653928"/>
                        <a:ext cx="1389822" cy="1442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Introduction of SOM</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In SOM, output neurons are organized in the form of one or two dimensional lattices. Higher dimensional lattices of neurons are also possible but are not practically common.</a:t>
            </a:r>
          </a:p>
          <a:p>
            <a:pPr algn="just"/>
            <a:r>
              <a:rPr lang="en-US" sz="2400" dirty="0" smtClean="0">
                <a:latin typeface="Book Antiqua" pitchFamily="18" charset="0"/>
              </a:rPr>
              <a:t>SOMs are commonly used as visualization aids. They can make it easy for us humans to see relationships between vast amounts of data.</a:t>
            </a:r>
          </a:p>
          <a:p>
            <a:pPr algn="just"/>
            <a:r>
              <a:rPr lang="en-US" sz="2400" b="1" dirty="0" smtClean="0">
                <a:latin typeface="Book Antiqua" pitchFamily="18" charset="0"/>
              </a:rPr>
              <a:t>Example: World Poverty Map</a:t>
            </a:r>
            <a:r>
              <a:rPr lang="en-US" sz="2400" dirty="0" smtClean="0">
                <a:latin typeface="Book Antiqua" pitchFamily="18" charset="0"/>
              </a:rPr>
              <a:t> </a:t>
            </a:r>
          </a:p>
          <a:p>
            <a:pPr algn="just"/>
            <a:r>
              <a:rPr lang="en-US" sz="2400" dirty="0" smtClean="0">
                <a:latin typeface="Book Antiqua" pitchFamily="18" charset="0"/>
              </a:rPr>
              <a:t>A SOM has been used to classify statistical data describing various quality-of-life factors such as state of health, nutrition, educational services etc. Countries with similar quality-of-life factors end up clustered together. </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12984470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b="1" u="sng" dirty="0" smtClean="0">
                <a:latin typeface="Book Antiqua" pitchFamily="18" charset="0"/>
              </a:rPr>
              <a:t>Take Second Input vector </a:t>
            </a:r>
            <a:r>
              <a:rPr lang="en-US" sz="2600" dirty="0" smtClean="0">
                <a:latin typeface="Book Antiqua" pitchFamily="18" charset="0"/>
              </a:rPr>
              <a:t>x={1 1 0 0}		T=1</a:t>
            </a:r>
          </a:p>
          <a:p>
            <a:pPr algn="just">
              <a:buNone/>
            </a:pPr>
            <a:r>
              <a:rPr lang="en-US" sz="2600" dirty="0" smtClean="0">
                <a:latin typeface="Book Antiqua" pitchFamily="18" charset="0"/>
              </a:rPr>
              <a:t>Calculate Euclidean distances:</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r>
              <a:rPr lang="en-US" sz="2600" dirty="0" smtClean="0">
                <a:latin typeface="Book Antiqua" pitchFamily="18" charset="0"/>
              </a:rPr>
              <a:t>Thus, winning neuron is: j=2 (i.e. </a:t>
            </a:r>
            <a:r>
              <a:rPr lang="en-US" sz="2600" i="1" dirty="0" smtClean="0">
                <a:latin typeface="Book Antiqua" pitchFamily="18" charset="0"/>
              </a:rPr>
              <a:t>y</a:t>
            </a:r>
            <a:r>
              <a:rPr lang="en-US" sz="2600" i="1" baseline="-25000" dirty="0" smtClean="0">
                <a:latin typeface="Book Antiqua" pitchFamily="18" charset="0"/>
              </a:rPr>
              <a:t>2</a:t>
            </a:r>
            <a:r>
              <a:rPr lang="en-US" sz="2600" dirty="0" smtClean="0">
                <a:latin typeface="Book Antiqua" pitchFamily="18" charset="0"/>
              </a:rPr>
              <a:t>)</a:t>
            </a:r>
          </a:p>
          <a:p>
            <a:pPr algn="just">
              <a:buNone/>
            </a:pPr>
            <a:r>
              <a:rPr lang="en-US" sz="2600" dirty="0" smtClean="0">
                <a:latin typeface="Book Antiqua" pitchFamily="18" charset="0"/>
              </a:rPr>
              <a:t>Update weights (T≠J)</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p:txBody>
      </p:sp>
      <p:graphicFrame>
        <p:nvGraphicFramePr>
          <p:cNvPr id="8" name="Object 7"/>
          <p:cNvGraphicFramePr>
            <a:graphicFrameLocks noChangeAspect="1"/>
          </p:cNvGraphicFramePr>
          <p:nvPr/>
        </p:nvGraphicFramePr>
        <p:xfrm>
          <a:off x="381000" y="2514600"/>
          <a:ext cx="5181600" cy="812483"/>
        </p:xfrm>
        <a:graphic>
          <a:graphicData uri="http://schemas.openxmlformats.org/presentationml/2006/ole">
            <mc:AlternateContent xmlns:mc="http://schemas.openxmlformats.org/markup-compatibility/2006">
              <mc:Choice xmlns:v="urn:schemas-microsoft-com:vml" Requires="v">
                <p:oleObj spid="_x0000_s269328" name="Equation" r:id="rId3" imgW="3479760" imgH="545760" progId="Equation.3">
                  <p:embed/>
                </p:oleObj>
              </mc:Choice>
              <mc:Fallback>
                <p:oleObj name="Equation" r:id="rId3" imgW="3479760" imgH="5457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14600"/>
                        <a:ext cx="5181600" cy="812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17" name="Object 5"/>
          <p:cNvGraphicFramePr>
            <a:graphicFrameLocks noChangeAspect="1"/>
          </p:cNvGraphicFramePr>
          <p:nvPr/>
        </p:nvGraphicFramePr>
        <p:xfrm>
          <a:off x="304801" y="4419600"/>
          <a:ext cx="5486400" cy="1844455"/>
        </p:xfrm>
        <a:graphic>
          <a:graphicData uri="http://schemas.openxmlformats.org/presentationml/2006/ole">
            <mc:AlternateContent xmlns:mc="http://schemas.openxmlformats.org/markup-compatibility/2006">
              <mc:Choice xmlns:v="urn:schemas-microsoft-com:vml" Requires="v">
                <p:oleObj spid="_x0000_s269329" name="Equation" r:id="rId5" imgW="3136680" imgH="1054080" progId="Equation.3">
                  <p:embed/>
                </p:oleObj>
              </mc:Choice>
              <mc:Fallback>
                <p:oleObj name="Equation" r:id="rId5" imgW="3136680" imgH="10540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1" y="4419600"/>
                        <a:ext cx="5486400" cy="1844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buNone/>
            </a:pPr>
            <a:r>
              <a:rPr lang="en-US" sz="2600" dirty="0" smtClean="0">
                <a:latin typeface="Book Antiqua" pitchFamily="18" charset="0"/>
              </a:rPr>
              <a:t>Thus, updated weight matrix is:</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r>
              <a:rPr lang="en-US" sz="2600" b="1" u="sng" dirty="0" smtClean="0">
                <a:latin typeface="Book Antiqua" pitchFamily="18" charset="0"/>
              </a:rPr>
              <a:t>Take Third Input vector </a:t>
            </a:r>
            <a:r>
              <a:rPr lang="en-US" sz="2600" dirty="0" smtClean="0">
                <a:latin typeface="Book Antiqua" pitchFamily="18" charset="0"/>
              </a:rPr>
              <a:t>x={0 1 1 0}	T=1</a:t>
            </a:r>
          </a:p>
          <a:p>
            <a:pPr algn="just">
              <a:buNone/>
            </a:pPr>
            <a:r>
              <a:rPr lang="en-US" sz="2600" dirty="0" smtClean="0">
                <a:latin typeface="Book Antiqua" pitchFamily="18" charset="0"/>
              </a:rPr>
              <a:t>Calculate Euclidean distances:</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r>
              <a:rPr lang="en-US" sz="2600" dirty="0" smtClean="0">
                <a:latin typeface="Book Antiqua" pitchFamily="18" charset="0"/>
              </a:rPr>
              <a:t> Thus, winning neuron is: j=1 (i.e. </a:t>
            </a:r>
            <a:r>
              <a:rPr lang="en-US" sz="2600" i="1" dirty="0" smtClean="0">
                <a:latin typeface="Book Antiqua" pitchFamily="18" charset="0"/>
              </a:rPr>
              <a:t>y</a:t>
            </a:r>
            <a:r>
              <a:rPr lang="en-US" sz="2600" i="1" baseline="-25000" dirty="0" smtClean="0">
                <a:latin typeface="Book Antiqua" pitchFamily="18" charset="0"/>
              </a:rPr>
              <a:t>1</a:t>
            </a:r>
            <a:r>
              <a:rPr lang="en-US" sz="2600" dirty="0" smtClean="0">
                <a:latin typeface="Book Antiqua" pitchFamily="18" charset="0"/>
              </a:rPr>
              <a:t>)</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p:txBody>
      </p:sp>
      <p:graphicFrame>
        <p:nvGraphicFramePr>
          <p:cNvPr id="268294" name="Object 6"/>
          <p:cNvGraphicFramePr>
            <a:graphicFrameLocks noChangeAspect="1"/>
          </p:cNvGraphicFramePr>
          <p:nvPr/>
        </p:nvGraphicFramePr>
        <p:xfrm>
          <a:off x="1752601" y="2057400"/>
          <a:ext cx="1405144" cy="1371600"/>
        </p:xfrm>
        <a:graphic>
          <a:graphicData uri="http://schemas.openxmlformats.org/presentationml/2006/ole">
            <mc:AlternateContent xmlns:mc="http://schemas.openxmlformats.org/markup-compatibility/2006">
              <mc:Choice xmlns:v="urn:schemas-microsoft-com:vml" Requires="v">
                <p:oleObj spid="_x0000_s270352" name="Equation" r:id="rId3" imgW="1079280" imgH="1054080" progId="Equation.3">
                  <p:embed/>
                </p:oleObj>
              </mc:Choice>
              <mc:Fallback>
                <p:oleObj name="Equation" r:id="rId3" imgW="1079280" imgH="10540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2057400"/>
                        <a:ext cx="1405144"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0341" name="Object 5"/>
          <p:cNvGraphicFramePr>
            <a:graphicFrameLocks noChangeAspect="1"/>
          </p:cNvGraphicFramePr>
          <p:nvPr/>
        </p:nvGraphicFramePr>
        <p:xfrm>
          <a:off x="304800" y="4572000"/>
          <a:ext cx="5143500" cy="800896"/>
        </p:xfrm>
        <a:graphic>
          <a:graphicData uri="http://schemas.openxmlformats.org/presentationml/2006/ole">
            <mc:AlternateContent xmlns:mc="http://schemas.openxmlformats.org/markup-compatibility/2006">
              <mc:Choice xmlns:v="urn:schemas-microsoft-com:vml" Requires="v">
                <p:oleObj spid="_x0000_s270353" name="Equation" r:id="rId5" imgW="3504960" imgH="545760" progId="Equation.3">
                  <p:embed/>
                </p:oleObj>
              </mc:Choice>
              <mc:Fallback>
                <p:oleObj name="Equation" r:id="rId5" imgW="3504960" imgH="54576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572000"/>
                        <a:ext cx="5143500" cy="8008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normAutofit fontScale="90000"/>
          </a:bodyPr>
          <a:lstStyle/>
          <a:p>
            <a:r>
              <a:rPr lang="en-US" b="1" dirty="0" smtClean="0">
                <a:latin typeface="Book Antiqua" pitchFamily="18" charset="0"/>
              </a:rPr>
              <a:t>Learning Vector Quantization (LVQ)</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None/>
            </a:pPr>
            <a:r>
              <a:rPr lang="en-US" sz="2600" dirty="0" smtClean="0">
                <a:latin typeface="Book Antiqua" pitchFamily="18" charset="0"/>
              </a:rPr>
              <a:t>Update weights (T=J)</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r>
              <a:rPr lang="en-US" sz="2600" dirty="0" smtClean="0">
                <a:latin typeface="Book Antiqua" pitchFamily="18" charset="0"/>
              </a:rPr>
              <a:t>Thus, weigh matrix is</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p:txBody>
      </p:sp>
      <p:graphicFrame>
        <p:nvGraphicFramePr>
          <p:cNvPr id="269317" name="Object 5"/>
          <p:cNvGraphicFramePr>
            <a:graphicFrameLocks noChangeAspect="1"/>
          </p:cNvGraphicFramePr>
          <p:nvPr/>
        </p:nvGraphicFramePr>
        <p:xfrm>
          <a:off x="304800" y="2209800"/>
          <a:ext cx="5216525" cy="1671765"/>
        </p:xfrm>
        <a:graphic>
          <a:graphicData uri="http://schemas.openxmlformats.org/presentationml/2006/ole">
            <mc:AlternateContent xmlns:mc="http://schemas.openxmlformats.org/markup-compatibility/2006">
              <mc:Choice xmlns:v="urn:schemas-microsoft-com:vml" Requires="v">
                <p:oleObj spid="_x0000_s271375" name="Equation" r:id="rId3" imgW="3288960" imgH="1054080" progId="Equation.3">
                  <p:embed/>
                </p:oleObj>
              </mc:Choice>
              <mc:Fallback>
                <p:oleObj name="Equation" r:id="rId3" imgW="3288960" imgH="10540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5216525" cy="1671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64" name="Object 4"/>
          <p:cNvGraphicFramePr>
            <a:graphicFrameLocks noChangeAspect="1"/>
          </p:cNvGraphicFramePr>
          <p:nvPr/>
        </p:nvGraphicFramePr>
        <p:xfrm>
          <a:off x="914400" y="4495800"/>
          <a:ext cx="1639887" cy="1416616"/>
        </p:xfrm>
        <a:graphic>
          <a:graphicData uri="http://schemas.openxmlformats.org/presentationml/2006/ole">
            <mc:AlternateContent xmlns:mc="http://schemas.openxmlformats.org/markup-compatibility/2006">
              <mc:Choice xmlns:v="urn:schemas-microsoft-com:vml" Requires="v">
                <p:oleObj spid="_x0000_s271376" name="Equation" r:id="rId5" imgW="1218960" imgH="1054080" progId="Equation.3">
                  <p:embed/>
                </p:oleObj>
              </mc:Choice>
              <mc:Fallback>
                <p:oleObj name="Equation" r:id="rId5" imgW="1218960" imgH="10540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495800"/>
                        <a:ext cx="1639887" cy="1416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Introduction of SOM</a:t>
            </a:r>
            <a:endParaRPr lang="en-US" b="1" dirty="0">
              <a:latin typeface="Book Antiqua" pitchFamily="18" charset="0"/>
            </a:endParaRPr>
          </a:p>
        </p:txBody>
      </p:sp>
      <p:pic>
        <p:nvPicPr>
          <p:cNvPr id="237570" name="Picture 2"/>
          <p:cNvPicPr>
            <a:picLocks noChangeAspect="1" noChangeArrowheads="1"/>
          </p:cNvPicPr>
          <p:nvPr/>
        </p:nvPicPr>
        <p:blipFill>
          <a:blip r:embed="rId2"/>
          <a:srcRect/>
          <a:stretch>
            <a:fillRect/>
          </a:stretch>
        </p:blipFill>
        <p:spPr bwMode="auto">
          <a:xfrm>
            <a:off x="914400" y="2057400"/>
            <a:ext cx="6553200" cy="3853282"/>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11298447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Clr>
                <a:schemeClr val="accent2"/>
              </a:buClr>
              <a:buFontTx/>
              <a:buChar char="•"/>
            </a:pPr>
            <a:r>
              <a:rPr lang="en-US" sz="2400" dirty="0">
                <a:latin typeface="Book Antiqua" panose="02040602050305030304" pitchFamily="18" charset="0"/>
              </a:rPr>
              <a:t>The main goal of the SOM is to transform an incoming pattern of arbitrary dimension into a one- or two- dimensional discrete map, and to perform this transformation adaptively in a topologically ordered fashion.</a:t>
            </a:r>
          </a:p>
          <a:p>
            <a:pPr algn="just">
              <a:buClr>
                <a:schemeClr val="accent2"/>
              </a:buClr>
              <a:buFontTx/>
              <a:buChar char="•"/>
            </a:pPr>
            <a:r>
              <a:rPr lang="en-US" sz="2400" dirty="0">
                <a:latin typeface="Book Antiqua" panose="02040602050305030304" pitchFamily="18" charset="0"/>
              </a:rPr>
              <a:t>Each output neuron is fully connected to all the source nodes in the input layer.</a:t>
            </a:r>
          </a:p>
          <a:p>
            <a:pPr algn="just">
              <a:buClr>
                <a:schemeClr val="accent2"/>
              </a:buClr>
              <a:buFontTx/>
              <a:buChar char="•"/>
            </a:pPr>
            <a:r>
              <a:rPr lang="en-US" sz="2400" dirty="0">
                <a:latin typeface="Book Antiqua" panose="02040602050305030304" pitchFamily="18" charset="0"/>
              </a:rPr>
              <a:t>This network represents a feedforward structure with a single computational layer consisting of neurons arranged in a 2D or 1D grid</a:t>
            </a:r>
            <a:r>
              <a:rPr lang="en-US" sz="2400" dirty="0" smtClean="0">
                <a:latin typeface="Book Antiqua" panose="02040602050305030304" pitchFamily="18" charset="0"/>
              </a:rPr>
              <a:t>.</a:t>
            </a: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32316825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buClr>
                <a:schemeClr val="accent2"/>
              </a:buClr>
              <a:buFontTx/>
              <a:buChar char="•"/>
            </a:pPr>
            <a:r>
              <a:rPr lang="en-US" sz="2400" dirty="0">
                <a:latin typeface="Book Antiqua" panose="02040602050305030304" pitchFamily="18" charset="0"/>
              </a:rPr>
              <a:t>The algorithm which is responsible for the </a:t>
            </a:r>
            <a:r>
              <a:rPr lang="en-US" sz="2400" dirty="0" smtClean="0">
                <a:latin typeface="Book Antiqua" panose="02040602050305030304" pitchFamily="18" charset="0"/>
              </a:rPr>
              <a:t>self-organization </a:t>
            </a:r>
            <a:r>
              <a:rPr lang="en-US" sz="2400" dirty="0">
                <a:latin typeface="Book Antiqua" panose="02040602050305030304" pitchFamily="18" charset="0"/>
              </a:rPr>
              <a:t>of the network is based on three </a:t>
            </a:r>
            <a:r>
              <a:rPr lang="en-US" sz="2400" dirty="0" smtClean="0">
                <a:latin typeface="Book Antiqua" panose="02040602050305030304" pitchFamily="18" charset="0"/>
              </a:rPr>
              <a:t>essential steps:</a:t>
            </a:r>
            <a:endParaRPr lang="en-US" sz="2400" dirty="0">
              <a:latin typeface="Book Antiqua" panose="02040602050305030304" pitchFamily="18" charset="0"/>
            </a:endParaRPr>
          </a:p>
          <a:p>
            <a:pPr algn="just"/>
            <a:r>
              <a:rPr lang="en-US" sz="2400" b="1" dirty="0" smtClean="0">
                <a:latin typeface="Book Antiqua" panose="02040602050305030304" pitchFamily="18" charset="0"/>
              </a:rPr>
              <a:t>Competition: </a:t>
            </a:r>
            <a:r>
              <a:rPr lang="en-US" sz="2400" dirty="0">
                <a:latin typeface="Book Antiqua" panose="02040602050305030304" pitchFamily="18" charset="0"/>
              </a:rPr>
              <a:t>For each input pattern, the neurons in the network compute </a:t>
            </a:r>
            <a:r>
              <a:rPr lang="en-US" sz="2400" dirty="0" smtClean="0">
                <a:latin typeface="Book Antiqua" panose="02040602050305030304" pitchFamily="18" charset="0"/>
              </a:rPr>
              <a:t>their respective </a:t>
            </a:r>
            <a:r>
              <a:rPr lang="en-US" sz="2400" dirty="0">
                <a:latin typeface="Book Antiqua" panose="02040602050305030304" pitchFamily="18" charset="0"/>
              </a:rPr>
              <a:t>values of a </a:t>
            </a:r>
            <a:r>
              <a:rPr lang="en-US" sz="2400" dirty="0" smtClean="0">
                <a:latin typeface="Book Antiqua" panose="02040602050305030304" pitchFamily="18" charset="0"/>
              </a:rPr>
              <a:t>discriminant. </a:t>
            </a:r>
            <a:r>
              <a:rPr lang="en-US" sz="2400" dirty="0">
                <a:latin typeface="Book Antiqua" panose="02040602050305030304" pitchFamily="18" charset="0"/>
              </a:rPr>
              <a:t>The </a:t>
            </a:r>
            <a:r>
              <a:rPr lang="en-US" sz="2400" dirty="0" smtClean="0">
                <a:latin typeface="Book Antiqua" panose="02040602050305030304" pitchFamily="18" charset="0"/>
              </a:rPr>
              <a:t>neuron </a:t>
            </a:r>
            <a:r>
              <a:rPr lang="en-US" sz="2400" dirty="0">
                <a:latin typeface="Book Antiqua" panose="02040602050305030304" pitchFamily="18" charset="0"/>
              </a:rPr>
              <a:t>with the </a:t>
            </a:r>
            <a:r>
              <a:rPr lang="en-US" sz="2400" dirty="0" smtClean="0">
                <a:latin typeface="Book Antiqua" panose="02040602050305030304" pitchFamily="18" charset="0"/>
              </a:rPr>
              <a:t>largest value </a:t>
            </a:r>
            <a:r>
              <a:rPr lang="en-US" sz="2400" dirty="0">
                <a:latin typeface="Book Antiqua" panose="02040602050305030304" pitchFamily="18" charset="0"/>
              </a:rPr>
              <a:t>of discriminant function is declared winner of the </a:t>
            </a:r>
            <a:r>
              <a:rPr lang="en-US" sz="2400" dirty="0" smtClean="0">
                <a:latin typeface="Book Antiqua" panose="02040602050305030304" pitchFamily="18" charset="0"/>
              </a:rPr>
              <a:t>competition.</a:t>
            </a:r>
            <a:endParaRPr lang="en-US" sz="2400" i="1" dirty="0" smtClean="0">
              <a:latin typeface="Book Antiqua" panose="02040602050305030304" pitchFamily="18" charset="0"/>
            </a:endParaRPr>
          </a:p>
          <a:p>
            <a:pPr algn="just"/>
            <a:r>
              <a:rPr lang="en-US" sz="2400" b="1" dirty="0" smtClean="0">
                <a:latin typeface="Book Antiqua" panose="02040602050305030304" pitchFamily="18" charset="0"/>
              </a:rPr>
              <a:t>Cooperation: </a:t>
            </a:r>
            <a:r>
              <a:rPr lang="en-US" sz="2400" dirty="0" smtClean="0">
                <a:latin typeface="Book Antiqua" panose="02040602050305030304" pitchFamily="18" charset="0"/>
              </a:rPr>
              <a:t>The winning </a:t>
            </a:r>
            <a:r>
              <a:rPr lang="en-US" sz="2400" dirty="0">
                <a:latin typeface="Book Antiqua" panose="02040602050305030304" pitchFamily="18" charset="0"/>
              </a:rPr>
              <a:t>neuron determines the spatial location of a </a:t>
            </a:r>
            <a:r>
              <a:rPr lang="en-US" sz="2400" dirty="0" smtClean="0">
                <a:latin typeface="Book Antiqua" panose="02040602050305030304" pitchFamily="18" charset="0"/>
              </a:rPr>
              <a:t>topological neighborhood </a:t>
            </a:r>
            <a:r>
              <a:rPr lang="en-US" sz="2400" dirty="0">
                <a:latin typeface="Book Antiqua" panose="02040602050305030304" pitchFamily="18" charset="0"/>
              </a:rPr>
              <a:t>of excited </a:t>
            </a:r>
            <a:r>
              <a:rPr lang="en-US" sz="2400" dirty="0" smtClean="0">
                <a:latin typeface="Book Antiqua" panose="02040602050305030304" pitchFamily="18" charset="0"/>
              </a:rPr>
              <a:t>neurons. This is definitely cooperation because exited neuron not only strengthen itself but also it strengthens neighboring neurons.</a:t>
            </a:r>
            <a:endParaRPr lang="en-US" sz="2400" i="1" dirty="0" smtClean="0">
              <a:latin typeface="Book Antiqua" panose="02040602050305030304" pitchFamily="18" charset="0"/>
            </a:endParaRPr>
          </a:p>
          <a:p>
            <a:pPr algn="just">
              <a:buClr>
                <a:schemeClr val="accent2"/>
              </a:buClr>
              <a:buSzPct val="75000"/>
              <a:buFontTx/>
              <a:buChar char="•"/>
            </a:pPr>
            <a:endParaRPr lang="en-US"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5552400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b="1" dirty="0" smtClean="0">
                <a:latin typeface="Book Antiqua" panose="02040602050305030304" pitchFamily="18" charset="0"/>
              </a:rPr>
              <a:t>Synaptic Adaptation</a:t>
            </a:r>
            <a:r>
              <a:rPr lang="en-US" sz="2400" dirty="0" smtClean="0">
                <a:latin typeface="Book Antiqua" panose="02040602050305030304" pitchFamily="18" charset="0"/>
              </a:rPr>
              <a:t>: </a:t>
            </a:r>
            <a:r>
              <a:rPr lang="en-US" sz="2400" dirty="0">
                <a:latin typeface="Book Antiqua" panose="02040602050305030304" pitchFamily="18" charset="0"/>
              </a:rPr>
              <a:t>This </a:t>
            </a:r>
            <a:r>
              <a:rPr lang="en-US" sz="2400" dirty="0" smtClean="0">
                <a:latin typeface="Book Antiqua" panose="02040602050305030304" pitchFamily="18" charset="0"/>
              </a:rPr>
              <a:t>mechanism </a:t>
            </a:r>
            <a:r>
              <a:rPr lang="en-US" sz="2400" dirty="0">
                <a:latin typeface="Book Antiqua" panose="02040602050305030304" pitchFamily="18" charset="0"/>
              </a:rPr>
              <a:t>enables the excited neurons to </a:t>
            </a:r>
            <a:r>
              <a:rPr lang="en-US" sz="2400" dirty="0" smtClean="0">
                <a:latin typeface="Book Antiqua" panose="02040602050305030304" pitchFamily="18" charset="0"/>
              </a:rPr>
              <a:t>increase their </a:t>
            </a:r>
            <a:r>
              <a:rPr lang="en-US" sz="2400" dirty="0">
                <a:latin typeface="Book Antiqua" panose="02040602050305030304" pitchFamily="18" charset="0"/>
              </a:rPr>
              <a:t>individual values of the discriminant function in relation to the input </a:t>
            </a:r>
            <a:r>
              <a:rPr lang="en-US" sz="2400" dirty="0" smtClean="0">
                <a:latin typeface="Book Antiqua" panose="02040602050305030304" pitchFamily="18" charset="0"/>
              </a:rPr>
              <a:t>pattern through </a:t>
            </a:r>
            <a:r>
              <a:rPr lang="en-US" sz="2400" dirty="0">
                <a:latin typeface="Book Antiqua" panose="02040602050305030304" pitchFamily="18" charset="0"/>
              </a:rPr>
              <a:t>suitable adjustments applied to their synaptic weights.</a:t>
            </a:r>
            <a:endParaRPr lang="en-US" sz="2400" i="1" dirty="0" smtClean="0">
              <a:latin typeface="Book Antiqua" panose="02040602050305030304" pitchFamily="18" charset="0"/>
            </a:endParaRPr>
          </a:p>
          <a:p>
            <a:pPr algn="just">
              <a:buClr>
                <a:schemeClr val="accent2"/>
              </a:buClr>
              <a:buSzPct val="75000"/>
              <a:buFontTx/>
              <a:buChar char="•"/>
            </a:pPr>
            <a:r>
              <a:rPr lang="en-US" sz="2400" dirty="0" smtClean="0">
                <a:latin typeface="Book Antiqua" panose="02040602050305030304" pitchFamily="18" charset="0"/>
              </a:rPr>
              <a:t>Let us examine mathematical modeling of each of above mechanism used in self organizing maps.</a:t>
            </a:r>
            <a:endParaRPr lang="en-US" sz="2400" i="1" dirty="0">
              <a:latin typeface="Book Antiqua" panose="02040602050305030304" pitchFamily="18" charset="0"/>
            </a:endParaRP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2019961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Self Organizing Maps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Clr>
                <a:schemeClr val="accent2"/>
              </a:buClr>
              <a:buNone/>
            </a:pPr>
            <a:r>
              <a:rPr lang="en-US" sz="2400" b="1" u="sng" dirty="0" smtClean="0">
                <a:latin typeface="Book Antiqua" panose="02040602050305030304" pitchFamily="18" charset="0"/>
              </a:rPr>
              <a:t>Competition</a:t>
            </a:r>
          </a:p>
          <a:p>
            <a:pPr algn="just">
              <a:buClr>
                <a:schemeClr val="accent2"/>
              </a:buClr>
              <a:buFontTx/>
              <a:buChar char="•"/>
            </a:pPr>
            <a:r>
              <a:rPr lang="en-US" sz="2400" dirty="0">
                <a:latin typeface="Book Antiqua" panose="02040602050305030304" pitchFamily="18" charset="0"/>
              </a:rPr>
              <a:t>Let m be the dimension of the input space. A pattern chosen randomly from input space is denoted by:</a:t>
            </a:r>
          </a:p>
          <a:p>
            <a:pPr marL="0" indent="0" algn="just">
              <a:buClr>
                <a:schemeClr val="accent2"/>
              </a:buClr>
              <a:buNone/>
            </a:pPr>
            <a:r>
              <a:rPr lang="en-US" sz="2400" b="1" dirty="0" smtClean="0">
                <a:latin typeface="Book Antiqua" panose="02040602050305030304" pitchFamily="18" charset="0"/>
              </a:rPr>
              <a:t>	x</a:t>
            </a:r>
            <a:r>
              <a:rPr lang="en-US" sz="2400" dirty="0">
                <a:latin typeface="Book Antiqua" panose="02040602050305030304" pitchFamily="18" charset="0"/>
              </a:rPr>
              <a:t>=[x</a:t>
            </a:r>
            <a:r>
              <a:rPr lang="en-US" sz="2400" baseline="-25000" dirty="0">
                <a:latin typeface="Book Antiqua" panose="02040602050305030304" pitchFamily="18" charset="0"/>
              </a:rPr>
              <a:t>1</a:t>
            </a:r>
            <a:r>
              <a:rPr lang="en-US" sz="2400" dirty="0">
                <a:latin typeface="Book Antiqua" panose="02040602050305030304" pitchFamily="18" charset="0"/>
              </a:rPr>
              <a:t>, x</a:t>
            </a:r>
            <a:r>
              <a:rPr lang="en-US" sz="2400" baseline="-25000" dirty="0">
                <a:latin typeface="Book Antiqua" panose="02040602050305030304" pitchFamily="18" charset="0"/>
              </a:rPr>
              <a:t>2</a:t>
            </a:r>
            <a:r>
              <a:rPr lang="en-US" sz="2400" dirty="0">
                <a:latin typeface="Book Antiqua" panose="02040602050305030304" pitchFamily="18" charset="0"/>
              </a:rPr>
              <a:t>,…, </a:t>
            </a:r>
            <a:r>
              <a:rPr lang="en-US" sz="2400" dirty="0" err="1">
                <a:latin typeface="Book Antiqua" panose="02040602050305030304" pitchFamily="18" charset="0"/>
              </a:rPr>
              <a:t>x</a:t>
            </a:r>
            <a:r>
              <a:rPr lang="en-US" sz="2400" baseline="-25000" dirty="0" err="1">
                <a:latin typeface="Book Antiqua" panose="02040602050305030304" pitchFamily="18" charset="0"/>
              </a:rPr>
              <a:t>m</a:t>
            </a:r>
            <a:r>
              <a:rPr lang="en-US" sz="2400" dirty="0">
                <a:latin typeface="Book Antiqua" panose="02040602050305030304" pitchFamily="18" charset="0"/>
              </a:rPr>
              <a:t>]</a:t>
            </a:r>
            <a:r>
              <a:rPr lang="en-US" sz="2400" baseline="30000" dirty="0">
                <a:latin typeface="Book Antiqua" panose="02040602050305030304" pitchFamily="18" charset="0"/>
              </a:rPr>
              <a:t>T</a:t>
            </a:r>
          </a:p>
          <a:p>
            <a:pPr algn="just">
              <a:buClr>
                <a:schemeClr val="accent2"/>
              </a:buClr>
              <a:buFontTx/>
              <a:buChar char="•"/>
            </a:pPr>
            <a:r>
              <a:rPr lang="en-US" sz="2400" dirty="0">
                <a:latin typeface="Book Antiqua" panose="02040602050305030304" pitchFamily="18" charset="0"/>
              </a:rPr>
              <a:t>The synaptic weight of each neuron in the output layer has the same dimension as the input space. We denote the weight of neuron j as:</a:t>
            </a:r>
          </a:p>
          <a:p>
            <a:pPr marL="0" indent="0" algn="just">
              <a:buClr>
                <a:schemeClr val="accent2"/>
              </a:buClr>
              <a:buNone/>
            </a:pPr>
            <a:r>
              <a:rPr lang="en-US" sz="2400" b="1" dirty="0" smtClean="0">
                <a:latin typeface="Book Antiqua" panose="02040602050305030304" pitchFamily="18" charset="0"/>
              </a:rPr>
              <a:t>	</a:t>
            </a:r>
            <a:r>
              <a:rPr lang="en-US" sz="2400" b="1" dirty="0" err="1" smtClean="0">
                <a:latin typeface="Book Antiqua" panose="02040602050305030304" pitchFamily="18" charset="0"/>
              </a:rPr>
              <a:t>w</a:t>
            </a:r>
            <a:r>
              <a:rPr lang="en-US" sz="2400" baseline="-25000" dirty="0" err="1" smtClean="0">
                <a:latin typeface="Book Antiqua" panose="02040602050305030304" pitchFamily="18" charset="0"/>
              </a:rPr>
              <a:t>j</a:t>
            </a:r>
            <a:r>
              <a:rPr lang="en-US" sz="2400" dirty="0">
                <a:latin typeface="Book Antiqua" panose="02040602050305030304" pitchFamily="18" charset="0"/>
              </a:rPr>
              <a:t>=[w</a:t>
            </a:r>
            <a:r>
              <a:rPr lang="en-US" sz="2400" baseline="-25000" dirty="0">
                <a:latin typeface="Book Antiqua" panose="02040602050305030304" pitchFamily="18" charset="0"/>
              </a:rPr>
              <a:t>j1</a:t>
            </a:r>
            <a:r>
              <a:rPr lang="en-US" sz="2400" dirty="0">
                <a:latin typeface="Book Antiqua" panose="02040602050305030304" pitchFamily="18" charset="0"/>
              </a:rPr>
              <a:t>, w</a:t>
            </a:r>
            <a:r>
              <a:rPr lang="en-US" sz="2400" baseline="-25000" dirty="0">
                <a:latin typeface="Book Antiqua" panose="02040602050305030304" pitchFamily="18" charset="0"/>
              </a:rPr>
              <a:t>j2</a:t>
            </a:r>
            <a:r>
              <a:rPr lang="en-US" sz="2400" dirty="0">
                <a:latin typeface="Book Antiqua" panose="02040602050305030304" pitchFamily="18" charset="0"/>
              </a:rPr>
              <a:t>,…, </a:t>
            </a:r>
            <a:r>
              <a:rPr lang="en-US" sz="2400" dirty="0" err="1">
                <a:latin typeface="Book Antiqua" panose="02040602050305030304" pitchFamily="18" charset="0"/>
              </a:rPr>
              <a:t>w</a:t>
            </a:r>
            <a:r>
              <a:rPr lang="en-US" sz="2400" baseline="-25000" dirty="0" err="1">
                <a:latin typeface="Book Antiqua" panose="02040602050305030304" pitchFamily="18" charset="0"/>
              </a:rPr>
              <a:t>jm</a:t>
            </a:r>
            <a:r>
              <a:rPr lang="en-US" sz="2400" dirty="0">
                <a:latin typeface="Book Antiqua" panose="02040602050305030304" pitchFamily="18" charset="0"/>
              </a:rPr>
              <a:t>]</a:t>
            </a:r>
            <a:r>
              <a:rPr lang="en-US" sz="2400" baseline="30000" dirty="0">
                <a:latin typeface="Book Antiqua" panose="02040602050305030304" pitchFamily="18" charset="0"/>
              </a:rPr>
              <a:t>T</a:t>
            </a:r>
            <a:r>
              <a:rPr lang="en-US" sz="2400" dirty="0">
                <a:latin typeface="Book Antiqua" panose="02040602050305030304" pitchFamily="18" charset="0"/>
              </a:rPr>
              <a:t>,   j=1,2,…,l</a:t>
            </a:r>
          </a:p>
          <a:p>
            <a:pPr marL="0" indent="0" algn="just">
              <a:buClr>
                <a:schemeClr val="accent2"/>
              </a:buClr>
              <a:buNone/>
            </a:pPr>
            <a:r>
              <a:rPr lang="en-US" sz="2400" dirty="0" smtClean="0">
                <a:latin typeface="Book Antiqua" panose="02040602050305030304" pitchFamily="18" charset="0"/>
              </a:rPr>
              <a:t>	Where </a:t>
            </a:r>
            <a:r>
              <a:rPr lang="en-US" sz="2400" dirty="0">
                <a:latin typeface="Book Antiqua" panose="02040602050305030304" pitchFamily="18" charset="0"/>
              </a:rPr>
              <a:t>l is the total number of neurons in the output </a:t>
            </a:r>
            <a:r>
              <a:rPr lang="en-US" sz="2400" dirty="0" smtClean="0">
                <a:latin typeface="Book Antiqua" panose="02040602050305030304" pitchFamily="18" charset="0"/>
              </a:rPr>
              <a:t>	layer</a:t>
            </a:r>
            <a:r>
              <a:rPr lang="en-US" sz="2400" dirty="0">
                <a:latin typeface="Book Antiqua" panose="02040602050305030304" pitchFamily="18" charset="0"/>
              </a:rPr>
              <a:t>.</a:t>
            </a:r>
          </a:p>
          <a:p>
            <a:pPr algn="just">
              <a:buClr>
                <a:schemeClr val="accent2"/>
              </a:buClr>
              <a:buFontTx/>
              <a:buChar char="•"/>
            </a:pPr>
            <a:endParaRPr lang="en-US" sz="24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ANN_CSIT                      By: Arjun Saud</a:t>
            </a:r>
            <a:endParaRPr lang="en-US"/>
          </a:p>
        </p:txBody>
      </p:sp>
    </p:spTree>
    <p:extLst>
      <p:ext uri="{BB962C8B-B14F-4D97-AF65-F5344CB8AC3E}">
        <p14:creationId xmlns:p14="http://schemas.microsoft.com/office/powerpoint/2010/main" val="5678596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13202</TotalTime>
  <Words>1819</Words>
  <Application>Microsoft Office PowerPoint</Application>
  <PresentationFormat>On-screen Show (4:3)</PresentationFormat>
  <Paragraphs>446</Paragraphs>
  <Slides>42</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Book Antiqua</vt:lpstr>
      <vt:lpstr>Calibri</vt:lpstr>
      <vt:lpstr>Symbol</vt:lpstr>
      <vt:lpstr>Tahoma</vt:lpstr>
      <vt:lpstr>Times New Roman</vt:lpstr>
      <vt:lpstr>Wingdings</vt:lpstr>
      <vt:lpstr>Office Theme</vt:lpstr>
      <vt:lpstr>Equation</vt:lpstr>
      <vt:lpstr>PowerPoint Presentation</vt:lpstr>
      <vt:lpstr>Introduction of SOM</vt:lpstr>
      <vt:lpstr>Introduction of SOM</vt:lpstr>
      <vt:lpstr>Introduction of SOM</vt:lpstr>
      <vt:lpstr>Introduction of SOM</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Vector Quantization</vt:lpstr>
      <vt:lpstr>Vector Quantization</vt:lpstr>
      <vt:lpstr>Vector Quantization</vt:lpstr>
      <vt:lpstr>Vector Quantization</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297</cp:revision>
  <dcterms:created xsi:type="dcterms:W3CDTF">2018-12-09T05:19:45Z</dcterms:created>
  <dcterms:modified xsi:type="dcterms:W3CDTF">2022-03-08T06:31:30Z</dcterms:modified>
</cp:coreProperties>
</file>