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6" r:id="rId2"/>
    <p:sldId id="314" r:id="rId3"/>
    <p:sldId id="315" r:id="rId4"/>
    <p:sldId id="316" r:id="rId5"/>
    <p:sldId id="317" r:id="rId6"/>
    <p:sldId id="319" r:id="rId7"/>
    <p:sldId id="318" r:id="rId8"/>
    <p:sldId id="320" r:id="rId9"/>
    <p:sldId id="321" r:id="rId10"/>
    <p:sldId id="322" r:id="rId11"/>
    <p:sldId id="333" r:id="rId12"/>
    <p:sldId id="334"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69"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624" autoAdjust="0"/>
  </p:normalViewPr>
  <p:slideViewPr>
    <p:cSldViewPr>
      <p:cViewPr varScale="1">
        <p:scale>
          <a:sx n="67" d="100"/>
          <a:sy n="67" d="100"/>
        </p:scale>
        <p:origin x="1392" y="60"/>
      </p:cViewPr>
      <p:guideLst>
        <p:guide orient="horz" pos="2160"/>
        <p:guide pos="2880"/>
      </p:guideLst>
    </p:cSldViewPr>
  </p:slideViewPr>
  <p:outlineViewPr>
    <p:cViewPr>
      <p:scale>
        <a:sx n="33" d="100"/>
        <a:sy n="33" d="100"/>
      </p:scale>
      <p:origin x="48" y="16224"/>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image" Target="../media/image27.wmf"/><Relationship Id="rId1" Type="http://schemas.openxmlformats.org/officeDocument/2006/relationships/image" Target="../media/image26.wmf"/><Relationship Id="rId4" Type="http://schemas.openxmlformats.org/officeDocument/2006/relationships/image" Target="../media/image29.wmf"/></Relationships>
</file>

<file path=ppt/drawings/_rels/vmlDrawing11.v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image" Target="../media/image30.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 Id="rId4"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7.wmf"/><Relationship Id="rId1" Type="http://schemas.openxmlformats.org/officeDocument/2006/relationships/image" Target="../media/image16.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6EBE57-06B5-493A-882E-E27946C0749C}" type="datetimeFigureOut">
              <a:rPr lang="en-US" smtClean="0"/>
              <a:pPr/>
              <a:t>3/21/2022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BDCAABD-430D-4558-B9E1-99DC9A11099F}" type="slidenum">
              <a:rPr lang="en-US" smtClean="0"/>
              <a:pPr/>
              <a:t>‹#›</a:t>
            </a:fld>
            <a:endParaRPr lang="en-US"/>
          </a:p>
        </p:txBody>
      </p:sp>
    </p:spTree>
    <p:extLst>
      <p:ext uri="{BB962C8B-B14F-4D97-AF65-F5344CB8AC3E}">
        <p14:creationId xmlns:p14="http://schemas.microsoft.com/office/powerpoint/2010/main" val="1958649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295401-A47B-4E13-8BC9-23B87DDAB27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95401-A47B-4E13-8BC9-23B87DDAB27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95401-A47B-4E13-8BC9-23B87DDAB27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295401-A47B-4E13-8BC9-23B87DDAB27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295401-A47B-4E13-8BC9-23B87DDAB279}" type="datetimeFigureOut">
              <a:rPr lang="en-US" smtClean="0"/>
              <a:pPr/>
              <a:t>3/21/2022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295401-A47B-4E13-8BC9-23B87DDAB279}" type="datetimeFigureOut">
              <a:rPr lang="en-US" smtClean="0"/>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295401-A47B-4E13-8BC9-23B87DDAB279}" type="datetimeFigureOut">
              <a:rPr lang="en-US" smtClean="0"/>
              <a:pPr/>
              <a:t>3/21/2022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295401-A47B-4E13-8BC9-23B87DDAB279}" type="datetimeFigureOut">
              <a:rPr lang="en-US" smtClean="0"/>
              <a:pPr/>
              <a:t>3/21/2022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295401-A47B-4E13-8BC9-23B87DDAB279}" type="datetimeFigureOut">
              <a:rPr lang="en-US" smtClean="0"/>
              <a:pPr/>
              <a:t>3/21/2022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95401-A47B-4E13-8BC9-23B87DDAB279}" type="datetimeFigureOut">
              <a:rPr lang="en-US" smtClean="0"/>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295401-A47B-4E13-8BC9-23B87DDAB279}" type="datetimeFigureOut">
              <a:rPr lang="en-US" smtClean="0"/>
              <a:pPr/>
              <a:t>3/21/2022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F22444B-AD59-459C-8316-D24326876BE4}" type="slidenum">
              <a:rPr lang="en-US" smtClean="0"/>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295401-A47B-4E13-8BC9-23B87DDAB279}" type="datetimeFigureOut">
              <a:rPr lang="en-US" smtClean="0"/>
              <a:pPr/>
              <a:t>3/21/2022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F22444B-AD59-459C-8316-D24326876BE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1.wmf"/><Relationship Id="rId5" Type="http://schemas.openxmlformats.org/officeDocument/2006/relationships/oleObject" Target="../embeddings/oleObject10.bin"/><Relationship Id="rId4" Type="http://schemas.openxmlformats.org/officeDocument/2006/relationships/image" Target="../media/image10.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15.wmf"/></Relationships>
</file>

<file path=ppt/slides/_rels/slide16.xml.rels><?xml version="1.0" encoding="UTF-8" standalone="yes"?>
<Relationships xmlns="http://schemas.openxmlformats.org/package/2006/relationships"><Relationship Id="rId8" Type="http://schemas.openxmlformats.org/officeDocument/2006/relationships/image" Target="../media/image14.wmf"/><Relationship Id="rId13" Type="http://schemas.openxmlformats.org/officeDocument/2006/relationships/oleObject" Target="../embeddings/oleObject19.bin"/><Relationship Id="rId3" Type="http://schemas.openxmlformats.org/officeDocument/2006/relationships/oleObject" Target="../embeddings/oleObject14.bin"/><Relationship Id="rId7" Type="http://schemas.openxmlformats.org/officeDocument/2006/relationships/oleObject" Target="../embeddings/oleObject16.bin"/><Relationship Id="rId12"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7.vml"/><Relationship Id="rId6" Type="http://schemas.openxmlformats.org/officeDocument/2006/relationships/image" Target="../media/image17.wmf"/><Relationship Id="rId11" Type="http://schemas.openxmlformats.org/officeDocument/2006/relationships/oleObject" Target="../embeddings/oleObject18.bin"/><Relationship Id="rId5" Type="http://schemas.openxmlformats.org/officeDocument/2006/relationships/oleObject" Target="../embeddings/oleObject15.bin"/><Relationship Id="rId10" Type="http://schemas.openxmlformats.org/officeDocument/2006/relationships/image" Target="../media/image18.wmf"/><Relationship Id="rId4" Type="http://schemas.openxmlformats.org/officeDocument/2006/relationships/image" Target="../media/image16.wmf"/><Relationship Id="rId9" Type="http://schemas.openxmlformats.org/officeDocument/2006/relationships/oleObject" Target="../embeddings/oleObject17.bin"/><Relationship Id="rId14" Type="http://schemas.openxmlformats.org/officeDocument/2006/relationships/image" Target="../media/image20.wmf"/></Relationships>
</file>

<file path=ppt/slides/_rels/slide17.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0.bin"/><Relationship Id="rId7" Type="http://schemas.openxmlformats.org/officeDocument/2006/relationships/oleObject" Target="../embeddings/oleObject22.bin"/><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21.bin"/><Relationship Id="rId4" Type="http://schemas.openxmlformats.org/officeDocument/2006/relationships/image" Target="../media/image21.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25.wmf"/><Relationship Id="rId5" Type="http://schemas.openxmlformats.org/officeDocument/2006/relationships/oleObject" Target="../embeddings/oleObject24.bin"/><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27.wmf"/><Relationship Id="rId5" Type="http://schemas.openxmlformats.org/officeDocument/2006/relationships/oleObject" Target="../embeddings/oleObject26.bin"/><Relationship Id="rId10" Type="http://schemas.openxmlformats.org/officeDocument/2006/relationships/image" Target="../media/image29.wmf"/><Relationship Id="rId4" Type="http://schemas.openxmlformats.org/officeDocument/2006/relationships/image" Target="../media/image26.wmf"/><Relationship Id="rId9"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31.wmf"/><Relationship Id="rId5" Type="http://schemas.openxmlformats.org/officeDocument/2006/relationships/oleObject" Target="../embeddings/oleObject30.bin"/><Relationship Id="rId4" Type="http://schemas.openxmlformats.org/officeDocument/2006/relationships/image" Target="../media/image30.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wmf"/><Relationship Id="rId4" Type="http://schemas.openxmlformats.org/officeDocument/2006/relationships/oleObject" Target="../embeddings/oleObject1.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oleObject" Target="../embeddings/oleObject3.bin"/><Relationship Id="rId7"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5.wmf"/><Relationship Id="rId5" Type="http://schemas.openxmlformats.org/officeDocument/2006/relationships/oleObject" Target="../embeddings/oleObject4.bin"/><Relationship Id="rId10" Type="http://schemas.openxmlformats.org/officeDocument/2006/relationships/image" Target="../media/image7.wmf"/><Relationship Id="rId4" Type="http://schemas.openxmlformats.org/officeDocument/2006/relationships/image" Target="../media/image4.wmf"/><Relationship Id="rId9" Type="http://schemas.openxmlformats.org/officeDocument/2006/relationships/oleObject" Target="../embeddings/oleObject6.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4" Type="http://schemas.openxmlformats.org/officeDocument/2006/relationships/image" Target="../media/image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pPr algn="ctr">
              <a:buNone/>
            </a:pPr>
            <a:endParaRPr lang="en-US" sz="4200" b="1" dirty="0" smtClean="0">
              <a:latin typeface="Book Antiqua" pitchFamily="18" charset="0"/>
            </a:endParaRPr>
          </a:p>
          <a:p>
            <a:pPr algn="ctr">
              <a:buNone/>
            </a:pPr>
            <a:r>
              <a:rPr lang="en-US" sz="4200" b="1" dirty="0" smtClean="0">
                <a:latin typeface="Book Antiqua" pitchFamily="18" charset="0"/>
              </a:rPr>
              <a:t>Unit</a:t>
            </a:r>
            <a:r>
              <a:rPr lang="en-US" sz="4400" b="1" dirty="0" smtClean="0">
                <a:latin typeface="Book Antiqua" pitchFamily="18" charset="0"/>
              </a:rPr>
              <a:t>-7</a:t>
            </a:r>
            <a:endParaRPr lang="en-US" sz="4400" b="1" dirty="0">
              <a:latin typeface="Book Antiqua" pitchFamily="18" charset="0"/>
            </a:endParaRPr>
          </a:p>
          <a:p>
            <a:pPr algn="ctr">
              <a:buNone/>
            </a:pPr>
            <a:r>
              <a:rPr lang="en-US" sz="4200" b="1" u="sng" dirty="0" smtClean="0">
                <a:latin typeface="Book Antiqua" pitchFamily="18" charset="0"/>
              </a:rPr>
              <a:t>Recurrent Neural Network</a:t>
            </a:r>
          </a:p>
          <a:p>
            <a:pPr>
              <a:buNone/>
            </a:pPr>
            <a:r>
              <a:rPr lang="en-US" sz="4200" b="1" dirty="0">
                <a:latin typeface="Book Antiqua" pitchFamily="18" charset="0"/>
              </a:rPr>
              <a:t>	</a:t>
            </a:r>
            <a:r>
              <a:rPr lang="en-US" sz="4200" b="1" dirty="0" smtClean="0">
                <a:latin typeface="Book Antiqua" pitchFamily="18" charset="0"/>
              </a:rPr>
              <a:t>					   		</a:t>
            </a:r>
            <a:endParaRPr lang="en-US" b="1" dirty="0">
              <a:latin typeface="Book Antiqua" pitchFamily="18" charset="0"/>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Forward Propagation in RNN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400" b="1" dirty="0" smtClean="0">
                <a:latin typeface="Book Antiqua" pitchFamily="18" charset="0"/>
              </a:rPr>
              <a:t>Example:</a:t>
            </a:r>
            <a:r>
              <a:rPr lang="en-US" sz="2400" dirty="0" smtClean="0">
                <a:latin typeface="Book Antiqua" pitchFamily="18" charset="0"/>
              </a:rPr>
              <a:t> Consider the input series {0.2,0.4,0.6, 0.8}. Show forward propagation of RNN with two nodes in hidden layer to predict next term in the series. Assume that activation function of hidden layer is sigmoid and activation in output layer is linear. </a:t>
            </a:r>
          </a:p>
          <a:p>
            <a:pPr algn="just" fontAlgn="base">
              <a:buNone/>
            </a:pPr>
            <a:r>
              <a:rPr lang="en-US" sz="2400" b="1" dirty="0" smtClean="0">
                <a:latin typeface="Book Antiqua" pitchFamily="18" charset="0"/>
              </a:rPr>
              <a:t>Solution {</a:t>
            </a:r>
            <a:r>
              <a:rPr lang="en-US" sz="2400" dirty="0" smtClean="0">
                <a:latin typeface="Book Antiqua" pitchFamily="18" charset="0"/>
              </a:rPr>
              <a:t>Input: 0.2 </a:t>
            </a:r>
            <a:r>
              <a:rPr lang="en-US" sz="2400" b="1" dirty="0" smtClean="0">
                <a:latin typeface="Book Antiqua" pitchFamily="18" charset="0"/>
              </a:rPr>
              <a:t>}</a:t>
            </a:r>
          </a:p>
          <a:p>
            <a:pPr algn="just" fontAlgn="base">
              <a:buNone/>
            </a:pPr>
            <a:endParaRPr lang="en-US" sz="2600" dirty="0" smtClean="0">
              <a:latin typeface="Book Antiqua" pitchFamily="18" charset="0"/>
            </a:endParaRPr>
          </a:p>
          <a:p>
            <a:pPr algn="just" fontAlgn="base">
              <a:buNone/>
            </a:pPr>
            <a:endParaRPr lang="en-US" sz="2600" dirty="0" smtClean="0">
              <a:latin typeface="Book Antiqua" pitchFamily="18" charset="0"/>
            </a:endParaRPr>
          </a:p>
        </p:txBody>
      </p:sp>
      <p:graphicFrame>
        <p:nvGraphicFramePr>
          <p:cNvPr id="311297" name="Object 1"/>
          <p:cNvGraphicFramePr>
            <a:graphicFrameLocks noChangeAspect="1"/>
          </p:cNvGraphicFramePr>
          <p:nvPr/>
        </p:nvGraphicFramePr>
        <p:xfrm>
          <a:off x="1138238" y="4114800"/>
          <a:ext cx="6188075" cy="771525"/>
        </p:xfrm>
        <a:graphic>
          <a:graphicData uri="http://schemas.openxmlformats.org/presentationml/2006/ole">
            <mc:AlternateContent xmlns:mc="http://schemas.openxmlformats.org/markup-compatibility/2006">
              <mc:Choice xmlns:v="urn:schemas-microsoft-com:vml" Requires="v">
                <p:oleObj spid="_x0000_s311361" name="Equation" r:id="rId3" imgW="4228920" imgH="545760" progId="Equation.3">
                  <p:embed/>
                </p:oleObj>
              </mc:Choice>
              <mc:Fallback>
                <p:oleObj name="Equation" r:id="rId3" imgW="4228920" imgH="545760" progId="Equation.3">
                  <p:embed/>
                  <p:pic>
                    <p:nvPicPr>
                      <p:cNvPr id="0"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38238" y="4114800"/>
                        <a:ext cx="6188075" cy="771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1298" name="Object 2"/>
          <p:cNvGraphicFramePr>
            <a:graphicFrameLocks noChangeAspect="1"/>
          </p:cNvGraphicFramePr>
          <p:nvPr/>
        </p:nvGraphicFramePr>
        <p:xfrm>
          <a:off x="1397000" y="5334000"/>
          <a:ext cx="2736850" cy="703263"/>
        </p:xfrm>
        <a:graphic>
          <a:graphicData uri="http://schemas.openxmlformats.org/presentationml/2006/ole">
            <mc:AlternateContent xmlns:mc="http://schemas.openxmlformats.org/markup-compatibility/2006">
              <mc:Choice xmlns:v="urn:schemas-microsoft-com:vml" Requires="v">
                <p:oleObj spid="_x0000_s311362" name="Equation" r:id="rId5" imgW="1993680" imgH="520560" progId="Equation.3">
                  <p:embed/>
                </p:oleObj>
              </mc:Choice>
              <mc:Fallback>
                <p:oleObj name="Equation" r:id="rId5" imgW="1993680" imgH="520560" progId="Equation.3">
                  <p:embed/>
                  <p:pic>
                    <p:nvPicPr>
                      <p:cNvPr id="0" name="Picture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97000" y="5334000"/>
                        <a:ext cx="2736850" cy="703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Computational Power of recurrent Networks</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fontScale="92500"/>
          </a:bodyPr>
          <a:lstStyle/>
          <a:p>
            <a:pPr algn="just"/>
            <a:r>
              <a:rPr lang="en-US" sz="2600" dirty="0" smtClean="0">
                <a:latin typeface="Book Antiqua" pitchFamily="18" charset="0"/>
              </a:rPr>
              <a:t>Computational power of recurrent neural network is based on following theorem.</a:t>
            </a:r>
          </a:p>
          <a:p>
            <a:pPr algn="just"/>
            <a:r>
              <a:rPr lang="en-US" sz="2800" dirty="0" smtClean="0">
                <a:latin typeface="Book Antiqua" pitchFamily="18" charset="0"/>
              </a:rPr>
              <a:t>Theorem: </a:t>
            </a:r>
            <a:r>
              <a:rPr lang="en-US" sz="2800" i="1" dirty="0" smtClean="0">
                <a:latin typeface="Book Antiqua" pitchFamily="18" charset="0"/>
              </a:rPr>
              <a:t>All Turing machines may be simulated by fully connected recurrent networks built on neurons with sigmoidal activation functions (</a:t>
            </a:r>
            <a:r>
              <a:rPr lang="en-US" sz="2000" b="1" dirty="0" smtClean="0">
                <a:latin typeface="Book Antiqua" pitchFamily="18" charset="0"/>
              </a:rPr>
              <a:t>(</a:t>
            </a:r>
            <a:r>
              <a:rPr lang="en-US" sz="2000" b="1" dirty="0" err="1" smtClean="0">
                <a:latin typeface="Book Antiqua" pitchFamily="18" charset="0"/>
              </a:rPr>
              <a:t>Siegelmann</a:t>
            </a:r>
            <a:r>
              <a:rPr lang="en-US" sz="2000" b="1" dirty="0" smtClean="0">
                <a:latin typeface="Book Antiqua" pitchFamily="18" charset="0"/>
              </a:rPr>
              <a:t> and Sontag, 1991).</a:t>
            </a:r>
            <a:endParaRPr lang="en-US" sz="2800" dirty="0" smtClean="0">
              <a:latin typeface="Book Antiqua" pitchFamily="18" charset="0"/>
            </a:endParaRPr>
          </a:p>
          <a:p>
            <a:pPr algn="just"/>
            <a:r>
              <a:rPr lang="en-US" sz="2800" dirty="0" smtClean="0">
                <a:latin typeface="Book Antiqua" pitchFamily="18" charset="0"/>
              </a:rPr>
              <a:t>They show that, for every computable function, there exists a finite RNN (of the form described above) that can compute it. They do this by showing that it's possible to use a RNN to explicitly simulate a pushdown automaton with two stacks. </a:t>
            </a:r>
            <a:endParaRPr lang="en-US" sz="2600" dirty="0" smtClean="0">
              <a:latin typeface="Book Antiqua" pitchFamily="18" charset="0"/>
            </a:endParaRPr>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Computational Power of recurrent Networks</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600" dirty="0" smtClean="0">
                <a:latin typeface="Book Antiqua" pitchFamily="18" charset="0"/>
              </a:rPr>
              <a:t>This is another model that's computationally equivalent to a Turing machine. Any computable function can be computed by a Turing machine. Any Turing machine can be simulated by a pushdown automaton with two stacks. </a:t>
            </a:r>
          </a:p>
          <a:p>
            <a:pPr algn="just"/>
            <a:r>
              <a:rPr lang="en-US" sz="2600" dirty="0" smtClean="0">
                <a:latin typeface="Book Antiqua" pitchFamily="18" charset="0"/>
              </a:rPr>
              <a:t>Any pushdown automaton with two stacks can be simulated by a RNN. Therefore, any computable function can be computed by a RNN. </a:t>
            </a:r>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Backpropagation Through Time (BPTT)</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smtClean="0">
                <a:latin typeface="Book Antiqua" pitchFamily="18" charset="0"/>
              </a:rPr>
              <a:t>BPTT is gradient based algorithm for training recurrent neural networks.</a:t>
            </a:r>
          </a:p>
          <a:p>
            <a:pPr algn="just"/>
            <a:r>
              <a:rPr lang="en-US" sz="2400" dirty="0" smtClean="0">
                <a:latin typeface="Book Antiqua" pitchFamily="18" charset="0"/>
              </a:rPr>
              <a:t>Unrolling of RNN with T layers  looks like below, where w, u, v are weigh matrices.</a:t>
            </a:r>
          </a:p>
        </p:txBody>
      </p:sp>
      <p:pic>
        <p:nvPicPr>
          <p:cNvPr id="323586" name="Picture 2"/>
          <p:cNvPicPr>
            <a:picLocks noChangeAspect="1" noChangeArrowheads="1"/>
          </p:cNvPicPr>
          <p:nvPr/>
        </p:nvPicPr>
        <p:blipFill>
          <a:blip r:embed="rId2"/>
          <a:srcRect/>
          <a:stretch>
            <a:fillRect/>
          </a:stretch>
        </p:blipFill>
        <p:spPr bwMode="auto">
          <a:xfrm>
            <a:off x="1600200" y="3285328"/>
            <a:ext cx="5257800" cy="2840835"/>
          </a:xfrm>
          <a:prstGeom prst="rect">
            <a:avLst/>
          </a:prstGeom>
          <a:noFill/>
          <a:ln w="9525">
            <a:noFill/>
            <a:miter lim="800000"/>
            <a:headEnd/>
            <a:tailEnd/>
          </a:ln>
          <a:effectLst/>
        </p:spPr>
      </p:pic>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Backpropagation Through Time (BPTT)</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smtClean="0">
                <a:latin typeface="Book Antiqua" pitchFamily="18" charset="0"/>
              </a:rPr>
              <a:t>Let L is total loss in the RNN. Then the weights w, u, v are updated as below.</a:t>
            </a: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r>
              <a:rPr lang="en-US" sz="2400" dirty="0" smtClean="0">
                <a:latin typeface="Book Antiqua" pitchFamily="18" charset="0"/>
              </a:rPr>
              <a:t>Thus, we need to compute                                   for updating weights.</a:t>
            </a:r>
          </a:p>
          <a:p>
            <a:pPr algn="just"/>
            <a:endParaRPr lang="en-US" sz="2400" dirty="0" smtClean="0">
              <a:latin typeface="Book Antiqua" pitchFamily="18" charset="0"/>
            </a:endParaRPr>
          </a:p>
        </p:txBody>
      </p:sp>
      <p:graphicFrame>
        <p:nvGraphicFramePr>
          <p:cNvPr id="6" name="Object 5"/>
          <p:cNvGraphicFramePr>
            <a:graphicFrameLocks noChangeAspect="1"/>
          </p:cNvGraphicFramePr>
          <p:nvPr/>
        </p:nvGraphicFramePr>
        <p:xfrm>
          <a:off x="1981200" y="2438400"/>
          <a:ext cx="1784350" cy="2572245"/>
        </p:xfrm>
        <a:graphic>
          <a:graphicData uri="http://schemas.openxmlformats.org/presentationml/2006/ole">
            <mc:AlternateContent xmlns:mc="http://schemas.openxmlformats.org/markup-compatibility/2006">
              <mc:Choice xmlns:v="urn:schemas-microsoft-com:vml" Requires="v">
                <p:oleObj spid="_x0000_s324675" name="Equation" r:id="rId3" imgW="977760" imgH="1409400" progId="Equation.3">
                  <p:embed/>
                </p:oleObj>
              </mc:Choice>
              <mc:Fallback>
                <p:oleObj name="Equation" r:id="rId3" imgW="977760" imgH="14094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2438400"/>
                        <a:ext cx="1784350" cy="257224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4612" name="Object 4"/>
          <p:cNvGraphicFramePr>
            <a:graphicFrameLocks noChangeAspect="1"/>
          </p:cNvGraphicFramePr>
          <p:nvPr/>
        </p:nvGraphicFramePr>
        <p:xfrm>
          <a:off x="4419600" y="5105400"/>
          <a:ext cx="2455862" cy="395048"/>
        </p:xfrm>
        <a:graphic>
          <a:graphicData uri="http://schemas.openxmlformats.org/presentationml/2006/ole">
            <mc:AlternateContent xmlns:mc="http://schemas.openxmlformats.org/markup-compatibility/2006">
              <mc:Choice xmlns:v="urn:schemas-microsoft-com:vml" Requires="v">
                <p:oleObj spid="_x0000_s324676" name="Equation" r:id="rId5" imgW="1498320" imgH="241200" progId="Equation.3">
                  <p:embed/>
                </p:oleObj>
              </mc:Choice>
              <mc:Fallback>
                <p:oleObj name="Equation" r:id="rId5" imgW="1498320" imgH="2412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419600" y="5105400"/>
                        <a:ext cx="2455862" cy="3950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Backpropagation Through Time (BPTT)</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smtClean="0">
                <a:latin typeface="Book Antiqua" pitchFamily="18" charset="0"/>
              </a:rPr>
              <a:t>Let L</a:t>
            </a:r>
            <a:r>
              <a:rPr lang="en-US" sz="2400" baseline="-25000" dirty="0" smtClean="0">
                <a:latin typeface="Book Antiqua" pitchFamily="18" charset="0"/>
              </a:rPr>
              <a:t>t</a:t>
            </a:r>
            <a:r>
              <a:rPr lang="en-US" sz="2400" dirty="0" smtClean="0">
                <a:latin typeface="Book Antiqua" pitchFamily="18" charset="0"/>
              </a:rPr>
              <a:t> is the loss at </a:t>
            </a:r>
            <a:r>
              <a:rPr lang="en-US" sz="2400" dirty="0" err="1" smtClean="0">
                <a:latin typeface="Book Antiqua" pitchFamily="18" charset="0"/>
              </a:rPr>
              <a:t>t</a:t>
            </a:r>
            <a:r>
              <a:rPr lang="en-US" sz="2400" baseline="30000" dirty="0" err="1" smtClean="0">
                <a:latin typeface="Book Antiqua" pitchFamily="18" charset="0"/>
              </a:rPr>
              <a:t>th</a:t>
            </a:r>
            <a:r>
              <a:rPr lang="en-US" sz="2400" dirty="0" smtClean="0">
                <a:latin typeface="Book Antiqua" pitchFamily="18" charset="0"/>
              </a:rPr>
              <a:t> step of RNN. Then total loss of the RNN is given by.</a:t>
            </a:r>
          </a:p>
          <a:p>
            <a:pPr algn="just"/>
            <a:endParaRPr lang="en-US" sz="2400" dirty="0" smtClean="0">
              <a:latin typeface="Book Antiqua" pitchFamily="18" charset="0"/>
            </a:endParaRPr>
          </a:p>
          <a:p>
            <a:pPr algn="just"/>
            <a:endParaRPr lang="en-US" sz="2400" dirty="0" smtClean="0">
              <a:latin typeface="Book Antiqua" pitchFamily="18" charset="0"/>
            </a:endParaRPr>
          </a:p>
          <a:p>
            <a:pPr algn="just"/>
            <a:r>
              <a:rPr lang="en-US" sz="2400" dirty="0" smtClean="0">
                <a:latin typeface="Book Antiqua" pitchFamily="18" charset="0"/>
              </a:rPr>
              <a:t>Loss function can be different according to need. Basically, cross-entropy or least square loss function is used. Normally, Cross-entropy loss function is used for classification problems whereas least square loss function is used for regression problems.</a:t>
            </a: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p:txBody>
      </p:sp>
      <p:graphicFrame>
        <p:nvGraphicFramePr>
          <p:cNvPr id="7" name="Object 6"/>
          <p:cNvGraphicFramePr>
            <a:graphicFrameLocks noChangeAspect="1"/>
          </p:cNvGraphicFramePr>
          <p:nvPr/>
        </p:nvGraphicFramePr>
        <p:xfrm>
          <a:off x="685800" y="2514600"/>
          <a:ext cx="1221378" cy="838201"/>
        </p:xfrm>
        <a:graphic>
          <a:graphicData uri="http://schemas.openxmlformats.org/presentationml/2006/ole">
            <mc:AlternateContent xmlns:mc="http://schemas.openxmlformats.org/markup-compatibility/2006">
              <mc:Choice xmlns:v="urn:schemas-microsoft-com:vml" Requires="v">
                <p:oleObj spid="_x0000_s325668" name="Equation" r:id="rId3" imgW="647640" imgH="444240" progId="Equation.3">
                  <p:embed/>
                </p:oleObj>
              </mc:Choice>
              <mc:Fallback>
                <p:oleObj name="Equation" r:id="rId3" imgW="647640" imgH="44424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85800" y="2514600"/>
                        <a:ext cx="1221378" cy="8382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Backpropagation Through Time (BPTT)</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smtClean="0">
                <a:latin typeface="Book Antiqua" pitchFamily="18" charset="0"/>
              </a:rPr>
              <a:t>Recall that computation of hidden state and output in RNN is performed as below:</a:t>
            </a:r>
          </a:p>
          <a:p>
            <a:pPr algn="just"/>
            <a:endParaRPr lang="en-US" sz="2400" dirty="0" smtClean="0">
              <a:latin typeface="Book Antiqua" pitchFamily="18" charset="0"/>
            </a:endParaRPr>
          </a:p>
          <a:p>
            <a:pPr algn="just"/>
            <a:endParaRPr lang="en-US" sz="2400" dirty="0" smtClean="0">
              <a:latin typeface="Book Antiqua" pitchFamily="18" charset="0"/>
            </a:endParaRPr>
          </a:p>
          <a:p>
            <a:pPr algn="just"/>
            <a:r>
              <a:rPr lang="en-US" sz="2400" dirty="0" smtClean="0">
                <a:latin typeface="Book Antiqua" pitchFamily="18" charset="0"/>
              </a:rPr>
              <a:t>Recall that, we need to compute                                for BPTT. Assume that t=3</a:t>
            </a:r>
          </a:p>
          <a:p>
            <a:pPr algn="just"/>
            <a:endParaRPr lang="en-US" sz="2400" dirty="0" smtClean="0">
              <a:latin typeface="Book Antiqua" pitchFamily="18" charset="0"/>
            </a:endParaRPr>
          </a:p>
          <a:p>
            <a:pPr algn="just"/>
            <a:r>
              <a:rPr lang="en-US" sz="2400" dirty="0" smtClean="0">
                <a:latin typeface="Book Antiqua" pitchFamily="18" charset="0"/>
              </a:rPr>
              <a:t>Also, assume that</a:t>
            </a:r>
          </a:p>
          <a:p>
            <a:pPr algn="just"/>
            <a:endParaRPr lang="en-US" sz="2400" dirty="0" smtClean="0">
              <a:latin typeface="Book Antiqua" pitchFamily="18" charset="0"/>
            </a:endParaRPr>
          </a:p>
        </p:txBody>
      </p:sp>
      <p:graphicFrame>
        <p:nvGraphicFramePr>
          <p:cNvPr id="326659" name="Object 3"/>
          <p:cNvGraphicFramePr>
            <a:graphicFrameLocks noChangeAspect="1"/>
          </p:cNvGraphicFramePr>
          <p:nvPr/>
        </p:nvGraphicFramePr>
        <p:xfrm>
          <a:off x="533400" y="2362200"/>
          <a:ext cx="4191000" cy="968375"/>
        </p:xfrm>
        <a:graphic>
          <a:graphicData uri="http://schemas.openxmlformats.org/presentationml/2006/ole">
            <mc:AlternateContent xmlns:mc="http://schemas.openxmlformats.org/markup-compatibility/2006">
              <mc:Choice xmlns:v="urn:schemas-microsoft-com:vml" Requires="v">
                <p:oleObj spid="_x0000_s326851" name="Equation" r:id="rId3" imgW="2070000" imgH="495000" progId="Equation.3">
                  <p:embed/>
                </p:oleObj>
              </mc:Choice>
              <mc:Fallback>
                <p:oleObj name="Equation" r:id="rId3" imgW="2070000" imgH="495000" progId="Equation.3">
                  <p:embed/>
                  <p:pic>
                    <p:nvPicPr>
                      <p:cNvPr id="0"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2362200"/>
                        <a:ext cx="4191000"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0" name="Object 4"/>
          <p:cNvGraphicFramePr>
            <a:graphicFrameLocks noChangeAspect="1"/>
          </p:cNvGraphicFramePr>
          <p:nvPr/>
        </p:nvGraphicFramePr>
        <p:xfrm>
          <a:off x="5105400" y="2438400"/>
          <a:ext cx="2971800" cy="869950"/>
        </p:xfrm>
        <a:graphic>
          <a:graphicData uri="http://schemas.openxmlformats.org/presentationml/2006/ole">
            <mc:AlternateContent xmlns:mc="http://schemas.openxmlformats.org/markup-compatibility/2006">
              <mc:Choice xmlns:v="urn:schemas-microsoft-com:vml" Requires="v">
                <p:oleObj spid="_x0000_s326852" name="Equation" r:id="rId5" imgW="1663560" imgH="495000" progId="Equation.3">
                  <p:embed/>
                </p:oleObj>
              </mc:Choice>
              <mc:Fallback>
                <p:oleObj name="Equation" r:id="rId5" imgW="1663560" imgH="495000" progId="Equation.3">
                  <p:embed/>
                  <p:pic>
                    <p:nvPicPr>
                      <p:cNvPr id="0" name="Picture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05400" y="2438400"/>
                        <a:ext cx="2971800" cy="869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1" name="Object 5"/>
          <p:cNvGraphicFramePr>
            <a:graphicFrameLocks noChangeAspect="1"/>
          </p:cNvGraphicFramePr>
          <p:nvPr/>
        </p:nvGraphicFramePr>
        <p:xfrm>
          <a:off x="5181600" y="3352800"/>
          <a:ext cx="2455863" cy="395288"/>
        </p:xfrm>
        <a:graphic>
          <a:graphicData uri="http://schemas.openxmlformats.org/presentationml/2006/ole">
            <mc:AlternateContent xmlns:mc="http://schemas.openxmlformats.org/markup-compatibility/2006">
              <mc:Choice xmlns:v="urn:schemas-microsoft-com:vml" Requires="v">
                <p:oleObj spid="_x0000_s326853" name="Equation" r:id="rId7" imgW="1498320" imgH="241200" progId="Equation.3">
                  <p:embed/>
                </p:oleObj>
              </mc:Choice>
              <mc:Fallback>
                <p:oleObj name="Equation" r:id="rId7" imgW="1498320" imgH="241200" progId="Equation.3">
                  <p:embed/>
                  <p:pic>
                    <p:nvPicPr>
                      <p:cNvPr id="0" name="Picture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81600" y="3352800"/>
                        <a:ext cx="2455863"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2" name="Object 6"/>
          <p:cNvGraphicFramePr>
            <a:graphicFrameLocks noChangeAspect="1"/>
          </p:cNvGraphicFramePr>
          <p:nvPr/>
        </p:nvGraphicFramePr>
        <p:xfrm>
          <a:off x="698500" y="4038600"/>
          <a:ext cx="2441575" cy="471488"/>
        </p:xfrm>
        <a:graphic>
          <a:graphicData uri="http://schemas.openxmlformats.org/presentationml/2006/ole">
            <mc:AlternateContent xmlns:mc="http://schemas.openxmlformats.org/markup-compatibility/2006">
              <mc:Choice xmlns:v="urn:schemas-microsoft-com:vml" Requires="v">
                <p:oleObj spid="_x0000_s326854" name="Equation" r:id="rId9" imgW="1206360" imgH="241200" progId="Equation.3">
                  <p:embed/>
                </p:oleObj>
              </mc:Choice>
              <mc:Fallback>
                <p:oleObj name="Equation" r:id="rId9" imgW="1206360" imgH="241200" progId="Equation.3">
                  <p:embed/>
                  <p:pic>
                    <p:nvPicPr>
                      <p:cNvPr id="0"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98500" y="4038600"/>
                        <a:ext cx="244157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3" name="Object 7"/>
          <p:cNvGraphicFramePr>
            <a:graphicFrameLocks noChangeAspect="1"/>
          </p:cNvGraphicFramePr>
          <p:nvPr/>
        </p:nvGraphicFramePr>
        <p:xfrm>
          <a:off x="4038600" y="4038600"/>
          <a:ext cx="1452563" cy="423863"/>
        </p:xfrm>
        <a:graphic>
          <a:graphicData uri="http://schemas.openxmlformats.org/presentationml/2006/ole">
            <mc:AlternateContent xmlns:mc="http://schemas.openxmlformats.org/markup-compatibility/2006">
              <mc:Choice xmlns:v="urn:schemas-microsoft-com:vml" Requires="v">
                <p:oleObj spid="_x0000_s326855" name="Equation" r:id="rId11" imgW="812520" imgH="241200" progId="Equation.3">
                  <p:embed/>
                </p:oleObj>
              </mc:Choice>
              <mc:Fallback>
                <p:oleObj name="Equation" r:id="rId11" imgW="812520" imgH="241200" progId="Equation.3">
                  <p:embed/>
                  <p:pic>
                    <p:nvPicPr>
                      <p:cNvPr id="0" name="Picture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38600" y="4038600"/>
                        <a:ext cx="1452563"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6664" name="Object 8"/>
          <p:cNvGraphicFramePr>
            <a:graphicFrameLocks noChangeAspect="1"/>
          </p:cNvGraphicFramePr>
          <p:nvPr/>
        </p:nvGraphicFramePr>
        <p:xfrm>
          <a:off x="685800" y="5029200"/>
          <a:ext cx="7510463" cy="1414463"/>
        </p:xfrm>
        <a:graphic>
          <a:graphicData uri="http://schemas.openxmlformats.org/presentationml/2006/ole">
            <mc:AlternateContent xmlns:mc="http://schemas.openxmlformats.org/markup-compatibility/2006">
              <mc:Choice xmlns:v="urn:schemas-microsoft-com:vml" Requires="v">
                <p:oleObj spid="_x0000_s326856" name="Equation" r:id="rId13" imgW="3708360" imgH="723600" progId="Equation.3">
                  <p:embed/>
                </p:oleObj>
              </mc:Choice>
              <mc:Fallback>
                <p:oleObj name="Equation" r:id="rId13" imgW="3708360" imgH="723600" progId="Equation.3">
                  <p:embed/>
                  <p:pic>
                    <p:nvPicPr>
                      <p:cNvPr id="0" name="Picture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85800" y="5029200"/>
                        <a:ext cx="7510463" cy="1414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Backpropagation Through Time (BPTT)</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smtClean="0">
                <a:latin typeface="Book Antiqua" pitchFamily="18" charset="0"/>
              </a:rPr>
              <a:t>Now,</a:t>
            </a: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r>
              <a:rPr lang="en-US" sz="2400" dirty="0" smtClean="0">
                <a:latin typeface="Book Antiqua" pitchFamily="18" charset="0"/>
              </a:rPr>
              <a:t>Here, </a:t>
            </a:r>
          </a:p>
          <a:p>
            <a:pPr algn="just"/>
            <a:r>
              <a:rPr lang="en-US" sz="2400" dirty="0" smtClean="0">
                <a:latin typeface="Book Antiqua" pitchFamily="18" charset="0"/>
              </a:rPr>
              <a:t>In the above relation derivative of h</a:t>
            </a:r>
            <a:r>
              <a:rPr lang="en-US" sz="2400" baseline="-25000" dirty="0" smtClean="0">
                <a:latin typeface="Book Antiqua" pitchFamily="18" charset="0"/>
              </a:rPr>
              <a:t>2</a:t>
            </a:r>
            <a:r>
              <a:rPr lang="en-US" sz="2400" dirty="0" smtClean="0">
                <a:latin typeface="Book Antiqua" pitchFamily="18" charset="0"/>
              </a:rPr>
              <a:t> needs to be computed recursively in terms of h</a:t>
            </a:r>
            <a:r>
              <a:rPr lang="en-US" sz="2400" baseline="-25000" dirty="0" smtClean="0">
                <a:latin typeface="Book Antiqua" pitchFamily="18" charset="0"/>
              </a:rPr>
              <a:t>1</a:t>
            </a:r>
            <a:r>
              <a:rPr lang="en-US" sz="2400" dirty="0" smtClean="0">
                <a:latin typeface="Book Antiqua" pitchFamily="18" charset="0"/>
              </a:rPr>
              <a:t>.</a:t>
            </a:r>
          </a:p>
        </p:txBody>
      </p:sp>
      <p:graphicFrame>
        <p:nvGraphicFramePr>
          <p:cNvPr id="327688" name="Object 8"/>
          <p:cNvGraphicFramePr>
            <a:graphicFrameLocks noChangeAspect="1"/>
          </p:cNvGraphicFramePr>
          <p:nvPr/>
        </p:nvGraphicFramePr>
        <p:xfrm>
          <a:off x="393700" y="2057400"/>
          <a:ext cx="4011613" cy="968375"/>
        </p:xfrm>
        <a:graphic>
          <a:graphicData uri="http://schemas.openxmlformats.org/presentationml/2006/ole">
            <mc:AlternateContent xmlns:mc="http://schemas.openxmlformats.org/markup-compatibility/2006">
              <mc:Choice xmlns:v="urn:schemas-microsoft-com:vml" Requires="v">
                <p:oleObj spid="_x0000_s327785" name="Equation" r:id="rId3" imgW="1981080" imgH="495000" progId="Equation.3">
                  <p:embed/>
                </p:oleObj>
              </mc:Choice>
              <mc:Fallback>
                <p:oleObj name="Equation" r:id="rId3" imgW="1981080" imgH="495000" progId="Equation.3">
                  <p:embed/>
                  <p:pic>
                    <p:nvPicPr>
                      <p:cNvPr id="0"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700" y="2057400"/>
                        <a:ext cx="4011613" cy="968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689" name="Object 9"/>
          <p:cNvGraphicFramePr>
            <a:graphicFrameLocks noChangeAspect="1"/>
          </p:cNvGraphicFramePr>
          <p:nvPr/>
        </p:nvGraphicFramePr>
        <p:xfrm>
          <a:off x="533400" y="3048000"/>
          <a:ext cx="5989637" cy="1687513"/>
        </p:xfrm>
        <a:graphic>
          <a:graphicData uri="http://schemas.openxmlformats.org/presentationml/2006/ole">
            <mc:AlternateContent xmlns:mc="http://schemas.openxmlformats.org/markup-compatibility/2006">
              <mc:Choice xmlns:v="urn:schemas-microsoft-com:vml" Requires="v">
                <p:oleObj spid="_x0000_s327786" name="Equation" r:id="rId5" imgW="3441600" imgH="1002960" progId="Equation.3">
                  <p:embed/>
                </p:oleObj>
              </mc:Choice>
              <mc:Fallback>
                <p:oleObj name="Equation" r:id="rId5" imgW="3441600" imgH="1002960" progId="Equation.3">
                  <p:embed/>
                  <p:pic>
                    <p:nvPicPr>
                      <p:cNvPr id="0"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3400" y="3048000"/>
                        <a:ext cx="5989637" cy="168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691" name="Object 11"/>
          <p:cNvGraphicFramePr>
            <a:graphicFrameLocks noChangeAspect="1"/>
          </p:cNvGraphicFramePr>
          <p:nvPr/>
        </p:nvGraphicFramePr>
        <p:xfrm>
          <a:off x="1676400" y="4648200"/>
          <a:ext cx="2003425" cy="471488"/>
        </p:xfrm>
        <a:graphic>
          <a:graphicData uri="http://schemas.openxmlformats.org/presentationml/2006/ole">
            <mc:AlternateContent xmlns:mc="http://schemas.openxmlformats.org/markup-compatibility/2006">
              <mc:Choice xmlns:v="urn:schemas-microsoft-com:vml" Requires="v">
                <p:oleObj spid="_x0000_s327787" name="Equation" r:id="rId7" imgW="990360" imgH="241200" progId="Equation.3">
                  <p:embed/>
                </p:oleObj>
              </mc:Choice>
              <mc:Fallback>
                <p:oleObj name="Equation" r:id="rId7" imgW="990360" imgH="241200" progId="Equation.3">
                  <p:embed/>
                  <p:pic>
                    <p:nvPicPr>
                      <p:cNvPr id="0" name="Picture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76400" y="4648200"/>
                        <a:ext cx="200342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Backpropagation Through Time (BPTT)</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smtClean="0">
                <a:latin typeface="Book Antiqua" pitchFamily="18" charset="0"/>
              </a:rPr>
              <a:t>Finally,</a:t>
            </a: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r>
              <a:rPr lang="en-US" sz="2400" dirty="0" smtClean="0">
                <a:latin typeface="Book Antiqua" pitchFamily="18" charset="0"/>
              </a:rPr>
              <a:t>Again, in the above relation, derivative of h</a:t>
            </a:r>
            <a:r>
              <a:rPr lang="en-US" sz="2400" baseline="-25000" dirty="0" smtClean="0">
                <a:latin typeface="Book Antiqua" pitchFamily="18" charset="0"/>
              </a:rPr>
              <a:t>2</a:t>
            </a:r>
            <a:r>
              <a:rPr lang="en-US" sz="2400" dirty="0" smtClean="0">
                <a:latin typeface="Book Antiqua" pitchFamily="18" charset="0"/>
              </a:rPr>
              <a:t> needs to be computed recursively in terms of h</a:t>
            </a:r>
            <a:r>
              <a:rPr lang="en-US" sz="2400" baseline="-25000" dirty="0" smtClean="0">
                <a:latin typeface="Book Antiqua" pitchFamily="18" charset="0"/>
              </a:rPr>
              <a:t>1</a:t>
            </a:r>
            <a:r>
              <a:rPr lang="en-US" sz="2400" dirty="0" smtClean="0">
                <a:latin typeface="Book Antiqua" pitchFamily="18" charset="0"/>
              </a:rPr>
              <a:t>.</a:t>
            </a:r>
          </a:p>
          <a:p>
            <a:pPr algn="just"/>
            <a:r>
              <a:rPr lang="en-US" sz="2400" dirty="0" smtClean="0">
                <a:latin typeface="Book Antiqua" pitchFamily="18" charset="0"/>
              </a:rPr>
              <a:t>Since the derivatives                              needs to be calculated recursively by back propagating through time the algorithm is named as BPTT.</a:t>
            </a:r>
          </a:p>
          <a:p>
            <a:pPr algn="just"/>
            <a:endParaRPr lang="en-US" sz="2400" dirty="0" smtClean="0">
              <a:latin typeface="Book Antiqua" pitchFamily="18" charset="0"/>
            </a:endParaRPr>
          </a:p>
          <a:p>
            <a:pPr algn="just"/>
            <a:endParaRPr lang="en-US" sz="2400" dirty="0" smtClean="0">
              <a:latin typeface="Book Antiqua" pitchFamily="18" charset="0"/>
            </a:endParaRPr>
          </a:p>
        </p:txBody>
      </p:sp>
      <p:graphicFrame>
        <p:nvGraphicFramePr>
          <p:cNvPr id="327690" name="Object 10"/>
          <p:cNvGraphicFramePr>
            <a:graphicFrameLocks noChangeAspect="1"/>
          </p:cNvGraphicFramePr>
          <p:nvPr/>
        </p:nvGraphicFramePr>
        <p:xfrm>
          <a:off x="962025" y="2209800"/>
          <a:ext cx="5902325" cy="1687513"/>
        </p:xfrm>
        <a:graphic>
          <a:graphicData uri="http://schemas.openxmlformats.org/presentationml/2006/ole">
            <mc:AlternateContent xmlns:mc="http://schemas.openxmlformats.org/markup-compatibility/2006">
              <mc:Choice xmlns:v="urn:schemas-microsoft-com:vml" Requires="v">
                <p:oleObj spid="_x0000_s328772" name="Equation" r:id="rId3" imgW="3390840" imgH="1002960" progId="Equation.3">
                  <p:embed/>
                </p:oleObj>
              </mc:Choice>
              <mc:Fallback>
                <p:oleObj name="Equation" r:id="rId3" imgW="3390840" imgH="100296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62025" y="2209800"/>
                        <a:ext cx="5902325" cy="1687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8709" name="Object 5"/>
          <p:cNvGraphicFramePr>
            <a:graphicFrameLocks noChangeAspect="1"/>
          </p:cNvGraphicFramePr>
          <p:nvPr/>
        </p:nvGraphicFramePr>
        <p:xfrm>
          <a:off x="4038600" y="4648200"/>
          <a:ext cx="2101850" cy="395288"/>
        </p:xfrm>
        <a:graphic>
          <a:graphicData uri="http://schemas.openxmlformats.org/presentationml/2006/ole">
            <mc:AlternateContent xmlns:mc="http://schemas.openxmlformats.org/markup-compatibility/2006">
              <mc:Choice xmlns:v="urn:schemas-microsoft-com:vml" Requires="v">
                <p:oleObj spid="_x0000_s328773" name="Equation" r:id="rId5" imgW="1282680" imgH="241200" progId="Equation.3">
                  <p:embed/>
                </p:oleObj>
              </mc:Choice>
              <mc:Fallback>
                <p:oleObj name="Equation" r:id="rId5" imgW="1282680" imgH="24120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38600" y="4648200"/>
                        <a:ext cx="2101850"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Backpropagation Through Time (BPTT)</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buNone/>
            </a:pPr>
            <a:r>
              <a:rPr lang="en-US" sz="2400" b="1" u="sng" dirty="0" smtClean="0">
                <a:latin typeface="Book Antiqua" pitchFamily="18" charset="0"/>
              </a:rPr>
              <a:t>Algorithm</a:t>
            </a:r>
          </a:p>
          <a:p>
            <a:pPr marL="457200" indent="-457200" algn="just">
              <a:buFont typeface="+mj-lt"/>
              <a:buAutoNum type="arabicPeriod"/>
            </a:pPr>
            <a:r>
              <a:rPr lang="en-US" sz="2400" dirty="0" smtClean="0">
                <a:latin typeface="Book Antiqua" pitchFamily="18" charset="0"/>
              </a:rPr>
              <a:t>For </a:t>
            </a:r>
            <a:r>
              <a:rPr lang="en-US" sz="2400" dirty="0" err="1" smtClean="0">
                <a:latin typeface="Book Antiqua" pitchFamily="18" charset="0"/>
              </a:rPr>
              <a:t>i</a:t>
            </a:r>
            <a:r>
              <a:rPr lang="en-US" sz="2400" dirty="0" smtClean="0">
                <a:latin typeface="Book Antiqua" pitchFamily="18" charset="0"/>
              </a:rPr>
              <a:t>=1 to T Compute </a:t>
            </a:r>
            <a:r>
              <a:rPr lang="en-US" sz="2400" dirty="0" err="1" smtClean="0">
                <a:latin typeface="Book Antiqua" pitchFamily="18" charset="0"/>
              </a:rPr>
              <a:t>y</a:t>
            </a:r>
            <a:r>
              <a:rPr lang="en-US" sz="2400" baseline="-25000" dirty="0" err="1" smtClean="0">
                <a:latin typeface="Book Antiqua" pitchFamily="18" charset="0"/>
              </a:rPr>
              <a:t>i</a:t>
            </a:r>
            <a:r>
              <a:rPr lang="en-US" sz="2400" dirty="0" smtClean="0">
                <a:latin typeface="Book Antiqua" pitchFamily="18" charset="0"/>
              </a:rPr>
              <a:t> and L</a:t>
            </a:r>
            <a:r>
              <a:rPr lang="en-US" sz="2400" baseline="-25000" dirty="0" smtClean="0">
                <a:latin typeface="Book Antiqua" pitchFamily="18" charset="0"/>
              </a:rPr>
              <a:t>i </a:t>
            </a:r>
            <a:r>
              <a:rPr lang="en-US" sz="2400" dirty="0" smtClean="0">
                <a:latin typeface="Book Antiqua" pitchFamily="18" charset="0"/>
              </a:rPr>
              <a:t>as below</a:t>
            </a:r>
          </a:p>
          <a:p>
            <a:pPr marL="457200" indent="-457200" algn="just">
              <a:buFont typeface="+mj-lt"/>
              <a:buAutoNum type="arabicPeriod"/>
            </a:pPr>
            <a:endParaRPr lang="en-US" sz="2400" dirty="0" smtClean="0">
              <a:latin typeface="Book Antiqua" pitchFamily="18" charset="0"/>
            </a:endParaRPr>
          </a:p>
          <a:p>
            <a:pPr marL="457200" indent="-457200" algn="just">
              <a:buFont typeface="+mj-lt"/>
              <a:buAutoNum type="arabicPeriod"/>
            </a:pPr>
            <a:endParaRPr lang="en-US" sz="2400" dirty="0" smtClean="0">
              <a:latin typeface="Book Antiqua" pitchFamily="18" charset="0"/>
            </a:endParaRPr>
          </a:p>
          <a:p>
            <a:pPr marL="457200" indent="-457200" algn="just">
              <a:buFont typeface="+mj-lt"/>
              <a:buAutoNum type="arabicPeriod"/>
            </a:pPr>
            <a:r>
              <a:rPr lang="en-US" sz="2400" dirty="0" smtClean="0">
                <a:latin typeface="Book Antiqua" pitchFamily="18" charset="0"/>
              </a:rPr>
              <a:t>For </a:t>
            </a:r>
            <a:r>
              <a:rPr lang="en-US" sz="2400" dirty="0" err="1" smtClean="0">
                <a:latin typeface="Book Antiqua" pitchFamily="18" charset="0"/>
              </a:rPr>
              <a:t>i</a:t>
            </a:r>
            <a:r>
              <a:rPr lang="en-US" sz="2400" dirty="0" smtClean="0">
                <a:latin typeface="Book Antiqua" pitchFamily="18" charset="0"/>
              </a:rPr>
              <a:t>=1 to T Compute  following gradients</a:t>
            </a:r>
          </a:p>
          <a:p>
            <a:pPr marL="457200" indent="-457200" algn="just">
              <a:buFont typeface="+mj-lt"/>
              <a:buAutoNum type="arabicPeriod"/>
            </a:pPr>
            <a:endParaRPr lang="en-US" sz="2400" dirty="0" smtClean="0">
              <a:latin typeface="Book Antiqua" pitchFamily="18" charset="0"/>
            </a:endParaRPr>
          </a:p>
          <a:p>
            <a:pPr marL="457200" indent="-457200" algn="just">
              <a:buFont typeface="+mj-lt"/>
              <a:buAutoNum type="arabicPeriod"/>
            </a:pPr>
            <a:r>
              <a:rPr lang="en-US" sz="2400" dirty="0" smtClean="0">
                <a:latin typeface="Book Antiqua" pitchFamily="18" charset="0"/>
              </a:rPr>
              <a:t>Find total gradient by summing all local gradients</a:t>
            </a:r>
          </a:p>
          <a:p>
            <a:pPr marL="457200" indent="-457200" algn="just">
              <a:buFont typeface="+mj-lt"/>
              <a:buAutoNum type="arabicPeriod"/>
            </a:pPr>
            <a:r>
              <a:rPr lang="en-US" sz="2400" dirty="0" smtClean="0">
                <a:latin typeface="Book Antiqua" pitchFamily="18" charset="0"/>
              </a:rPr>
              <a:t>Update weights as below</a:t>
            </a:r>
          </a:p>
          <a:p>
            <a:pPr algn="just">
              <a:buNone/>
            </a:pPr>
            <a:endParaRPr lang="en-US" sz="2400" dirty="0" smtClean="0">
              <a:latin typeface="Book Antiqua" pitchFamily="18" charset="0"/>
            </a:endParaRPr>
          </a:p>
          <a:p>
            <a:pPr algn="just">
              <a:buNone/>
            </a:pPr>
            <a:endParaRPr lang="en-US" sz="2400" dirty="0" smtClean="0">
              <a:latin typeface="Book Antiqua" pitchFamily="18" charset="0"/>
            </a:endParaRPr>
          </a:p>
          <a:p>
            <a:pPr algn="just">
              <a:buNone/>
            </a:pPr>
            <a:endParaRPr lang="en-US" sz="2400" baseline="-25000" dirty="0" smtClean="0">
              <a:latin typeface="Book Antiqua" pitchFamily="18" charset="0"/>
            </a:endParaRPr>
          </a:p>
          <a:p>
            <a:pPr algn="just">
              <a:buNone/>
            </a:pPr>
            <a:endParaRPr lang="en-US" sz="2400" dirty="0" smtClean="0">
              <a:latin typeface="Book Antiqua" pitchFamily="18" charset="0"/>
            </a:endParaRPr>
          </a:p>
        </p:txBody>
      </p:sp>
      <p:graphicFrame>
        <p:nvGraphicFramePr>
          <p:cNvPr id="329732" name="Object 4"/>
          <p:cNvGraphicFramePr>
            <a:graphicFrameLocks noChangeAspect="1"/>
          </p:cNvGraphicFramePr>
          <p:nvPr/>
        </p:nvGraphicFramePr>
        <p:xfrm>
          <a:off x="762000" y="2438400"/>
          <a:ext cx="4695825" cy="423863"/>
        </p:xfrm>
        <a:graphic>
          <a:graphicData uri="http://schemas.openxmlformats.org/presentationml/2006/ole">
            <mc:AlternateContent xmlns:mc="http://schemas.openxmlformats.org/markup-compatibility/2006">
              <mc:Choice xmlns:v="urn:schemas-microsoft-com:vml" Requires="v">
                <p:oleObj spid="_x0000_s329860" name="Equation" r:id="rId3" imgW="2628720" imgH="241200" progId="Equation.3">
                  <p:embed/>
                </p:oleObj>
              </mc:Choice>
              <mc:Fallback>
                <p:oleObj name="Equation" r:id="rId3" imgW="2628720" imgH="241200" progId="Equation.3">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2438400"/>
                        <a:ext cx="4695825" cy="423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33" name="Object 5"/>
          <p:cNvGraphicFramePr>
            <a:graphicFrameLocks noChangeAspect="1"/>
          </p:cNvGraphicFramePr>
          <p:nvPr/>
        </p:nvGraphicFramePr>
        <p:xfrm>
          <a:off x="762000" y="2819400"/>
          <a:ext cx="8013700" cy="719550"/>
        </p:xfrm>
        <a:graphic>
          <a:graphicData uri="http://schemas.openxmlformats.org/presentationml/2006/ole">
            <mc:AlternateContent xmlns:mc="http://schemas.openxmlformats.org/markup-compatibility/2006">
              <mc:Choice xmlns:v="urn:schemas-microsoft-com:vml" Requires="v">
                <p:oleObj spid="_x0000_s329861" name="Equation" r:id="rId5" imgW="4775040" imgH="444240" progId="Equation.3">
                  <p:embed/>
                </p:oleObj>
              </mc:Choice>
              <mc:Fallback>
                <p:oleObj name="Equation" r:id="rId5" imgW="4775040" imgH="444240" progId="Equation.3">
                  <p:embed/>
                  <p:pic>
                    <p:nvPicPr>
                      <p:cNvPr id="0"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2000" y="2819400"/>
                        <a:ext cx="8013700" cy="719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34" name="Object 6"/>
          <p:cNvGraphicFramePr>
            <a:graphicFrameLocks noChangeAspect="1"/>
          </p:cNvGraphicFramePr>
          <p:nvPr/>
        </p:nvGraphicFramePr>
        <p:xfrm>
          <a:off x="838200" y="3810000"/>
          <a:ext cx="2684463" cy="395288"/>
        </p:xfrm>
        <a:graphic>
          <a:graphicData uri="http://schemas.openxmlformats.org/presentationml/2006/ole">
            <mc:AlternateContent xmlns:mc="http://schemas.openxmlformats.org/markup-compatibility/2006">
              <mc:Choice xmlns:v="urn:schemas-microsoft-com:vml" Requires="v">
                <p:oleObj spid="_x0000_s329862" name="Equation" r:id="rId7" imgW="1638000" imgH="241200" progId="Equation.3">
                  <p:embed/>
                </p:oleObj>
              </mc:Choice>
              <mc:Fallback>
                <p:oleObj name="Equation" r:id="rId7" imgW="1638000" imgH="241200" progId="Equation.3">
                  <p:embed/>
                  <p:pic>
                    <p:nvPicPr>
                      <p:cNvPr id="0" name="Picture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38200" y="3810000"/>
                        <a:ext cx="2684463"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9735" name="Object 7"/>
          <p:cNvGraphicFramePr>
            <a:graphicFrameLocks noChangeAspect="1"/>
          </p:cNvGraphicFramePr>
          <p:nvPr/>
        </p:nvGraphicFramePr>
        <p:xfrm>
          <a:off x="838200" y="5181600"/>
          <a:ext cx="6024563" cy="833437"/>
        </p:xfrm>
        <a:graphic>
          <a:graphicData uri="http://schemas.openxmlformats.org/presentationml/2006/ole">
            <mc:AlternateContent xmlns:mc="http://schemas.openxmlformats.org/markup-compatibility/2006">
              <mc:Choice xmlns:v="urn:schemas-microsoft-com:vml" Requires="v">
                <p:oleObj spid="_x0000_s329863" name="Equation" r:id="rId9" imgW="3301920" imgH="457200" progId="Equation.3">
                  <p:embed/>
                </p:oleObj>
              </mc:Choice>
              <mc:Fallback>
                <p:oleObj name="Equation" r:id="rId9" imgW="3301920" imgH="457200" progId="Equation.3">
                  <p:embed/>
                  <p:pic>
                    <p:nvPicPr>
                      <p:cNvPr id="0" name="Picture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38200" y="5181600"/>
                        <a:ext cx="6024563" cy="833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Introduction to RNN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smtClean="0">
                <a:latin typeface="Book Antiqua" pitchFamily="18" charset="0"/>
              </a:rPr>
              <a:t>Recurrent Neural Network(RNN) are a type of neural Network where the output from previous step are fed as input to the current step. </a:t>
            </a:r>
          </a:p>
          <a:p>
            <a:pPr algn="just" fontAlgn="base"/>
            <a:r>
              <a:rPr lang="en-US" sz="2600" dirty="0" smtClean="0">
                <a:latin typeface="Book Antiqua" pitchFamily="18" charset="0"/>
              </a:rPr>
              <a:t>In traditional neural networks, all the inputs and outputs are independent of each other, but in cases like when it is required to predict the next word of a sentence, the previous words are required and hence there is a need to remember the previous words.</a:t>
            </a:r>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Vanishing Gradient and Truncated BPTT</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smtClean="0">
                <a:latin typeface="Book Antiqua" pitchFamily="18" charset="0"/>
              </a:rPr>
              <a:t>Two main problems associated with Recurrent Neural networks are:</a:t>
            </a:r>
          </a:p>
          <a:p>
            <a:pPr marL="857250" lvl="1" indent="-457200" algn="just">
              <a:buFont typeface="+mj-lt"/>
              <a:buAutoNum type="arabicPeriod"/>
            </a:pPr>
            <a:r>
              <a:rPr lang="en-US" sz="2000" dirty="0" smtClean="0">
                <a:latin typeface="Book Antiqua" pitchFamily="18" charset="0"/>
              </a:rPr>
              <a:t>Gradient calculations either vanish or explode</a:t>
            </a:r>
          </a:p>
          <a:p>
            <a:pPr marL="857250" lvl="1" indent="-457200" algn="just">
              <a:buFont typeface="+mj-lt"/>
              <a:buAutoNum type="arabicPeriod"/>
            </a:pPr>
            <a:r>
              <a:rPr lang="en-US" sz="2000" dirty="0" smtClean="0">
                <a:latin typeface="Book Antiqua" pitchFamily="18" charset="0"/>
              </a:rPr>
              <a:t>Gradient calculations are expensive</a:t>
            </a:r>
          </a:p>
          <a:p>
            <a:pPr algn="just"/>
            <a:r>
              <a:rPr lang="en-US" sz="2400" dirty="0" smtClean="0">
                <a:latin typeface="Book Antiqua" pitchFamily="18" charset="0"/>
              </a:rPr>
              <a:t> Solution to exploding gradient is gradient clipping and solution to vanishing gradient problem is to use alternate architectures like gated recurrent unit (GRU) network and Long Short-term Memory (LSTM) network. Both, GRU and LSTM are variants of RNN architecture.</a:t>
            </a:r>
          </a:p>
          <a:p>
            <a:pPr algn="just"/>
            <a:r>
              <a:rPr lang="en-US" sz="2400" dirty="0" smtClean="0">
                <a:latin typeface="Book Antiqua" pitchFamily="18" charset="0"/>
              </a:rPr>
              <a:t>Solution to second problem is to used truncated BPTT algorithm</a:t>
            </a:r>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Vanishing Gradient and Truncated BPTT</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smtClean="0">
                <a:latin typeface="Book Antiqua" pitchFamily="18" charset="0"/>
              </a:rPr>
              <a:t>RNNs might have a difficulty in learning long range dependencies. For instance if we have a sentence like “The man who ate my pizza has purple hair”. In this case, the description purple hair is for the man and not for the pizza. So this is a long dependency.</a:t>
            </a:r>
          </a:p>
          <a:p>
            <a:pPr algn="just"/>
            <a:r>
              <a:rPr lang="en-US" sz="2400" dirty="0" smtClean="0">
                <a:latin typeface="Book Antiqua" pitchFamily="18" charset="0"/>
              </a:rPr>
              <a:t>In BPTT algorithm, we need to compute gradient of loss to update weights.</a:t>
            </a:r>
          </a:p>
          <a:p>
            <a:pPr algn="just"/>
            <a:r>
              <a:rPr lang="en-US" sz="2400" dirty="0" smtClean="0">
                <a:latin typeface="Book Antiqua" pitchFamily="18" charset="0"/>
              </a:rPr>
              <a:t>In order to compute loss we need to use recursive computation.</a:t>
            </a:r>
          </a:p>
          <a:p>
            <a:pPr algn="just"/>
            <a:r>
              <a:rPr lang="en-US" sz="2400" dirty="0" smtClean="0">
                <a:latin typeface="Book Antiqua" pitchFamily="18" charset="0"/>
              </a:rPr>
              <a:t>For instance following two gradients can be computed as below.</a:t>
            </a:r>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Vanishing Gradient and Truncated BPTT</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endParaRPr lang="en-US" sz="2400" dirty="0" smtClean="0">
              <a:latin typeface="Book Antiqua" pitchFamily="18" charset="0"/>
            </a:endParaRPr>
          </a:p>
          <a:p>
            <a:pPr algn="just"/>
            <a:r>
              <a:rPr lang="en-US" sz="2400" dirty="0" smtClean="0">
                <a:latin typeface="Book Antiqua" pitchFamily="18" charset="0"/>
              </a:rPr>
              <a:t>In the above equations gradient of h</a:t>
            </a:r>
            <a:r>
              <a:rPr lang="en-US" sz="2400" baseline="-25000" dirty="0" smtClean="0">
                <a:latin typeface="Book Antiqua" pitchFamily="18" charset="0"/>
              </a:rPr>
              <a:t>t-1</a:t>
            </a:r>
            <a:r>
              <a:rPr lang="en-US" sz="2400" dirty="0" smtClean="0">
                <a:latin typeface="Book Antiqua" pitchFamily="18" charset="0"/>
              </a:rPr>
              <a:t> needs to be computed recursively in terms of h</a:t>
            </a:r>
            <a:r>
              <a:rPr lang="en-US" sz="2400" baseline="-25000" dirty="0" smtClean="0">
                <a:latin typeface="Book Antiqua" pitchFamily="18" charset="0"/>
              </a:rPr>
              <a:t>t-2</a:t>
            </a:r>
            <a:r>
              <a:rPr lang="en-US" sz="2400" dirty="0" smtClean="0">
                <a:latin typeface="Book Antiqua" pitchFamily="18" charset="0"/>
              </a:rPr>
              <a:t> . Thus, the weight matrix w is multiplied by many times while computing the gradients.</a:t>
            </a:r>
          </a:p>
        </p:txBody>
      </p:sp>
      <p:graphicFrame>
        <p:nvGraphicFramePr>
          <p:cNvPr id="331778" name="Object 2"/>
          <p:cNvGraphicFramePr>
            <a:graphicFrameLocks noChangeAspect="1"/>
          </p:cNvGraphicFramePr>
          <p:nvPr/>
        </p:nvGraphicFramePr>
        <p:xfrm>
          <a:off x="912813" y="1981200"/>
          <a:ext cx="4487862" cy="831850"/>
        </p:xfrm>
        <a:graphic>
          <a:graphicData uri="http://schemas.openxmlformats.org/presentationml/2006/ole">
            <mc:AlternateContent xmlns:mc="http://schemas.openxmlformats.org/markup-compatibility/2006">
              <mc:Choice xmlns:v="urn:schemas-microsoft-com:vml" Requires="v">
                <p:oleObj spid="_x0000_s331842" name="Equation" r:id="rId3" imgW="2577960" imgH="495000" progId="Equation.3">
                  <p:embed/>
                </p:oleObj>
              </mc:Choice>
              <mc:Fallback>
                <p:oleObj name="Equation" r:id="rId3" imgW="2577960" imgH="4950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813" y="1981200"/>
                        <a:ext cx="4487862" cy="831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1779" name="Object 3"/>
          <p:cNvGraphicFramePr>
            <a:graphicFrameLocks noChangeAspect="1"/>
          </p:cNvGraphicFramePr>
          <p:nvPr>
            <p:extLst>
              <p:ext uri="{D42A27DB-BD31-4B8C-83A1-F6EECF244321}">
                <p14:modId xmlns:p14="http://schemas.microsoft.com/office/powerpoint/2010/main" val="2034712880"/>
              </p:ext>
            </p:extLst>
          </p:nvPr>
        </p:nvGraphicFramePr>
        <p:xfrm>
          <a:off x="1431925" y="2947988"/>
          <a:ext cx="3911600" cy="727075"/>
        </p:xfrm>
        <a:graphic>
          <a:graphicData uri="http://schemas.openxmlformats.org/presentationml/2006/ole">
            <mc:AlternateContent xmlns:mc="http://schemas.openxmlformats.org/markup-compatibility/2006">
              <mc:Choice xmlns:v="urn:schemas-microsoft-com:vml" Requires="v">
                <p:oleObj spid="_x0000_s331843" name="Equation" r:id="rId5" imgW="2247840" imgH="431640" progId="Equation.3">
                  <p:embed/>
                </p:oleObj>
              </mc:Choice>
              <mc:Fallback>
                <p:oleObj name="Equation" r:id="rId5" imgW="2247840" imgH="431640" progId="Equation.3">
                  <p:embed/>
                  <p:pic>
                    <p:nvPicPr>
                      <p:cNvPr id="0" name="Picture 3"/>
                      <p:cNvPicPr>
                        <a:picLocks noChangeAspect="1" noChangeArrowheads="1"/>
                      </p:cNvPicPr>
                      <p:nvPr/>
                    </p:nvPicPr>
                    <p:blipFill>
                      <a:blip r:embed="rId6"/>
                      <a:srcRect/>
                      <a:stretch>
                        <a:fillRect/>
                      </a:stretch>
                    </p:blipFill>
                    <p:spPr bwMode="auto">
                      <a:xfrm>
                        <a:off x="1431925" y="2947988"/>
                        <a:ext cx="3911600" cy="727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Vanishing Gradient and Truncated BPTT</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fontAlgn="base"/>
            <a:r>
              <a:rPr lang="en-US" sz="2400" dirty="0" smtClean="0">
                <a:latin typeface="Book Antiqua" pitchFamily="18" charset="0"/>
              </a:rPr>
              <a:t>If w is small, we experience a vanishing gradient problem. And if w is large, we experience an exploding gradient problem.</a:t>
            </a:r>
          </a:p>
          <a:p>
            <a:pPr algn="just" fontAlgn="base"/>
            <a:r>
              <a:rPr lang="en-US" sz="2400" dirty="0" smtClean="0">
                <a:latin typeface="Book Antiqua" pitchFamily="18" charset="0"/>
              </a:rPr>
              <a:t>The lower the gradient is, the harder it is for the network to update the weights and the longer it takes to get to the final result.</a:t>
            </a:r>
          </a:p>
          <a:p>
            <a:pPr algn="just" fontAlgn="base"/>
            <a:r>
              <a:rPr lang="en-US" sz="2400" dirty="0" smtClean="0">
                <a:latin typeface="Book Antiqua" pitchFamily="18" charset="0"/>
              </a:rPr>
              <a:t>Exploding gradients are a problem where large error gradients accumulate and result in very large updates to neural network model weights during training. This has the effect of our model being unstable and unable to learn from your training data.</a:t>
            </a:r>
          </a:p>
          <a:p>
            <a:pPr algn="just" fontAlgn="base"/>
            <a:endParaRPr lang="en-US" sz="2400" dirty="0" smtClean="0">
              <a:latin typeface="Book Antiqua" pitchFamily="18" charset="0"/>
            </a:endParaRPr>
          </a:p>
          <a:p>
            <a:pPr algn="just"/>
            <a:endParaRPr lang="en-US" sz="2400" dirty="0" smtClean="0">
              <a:latin typeface="Book Antiqua" pitchFamily="18" charset="0"/>
            </a:endParaRPr>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Vanishing Gradient and Truncated BPTT</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smtClean="0">
                <a:latin typeface="Book Antiqua" pitchFamily="18" charset="0"/>
              </a:rPr>
              <a:t>In BPTT algorithm we need to back propagate through entire sequence in order to compute gradient of local loss. Thus, computation of gradient of loss is time consuming process.</a:t>
            </a:r>
          </a:p>
          <a:p>
            <a:pPr algn="just"/>
            <a:r>
              <a:rPr lang="en-US" sz="2400" dirty="0" smtClean="0">
                <a:latin typeface="Book Antiqua" pitchFamily="18" charset="0"/>
              </a:rPr>
              <a:t>The practical solution is limit the backpropagation to a maximum of window of M steps. The forward pass should still be performed over the entire sequence, but the backward pass is truncated to windows of size M.</a:t>
            </a:r>
          </a:p>
          <a:p>
            <a:pPr algn="just"/>
            <a:r>
              <a:rPr lang="en-US" sz="2400" dirty="0" smtClean="0">
                <a:latin typeface="Book Antiqua" pitchFamily="18" charset="0"/>
              </a:rPr>
              <a:t>This modified  version of BPTT algorithm is called Truncated BPTT or TBPTT.</a:t>
            </a:r>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Vanishing Gradient and Truncated BPTT</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smtClean="0">
                <a:latin typeface="Book Antiqua" pitchFamily="18" charset="0"/>
              </a:rPr>
              <a:t>The TBPTT algorithm can be summarized as below:</a:t>
            </a:r>
          </a:p>
          <a:p>
            <a:pPr marL="857250" lvl="1" indent="-457200" fontAlgn="base">
              <a:buFont typeface="+mj-lt"/>
              <a:buAutoNum type="arabicPeriod"/>
            </a:pPr>
            <a:r>
              <a:rPr lang="en-US" sz="2200" dirty="0" smtClean="0">
                <a:latin typeface="Book Antiqua" pitchFamily="18" charset="0"/>
              </a:rPr>
              <a:t>Present a sequence of k1 time steps of input and output pairs to the network.</a:t>
            </a:r>
          </a:p>
          <a:p>
            <a:pPr marL="857250" lvl="1" indent="-457200" fontAlgn="base">
              <a:buFont typeface="+mj-lt"/>
              <a:buAutoNum type="arabicPeriod"/>
            </a:pPr>
            <a:r>
              <a:rPr lang="en-US" sz="2200" dirty="0" smtClean="0">
                <a:latin typeface="Book Antiqua" pitchFamily="18" charset="0"/>
              </a:rPr>
              <a:t>calculate and accumulate errors across k2 time steps.</a:t>
            </a:r>
          </a:p>
          <a:p>
            <a:pPr marL="857250" lvl="1" indent="-457200" fontAlgn="base">
              <a:buFont typeface="+mj-lt"/>
              <a:buAutoNum type="arabicPeriod"/>
            </a:pPr>
            <a:r>
              <a:rPr lang="en-US" sz="2200" dirty="0" smtClean="0">
                <a:latin typeface="Book Antiqua" pitchFamily="18" charset="0"/>
              </a:rPr>
              <a:t>update weights.</a:t>
            </a:r>
          </a:p>
          <a:p>
            <a:pPr marL="857250" lvl="1" indent="-457200" fontAlgn="base">
              <a:buFont typeface="+mj-lt"/>
              <a:buAutoNum type="arabicPeriod"/>
            </a:pPr>
            <a:r>
              <a:rPr lang="en-US" sz="2200" dirty="0" smtClean="0">
                <a:latin typeface="Book Antiqua" pitchFamily="18" charset="0"/>
              </a:rPr>
              <a:t>Repeat</a:t>
            </a:r>
          </a:p>
          <a:p>
            <a:pPr algn="just"/>
            <a:r>
              <a:rPr lang="en-US" sz="2400" dirty="0" smtClean="0">
                <a:latin typeface="Book Antiqua" pitchFamily="18" charset="0"/>
              </a:rPr>
              <a:t>As we can clearly see that you need two parameters namely k1 and k2 for implementing TBPTT. K1 is the number of forward pass time steps between updates. This influences how fast or slow will be the training and the frequency of the weight updates. </a:t>
            </a:r>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b="1" dirty="0" smtClean="0">
                <a:latin typeface="Book Antiqua" pitchFamily="18" charset="0"/>
              </a:rPr>
              <a:t>Vanishing Gradient and Truncated BPTT</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smtClean="0">
                <a:latin typeface="Book Antiqua" pitchFamily="18" charset="0"/>
              </a:rPr>
              <a:t>On the other hand, k2 is the number of time steps which apply to BPTT. It should be large enough to capture the temporal structure in the problem for the network to learn.</a:t>
            </a:r>
          </a:p>
          <a:p>
            <a:pPr algn="just"/>
            <a:r>
              <a:rPr lang="en-US" sz="2400" dirty="0" smtClean="0">
                <a:latin typeface="Book Antiqua" pitchFamily="18" charset="0"/>
              </a:rPr>
              <a:t>But the problem with TBPTT is that the network can’t learn long dependencies as in BPTT because of limit on flow of gradient due to truncation.</a:t>
            </a:r>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Long Short-term Memory</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600" dirty="0">
                <a:latin typeface="Book Antiqua" panose="02040602050305030304" pitchFamily="18" charset="0"/>
              </a:rPr>
              <a:t>Because of the vanishing gradient problem, RNNs cannot remember long-term dependencies in time series data. </a:t>
            </a:r>
            <a:endParaRPr lang="en-US" sz="2600" dirty="0" smtClean="0">
              <a:latin typeface="Book Antiqua" panose="02040602050305030304" pitchFamily="18" charset="0"/>
            </a:endParaRPr>
          </a:p>
          <a:p>
            <a:pPr algn="just"/>
            <a:r>
              <a:rPr lang="en-US" sz="2600" dirty="0" smtClean="0">
                <a:latin typeface="Book Antiqua" panose="02040602050305030304" pitchFamily="18" charset="0"/>
              </a:rPr>
              <a:t>LSTM </a:t>
            </a:r>
            <a:r>
              <a:rPr lang="en-US" sz="2600" dirty="0">
                <a:latin typeface="Book Antiqua" panose="02040602050305030304" pitchFamily="18" charset="0"/>
              </a:rPr>
              <a:t>is an RNN variant designed to address this issue. LSTM, like RNN, has a hidden state that serves as short-term memory</a:t>
            </a:r>
            <a:r>
              <a:rPr lang="en-US" sz="2600" dirty="0" smtClean="0">
                <a:latin typeface="Book Antiqua" panose="02040602050305030304" pitchFamily="18" charset="0"/>
              </a:rPr>
              <a:t>.</a:t>
            </a:r>
          </a:p>
          <a:p>
            <a:pPr algn="just"/>
            <a:r>
              <a:rPr lang="en-US" sz="2600" dirty="0" smtClean="0">
                <a:latin typeface="Book Antiqua" panose="02040602050305030304" pitchFamily="18" charset="0"/>
              </a:rPr>
              <a:t>Furthermore</a:t>
            </a:r>
            <a:r>
              <a:rPr lang="en-US" sz="2600" dirty="0">
                <a:latin typeface="Book Antiqua" panose="02040602050305030304" pitchFamily="18" charset="0"/>
              </a:rPr>
              <a:t>, it maintains cell state, which serves as long-term memory. </a:t>
            </a:r>
            <a:endParaRPr lang="en-US" sz="2600" dirty="0" smtClean="0">
              <a:latin typeface="Book Antiqua" panose="02040602050305030304" pitchFamily="18" charset="0"/>
            </a:endParaRPr>
          </a:p>
          <a:p>
            <a:pPr marL="0" indent="0" algn="just">
              <a:buNone/>
            </a:pPr>
            <a:r>
              <a:rPr lang="en-US" sz="2400" dirty="0" smtClean="0">
                <a:latin typeface="Book Antiqua" panose="02040602050305030304" pitchFamily="18" charset="0"/>
              </a:rPr>
              <a:t> </a:t>
            </a:r>
          </a:p>
        </p:txBody>
      </p:sp>
    </p:spTree>
    <p:extLst>
      <p:ext uri="{BB962C8B-B14F-4D97-AF65-F5344CB8AC3E}">
        <p14:creationId xmlns:p14="http://schemas.microsoft.com/office/powerpoint/2010/main" val="3018687441"/>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Long Short-term Memory</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800" dirty="0" smtClean="0">
                <a:latin typeface="Book Antiqua" panose="02040602050305030304" pitchFamily="18" charset="0"/>
              </a:rPr>
              <a:t>The </a:t>
            </a:r>
            <a:r>
              <a:rPr lang="en-US" sz="2800" dirty="0">
                <a:latin typeface="Book Antiqua" panose="02040602050305030304" pitchFamily="18" charset="0"/>
              </a:rPr>
              <a:t>LSTM architecture is made up of three gates: </a:t>
            </a:r>
            <a:r>
              <a:rPr lang="en-US" sz="2800" i="1" dirty="0">
                <a:latin typeface="Book Antiqua" panose="02040602050305030304" pitchFamily="18" charset="0"/>
              </a:rPr>
              <a:t>a forget gate, an input gate, and an output gate</a:t>
            </a:r>
            <a:r>
              <a:rPr lang="en-US" sz="2800" dirty="0" smtClean="0">
                <a:latin typeface="Book Antiqua" panose="02040602050305030304" pitchFamily="18" charset="0"/>
              </a:rPr>
              <a:t>.</a:t>
            </a:r>
          </a:p>
          <a:p>
            <a:pPr algn="just"/>
            <a:r>
              <a:rPr lang="en-US" sz="2800" dirty="0">
                <a:latin typeface="Book Antiqua" panose="02040602050305030304" pitchFamily="18" charset="0"/>
              </a:rPr>
              <a:t>The forget gate is in charge of determining what information must be remembered and what can be forgotten from the previous state.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The </a:t>
            </a:r>
            <a:r>
              <a:rPr lang="en-US" sz="2800" dirty="0">
                <a:latin typeface="Book Antiqua" panose="02040602050305030304" pitchFamily="18" charset="0"/>
              </a:rPr>
              <a:t>input gate determines which information from the current input is stored in the cell state. </a:t>
            </a:r>
            <a:endParaRPr lang="en-US" sz="2800" dirty="0" smtClean="0">
              <a:latin typeface="Book Antiqua" panose="02040602050305030304" pitchFamily="18" charset="0"/>
            </a:endParaRPr>
          </a:p>
          <a:p>
            <a:pPr algn="just"/>
            <a:endParaRPr lang="en-US" sz="2800" dirty="0" smtClean="0">
              <a:latin typeface="Book Antiqua" panose="02040602050305030304" pitchFamily="18" charset="0"/>
            </a:endParaRPr>
          </a:p>
          <a:p>
            <a:pPr marL="0" indent="0" algn="just">
              <a:buNone/>
            </a:pPr>
            <a:r>
              <a:rPr lang="en-US" sz="2800" dirty="0" smtClean="0">
                <a:latin typeface="Book Antiqua" panose="02040602050305030304" pitchFamily="18" charset="0"/>
              </a:rPr>
              <a:t> </a:t>
            </a:r>
          </a:p>
        </p:txBody>
      </p:sp>
    </p:spTree>
    <p:extLst>
      <p:ext uri="{BB962C8B-B14F-4D97-AF65-F5344CB8AC3E}">
        <p14:creationId xmlns:p14="http://schemas.microsoft.com/office/powerpoint/2010/main" val="1047730698"/>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Long Short-term Memory</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800" dirty="0" smtClean="0">
                <a:latin typeface="Book Antiqua" panose="02040602050305030304" pitchFamily="18" charset="0"/>
              </a:rPr>
              <a:t>Finally</a:t>
            </a:r>
            <a:r>
              <a:rPr lang="en-US" sz="2800" dirty="0">
                <a:latin typeface="Book Antiqua" panose="02040602050305030304" pitchFamily="18" charset="0"/>
              </a:rPr>
              <a:t>, the output gate determines the next hidden state value.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The </a:t>
            </a:r>
            <a:r>
              <a:rPr lang="en-US" sz="2800" dirty="0">
                <a:latin typeface="Book Antiqua" panose="02040602050305030304" pitchFamily="18" charset="0"/>
              </a:rPr>
              <a:t>LSTM network's architecture is depicted in </a:t>
            </a:r>
            <a:r>
              <a:rPr lang="en-US" sz="2800" dirty="0" smtClean="0">
                <a:latin typeface="Book Antiqua" panose="02040602050305030304" pitchFamily="18" charset="0"/>
              </a:rPr>
              <a:t>the Figure  and mathematical </a:t>
            </a:r>
            <a:r>
              <a:rPr lang="en-US" sz="2800" dirty="0">
                <a:latin typeface="Book Antiqua" panose="02040602050305030304" pitchFamily="18" charset="0"/>
              </a:rPr>
              <a:t>formulation is given in </a:t>
            </a:r>
            <a:r>
              <a:rPr lang="en-US" sz="2800" dirty="0" smtClean="0">
                <a:latin typeface="Book Antiqua" panose="02040602050305030304" pitchFamily="18" charset="0"/>
              </a:rPr>
              <a:t>Equation given in next slide..</a:t>
            </a:r>
            <a:endParaRPr lang="en-US" sz="2800" dirty="0">
              <a:latin typeface="Book Antiqua" panose="02040602050305030304" pitchFamily="18" charset="0"/>
            </a:endParaRPr>
          </a:p>
          <a:p>
            <a:pPr algn="just"/>
            <a:endParaRPr lang="en-US" sz="2600" dirty="0" smtClean="0">
              <a:latin typeface="Book Antiqua" panose="02040602050305030304" pitchFamily="18" charset="0"/>
            </a:endParaRPr>
          </a:p>
          <a:p>
            <a:pPr marL="0" indent="0" algn="just">
              <a:buNone/>
            </a:pPr>
            <a:r>
              <a:rPr lang="en-US" sz="2400" dirty="0" smtClean="0">
                <a:latin typeface="Book Antiqua" panose="02040602050305030304" pitchFamily="18" charset="0"/>
              </a:rPr>
              <a:t> </a:t>
            </a:r>
          </a:p>
        </p:txBody>
      </p:sp>
    </p:spTree>
    <p:extLst>
      <p:ext uri="{BB962C8B-B14F-4D97-AF65-F5344CB8AC3E}">
        <p14:creationId xmlns:p14="http://schemas.microsoft.com/office/powerpoint/2010/main" val="243391335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Introduction to RNN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smtClean="0">
                <a:latin typeface="Book Antiqua" pitchFamily="18" charset="0"/>
              </a:rPr>
              <a:t>Thus RNN came into existence, which solved this issue with the help of a Hidden Layer. The main and most important feature of RNN is Hidden state, which remembers some information about a sequence.</a:t>
            </a:r>
          </a:p>
          <a:p>
            <a:pPr algn="just" fontAlgn="base"/>
            <a:r>
              <a:rPr lang="en-US" sz="2600" dirty="0" smtClean="0">
                <a:latin typeface="Book Antiqua" pitchFamily="18" charset="0"/>
              </a:rPr>
              <a:t>RNN have a </a:t>
            </a:r>
            <a:r>
              <a:rPr lang="en-US" sz="2600" b="1" dirty="0" smtClean="0">
                <a:latin typeface="Book Antiqua" pitchFamily="18" charset="0"/>
              </a:rPr>
              <a:t>“memory”</a:t>
            </a:r>
            <a:r>
              <a:rPr lang="en-US" sz="2600" dirty="0" smtClean="0">
                <a:latin typeface="Book Antiqua" pitchFamily="18" charset="0"/>
              </a:rPr>
              <a:t> which remembers all information about what has been calculated. It uses the same parameters for each input as it performs the same task on all the inputs or hidden states to produce the output. </a:t>
            </a:r>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Long Short-term Memory</a:t>
            </a:r>
            <a:endParaRPr lang="en-US" b="1" dirty="0">
              <a:latin typeface="Book Antiqua" pitchFamily="18" charset="0"/>
            </a:endParaRPr>
          </a:p>
        </p:txBody>
      </p:sp>
      <p:grpSp>
        <p:nvGrpSpPr>
          <p:cNvPr id="6" name="Group 5"/>
          <p:cNvGrpSpPr/>
          <p:nvPr/>
        </p:nvGrpSpPr>
        <p:grpSpPr>
          <a:xfrm>
            <a:off x="838200" y="1905000"/>
            <a:ext cx="7467600" cy="3657600"/>
            <a:chOff x="0" y="0"/>
            <a:chExt cx="5610861" cy="2744951"/>
          </a:xfrm>
        </p:grpSpPr>
        <p:grpSp>
          <p:nvGrpSpPr>
            <p:cNvPr id="7" name="Group 6"/>
            <p:cNvGrpSpPr>
              <a:grpSpLocks/>
            </p:cNvGrpSpPr>
            <p:nvPr/>
          </p:nvGrpSpPr>
          <p:grpSpPr bwMode="auto">
            <a:xfrm>
              <a:off x="0" y="0"/>
              <a:ext cx="5610861" cy="2744951"/>
              <a:chOff x="2296" y="8515"/>
              <a:chExt cx="6894" cy="3479"/>
            </a:xfrm>
          </p:grpSpPr>
          <p:grpSp>
            <p:nvGrpSpPr>
              <p:cNvPr id="10" name="Group 9"/>
              <p:cNvGrpSpPr>
                <a:grpSpLocks/>
              </p:cNvGrpSpPr>
              <p:nvPr/>
            </p:nvGrpSpPr>
            <p:grpSpPr bwMode="auto">
              <a:xfrm>
                <a:off x="2296" y="8515"/>
                <a:ext cx="6894" cy="3479"/>
                <a:chOff x="1830" y="1847"/>
                <a:chExt cx="9180" cy="4201"/>
              </a:xfrm>
            </p:grpSpPr>
            <p:grpSp>
              <p:nvGrpSpPr>
                <p:cNvPr id="12" name="Group 11"/>
                <p:cNvGrpSpPr>
                  <a:grpSpLocks/>
                </p:cNvGrpSpPr>
                <p:nvPr/>
              </p:nvGrpSpPr>
              <p:grpSpPr bwMode="auto">
                <a:xfrm>
                  <a:off x="3120" y="1847"/>
                  <a:ext cx="7134" cy="3540"/>
                  <a:chOff x="3120" y="1847"/>
                  <a:chExt cx="7134" cy="3540"/>
                </a:xfrm>
              </p:grpSpPr>
              <p:sp>
                <p:nvSpPr>
                  <p:cNvPr id="24" name="AutoShape 172"/>
                  <p:cNvSpPr>
                    <a:spLocks noChangeArrowheads="1"/>
                  </p:cNvSpPr>
                  <p:nvPr/>
                </p:nvSpPr>
                <p:spPr bwMode="auto">
                  <a:xfrm>
                    <a:off x="3120" y="1847"/>
                    <a:ext cx="6345" cy="3540"/>
                  </a:xfrm>
                  <a:prstGeom prst="roundRect">
                    <a:avLst>
                      <a:gd name="adj" fmla="val 16667"/>
                    </a:avLst>
                  </a:prstGeom>
                  <a:noFill/>
                  <a:ln w="9525">
                    <a:solidFill>
                      <a:srgbClr val="000000"/>
                    </a:solidFill>
                    <a:round/>
                    <a:headEnd/>
                    <a:tailEnd/>
                  </a:ln>
                </p:spPr>
                <p:txBody>
                  <a:bodyPr rot="0" vert="horz" wrap="square" lIns="91440" tIns="45720" rIns="91440" bIns="45720" anchor="t" anchorCtr="0" upright="1">
                    <a:noAutofit/>
                  </a:bodyPr>
                  <a:lstStyle/>
                  <a:p>
                    <a:endParaRPr lang="en-US"/>
                  </a:p>
                </p:txBody>
              </p:sp>
              <p:sp>
                <p:nvSpPr>
                  <p:cNvPr id="25" name="Rectangle 24"/>
                  <p:cNvSpPr>
                    <a:spLocks noChangeArrowheads="1"/>
                  </p:cNvSpPr>
                  <p:nvPr/>
                </p:nvSpPr>
                <p:spPr bwMode="auto">
                  <a:xfrm>
                    <a:off x="3735" y="3693"/>
                    <a:ext cx="735" cy="465"/>
                  </a:xfrm>
                  <a:prstGeom prst="rect">
                    <a:avLst/>
                  </a:prstGeom>
                  <a:solidFill>
                    <a:srgbClr val="DDD8C2"/>
                  </a:solidFill>
                  <a:ln w="9525">
                    <a:solidFill>
                      <a:srgbClr val="000000"/>
                    </a:solidFill>
                    <a:miter lim="800000"/>
                    <a:headEnd/>
                    <a:tailEnd/>
                  </a:ln>
                </p:spPr>
                <p:txBody>
                  <a:bodyPr rot="0" vert="horz" wrap="square" lIns="91440" tIns="45720" rIns="91440" bIns="45720" anchor="t" anchorCtr="0" upright="1">
                    <a:noAutofit/>
                  </a:bodyPr>
                  <a:lstStyle/>
                  <a:p>
                    <a:r>
                      <a:rPr lang="en-US" sz="1000">
                        <a:effectLst/>
                        <a:latin typeface="Times New Roman" panose="02020603050405020304" pitchFamily="18" charset="0"/>
                      </a:rPr>
                      <a:t>  σ</a:t>
                    </a:r>
                    <a:endParaRPr lang="en-US">
                      <a:effectLst/>
                    </a:endParaRPr>
                  </a:p>
                  <a:p>
                    <a:r>
                      <a:rPr lang="en-US" sz="1000">
                        <a:effectLst/>
                        <a:latin typeface="Times New Roman" panose="02020603050405020304" pitchFamily="18" charset="0"/>
                      </a:rPr>
                      <a:t> </a:t>
                    </a:r>
                    <a:endParaRPr lang="en-US">
                      <a:effectLst/>
                    </a:endParaRPr>
                  </a:p>
                </p:txBody>
              </p:sp>
              <p:sp>
                <p:nvSpPr>
                  <p:cNvPr id="26" name="Rectangle 25"/>
                  <p:cNvSpPr>
                    <a:spLocks noChangeArrowheads="1"/>
                  </p:cNvSpPr>
                  <p:nvPr/>
                </p:nvSpPr>
                <p:spPr bwMode="auto">
                  <a:xfrm>
                    <a:off x="4905" y="3693"/>
                    <a:ext cx="735" cy="465"/>
                  </a:xfrm>
                  <a:prstGeom prst="rect">
                    <a:avLst/>
                  </a:prstGeom>
                  <a:solidFill>
                    <a:srgbClr val="DDD8C2"/>
                  </a:solidFill>
                  <a:ln w="9525">
                    <a:solidFill>
                      <a:srgbClr val="000000"/>
                    </a:solidFill>
                    <a:miter lim="800000"/>
                    <a:headEnd/>
                    <a:tailEnd/>
                  </a:ln>
                </p:spPr>
                <p:txBody>
                  <a:bodyPr rot="0" vert="horz" wrap="square" lIns="91440" tIns="45720" rIns="91440" bIns="45720" anchor="t" anchorCtr="0" upright="1">
                    <a:noAutofit/>
                  </a:bodyPr>
                  <a:lstStyle/>
                  <a:p>
                    <a:r>
                      <a:rPr lang="en-US" sz="1000">
                        <a:effectLst/>
                        <a:latin typeface="Times New Roman" panose="02020603050405020304" pitchFamily="18" charset="0"/>
                      </a:rPr>
                      <a:t>  σ</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7" name="Rectangle 26"/>
                  <p:cNvSpPr>
                    <a:spLocks noChangeArrowheads="1"/>
                  </p:cNvSpPr>
                  <p:nvPr/>
                </p:nvSpPr>
                <p:spPr bwMode="auto">
                  <a:xfrm>
                    <a:off x="6075" y="3768"/>
                    <a:ext cx="870" cy="390"/>
                  </a:xfrm>
                  <a:prstGeom prst="rect">
                    <a:avLst/>
                  </a:prstGeom>
                  <a:solidFill>
                    <a:srgbClr val="DDD8C2"/>
                  </a:solidFill>
                  <a:ln w="9525">
                    <a:solidFill>
                      <a:srgbClr val="000000"/>
                    </a:solidFill>
                    <a:miter lim="800000"/>
                    <a:headEnd/>
                    <a:tailEnd/>
                  </a:ln>
                </p:spPr>
                <p:txBody>
                  <a:bodyPr rot="0" vert="horz" wrap="square" lIns="91440" tIns="45720" rIns="91440" bIns="45720" anchor="t" anchorCtr="0" upright="1">
                    <a:noAutofit/>
                  </a:bodyPr>
                  <a:lstStyle/>
                  <a:p>
                    <a:r>
                      <a:rPr lang="en-US" sz="1000">
                        <a:effectLst/>
                        <a:latin typeface="Times New Roman" panose="02020603050405020304" pitchFamily="18" charset="0"/>
                      </a:rPr>
                      <a:t>tanh</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8" name="Rectangle 27"/>
                  <p:cNvSpPr>
                    <a:spLocks noChangeArrowheads="1"/>
                  </p:cNvSpPr>
                  <p:nvPr/>
                </p:nvSpPr>
                <p:spPr bwMode="auto">
                  <a:xfrm>
                    <a:off x="7290" y="4548"/>
                    <a:ext cx="735" cy="435"/>
                  </a:xfrm>
                  <a:prstGeom prst="rect">
                    <a:avLst/>
                  </a:prstGeom>
                  <a:solidFill>
                    <a:srgbClr val="DDD8C2"/>
                  </a:solidFill>
                  <a:ln w="9525">
                    <a:solidFill>
                      <a:srgbClr val="000000"/>
                    </a:solidFill>
                    <a:miter lim="800000"/>
                    <a:headEnd/>
                    <a:tailEnd/>
                  </a:ln>
                </p:spPr>
                <p:txBody>
                  <a:bodyPr rot="0" vert="horz" wrap="square" lIns="91440" tIns="45720" rIns="91440" bIns="45720" anchor="t" anchorCtr="0" upright="1">
                    <a:noAutofit/>
                  </a:bodyPr>
                  <a:lstStyle/>
                  <a:p>
                    <a:r>
                      <a:rPr lang="en-US" sz="1000">
                        <a:effectLst/>
                        <a:latin typeface="Times New Roman" panose="02020603050405020304" pitchFamily="18" charset="0"/>
                      </a:rPr>
                      <a:t>  σ</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9" name="Rectangle 28"/>
                  <p:cNvSpPr>
                    <a:spLocks noChangeArrowheads="1"/>
                  </p:cNvSpPr>
                  <p:nvPr/>
                </p:nvSpPr>
                <p:spPr bwMode="auto">
                  <a:xfrm>
                    <a:off x="8400" y="3723"/>
                    <a:ext cx="870" cy="390"/>
                  </a:xfrm>
                  <a:prstGeom prst="rect">
                    <a:avLst/>
                  </a:prstGeom>
                  <a:solidFill>
                    <a:srgbClr val="DDD8C2"/>
                  </a:solidFill>
                  <a:ln w="9525">
                    <a:solidFill>
                      <a:srgbClr val="000000"/>
                    </a:solidFill>
                    <a:miter lim="800000"/>
                    <a:headEnd/>
                    <a:tailEnd/>
                  </a:ln>
                </p:spPr>
                <p:txBody>
                  <a:bodyPr rot="0" vert="horz" wrap="square" lIns="91440" tIns="45720" rIns="91440" bIns="45720" anchor="t" anchorCtr="0" upright="1">
                    <a:noAutofit/>
                  </a:bodyPr>
                  <a:lstStyle/>
                  <a:p>
                    <a:r>
                      <a:rPr lang="en-US" sz="1000">
                        <a:effectLst/>
                        <a:latin typeface="Times New Roman" panose="02020603050405020304" pitchFamily="18" charset="0"/>
                      </a:rPr>
                      <a:t>tanh</a:t>
                    </a:r>
                    <a:endParaRPr lang="en-US">
                      <a:effectLst/>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0" name="Oval 29"/>
                  <p:cNvSpPr>
                    <a:spLocks noChangeArrowheads="1"/>
                  </p:cNvSpPr>
                  <p:nvPr/>
                </p:nvSpPr>
                <p:spPr bwMode="auto">
                  <a:xfrm>
                    <a:off x="8640" y="4548"/>
                    <a:ext cx="480" cy="465"/>
                  </a:xfrm>
                  <a:prstGeom prst="ellipse">
                    <a:avLst/>
                  </a:prstGeom>
                  <a:solidFill>
                    <a:srgbClr val="B8CCE4"/>
                  </a:solidFill>
                  <a:ln w="9525">
                    <a:solidFill>
                      <a:srgbClr val="000000"/>
                    </a:solidFill>
                    <a:round/>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1" name="Oval 30"/>
                  <p:cNvSpPr>
                    <a:spLocks noChangeArrowheads="1"/>
                  </p:cNvSpPr>
                  <p:nvPr/>
                </p:nvSpPr>
                <p:spPr bwMode="auto">
                  <a:xfrm>
                    <a:off x="3840" y="2207"/>
                    <a:ext cx="524" cy="465"/>
                  </a:xfrm>
                  <a:prstGeom prst="ellipse">
                    <a:avLst/>
                  </a:prstGeom>
                  <a:solidFill>
                    <a:srgbClr val="B8CCE4"/>
                  </a:solidFill>
                  <a:ln w="9525">
                    <a:solidFill>
                      <a:srgbClr val="000000"/>
                    </a:solidFill>
                    <a:round/>
                    <a:headEnd/>
                    <a:tailEnd/>
                  </a:ln>
                </p:spPr>
                <p:txBody>
                  <a:bodyPr rot="0" vert="horz" wrap="square" lIns="91440" tIns="45720" rIns="91440" bIns="45720" anchor="t" anchorCtr="0" upright="1">
                    <a:noAutofit/>
                  </a:bodyPr>
                  <a:lstStyle/>
                  <a:p>
                    <a:pPr marL="0" marR="0">
                      <a:lnSpc>
                        <a:spcPct val="107000"/>
                      </a:lnSpc>
                      <a:spcBef>
                        <a:spcPts val="0"/>
                      </a:spcBef>
                      <a:spcAft>
                        <a:spcPts val="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2" name="Oval 31"/>
                  <p:cNvSpPr>
                    <a:spLocks noChangeArrowheads="1"/>
                  </p:cNvSpPr>
                  <p:nvPr/>
                </p:nvSpPr>
                <p:spPr bwMode="auto">
                  <a:xfrm>
                    <a:off x="6285" y="2207"/>
                    <a:ext cx="524" cy="465"/>
                  </a:xfrm>
                  <a:prstGeom prst="ellipse">
                    <a:avLst/>
                  </a:prstGeom>
                  <a:solidFill>
                    <a:srgbClr val="B8CCE4"/>
                  </a:solidFill>
                  <a:ln w="9525">
                    <a:solidFill>
                      <a:srgbClr val="000000"/>
                    </a:solidFill>
                    <a:round/>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3" name="Oval 32"/>
                  <p:cNvSpPr>
                    <a:spLocks noChangeArrowheads="1"/>
                  </p:cNvSpPr>
                  <p:nvPr/>
                </p:nvSpPr>
                <p:spPr bwMode="auto">
                  <a:xfrm>
                    <a:off x="6285" y="2943"/>
                    <a:ext cx="524" cy="465"/>
                  </a:xfrm>
                  <a:prstGeom prst="ellipse">
                    <a:avLst/>
                  </a:prstGeom>
                  <a:solidFill>
                    <a:srgbClr val="B8CCE4"/>
                  </a:solidFill>
                  <a:ln w="9525">
                    <a:solidFill>
                      <a:srgbClr val="000000"/>
                    </a:solidFill>
                    <a:round/>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34" name="AutoShape 182"/>
                  <p:cNvCxnSpPr>
                    <a:cxnSpLocks noChangeShapeType="1"/>
                  </p:cNvCxnSpPr>
                  <p:nvPr/>
                </p:nvCxnSpPr>
                <p:spPr bwMode="auto">
                  <a:xfrm>
                    <a:off x="8025" y="4773"/>
                    <a:ext cx="61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5" name="AutoShape 183"/>
                  <p:cNvCxnSpPr>
                    <a:cxnSpLocks noChangeShapeType="1"/>
                  </p:cNvCxnSpPr>
                  <p:nvPr/>
                </p:nvCxnSpPr>
                <p:spPr bwMode="auto">
                  <a:xfrm flipV="1">
                    <a:off x="8865" y="4113"/>
                    <a:ext cx="0" cy="435"/>
                  </a:xfrm>
                  <a:prstGeom prst="straightConnector1">
                    <a:avLst/>
                  </a:prstGeom>
                  <a:noFill/>
                  <a:ln w="9525">
                    <a:solidFill>
                      <a:srgbClr val="000000"/>
                    </a:solidFill>
                    <a:round/>
                    <a:headEnd/>
                    <a:tailEnd type="none" w="lg" len="sm"/>
                  </a:ln>
                  <a:extLst>
                    <a:ext uri="{909E8E84-426E-40DD-AFC4-6F175D3DCCD1}">
                      <a14:hiddenFill xmlns:a14="http://schemas.microsoft.com/office/drawing/2010/main">
                        <a:noFill/>
                      </a14:hiddenFill>
                    </a:ext>
                  </a:extLst>
                </p:spPr>
              </p:cxnSp>
              <p:cxnSp>
                <p:nvCxnSpPr>
                  <p:cNvPr id="36" name="AutoShape 184"/>
                  <p:cNvCxnSpPr>
                    <a:cxnSpLocks noChangeShapeType="1"/>
                  </p:cNvCxnSpPr>
                  <p:nvPr/>
                </p:nvCxnSpPr>
                <p:spPr bwMode="auto">
                  <a:xfrm flipV="1">
                    <a:off x="4110" y="4158"/>
                    <a:ext cx="0" cy="6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7" name="AutoShape 185"/>
                  <p:cNvCxnSpPr>
                    <a:cxnSpLocks noChangeShapeType="1"/>
                  </p:cNvCxnSpPr>
                  <p:nvPr/>
                </p:nvCxnSpPr>
                <p:spPr bwMode="auto">
                  <a:xfrm flipV="1">
                    <a:off x="5235" y="4158"/>
                    <a:ext cx="0" cy="6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8" name="AutoShape 186"/>
                  <p:cNvCxnSpPr>
                    <a:cxnSpLocks noChangeShapeType="1"/>
                  </p:cNvCxnSpPr>
                  <p:nvPr/>
                </p:nvCxnSpPr>
                <p:spPr bwMode="auto">
                  <a:xfrm flipV="1">
                    <a:off x="6525" y="4158"/>
                    <a:ext cx="0" cy="61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39" name="AutoShape 187"/>
                  <p:cNvCxnSpPr>
                    <a:cxnSpLocks noChangeShapeType="1"/>
                  </p:cNvCxnSpPr>
                  <p:nvPr/>
                </p:nvCxnSpPr>
                <p:spPr bwMode="auto">
                  <a:xfrm flipV="1">
                    <a:off x="4081" y="2673"/>
                    <a:ext cx="0" cy="102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0" name="AutoShape 188"/>
                  <p:cNvCxnSpPr>
                    <a:cxnSpLocks noChangeShapeType="1"/>
                  </p:cNvCxnSpPr>
                  <p:nvPr/>
                </p:nvCxnSpPr>
                <p:spPr bwMode="auto">
                  <a:xfrm>
                    <a:off x="4368" y="2433"/>
                    <a:ext cx="1915"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1" name="AutoShape 189"/>
                  <p:cNvCxnSpPr>
                    <a:cxnSpLocks noChangeShapeType="1"/>
                  </p:cNvCxnSpPr>
                  <p:nvPr/>
                </p:nvCxnSpPr>
                <p:spPr bwMode="auto">
                  <a:xfrm flipV="1">
                    <a:off x="6525" y="3408"/>
                    <a:ext cx="0" cy="3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2" name="AutoShape 190"/>
                  <p:cNvCxnSpPr>
                    <a:cxnSpLocks noChangeShapeType="1"/>
                  </p:cNvCxnSpPr>
                  <p:nvPr/>
                </p:nvCxnSpPr>
                <p:spPr bwMode="auto">
                  <a:xfrm flipV="1">
                    <a:off x="6525" y="2673"/>
                    <a:ext cx="0" cy="27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3" name="AutoShape 191"/>
                  <p:cNvCxnSpPr>
                    <a:cxnSpLocks noChangeShapeType="1"/>
                  </p:cNvCxnSpPr>
                  <p:nvPr/>
                </p:nvCxnSpPr>
                <p:spPr bwMode="auto">
                  <a:xfrm>
                    <a:off x="5235" y="3183"/>
                    <a:ext cx="105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4" name="AutoShape 192"/>
                  <p:cNvCxnSpPr>
                    <a:cxnSpLocks noChangeShapeType="1"/>
                  </p:cNvCxnSpPr>
                  <p:nvPr/>
                </p:nvCxnSpPr>
                <p:spPr bwMode="auto">
                  <a:xfrm>
                    <a:off x="6813" y="2433"/>
                    <a:ext cx="3441"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45" name="AutoShape 193"/>
                  <p:cNvCxnSpPr>
                    <a:cxnSpLocks noChangeShapeType="1"/>
                  </p:cNvCxnSpPr>
                  <p:nvPr/>
                </p:nvCxnSpPr>
                <p:spPr bwMode="auto">
                  <a:xfrm>
                    <a:off x="8865" y="2433"/>
                    <a:ext cx="0" cy="126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13" name="Group 12"/>
                <p:cNvGrpSpPr>
                  <a:grpSpLocks/>
                </p:cNvGrpSpPr>
                <p:nvPr/>
              </p:nvGrpSpPr>
              <p:grpSpPr bwMode="auto">
                <a:xfrm>
                  <a:off x="1830" y="2433"/>
                  <a:ext cx="5460" cy="3615"/>
                  <a:chOff x="1830" y="2433"/>
                  <a:chExt cx="5460" cy="3615"/>
                </a:xfrm>
              </p:grpSpPr>
              <p:sp>
                <p:nvSpPr>
                  <p:cNvPr id="18" name="Text Box 195"/>
                  <p:cNvSpPr txBox="1">
                    <a:spLocks noChangeArrowheads="1"/>
                  </p:cNvSpPr>
                  <p:nvPr/>
                </p:nvSpPr>
                <p:spPr bwMode="auto">
                  <a:xfrm>
                    <a:off x="1830" y="2433"/>
                    <a:ext cx="70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C</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9" name="Text Box 196"/>
                  <p:cNvSpPr txBox="1">
                    <a:spLocks noChangeArrowheads="1"/>
                  </p:cNvSpPr>
                  <p:nvPr/>
                </p:nvSpPr>
                <p:spPr bwMode="auto">
                  <a:xfrm>
                    <a:off x="1830" y="4755"/>
                    <a:ext cx="70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0" name="Text Box 197"/>
                  <p:cNvSpPr txBox="1">
                    <a:spLocks noChangeArrowheads="1"/>
                  </p:cNvSpPr>
                  <p:nvPr/>
                </p:nvSpPr>
                <p:spPr bwMode="auto">
                  <a:xfrm>
                    <a:off x="2535" y="5598"/>
                    <a:ext cx="570"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i="1">
                        <a:effectLst/>
                        <a:latin typeface="Times New Roman" panose="02020603050405020304" pitchFamily="18" charset="0"/>
                        <a:ea typeface="Calibri" panose="020F0502020204030204" pitchFamily="34" charset="0"/>
                        <a:cs typeface="Times New Roman" panose="02020603050405020304" pitchFamily="18" charset="0"/>
                      </a:rPr>
                      <a:t>x</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21" name="AutoShape 198"/>
                  <p:cNvCxnSpPr>
                    <a:cxnSpLocks noChangeShapeType="1"/>
                  </p:cNvCxnSpPr>
                  <p:nvPr/>
                </p:nvCxnSpPr>
                <p:spPr bwMode="auto">
                  <a:xfrm>
                    <a:off x="1950" y="4773"/>
                    <a:ext cx="534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cxnSp>
                <p:nvCxnSpPr>
                  <p:cNvPr id="22" name="AutoShape 199"/>
                  <p:cNvCxnSpPr>
                    <a:cxnSpLocks noChangeShapeType="1"/>
                  </p:cNvCxnSpPr>
                  <p:nvPr/>
                </p:nvCxnSpPr>
                <p:spPr bwMode="auto">
                  <a:xfrm flipV="1">
                    <a:off x="2775" y="4773"/>
                    <a:ext cx="0" cy="945"/>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cxnSp>
                <p:nvCxnSpPr>
                  <p:cNvPr id="23" name="AutoShape 200"/>
                  <p:cNvCxnSpPr>
                    <a:cxnSpLocks noChangeShapeType="1"/>
                  </p:cNvCxnSpPr>
                  <p:nvPr/>
                </p:nvCxnSpPr>
                <p:spPr bwMode="auto">
                  <a:xfrm>
                    <a:off x="1950" y="2433"/>
                    <a:ext cx="189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nvGrpSpPr>
                <p:cNvPr id="14" name="Group 13"/>
                <p:cNvGrpSpPr>
                  <a:grpSpLocks/>
                </p:cNvGrpSpPr>
                <p:nvPr/>
              </p:nvGrpSpPr>
              <p:grpSpPr bwMode="auto">
                <a:xfrm>
                  <a:off x="9120" y="2223"/>
                  <a:ext cx="1890" cy="2760"/>
                  <a:chOff x="9120" y="2223"/>
                  <a:chExt cx="1890" cy="2760"/>
                </a:xfrm>
              </p:grpSpPr>
              <p:sp>
                <p:nvSpPr>
                  <p:cNvPr id="15" name="Text Box 203"/>
                  <p:cNvSpPr txBox="1">
                    <a:spLocks noChangeArrowheads="1"/>
                  </p:cNvSpPr>
                  <p:nvPr/>
                </p:nvSpPr>
                <p:spPr bwMode="auto">
                  <a:xfrm>
                    <a:off x="10275" y="2223"/>
                    <a:ext cx="73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C</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16" name="Text Box 204"/>
                  <p:cNvSpPr txBox="1">
                    <a:spLocks noChangeArrowheads="1"/>
                  </p:cNvSpPr>
                  <p:nvPr/>
                </p:nvSpPr>
                <p:spPr bwMode="auto">
                  <a:xfrm>
                    <a:off x="10275" y="4533"/>
                    <a:ext cx="735" cy="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17" name="AutoShape 208"/>
                  <p:cNvCxnSpPr>
                    <a:cxnSpLocks noChangeShapeType="1"/>
                  </p:cNvCxnSpPr>
                  <p:nvPr/>
                </p:nvCxnSpPr>
                <p:spPr bwMode="auto">
                  <a:xfrm>
                    <a:off x="9120" y="4773"/>
                    <a:ext cx="1290" cy="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cxnSp>
            </p:grpSp>
          </p:grpSp>
          <p:cxnSp>
            <p:nvCxnSpPr>
              <p:cNvPr id="11" name="AutoShape 209"/>
              <p:cNvCxnSpPr>
                <a:cxnSpLocks noChangeShapeType="1"/>
              </p:cNvCxnSpPr>
              <p:nvPr/>
            </p:nvCxnSpPr>
            <p:spPr bwMode="auto">
              <a:xfrm flipV="1">
                <a:off x="4853" y="9623"/>
                <a:ext cx="0" cy="413"/>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cxnSp>
        </p:grpSp>
        <p:cxnSp>
          <p:nvCxnSpPr>
            <p:cNvPr id="8" name="Straight Connector 7"/>
            <p:cNvCxnSpPr/>
            <p:nvPr/>
          </p:nvCxnSpPr>
          <p:spPr>
            <a:xfrm flipH="1">
              <a:off x="1743075" y="0"/>
              <a:ext cx="0" cy="231388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238500" y="0"/>
              <a:ext cx="0" cy="23133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3326131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Long Short-term Memory</a:t>
            </a:r>
            <a:endParaRPr lang="en-US" b="1" dirty="0">
              <a:latin typeface="Book Antiqua" pitchFamily="18" charset="0"/>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04800" y="1600200"/>
                <a:ext cx="8382000" cy="4525963"/>
              </a:xfrm>
            </p:spPr>
            <p:txBody>
              <a:bodyPr>
                <a:normAutofit fontScale="92500"/>
              </a:bodyPr>
              <a:lstStyle/>
              <a:p>
                <a:pPr marL="0" indent="0">
                  <a:buNone/>
                </a:pPr>
                <a:r>
                  <a:rPr lang="en-US" sz="2800" b="1" dirty="0" smtClean="0">
                    <a:latin typeface="Book Antiqua" panose="02040602050305030304" pitchFamily="18" charset="0"/>
                  </a:rPr>
                  <a:t>Forget Gate</a:t>
                </a:r>
              </a:p>
              <a:p>
                <a:pPr marL="571500" indent="0">
                  <a:buNone/>
                </a:pPr>
                <a14:m>
                  <m:oMathPara xmlns:m="http://schemas.openxmlformats.org/officeDocument/2006/math">
                    <m:oMathParaPr>
                      <m:jc m:val="left"/>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𝑓</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𝑓</m:t>
                              </m:r>
                            </m:sub>
                          </m:sSub>
                        </m:e>
                      </m:d>
                    </m:oMath>
                  </m:oMathPara>
                </a14:m>
                <a:endParaRPr lang="en-US" sz="2800" dirty="0" smtClean="0">
                  <a:latin typeface="Book Antiqua" panose="02040602050305030304" pitchFamily="18" charset="0"/>
                </a:endParaRPr>
              </a:p>
              <a:p>
                <a:pPr marL="0" indent="0">
                  <a:buNone/>
                </a:pPr>
                <a:r>
                  <a:rPr lang="en-US" sz="2800" b="1" dirty="0" smtClean="0">
                    <a:latin typeface="Book Antiqua" panose="02040602050305030304" pitchFamily="18" charset="0"/>
                  </a:rPr>
                  <a:t>Input Gate</a:t>
                </a:r>
                <a:endParaRPr lang="en-US" sz="2800" b="1" dirty="0">
                  <a:latin typeface="Book Antiqua" panose="02040602050305030304" pitchFamily="18" charset="0"/>
                </a:endParaRPr>
              </a:p>
              <a:p>
                <a:pPr marL="571500" indent="0">
                  <a:buNone/>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𝑖</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𝑖</m:t>
                            </m:r>
                          </m:sub>
                        </m:sSub>
                      </m:e>
                    </m:d>
                  </m:oMath>
                </a14:m>
                <a:r>
                  <a:rPr lang="en-US" sz="2800" dirty="0" smtClean="0">
                    <a:latin typeface="Book Antiqua" panose="02040602050305030304" pitchFamily="18" charset="0"/>
                  </a:rPr>
                  <a:t>  (</a:t>
                </a:r>
                <a:r>
                  <a:rPr lang="en-US" sz="2800" i="1" dirty="0" smtClean="0">
                    <a:latin typeface="Book Antiqua" panose="02040602050305030304" pitchFamily="18" charset="0"/>
                  </a:rPr>
                  <a:t>Input gate</a:t>
                </a:r>
                <a:r>
                  <a:rPr lang="en-US" sz="2800" dirty="0" smtClean="0">
                    <a:latin typeface="Book Antiqua" panose="02040602050305030304" pitchFamily="18" charset="0"/>
                  </a:rPr>
                  <a:t>)</a:t>
                </a:r>
              </a:p>
              <a:p>
                <a:pPr marL="571500" indent="0">
                  <a:buNone/>
                </a:pP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i="1">
                        <a:latin typeface="Cambria Math" panose="02040503050406030204" pitchFamily="18" charset="0"/>
                      </a:rPr>
                      <m:t>𝑡𝑎𝑛h</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𝑐</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𝑐</m:t>
                            </m:r>
                          </m:sub>
                        </m:sSub>
                      </m:e>
                    </m:d>
                  </m:oMath>
                </a14:m>
                <a:r>
                  <a:rPr lang="en-US" sz="2800" dirty="0" smtClean="0">
                    <a:latin typeface="Book Antiqua" panose="02040602050305030304" pitchFamily="18" charset="0"/>
                  </a:rPr>
                  <a:t>	(</a:t>
                </a:r>
                <a:r>
                  <a:rPr lang="en-US" sz="2800" i="1" dirty="0" smtClean="0">
                    <a:latin typeface="Book Antiqua" panose="02040602050305030304" pitchFamily="18" charset="0"/>
                  </a:rPr>
                  <a:t>New Information</a:t>
                </a:r>
                <a:r>
                  <a:rPr lang="en-US" sz="2800" dirty="0" smtClean="0">
                    <a:latin typeface="Book Antiqua" panose="02040602050305030304" pitchFamily="18" charset="0"/>
                  </a:rPr>
                  <a:t>)</a:t>
                </a:r>
              </a:p>
              <a:p>
                <a:pPr marL="571500" indent="0">
                  <a:buNone/>
                </a:pP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𝑡</m:t>
                        </m:r>
                      </m:sub>
                    </m:sSub>
                    <m:r>
                      <a:rPr lang="en-US" sz="2800" i="1">
                        <a:latin typeface="Cambria Math" panose="02040503050406030204" pitchFamily="18" charset="0"/>
                      </a:rPr>
                      <m:t>=</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𝑡</m:t>
                            </m:r>
                            <m:r>
                              <a:rPr lang="en-US" sz="2800" i="1">
                                <a:latin typeface="Cambria Math" panose="02040503050406030204" pitchFamily="18" charset="0"/>
                              </a:rPr>
                              <m:t>−1</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𝐼</m:t>
                            </m:r>
                          </m:e>
                          <m:sub>
                            <m:r>
                              <a:rPr lang="en-US" sz="2800" i="1">
                                <a:latin typeface="Cambria Math" panose="02040503050406030204" pitchFamily="18" charset="0"/>
                              </a:rPr>
                              <m:t>𝑡</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𝑡</m:t>
                            </m:r>
                          </m:sub>
                          <m:sup>
                            <m:r>
                              <a:rPr lang="en-US" sz="2800" i="1">
                                <a:latin typeface="Cambria Math" panose="02040503050406030204" pitchFamily="18" charset="0"/>
                              </a:rPr>
                              <m:t>,</m:t>
                            </m:r>
                          </m:sup>
                        </m:sSubSup>
                      </m:e>
                    </m:d>
                  </m:oMath>
                </a14:m>
                <a:r>
                  <a:rPr lang="en-US" sz="2800" dirty="0" smtClean="0">
                    <a:latin typeface="Book Antiqua" panose="02040602050305030304" pitchFamily="18" charset="0"/>
                  </a:rPr>
                  <a:t>      (</a:t>
                </a:r>
                <a:r>
                  <a:rPr lang="en-US" sz="2800" i="1" dirty="0" smtClean="0">
                    <a:latin typeface="Book Antiqua" panose="02040602050305030304" pitchFamily="18" charset="0"/>
                  </a:rPr>
                  <a:t>New Cell State</a:t>
                </a:r>
                <a:r>
                  <a:rPr lang="en-US" sz="2800" dirty="0" smtClean="0">
                    <a:latin typeface="Book Antiqua" panose="02040602050305030304" pitchFamily="18" charset="0"/>
                  </a:rPr>
                  <a:t>)</a:t>
                </a:r>
              </a:p>
              <a:p>
                <a:pPr marL="0" indent="0">
                  <a:buNone/>
                </a:pPr>
                <a:r>
                  <a:rPr lang="en-US" sz="2800" b="1" dirty="0" smtClean="0">
                    <a:latin typeface="Book Antiqua" panose="02040602050305030304" pitchFamily="18" charset="0"/>
                  </a:rPr>
                  <a:t>Output Gate</a:t>
                </a:r>
              </a:p>
              <a:p>
                <a:pPr marL="0" indent="0">
                  <a:buNone/>
                  <a:tabLst>
                    <a:tab pos="514350" algn="l"/>
                  </a:tabLst>
                </a:pPr>
                <a:r>
                  <a:rPr lang="en-US" sz="2800" dirty="0" smtClean="0">
                    <a:latin typeface="Book Antiqua" panose="0204060205030503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𝑜</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𝑜</m:t>
                            </m:r>
                          </m:sub>
                        </m:sSub>
                      </m:e>
                    </m:d>
                  </m:oMath>
                </a14:m>
                <a:endParaRPr lang="en-US" sz="2800" dirty="0">
                  <a:latin typeface="Book Antiqua" panose="02040602050305030304" pitchFamily="18" charset="0"/>
                </a:endParaRPr>
              </a:p>
              <a:p>
                <a:pPr marL="0" indent="0">
                  <a:buNone/>
                  <a:tabLst>
                    <a:tab pos="514350" algn="l"/>
                  </a:tabLst>
                </a:pPr>
                <a:r>
                  <a:rPr lang="en-US" sz="2800" dirty="0" smtClean="0">
                    <a:latin typeface="Book Antiqua" panose="02040602050305030304"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𝑡𝑎𝑛h</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𝐶</m:t>
                            </m:r>
                          </m:e>
                          <m:sub>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𝑂</m:t>
                            </m:r>
                          </m:e>
                          <m:sub>
                            <m:r>
                              <a:rPr lang="en-US" sz="2800" i="1">
                                <a:latin typeface="Cambria Math" panose="02040503050406030204" pitchFamily="18" charset="0"/>
                              </a:rPr>
                              <m:t>𝑡</m:t>
                            </m:r>
                          </m:sub>
                        </m:sSub>
                      </m:e>
                    </m:d>
                  </m:oMath>
                </a14:m>
                <a:endParaRPr lang="en-US" sz="2800" dirty="0">
                  <a:latin typeface="Book Antiqua" panose="02040602050305030304" pitchFamily="18" charset="0"/>
                </a:endParaRPr>
              </a:p>
              <a:p>
                <a:pPr marL="0" indent="0">
                  <a:buNone/>
                </a:pPr>
                <a:endParaRPr lang="en-US" sz="2800" dirty="0" smtClean="0">
                  <a:latin typeface="Book Antiqua" panose="02040602050305030304" pitchFamily="18" charset="0"/>
                </a:endParaRPr>
              </a:p>
              <a:p>
                <a:pPr marL="0" indent="0">
                  <a:buNone/>
                </a:pPr>
                <a:endParaRPr lang="en-US" sz="2800" dirty="0">
                  <a:latin typeface="Book Antiqua" panose="0204060205030503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04800" y="1600200"/>
                <a:ext cx="8382000" cy="4525963"/>
              </a:xfrm>
              <a:blipFill rotWithShape="0">
                <a:blip r:embed="rId2"/>
                <a:stretch>
                  <a:fillRect l="-1309" t="-1348"/>
                </a:stretch>
              </a:blipFill>
            </p:spPr>
            <p:txBody>
              <a:bodyPr/>
              <a:lstStyle/>
              <a:p>
                <a:r>
                  <a:rPr lang="en-US">
                    <a:noFill/>
                  </a:rPr>
                  <a:t> </a:t>
                </a:r>
              </a:p>
            </p:txBody>
          </p:sp>
        </mc:Fallback>
      </mc:AlternateContent>
    </p:spTree>
    <p:extLst>
      <p:ext uri="{BB962C8B-B14F-4D97-AF65-F5344CB8AC3E}">
        <p14:creationId xmlns:p14="http://schemas.microsoft.com/office/powerpoint/2010/main" val="422289439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Long Short-term Memory</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rmAutofit/>
          </a:bodyPr>
          <a:lstStyle/>
          <a:p>
            <a:pPr algn="just"/>
            <a:r>
              <a:rPr lang="en-US" sz="2400" dirty="0" smtClean="0">
                <a:latin typeface="Book Antiqua" panose="02040602050305030304" pitchFamily="18" charset="0"/>
              </a:rPr>
              <a:t>Here, </a:t>
            </a:r>
            <a:r>
              <a:rPr lang="en-US" sz="2400" dirty="0" err="1">
                <a:latin typeface="Book Antiqua" panose="02040602050305030304" pitchFamily="18" charset="0"/>
              </a:rPr>
              <a:t>W</a:t>
            </a:r>
            <a:r>
              <a:rPr lang="en-US" sz="2400" i="1" baseline="-25000" dirty="0" err="1">
                <a:latin typeface="Book Antiqua" panose="02040602050305030304" pitchFamily="18" charset="0"/>
              </a:rPr>
              <a:t>f</a:t>
            </a:r>
            <a:r>
              <a:rPr lang="en-US" sz="2400" dirty="0">
                <a:latin typeface="Book Antiqua" panose="02040602050305030304" pitchFamily="18" charset="0"/>
              </a:rPr>
              <a:t> , W</a:t>
            </a:r>
            <a:r>
              <a:rPr lang="en-US" sz="2400" baseline="-25000" dirty="0">
                <a:latin typeface="Book Antiqua" panose="02040602050305030304" pitchFamily="18" charset="0"/>
              </a:rPr>
              <a:t>i</a:t>
            </a:r>
            <a:r>
              <a:rPr lang="en-US" sz="2400" dirty="0">
                <a:latin typeface="Book Antiqua" panose="02040602050305030304" pitchFamily="18" charset="0"/>
              </a:rPr>
              <a:t>, </a:t>
            </a:r>
            <a:r>
              <a:rPr lang="en-US" sz="2400" dirty="0" err="1">
                <a:latin typeface="Book Antiqua" panose="02040602050305030304" pitchFamily="18" charset="0"/>
              </a:rPr>
              <a:t>W</a:t>
            </a:r>
            <a:r>
              <a:rPr lang="en-US" sz="2400" baseline="-25000" dirty="0" err="1">
                <a:latin typeface="Book Antiqua" panose="02040602050305030304" pitchFamily="18" charset="0"/>
              </a:rPr>
              <a:t>o</a:t>
            </a:r>
            <a:r>
              <a:rPr lang="en-US" sz="2400" dirty="0">
                <a:latin typeface="Book Antiqua" panose="02040602050305030304" pitchFamily="18" charset="0"/>
              </a:rPr>
              <a:t>, </a:t>
            </a:r>
            <a:r>
              <a:rPr lang="en-US" sz="2400" dirty="0" err="1">
                <a:latin typeface="Book Antiqua" panose="02040602050305030304" pitchFamily="18" charset="0"/>
              </a:rPr>
              <a:t>U</a:t>
            </a:r>
            <a:r>
              <a:rPr lang="en-US" sz="2400" i="1" baseline="-25000" dirty="0" err="1">
                <a:latin typeface="Book Antiqua" panose="02040602050305030304" pitchFamily="18" charset="0"/>
              </a:rPr>
              <a:t>f</a:t>
            </a:r>
            <a:r>
              <a:rPr lang="en-US" sz="2400" dirty="0">
                <a:latin typeface="Book Antiqua" panose="02040602050305030304" pitchFamily="18" charset="0"/>
              </a:rPr>
              <a:t>, </a:t>
            </a:r>
            <a:r>
              <a:rPr lang="en-US" sz="2400" dirty="0" err="1">
                <a:latin typeface="Book Antiqua" panose="02040602050305030304" pitchFamily="18" charset="0"/>
              </a:rPr>
              <a:t>U</a:t>
            </a:r>
            <a:r>
              <a:rPr lang="en-US" sz="2400" baseline="-25000" dirty="0" err="1">
                <a:latin typeface="Book Antiqua" panose="02040602050305030304" pitchFamily="18" charset="0"/>
              </a:rPr>
              <a:t>i</a:t>
            </a:r>
            <a:r>
              <a:rPr lang="en-US" sz="2400" dirty="0">
                <a:latin typeface="Book Antiqua" panose="02040602050305030304" pitchFamily="18" charset="0"/>
              </a:rPr>
              <a:t>, and </a:t>
            </a:r>
            <a:r>
              <a:rPr lang="en-US" sz="2400" dirty="0" err="1">
                <a:latin typeface="Book Antiqua" panose="02040602050305030304" pitchFamily="18" charset="0"/>
              </a:rPr>
              <a:t>U</a:t>
            </a:r>
            <a:r>
              <a:rPr lang="en-US" sz="2400" baseline="-25000" dirty="0" err="1">
                <a:latin typeface="Book Antiqua" panose="02040602050305030304" pitchFamily="18" charset="0"/>
              </a:rPr>
              <a:t>o</a:t>
            </a:r>
            <a:r>
              <a:rPr lang="en-US" sz="2400" dirty="0">
                <a:latin typeface="Book Antiqua" panose="02040602050305030304" pitchFamily="18" charset="0"/>
              </a:rPr>
              <a:t> are weight matrices. </a:t>
            </a:r>
            <a:r>
              <a:rPr lang="en-US" sz="2400" i="1" dirty="0" err="1">
                <a:latin typeface="Book Antiqua" panose="02040602050305030304" pitchFamily="18" charset="0"/>
              </a:rPr>
              <a:t>x</a:t>
            </a:r>
            <a:r>
              <a:rPr lang="en-US" sz="2400" baseline="-25000" dirty="0" err="1">
                <a:latin typeface="Book Antiqua" panose="02040602050305030304" pitchFamily="18" charset="0"/>
              </a:rPr>
              <a:t>t</a:t>
            </a:r>
            <a:r>
              <a:rPr lang="en-US" sz="2400" dirty="0">
                <a:latin typeface="Book Antiqua" panose="02040602050305030304" pitchFamily="18" charset="0"/>
              </a:rPr>
              <a:t> is input at time step t, </a:t>
            </a:r>
            <a:r>
              <a:rPr lang="en-US" sz="2400" dirty="0" err="1">
                <a:latin typeface="Book Antiqua" panose="02040602050305030304" pitchFamily="18" charset="0"/>
              </a:rPr>
              <a:t>H</a:t>
            </a:r>
            <a:r>
              <a:rPr lang="en-US" sz="2400" baseline="-25000" dirty="0" err="1">
                <a:latin typeface="Book Antiqua" panose="02040602050305030304" pitchFamily="18" charset="0"/>
              </a:rPr>
              <a:t>t</a:t>
            </a:r>
            <a:r>
              <a:rPr lang="en-US" sz="2400" dirty="0">
                <a:latin typeface="Book Antiqua" panose="02040602050305030304" pitchFamily="18" charset="0"/>
              </a:rPr>
              <a:t> is hidden state at time t, C</a:t>
            </a:r>
            <a:r>
              <a:rPr lang="en-US" sz="2400" baseline="-25000" dirty="0">
                <a:latin typeface="Book Antiqua" panose="02040602050305030304" pitchFamily="18" charset="0"/>
              </a:rPr>
              <a:t>t</a:t>
            </a:r>
            <a:r>
              <a:rPr lang="en-US" sz="2400" dirty="0">
                <a:latin typeface="Book Antiqua" panose="02040602050305030304" pitchFamily="18" charset="0"/>
              </a:rPr>
              <a:t> is cell state at time t, </a:t>
            </a:r>
            <a:r>
              <a:rPr lang="en-US" sz="2400" dirty="0" err="1">
                <a:latin typeface="Book Antiqua" panose="02040602050305030304" pitchFamily="18" charset="0"/>
              </a:rPr>
              <a:t>O</a:t>
            </a:r>
            <a:r>
              <a:rPr lang="en-US" sz="2400" baseline="-25000" dirty="0" err="1">
                <a:latin typeface="Book Antiqua" panose="02040602050305030304" pitchFamily="18" charset="0"/>
              </a:rPr>
              <a:t>t</a:t>
            </a:r>
            <a:r>
              <a:rPr lang="en-US" sz="2400" dirty="0">
                <a:latin typeface="Book Antiqua" panose="02040602050305030304" pitchFamily="18" charset="0"/>
              </a:rPr>
              <a:t> is output at time t, and </a:t>
            </a:r>
            <a:r>
              <a:rPr lang="en-US" sz="2400" dirty="0" err="1">
                <a:latin typeface="Book Antiqua" panose="02040602050305030304" pitchFamily="18" charset="0"/>
              </a:rPr>
              <a:t>H’</a:t>
            </a:r>
            <a:r>
              <a:rPr lang="en-US" sz="2400" baseline="-25000" dirty="0" err="1">
                <a:latin typeface="Book Antiqua" panose="02040602050305030304" pitchFamily="18" charset="0"/>
              </a:rPr>
              <a:t>t</a:t>
            </a:r>
            <a:r>
              <a:rPr lang="en-US" sz="2400" dirty="0">
                <a:latin typeface="Book Antiqua" panose="02040602050305030304" pitchFamily="18" charset="0"/>
              </a:rPr>
              <a:t> is candidate hidden state at time t. × is point-wise multiplication and + is point-wise addition.</a:t>
            </a:r>
          </a:p>
          <a:p>
            <a:pPr algn="just"/>
            <a:endParaRPr lang="en-US" sz="2400" dirty="0" smtClean="0">
              <a:latin typeface="Book Antiqua" pitchFamily="18" charset="0"/>
            </a:endParaRPr>
          </a:p>
        </p:txBody>
      </p:sp>
    </p:spTree>
    <p:extLst>
      <p:ext uri="{BB962C8B-B14F-4D97-AF65-F5344CB8AC3E}">
        <p14:creationId xmlns:p14="http://schemas.microsoft.com/office/powerpoint/2010/main" val="4089252018"/>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Gated Recurrent Unit Network</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anose="02040602050305030304" pitchFamily="18" charset="0"/>
              </a:rPr>
              <a:t>GRU is another popular RNN variant that is used to solve the vanishing gradient problem.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GRU</a:t>
            </a:r>
            <a:r>
              <a:rPr lang="en-US" sz="2800" dirty="0">
                <a:latin typeface="Book Antiqua" panose="02040602050305030304" pitchFamily="18" charset="0"/>
              </a:rPr>
              <a:t>, like LSTM, employs a gating mechanism to remember long-term dependencies. However, its structure is simpler than that of LSTM.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As </a:t>
            </a:r>
            <a:r>
              <a:rPr lang="en-US" sz="2800" dirty="0">
                <a:latin typeface="Book Antiqua" panose="02040602050305030304" pitchFamily="18" charset="0"/>
              </a:rPr>
              <a:t>a result, training takes less time. GRU networks have been shown in studies to perform similarly to LSTM networks.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Unlike </a:t>
            </a:r>
            <a:r>
              <a:rPr lang="en-US" sz="2800" dirty="0">
                <a:latin typeface="Book Antiqua" panose="02040602050305030304" pitchFamily="18" charset="0"/>
              </a:rPr>
              <a:t>LSTM, GRU does not maintain a separate cell state. It only keeps a hidden state. </a:t>
            </a:r>
            <a:endParaRPr lang="en-US" sz="2800" dirty="0" smtClean="0">
              <a:latin typeface="Book Antiqua" pitchFamily="18" charset="0"/>
            </a:endParaRPr>
          </a:p>
        </p:txBody>
      </p:sp>
    </p:spTree>
    <p:extLst>
      <p:ext uri="{BB962C8B-B14F-4D97-AF65-F5344CB8AC3E}">
        <p14:creationId xmlns:p14="http://schemas.microsoft.com/office/powerpoint/2010/main" val="3883701822"/>
      </p:ext>
    </p:extLst>
  </p:cSld>
  <p:clrMapOvr>
    <a:masterClrMapping/>
  </p:clrMapOv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Gated Recurrent Unit Network</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smtClean="0">
                <a:latin typeface="Book Antiqua" panose="02040602050305030304" pitchFamily="18" charset="0"/>
              </a:rPr>
              <a:t>The </a:t>
            </a:r>
            <a:r>
              <a:rPr lang="en-US" sz="2800" dirty="0">
                <a:latin typeface="Book Antiqua" panose="02040602050305030304" pitchFamily="18" charset="0"/>
              </a:rPr>
              <a:t>network only has two gates: an update gate and a reset gate.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The </a:t>
            </a:r>
            <a:r>
              <a:rPr lang="en-US" sz="2800" dirty="0">
                <a:latin typeface="Book Antiqua" panose="02040602050305030304" pitchFamily="18" charset="0"/>
              </a:rPr>
              <a:t>reset gate controls how much of the previous knowledge is erased. It is in charge of the network's short-term memory.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The </a:t>
            </a:r>
            <a:r>
              <a:rPr lang="en-US" sz="2800" dirty="0">
                <a:latin typeface="Book Antiqua" panose="02040602050305030304" pitchFamily="18" charset="0"/>
              </a:rPr>
              <a:t>update gate determines how much past knowledge must be passed on into the future. It is in charge of the network's long-term memory. </a:t>
            </a:r>
            <a:endParaRPr lang="en-US" sz="2800" dirty="0" smtClean="0">
              <a:latin typeface="Book Antiqua" panose="02040602050305030304" pitchFamily="18" charset="0"/>
            </a:endParaRPr>
          </a:p>
          <a:p>
            <a:pPr algn="just"/>
            <a:r>
              <a:rPr lang="en-US" sz="2800" dirty="0" smtClean="0">
                <a:latin typeface="Book Antiqua" panose="02040602050305030304" pitchFamily="18" charset="0"/>
              </a:rPr>
              <a:t>Finally</a:t>
            </a:r>
            <a:r>
              <a:rPr lang="en-US" sz="2800" dirty="0">
                <a:latin typeface="Book Antiqua" panose="02040602050305030304" pitchFamily="18" charset="0"/>
              </a:rPr>
              <a:t>, the results of both gates are used to compute the network's current hidden state. </a:t>
            </a:r>
            <a:endParaRPr lang="en-US" sz="2800" dirty="0" smtClean="0">
              <a:latin typeface="Book Antiqua" pitchFamily="18" charset="0"/>
            </a:endParaRPr>
          </a:p>
        </p:txBody>
      </p:sp>
    </p:spTree>
    <p:extLst>
      <p:ext uri="{BB962C8B-B14F-4D97-AF65-F5344CB8AC3E}">
        <p14:creationId xmlns:p14="http://schemas.microsoft.com/office/powerpoint/2010/main" val="3645008012"/>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Gated Recurrent Unit Network</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anose="02040602050305030304" pitchFamily="18" charset="0"/>
              </a:rPr>
              <a:t>The network's architecture is depicted in </a:t>
            </a:r>
            <a:r>
              <a:rPr lang="en-US" sz="2800" dirty="0" smtClean="0">
                <a:latin typeface="Book Antiqua" panose="02040602050305030304" pitchFamily="18" charset="0"/>
              </a:rPr>
              <a:t>the Figure given below, </a:t>
            </a:r>
            <a:r>
              <a:rPr lang="en-US" sz="2800" dirty="0">
                <a:latin typeface="Book Antiqua" panose="02040602050305030304" pitchFamily="18" charset="0"/>
              </a:rPr>
              <a:t>and its mathematical formulation is given in </a:t>
            </a:r>
            <a:r>
              <a:rPr lang="en-US" sz="2800" dirty="0" smtClean="0">
                <a:latin typeface="Book Antiqua" panose="02040602050305030304" pitchFamily="18" charset="0"/>
              </a:rPr>
              <a:t>the Equation given in next slide.</a:t>
            </a:r>
          </a:p>
          <a:p>
            <a:pPr algn="just"/>
            <a:endParaRPr lang="en-US" sz="2800" dirty="0">
              <a:latin typeface="Book Antiqua" panose="02040602050305030304" pitchFamily="18" charset="0"/>
            </a:endParaRPr>
          </a:p>
          <a:p>
            <a:pPr algn="just"/>
            <a:endParaRPr lang="en-US" sz="2800" dirty="0" smtClean="0">
              <a:latin typeface="Book Antiqua" pitchFamily="18" charset="0"/>
            </a:endParaRPr>
          </a:p>
        </p:txBody>
      </p:sp>
      <p:grpSp>
        <p:nvGrpSpPr>
          <p:cNvPr id="6" name="Group 5"/>
          <p:cNvGrpSpPr/>
          <p:nvPr/>
        </p:nvGrpSpPr>
        <p:grpSpPr>
          <a:xfrm>
            <a:off x="1600200" y="3001963"/>
            <a:ext cx="7162800" cy="3306762"/>
            <a:chOff x="0" y="-1"/>
            <a:chExt cx="6165849" cy="2484017"/>
          </a:xfrm>
        </p:grpSpPr>
        <p:cxnSp>
          <p:nvCxnSpPr>
            <p:cNvPr id="7" name="Straight Connector 6"/>
            <p:cNvCxnSpPr/>
            <p:nvPr/>
          </p:nvCxnSpPr>
          <p:spPr>
            <a:xfrm>
              <a:off x="971550" y="1609725"/>
              <a:ext cx="21945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0" y="-1"/>
              <a:ext cx="6165849" cy="2484017"/>
              <a:chOff x="0" y="-1"/>
              <a:chExt cx="6165849" cy="2484017"/>
            </a:xfrm>
          </p:grpSpPr>
          <p:cxnSp>
            <p:nvCxnSpPr>
              <p:cNvPr id="9" name="Straight Connector 8"/>
              <p:cNvCxnSpPr/>
              <p:nvPr/>
            </p:nvCxnSpPr>
            <p:spPr>
              <a:xfrm>
                <a:off x="1190625" y="819150"/>
                <a:ext cx="246869"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 name="Group 9"/>
              <p:cNvGrpSpPr/>
              <p:nvPr/>
            </p:nvGrpSpPr>
            <p:grpSpPr>
              <a:xfrm>
                <a:off x="0" y="-1"/>
                <a:ext cx="6165849" cy="2484017"/>
                <a:chOff x="0" y="-1"/>
                <a:chExt cx="6165849" cy="2484017"/>
              </a:xfrm>
            </p:grpSpPr>
            <p:cxnSp>
              <p:nvCxnSpPr>
                <p:cNvPr id="11" name="Straight Connector 10"/>
                <p:cNvCxnSpPr>
                  <a:cxnSpLocks noChangeShapeType="1"/>
                </p:cNvCxnSpPr>
                <p:nvPr/>
              </p:nvCxnSpPr>
              <p:spPr bwMode="auto">
                <a:xfrm>
                  <a:off x="990600" y="161925"/>
                  <a:ext cx="0" cy="475488"/>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grpSp>
              <p:nvGrpSpPr>
                <p:cNvPr id="12" name="Group 11"/>
                <p:cNvGrpSpPr/>
                <p:nvPr/>
              </p:nvGrpSpPr>
              <p:grpSpPr>
                <a:xfrm>
                  <a:off x="0" y="-1"/>
                  <a:ext cx="6165849" cy="2484017"/>
                  <a:chOff x="0" y="-1"/>
                  <a:chExt cx="6165849" cy="2484017"/>
                </a:xfrm>
              </p:grpSpPr>
              <p:cxnSp>
                <p:nvCxnSpPr>
                  <p:cNvPr id="13" name="Straight Connector 12"/>
                  <p:cNvCxnSpPr/>
                  <p:nvPr/>
                </p:nvCxnSpPr>
                <p:spPr>
                  <a:xfrm flipH="1">
                    <a:off x="2143125" y="152400"/>
                    <a:ext cx="280" cy="7524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4" name="Group 13"/>
                  <p:cNvGrpSpPr/>
                  <p:nvPr/>
                </p:nvGrpSpPr>
                <p:grpSpPr>
                  <a:xfrm>
                    <a:off x="0" y="-1"/>
                    <a:ext cx="6165849" cy="2484017"/>
                    <a:chOff x="0" y="-1"/>
                    <a:chExt cx="6165849" cy="2484017"/>
                  </a:xfrm>
                </p:grpSpPr>
                <p:grpSp>
                  <p:nvGrpSpPr>
                    <p:cNvPr id="15" name="Group 14"/>
                    <p:cNvGrpSpPr/>
                    <p:nvPr/>
                  </p:nvGrpSpPr>
                  <p:grpSpPr>
                    <a:xfrm>
                      <a:off x="0" y="-1"/>
                      <a:ext cx="6165849" cy="2484017"/>
                      <a:chOff x="0" y="-1"/>
                      <a:chExt cx="6165849" cy="2484017"/>
                    </a:xfrm>
                  </p:grpSpPr>
                  <p:cxnSp>
                    <p:nvCxnSpPr>
                      <p:cNvPr id="17" name="Straight Connector 16"/>
                      <p:cNvCxnSpPr/>
                      <p:nvPr/>
                    </p:nvCxnSpPr>
                    <p:spPr>
                      <a:xfrm>
                        <a:off x="2333625" y="1095375"/>
                        <a:ext cx="22987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 name="Group 17"/>
                      <p:cNvGrpSpPr/>
                      <p:nvPr/>
                    </p:nvGrpSpPr>
                    <p:grpSpPr>
                      <a:xfrm>
                        <a:off x="0" y="-1"/>
                        <a:ext cx="6165849" cy="2484017"/>
                        <a:chOff x="0" y="-1"/>
                        <a:chExt cx="6165849" cy="2484017"/>
                      </a:xfrm>
                    </p:grpSpPr>
                    <p:cxnSp>
                      <p:nvCxnSpPr>
                        <p:cNvPr id="19" name="Straight Connector 18"/>
                        <p:cNvCxnSpPr/>
                        <p:nvPr/>
                      </p:nvCxnSpPr>
                      <p:spPr>
                        <a:xfrm>
                          <a:off x="3552825" y="1600200"/>
                          <a:ext cx="204306"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0" y="-1"/>
                          <a:ext cx="6165849" cy="2484017"/>
                          <a:chOff x="0" y="-1"/>
                          <a:chExt cx="6165849" cy="2484017"/>
                        </a:xfrm>
                      </p:grpSpPr>
                      <p:cxnSp>
                        <p:nvCxnSpPr>
                          <p:cNvPr id="21" name="Straight Connector 20"/>
                          <p:cNvCxnSpPr/>
                          <p:nvPr/>
                        </p:nvCxnSpPr>
                        <p:spPr>
                          <a:xfrm>
                            <a:off x="3362325" y="1295400"/>
                            <a:ext cx="0" cy="1239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2" name="Group 21"/>
                          <p:cNvGrpSpPr/>
                          <p:nvPr/>
                        </p:nvGrpSpPr>
                        <p:grpSpPr>
                          <a:xfrm>
                            <a:off x="0" y="-1"/>
                            <a:ext cx="6165849" cy="2484017"/>
                            <a:chOff x="0" y="-1"/>
                            <a:chExt cx="6165849" cy="2484017"/>
                          </a:xfrm>
                        </p:grpSpPr>
                        <p:grpSp>
                          <p:nvGrpSpPr>
                            <p:cNvPr id="23" name="Group 22"/>
                            <p:cNvGrpSpPr/>
                            <p:nvPr/>
                          </p:nvGrpSpPr>
                          <p:grpSpPr>
                            <a:xfrm>
                              <a:off x="0" y="-1"/>
                              <a:ext cx="6165849" cy="2484017"/>
                              <a:chOff x="0" y="-1"/>
                              <a:chExt cx="6165849" cy="2484017"/>
                            </a:xfrm>
                          </p:grpSpPr>
                          <p:cxnSp>
                            <p:nvCxnSpPr>
                              <p:cNvPr id="25" name="Straight Connector 24"/>
                              <p:cNvCxnSpPr/>
                              <p:nvPr/>
                            </p:nvCxnSpPr>
                            <p:spPr>
                              <a:xfrm>
                                <a:off x="4800600" y="1009650"/>
                                <a:ext cx="48704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6" name="Group 25"/>
                              <p:cNvGrpSpPr/>
                              <p:nvPr/>
                            </p:nvGrpSpPr>
                            <p:grpSpPr>
                              <a:xfrm>
                                <a:off x="0" y="-1"/>
                                <a:ext cx="6165849" cy="2484017"/>
                                <a:chOff x="0" y="-1"/>
                                <a:chExt cx="6165849" cy="2484017"/>
                              </a:xfrm>
                            </p:grpSpPr>
                            <p:cxnSp>
                              <p:nvCxnSpPr>
                                <p:cNvPr id="27" name="Straight Connector 26"/>
                                <p:cNvCxnSpPr/>
                                <p:nvPr/>
                              </p:nvCxnSpPr>
                              <p:spPr>
                                <a:xfrm flipV="1">
                                  <a:off x="5486400" y="161925"/>
                                  <a:ext cx="0" cy="676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8" name="Group 27"/>
                                <p:cNvGrpSpPr/>
                                <p:nvPr/>
                              </p:nvGrpSpPr>
                              <p:grpSpPr>
                                <a:xfrm>
                                  <a:off x="0" y="-1"/>
                                  <a:ext cx="6165849" cy="2484017"/>
                                  <a:chOff x="0" y="-1"/>
                                  <a:chExt cx="6165849" cy="2484017"/>
                                </a:xfrm>
                              </p:grpSpPr>
                              <p:cxnSp>
                                <p:nvCxnSpPr>
                                  <p:cNvPr id="29" name="Straight Connector 28"/>
                                  <p:cNvCxnSpPr/>
                                  <p:nvPr/>
                                </p:nvCxnSpPr>
                                <p:spPr>
                                  <a:xfrm>
                                    <a:off x="4591050" y="161925"/>
                                    <a:ext cx="0" cy="6735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0" name="Group 29"/>
                                  <p:cNvGrpSpPr/>
                                  <p:nvPr/>
                                </p:nvGrpSpPr>
                                <p:grpSpPr>
                                  <a:xfrm>
                                    <a:off x="0" y="-1"/>
                                    <a:ext cx="6165849" cy="2484017"/>
                                    <a:chOff x="0" y="-1"/>
                                    <a:chExt cx="6165849" cy="2484017"/>
                                  </a:xfrm>
                                </p:grpSpPr>
                                <p:cxnSp>
                                  <p:nvCxnSpPr>
                                    <p:cNvPr id="31" name="Straight Connector 30"/>
                                    <p:cNvCxnSpPr/>
                                    <p:nvPr/>
                                  </p:nvCxnSpPr>
                                  <p:spPr>
                                    <a:xfrm flipV="1">
                                      <a:off x="5486400" y="1219200"/>
                                      <a:ext cx="0" cy="3670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2" name="Group 31"/>
                                    <p:cNvGrpSpPr/>
                                    <p:nvPr/>
                                  </p:nvGrpSpPr>
                                  <p:grpSpPr>
                                    <a:xfrm>
                                      <a:off x="0" y="-1"/>
                                      <a:ext cx="6165849" cy="2484017"/>
                                      <a:chOff x="0" y="-1"/>
                                      <a:chExt cx="6165849" cy="2484017"/>
                                    </a:xfrm>
                                  </p:grpSpPr>
                                  <p:cxnSp>
                                    <p:nvCxnSpPr>
                                      <p:cNvPr id="33" name="Straight Connector 32"/>
                                      <p:cNvCxnSpPr/>
                                      <p:nvPr/>
                                    </p:nvCxnSpPr>
                                    <p:spPr>
                                      <a:xfrm>
                                        <a:off x="5238750" y="1590675"/>
                                        <a:ext cx="24765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4" name="Group 33"/>
                                      <p:cNvGrpSpPr/>
                                      <p:nvPr/>
                                    </p:nvGrpSpPr>
                                    <p:grpSpPr>
                                      <a:xfrm>
                                        <a:off x="0" y="-1"/>
                                        <a:ext cx="6165849" cy="2484017"/>
                                        <a:chOff x="0" y="-1"/>
                                        <a:chExt cx="6165849" cy="2484017"/>
                                      </a:xfrm>
                                    </p:grpSpPr>
                                    <p:grpSp>
                                      <p:nvGrpSpPr>
                                        <p:cNvPr id="37" name="Group 36"/>
                                        <p:cNvGrpSpPr/>
                                        <p:nvPr/>
                                      </p:nvGrpSpPr>
                                      <p:grpSpPr>
                                        <a:xfrm>
                                          <a:off x="0" y="-1"/>
                                          <a:ext cx="6165849" cy="2484017"/>
                                          <a:chOff x="0" y="-1"/>
                                          <a:chExt cx="6165849" cy="2484017"/>
                                        </a:xfrm>
                                      </p:grpSpPr>
                                      <p:sp>
                                        <p:nvSpPr>
                                          <p:cNvPr id="41" name="Text Box 68"/>
                                          <p:cNvSpPr txBox="1">
                                            <a:spLocks noChangeArrowheads="1"/>
                                          </p:cNvSpPr>
                                          <p:nvPr/>
                                        </p:nvSpPr>
                                        <p:spPr bwMode="auto">
                                          <a:xfrm>
                                            <a:off x="4191000" y="1412933"/>
                                            <a:ext cx="341630" cy="28511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2" name="Text Box 68"/>
                                          <p:cNvSpPr txBox="1">
                                            <a:spLocks noChangeArrowheads="1"/>
                                          </p:cNvSpPr>
                                          <p:nvPr/>
                                        </p:nvSpPr>
                                        <p:spPr bwMode="auto">
                                          <a:xfrm>
                                            <a:off x="4267200" y="1744287"/>
                                            <a:ext cx="523875" cy="285351"/>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1-U</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43" name="Group 42"/>
                                          <p:cNvGrpSpPr>
                                            <a:grpSpLocks/>
                                          </p:cNvGrpSpPr>
                                          <p:nvPr/>
                                        </p:nvGrpSpPr>
                                        <p:grpSpPr bwMode="auto">
                                          <a:xfrm>
                                            <a:off x="0" y="-1"/>
                                            <a:ext cx="6165849" cy="2484017"/>
                                            <a:chOff x="2520" y="3704"/>
                                            <a:chExt cx="8070" cy="3395"/>
                                          </a:xfrm>
                                        </p:grpSpPr>
                                        <p:sp>
                                          <p:nvSpPr>
                                            <p:cNvPr id="51" name="Text Box 43"/>
                                            <p:cNvSpPr txBox="1">
                                              <a:spLocks noChangeArrowheads="1"/>
                                            </p:cNvSpPr>
                                            <p:nvPr/>
                                          </p:nvSpPr>
                                          <p:spPr bwMode="auto">
                                            <a:xfrm>
                                              <a:off x="2614" y="6694"/>
                                              <a:ext cx="615" cy="405"/>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i="1">
                                                  <a:effectLst/>
                                                  <a:latin typeface="Times New Roman" panose="02020603050405020304" pitchFamily="18" charset="0"/>
                                                  <a:ea typeface="Calibri" panose="020F0502020204030204" pitchFamily="34" charset="0"/>
                                                  <a:cs typeface="Times New Roman" panose="02020603050405020304" pitchFamily="18" charset="0"/>
                                                </a:rPr>
                                                <a:t>x</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cxnSp>
                                          <p:nvCxnSpPr>
                                            <p:cNvPr id="52" name="Straight Connector 51"/>
                                            <p:cNvCxnSpPr>
                                              <a:cxnSpLocks noChangeShapeType="1"/>
                                            </p:cNvCxnSpPr>
                                            <p:nvPr/>
                                          </p:nvCxnSpPr>
                                          <p:spPr bwMode="auto">
                                            <a:xfrm flipV="1">
                                              <a:off x="5328" y="5487"/>
                                              <a:ext cx="0" cy="15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grpSp>
                                          <p:nvGrpSpPr>
                                            <p:cNvPr id="53" name="Group 52"/>
                                            <p:cNvGrpSpPr>
                                              <a:grpSpLocks/>
                                            </p:cNvGrpSpPr>
                                            <p:nvPr/>
                                          </p:nvGrpSpPr>
                                          <p:grpSpPr bwMode="auto">
                                            <a:xfrm>
                                              <a:off x="2520" y="3704"/>
                                              <a:ext cx="8070" cy="3199"/>
                                              <a:chOff x="2520" y="3704"/>
                                              <a:chExt cx="8070" cy="3199"/>
                                            </a:xfrm>
                                          </p:grpSpPr>
                                          <p:grpSp>
                                            <p:nvGrpSpPr>
                                              <p:cNvPr id="54" name="Group 53"/>
                                              <p:cNvGrpSpPr>
                                                <a:grpSpLocks/>
                                              </p:cNvGrpSpPr>
                                              <p:nvPr/>
                                            </p:nvGrpSpPr>
                                            <p:grpSpPr bwMode="auto">
                                              <a:xfrm>
                                                <a:off x="4327" y="4910"/>
                                                <a:ext cx="2434" cy="781"/>
                                                <a:chOff x="4327" y="4910"/>
                                                <a:chExt cx="2434" cy="781"/>
                                              </a:xfrm>
                                            </p:grpSpPr>
                                            <p:sp>
                                              <p:nvSpPr>
                                                <p:cNvPr id="69" name="Text Box 69"/>
                                                <p:cNvSpPr txBox="1">
                                                  <a:spLocks noChangeArrowheads="1"/>
                                                </p:cNvSpPr>
                                                <p:nvPr/>
                                              </p:nvSpPr>
                                              <p:spPr bwMode="auto">
                                                <a:xfrm>
                                                  <a:off x="6297" y="4910"/>
                                                  <a:ext cx="464" cy="39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 R</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0" name="Text Box 68"/>
                                                <p:cNvSpPr txBox="1">
                                                  <a:spLocks noChangeArrowheads="1"/>
                                                </p:cNvSpPr>
                                                <p:nvPr/>
                                              </p:nvSpPr>
                                              <p:spPr bwMode="auto">
                                                <a:xfrm>
                                                  <a:off x="4327" y="5301"/>
                                                  <a:ext cx="391" cy="39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U</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55" name="Group 54"/>
                                              <p:cNvGrpSpPr>
                                                <a:grpSpLocks/>
                                              </p:cNvGrpSpPr>
                                              <p:nvPr/>
                                            </p:nvGrpSpPr>
                                            <p:grpSpPr bwMode="auto">
                                              <a:xfrm>
                                                <a:off x="3537" y="4581"/>
                                                <a:ext cx="4473" cy="1507"/>
                                                <a:chOff x="3537" y="4581"/>
                                                <a:chExt cx="4473" cy="1507"/>
                                              </a:xfrm>
                                            </p:grpSpPr>
                                            <p:sp>
                                              <p:nvSpPr>
                                                <p:cNvPr id="66" name="Text Box 49"/>
                                                <p:cNvSpPr txBox="1">
                                                  <a:spLocks noChangeArrowheads="1"/>
                                                </p:cNvSpPr>
                                                <p:nvPr/>
                                              </p:nvSpPr>
                                              <p:spPr bwMode="auto">
                                                <a:xfrm>
                                                  <a:off x="4400" y="4672"/>
                                                  <a:ext cx="426" cy="351"/>
                                                </a:xfrm>
                                                <a:prstGeom prst="rect">
                                                  <a:avLst/>
                                                </a:prstGeom>
                                                <a:solidFill>
                                                  <a:srgbClr val="FFFFFF"/>
                                                </a:solidFill>
                                                <a:ln w="6350">
                                                  <a:solidFill>
                                                    <a:srgbClr val="000000"/>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σ</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7" name="Text Box 51"/>
                                                <p:cNvSpPr txBox="1">
                                                  <a:spLocks noChangeArrowheads="1"/>
                                                </p:cNvSpPr>
                                                <p:nvPr/>
                                              </p:nvSpPr>
                                              <p:spPr bwMode="auto">
                                                <a:xfrm>
                                                  <a:off x="7435" y="5717"/>
                                                  <a:ext cx="575" cy="371"/>
                                                </a:xfrm>
                                                <a:prstGeom prst="rect">
                                                  <a:avLst/>
                                                </a:prstGeom>
                                                <a:solidFill>
                                                  <a:srgbClr val="FFFFFF"/>
                                                </a:solidFill>
                                                <a:ln w="6350">
                                                  <a:solidFill>
                                                    <a:srgbClr val="000000"/>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tanh</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8" name="Oval 67"/>
                                                <p:cNvSpPr>
                                                  <a:spLocks noChangeArrowheads="1"/>
                                                </p:cNvSpPr>
                                                <p:nvPr/>
                                              </p:nvSpPr>
                                              <p:spPr bwMode="auto">
                                                <a:xfrm>
                                                  <a:off x="3537" y="4581"/>
                                                  <a:ext cx="540" cy="540"/>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56" name="Group 55"/>
                                              <p:cNvGrpSpPr>
                                                <a:grpSpLocks/>
                                              </p:cNvGrpSpPr>
                                              <p:nvPr/>
                                            </p:nvGrpSpPr>
                                            <p:grpSpPr bwMode="auto">
                                              <a:xfrm>
                                                <a:off x="3105" y="3929"/>
                                                <a:ext cx="6893" cy="2974"/>
                                                <a:chOff x="3105" y="3929"/>
                                                <a:chExt cx="6893" cy="2974"/>
                                              </a:xfrm>
                                            </p:grpSpPr>
                                            <p:cxnSp>
                                              <p:nvCxnSpPr>
                                                <p:cNvPr id="62" name="Straight Connector 61"/>
                                                <p:cNvCxnSpPr>
                                                  <a:cxnSpLocks noChangeShapeType="1"/>
                                                </p:cNvCxnSpPr>
                                                <p:nvPr/>
                                              </p:nvCxnSpPr>
                                              <p:spPr bwMode="auto">
                                                <a:xfrm flipV="1">
                                                  <a:off x="6923" y="3929"/>
                                                  <a:ext cx="0" cy="1025"/>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63" name="Straight Connector 62"/>
                                                <p:cNvCxnSpPr>
                                                  <a:cxnSpLocks noChangeShapeType="1"/>
                                                </p:cNvCxnSpPr>
                                                <p:nvPr/>
                                              </p:nvCxnSpPr>
                                              <p:spPr bwMode="auto">
                                                <a:xfrm>
                                                  <a:off x="3105" y="6903"/>
                                                  <a:ext cx="6893"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64" name="Straight Connector 63"/>
                                                <p:cNvCxnSpPr>
                                                  <a:cxnSpLocks noChangeShapeType="1"/>
                                                </p:cNvCxnSpPr>
                                                <p:nvPr/>
                                              </p:nvCxnSpPr>
                                              <p:spPr bwMode="auto">
                                                <a:xfrm>
                                                  <a:off x="3810" y="5635"/>
                                                  <a:ext cx="1514" cy="0"/>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cxnSp>
                                              <p:nvCxnSpPr>
                                                <p:cNvPr id="65" name="Straight Connector 64"/>
                                                <p:cNvCxnSpPr>
                                                  <a:cxnSpLocks noChangeShapeType="1"/>
                                                </p:cNvCxnSpPr>
                                                <p:nvPr/>
                                              </p:nvCxnSpPr>
                                              <p:spPr bwMode="auto">
                                                <a:xfrm>
                                                  <a:off x="3804" y="5128"/>
                                                  <a:ext cx="0" cy="1774"/>
                                                </a:xfrm>
                                                <a:prstGeom prst="line">
                                                  <a:avLst/>
                                                </a:prstGeom>
                                                <a:noFill/>
                                                <a:ln w="6350">
                                                  <a:solidFill>
                                                    <a:srgbClr val="000000"/>
                                                  </a:solidFill>
                                                  <a:miter lim="800000"/>
                                                  <a:headEnd/>
                                                  <a:tailEnd/>
                                                </a:ln>
                                                <a:extLst>
                                                  <a:ext uri="{909E8E84-426E-40DD-AFC4-6F175D3DCCD1}">
                                                    <a14:hiddenFill xmlns:a14="http://schemas.microsoft.com/office/drawing/2010/main">
                                                      <a:noFill/>
                                                    </a14:hiddenFill>
                                                  </a:ext>
                                                </a:extLst>
                                              </p:spPr>
                                            </p:cxnSp>
                                          </p:grpSp>
                                          <p:grpSp>
                                            <p:nvGrpSpPr>
                                              <p:cNvPr id="57" name="Group 56"/>
                                              <p:cNvGrpSpPr>
                                                <a:grpSpLocks/>
                                              </p:cNvGrpSpPr>
                                              <p:nvPr/>
                                            </p:nvGrpSpPr>
                                            <p:grpSpPr bwMode="auto">
                                              <a:xfrm>
                                                <a:off x="2520" y="3704"/>
                                                <a:ext cx="8070" cy="472"/>
                                                <a:chOff x="2520" y="3719"/>
                                                <a:chExt cx="8070" cy="472"/>
                                              </a:xfrm>
                                            </p:grpSpPr>
                                            <p:sp>
                                              <p:nvSpPr>
                                                <p:cNvPr id="58" name="Text Box 39"/>
                                                <p:cNvSpPr txBox="1">
                                                  <a:spLocks noChangeArrowheads="1"/>
                                                </p:cNvSpPr>
                                                <p:nvPr/>
                                              </p:nvSpPr>
                                              <p:spPr bwMode="auto">
                                                <a:xfrm>
                                                  <a:off x="2520" y="3719"/>
                                                  <a:ext cx="630" cy="42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nvGrpSpPr>
                                                <p:cNvPr id="59" name="Group 58"/>
                                                <p:cNvGrpSpPr>
                                                  <a:grpSpLocks/>
                                                </p:cNvGrpSpPr>
                                                <p:nvPr/>
                                              </p:nvGrpSpPr>
                                              <p:grpSpPr bwMode="auto">
                                                <a:xfrm>
                                                  <a:off x="3150" y="3771"/>
                                                  <a:ext cx="7440" cy="420"/>
                                                  <a:chOff x="3150" y="3771"/>
                                                  <a:chExt cx="7440" cy="420"/>
                                                </a:xfrm>
                                              </p:grpSpPr>
                                              <p:cxnSp>
                                                <p:nvCxnSpPr>
                                                  <p:cNvPr id="60" name="Straight Connector 59"/>
                                                  <p:cNvCxnSpPr>
                                                    <a:cxnSpLocks noChangeShapeType="1"/>
                                                  </p:cNvCxnSpPr>
                                                  <p:nvPr/>
                                                </p:nvCxnSpPr>
                                                <p:spPr bwMode="auto">
                                                  <a:xfrm>
                                                    <a:off x="3150" y="3944"/>
                                                    <a:ext cx="6893" cy="0"/>
                                                  </a:xfrm>
                                                  <a:prstGeom prst="line">
                                                    <a:avLst/>
                                                  </a:prstGeom>
                                                  <a:noFill/>
                                                  <a:ln w="6350">
                                                    <a:solidFill>
                                                      <a:srgbClr val="000000"/>
                                                    </a:solidFill>
                                                    <a:miter lim="800000"/>
                                                    <a:headEnd/>
                                                    <a:tailEnd type="none" w="med" len="med"/>
                                                  </a:ln>
                                                  <a:extLst>
                                                    <a:ext uri="{909E8E84-426E-40DD-AFC4-6F175D3DCCD1}">
                                                      <a14:hiddenFill xmlns:a14="http://schemas.microsoft.com/office/drawing/2010/main">
                                                        <a:noFill/>
                                                      </a14:hiddenFill>
                                                    </a:ext>
                                                  </a:extLst>
                                                </p:spPr>
                                              </p:cxnSp>
                                              <p:sp>
                                                <p:nvSpPr>
                                                  <p:cNvPr id="61" name="Text Box 76"/>
                                                  <p:cNvSpPr txBox="1">
                                                    <a:spLocks noChangeArrowheads="1"/>
                                                  </p:cNvSpPr>
                                                  <p:nvPr/>
                                                </p:nvSpPr>
                                                <p:spPr bwMode="auto">
                                                  <a:xfrm>
                                                    <a:off x="9960" y="3771"/>
                                                    <a:ext cx="630" cy="420"/>
                                                  </a:xfrm>
                                                  <a:prstGeom prst="rect">
                                                    <a:avLst/>
                                                  </a:prstGeom>
                                                  <a:solidFill>
                                                    <a:srgbClr val="FFFFFF"/>
                                                  </a:solidFill>
                                                  <a:ln>
                                                    <a:noFill/>
                                                  </a:ln>
                                                  <a:extLst>
                                                    <a:ext uri="{91240B29-F687-4F45-9708-019B960494DF}">
                                                      <a14:hiddenLine xmlns:a14="http://schemas.microsoft.com/office/drawing/2010/main" w="6350">
                                                        <a:solidFill>
                                                          <a:srgbClr val="000000"/>
                                                        </a:solidFill>
                                                        <a:miter lim="800000"/>
                                                        <a:headEnd/>
                                                        <a:tailEnd/>
                                                      </a14:hiddenLine>
                                                    </a:ext>
                                                  </a:extLst>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000">
                                                        <a:effectLst/>
                                                        <a:latin typeface="Times New Roman" panose="02020603050405020304" pitchFamily="18" charset="0"/>
                                                        <a:ea typeface="Calibri" panose="020F0502020204030204" pitchFamily="34" charset="0"/>
                                                        <a:cs typeface="Times New Roman" panose="02020603050405020304" pitchFamily="18" charset="0"/>
                                                      </a:rPr>
                                                      <a:t>H</a:t>
                                                    </a:r>
                                                    <a:r>
                                                      <a:rPr lang="en-US" sz="1000" baseline="-25000">
                                                        <a:effectLst/>
                                                        <a:latin typeface="Times New Roman" panose="02020603050405020304" pitchFamily="18" charset="0"/>
                                                        <a:ea typeface="Calibri" panose="020F0502020204030204" pitchFamily="34" charset="0"/>
                                                        <a:cs typeface="Times New Roman" panose="02020603050405020304" pitchFamily="18" charset="0"/>
                                                      </a:rPr>
                                                      <a:t>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grpSp>
                                      </p:grpSp>
                                      <p:sp>
                                        <p:nvSpPr>
                                          <p:cNvPr id="44" name="Oval 43"/>
                                          <p:cNvSpPr>
                                            <a:spLocks noChangeArrowheads="1"/>
                                          </p:cNvSpPr>
                                          <p:nvPr/>
                                        </p:nvSpPr>
                                        <p:spPr bwMode="auto">
                                          <a:xfrm>
                                            <a:off x="1943100" y="904875"/>
                                            <a:ext cx="389792" cy="395227"/>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5" name="Text Box 49"/>
                                          <p:cNvSpPr txBox="1">
                                            <a:spLocks noChangeArrowheads="1"/>
                                          </p:cNvSpPr>
                                          <p:nvPr/>
                                        </p:nvSpPr>
                                        <p:spPr bwMode="auto">
                                          <a:xfrm>
                                            <a:off x="2562225" y="971550"/>
                                            <a:ext cx="325563" cy="256853"/>
                                          </a:xfrm>
                                          <a:prstGeom prst="rect">
                                            <a:avLst/>
                                          </a:prstGeom>
                                          <a:solidFill>
                                            <a:srgbClr val="FFFFFF"/>
                                          </a:solidFill>
                                          <a:ln w="6350">
                                            <a:solidFill>
                                              <a:srgbClr val="000000"/>
                                            </a:solidFill>
                                            <a:miter lim="800000"/>
                                            <a:headEnd/>
                                            <a:tailEnd/>
                                          </a:ln>
                                        </p:spPr>
                                        <p:txBody>
                                          <a:bodyPr rot="0" vert="horz" wrap="square" lIns="91440" tIns="45720" rIns="91440" bIns="45720" anchor="t" anchorCtr="0" upright="1">
                                            <a:noAutofit/>
                                          </a:bodyPr>
                                          <a:lstStyle/>
                                          <a:p>
                                            <a:pPr marL="0" marR="0">
                                              <a:lnSpc>
                                                <a:spcPct val="107000"/>
                                              </a:lnSpc>
                                              <a:spcBef>
                                                <a:spcPts val="0"/>
                                              </a:spcBef>
                                              <a:spcAft>
                                                <a:spcPts val="800"/>
                                              </a:spcAft>
                                            </a:pPr>
                                            <a:r>
                                              <a:rPr lang="en-US" sz="1200">
                                                <a:effectLst/>
                                                <a:latin typeface="Times New Roman" panose="02020603050405020304" pitchFamily="18" charset="0"/>
                                                <a:ea typeface="Calibri" panose="020F0502020204030204" pitchFamily="34" charset="0"/>
                                                <a:cs typeface="Times New Roman" panose="02020603050405020304" pitchFamily="18" charset="0"/>
                                              </a:rPr>
                                              <a:t>σ</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6" name="Oval 45"/>
                                          <p:cNvSpPr>
                                            <a:spLocks noChangeArrowheads="1"/>
                                          </p:cNvSpPr>
                                          <p:nvPr/>
                                        </p:nvSpPr>
                                        <p:spPr bwMode="auto">
                                          <a:xfrm>
                                            <a:off x="3162300" y="904875"/>
                                            <a:ext cx="389792" cy="395227"/>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7" name="Oval 46"/>
                                          <p:cNvSpPr>
                                            <a:spLocks noChangeArrowheads="1"/>
                                          </p:cNvSpPr>
                                          <p:nvPr/>
                                        </p:nvSpPr>
                                        <p:spPr bwMode="auto">
                                          <a:xfrm>
                                            <a:off x="3162300" y="1419225"/>
                                            <a:ext cx="389255" cy="394970"/>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8" name="Oval 47"/>
                                          <p:cNvSpPr>
                                            <a:spLocks noChangeArrowheads="1"/>
                                          </p:cNvSpPr>
                                          <p:nvPr/>
                                        </p:nvSpPr>
                                        <p:spPr bwMode="auto">
                                          <a:xfrm>
                                            <a:off x="4410075" y="838200"/>
                                            <a:ext cx="389792" cy="395227"/>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9" name="Oval 48"/>
                                          <p:cNvSpPr>
                                            <a:spLocks noChangeArrowheads="1"/>
                                          </p:cNvSpPr>
                                          <p:nvPr/>
                                        </p:nvSpPr>
                                        <p:spPr bwMode="auto">
                                          <a:xfrm>
                                            <a:off x="5286375" y="828675"/>
                                            <a:ext cx="389792" cy="395227"/>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0" name="Oval 49"/>
                                          <p:cNvSpPr>
                                            <a:spLocks noChangeArrowheads="1"/>
                                          </p:cNvSpPr>
                                          <p:nvPr/>
                                        </p:nvSpPr>
                                        <p:spPr bwMode="auto">
                                          <a:xfrm>
                                            <a:off x="4829175" y="1400175"/>
                                            <a:ext cx="412115" cy="394970"/>
                                          </a:xfrm>
                                          <a:prstGeom prst="ellipse">
                                            <a:avLst/>
                                          </a:prstGeom>
                                          <a:solidFill>
                                            <a:srgbClr val="FFFFFF"/>
                                          </a:solidFill>
                                          <a:ln w="12700">
                                            <a:solidFill>
                                              <a:srgbClr val="000000"/>
                                            </a:solidFill>
                                            <a:miter lim="800000"/>
                                            <a:headEnd/>
                                            <a:tailEnd/>
                                          </a:ln>
                                        </p:spPr>
                                        <p:txBody>
                                          <a:bodyPr rot="0" vert="horz" wrap="square" lIns="91440" tIns="45720" rIns="91440" bIns="45720" anchor="ctr" anchorCtr="0" upright="1">
                                            <a:noAutofit/>
                                          </a:bodyPr>
                                          <a:lstStyle/>
                                          <a:p>
                                            <a:pPr marL="0" marR="0">
                                              <a:lnSpc>
                                                <a:spcPct val="107000"/>
                                              </a:lnSpc>
                                              <a:spcBef>
                                                <a:spcPts val="0"/>
                                              </a:spcBef>
                                              <a:spcAft>
                                                <a:spcPts val="800"/>
                                              </a:spcAft>
                                            </a:pPr>
                                            <a:r>
                                              <a:rPr lang="en-US" sz="1000" b="1">
                                                <a:effectLst/>
                                                <a:latin typeface="Times New Roman" panose="02020603050405020304" pitchFamily="18" charset="0"/>
                                                <a:ea typeface="Calibri" panose="020F0502020204030204" pitchFamily="34" charset="0"/>
                                                <a:cs typeface="Times New Roman" panose="02020603050405020304" pitchFamily="18" charset="0"/>
                                              </a:rPr>
                                              <a: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p:txBody>
                                      </p:sp>
                                    </p:grpSp>
                                    <p:grpSp>
                                      <p:nvGrpSpPr>
                                        <p:cNvPr id="38" name="Group 37"/>
                                        <p:cNvGrpSpPr/>
                                        <p:nvPr/>
                                      </p:nvGrpSpPr>
                                      <p:grpSpPr>
                                        <a:xfrm>
                                          <a:off x="1600200" y="1790700"/>
                                          <a:ext cx="3438525" cy="257175"/>
                                          <a:chOff x="0" y="0"/>
                                          <a:chExt cx="3438525" cy="257175"/>
                                        </a:xfrm>
                                      </p:grpSpPr>
                                      <p:cxnSp>
                                        <p:nvCxnSpPr>
                                          <p:cNvPr id="39" name="Straight Connector 38"/>
                                          <p:cNvCxnSpPr/>
                                          <p:nvPr/>
                                        </p:nvCxnSpPr>
                                        <p:spPr>
                                          <a:xfrm flipV="1">
                                            <a:off x="0" y="257175"/>
                                            <a:ext cx="343814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3438525" y="0"/>
                                            <a:ext cx="0" cy="25603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35" name="Straight Connector 34"/>
                                      <p:cNvCxnSpPr/>
                                      <p:nvPr/>
                                    </p:nvCxnSpPr>
                                    <p:spPr>
                                      <a:xfrm>
                                        <a:off x="4191000" y="1590675"/>
                                        <a:ext cx="634563"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591050" y="1228725"/>
                                        <a:ext cx="0" cy="81851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cxnSp>
                          <p:nvCxnSpPr>
                            <p:cNvPr id="24" name="Straight Connector 23"/>
                            <p:cNvCxnSpPr/>
                            <p:nvPr/>
                          </p:nvCxnSpPr>
                          <p:spPr>
                            <a:xfrm flipH="1">
                              <a:off x="1600200" y="952500"/>
                              <a:ext cx="0" cy="10881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cxnSp>
                  <p:nvCxnSpPr>
                    <p:cNvPr id="16" name="Straight Connector 15"/>
                    <p:cNvCxnSpPr/>
                    <p:nvPr/>
                  </p:nvCxnSpPr>
                  <p:spPr>
                    <a:xfrm>
                      <a:off x="2886075" y="1095375"/>
                      <a:ext cx="2743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grpSp>
      </p:grpSp>
    </p:spTree>
    <p:extLst>
      <p:ext uri="{BB962C8B-B14F-4D97-AF65-F5344CB8AC3E}">
        <p14:creationId xmlns:p14="http://schemas.microsoft.com/office/powerpoint/2010/main" val="1717358484"/>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Gated Recurrent Unit Network</a:t>
            </a:r>
            <a:endParaRPr lang="en-US" b="1" dirty="0">
              <a:latin typeface="Book Antiqua" pitchFamily="18" charset="0"/>
            </a:endParaRP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228600" y="1600200"/>
                <a:ext cx="8534400" cy="4525963"/>
              </a:xfrm>
            </p:spPr>
            <p:txBody>
              <a:bodyPr>
                <a:noAutofit/>
              </a:bodyPr>
              <a:lstStyle/>
              <a:p>
                <a:pPr marL="0" indent="0" algn="just">
                  <a:buNone/>
                </a:pPr>
                <a:r>
                  <a:rPr lang="en-US" sz="2800" dirty="0" smtClean="0">
                    <a:latin typeface="Book Antiqua"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𝑟</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𝑟</m:t>
                            </m:r>
                          </m:sub>
                        </m:sSub>
                      </m:e>
                    </m:d>
                  </m:oMath>
                </a14:m>
                <a:endParaRPr lang="en-US" sz="2800" dirty="0"/>
              </a:p>
              <a:p>
                <a:pPr marL="0" indent="0" algn="just">
                  <a:buNone/>
                </a:pPr>
                <a:r>
                  <a:rPr lang="en-US" sz="2800" dirty="0" smtClean="0">
                    <a:latin typeface="Book Antiqua"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𝜎</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𝑢</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𝑢</m:t>
                            </m:r>
                          </m:sub>
                        </m:sSub>
                      </m:e>
                    </m:d>
                  </m:oMath>
                </a14:m>
                <a:endParaRPr lang="en-US" sz="2800" dirty="0" smtClean="0">
                  <a:latin typeface="Book Antiqua" pitchFamily="18" charset="0"/>
                </a:endParaRPr>
              </a:p>
              <a:p>
                <a:pPr marL="0" indent="0" algn="just">
                  <a:buNone/>
                </a:pPr>
                <a:r>
                  <a:rPr lang="en-US" sz="2800" dirty="0">
                    <a:latin typeface="Book Antiqua" pitchFamily="18" charset="0"/>
                  </a:rPr>
                  <a:t>	</a:t>
                </a:r>
                <a14:m>
                  <m:oMath xmlns:m="http://schemas.openxmlformats.org/officeDocument/2006/math">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m:t>
                    </m:r>
                    <m:r>
                      <a:rPr lang="en-US" sz="2800" i="1">
                        <a:latin typeface="Cambria Math" panose="02040503050406030204" pitchFamily="18" charset="0"/>
                      </a:rPr>
                      <m:t>𝑡𝑎𝑛h</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𝑡</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𝑊</m:t>
                            </m:r>
                          </m:e>
                          <m:sub>
                            <m:r>
                              <a:rPr lang="en-US" sz="2800" i="1">
                                <a:latin typeface="Cambria Math" panose="02040503050406030204" pitchFamily="18" charset="0"/>
                              </a:rPr>
                              <m:t>h</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sSub>
                              <m:sSubPr>
                                <m:ctrlPr>
                                  <a:rPr lang="en-US" sz="2800" i="1">
                                    <a:latin typeface="Cambria Math" panose="02040503050406030204" pitchFamily="18" charset="0"/>
                                  </a:rPr>
                                </m:ctrlPr>
                              </m:sSubPr>
                              <m:e>
                                <m:r>
                                  <a:rPr lang="en-US" sz="2800" i="1">
                                    <a:latin typeface="Cambria Math" panose="02040503050406030204" pitchFamily="18" charset="0"/>
                                  </a:rPr>
                                  <m:t>𝑉</m:t>
                                </m:r>
                              </m:e>
                              <m:sub>
                                <m:r>
                                  <a:rPr lang="en-US" sz="2800" i="1">
                                    <a:latin typeface="Cambria Math" panose="02040503050406030204" pitchFamily="18" charset="0"/>
                                  </a:rPr>
                                  <m:t>h</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𝑅</m:t>
                                </m:r>
                              </m:e>
                              <m:sub>
                                <m:r>
                                  <a:rPr lang="en-US" sz="2800" i="1">
                                    <a:latin typeface="Cambria Math" panose="02040503050406030204" pitchFamily="18" charset="0"/>
                                  </a:rPr>
                                  <m:t>𝑡</m:t>
                                </m:r>
                              </m:sub>
                            </m:sSub>
                            <m:r>
                              <a:rPr lang="en-US" sz="2800" i="1">
                                <a:latin typeface="Cambria Math" panose="02040503050406030204" pitchFamily="18" charset="0"/>
                              </a:rPr>
                              <m:t>×</m:t>
                            </m:r>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r>
                          <a:rPr lang="en-US" sz="2800" i="1">
                            <a:latin typeface="Cambria Math" panose="02040503050406030204" pitchFamily="18" charset="0"/>
                          </a:rPr>
                          <m:t>)</m:t>
                        </m:r>
                      </m:e>
                    </m:d>
                  </m:oMath>
                </a14:m>
                <a:endParaRPr lang="en-US" sz="2800" dirty="0"/>
              </a:p>
              <a:p>
                <a:pPr marL="0" indent="0" algn="just">
                  <a:buNone/>
                </a:pPr>
                <a:r>
                  <a:rPr lang="en-US" sz="2800" dirty="0" smtClean="0">
                    <a:latin typeface="Book Antiqua" pitchFamily="18" charset="0"/>
                  </a:rPr>
                  <a:t>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sub>
                    </m:sSub>
                    <m:r>
                      <a:rPr lang="en-US" sz="2800" i="1">
                        <a:latin typeface="Cambria Math" panose="02040503050406030204" pitchFamily="18" charset="0"/>
                      </a:rPr>
                      <m:t>=</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𝑡</m:t>
                            </m:r>
                          </m:sub>
                        </m:sSub>
                        <m:r>
                          <a:rPr lang="en-US" sz="2800" i="1">
                            <a:latin typeface="Cambria Math" panose="02040503050406030204" pitchFamily="18" charset="0"/>
                          </a:rPr>
                          <m:t>×</m:t>
                        </m:r>
                        <m:sSubSup>
                          <m:sSubSupPr>
                            <m:ctrlPr>
                              <a:rPr lang="en-US" sz="2800" i="1">
                                <a:latin typeface="Cambria Math" panose="02040503050406030204" pitchFamily="18" charset="0"/>
                              </a:rPr>
                            </m:ctrlPr>
                          </m:sSubSupPr>
                          <m:e>
                            <m:r>
                              <a:rPr lang="en-US" sz="2800" i="1">
                                <a:latin typeface="Cambria Math" panose="02040503050406030204" pitchFamily="18" charset="0"/>
                              </a:rPr>
                              <m:t>𝐻</m:t>
                            </m:r>
                          </m:e>
                          <m:sub>
                            <m:r>
                              <a:rPr lang="en-US" sz="2800" i="1">
                                <a:latin typeface="Cambria Math" panose="02040503050406030204" pitchFamily="18" charset="0"/>
                              </a:rPr>
                              <m:t>𝑡</m:t>
                            </m:r>
                          </m:sub>
                          <m:sup>
                            <m:r>
                              <a:rPr lang="en-US" sz="2800" i="1">
                                <a:latin typeface="Cambria Math" panose="02040503050406030204" pitchFamily="18" charset="0"/>
                              </a:rPr>
                              <m:t>′</m:t>
                            </m:r>
                          </m:sup>
                        </m:sSubSup>
                        <m:r>
                          <a:rPr lang="en-US" sz="2800" i="1">
                            <a:latin typeface="Cambria Math" panose="02040503050406030204" pitchFamily="18" charset="0"/>
                          </a:rPr>
                          <m:t>)+(1−</m:t>
                        </m:r>
                        <m:sSub>
                          <m:sSubPr>
                            <m:ctrlPr>
                              <a:rPr lang="en-US" sz="2800" i="1">
                                <a:latin typeface="Cambria Math" panose="02040503050406030204" pitchFamily="18" charset="0"/>
                              </a:rPr>
                            </m:ctrlPr>
                          </m:sSubPr>
                          <m:e>
                            <m:r>
                              <a:rPr lang="en-US" sz="2800" i="1">
                                <a:latin typeface="Cambria Math" panose="02040503050406030204" pitchFamily="18" charset="0"/>
                              </a:rPr>
                              <m:t>𝑈</m:t>
                            </m:r>
                          </m:e>
                          <m:sub>
                            <m:r>
                              <a:rPr lang="en-US" sz="2800" i="1">
                                <a:latin typeface="Cambria Math" panose="02040503050406030204" pitchFamily="18" charset="0"/>
                              </a:rPr>
                              <m:t>𝑡</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𝐻</m:t>
                            </m:r>
                          </m:e>
                          <m:sub>
                            <m:r>
                              <a:rPr lang="en-US" sz="2800" i="1">
                                <a:latin typeface="Cambria Math" panose="02040503050406030204" pitchFamily="18" charset="0"/>
                              </a:rPr>
                              <m:t>𝑡</m:t>
                            </m:r>
                            <m:r>
                              <a:rPr lang="en-US" sz="2800" i="1">
                                <a:latin typeface="Cambria Math" panose="02040503050406030204" pitchFamily="18" charset="0"/>
                              </a:rPr>
                              <m:t>−1</m:t>
                            </m:r>
                          </m:sub>
                        </m:sSub>
                      </m:e>
                    </m:d>
                  </m:oMath>
                </a14:m>
                <a:endParaRPr lang="en-US" sz="2800" dirty="0" smtClean="0">
                  <a:latin typeface="Book Antiqua" pitchFamily="18" charset="0"/>
                </a:endParaRPr>
              </a:p>
              <a:p>
                <a:pPr marL="0" indent="0" algn="just">
                  <a:buNone/>
                </a:pPr>
                <a:r>
                  <a:rPr lang="en-US" sz="2800" dirty="0">
                    <a:latin typeface="Book Antiqua" panose="02040602050305030304" pitchFamily="18" charset="0"/>
                  </a:rPr>
                  <a:t>Where, </a:t>
                </a:r>
                <a:r>
                  <a:rPr lang="en-US" sz="2800" dirty="0" err="1">
                    <a:latin typeface="Book Antiqua" panose="02040602050305030304" pitchFamily="18" charset="0"/>
                  </a:rPr>
                  <a:t>R</a:t>
                </a:r>
                <a:r>
                  <a:rPr lang="en-US" sz="2800" baseline="-25000" dirty="0" err="1">
                    <a:latin typeface="Book Antiqua" panose="02040602050305030304" pitchFamily="18" charset="0"/>
                  </a:rPr>
                  <a:t>t</a:t>
                </a:r>
                <a:r>
                  <a:rPr lang="en-US" sz="2800" dirty="0">
                    <a:latin typeface="Book Antiqua" panose="02040602050305030304" pitchFamily="18" charset="0"/>
                  </a:rPr>
                  <a:t> is reset gate and </a:t>
                </a:r>
                <a:r>
                  <a:rPr lang="en-US" sz="2800" dirty="0" err="1">
                    <a:latin typeface="Book Antiqua" panose="02040602050305030304" pitchFamily="18" charset="0"/>
                  </a:rPr>
                  <a:t>U</a:t>
                </a:r>
                <a:r>
                  <a:rPr lang="en-US" sz="2800" baseline="-25000" dirty="0" err="1">
                    <a:latin typeface="Book Antiqua" panose="02040602050305030304" pitchFamily="18" charset="0"/>
                  </a:rPr>
                  <a:t>t</a:t>
                </a:r>
                <a:r>
                  <a:rPr lang="en-US" sz="2800" dirty="0">
                    <a:latin typeface="Book Antiqua" panose="02040602050305030304" pitchFamily="18" charset="0"/>
                  </a:rPr>
                  <a:t> is update gate. </a:t>
                </a:r>
                <a:r>
                  <a:rPr lang="en-US" sz="2800" dirty="0" err="1">
                    <a:latin typeface="Book Antiqua" panose="02040602050305030304" pitchFamily="18" charset="0"/>
                  </a:rPr>
                  <a:t>H</a:t>
                </a:r>
                <a:r>
                  <a:rPr lang="en-US" sz="2800" baseline="30000" dirty="0" err="1">
                    <a:latin typeface="Book Antiqua" panose="02040602050305030304" pitchFamily="18" charset="0"/>
                  </a:rPr>
                  <a:t>’</a:t>
                </a:r>
                <a:r>
                  <a:rPr lang="en-US" sz="2800" baseline="-25000" dirty="0" err="1">
                    <a:latin typeface="Book Antiqua" panose="02040602050305030304" pitchFamily="18" charset="0"/>
                  </a:rPr>
                  <a:t>t</a:t>
                </a:r>
                <a:r>
                  <a:rPr lang="en-US" sz="2800" dirty="0">
                    <a:latin typeface="Book Antiqua" panose="02040602050305030304" pitchFamily="18" charset="0"/>
                  </a:rPr>
                  <a:t> and </a:t>
                </a:r>
                <a:r>
                  <a:rPr lang="en-US" sz="2800" dirty="0" err="1">
                    <a:latin typeface="Book Antiqua" panose="02040602050305030304" pitchFamily="18" charset="0"/>
                  </a:rPr>
                  <a:t>H</a:t>
                </a:r>
                <a:r>
                  <a:rPr lang="en-US" sz="2800" baseline="-25000" dirty="0" err="1">
                    <a:latin typeface="Book Antiqua" panose="02040602050305030304" pitchFamily="18" charset="0"/>
                  </a:rPr>
                  <a:t>t</a:t>
                </a:r>
                <a:r>
                  <a:rPr lang="en-US" sz="2800" dirty="0">
                    <a:latin typeface="Book Antiqua" panose="02040602050305030304" pitchFamily="18" charset="0"/>
                  </a:rPr>
                  <a:t> are candidate hidden state and hidden state. W and V are weight matrices. × is element-wise multiplication.</a:t>
                </a:r>
              </a:p>
              <a:p>
                <a:pPr marL="0" indent="0" algn="just">
                  <a:buNone/>
                </a:pPr>
                <a:endParaRPr lang="en-US" sz="2800" dirty="0" smtClean="0">
                  <a:latin typeface="Book Antiqua" pitchFamily="18" charset="0"/>
                </a:endParaRP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228600" y="1600200"/>
                <a:ext cx="8534400" cy="4525963"/>
              </a:xfrm>
              <a:blipFill rotWithShape="0">
                <a:blip r:embed="rId2"/>
                <a:stretch>
                  <a:fillRect l="-1500" r="-1429"/>
                </a:stretch>
              </a:blipFill>
            </p:spPr>
            <p:txBody>
              <a:bodyPr/>
              <a:lstStyle/>
              <a:p>
                <a:r>
                  <a:rPr lang="en-US">
                    <a:noFill/>
                  </a:rPr>
                  <a:t> </a:t>
                </a:r>
              </a:p>
            </p:txBody>
          </p:sp>
        </mc:Fallback>
      </mc:AlternateContent>
    </p:spTree>
    <p:extLst>
      <p:ext uri="{BB962C8B-B14F-4D97-AF65-F5344CB8AC3E}">
        <p14:creationId xmlns:p14="http://schemas.microsoft.com/office/powerpoint/2010/main" val="2988735816"/>
      </p:ext>
    </p:extLst>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Hopfield Networks</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smtClean="0">
                <a:latin typeface="Book Antiqua" pitchFamily="18" charset="0"/>
              </a:rPr>
              <a:t>Hopfield networks are single layer recurrent neural networks that consists of n fully connected neurons.</a:t>
            </a:r>
          </a:p>
          <a:p>
            <a:pPr algn="just"/>
            <a:r>
              <a:rPr lang="en-US" sz="2800" dirty="0" smtClean="0">
                <a:latin typeface="Book Antiqua" pitchFamily="18" charset="0"/>
              </a:rPr>
              <a:t>This networks acts as associative memory of content addressable memory and is used for different pattern recognition problem.</a:t>
            </a:r>
          </a:p>
          <a:p>
            <a:pPr algn="just"/>
            <a:r>
              <a:rPr lang="en-US" sz="2800" dirty="0">
                <a:latin typeface="Book Antiqua" panose="02040602050305030304" pitchFamily="18" charset="0"/>
              </a:rPr>
              <a:t>An associative memory stores a set of p patterns </a:t>
            </a:r>
            <a:r>
              <a:rPr lang="en-US" sz="2800" dirty="0">
                <a:latin typeface="Book Antiqua" panose="02040602050305030304" pitchFamily="18" charset="0"/>
                <a:sym typeface="Symbol" panose="05050102010706020507" pitchFamily="18" charset="2"/>
              </a:rPr>
              <a:t>in such a way that when presented with a new pattern, the network responds by producing whichever one of the stored patterns most closely resembles</a:t>
            </a:r>
            <a:r>
              <a:rPr lang="en-US" sz="2800" baseline="-25000" dirty="0">
                <a:latin typeface="Book Antiqua" panose="02040602050305030304" pitchFamily="18" charset="0"/>
                <a:sym typeface="Symbol" panose="05050102010706020507" pitchFamily="18" charset="2"/>
              </a:rPr>
              <a:t>.</a:t>
            </a:r>
          </a:p>
          <a:p>
            <a:pPr marL="0" indent="0" algn="just">
              <a:buNone/>
            </a:pPr>
            <a:endParaRPr lang="en-US" sz="2800" dirty="0" smtClean="0">
              <a:latin typeface="Book Antiqua" pitchFamily="18" charset="0"/>
            </a:endParaRPr>
          </a:p>
          <a:p>
            <a:pPr algn="just"/>
            <a:endParaRPr lang="en-US" sz="2800" dirty="0" smtClean="0">
              <a:latin typeface="Book Antiqua" pitchFamily="18" charset="0"/>
            </a:endParaRPr>
          </a:p>
        </p:txBody>
      </p:sp>
    </p:spTree>
    <p:extLst>
      <p:ext uri="{BB962C8B-B14F-4D97-AF65-F5344CB8AC3E}">
        <p14:creationId xmlns:p14="http://schemas.microsoft.com/office/powerpoint/2010/main" val="1243178503"/>
      </p:ext>
    </p:extLst>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Hopfield Networks</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itchFamily="18" charset="0"/>
              </a:rPr>
              <a:t>In this network every neuron acts input as well as output node.</a:t>
            </a:r>
          </a:p>
          <a:p>
            <a:pPr algn="just"/>
            <a:r>
              <a:rPr lang="en-US" sz="2800" dirty="0">
                <a:latin typeface="Book Antiqua" pitchFamily="18" charset="0"/>
              </a:rPr>
              <a:t>No connection from a node to itself is allowed in this type of neural network</a:t>
            </a:r>
            <a:r>
              <a:rPr lang="en-US" sz="2800" dirty="0" smtClean="0">
                <a:latin typeface="Book Antiqua" pitchFamily="18" charset="0"/>
              </a:rPr>
              <a:t>.</a:t>
            </a:r>
          </a:p>
          <a:p>
            <a:pPr algn="just"/>
            <a:r>
              <a:rPr lang="en-US" sz="2800" dirty="0" smtClean="0">
                <a:latin typeface="Book Antiqua" pitchFamily="18" charset="0"/>
              </a:rPr>
              <a:t>Hopfield nets can be discrete or continuous. Furthermore, Discrete Hopfield nets can be binary or bipolar.</a:t>
            </a:r>
          </a:p>
          <a:p>
            <a:pPr algn="just"/>
            <a:r>
              <a:rPr lang="en-US" sz="2800" dirty="0" smtClean="0">
                <a:latin typeface="Book Antiqua" pitchFamily="18" charset="0"/>
              </a:rPr>
              <a:t>Binary Hopfield nets produce 0 or 1 output whereas bipolar nets produce 1 or -1 output.</a:t>
            </a:r>
            <a:endParaRPr lang="en-US" sz="2800" dirty="0">
              <a:latin typeface="Book Antiqua" pitchFamily="18" charset="0"/>
            </a:endParaRPr>
          </a:p>
          <a:p>
            <a:pPr algn="just"/>
            <a:endParaRPr lang="en-US" sz="2800" dirty="0" smtClean="0">
              <a:latin typeface="Book Antiqua" panose="02040602050305030304" pitchFamily="18" charset="0"/>
            </a:endParaRPr>
          </a:p>
          <a:p>
            <a:pPr algn="just"/>
            <a:endParaRPr lang="en-US" sz="2800" dirty="0" smtClean="0">
              <a:latin typeface="Book Antiqua" panose="02040602050305030304" pitchFamily="18" charset="0"/>
            </a:endParaRPr>
          </a:p>
        </p:txBody>
      </p:sp>
    </p:spTree>
    <p:extLst>
      <p:ext uri="{BB962C8B-B14F-4D97-AF65-F5344CB8AC3E}">
        <p14:creationId xmlns:p14="http://schemas.microsoft.com/office/powerpoint/2010/main" val="1846503756"/>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Hopfield Networks</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smtClean="0">
                <a:latin typeface="Book Antiqua" panose="02040602050305030304" pitchFamily="18" charset="0"/>
              </a:rPr>
              <a:t>Architecture of Hopfield network is given below.</a:t>
            </a:r>
          </a:p>
        </p:txBody>
      </p:sp>
      <p:pic>
        <p:nvPicPr>
          <p:cNvPr id="332802" name="Picture 2" descr="Artificial Neural Network - Hopfield Networ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8825" y="2355849"/>
            <a:ext cx="4933950" cy="39528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961557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Introduction to RNN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r>
              <a:rPr lang="en-US" sz="2600" dirty="0" smtClean="0">
                <a:latin typeface="Book Antiqua" pitchFamily="18" charset="0"/>
              </a:rPr>
              <a:t>Thus, RNN converts the independent activations into dependent activations by providing the same weights and biases to all the layers, thus reducing the complexity of increasing parameters and memorizing each previous outputs by giving each output as input to the next hidden layer (see right part of the figure in next slide).</a:t>
            </a:r>
          </a:p>
          <a:p>
            <a:pPr algn="just" fontAlgn="base"/>
            <a:r>
              <a:rPr lang="en-US" sz="2600" dirty="0" smtClean="0">
                <a:latin typeface="Book Antiqua" pitchFamily="18" charset="0"/>
              </a:rPr>
              <a:t>Hence layers of neural network in right side can be joined together such that the weights and bias of all the hidden layers is the same, into a single recurrent layer.</a:t>
            </a:r>
          </a:p>
          <a:p>
            <a:pPr algn="just" fontAlgn="base"/>
            <a:endParaRPr lang="en-US" sz="2600" dirty="0" smtClean="0">
              <a:latin typeface="Book Antiqua" pitchFamily="18" charset="0"/>
            </a:endParaRPr>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Hopfield Networks</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itchFamily="18" charset="0"/>
              </a:rPr>
              <a:t>In this network every neuron acts input as well as output node.</a:t>
            </a:r>
          </a:p>
          <a:p>
            <a:pPr algn="just"/>
            <a:r>
              <a:rPr lang="en-US" sz="2800" dirty="0">
                <a:latin typeface="Book Antiqua" pitchFamily="18" charset="0"/>
              </a:rPr>
              <a:t>No connection from a node to itself is allowed in this type of neural network</a:t>
            </a:r>
            <a:r>
              <a:rPr lang="en-US" sz="2800" dirty="0" smtClean="0">
                <a:latin typeface="Book Antiqua" pitchFamily="18" charset="0"/>
              </a:rPr>
              <a:t>.</a:t>
            </a:r>
          </a:p>
          <a:p>
            <a:pPr algn="just"/>
            <a:r>
              <a:rPr lang="en-US" sz="2800" dirty="0" smtClean="0">
                <a:latin typeface="Book Antiqua" pitchFamily="18" charset="0"/>
              </a:rPr>
              <a:t>Hopfield nets can be discrete or continuous. Furthermore, Discrete Hopfield nets can be binary or bipolar.</a:t>
            </a:r>
          </a:p>
          <a:p>
            <a:pPr algn="just"/>
            <a:r>
              <a:rPr lang="en-US" sz="2800" dirty="0" smtClean="0">
                <a:latin typeface="Book Antiqua" pitchFamily="18" charset="0"/>
              </a:rPr>
              <a:t>Binary Hopfield nets produce 0 or 1 output whereas bipolar nets produce 1 or -1 output.</a:t>
            </a:r>
            <a:endParaRPr lang="en-US" sz="2800" dirty="0">
              <a:latin typeface="Book Antiqua" pitchFamily="18" charset="0"/>
            </a:endParaRPr>
          </a:p>
          <a:p>
            <a:pPr algn="just"/>
            <a:endParaRPr lang="en-US" sz="2800" dirty="0" smtClean="0">
              <a:latin typeface="Book Antiqua" panose="02040602050305030304" pitchFamily="18" charset="0"/>
            </a:endParaRPr>
          </a:p>
          <a:p>
            <a:pPr algn="just"/>
            <a:endParaRPr lang="en-US" sz="2800" dirty="0" smtClean="0">
              <a:latin typeface="Book Antiqua" panose="02040602050305030304" pitchFamily="18" charset="0"/>
            </a:endParaRPr>
          </a:p>
        </p:txBody>
      </p:sp>
    </p:spTree>
    <p:extLst>
      <p:ext uri="{BB962C8B-B14F-4D97-AF65-F5344CB8AC3E}">
        <p14:creationId xmlns:p14="http://schemas.microsoft.com/office/powerpoint/2010/main" val="3084837481"/>
      </p:ext>
    </p:extLst>
  </p:cSld>
  <p:clrMapOvr>
    <a:masterClrMapping/>
  </p:clrMapOvr>
  <p:transition/>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Boltzmann Machine</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anose="02040602050305030304" pitchFamily="18" charset="0"/>
              </a:rPr>
              <a:t>Boltzmann Machine is a kind of recurrent neural network where the nodes make binary decisions and are present with certain biases. </a:t>
            </a:r>
            <a:endParaRPr lang="en-US" sz="2800" dirty="0" smtClean="0">
              <a:latin typeface="Book Antiqua" panose="02040602050305030304" pitchFamily="18" charset="0"/>
            </a:endParaRPr>
          </a:p>
          <a:p>
            <a:pPr algn="just"/>
            <a:r>
              <a:rPr lang="en-US" sz="2800" dirty="0">
                <a:latin typeface="Book Antiqua" panose="02040602050305030304" pitchFamily="18" charset="0"/>
              </a:rPr>
              <a:t>It consists of a network of symmetrically connected, neuron-like units that make decisions </a:t>
            </a:r>
            <a:r>
              <a:rPr lang="en-US" sz="2800" dirty="0" smtClean="0">
                <a:latin typeface="Book Antiqua" panose="02040602050305030304" pitchFamily="18" charset="0"/>
              </a:rPr>
              <a:t>stochastically </a:t>
            </a:r>
            <a:r>
              <a:rPr lang="en-US" sz="2800" dirty="0">
                <a:latin typeface="Book Antiqua" panose="02040602050305030304" pitchFamily="18" charset="0"/>
              </a:rPr>
              <a:t>whether to be active or not. </a:t>
            </a:r>
            <a:endParaRPr lang="en-US" sz="2800" dirty="0" smtClean="0">
              <a:latin typeface="Book Antiqua" panose="02040602050305030304" pitchFamily="18" charset="0"/>
            </a:endParaRPr>
          </a:p>
          <a:p>
            <a:pPr algn="just"/>
            <a:r>
              <a:rPr lang="en-US" sz="2800" dirty="0">
                <a:latin typeface="Book Antiqua" panose="02040602050305030304" pitchFamily="18" charset="0"/>
              </a:rPr>
              <a:t>Boltzmann machines have a simple learning algorithm that allows them to discover interesting features in datasets composed of binary vectors. </a:t>
            </a:r>
            <a:endParaRPr lang="en-US" sz="2800" dirty="0" smtClean="0">
              <a:latin typeface="Book Antiqua" panose="02040602050305030304" pitchFamily="18" charset="0"/>
            </a:endParaRPr>
          </a:p>
        </p:txBody>
      </p:sp>
    </p:spTree>
    <p:extLst>
      <p:ext uri="{BB962C8B-B14F-4D97-AF65-F5344CB8AC3E}">
        <p14:creationId xmlns:p14="http://schemas.microsoft.com/office/powerpoint/2010/main" val="4138601304"/>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Boltzmann Machine</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anose="02040602050305030304" pitchFamily="18" charset="0"/>
              </a:rPr>
              <a:t>Some important points about Boltzmann </a:t>
            </a:r>
            <a:r>
              <a:rPr lang="en-US" sz="2800" dirty="0" smtClean="0">
                <a:latin typeface="Book Antiqua" panose="02040602050305030304" pitchFamily="18" charset="0"/>
              </a:rPr>
              <a:t>Machine. </a:t>
            </a:r>
            <a:endParaRPr lang="en-US" sz="2800" dirty="0">
              <a:latin typeface="Book Antiqua" panose="02040602050305030304" pitchFamily="18" charset="0"/>
            </a:endParaRPr>
          </a:p>
          <a:p>
            <a:pPr lvl="1" algn="just"/>
            <a:r>
              <a:rPr lang="en-US" sz="2600" dirty="0" smtClean="0">
                <a:latin typeface="Book Antiqua" panose="02040602050305030304" pitchFamily="18" charset="0"/>
              </a:rPr>
              <a:t>They </a:t>
            </a:r>
            <a:r>
              <a:rPr lang="en-US" sz="2600" dirty="0">
                <a:latin typeface="Book Antiqua" panose="02040602050305030304" pitchFamily="18" charset="0"/>
              </a:rPr>
              <a:t>use recurrent structure.</a:t>
            </a:r>
          </a:p>
          <a:p>
            <a:pPr lvl="1" algn="just"/>
            <a:r>
              <a:rPr lang="en-US" sz="2600" dirty="0" smtClean="0">
                <a:latin typeface="Book Antiqua" panose="02040602050305030304" pitchFamily="18" charset="0"/>
              </a:rPr>
              <a:t>They </a:t>
            </a:r>
            <a:r>
              <a:rPr lang="en-US" sz="2600" dirty="0">
                <a:latin typeface="Book Antiqua" panose="02040602050305030304" pitchFamily="18" charset="0"/>
              </a:rPr>
              <a:t>consist of stochastic neurons, which have one of the two possible states, either 1 or 0.</a:t>
            </a:r>
          </a:p>
          <a:p>
            <a:pPr lvl="1" algn="just"/>
            <a:r>
              <a:rPr lang="en-US" sz="2600" dirty="0" smtClean="0">
                <a:latin typeface="Book Antiqua" panose="02040602050305030304" pitchFamily="18" charset="0"/>
              </a:rPr>
              <a:t>Some </a:t>
            </a:r>
            <a:r>
              <a:rPr lang="en-US" sz="2600" dirty="0">
                <a:latin typeface="Book Antiqua" panose="02040602050305030304" pitchFamily="18" charset="0"/>
              </a:rPr>
              <a:t>of the neurons in this are adaptive </a:t>
            </a:r>
            <a:r>
              <a:rPr lang="en-US" sz="2600" dirty="0" smtClean="0">
                <a:latin typeface="Book Antiqua" panose="02040602050305030304" pitchFamily="18" charset="0"/>
              </a:rPr>
              <a:t>and </a:t>
            </a:r>
            <a:r>
              <a:rPr lang="en-US" sz="2600" dirty="0">
                <a:latin typeface="Book Antiqua" panose="02040602050305030304" pitchFamily="18" charset="0"/>
              </a:rPr>
              <a:t>some are </a:t>
            </a:r>
            <a:r>
              <a:rPr lang="en-US" sz="2600" dirty="0" smtClean="0">
                <a:latin typeface="Book Antiqua" panose="02040602050305030304" pitchFamily="18" charset="0"/>
              </a:rPr>
              <a:t>clamped.</a:t>
            </a:r>
            <a:endParaRPr lang="en-US" sz="2600" dirty="0">
              <a:latin typeface="Book Antiqua" panose="02040602050305030304" pitchFamily="18" charset="0"/>
            </a:endParaRPr>
          </a:p>
          <a:p>
            <a:pPr lvl="1" algn="just"/>
            <a:r>
              <a:rPr lang="en-US" sz="2600" dirty="0" smtClean="0">
                <a:latin typeface="Book Antiqua" panose="02040602050305030304" pitchFamily="18" charset="0"/>
              </a:rPr>
              <a:t>If </a:t>
            </a:r>
            <a:r>
              <a:rPr lang="en-US" sz="2600" dirty="0">
                <a:latin typeface="Book Antiqua" panose="02040602050305030304" pitchFamily="18" charset="0"/>
              </a:rPr>
              <a:t>we apply simulated annealing on discrete Hopfield network, then it would become Boltzmann Machine.</a:t>
            </a:r>
            <a:endParaRPr lang="en-US" sz="2600" dirty="0" smtClean="0">
              <a:latin typeface="Book Antiqua" panose="02040602050305030304" pitchFamily="18" charset="0"/>
            </a:endParaRPr>
          </a:p>
        </p:txBody>
      </p:sp>
    </p:spTree>
    <p:extLst>
      <p:ext uri="{BB962C8B-B14F-4D97-AF65-F5344CB8AC3E}">
        <p14:creationId xmlns:p14="http://schemas.microsoft.com/office/powerpoint/2010/main" val="1161029090"/>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Boltzmann Machine</a:t>
            </a:r>
            <a:endParaRPr lang="en-US" b="1" dirty="0">
              <a:latin typeface="Book Antiqua" pitchFamily="18" charset="0"/>
            </a:endParaRPr>
          </a:p>
        </p:txBody>
      </p:sp>
      <p:sp>
        <p:nvSpPr>
          <p:cNvPr id="5" name="Content Placeholder 4"/>
          <p:cNvSpPr>
            <a:spLocks noGrp="1"/>
          </p:cNvSpPr>
          <p:nvPr>
            <p:ph idx="1"/>
          </p:nvPr>
        </p:nvSpPr>
        <p:spPr>
          <a:xfrm>
            <a:off x="228600" y="1600200"/>
            <a:ext cx="8534400" cy="4525963"/>
          </a:xfrm>
        </p:spPr>
        <p:txBody>
          <a:bodyPr>
            <a:noAutofit/>
          </a:bodyPr>
          <a:lstStyle/>
          <a:p>
            <a:pPr algn="just"/>
            <a:r>
              <a:rPr lang="en-US" sz="2800" dirty="0">
                <a:latin typeface="Book Antiqua" panose="02040602050305030304" pitchFamily="18" charset="0"/>
              </a:rPr>
              <a:t>The main purpose of Boltzmann Machine is to optimize the solution of a problem. It is the work of Boltzmann Machine to optimize the weights and quantity related to that particular problem</a:t>
            </a:r>
            <a:r>
              <a:rPr lang="en-US" sz="2800" dirty="0" smtClean="0">
                <a:latin typeface="Book Antiqua" panose="02040602050305030304" pitchFamily="18" charset="0"/>
              </a:rPr>
              <a:t>.</a:t>
            </a:r>
          </a:p>
          <a:p>
            <a:pPr algn="just"/>
            <a:r>
              <a:rPr lang="en-US" sz="2800" dirty="0">
                <a:latin typeface="Book Antiqua" panose="02040602050305030304" pitchFamily="18" charset="0"/>
              </a:rPr>
              <a:t>The following diagram shows the architecture of Boltzmann machine. It is clear from the diagram, that it is a two-dimensional array of units. Here, weights on interconnections between units </a:t>
            </a:r>
            <a:r>
              <a:rPr lang="en-US" sz="2800" dirty="0" smtClean="0">
                <a:latin typeface="Book Antiqua" panose="02040602050305030304" pitchFamily="18" charset="0"/>
              </a:rPr>
              <a:t>are </a:t>
            </a:r>
            <a:r>
              <a:rPr lang="en-US" sz="2800" b="1" dirty="0" smtClean="0">
                <a:latin typeface="Book Antiqua" panose="02040602050305030304" pitchFamily="18" charset="0"/>
              </a:rPr>
              <a:t>–p</a:t>
            </a:r>
            <a:r>
              <a:rPr lang="en-US" sz="2800" dirty="0">
                <a:latin typeface="Book Antiqua" panose="02040602050305030304" pitchFamily="18" charset="0"/>
              </a:rPr>
              <a:t> where </a:t>
            </a:r>
            <a:r>
              <a:rPr lang="en-US" sz="2800" b="1" dirty="0">
                <a:latin typeface="Book Antiqua" panose="02040602050305030304" pitchFamily="18" charset="0"/>
              </a:rPr>
              <a:t>p &gt; 0</a:t>
            </a:r>
            <a:r>
              <a:rPr lang="en-US" sz="2800" dirty="0">
                <a:latin typeface="Book Antiqua" panose="02040602050305030304" pitchFamily="18" charset="0"/>
              </a:rPr>
              <a:t>. The weights of self-connections are given by </a:t>
            </a:r>
            <a:r>
              <a:rPr lang="en-US" sz="2800" b="1" dirty="0">
                <a:latin typeface="Book Antiqua" panose="02040602050305030304" pitchFamily="18" charset="0"/>
              </a:rPr>
              <a:t>b</a:t>
            </a:r>
            <a:r>
              <a:rPr lang="en-US" sz="2800" dirty="0">
                <a:latin typeface="Book Antiqua" panose="02040602050305030304" pitchFamily="18" charset="0"/>
              </a:rPr>
              <a:t> where </a:t>
            </a:r>
            <a:r>
              <a:rPr lang="en-US" sz="2800" b="1" dirty="0">
                <a:latin typeface="Book Antiqua" panose="02040602050305030304" pitchFamily="18" charset="0"/>
              </a:rPr>
              <a:t>b &gt; 0</a:t>
            </a:r>
            <a:r>
              <a:rPr lang="en-US" sz="2800" dirty="0">
                <a:latin typeface="Book Antiqua" panose="02040602050305030304" pitchFamily="18" charset="0"/>
              </a:rPr>
              <a:t>.</a:t>
            </a:r>
            <a:endParaRPr lang="en-US" sz="2800" dirty="0" smtClean="0">
              <a:latin typeface="Book Antiqua" panose="02040602050305030304" pitchFamily="18" charset="0"/>
            </a:endParaRPr>
          </a:p>
        </p:txBody>
      </p:sp>
    </p:spTree>
    <p:extLst>
      <p:ext uri="{BB962C8B-B14F-4D97-AF65-F5344CB8AC3E}">
        <p14:creationId xmlns:p14="http://schemas.microsoft.com/office/powerpoint/2010/main" val="1484499180"/>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Boltzmann Machine</a:t>
            </a:r>
            <a:endParaRPr lang="en-US" b="1" dirty="0">
              <a:latin typeface="Book Antiqua" pitchFamily="18" charset="0"/>
            </a:endParaRPr>
          </a:p>
        </p:txBody>
      </p:sp>
      <p:pic>
        <p:nvPicPr>
          <p:cNvPr id="334850" name="Picture 2" descr="Boltzman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1676400"/>
            <a:ext cx="6553200" cy="42629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66495827"/>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Introduction to RNN</a:t>
            </a:r>
            <a:endParaRPr lang="en-US" b="1" dirty="0">
              <a:latin typeface="Book Antiqua" pitchFamily="18" charset="0"/>
            </a:endParaRPr>
          </a:p>
        </p:txBody>
      </p:sp>
      <p:pic>
        <p:nvPicPr>
          <p:cNvPr id="287746" name="Picture 2"/>
          <p:cNvPicPr>
            <a:picLocks noChangeAspect="1" noChangeArrowheads="1"/>
          </p:cNvPicPr>
          <p:nvPr/>
        </p:nvPicPr>
        <p:blipFill>
          <a:blip r:embed="rId3"/>
          <a:srcRect/>
          <a:stretch>
            <a:fillRect/>
          </a:stretch>
        </p:blipFill>
        <p:spPr bwMode="auto">
          <a:xfrm>
            <a:off x="457200" y="1295400"/>
            <a:ext cx="8248650" cy="3552825"/>
          </a:xfrm>
          <a:prstGeom prst="rect">
            <a:avLst/>
          </a:prstGeom>
          <a:noFill/>
          <a:ln w="9525">
            <a:noFill/>
            <a:miter lim="800000"/>
            <a:headEnd/>
            <a:tailEnd/>
          </a:ln>
          <a:effectLst/>
        </p:spPr>
      </p:pic>
      <p:sp>
        <p:nvSpPr>
          <p:cNvPr id="7" name="TextBox 6"/>
          <p:cNvSpPr txBox="1"/>
          <p:nvPr/>
        </p:nvSpPr>
        <p:spPr>
          <a:xfrm>
            <a:off x="1905000" y="3200400"/>
            <a:ext cx="762000" cy="461665"/>
          </a:xfrm>
          <a:prstGeom prst="rect">
            <a:avLst/>
          </a:prstGeom>
          <a:noFill/>
        </p:spPr>
        <p:txBody>
          <a:bodyPr wrap="square" rtlCol="0">
            <a:spAutoFit/>
          </a:bodyPr>
          <a:lstStyle/>
          <a:p>
            <a:r>
              <a:rPr lang="en-US" sz="2400" dirty="0" smtClean="0">
                <a:latin typeface="Book Antiqua" pitchFamily="18" charset="0"/>
              </a:rPr>
              <a:t>≡</a:t>
            </a:r>
            <a:endParaRPr lang="en-US" sz="2400" dirty="0">
              <a:latin typeface="Book Antiqua" pitchFamily="18" charset="0"/>
            </a:endParaRPr>
          </a:p>
        </p:txBody>
      </p:sp>
      <p:graphicFrame>
        <p:nvGraphicFramePr>
          <p:cNvPr id="8" name="Object 7"/>
          <p:cNvGraphicFramePr>
            <a:graphicFrameLocks noChangeAspect="1"/>
          </p:cNvGraphicFramePr>
          <p:nvPr/>
        </p:nvGraphicFramePr>
        <p:xfrm>
          <a:off x="228600" y="5029200"/>
          <a:ext cx="4191000" cy="968516"/>
        </p:xfrm>
        <a:graphic>
          <a:graphicData uri="http://schemas.openxmlformats.org/presentationml/2006/ole">
            <mc:AlternateContent xmlns:mc="http://schemas.openxmlformats.org/markup-compatibility/2006">
              <mc:Choice xmlns:v="urn:schemas-microsoft-com:vml" Requires="v">
                <p:oleObj spid="_x0000_s287811" name="Equation" r:id="rId4" imgW="2070000" imgH="495000" progId="Equation.3">
                  <p:embed/>
                </p:oleObj>
              </mc:Choice>
              <mc:Fallback>
                <p:oleObj name="Equation" r:id="rId4" imgW="2070000" imgH="495000" progId="Equation.3">
                  <p:embed/>
                  <p:pic>
                    <p:nvPicPr>
                      <p:cNvPr id="0"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 y="5029200"/>
                        <a:ext cx="4191000" cy="9685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7748" name="Object 4"/>
          <p:cNvGraphicFramePr>
            <a:graphicFrameLocks noChangeAspect="1"/>
          </p:cNvGraphicFramePr>
          <p:nvPr/>
        </p:nvGraphicFramePr>
        <p:xfrm>
          <a:off x="5334000" y="5105400"/>
          <a:ext cx="2971800" cy="914400"/>
        </p:xfrm>
        <a:graphic>
          <a:graphicData uri="http://schemas.openxmlformats.org/presentationml/2006/ole">
            <mc:AlternateContent xmlns:mc="http://schemas.openxmlformats.org/markup-compatibility/2006">
              <mc:Choice xmlns:v="urn:schemas-microsoft-com:vml" Requires="v">
                <p:oleObj spid="_x0000_s287812" name="Equation" r:id="rId6" imgW="1663560" imgH="520560" progId="Equation.3">
                  <p:embed/>
                </p:oleObj>
              </mc:Choice>
              <mc:Fallback>
                <p:oleObj name="Equation" r:id="rId6" imgW="1663560" imgH="520560" progId="Equation.3">
                  <p:embed/>
                  <p:pic>
                    <p:nvPicPr>
                      <p:cNvPr id="0" name="Picture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34000" y="5105400"/>
                        <a:ext cx="2971800" cy="914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Introduction to RNN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600" b="1" dirty="0" smtClean="0">
                <a:latin typeface="Book Antiqua" pitchFamily="18" charset="0"/>
              </a:rPr>
              <a:t>Applications of RNN</a:t>
            </a:r>
          </a:p>
          <a:p>
            <a:pPr algn="just" fontAlgn="base"/>
            <a:r>
              <a:rPr lang="en-US" sz="2600" dirty="0" smtClean="0">
                <a:latin typeface="Book Antiqua" pitchFamily="18" charset="0"/>
              </a:rPr>
              <a:t>Time series prediction</a:t>
            </a:r>
          </a:p>
          <a:p>
            <a:pPr algn="just" fontAlgn="base"/>
            <a:r>
              <a:rPr lang="en-US" sz="2600" dirty="0" smtClean="0">
                <a:latin typeface="Book Antiqua" pitchFamily="18" charset="0"/>
              </a:rPr>
              <a:t>Sequence prediction</a:t>
            </a:r>
          </a:p>
          <a:p>
            <a:pPr algn="just" fontAlgn="base"/>
            <a:r>
              <a:rPr lang="en-US" sz="2600" dirty="0" smtClean="0">
                <a:latin typeface="Book Antiqua" pitchFamily="18" charset="0"/>
              </a:rPr>
              <a:t>Natural Language Processing</a:t>
            </a:r>
          </a:p>
          <a:p>
            <a:pPr algn="just" fontAlgn="base"/>
            <a:r>
              <a:rPr lang="en-US" sz="2600" dirty="0" smtClean="0">
                <a:latin typeface="Book Antiqua" pitchFamily="18" charset="0"/>
              </a:rPr>
              <a:t>Speech processing</a:t>
            </a:r>
          </a:p>
          <a:p>
            <a:pPr algn="just" fontAlgn="base"/>
            <a:endParaRPr lang="en-US" sz="2600" dirty="0" smtClean="0">
              <a:latin typeface="Book Antiqua" pitchFamily="18" charset="0"/>
            </a:endParaRPr>
          </a:p>
        </p:txBody>
      </p:sp>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Forward Propagation in RNN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400" b="1" dirty="0" smtClean="0">
                <a:latin typeface="Book Antiqua" pitchFamily="18" charset="0"/>
              </a:rPr>
              <a:t>Example:</a:t>
            </a:r>
            <a:r>
              <a:rPr lang="en-US" sz="2400" dirty="0" smtClean="0">
                <a:latin typeface="Book Antiqua" pitchFamily="18" charset="0"/>
              </a:rPr>
              <a:t> Consider the word ‘dogs’. Show forward propagation of RNN with three nodes in hidden layer to predict letter </a:t>
            </a:r>
            <a:r>
              <a:rPr lang="en-US" sz="2400" b="1" dirty="0" smtClean="0">
                <a:latin typeface="Book Antiqua" pitchFamily="18" charset="0"/>
              </a:rPr>
              <a:t>‘s’</a:t>
            </a:r>
            <a:r>
              <a:rPr lang="en-US" sz="2400" dirty="0" smtClean="0">
                <a:latin typeface="Book Antiqua" pitchFamily="18" charset="0"/>
              </a:rPr>
              <a:t> given the letters </a:t>
            </a:r>
            <a:r>
              <a:rPr lang="en-US" sz="2400" b="1" dirty="0" smtClean="0">
                <a:latin typeface="Book Antiqua" pitchFamily="18" charset="0"/>
              </a:rPr>
              <a:t>‘d’</a:t>
            </a:r>
            <a:r>
              <a:rPr lang="en-US" sz="2400" dirty="0" smtClean="0">
                <a:latin typeface="Book Antiqua" pitchFamily="18" charset="0"/>
              </a:rPr>
              <a:t>, </a:t>
            </a:r>
            <a:r>
              <a:rPr lang="en-US" sz="2400" b="1" dirty="0" smtClean="0">
                <a:latin typeface="Book Antiqua" pitchFamily="18" charset="0"/>
              </a:rPr>
              <a:t>‘o’</a:t>
            </a:r>
            <a:r>
              <a:rPr lang="en-US" sz="2400" dirty="0" smtClean="0">
                <a:latin typeface="Book Antiqua" pitchFamily="18" charset="0"/>
              </a:rPr>
              <a:t>, and </a:t>
            </a:r>
            <a:r>
              <a:rPr lang="en-US" sz="2400" b="1" dirty="0" smtClean="0">
                <a:latin typeface="Book Antiqua" pitchFamily="18" charset="0"/>
              </a:rPr>
              <a:t>‘g’</a:t>
            </a:r>
            <a:r>
              <a:rPr lang="en-US" sz="2400" dirty="0" smtClean="0">
                <a:latin typeface="Book Antiqua" pitchFamily="18" charset="0"/>
              </a:rPr>
              <a:t>. Assume that hidden layer activation function is </a:t>
            </a:r>
            <a:r>
              <a:rPr lang="en-US" sz="2400" dirty="0" err="1" smtClean="0">
                <a:latin typeface="Book Antiqua" pitchFamily="18" charset="0"/>
              </a:rPr>
              <a:t>Tanh</a:t>
            </a:r>
            <a:r>
              <a:rPr lang="en-US" sz="2400" dirty="0" smtClean="0">
                <a:latin typeface="Book Antiqua" pitchFamily="18" charset="0"/>
              </a:rPr>
              <a:t> and activation in output layer is </a:t>
            </a:r>
            <a:r>
              <a:rPr lang="en-US" sz="2400" dirty="0" err="1" smtClean="0">
                <a:latin typeface="Book Antiqua" pitchFamily="18" charset="0"/>
              </a:rPr>
              <a:t>softmax</a:t>
            </a:r>
            <a:r>
              <a:rPr lang="en-US" sz="2400" dirty="0" smtClean="0">
                <a:latin typeface="Book Antiqua" pitchFamily="18" charset="0"/>
              </a:rPr>
              <a:t>. </a:t>
            </a:r>
          </a:p>
          <a:p>
            <a:pPr algn="just" fontAlgn="base">
              <a:buNone/>
            </a:pPr>
            <a:r>
              <a:rPr lang="en-US" sz="2400" b="1" dirty="0" smtClean="0">
                <a:latin typeface="Book Antiqua" pitchFamily="18" charset="0"/>
              </a:rPr>
              <a:t>Solution</a:t>
            </a:r>
          </a:p>
          <a:p>
            <a:pPr algn="just" fontAlgn="base">
              <a:buNone/>
            </a:pPr>
            <a:r>
              <a:rPr lang="en-US" sz="2400" dirty="0" smtClean="0">
                <a:latin typeface="Book Antiqua" pitchFamily="18" charset="0"/>
              </a:rPr>
              <a:t>One hot encoding of the input: input vocabulary{d, o, g, s}</a:t>
            </a:r>
          </a:p>
          <a:p>
            <a:pPr algn="just" fontAlgn="base">
              <a:buNone/>
            </a:pPr>
            <a:endParaRPr lang="en-US" sz="2600" dirty="0" smtClean="0">
              <a:latin typeface="Book Antiqua" pitchFamily="18" charset="0"/>
            </a:endParaRPr>
          </a:p>
          <a:p>
            <a:pPr algn="just" fontAlgn="base">
              <a:buNone/>
            </a:pPr>
            <a:endParaRPr lang="en-US" sz="2600" dirty="0" smtClean="0">
              <a:latin typeface="Book Antiqua" pitchFamily="18" charset="0"/>
            </a:endParaRPr>
          </a:p>
        </p:txBody>
      </p:sp>
      <p:graphicFrame>
        <p:nvGraphicFramePr>
          <p:cNvPr id="7" name="Table 6"/>
          <p:cNvGraphicFramePr>
            <a:graphicFrameLocks noGrp="1"/>
          </p:cNvGraphicFramePr>
          <p:nvPr/>
        </p:nvGraphicFramePr>
        <p:xfrm>
          <a:off x="609600" y="4419600"/>
          <a:ext cx="2743200" cy="1854200"/>
        </p:xfrm>
        <a:graphic>
          <a:graphicData uri="http://schemas.openxmlformats.org/drawingml/2006/table">
            <a:tbl>
              <a:tblPr firstRow="1" bandRow="1">
                <a:tableStyleId>{5C22544A-7EE6-4342-B048-85BDC9FD1C3A}</a:tableStyleId>
              </a:tblPr>
              <a:tblGrid>
                <a:gridCol w="685800"/>
                <a:gridCol w="685800"/>
                <a:gridCol w="685800"/>
                <a:gridCol w="685800"/>
              </a:tblGrid>
              <a:tr h="370840">
                <a:tc>
                  <a:txBody>
                    <a:bodyPr/>
                    <a:lstStyle/>
                    <a:p>
                      <a:r>
                        <a:rPr lang="en-US" dirty="0" smtClean="0">
                          <a:latin typeface="Book Antiqua" pitchFamily="18" charset="0"/>
                        </a:rPr>
                        <a:t>d</a:t>
                      </a:r>
                      <a:endParaRPr lang="en-US" dirty="0">
                        <a:latin typeface="Book Antiqua" pitchFamily="18" charset="0"/>
                      </a:endParaRPr>
                    </a:p>
                  </a:txBody>
                  <a:tcPr/>
                </a:tc>
                <a:tc>
                  <a:txBody>
                    <a:bodyPr/>
                    <a:lstStyle/>
                    <a:p>
                      <a:r>
                        <a:rPr lang="en-US" dirty="0" smtClean="0">
                          <a:latin typeface="Book Antiqua" pitchFamily="18" charset="0"/>
                        </a:rPr>
                        <a:t>o</a:t>
                      </a:r>
                      <a:endParaRPr lang="en-US" dirty="0">
                        <a:latin typeface="Book Antiqua" pitchFamily="18" charset="0"/>
                      </a:endParaRPr>
                    </a:p>
                  </a:txBody>
                  <a:tcPr/>
                </a:tc>
                <a:tc>
                  <a:txBody>
                    <a:bodyPr/>
                    <a:lstStyle/>
                    <a:p>
                      <a:r>
                        <a:rPr lang="en-US" dirty="0" smtClean="0">
                          <a:latin typeface="Book Antiqua" pitchFamily="18" charset="0"/>
                        </a:rPr>
                        <a:t>g</a:t>
                      </a:r>
                      <a:endParaRPr lang="en-US" dirty="0">
                        <a:latin typeface="Book Antiqua" pitchFamily="18" charset="0"/>
                      </a:endParaRPr>
                    </a:p>
                  </a:txBody>
                  <a:tcPr/>
                </a:tc>
                <a:tc>
                  <a:txBody>
                    <a:bodyPr/>
                    <a:lstStyle/>
                    <a:p>
                      <a:r>
                        <a:rPr lang="en-US" dirty="0" smtClean="0">
                          <a:latin typeface="Book Antiqua" pitchFamily="18" charset="0"/>
                        </a:rPr>
                        <a:t>s</a:t>
                      </a:r>
                      <a:endParaRPr lang="en-US" dirty="0">
                        <a:latin typeface="Book Antiqua" pitchFamily="18" charset="0"/>
                      </a:endParaRPr>
                    </a:p>
                  </a:txBody>
                  <a:tcPr/>
                </a:tc>
              </a:tr>
              <a:tr h="370840">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r>
              <a:tr h="370840">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r>
              <a:tr h="370840">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1</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r>
              <a:tr h="370840">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0</a:t>
                      </a:r>
                      <a:endParaRPr lang="en-US" dirty="0">
                        <a:latin typeface="Book Antiqua" pitchFamily="18" charset="0"/>
                      </a:endParaRPr>
                    </a:p>
                  </a:txBody>
                  <a:tcPr/>
                </a:tc>
                <a:tc>
                  <a:txBody>
                    <a:bodyPr/>
                    <a:lstStyle/>
                    <a:p>
                      <a:r>
                        <a:rPr lang="en-US" dirty="0" smtClean="0">
                          <a:latin typeface="Book Antiqua" pitchFamily="18" charset="0"/>
                        </a:rPr>
                        <a:t>1</a:t>
                      </a:r>
                      <a:endParaRPr lang="en-US" dirty="0">
                        <a:latin typeface="Book Antiqua" pitchFamily="18" charset="0"/>
                      </a:endParaRPr>
                    </a:p>
                  </a:txBody>
                  <a:tcPr/>
                </a:tc>
              </a:tr>
            </a:tbl>
          </a:graphicData>
        </a:graphic>
      </p:graphicFrame>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Forward Propagation in RNN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a:bodyPr>
          <a:lstStyle/>
          <a:p>
            <a:pPr algn="just" fontAlgn="base">
              <a:buNone/>
            </a:pPr>
            <a:r>
              <a:rPr lang="en-US" sz="2600" dirty="0" smtClean="0">
                <a:latin typeface="Book Antiqua" pitchFamily="18" charset="0"/>
              </a:rPr>
              <a:t>We know that:</a:t>
            </a:r>
          </a:p>
          <a:p>
            <a:pPr algn="just" fontAlgn="base">
              <a:buNone/>
            </a:pPr>
            <a:endParaRPr lang="en-US" sz="2600" dirty="0" smtClean="0">
              <a:latin typeface="Book Antiqua" pitchFamily="18" charset="0"/>
            </a:endParaRPr>
          </a:p>
          <a:p>
            <a:pPr algn="just" fontAlgn="base">
              <a:buNone/>
            </a:pPr>
            <a:endParaRPr lang="en-US" sz="2600" dirty="0" smtClean="0">
              <a:latin typeface="Book Antiqua" pitchFamily="18" charset="0"/>
            </a:endParaRPr>
          </a:p>
          <a:p>
            <a:pPr algn="just" fontAlgn="base">
              <a:buNone/>
            </a:pPr>
            <a:r>
              <a:rPr lang="en-US" sz="2600" dirty="0" smtClean="0">
                <a:latin typeface="Book Antiqua" pitchFamily="18" charset="0"/>
              </a:rPr>
              <a:t>Here, dimension of </a:t>
            </a:r>
            <a:r>
              <a:rPr lang="en-US" sz="2600" i="1" dirty="0" err="1" smtClean="0">
                <a:latin typeface="Book Antiqua" pitchFamily="18" charset="0"/>
              </a:rPr>
              <a:t>w</a:t>
            </a:r>
            <a:r>
              <a:rPr lang="en-US" sz="2600" i="1" baseline="-25000" dirty="0" err="1" smtClean="0">
                <a:latin typeface="Book Antiqua" pitchFamily="18" charset="0"/>
              </a:rPr>
              <a:t>h</a:t>
            </a:r>
            <a:r>
              <a:rPr lang="en-US" sz="2600" dirty="0" smtClean="0">
                <a:latin typeface="Book Antiqua" pitchFamily="18" charset="0"/>
              </a:rPr>
              <a:t> is d × d, dimension of </a:t>
            </a:r>
            <a:r>
              <a:rPr lang="en-US" sz="2600" i="1" dirty="0" err="1" smtClean="0">
                <a:latin typeface="Book Antiqua" pitchFamily="18" charset="0"/>
              </a:rPr>
              <a:t>w</a:t>
            </a:r>
            <a:r>
              <a:rPr lang="en-US" sz="2600" i="1" baseline="-25000" dirty="0" err="1" smtClean="0">
                <a:latin typeface="Book Antiqua" pitchFamily="18" charset="0"/>
              </a:rPr>
              <a:t>x</a:t>
            </a:r>
            <a:r>
              <a:rPr lang="en-US" sz="2600" dirty="0" smtClean="0">
                <a:latin typeface="Book Antiqua" pitchFamily="18" charset="0"/>
              </a:rPr>
              <a:t> is d × k, and dimension of </a:t>
            </a:r>
            <a:r>
              <a:rPr lang="en-US" sz="2600" i="1" dirty="0" err="1" smtClean="0">
                <a:latin typeface="Book Antiqua" pitchFamily="18" charset="0"/>
              </a:rPr>
              <a:t>w</a:t>
            </a:r>
            <a:r>
              <a:rPr lang="en-US" sz="2600" i="1" baseline="-25000" dirty="0" err="1" smtClean="0">
                <a:latin typeface="Book Antiqua" pitchFamily="18" charset="0"/>
              </a:rPr>
              <a:t>y</a:t>
            </a:r>
            <a:r>
              <a:rPr lang="en-US" sz="2600" dirty="0" smtClean="0">
                <a:latin typeface="Book Antiqua" pitchFamily="18" charset="0"/>
              </a:rPr>
              <a:t> is k × d. Where, d is number of hidden nodes, and k is dimension of input vector.</a:t>
            </a:r>
          </a:p>
          <a:p>
            <a:pPr algn="just" fontAlgn="base">
              <a:buNone/>
            </a:pPr>
            <a:r>
              <a:rPr lang="en-US" sz="2600" dirty="0" smtClean="0">
                <a:latin typeface="Book Antiqua" pitchFamily="18" charset="0"/>
              </a:rPr>
              <a:t>Assume that:</a:t>
            </a:r>
          </a:p>
          <a:p>
            <a:pPr algn="just" fontAlgn="base">
              <a:buNone/>
            </a:pPr>
            <a:endParaRPr lang="en-US" sz="2600" dirty="0" smtClean="0">
              <a:latin typeface="Book Antiqua" pitchFamily="18" charset="0"/>
            </a:endParaRPr>
          </a:p>
          <a:p>
            <a:pPr algn="just" fontAlgn="base">
              <a:buNone/>
            </a:pPr>
            <a:endParaRPr lang="en-US" sz="2600" dirty="0" smtClean="0">
              <a:latin typeface="Book Antiqua" pitchFamily="18" charset="0"/>
            </a:endParaRPr>
          </a:p>
        </p:txBody>
      </p:sp>
      <p:graphicFrame>
        <p:nvGraphicFramePr>
          <p:cNvPr id="306178" name="Object 2"/>
          <p:cNvGraphicFramePr>
            <a:graphicFrameLocks noChangeAspect="1"/>
          </p:cNvGraphicFramePr>
          <p:nvPr/>
        </p:nvGraphicFramePr>
        <p:xfrm>
          <a:off x="381000" y="2133601"/>
          <a:ext cx="5181600" cy="420360"/>
        </p:xfrm>
        <a:graphic>
          <a:graphicData uri="http://schemas.openxmlformats.org/presentationml/2006/ole">
            <mc:AlternateContent xmlns:mc="http://schemas.openxmlformats.org/markup-compatibility/2006">
              <mc:Choice xmlns:v="urn:schemas-microsoft-com:vml" Requires="v">
                <p:oleObj spid="_x0000_s306306" name="Equation" r:id="rId3" imgW="2869920" imgH="241200" progId="Equation.3">
                  <p:embed/>
                </p:oleObj>
              </mc:Choice>
              <mc:Fallback>
                <p:oleObj name="Equation" r:id="rId3" imgW="2869920" imgH="24120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 y="2133601"/>
                        <a:ext cx="5181600" cy="4203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79" name="Object 3"/>
          <p:cNvGraphicFramePr>
            <a:graphicFrameLocks noChangeAspect="1"/>
          </p:cNvGraphicFramePr>
          <p:nvPr/>
        </p:nvGraphicFramePr>
        <p:xfrm>
          <a:off x="381000" y="2667001"/>
          <a:ext cx="3352800" cy="424678"/>
        </p:xfrm>
        <a:graphic>
          <a:graphicData uri="http://schemas.openxmlformats.org/presentationml/2006/ole">
            <mc:AlternateContent xmlns:mc="http://schemas.openxmlformats.org/markup-compatibility/2006">
              <mc:Choice xmlns:v="urn:schemas-microsoft-com:vml" Requires="v">
                <p:oleObj spid="_x0000_s306307" name="Equation" r:id="rId5" imgW="2070000" imgH="266400" progId="Equation.3">
                  <p:embed/>
                </p:oleObj>
              </mc:Choice>
              <mc:Fallback>
                <p:oleObj name="Equation" r:id="rId5" imgW="2070000" imgH="26640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1000" y="2667001"/>
                        <a:ext cx="3352800" cy="4246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 name="Object 7"/>
          <p:cNvGraphicFramePr>
            <a:graphicFrameLocks noChangeAspect="1"/>
          </p:cNvGraphicFramePr>
          <p:nvPr/>
        </p:nvGraphicFramePr>
        <p:xfrm>
          <a:off x="609600" y="4648200"/>
          <a:ext cx="8005590" cy="1524000"/>
        </p:xfrm>
        <a:graphic>
          <a:graphicData uri="http://schemas.openxmlformats.org/presentationml/2006/ole">
            <mc:AlternateContent xmlns:mc="http://schemas.openxmlformats.org/markup-compatibility/2006">
              <mc:Choice xmlns:v="urn:schemas-microsoft-com:vml" Requires="v">
                <p:oleObj spid="_x0000_s306308" name="Equation" r:id="rId7" imgW="5537160" imgH="1054080" progId="Equation.3">
                  <p:embed/>
                </p:oleObj>
              </mc:Choice>
              <mc:Fallback>
                <p:oleObj name="Equation" r:id="rId7" imgW="5537160" imgH="1054080" progId="Equation.3">
                  <p:embed/>
                  <p:pic>
                    <p:nvPicPr>
                      <p:cNvPr id="0"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9600" y="4648200"/>
                        <a:ext cx="8005590"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81" name="Object 5"/>
          <p:cNvGraphicFramePr>
            <a:graphicFrameLocks noChangeAspect="1"/>
          </p:cNvGraphicFramePr>
          <p:nvPr/>
        </p:nvGraphicFramePr>
        <p:xfrm>
          <a:off x="5791200" y="1905000"/>
          <a:ext cx="2881572" cy="1066800"/>
        </p:xfrm>
        <a:graphic>
          <a:graphicData uri="http://schemas.openxmlformats.org/presentationml/2006/ole">
            <mc:AlternateContent xmlns:mc="http://schemas.openxmlformats.org/markup-compatibility/2006">
              <mc:Choice xmlns:v="urn:schemas-microsoft-com:vml" Requires="v">
                <p:oleObj spid="_x0000_s306309" name="Equation" r:id="rId9" imgW="1879560" imgH="672840" progId="Equation.3">
                  <p:embed/>
                </p:oleObj>
              </mc:Choice>
              <mc:Fallback>
                <p:oleObj name="Equation" r:id="rId9" imgW="1879560" imgH="672840" progId="Equation.3">
                  <p:embed/>
                  <p:pic>
                    <p:nvPicPr>
                      <p:cNvPr id="0" name="Picture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791200" y="1905000"/>
                        <a:ext cx="2881572" cy="106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b="1" dirty="0" smtClean="0">
                <a:latin typeface="Book Antiqua" pitchFamily="18" charset="0"/>
              </a:rPr>
              <a:t>Forward Propagation in RNN</a:t>
            </a:r>
            <a:endParaRPr lang="en-US" b="1" dirty="0">
              <a:latin typeface="Book Antiqua" pitchFamily="18" charset="0"/>
            </a:endParaRPr>
          </a:p>
        </p:txBody>
      </p:sp>
      <p:sp>
        <p:nvSpPr>
          <p:cNvPr id="5" name="Content Placeholder 4"/>
          <p:cNvSpPr>
            <a:spLocks noGrp="1"/>
          </p:cNvSpPr>
          <p:nvPr>
            <p:ph idx="1"/>
          </p:nvPr>
        </p:nvSpPr>
        <p:spPr>
          <a:xfrm>
            <a:off x="228600" y="1600200"/>
            <a:ext cx="8763000" cy="4525963"/>
          </a:xfrm>
        </p:spPr>
        <p:txBody>
          <a:bodyPr>
            <a:normAutofit fontScale="92500" lnSpcReduction="10000"/>
          </a:bodyPr>
          <a:lstStyle/>
          <a:p>
            <a:pPr algn="just" fontAlgn="base">
              <a:buNone/>
            </a:pPr>
            <a:r>
              <a:rPr lang="en-US" sz="2600" dirty="0" smtClean="0">
                <a:latin typeface="Book Antiqua" pitchFamily="18" charset="0"/>
              </a:rPr>
              <a:t>Thus, (for input </a:t>
            </a:r>
            <a:r>
              <a:rPr lang="en-US" sz="2600" b="1" dirty="0" smtClean="0">
                <a:latin typeface="Book Antiqua" pitchFamily="18" charset="0"/>
              </a:rPr>
              <a:t>‘d’</a:t>
            </a:r>
            <a:r>
              <a:rPr lang="en-US" sz="2600" dirty="0" smtClean="0">
                <a:latin typeface="Book Antiqua" pitchFamily="18" charset="0"/>
              </a:rPr>
              <a:t>)</a:t>
            </a:r>
          </a:p>
          <a:p>
            <a:pPr algn="just" fontAlgn="base">
              <a:buNone/>
            </a:pPr>
            <a:endParaRPr lang="en-US" sz="2600" dirty="0" smtClean="0">
              <a:latin typeface="Book Antiqua" pitchFamily="18" charset="0"/>
            </a:endParaRPr>
          </a:p>
          <a:p>
            <a:pPr algn="just" fontAlgn="base">
              <a:buNone/>
            </a:pPr>
            <a:endParaRPr lang="en-US" sz="2600" dirty="0" smtClean="0">
              <a:latin typeface="Book Antiqua" pitchFamily="18" charset="0"/>
            </a:endParaRPr>
          </a:p>
          <a:p>
            <a:pPr algn="just" fontAlgn="base">
              <a:buNone/>
            </a:pPr>
            <a:endParaRPr lang="en-US" sz="2600" dirty="0" smtClean="0">
              <a:latin typeface="Book Antiqua" pitchFamily="18" charset="0"/>
            </a:endParaRPr>
          </a:p>
          <a:p>
            <a:pPr algn="just" fontAlgn="base">
              <a:buNone/>
            </a:pPr>
            <a:endParaRPr lang="en-US" sz="2600" dirty="0" smtClean="0">
              <a:latin typeface="Book Antiqua" pitchFamily="18" charset="0"/>
            </a:endParaRPr>
          </a:p>
          <a:p>
            <a:pPr algn="just" fontAlgn="base">
              <a:buNone/>
            </a:pPr>
            <a:endParaRPr lang="en-US" sz="2600" dirty="0" smtClean="0">
              <a:latin typeface="Book Antiqua" pitchFamily="18" charset="0"/>
            </a:endParaRPr>
          </a:p>
          <a:p>
            <a:pPr algn="just" fontAlgn="base">
              <a:buNone/>
            </a:pPr>
            <a:endParaRPr lang="en-US" sz="2600" dirty="0" smtClean="0">
              <a:latin typeface="Book Antiqua" pitchFamily="18" charset="0"/>
            </a:endParaRPr>
          </a:p>
          <a:p>
            <a:pPr algn="just" fontAlgn="base">
              <a:buNone/>
            </a:pPr>
            <a:endParaRPr lang="en-US" sz="2600" dirty="0" smtClean="0">
              <a:latin typeface="Book Antiqua" pitchFamily="18" charset="0"/>
            </a:endParaRPr>
          </a:p>
          <a:p>
            <a:pPr algn="just" fontAlgn="base">
              <a:buNone/>
            </a:pPr>
            <a:r>
              <a:rPr lang="en-US" sz="2800" dirty="0" smtClean="0">
                <a:latin typeface="Book Antiqua" pitchFamily="18" charset="0"/>
              </a:rPr>
              <a:t>	At t=1, RNN predicts the letter “d” given the input “d”. This doesn’t make sense but it’s ok because we’ve used untrained random weights.</a:t>
            </a:r>
          </a:p>
          <a:p>
            <a:pPr algn="just" fontAlgn="base">
              <a:buNone/>
            </a:pPr>
            <a:endParaRPr lang="en-US" sz="2600" dirty="0" smtClean="0">
              <a:latin typeface="Book Antiqua" pitchFamily="18" charset="0"/>
            </a:endParaRPr>
          </a:p>
          <a:p>
            <a:pPr algn="just" fontAlgn="base">
              <a:buNone/>
            </a:pPr>
            <a:endParaRPr lang="en-US" sz="2600" dirty="0" smtClean="0">
              <a:latin typeface="Book Antiqua" pitchFamily="18" charset="0"/>
            </a:endParaRPr>
          </a:p>
        </p:txBody>
      </p:sp>
      <p:graphicFrame>
        <p:nvGraphicFramePr>
          <p:cNvPr id="306178" name="Object 2"/>
          <p:cNvGraphicFramePr>
            <a:graphicFrameLocks noChangeAspect="1"/>
          </p:cNvGraphicFramePr>
          <p:nvPr/>
        </p:nvGraphicFramePr>
        <p:xfrm>
          <a:off x="304800" y="1905000"/>
          <a:ext cx="8601599" cy="1524000"/>
        </p:xfrm>
        <a:graphic>
          <a:graphicData uri="http://schemas.openxmlformats.org/presentationml/2006/ole">
            <mc:AlternateContent xmlns:mc="http://schemas.openxmlformats.org/markup-compatibility/2006">
              <mc:Choice xmlns:v="urn:schemas-microsoft-com:vml" Requires="v">
                <p:oleObj spid="_x0000_s307266" name="Equation" r:id="rId3" imgW="5879880" imgH="1079280" progId="Equation.3">
                  <p:embed/>
                </p:oleObj>
              </mc:Choice>
              <mc:Fallback>
                <p:oleObj name="Equation" r:id="rId3" imgW="5879880" imgH="1079280"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905000"/>
                        <a:ext cx="8601599"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6179" name="Object 3"/>
          <p:cNvGraphicFramePr>
            <a:graphicFrameLocks noChangeAspect="1"/>
          </p:cNvGraphicFramePr>
          <p:nvPr/>
        </p:nvGraphicFramePr>
        <p:xfrm>
          <a:off x="228600" y="3365088"/>
          <a:ext cx="6553200" cy="1456538"/>
        </p:xfrm>
        <a:graphic>
          <a:graphicData uri="http://schemas.openxmlformats.org/presentationml/2006/ole">
            <mc:AlternateContent xmlns:mc="http://schemas.openxmlformats.org/markup-compatibility/2006">
              <mc:Choice xmlns:v="urn:schemas-microsoft-com:vml" Requires="v">
                <p:oleObj spid="_x0000_s307267" name="Equation" r:id="rId5" imgW="4775040" imgH="1079280" progId="Equation.3">
                  <p:embed/>
                </p:oleObj>
              </mc:Choice>
              <mc:Fallback>
                <p:oleObj name="Equation" r:id="rId5" imgW="4775040" imgH="1079280" progId="Equation.3">
                  <p:embed/>
                  <p:pic>
                    <p:nvPicPr>
                      <p:cNvPr id="0" name="Picture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3365088"/>
                        <a:ext cx="6553200" cy="1456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795160745"/>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19200</TotalTime>
  <Words>2122</Words>
  <Application>Microsoft Office PowerPoint</Application>
  <PresentationFormat>On-screen Show (4:3)</PresentationFormat>
  <Paragraphs>276</Paragraphs>
  <Slides>44</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44</vt:i4>
      </vt:variant>
    </vt:vector>
  </HeadingPairs>
  <TitlesOfParts>
    <vt:vector size="52" baseType="lpstr">
      <vt:lpstr>Arial</vt:lpstr>
      <vt:lpstr>Book Antiqua</vt:lpstr>
      <vt:lpstr>Calibri</vt:lpstr>
      <vt:lpstr>Cambria Math</vt:lpstr>
      <vt:lpstr>Symbol</vt:lpstr>
      <vt:lpstr>Times New Roman</vt:lpstr>
      <vt:lpstr>Office Theme</vt:lpstr>
      <vt:lpstr>Equation</vt:lpstr>
      <vt:lpstr>PowerPoint Presentation</vt:lpstr>
      <vt:lpstr>Introduction to RNN</vt:lpstr>
      <vt:lpstr>Introduction to RNN</vt:lpstr>
      <vt:lpstr>Introduction to RNN</vt:lpstr>
      <vt:lpstr>Introduction to RNN</vt:lpstr>
      <vt:lpstr>Introduction to RNN</vt:lpstr>
      <vt:lpstr>Forward Propagation in RNN</vt:lpstr>
      <vt:lpstr>Forward Propagation in RNN</vt:lpstr>
      <vt:lpstr>Forward Propagation in RNN</vt:lpstr>
      <vt:lpstr>Forward Propagation in RNN</vt:lpstr>
      <vt:lpstr>Computational Power of recurrent Networks</vt:lpstr>
      <vt:lpstr>Computational Power of recurrent Networks</vt:lpstr>
      <vt:lpstr>Backpropagation Through Time (BPTT)</vt:lpstr>
      <vt:lpstr>Backpropagation Through Time (BPTT)</vt:lpstr>
      <vt:lpstr>Backpropagation Through Time (BPTT)</vt:lpstr>
      <vt:lpstr>Backpropagation Through Time (BPTT)</vt:lpstr>
      <vt:lpstr>Backpropagation Through Time (BPTT)</vt:lpstr>
      <vt:lpstr>Backpropagation Through Time (BPTT)</vt:lpstr>
      <vt:lpstr>Backpropagation Through Time (BPTT)</vt:lpstr>
      <vt:lpstr>Vanishing Gradient and Truncated BPTT</vt:lpstr>
      <vt:lpstr>Vanishing Gradient and Truncated BPTT</vt:lpstr>
      <vt:lpstr>Vanishing Gradient and Truncated BPTT</vt:lpstr>
      <vt:lpstr>Vanishing Gradient and Truncated BPTT</vt:lpstr>
      <vt:lpstr>Vanishing Gradient and Truncated BPTT</vt:lpstr>
      <vt:lpstr>Vanishing Gradient and Truncated BPTT</vt:lpstr>
      <vt:lpstr>Vanishing Gradient and Truncated BPTT</vt:lpstr>
      <vt:lpstr>Long Short-term Memory</vt:lpstr>
      <vt:lpstr>Long Short-term Memory</vt:lpstr>
      <vt:lpstr>Long Short-term Memory</vt:lpstr>
      <vt:lpstr>Long Short-term Memory</vt:lpstr>
      <vt:lpstr>Long Short-term Memory</vt:lpstr>
      <vt:lpstr>Long Short-term Memory</vt:lpstr>
      <vt:lpstr>Gated Recurrent Unit Network</vt:lpstr>
      <vt:lpstr>Gated Recurrent Unit Network</vt:lpstr>
      <vt:lpstr>Gated Recurrent Unit Network</vt:lpstr>
      <vt:lpstr>Gated Recurrent Unit Network</vt:lpstr>
      <vt:lpstr>Hopfield Networks</vt:lpstr>
      <vt:lpstr>Hopfield Networks</vt:lpstr>
      <vt:lpstr>Hopfield Networks</vt:lpstr>
      <vt:lpstr>Hopfield Networks</vt:lpstr>
      <vt:lpstr>Boltzmann Machine</vt:lpstr>
      <vt:lpstr>Boltzmann Machine</vt:lpstr>
      <vt:lpstr>Boltzmann Machine</vt:lpstr>
      <vt:lpstr>Boltzmann Machine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Com</cp:lastModifiedBy>
  <cp:revision>386</cp:revision>
  <dcterms:created xsi:type="dcterms:W3CDTF">2018-12-09T05:19:45Z</dcterms:created>
  <dcterms:modified xsi:type="dcterms:W3CDTF">2022-03-21T18:10:11Z</dcterms:modified>
</cp:coreProperties>
</file>