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6" r:id="rId7"/>
    <p:sldId id="259" r:id="rId8"/>
    <p:sldId id="277" r:id="rId9"/>
    <p:sldId id="258" r:id="rId10"/>
    <p:sldId id="266" r:id="rId11"/>
    <p:sldId id="278" r:id="rId12"/>
    <p:sldId id="279" r:id="rId13"/>
    <p:sldId id="280" r:id="rId14"/>
    <p:sldId id="281" r:id="rId15"/>
    <p:sldId id="282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5" autoAdjust="0"/>
  </p:normalViewPr>
  <p:slideViewPr>
    <p:cSldViewPr snapToGrid="0">
      <p:cViewPr>
        <p:scale>
          <a:sx n="99" d="100"/>
          <a:sy n="99" d="100"/>
        </p:scale>
        <p:origin x="82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1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938DF-5D1E-4388-9B48-D489FBDBBB3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AD6C-8CD8-4627-80EB-D2A246C8C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4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98906"/>
          </a:xfrm>
        </p:spPr>
        <p:txBody>
          <a:bodyPr/>
          <a:lstStyle/>
          <a:p>
            <a:r>
              <a:rPr lang="en-US" dirty="0" smtClean="0"/>
              <a:t>Object Oriented Design and Analysis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85546" y="445489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Presented By:</a:t>
            </a:r>
          </a:p>
          <a:p>
            <a:r>
              <a:rPr lang="en-US" sz="2000" dirty="0" err="1" smtClean="0"/>
              <a:t>Msc.CSIT</a:t>
            </a:r>
            <a:r>
              <a:rPr lang="en-US" sz="2000" dirty="0" smtClean="0"/>
              <a:t> 1</a:t>
            </a:r>
            <a:r>
              <a:rPr lang="en-US" sz="2000" baseline="30000" dirty="0" smtClean="0"/>
              <a:t>st </a:t>
            </a:r>
            <a:r>
              <a:rPr lang="en-US" sz="2000" dirty="0" smtClean="0"/>
              <a:t> Semester (Group A)</a:t>
            </a:r>
            <a:endParaRPr lang="en-US" sz="2000" dirty="0"/>
          </a:p>
          <a:p>
            <a:r>
              <a:rPr lang="en-US" sz="1800" b="1" dirty="0" smtClean="0"/>
              <a:t>Rajesh Acharya, Krishna Prasad Acharya, Anita Joshi, </a:t>
            </a:r>
          </a:p>
          <a:p>
            <a:r>
              <a:rPr lang="en-US" sz="1800" b="1" dirty="0" smtClean="0"/>
              <a:t>Rahul </a:t>
            </a:r>
            <a:r>
              <a:rPr lang="en-US" sz="1800" b="1" dirty="0" err="1" smtClean="0"/>
              <a:t>Paudel</a:t>
            </a:r>
            <a:r>
              <a:rPr lang="en-US" sz="1800" b="1" dirty="0" smtClean="0"/>
              <a:t>, Rajesh </a:t>
            </a:r>
            <a:r>
              <a:rPr lang="en-US" sz="1800" b="1" dirty="0" err="1" smtClean="0"/>
              <a:t>Shahi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Shailesh</a:t>
            </a:r>
            <a:r>
              <a:rPr lang="en-US" sz="1800" b="1" dirty="0" smtClean="0"/>
              <a:t> Acharya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234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488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Object Oriented Design(OOD/</a:t>
            </a:r>
            <a:r>
              <a:rPr lang="en-US" sz="4000" b="1" dirty="0" err="1" smtClean="0"/>
              <a:t>Booch</a:t>
            </a:r>
            <a:r>
              <a:rPr lang="en-US" sz="4000" b="1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196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object–Oriented </a:t>
            </a:r>
            <a:r>
              <a:rPr lang="en-US" sz="2200" dirty="0"/>
              <a:t>Design (OOD) involves implementation of the conceptual model produced during object-oriented analysis. In OOD, concepts in the analysis model, which are technology−independent, are mapped onto implementing classes, constraints are identified and interfaces are designed, resulting in a model for the solution domain, i.e., a detailed description of how the system is to be built on concrete technologies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implementation details generally include −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Restructuring the class data (if necessary),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Implementation of methods, i.e., internal data structures and algorithms,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Implementation of control, and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Implementation of associations</a:t>
            </a:r>
            <a:r>
              <a:rPr lang="en-US" sz="2000" dirty="0" smtClean="0"/>
              <a:t>.</a:t>
            </a:r>
          </a:p>
          <a:p>
            <a:r>
              <a:rPr lang="en-US" sz="2200" dirty="0"/>
              <a:t>Grady </a:t>
            </a:r>
            <a:r>
              <a:rPr lang="en-US" sz="2200" dirty="0" err="1"/>
              <a:t>Booch</a:t>
            </a:r>
            <a:r>
              <a:rPr lang="en-US" sz="2200" dirty="0"/>
              <a:t> has defined object-oriented design as </a:t>
            </a:r>
            <a:r>
              <a:rPr lang="en-US" sz="2200" i="1" dirty="0"/>
              <a:t>“a method of design encompassing the process of object-oriented decomposition and a notation for depicting both logical and physical as well as static and dynamic models of the system under design”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Design(OOD/</a:t>
            </a:r>
            <a:r>
              <a:rPr lang="en-US" b="1" dirty="0" err="1"/>
              <a:t>Booch</a:t>
            </a:r>
            <a:r>
              <a:rPr lang="en-US" b="1" dirty="0" smtClean="0"/>
              <a:t>) cont.….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OOD/</a:t>
            </a:r>
            <a:r>
              <a:rPr lang="en-US" dirty="0" err="1" smtClean="0"/>
              <a:t>Booch</a:t>
            </a:r>
            <a:r>
              <a:rPr lang="en-US" dirty="0" smtClean="0"/>
              <a:t> method has great similarities to the OOA/Coad-Yourdon method in finding objects, the aim is to establish a grounding for implementation.</a:t>
            </a:r>
          </a:p>
          <a:p>
            <a:r>
              <a:rPr lang="en-US" dirty="0" err="1" smtClean="0"/>
              <a:t>Booch</a:t>
            </a:r>
            <a:r>
              <a:rPr lang="en-US" dirty="0" smtClean="0"/>
              <a:t> focuses on the interfaces at various stages. He uses different kind of visibility of various grouping concepts.</a:t>
            </a:r>
          </a:p>
          <a:p>
            <a:r>
              <a:rPr lang="en-US" dirty="0" smtClean="0"/>
              <a:t>The class category is a grouping of classes for presentation and abstraction purposes, very similar to the subjects in OOA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2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concepts of OOD related to OOSE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534777"/>
            <a:ext cx="5157787" cy="558342"/>
          </a:xfrm>
        </p:spPr>
        <p:txBody>
          <a:bodyPr/>
          <a:lstStyle/>
          <a:p>
            <a:r>
              <a:rPr lang="en-US" dirty="0" smtClean="0"/>
              <a:t>OOD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239505"/>
            <a:ext cx="5157787" cy="395015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</a:p>
          <a:p>
            <a:r>
              <a:rPr lang="en-US" dirty="0" smtClean="0"/>
              <a:t>Uses instantiates</a:t>
            </a:r>
          </a:p>
          <a:p>
            <a:r>
              <a:rPr lang="en-US" dirty="0" smtClean="0"/>
              <a:t>Inherits</a:t>
            </a:r>
          </a:p>
          <a:p>
            <a:r>
              <a:rPr lang="en-US" dirty="0" err="1" smtClean="0"/>
              <a:t>Metaclass</a:t>
            </a:r>
            <a:endParaRPr lang="en-US" dirty="0" smtClean="0"/>
          </a:p>
          <a:p>
            <a:r>
              <a:rPr lang="en-US" dirty="0" smtClean="0"/>
              <a:t>Class category</a:t>
            </a:r>
          </a:p>
          <a:p>
            <a:r>
              <a:rPr lang="en-US" dirty="0" smtClean="0"/>
              <a:t>Message </a:t>
            </a:r>
          </a:p>
          <a:p>
            <a:r>
              <a:rPr lang="en-US" dirty="0" smtClean="0"/>
              <a:t>Field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Mechanism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subsystem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534776"/>
            <a:ext cx="5183188" cy="629335"/>
          </a:xfrm>
        </p:spPr>
        <p:txBody>
          <a:bodyPr/>
          <a:lstStyle/>
          <a:p>
            <a:r>
              <a:rPr lang="en-US" dirty="0" smtClean="0"/>
              <a:t>OOSE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173958"/>
            <a:ext cx="5183188" cy="3955621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Instance/Object</a:t>
            </a:r>
          </a:p>
          <a:p>
            <a:r>
              <a:rPr lang="en-US" dirty="0" smtClean="0"/>
              <a:t>(communication)</a:t>
            </a:r>
          </a:p>
          <a:p>
            <a:r>
              <a:rPr lang="en-US" dirty="0" smtClean="0"/>
              <a:t>(communication)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(used by methodologists only)</a:t>
            </a:r>
          </a:p>
          <a:p>
            <a:r>
              <a:rPr lang="en-US" dirty="0" smtClean="0"/>
              <a:t>Block</a:t>
            </a:r>
          </a:p>
          <a:p>
            <a:r>
              <a:rPr lang="en-US" dirty="0" smtClean="0"/>
              <a:t>Stimuli</a:t>
            </a:r>
          </a:p>
          <a:p>
            <a:r>
              <a:rPr lang="en-US" dirty="0" smtClean="0"/>
              <a:t>Attribute</a:t>
            </a:r>
          </a:p>
          <a:p>
            <a:r>
              <a:rPr lang="en-US" dirty="0" smtClean="0"/>
              <a:t>Operation</a:t>
            </a:r>
          </a:p>
          <a:p>
            <a:r>
              <a:rPr lang="en-US" dirty="0" smtClean="0"/>
              <a:t>(~</a:t>
            </a:r>
            <a:r>
              <a:rPr lang="en-US" dirty="0"/>
              <a:t>U</a:t>
            </a:r>
            <a:r>
              <a:rPr lang="en-US" dirty="0" smtClean="0"/>
              <a:t>se case/ skeleton)</a:t>
            </a:r>
          </a:p>
          <a:p>
            <a:r>
              <a:rPr lang="en-US" dirty="0" smtClean="0"/>
              <a:t>Block</a:t>
            </a:r>
          </a:p>
          <a:p>
            <a:r>
              <a:rPr lang="en-US" dirty="0" smtClean="0"/>
              <a:t>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0" y="619933"/>
            <a:ext cx="9144000" cy="705172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Object Oriented </a:t>
            </a:r>
            <a:r>
              <a:rPr lang="en-US" sz="4800" dirty="0"/>
              <a:t>D</a:t>
            </a:r>
            <a:r>
              <a:rPr lang="en-US" sz="4800" dirty="0" smtClean="0"/>
              <a:t>esign </a:t>
            </a:r>
            <a:r>
              <a:rPr lang="en-US" sz="4800" dirty="0"/>
              <a:t>M</a:t>
            </a:r>
            <a:r>
              <a:rPr lang="en-US" sz="4800" dirty="0" smtClean="0"/>
              <a:t>ethod</a:t>
            </a:r>
            <a:endParaRPr lang="en-US" sz="48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1580827"/>
            <a:ext cx="9094922" cy="40760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Booch</a:t>
            </a:r>
            <a:r>
              <a:rPr lang="en-US" dirty="0" smtClean="0"/>
              <a:t> strongly emphasizes the iterative process and the creativity of the developer as essential components in object oriented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process of object-oriented design start with the discovery of the class and object that form the vocabulary of problem domain.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process of OOD generally tracks the following order of events: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Identify classes and object at a given level of abstraction.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Identify the semantics of these classes and objects.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Identify the relationships among these classes and objects.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Implement these class and objects.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dirty="0" smtClean="0"/>
          </a:p>
          <a:p>
            <a:pPr marL="914400" lvl="1" indent="-457200" algn="l">
              <a:buFont typeface="+mj-lt"/>
              <a:buAutoNum type="arabicPeriod"/>
            </a:pP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</a:t>
            </a:r>
            <a:r>
              <a:rPr lang="en-US" b="1" dirty="0" smtClean="0"/>
              <a:t>Design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strength in OOD is perhaps the richness of the diagramming technique offered to the developer.</a:t>
            </a:r>
          </a:p>
          <a:p>
            <a:r>
              <a:rPr lang="en-US" dirty="0" smtClean="0"/>
              <a:t>By viewing the model develop from different views, a rich set of perspectives is proposed  that expresses different thing about the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logical view consist of the class structure and object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physical view consist of the modules of the system</a:t>
            </a:r>
          </a:p>
          <a:p>
            <a:r>
              <a:rPr lang="en-US" dirty="0" err="1" smtClean="0"/>
              <a:t>Booch</a:t>
            </a:r>
            <a:r>
              <a:rPr lang="en-US" dirty="0" smtClean="0"/>
              <a:t> uses two dynamic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State transition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Timing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aspect of OOD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85" y="1325105"/>
            <a:ext cx="8971830" cy="3859078"/>
          </a:xfrm>
        </p:spPr>
      </p:pic>
      <p:sp>
        <p:nvSpPr>
          <p:cNvPr id="5" name="TextBox 4"/>
          <p:cNvSpPr txBox="1"/>
          <p:nvPr/>
        </p:nvSpPr>
        <p:spPr>
          <a:xfrm>
            <a:off x="3944319" y="5463152"/>
            <a:ext cx="49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Fig- Documentation aspect of 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74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Advantage of Object Oriented Analysis And Design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654"/>
            <a:ext cx="11172092" cy="4334608"/>
          </a:xfrm>
        </p:spPr>
        <p:txBody>
          <a:bodyPr>
            <a:normAutofit/>
          </a:bodyPr>
          <a:lstStyle/>
          <a:p>
            <a:r>
              <a:rPr lang="en-US" dirty="0" smtClean="0"/>
              <a:t>Improved Modularity</a:t>
            </a:r>
          </a:p>
          <a:p>
            <a:r>
              <a:rPr lang="en-US" dirty="0" smtClean="0"/>
              <a:t>Better Abstraction</a:t>
            </a:r>
          </a:p>
          <a:p>
            <a:r>
              <a:rPr lang="en-US" dirty="0" smtClean="0"/>
              <a:t>Improved Reuse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Maintainability</a:t>
            </a:r>
          </a:p>
          <a:p>
            <a:r>
              <a:rPr lang="en-US" dirty="0" smtClean="0"/>
              <a:t>Flexibility</a:t>
            </a:r>
          </a:p>
          <a:p>
            <a:r>
              <a:rPr lang="en-US" dirty="0" smtClean="0"/>
              <a:t>Improved software quality</a:t>
            </a:r>
          </a:p>
          <a:p>
            <a:r>
              <a:rPr lang="en-US" dirty="0" smtClean="0"/>
              <a:t>Improved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1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r>
              <a:rPr lang="en-US" dirty="0" smtClean="0"/>
              <a:t>Overhead</a:t>
            </a:r>
          </a:p>
          <a:p>
            <a:r>
              <a:rPr lang="en-US" dirty="0" smtClean="0"/>
              <a:t>Steep learning curve –(concept of OOP needed)</a:t>
            </a:r>
            <a:endParaRPr lang="en-US" dirty="0"/>
          </a:p>
          <a:p>
            <a:r>
              <a:rPr lang="en-US" dirty="0" smtClean="0"/>
              <a:t>Time  consuming</a:t>
            </a:r>
          </a:p>
          <a:p>
            <a:r>
              <a:rPr lang="en-US" dirty="0" smtClean="0"/>
              <a:t>Rigidity</a:t>
            </a:r>
          </a:p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Disadvantage of Object Oriented Analysis And Design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764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You…….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428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 Oriented method</a:t>
            </a:r>
          </a:p>
          <a:p>
            <a:r>
              <a:rPr lang="en-US" dirty="0" smtClean="0"/>
              <a:t>Types of </a:t>
            </a:r>
            <a:r>
              <a:rPr lang="en-US" dirty="0"/>
              <a:t>O</a:t>
            </a:r>
            <a:r>
              <a:rPr lang="en-US" dirty="0" smtClean="0"/>
              <a:t>bject </a:t>
            </a:r>
            <a:r>
              <a:rPr lang="en-US" dirty="0"/>
              <a:t>O</a:t>
            </a:r>
            <a:r>
              <a:rPr lang="en-US" dirty="0" smtClean="0"/>
              <a:t>riented </a:t>
            </a:r>
            <a:r>
              <a:rPr lang="en-US" dirty="0"/>
              <a:t>M</a:t>
            </a:r>
            <a:r>
              <a:rPr lang="en-US" dirty="0" smtClean="0"/>
              <a:t>ethod</a:t>
            </a:r>
          </a:p>
          <a:p>
            <a:r>
              <a:rPr lang="en-US" dirty="0" smtClean="0"/>
              <a:t>Object Oriented Analysis(OOA/ Coad-Yourdon)</a:t>
            </a:r>
          </a:p>
          <a:p>
            <a:r>
              <a:rPr lang="en-US" dirty="0" smtClean="0"/>
              <a:t>Object Oriented Analysis Method</a:t>
            </a:r>
          </a:p>
          <a:p>
            <a:r>
              <a:rPr lang="en-US" dirty="0" smtClean="0"/>
              <a:t>Object Oriented Analysis Deliverables</a:t>
            </a:r>
          </a:p>
          <a:p>
            <a:r>
              <a:rPr lang="en-US" dirty="0" smtClean="0"/>
              <a:t>Object Oriented Design(OOD/</a:t>
            </a:r>
            <a:r>
              <a:rPr lang="en-US" dirty="0" err="1" smtClean="0"/>
              <a:t>Booch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Concept of OOD Related To OOSE</a:t>
            </a:r>
          </a:p>
          <a:p>
            <a:r>
              <a:rPr lang="en-US" dirty="0" smtClean="0"/>
              <a:t>Object Oriented Design Deliverables</a:t>
            </a:r>
          </a:p>
          <a:p>
            <a:r>
              <a:rPr lang="en-US" dirty="0" smtClean="0"/>
              <a:t>Documentation Aspect Of OOD</a:t>
            </a:r>
          </a:p>
          <a:p>
            <a:r>
              <a:rPr lang="en-US" dirty="0" smtClean="0"/>
              <a:t>Advantage/Disadvantage of OOAD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Introduction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concept of Object-Oriented Analysis and Design (OOAD) originated in the late 1960s and early 1970s as a response to the increasing complexity of software </a:t>
            </a:r>
            <a:r>
              <a:rPr lang="en-US" dirty="0" smtClean="0"/>
              <a:t>systems.</a:t>
            </a:r>
          </a:p>
          <a:p>
            <a:r>
              <a:rPr lang="en-US" dirty="0"/>
              <a:t>Object-Oriented Analysis and Design (OOAD) is a software engineering methodology that involves using object-oriented concepts to design and implement software </a:t>
            </a:r>
            <a:r>
              <a:rPr lang="en-US" dirty="0" smtClean="0"/>
              <a:t>systems</a:t>
            </a:r>
          </a:p>
          <a:p>
            <a:r>
              <a:rPr lang="en-US" dirty="0"/>
              <a:t> OOAD involves a number of techniques and practices, including object-oriented programming, design patterns, UML diagrams, and use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OOAD </a:t>
            </a:r>
            <a:r>
              <a:rPr lang="en-US" dirty="0"/>
              <a:t>is used in software development to create modular, maintainable, flexible, and scalable systems, improve productivity, enhance code reusability, and facilitate team collaboration.</a:t>
            </a:r>
            <a:endParaRPr lang="en-US" dirty="0" smtClean="0"/>
          </a:p>
          <a:p>
            <a:endParaRPr lang="en-US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95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 smtClean="0"/>
              <a:t>All of the models aim at modeling system in terms of objects which will form the basis of system realization.</a:t>
            </a:r>
          </a:p>
          <a:p>
            <a:r>
              <a:rPr lang="en-US" sz="2200" dirty="0" smtClean="0"/>
              <a:t>The central problem in all object modeling technique is to find an appropriate object structure.</a:t>
            </a:r>
          </a:p>
          <a:p>
            <a:r>
              <a:rPr lang="en-US" sz="2200" dirty="0" smtClean="0"/>
              <a:t>There are some fundamental difference between OOSE and object oriented methods, some of these are-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Working with different object types in analysis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The formalization of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The need for the use case concept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The difference between process and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 smtClean="0"/>
              <a:t>The degree of formalization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8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/>
          <a:lstStyle/>
          <a:p>
            <a:r>
              <a:rPr lang="en-US" dirty="0" smtClean="0"/>
              <a:t>Object oriented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2" y="1310054"/>
            <a:ext cx="10515600" cy="2136531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term Object means a combination of data and logic that represents some real world entity. </a:t>
            </a:r>
          </a:p>
          <a:p>
            <a:r>
              <a:rPr lang="en-US" sz="2400" dirty="0" smtClean="0"/>
              <a:t>When developing an object – oriented application, two basic questions always arise: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 What objects does the application need?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  What functionality should those objects have?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Some of the key object-oriented concepts in OOAD include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0" indent="0">
              <a:buNone/>
            </a:pPr>
            <a:endParaRPr lang="en-US" sz="2200" b="1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US" sz="1800" b="1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2177" y="3657599"/>
            <a:ext cx="10539047" cy="202223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Object				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Class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Inheritance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Encapsulation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Polymorphism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Abstraction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Association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b="1" dirty="0" smtClean="0"/>
              <a:t>Generalization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8926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object oriented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</a:t>
            </a:r>
            <a:r>
              <a:rPr lang="en-US" dirty="0"/>
              <a:t>O</a:t>
            </a:r>
            <a:r>
              <a:rPr lang="en-US" dirty="0" smtClean="0"/>
              <a:t>riented Design(</a:t>
            </a:r>
            <a:r>
              <a:rPr lang="en-US" dirty="0" err="1" smtClean="0"/>
              <a:t>booch</a:t>
            </a:r>
            <a:r>
              <a:rPr lang="en-US" dirty="0" smtClean="0"/>
              <a:t> method)</a:t>
            </a:r>
          </a:p>
          <a:p>
            <a:r>
              <a:rPr lang="en-US" dirty="0" smtClean="0"/>
              <a:t>Object Oriented </a:t>
            </a:r>
            <a:r>
              <a:rPr lang="en-US" dirty="0"/>
              <a:t>S</a:t>
            </a:r>
            <a:r>
              <a:rPr lang="en-US" dirty="0" smtClean="0"/>
              <a:t>ystem Analysis (Shlaer and </a:t>
            </a:r>
            <a:r>
              <a:rPr lang="en-US" dirty="0"/>
              <a:t>M</a:t>
            </a:r>
            <a:r>
              <a:rPr lang="en-US" dirty="0" smtClean="0"/>
              <a:t>ellor)</a:t>
            </a:r>
            <a:endParaRPr lang="en-US" dirty="0"/>
          </a:p>
          <a:p>
            <a:r>
              <a:rPr lang="en-US" dirty="0" smtClean="0"/>
              <a:t>Object Modeling Technique (</a:t>
            </a:r>
            <a:r>
              <a:rPr lang="en-US" dirty="0" err="1" smtClean="0"/>
              <a:t>Rumbaugh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 Oriented Analysis (Peter Coad and Ed Yourdon)</a:t>
            </a:r>
          </a:p>
          <a:p>
            <a:r>
              <a:rPr lang="en-US" dirty="0" smtClean="0"/>
              <a:t>Hierarchical Object Oriented Design</a:t>
            </a:r>
          </a:p>
          <a:p>
            <a:r>
              <a:rPr lang="en-US" dirty="0" smtClean="0"/>
              <a:t>Object Oriented Structure Design (Wasserman et al.)</a:t>
            </a:r>
          </a:p>
          <a:p>
            <a:r>
              <a:rPr lang="en-US" dirty="0" smtClean="0"/>
              <a:t>Responsibility Driven Design (</a:t>
            </a:r>
            <a:r>
              <a:rPr lang="en-US" dirty="0" err="1" smtClean="0"/>
              <a:t>Wirfs</a:t>
            </a:r>
            <a:r>
              <a:rPr lang="en-US" dirty="0" smtClean="0"/>
              <a:t>-Brock)</a:t>
            </a:r>
          </a:p>
          <a:p>
            <a:r>
              <a:rPr lang="en-US" dirty="0" smtClean="0"/>
              <a:t>Object Oriented Role Analysis, Synthesis and Structuring [OORASS] (</a:t>
            </a:r>
            <a:r>
              <a:rPr lang="en-US" dirty="0" err="1" smtClean="0"/>
              <a:t>Reenskaug</a:t>
            </a:r>
            <a:r>
              <a:rPr lang="en-US" dirty="0" smtClean="0"/>
              <a:t> et al.)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6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Oriented Analysis (Coad-Yourdon)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8320"/>
            <a:ext cx="10515600" cy="230981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Object–Oriented Analysis (OOA) is the procedure of identifying software engineering requirements and developing software specifications in terms of a software system’s object model, which comprises of interacting objects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OOA an analysis model is developed to describe the functionality of the system</a:t>
            </a:r>
          </a:p>
          <a:p>
            <a:r>
              <a:rPr lang="en-US" sz="2400" dirty="0" smtClean="0"/>
              <a:t>The idea in the Coad-Yourdon design is to extend this model with respect to processes, human interface and DBMS issue.</a:t>
            </a:r>
          </a:p>
          <a:p>
            <a:r>
              <a:rPr lang="en-US" sz="2400" dirty="0" smtClean="0"/>
              <a:t>The concept of OOA related to OOSE concepts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3896" y="3508132"/>
            <a:ext cx="4762500" cy="3314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OOSE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Inheritance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Consist-of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Acquaintance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Stimuli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Communication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View, (subsystem)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1" y="3555024"/>
            <a:ext cx="4762500" cy="3314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OOA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Class &amp;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Gen-Spec-Structure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Whole-part-structure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Instance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Message Connection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Service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Subject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Analysis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OOA uses basic structuring principles and join them with an object-oriented point of view.</a:t>
            </a:r>
          </a:p>
          <a:p>
            <a:r>
              <a:rPr lang="en-US" dirty="0" smtClean="0"/>
              <a:t>The method consist of five steps; it is proposed that the following order should be adopted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Finding Class and Object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Identifying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Defining Subjects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Defining Attribute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Defining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108"/>
            <a:ext cx="10515600" cy="6154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Object Oriented Analysis Deliverables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dirty="0" smtClean="0"/>
              <a:t>The model is presented and reviewed in a top-down manner in the following order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Subject layer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 smtClean="0"/>
              <a:t>(only subjects are presented).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and Object Layer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 smtClean="0"/>
              <a:t>(Class and object and subjects are shown).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 Layer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 smtClean="0"/>
              <a:t>(Structures are added to the previous layer)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Attribute Layer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 smtClean="0"/>
              <a:t>(Attribute are added to the previous layer)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Service Layer 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dirty="0" smtClean="0"/>
              <a:t>(services are added to the previous layer)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988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Object Oriented Design and Analysis</vt:lpstr>
      <vt:lpstr>Outline</vt:lpstr>
      <vt:lpstr>Introduction</vt:lpstr>
      <vt:lpstr>Introduction cont..</vt:lpstr>
      <vt:lpstr>Object oriented Method</vt:lpstr>
      <vt:lpstr>Types of object oriented methods</vt:lpstr>
      <vt:lpstr>Object Oriented Analysis (Coad-Yourdon)</vt:lpstr>
      <vt:lpstr>Object Oriented Analysis Method</vt:lpstr>
      <vt:lpstr>Object Oriented Analysis Deliverables</vt:lpstr>
      <vt:lpstr>Object Oriented Design(OOD/Booch)</vt:lpstr>
      <vt:lpstr>Object Oriented Design(OOD/Booch) cont.….</vt:lpstr>
      <vt:lpstr>The concepts of OOD related to OOSE</vt:lpstr>
      <vt:lpstr>Object Oriented Design Method</vt:lpstr>
      <vt:lpstr>Object Oriented Design Deliverables</vt:lpstr>
      <vt:lpstr>Documentation aspect of OOD</vt:lpstr>
      <vt:lpstr>Advantage of Object Oriented Analysis And Design</vt:lpstr>
      <vt:lpstr>Disadvantage of Object Oriented Analysis And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and Analysis</dc:title>
  <dc:creator>Acer</dc:creator>
  <cp:lastModifiedBy>Acer</cp:lastModifiedBy>
  <cp:revision>41</cp:revision>
  <dcterms:created xsi:type="dcterms:W3CDTF">2023-04-23T12:00:32Z</dcterms:created>
  <dcterms:modified xsi:type="dcterms:W3CDTF">2023-04-24T14:59:31Z</dcterms:modified>
</cp:coreProperties>
</file>