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0" r:id="rId4"/>
    <p:sldId id="258" r:id="rId5"/>
    <p:sldId id="266" r:id="rId6"/>
    <p:sldId id="278" r:id="rId7"/>
    <p:sldId id="267" r:id="rId8"/>
    <p:sldId id="268" r:id="rId9"/>
    <p:sldId id="269" r:id="rId10"/>
    <p:sldId id="270" r:id="rId11"/>
    <p:sldId id="281" r:id="rId12"/>
    <p:sldId id="271" r:id="rId13"/>
    <p:sldId id="272" r:id="rId14"/>
    <p:sldId id="279" r:id="rId15"/>
    <p:sldId id="273" r:id="rId16"/>
    <p:sldId id="274" r:id="rId17"/>
    <p:sldId id="275" r:id="rId18"/>
    <p:sldId id="276" r:id="rId19"/>
    <p:sldId id="277" r:id="rId20"/>
    <p:sldId id="259" r:id="rId21"/>
    <p:sldId id="265" r:id="rId22"/>
    <p:sldId id="282" r:id="rId23"/>
    <p:sldId id="283" r:id="rId24"/>
    <p:sldId id="288" r:id="rId25"/>
    <p:sldId id="284" r:id="rId26"/>
    <p:sldId id="291" r:id="rId27"/>
    <p:sldId id="289" r:id="rId28"/>
    <p:sldId id="290"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36F47AC-AE2F-46A5-B758-927F11E176C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1826147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F47AC-AE2F-46A5-B758-927F11E176C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174372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F47AC-AE2F-46A5-B758-927F11E176C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2725152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6F47AC-AE2F-46A5-B758-927F11E176C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2130018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36F47AC-AE2F-46A5-B758-927F11E176C6}"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3397230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36F47AC-AE2F-46A5-B758-927F11E176C6}"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317994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36F47AC-AE2F-46A5-B758-927F11E176C6}"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274463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36F47AC-AE2F-46A5-B758-927F11E176C6}"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5154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6F47AC-AE2F-46A5-B758-927F11E176C6}"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1872123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F47AC-AE2F-46A5-B758-927F11E176C6}"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1703351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36F47AC-AE2F-46A5-B758-927F11E176C6}"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81615A-0D4E-4E91-A0E8-5F877056215C}" type="slidenum">
              <a:rPr lang="en-US" smtClean="0"/>
              <a:t>‹#›</a:t>
            </a:fld>
            <a:endParaRPr lang="en-US"/>
          </a:p>
        </p:txBody>
      </p:sp>
    </p:spTree>
    <p:extLst>
      <p:ext uri="{BB962C8B-B14F-4D97-AF65-F5344CB8AC3E}">
        <p14:creationId xmlns:p14="http://schemas.microsoft.com/office/powerpoint/2010/main" val="56733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6F47AC-AE2F-46A5-B758-927F11E176C6}" type="datetimeFigureOut">
              <a:rPr lang="en-US" smtClean="0"/>
              <a:t>4/30/2024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1615A-0D4E-4E91-A0E8-5F877056215C}" type="slidenum">
              <a:rPr lang="en-US" smtClean="0"/>
              <a:t>‹#›</a:t>
            </a:fld>
            <a:endParaRPr lang="en-US"/>
          </a:p>
        </p:txBody>
      </p:sp>
    </p:spTree>
    <p:extLst>
      <p:ext uri="{BB962C8B-B14F-4D97-AF65-F5344CB8AC3E}">
        <p14:creationId xmlns:p14="http://schemas.microsoft.com/office/powerpoint/2010/main" val="895507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lstStyle/>
          <a:p>
            <a:r>
              <a:rPr lang="en-US" b="1" dirty="0" smtClean="0"/>
              <a:t>Introduction</a:t>
            </a:r>
            <a:endParaRPr lang="en-US" b="1" dirty="0"/>
          </a:p>
        </p:txBody>
      </p:sp>
    </p:spTree>
    <p:extLst>
      <p:ext uri="{BB962C8B-B14F-4D97-AF65-F5344CB8AC3E}">
        <p14:creationId xmlns:p14="http://schemas.microsoft.com/office/powerpoint/2010/main" val="2671945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 Image Processing</a:t>
            </a:r>
            <a:endParaRPr lang="en-US" dirty="0"/>
          </a:p>
        </p:txBody>
      </p:sp>
      <p:sp>
        <p:nvSpPr>
          <p:cNvPr id="3" name="Content Placeholder 2"/>
          <p:cNvSpPr>
            <a:spLocks noGrp="1"/>
          </p:cNvSpPr>
          <p:nvPr>
            <p:ph idx="1"/>
          </p:nvPr>
        </p:nvSpPr>
        <p:spPr/>
        <p:txBody>
          <a:bodyPr>
            <a:normAutofit/>
          </a:bodyPr>
          <a:lstStyle/>
          <a:p>
            <a:r>
              <a:rPr lang="en-US" dirty="0"/>
              <a:t>Handle and manipulate color information within digital images.</a:t>
            </a:r>
          </a:p>
          <a:p>
            <a:pPr marL="0" indent="0">
              <a:buNone/>
            </a:pPr>
            <a:r>
              <a:rPr lang="en-US" b="1" dirty="0" smtClean="0"/>
              <a:t>Techniques </a:t>
            </a:r>
            <a:r>
              <a:rPr lang="en-US" b="1" dirty="0"/>
              <a:t>Used in Color Image </a:t>
            </a:r>
            <a:r>
              <a:rPr lang="en-US" b="1" dirty="0" smtClean="0"/>
              <a:t>Processing</a:t>
            </a:r>
          </a:p>
          <a:p>
            <a:pPr lvl="1"/>
            <a:r>
              <a:rPr lang="en-US" sz="2000" dirty="0"/>
              <a:t>Color Space Conversion: </a:t>
            </a:r>
            <a:endParaRPr lang="en-US" sz="2000" dirty="0" smtClean="0"/>
          </a:p>
          <a:p>
            <a:pPr lvl="1"/>
            <a:r>
              <a:rPr lang="en-US" sz="2000" dirty="0" smtClean="0"/>
              <a:t>Color Enhancement:</a:t>
            </a:r>
          </a:p>
          <a:p>
            <a:pPr lvl="1"/>
            <a:r>
              <a:rPr lang="en-US" sz="2000" dirty="0" smtClean="0"/>
              <a:t>Color </a:t>
            </a:r>
            <a:r>
              <a:rPr lang="en-US" sz="2000" dirty="0"/>
              <a:t>Filtering and Segmentation: </a:t>
            </a:r>
            <a:endParaRPr lang="en-US" sz="2000" dirty="0" smtClean="0"/>
          </a:p>
          <a:p>
            <a:pPr lvl="1"/>
            <a:r>
              <a:rPr lang="en-US" sz="2000" dirty="0" smtClean="0"/>
              <a:t>Color </a:t>
            </a:r>
            <a:r>
              <a:rPr lang="en-US" sz="2000" dirty="0"/>
              <a:t>Quantization: </a:t>
            </a:r>
            <a:endParaRPr lang="en-US" sz="2000" dirty="0" smtClean="0"/>
          </a:p>
          <a:p>
            <a:pPr lvl="1"/>
            <a:r>
              <a:rPr lang="en-US" sz="2000" dirty="0" smtClean="0"/>
              <a:t>Color </a:t>
            </a:r>
            <a:r>
              <a:rPr lang="en-US" sz="2000" dirty="0"/>
              <a:t>Histograms: </a:t>
            </a:r>
            <a:endParaRPr lang="en-US" sz="2000" dirty="0" smtClean="0"/>
          </a:p>
          <a:p>
            <a:pPr lvl="1"/>
            <a:r>
              <a:rPr lang="en-US" sz="2000" dirty="0" smtClean="0"/>
              <a:t>Color </a:t>
            </a:r>
            <a:r>
              <a:rPr lang="en-US" sz="2000" dirty="0"/>
              <a:t>Correction: </a:t>
            </a:r>
            <a:endParaRPr lang="en-US" sz="2000" dirty="0" smtClean="0"/>
          </a:p>
          <a:p>
            <a:pPr lvl="1"/>
            <a:r>
              <a:rPr lang="en-US" sz="2000" dirty="0" smtClean="0"/>
              <a:t>Color </a:t>
            </a:r>
            <a:r>
              <a:rPr lang="en-US" sz="2000" dirty="0"/>
              <a:t>Image Compression:</a:t>
            </a:r>
          </a:p>
        </p:txBody>
      </p:sp>
    </p:spTree>
    <p:extLst>
      <p:ext uri="{BB962C8B-B14F-4D97-AF65-F5344CB8AC3E}">
        <p14:creationId xmlns:p14="http://schemas.microsoft.com/office/powerpoint/2010/main" val="15200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Color Image Processing</a:t>
            </a:r>
          </a:p>
        </p:txBody>
      </p:sp>
      <p:sp>
        <p:nvSpPr>
          <p:cNvPr id="3" name="Content Placeholder 2"/>
          <p:cNvSpPr>
            <a:spLocks noGrp="1"/>
          </p:cNvSpPr>
          <p:nvPr>
            <p:ph idx="1"/>
          </p:nvPr>
        </p:nvSpPr>
        <p:spPr/>
        <p:txBody>
          <a:bodyPr>
            <a:normAutofit/>
          </a:bodyPr>
          <a:lstStyle/>
          <a:p>
            <a:pPr algn="just"/>
            <a:r>
              <a:rPr lang="en-US" sz="2000" dirty="0"/>
              <a:t>Medical Imaging: Color image processing is used in medical imaging for various purposes such as tumor detection, cell counting, and histology.</a:t>
            </a:r>
          </a:p>
          <a:p>
            <a:pPr algn="just"/>
            <a:r>
              <a:rPr lang="en-US" sz="2000" dirty="0"/>
              <a:t>Remote Sensing: Color image processing is used in remote sensing to analyze satellite images for various applications such as land use classification, vegetation analysis, and disaster management.</a:t>
            </a:r>
          </a:p>
          <a:p>
            <a:pPr algn="just"/>
            <a:r>
              <a:rPr lang="en-US" sz="2000" dirty="0"/>
              <a:t>Surveillance: Color image processing is used in surveillance for object detection, face recognition, and license plate recognition.</a:t>
            </a:r>
          </a:p>
          <a:p>
            <a:pPr algn="just"/>
            <a:r>
              <a:rPr lang="en-US" sz="2000" dirty="0"/>
              <a:t>Entertainment: Color image processing is used in the entertainment industry for various purposes such as video games, movies, and animations.</a:t>
            </a:r>
          </a:p>
        </p:txBody>
      </p:sp>
    </p:spTree>
    <p:extLst>
      <p:ext uri="{BB962C8B-B14F-4D97-AF65-F5344CB8AC3E}">
        <p14:creationId xmlns:p14="http://schemas.microsoft.com/office/powerpoint/2010/main" val="36591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Compression</a:t>
            </a:r>
            <a:endParaRPr lang="en-US" dirty="0"/>
          </a:p>
        </p:txBody>
      </p:sp>
      <p:sp>
        <p:nvSpPr>
          <p:cNvPr id="3" name="Content Placeholder 2"/>
          <p:cNvSpPr>
            <a:spLocks noGrp="1"/>
          </p:cNvSpPr>
          <p:nvPr>
            <p:ph idx="1"/>
          </p:nvPr>
        </p:nvSpPr>
        <p:spPr/>
        <p:txBody>
          <a:bodyPr>
            <a:normAutofit/>
          </a:bodyPr>
          <a:lstStyle/>
          <a:p>
            <a:r>
              <a:rPr lang="en-US" sz="2000" dirty="0"/>
              <a:t>Reduce storage size or transmission bandwidth required for images.</a:t>
            </a:r>
          </a:p>
          <a:p>
            <a:pPr marL="0" indent="0">
              <a:buNone/>
            </a:pPr>
            <a:r>
              <a:rPr lang="en-US" sz="2000" b="1" dirty="0" smtClean="0"/>
              <a:t>Types </a:t>
            </a:r>
            <a:r>
              <a:rPr lang="en-US" sz="2000" b="1" dirty="0"/>
              <a:t>of Image Compression:</a:t>
            </a:r>
            <a:endParaRPr lang="en-US" sz="2000" dirty="0"/>
          </a:p>
          <a:p>
            <a:r>
              <a:rPr lang="en-US" sz="2000" dirty="0"/>
              <a:t>Lossy Compression:</a:t>
            </a:r>
          </a:p>
          <a:p>
            <a:pPr lvl="1"/>
            <a:r>
              <a:rPr lang="en-US" sz="2000" dirty="0"/>
              <a:t>Irreversibly discards some image data to achieve higher compression ratios.</a:t>
            </a:r>
          </a:p>
          <a:p>
            <a:pPr lvl="1"/>
            <a:r>
              <a:rPr lang="en-US" sz="2000" dirty="0"/>
              <a:t>Results in some loss of image quality, especially after multiple compression-decompression cycles.</a:t>
            </a:r>
          </a:p>
          <a:p>
            <a:pPr lvl="1"/>
            <a:r>
              <a:rPr lang="en-US" sz="2000" dirty="0"/>
              <a:t>Examples include JPEG, MPEG, and MP3.</a:t>
            </a:r>
          </a:p>
          <a:p>
            <a:r>
              <a:rPr lang="en-US" sz="2000" dirty="0"/>
              <a:t>Lossless Compression:</a:t>
            </a:r>
          </a:p>
          <a:p>
            <a:pPr lvl="1"/>
            <a:r>
              <a:rPr lang="en-US" sz="2000" dirty="0"/>
              <a:t>Reduces image size without sacrificing any image quality.</a:t>
            </a:r>
          </a:p>
          <a:p>
            <a:pPr lvl="1"/>
            <a:r>
              <a:rPr lang="en-US" sz="2000" dirty="0"/>
              <a:t>Achieves compression by removing redundancy in the image data.</a:t>
            </a:r>
          </a:p>
          <a:p>
            <a:pPr lvl="1"/>
            <a:r>
              <a:rPr lang="en-US" sz="2000" dirty="0"/>
              <a:t>Examples include PNG, GIF, and TIFF.</a:t>
            </a:r>
          </a:p>
          <a:p>
            <a:endParaRPr lang="en-US" sz="2000" dirty="0"/>
          </a:p>
        </p:txBody>
      </p:sp>
    </p:spTree>
    <p:extLst>
      <p:ext uri="{BB962C8B-B14F-4D97-AF65-F5344CB8AC3E}">
        <p14:creationId xmlns:p14="http://schemas.microsoft.com/office/powerpoint/2010/main" val="112800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Morphological Processing</a:t>
            </a:r>
            <a:endParaRPr lang="en-US" dirty="0"/>
          </a:p>
        </p:txBody>
      </p:sp>
      <p:sp>
        <p:nvSpPr>
          <p:cNvPr id="3" name="Content Placeholder 2"/>
          <p:cNvSpPr>
            <a:spLocks noGrp="1"/>
          </p:cNvSpPr>
          <p:nvPr>
            <p:ph idx="1"/>
          </p:nvPr>
        </p:nvSpPr>
        <p:spPr>
          <a:xfrm>
            <a:off x="838200" y="1825624"/>
            <a:ext cx="10515600" cy="4935783"/>
          </a:xfrm>
        </p:spPr>
        <p:txBody>
          <a:bodyPr>
            <a:normAutofit/>
          </a:bodyPr>
          <a:lstStyle/>
          <a:p>
            <a:r>
              <a:rPr lang="en-US" dirty="0"/>
              <a:t>Analyze and manipulate image shapes and structures.</a:t>
            </a:r>
          </a:p>
          <a:p>
            <a:r>
              <a:rPr lang="en-US" dirty="0" smtClean="0"/>
              <a:t>Includes </a:t>
            </a:r>
            <a:r>
              <a:rPr lang="en-US" dirty="0"/>
              <a:t>operations such as </a:t>
            </a:r>
            <a:endParaRPr lang="en-US" dirty="0" smtClean="0"/>
          </a:p>
          <a:p>
            <a:pPr lvl="1"/>
            <a:r>
              <a:rPr lang="en-US" dirty="0" smtClean="0"/>
              <a:t>Dilation</a:t>
            </a:r>
          </a:p>
          <a:p>
            <a:pPr lvl="2"/>
            <a:r>
              <a:rPr lang="en-US" dirty="0"/>
              <a:t>Dilation is a morphological operation that expands the boundaries of objects in a binary image. </a:t>
            </a:r>
            <a:endParaRPr lang="en-US" dirty="0" smtClean="0"/>
          </a:p>
          <a:p>
            <a:pPr lvl="1"/>
            <a:r>
              <a:rPr lang="en-US" dirty="0" smtClean="0"/>
              <a:t>erosion </a:t>
            </a:r>
          </a:p>
          <a:p>
            <a:pPr lvl="2"/>
            <a:r>
              <a:rPr lang="en-US" dirty="0"/>
              <a:t>Erosion is the opposite of dilation. It shrinks the boundaries of objects in a binary image.</a:t>
            </a:r>
          </a:p>
          <a:p>
            <a:pPr lvl="1"/>
            <a:r>
              <a:rPr lang="en-US" dirty="0" smtClean="0"/>
              <a:t>opening </a:t>
            </a:r>
          </a:p>
          <a:p>
            <a:pPr lvl="2"/>
            <a:r>
              <a:rPr lang="en-US" dirty="0"/>
              <a:t>Opening is a compound operation that consists of an erosion followed by a </a:t>
            </a:r>
            <a:r>
              <a:rPr lang="en-US" dirty="0" smtClean="0"/>
              <a:t>dilation.</a:t>
            </a:r>
          </a:p>
          <a:p>
            <a:pPr lvl="1"/>
            <a:r>
              <a:rPr lang="en-US" dirty="0" smtClean="0"/>
              <a:t>Closing</a:t>
            </a:r>
          </a:p>
          <a:p>
            <a:pPr lvl="2"/>
            <a:r>
              <a:rPr lang="en-US" dirty="0"/>
              <a:t>It consists of a dilation followed by an erosion. Closing is effective for filling small holes, connecting broken parts of objects, and smoothing object boundaries while preserving the shape and size of the objects.</a:t>
            </a:r>
          </a:p>
        </p:txBody>
      </p:sp>
    </p:spTree>
    <p:extLst>
      <p:ext uri="{BB962C8B-B14F-4D97-AF65-F5344CB8AC3E}">
        <p14:creationId xmlns:p14="http://schemas.microsoft.com/office/powerpoint/2010/main" val="332628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Image </a:t>
            </a:r>
            <a:r>
              <a:rPr lang="en-US" dirty="0"/>
              <a:t>Segmentation:</a:t>
            </a:r>
          </a:p>
          <a:p>
            <a:pPr lvl="1" algn="just"/>
            <a:r>
              <a:rPr lang="en-US" dirty="0"/>
              <a:t>Separating objects from the background or from each other based on their morphological characteristics.</a:t>
            </a:r>
          </a:p>
          <a:p>
            <a:pPr lvl="1" algn="just"/>
            <a:r>
              <a:rPr lang="en-US" dirty="0"/>
              <a:t>Used in object detection, recognition, and measurement tasks.</a:t>
            </a:r>
          </a:p>
          <a:p>
            <a:pPr algn="just"/>
            <a:r>
              <a:rPr lang="en-US" dirty="0"/>
              <a:t>Noise Reduction:</a:t>
            </a:r>
          </a:p>
          <a:p>
            <a:pPr lvl="1" algn="just"/>
            <a:r>
              <a:rPr lang="en-US" dirty="0"/>
              <a:t>Removing small, unwanted elements or irregularities from images.</a:t>
            </a:r>
          </a:p>
          <a:p>
            <a:pPr lvl="1" algn="just"/>
            <a:r>
              <a:rPr lang="en-US" dirty="0"/>
              <a:t>Helps improve image quality and enhance subsequent processing steps.</a:t>
            </a:r>
          </a:p>
          <a:p>
            <a:pPr algn="just"/>
            <a:r>
              <a:rPr lang="en-US" dirty="0"/>
              <a:t>Feature Extraction:</a:t>
            </a:r>
          </a:p>
          <a:p>
            <a:pPr lvl="1" algn="just"/>
            <a:r>
              <a:rPr lang="en-US" dirty="0"/>
              <a:t>Identifying and extracting meaningful features such as edges, corners, or blobs from images.</a:t>
            </a:r>
          </a:p>
          <a:p>
            <a:pPr lvl="1" algn="just"/>
            <a:r>
              <a:rPr lang="en-US" dirty="0"/>
              <a:t>Used in pattern recognition, object tracking, and computer vision applications.</a:t>
            </a:r>
          </a:p>
          <a:p>
            <a:pPr algn="just"/>
            <a:r>
              <a:rPr lang="en-US" dirty="0"/>
              <a:t>Morphological Filtering:</a:t>
            </a:r>
          </a:p>
          <a:p>
            <a:pPr lvl="1" algn="just"/>
            <a:r>
              <a:rPr lang="en-US" dirty="0"/>
              <a:t>Enhancing or modifying image structures using morphological operations.</a:t>
            </a:r>
          </a:p>
          <a:p>
            <a:pPr lvl="1" algn="just"/>
            <a:r>
              <a:rPr lang="en-US" dirty="0"/>
              <a:t>Useful for image enhancement, texture analysis, and image synthesis tasks.</a:t>
            </a:r>
          </a:p>
        </p:txBody>
      </p:sp>
    </p:spTree>
    <p:extLst>
      <p:ext uri="{BB962C8B-B14F-4D97-AF65-F5344CB8AC3E}">
        <p14:creationId xmlns:p14="http://schemas.microsoft.com/office/powerpoint/2010/main" val="313871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Segmentation</a:t>
            </a:r>
            <a:endParaRPr lang="en-US" dirty="0"/>
          </a:p>
        </p:txBody>
      </p:sp>
      <p:sp>
        <p:nvSpPr>
          <p:cNvPr id="3" name="Content Placeholder 2"/>
          <p:cNvSpPr>
            <a:spLocks noGrp="1"/>
          </p:cNvSpPr>
          <p:nvPr>
            <p:ph idx="1"/>
          </p:nvPr>
        </p:nvSpPr>
        <p:spPr/>
        <p:txBody>
          <a:bodyPr>
            <a:normAutofit/>
          </a:bodyPr>
          <a:lstStyle/>
          <a:p>
            <a:pPr algn="just"/>
            <a:r>
              <a:rPr lang="en-US" sz="2000" dirty="0"/>
              <a:t>Partition images into meaningful regions or objects</a:t>
            </a:r>
            <a:r>
              <a:rPr lang="en-US" sz="2000" dirty="0" smtClean="0"/>
              <a:t>.</a:t>
            </a:r>
          </a:p>
          <a:p>
            <a:pPr algn="just"/>
            <a:r>
              <a:rPr lang="en-US" sz="2000" dirty="0"/>
              <a:t>Image segmentation is the process of partitioning an image into multiple segments or regions based on certain characteristics, such as color, intensity, texture, or motion</a:t>
            </a:r>
            <a:r>
              <a:rPr lang="en-US" sz="2000" dirty="0" smtClean="0"/>
              <a:t>.</a:t>
            </a:r>
          </a:p>
          <a:p>
            <a:pPr algn="just"/>
            <a:r>
              <a:rPr lang="en-US" sz="2000" dirty="0"/>
              <a:t>goal of segmentation is to simplify and/or change the representation of an image into more meaningful and easier-to-analyze parts.</a:t>
            </a:r>
          </a:p>
          <a:p>
            <a:pPr algn="just"/>
            <a:r>
              <a:rPr lang="en-US" sz="2000" dirty="0"/>
              <a:t>Essential for object detection, recognition, and image understanding</a:t>
            </a:r>
          </a:p>
        </p:txBody>
      </p:sp>
    </p:spTree>
    <p:extLst>
      <p:ext uri="{BB962C8B-B14F-4D97-AF65-F5344CB8AC3E}">
        <p14:creationId xmlns:p14="http://schemas.microsoft.com/office/powerpoint/2010/main" val="3274411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sp>
        <p:nvSpPr>
          <p:cNvPr id="3" name="Content Placeholder 2"/>
          <p:cNvSpPr>
            <a:spLocks noGrp="1"/>
          </p:cNvSpPr>
          <p:nvPr>
            <p:ph idx="1"/>
          </p:nvPr>
        </p:nvSpPr>
        <p:spPr/>
        <p:txBody>
          <a:bodyPr>
            <a:normAutofit/>
          </a:bodyPr>
          <a:lstStyle/>
          <a:p>
            <a:pPr algn="just"/>
            <a:r>
              <a:rPr lang="en-US" sz="2000" dirty="0"/>
              <a:t>Identify and extract relevant features from images.</a:t>
            </a:r>
          </a:p>
          <a:p>
            <a:pPr algn="just"/>
            <a:r>
              <a:rPr lang="en-US" sz="2000" dirty="0"/>
              <a:t>Features may include edges, textures, shapes, or keypoints</a:t>
            </a:r>
            <a:r>
              <a:rPr lang="en-US" sz="2000" dirty="0" smtClean="0"/>
              <a:t>.</a:t>
            </a:r>
            <a:r>
              <a:rPr lang="en-US" sz="2000" dirty="0"/>
              <a:t> </a:t>
            </a:r>
            <a:endParaRPr lang="en-US" sz="2000" dirty="0" smtClean="0"/>
          </a:p>
          <a:p>
            <a:pPr algn="just"/>
            <a:r>
              <a:rPr lang="en-US" sz="2000" dirty="0" smtClean="0"/>
              <a:t>Feature </a:t>
            </a:r>
            <a:r>
              <a:rPr lang="en-US" sz="2000" dirty="0"/>
              <a:t>extraction is the process of extracting relevant information or features from raw data, such as images, text, audio, or sensor data, to represent it in a more compact and meaningful form. </a:t>
            </a:r>
            <a:endParaRPr lang="en-US" sz="2000" dirty="0" smtClean="0"/>
          </a:p>
          <a:p>
            <a:pPr algn="just"/>
            <a:r>
              <a:rPr lang="en-US" sz="2000" dirty="0" smtClean="0"/>
              <a:t>In </a:t>
            </a:r>
            <a:r>
              <a:rPr lang="en-US" sz="2000" dirty="0"/>
              <a:t>the context of image processing and computer vision, feature extraction involves identifying distinctive patterns, structures, or characteristics in an image that can be used to describe its content or facilitate further analysis.</a:t>
            </a:r>
          </a:p>
        </p:txBody>
      </p:sp>
    </p:spTree>
    <p:extLst>
      <p:ext uri="{BB962C8B-B14F-4D97-AF65-F5344CB8AC3E}">
        <p14:creationId xmlns:p14="http://schemas.microsoft.com/office/powerpoint/2010/main" val="155969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Object Recognition/Classification</a:t>
            </a:r>
            <a:endParaRPr lang="en-US" dirty="0"/>
          </a:p>
        </p:txBody>
      </p:sp>
      <p:sp>
        <p:nvSpPr>
          <p:cNvPr id="3" name="Content Placeholder 2"/>
          <p:cNvSpPr>
            <a:spLocks noGrp="1"/>
          </p:cNvSpPr>
          <p:nvPr>
            <p:ph idx="1"/>
          </p:nvPr>
        </p:nvSpPr>
        <p:spPr/>
        <p:txBody>
          <a:bodyPr>
            <a:normAutofit/>
          </a:bodyPr>
          <a:lstStyle/>
          <a:p>
            <a:pPr algn="just"/>
            <a:r>
              <a:rPr lang="en-US" sz="2000" dirty="0"/>
              <a:t>Assign labels or categories to objects or regions within images.</a:t>
            </a:r>
          </a:p>
          <a:p>
            <a:pPr algn="just"/>
            <a:r>
              <a:rPr lang="en-US" sz="2000" dirty="0"/>
              <a:t>Utilize machine learning algorithms, pattern recognition, and classification techniques</a:t>
            </a:r>
            <a:r>
              <a:rPr lang="en-US" sz="2000" dirty="0" smtClean="0"/>
              <a:t>.</a:t>
            </a:r>
          </a:p>
          <a:p>
            <a:pPr algn="just"/>
            <a:r>
              <a:rPr lang="en-US" sz="2000" dirty="0"/>
              <a:t>Various classification algorithms can be used for object recognition, including support vector machines (SVM), decision trees, random forests, k-nearest neighbors (KNN), and deep neural networks (DNN). Deep learning-based approaches, particularly convolutional neural networks (CNNs)</a:t>
            </a:r>
          </a:p>
        </p:txBody>
      </p:sp>
    </p:spTree>
    <p:extLst>
      <p:ext uri="{BB962C8B-B14F-4D97-AF65-F5344CB8AC3E}">
        <p14:creationId xmlns:p14="http://schemas.microsoft.com/office/powerpoint/2010/main" val="494712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Post-processing</a:t>
            </a:r>
            <a:endParaRPr lang="en-US" dirty="0"/>
          </a:p>
        </p:txBody>
      </p:sp>
      <p:sp>
        <p:nvSpPr>
          <p:cNvPr id="3" name="Content Placeholder 2"/>
          <p:cNvSpPr>
            <a:spLocks noGrp="1"/>
          </p:cNvSpPr>
          <p:nvPr>
            <p:ph idx="1"/>
          </p:nvPr>
        </p:nvSpPr>
        <p:spPr/>
        <p:txBody>
          <a:bodyPr>
            <a:normAutofit fontScale="92500" lnSpcReduction="10000"/>
          </a:bodyPr>
          <a:lstStyle/>
          <a:p>
            <a:r>
              <a:rPr lang="en-US" dirty="0"/>
              <a:t>Finalize processed images for specific applications.</a:t>
            </a:r>
          </a:p>
          <a:p>
            <a:r>
              <a:rPr lang="en-US" dirty="0"/>
              <a:t>Includes tasks like </a:t>
            </a:r>
            <a:endParaRPr lang="en-US" dirty="0" smtClean="0"/>
          </a:p>
          <a:p>
            <a:pPr lvl="1"/>
            <a:r>
              <a:rPr lang="en-US" dirty="0" smtClean="0"/>
              <a:t>image fusion</a:t>
            </a:r>
          </a:p>
          <a:p>
            <a:pPr lvl="2"/>
            <a:r>
              <a:rPr lang="en-US" dirty="0"/>
              <a:t>Combining multiple images of the same scene taken under different conditions or with different sensors to produce a single composite image with improved quality or additional information.</a:t>
            </a:r>
            <a:endParaRPr lang="en-US" dirty="0" smtClean="0"/>
          </a:p>
          <a:p>
            <a:pPr lvl="1"/>
            <a:r>
              <a:rPr lang="en-US" dirty="0" smtClean="0"/>
              <a:t>image stitching</a:t>
            </a:r>
          </a:p>
          <a:p>
            <a:pPr lvl="2"/>
            <a:r>
              <a:rPr lang="en-US" dirty="0"/>
              <a:t>Image stitching is a process of combining multiple overlapping images to create a larger, panoramic image that represents a wider field of view than any single input image.</a:t>
            </a:r>
            <a:endParaRPr lang="en-US" dirty="0" smtClean="0"/>
          </a:p>
          <a:p>
            <a:pPr lvl="1"/>
            <a:r>
              <a:rPr lang="en-US" dirty="0"/>
              <a:t>Compression</a:t>
            </a:r>
            <a:endParaRPr lang="en-US" dirty="0" smtClean="0"/>
          </a:p>
          <a:p>
            <a:pPr lvl="1"/>
            <a:r>
              <a:rPr lang="en-US" dirty="0" smtClean="0"/>
              <a:t>Annotation </a:t>
            </a:r>
            <a:r>
              <a:rPr lang="en-US" dirty="0"/>
              <a:t>and Metadata </a:t>
            </a:r>
            <a:r>
              <a:rPr lang="en-US" dirty="0" smtClean="0"/>
              <a:t>Addition</a:t>
            </a:r>
          </a:p>
          <a:p>
            <a:pPr lvl="2"/>
            <a:r>
              <a:rPr lang="en-US" dirty="0"/>
              <a:t>Adding annotations, labels, or metadata to images for documentation, analysis, or presentation purposes.</a:t>
            </a:r>
          </a:p>
        </p:txBody>
      </p:sp>
    </p:spTree>
    <p:extLst>
      <p:ext uri="{BB962C8B-B14F-4D97-AF65-F5344CB8AC3E}">
        <p14:creationId xmlns:p14="http://schemas.microsoft.com/office/powerpoint/2010/main" val="3391384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Display and Interpretation</a:t>
            </a:r>
            <a:endParaRPr lang="en-US" dirty="0"/>
          </a:p>
        </p:txBody>
      </p:sp>
      <p:sp>
        <p:nvSpPr>
          <p:cNvPr id="3" name="Content Placeholder 2"/>
          <p:cNvSpPr>
            <a:spLocks noGrp="1"/>
          </p:cNvSpPr>
          <p:nvPr>
            <p:ph idx="1"/>
          </p:nvPr>
        </p:nvSpPr>
        <p:spPr/>
        <p:txBody>
          <a:bodyPr>
            <a:normAutofit/>
          </a:bodyPr>
          <a:lstStyle/>
          <a:p>
            <a:pPr algn="just"/>
            <a:r>
              <a:rPr lang="en-US" sz="2000" dirty="0"/>
              <a:t>Present and visualize processed images for human interpretation.</a:t>
            </a:r>
          </a:p>
          <a:p>
            <a:pPr algn="just"/>
            <a:r>
              <a:rPr lang="en-US" sz="2000" dirty="0"/>
              <a:t>Display on screens or printing on physical media for analysis or presentation</a:t>
            </a:r>
            <a:r>
              <a:rPr lang="en-US" sz="2000" dirty="0" smtClean="0"/>
              <a:t>.</a:t>
            </a:r>
          </a:p>
          <a:p>
            <a:pPr algn="just"/>
            <a:r>
              <a:rPr lang="en-US" sz="2000" dirty="0"/>
              <a:t>the display and interpretation steps in image processing are essential for visualizing the results of processing algorithms, extracting meaningful information from images, and making informed decisions based on the analyzed data. </a:t>
            </a:r>
            <a:endParaRPr lang="en-US" sz="2000" dirty="0" smtClean="0"/>
          </a:p>
          <a:p>
            <a:pPr algn="just"/>
            <a:r>
              <a:rPr lang="en-US" sz="2000" dirty="0" smtClean="0"/>
              <a:t>These </a:t>
            </a:r>
            <a:r>
              <a:rPr lang="en-US" sz="2000" dirty="0"/>
              <a:t>steps are often iterative and may involve feedback loops to refine processing parameters or improve the accuracy of interpretation results.</a:t>
            </a:r>
          </a:p>
        </p:txBody>
      </p:sp>
    </p:spTree>
    <p:extLst>
      <p:ext uri="{BB962C8B-B14F-4D97-AF65-F5344CB8AC3E}">
        <p14:creationId xmlns:p14="http://schemas.microsoft.com/office/powerpoint/2010/main" val="131709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a:t>
            </a:r>
            <a:endParaRPr lang="en-US" dirty="0"/>
          </a:p>
        </p:txBody>
      </p:sp>
      <p:sp>
        <p:nvSpPr>
          <p:cNvPr id="3" name="Content Placeholder 2"/>
          <p:cNvSpPr>
            <a:spLocks noGrp="1"/>
          </p:cNvSpPr>
          <p:nvPr>
            <p:ph idx="1"/>
          </p:nvPr>
        </p:nvSpPr>
        <p:spPr/>
        <p:txBody>
          <a:bodyPr/>
          <a:lstStyle/>
          <a:p>
            <a:r>
              <a:rPr lang="en-US" dirty="0"/>
              <a:t>A digital image is a representation of a real image as a set of numbers that can be stored and handled by a digital computer.</a:t>
            </a:r>
            <a:endParaRPr lang="en-US" dirty="0" smtClean="0"/>
          </a:p>
          <a:p>
            <a:r>
              <a:rPr lang="en-US" dirty="0" smtClean="0"/>
              <a:t>A </a:t>
            </a:r>
            <a:r>
              <a:rPr lang="en-US" dirty="0"/>
              <a:t>digital image is a </a:t>
            </a:r>
            <a:r>
              <a:rPr lang="en-US" dirty="0" smtClean="0"/>
              <a:t>binary representation </a:t>
            </a:r>
            <a:r>
              <a:rPr lang="en-US" dirty="0"/>
              <a:t>of </a:t>
            </a:r>
            <a:r>
              <a:rPr lang="en-US" dirty="0" smtClean="0"/>
              <a:t>some visual information.</a:t>
            </a:r>
          </a:p>
          <a:p>
            <a:r>
              <a:rPr lang="en-US" dirty="0" err="1" smtClean="0"/>
              <a:t>Eg</a:t>
            </a:r>
            <a:r>
              <a:rPr lang="en-US" dirty="0" smtClean="0"/>
              <a:t>. Simple drawing, photographed pictures recorded graphs, logos of the organization </a:t>
            </a:r>
          </a:p>
          <a:p>
            <a:r>
              <a:rPr lang="en-US" dirty="0" smtClean="0"/>
              <a:t>They all can be stored and saved for future use electronically in any storage device.</a:t>
            </a:r>
          </a:p>
          <a:p>
            <a:endParaRPr lang="en-US" dirty="0" smtClean="0"/>
          </a:p>
          <a:p>
            <a:pPr marL="0" indent="0">
              <a:buNone/>
            </a:pPr>
            <a:endParaRPr lang="en-US" dirty="0" smtClean="0"/>
          </a:p>
        </p:txBody>
      </p:sp>
      <p:pic>
        <p:nvPicPr>
          <p:cNvPr id="4" name="Picture 3"/>
          <p:cNvPicPr>
            <a:picLocks noChangeAspect="1"/>
          </p:cNvPicPr>
          <p:nvPr/>
        </p:nvPicPr>
        <p:blipFill>
          <a:blip r:embed="rId2"/>
          <a:stretch>
            <a:fillRect/>
          </a:stretch>
        </p:blipFill>
        <p:spPr>
          <a:xfrm>
            <a:off x="3878888" y="3600182"/>
            <a:ext cx="1781175" cy="533400"/>
          </a:xfrm>
          <a:prstGeom prst="rect">
            <a:avLst/>
          </a:prstGeom>
        </p:spPr>
      </p:pic>
    </p:spTree>
    <p:extLst>
      <p:ext uri="{BB962C8B-B14F-4D97-AF65-F5344CB8AC3E}">
        <p14:creationId xmlns:p14="http://schemas.microsoft.com/office/powerpoint/2010/main" val="13312891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of Digital Image Processing systems</a:t>
            </a:r>
            <a:endParaRPr lang="en-US" dirty="0"/>
          </a:p>
        </p:txBody>
      </p:sp>
      <p:sp>
        <p:nvSpPr>
          <p:cNvPr id="3" name="Content Placeholder 2"/>
          <p:cNvSpPr>
            <a:spLocks noGrp="1"/>
          </p:cNvSpPr>
          <p:nvPr>
            <p:ph idx="1"/>
          </p:nvPr>
        </p:nvSpPr>
        <p:spPr>
          <a:xfrm>
            <a:off x="838200" y="1825625"/>
            <a:ext cx="6773214" cy="4351338"/>
          </a:xfrm>
        </p:spPr>
        <p:txBody>
          <a:bodyPr/>
          <a:lstStyle/>
          <a:p>
            <a:r>
              <a:rPr lang="en-US" sz="2400" dirty="0"/>
              <a:t>The basic operations performed in a digital image processing systems include </a:t>
            </a:r>
            <a:endParaRPr lang="en-US" sz="2400" dirty="0" smtClean="0"/>
          </a:p>
          <a:p>
            <a:pPr lvl="1"/>
            <a:r>
              <a:rPr lang="en-US" dirty="0" smtClean="0"/>
              <a:t>Acquisition</a:t>
            </a:r>
          </a:p>
          <a:p>
            <a:pPr lvl="1"/>
            <a:r>
              <a:rPr lang="en-US" dirty="0" smtClean="0"/>
              <a:t>Storage</a:t>
            </a:r>
          </a:p>
          <a:p>
            <a:pPr lvl="1"/>
            <a:r>
              <a:rPr lang="en-US" dirty="0" smtClean="0"/>
              <a:t>Processing</a:t>
            </a:r>
          </a:p>
          <a:p>
            <a:pPr lvl="1"/>
            <a:r>
              <a:rPr lang="en-US" dirty="0" smtClean="0"/>
              <a:t>Communication</a:t>
            </a:r>
          </a:p>
          <a:p>
            <a:pPr lvl="1"/>
            <a:r>
              <a:rPr lang="en-US" dirty="0"/>
              <a:t>D</a:t>
            </a:r>
            <a:r>
              <a:rPr lang="en-US" dirty="0" smtClean="0"/>
              <a:t>isplay</a:t>
            </a:r>
            <a:r>
              <a:rPr lang="en-US" dirty="0"/>
              <a:t>.</a:t>
            </a:r>
          </a:p>
        </p:txBody>
      </p:sp>
    </p:spTree>
    <p:extLst>
      <p:ext uri="{BB962C8B-B14F-4D97-AF65-F5344CB8AC3E}">
        <p14:creationId xmlns:p14="http://schemas.microsoft.com/office/powerpoint/2010/main" val="2302493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2875075" y="951494"/>
            <a:ext cx="7106052" cy="4908393"/>
            <a:chOff x="0" y="0"/>
            <a:chExt cx="5772150" cy="3667125"/>
          </a:xfrm>
        </p:grpSpPr>
        <p:cxnSp>
          <p:nvCxnSpPr>
            <p:cNvPr id="19" name="Straight Arrow Connector 18"/>
            <p:cNvCxnSpPr/>
            <p:nvPr/>
          </p:nvCxnSpPr>
          <p:spPr>
            <a:xfrm>
              <a:off x="2838450" y="1590675"/>
              <a:ext cx="0" cy="33337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676650" y="2447925"/>
              <a:ext cx="3619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p:cNvGrpSpPr/>
            <p:nvPr/>
          </p:nvGrpSpPr>
          <p:grpSpPr>
            <a:xfrm>
              <a:off x="0" y="0"/>
              <a:ext cx="5772150" cy="3667125"/>
              <a:chOff x="0" y="0"/>
              <a:chExt cx="5772150" cy="3667125"/>
            </a:xfrm>
          </p:grpSpPr>
          <p:sp>
            <p:nvSpPr>
              <p:cNvPr id="24" name="Text Box 1"/>
              <p:cNvSpPr txBox="1"/>
              <p:nvPr/>
            </p:nvSpPr>
            <p:spPr>
              <a:xfrm>
                <a:off x="1676400" y="0"/>
                <a:ext cx="2562225" cy="15906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Calibri" panose="020F0502020204030204" pitchFamily="34" charset="0"/>
                    <a:cs typeface="Times New Roman" panose="02020603050405020304" pitchFamily="18" charset="0"/>
                  </a:rPr>
                  <a:t>Storage</a:t>
                </a:r>
                <a:endParaRPr lang="en-US" sz="1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Optical Disks </a:t>
                </a:r>
              </a:p>
              <a:p>
                <a:pPr marL="342900" marR="0" lvl="0" indent="-342900">
                  <a:lnSpc>
                    <a:spcPct val="107000"/>
                  </a:lnSpc>
                  <a:spcBef>
                    <a:spcPts val="0"/>
                  </a:spcBef>
                  <a:spcAft>
                    <a:spcPts val="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Hard Disk Drives (HDD)</a:t>
                </a:r>
              </a:p>
              <a:p>
                <a:pPr marL="342900" marR="0" lvl="0" indent="-342900">
                  <a:lnSpc>
                    <a:spcPct val="107000"/>
                  </a:lnSpc>
                  <a:spcBef>
                    <a:spcPts val="0"/>
                  </a:spcBef>
                  <a:spcAft>
                    <a:spcPts val="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Solid State Drives (SSD)</a:t>
                </a:r>
              </a:p>
              <a:p>
                <a:pPr marL="342900" marR="0" lvl="0" indent="-342900">
                  <a:lnSpc>
                    <a:spcPct val="107000"/>
                  </a:lnSpc>
                  <a:spcBef>
                    <a:spcPts val="0"/>
                  </a:spcBef>
                  <a:spcAft>
                    <a:spcPts val="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Tape </a:t>
                </a:r>
              </a:p>
              <a:p>
                <a:pPr marL="342900" marR="0" lvl="0" indent="-342900">
                  <a:lnSpc>
                    <a:spcPct val="107000"/>
                  </a:lnSpc>
                  <a:spcBef>
                    <a:spcPts val="0"/>
                  </a:spcBef>
                  <a:spcAft>
                    <a:spcPts val="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Cloud Storage</a:t>
                </a:r>
              </a:p>
              <a:p>
                <a:pPr marL="342900" marR="0" lvl="0" indent="-342900">
                  <a:lnSpc>
                    <a:spcPct val="107000"/>
                  </a:lnSpc>
                  <a:spcBef>
                    <a:spcPts val="0"/>
                  </a:spcBef>
                  <a:spcAft>
                    <a:spcPts val="800"/>
                  </a:spcAft>
                  <a:buFont typeface="Symbol" panose="05050102010706020507" pitchFamily="18" charset="2"/>
                  <a:buChar char=""/>
                </a:pPr>
                <a:r>
                  <a:rPr lang="en-US" sz="1100" dirty="0">
                    <a:effectLst/>
                    <a:ea typeface="Calibri" panose="020F0502020204030204" pitchFamily="34" charset="0"/>
                    <a:cs typeface="Times New Roman" panose="02020603050405020304" pitchFamily="18" charset="0"/>
                  </a:rPr>
                  <a:t>Network-Attached Storage (NAS)</a:t>
                </a:r>
              </a:p>
            </p:txBody>
          </p:sp>
          <p:sp>
            <p:nvSpPr>
              <p:cNvPr id="25" name="Text Box 2"/>
              <p:cNvSpPr txBox="1"/>
              <p:nvPr/>
            </p:nvSpPr>
            <p:spPr>
              <a:xfrm>
                <a:off x="2152650" y="1924050"/>
                <a:ext cx="1524000" cy="8667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Processing Unit</a:t>
                </a:r>
                <a:endParaRPr lang="en-US" sz="110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Computer </a:t>
                </a:r>
              </a:p>
              <a:p>
                <a:pPr marL="342900" marR="0" lvl="0" indent="-342900">
                  <a:lnSpc>
                    <a:spcPct val="107000"/>
                  </a:lnSpc>
                  <a:spcBef>
                    <a:spcPts val="0"/>
                  </a:spcBef>
                  <a:spcAft>
                    <a:spcPts val="80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workstation</a:t>
                </a:r>
              </a:p>
            </p:txBody>
          </p:sp>
          <p:sp>
            <p:nvSpPr>
              <p:cNvPr id="26" name="Text Box 3"/>
              <p:cNvSpPr txBox="1"/>
              <p:nvPr/>
            </p:nvSpPr>
            <p:spPr>
              <a:xfrm>
                <a:off x="0" y="1809750"/>
                <a:ext cx="1733550" cy="12573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Image Acquisition Equipment</a:t>
                </a:r>
                <a:endParaRPr lang="en-US" sz="110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Video</a:t>
                </a: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Scanner</a:t>
                </a:r>
              </a:p>
              <a:p>
                <a:pPr marL="342900" marR="0" lvl="0" indent="-342900">
                  <a:lnSpc>
                    <a:spcPct val="107000"/>
                  </a:lnSpc>
                  <a:spcBef>
                    <a:spcPts val="0"/>
                  </a:spcBef>
                  <a:spcAft>
                    <a:spcPts val="80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Camera</a:t>
                </a:r>
              </a:p>
            </p:txBody>
          </p:sp>
          <p:sp>
            <p:nvSpPr>
              <p:cNvPr id="27" name="Text Box 4"/>
              <p:cNvSpPr txBox="1"/>
              <p:nvPr/>
            </p:nvSpPr>
            <p:spPr>
              <a:xfrm>
                <a:off x="4038600" y="1809750"/>
                <a:ext cx="1733550" cy="12573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Display Unit</a:t>
                </a:r>
                <a:endParaRPr lang="en-US" sz="110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TV monitor</a:t>
                </a: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Projectors</a:t>
                </a:r>
              </a:p>
              <a:p>
                <a:pPr marL="342900" marR="0" lvl="0" indent="-342900">
                  <a:lnSpc>
                    <a:spcPct val="107000"/>
                  </a:lnSpc>
                  <a:spcBef>
                    <a:spcPts val="0"/>
                  </a:spcBef>
                  <a:spcAft>
                    <a:spcPts val="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Printers</a:t>
                </a:r>
              </a:p>
              <a:p>
                <a:pPr marL="342900" marR="0" lvl="0" indent="-342900">
                  <a:lnSpc>
                    <a:spcPct val="107000"/>
                  </a:lnSpc>
                  <a:spcBef>
                    <a:spcPts val="0"/>
                  </a:spcBef>
                  <a:spcAft>
                    <a:spcPts val="800"/>
                  </a:spcAft>
                  <a:buFont typeface="Symbol" panose="05050102010706020507" pitchFamily="18" charset="2"/>
                  <a:buChar char=""/>
                </a:pPr>
                <a:r>
                  <a:rPr lang="en-US" sz="1100">
                    <a:effectLst/>
                    <a:ea typeface="Calibri" panose="020F0502020204030204" pitchFamily="34" charset="0"/>
                    <a:cs typeface="Times New Roman" panose="02020603050405020304" pitchFamily="18" charset="0"/>
                  </a:rPr>
                  <a:t>Slides</a:t>
                </a:r>
              </a:p>
            </p:txBody>
          </p:sp>
          <p:cxnSp>
            <p:nvCxnSpPr>
              <p:cNvPr id="28" name="Straight Arrow Connector 27"/>
              <p:cNvCxnSpPr/>
              <p:nvPr/>
            </p:nvCxnSpPr>
            <p:spPr>
              <a:xfrm flipV="1">
                <a:off x="1733550" y="2419350"/>
                <a:ext cx="419100" cy="9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8"/>
              <p:cNvSpPr txBox="1"/>
              <p:nvPr/>
            </p:nvSpPr>
            <p:spPr>
              <a:xfrm>
                <a:off x="1543050" y="3390900"/>
                <a:ext cx="2562225" cy="27622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Communication Channel</a:t>
                </a:r>
                <a:endParaRPr lang="en-US" sz="1100">
                  <a:effectLst/>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grpSp>
        <p:cxnSp>
          <p:nvCxnSpPr>
            <p:cNvPr id="22" name="Straight Arrow Connector 21"/>
            <p:cNvCxnSpPr/>
            <p:nvPr/>
          </p:nvCxnSpPr>
          <p:spPr>
            <a:xfrm flipV="1">
              <a:off x="2838450" y="2790825"/>
              <a:ext cx="0" cy="4095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76400" y="3200400"/>
              <a:ext cx="2428875"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22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 of Visual Perception </a:t>
            </a:r>
          </a:p>
        </p:txBody>
      </p:sp>
      <p:sp>
        <p:nvSpPr>
          <p:cNvPr id="3" name="Content Placeholder 2"/>
          <p:cNvSpPr>
            <a:spLocks noGrp="1"/>
          </p:cNvSpPr>
          <p:nvPr>
            <p:ph idx="1"/>
          </p:nvPr>
        </p:nvSpPr>
        <p:spPr/>
        <p:txBody>
          <a:bodyPr>
            <a:normAutofit fontScale="92500"/>
          </a:bodyPr>
          <a:lstStyle/>
          <a:p>
            <a:pPr algn="just"/>
            <a:r>
              <a:rPr lang="en-US" dirty="0"/>
              <a:t>The field of digital image processing is built on the foundation of mathematical and probabilistic formulation, but human intuition and analysis play the main role to make the selection between various techniques, and the choice or selection is basically made on subjective, visual judgments. </a:t>
            </a:r>
            <a:endParaRPr lang="en-US" dirty="0" smtClean="0"/>
          </a:p>
          <a:p>
            <a:pPr algn="just"/>
            <a:r>
              <a:rPr lang="en-US" dirty="0" smtClean="0"/>
              <a:t>In </a:t>
            </a:r>
            <a:r>
              <a:rPr lang="en-US" dirty="0"/>
              <a:t>human visual perception, the eyes act as the sensor or camera, neurons act as the connecting cable and the brain acts as the processor. </a:t>
            </a:r>
            <a:endParaRPr lang="en-US" dirty="0" smtClean="0"/>
          </a:p>
          <a:p>
            <a:pPr algn="just"/>
            <a:r>
              <a:rPr lang="en-US" dirty="0" smtClean="0"/>
              <a:t>The </a:t>
            </a:r>
            <a:r>
              <a:rPr lang="en-US" dirty="0"/>
              <a:t>basic elements of visual perceptions are: </a:t>
            </a:r>
            <a:endParaRPr lang="en-US" dirty="0" smtClean="0"/>
          </a:p>
          <a:p>
            <a:pPr lvl="1" algn="just"/>
            <a:r>
              <a:rPr lang="en-US" dirty="0" smtClean="0"/>
              <a:t>Structure </a:t>
            </a:r>
            <a:r>
              <a:rPr lang="en-US" dirty="0"/>
              <a:t>of </a:t>
            </a:r>
            <a:r>
              <a:rPr lang="en-US" dirty="0" smtClean="0"/>
              <a:t>Eye</a:t>
            </a:r>
          </a:p>
          <a:p>
            <a:pPr lvl="1" algn="just"/>
            <a:r>
              <a:rPr lang="en-US" dirty="0" smtClean="0"/>
              <a:t>Image </a:t>
            </a:r>
            <a:r>
              <a:rPr lang="en-US" dirty="0"/>
              <a:t>Formation in the </a:t>
            </a:r>
            <a:r>
              <a:rPr lang="en-US" dirty="0" smtClean="0"/>
              <a:t>Eye</a:t>
            </a:r>
          </a:p>
          <a:p>
            <a:pPr lvl="1" algn="just"/>
            <a:r>
              <a:rPr lang="en-US" dirty="0" smtClean="0"/>
              <a:t>Brightness </a:t>
            </a:r>
            <a:r>
              <a:rPr lang="en-US" dirty="0"/>
              <a:t>Adaptation and Discrimination</a:t>
            </a:r>
          </a:p>
        </p:txBody>
      </p:sp>
    </p:spTree>
    <p:extLst>
      <p:ext uri="{BB962C8B-B14F-4D97-AF65-F5344CB8AC3E}">
        <p14:creationId xmlns:p14="http://schemas.microsoft.com/office/powerpoint/2010/main" val="872834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Human Eye</a:t>
            </a:r>
          </a:p>
        </p:txBody>
      </p:sp>
      <p:pic>
        <p:nvPicPr>
          <p:cNvPr id="4" name="Content Placeholder 3"/>
          <p:cNvPicPr>
            <a:picLocks noGrp="1" noChangeAspect="1"/>
          </p:cNvPicPr>
          <p:nvPr>
            <p:ph idx="1"/>
          </p:nvPr>
        </p:nvPicPr>
        <p:blipFill>
          <a:blip r:embed="rId2"/>
          <a:stretch>
            <a:fillRect/>
          </a:stretch>
        </p:blipFill>
        <p:spPr>
          <a:xfrm>
            <a:off x="2086378" y="1542290"/>
            <a:ext cx="5808372" cy="5315710"/>
          </a:xfrm>
          <a:prstGeom prst="rect">
            <a:avLst/>
          </a:prstGeom>
        </p:spPr>
      </p:pic>
    </p:spTree>
    <p:extLst>
      <p:ext uri="{BB962C8B-B14F-4D97-AF65-F5344CB8AC3E}">
        <p14:creationId xmlns:p14="http://schemas.microsoft.com/office/powerpoint/2010/main" val="2076607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2745" y="2511381"/>
            <a:ext cx="7328078" cy="3451538"/>
          </a:xfrm>
        </p:spPr>
      </p:pic>
    </p:spTree>
    <p:extLst>
      <p:ext uri="{BB962C8B-B14F-4D97-AF65-F5344CB8AC3E}">
        <p14:creationId xmlns:p14="http://schemas.microsoft.com/office/powerpoint/2010/main" val="1561892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92" y="191072"/>
            <a:ext cx="10515600" cy="1325563"/>
          </a:xfrm>
        </p:spPr>
        <p:txBody>
          <a:bodyPr>
            <a:normAutofit/>
          </a:bodyPr>
          <a:lstStyle/>
          <a:p>
            <a:pPr lvl="1" algn="l" rtl="0">
              <a:lnSpc>
                <a:spcPct val="90000"/>
              </a:lnSpc>
              <a:spcBef>
                <a:spcPct val="0"/>
              </a:spcBef>
            </a:pPr>
            <a:r>
              <a:rPr lang="en-US" sz="4400" kern="1200" dirty="0">
                <a:solidFill>
                  <a:schemeClr val="tx1"/>
                </a:solidFill>
                <a:latin typeface="+mj-lt"/>
                <a:ea typeface="+mj-ea"/>
                <a:cs typeface="+mj-cs"/>
              </a:rPr>
              <a:t>Image Formation in the Eye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5632" y="1690688"/>
            <a:ext cx="7940333" cy="2880936"/>
          </a:xfrm>
        </p:spPr>
      </p:pic>
      <mc:AlternateContent xmlns:mc="http://schemas.openxmlformats.org/markup-compatibility/2006" xmlns:a14="http://schemas.microsoft.com/office/drawing/2010/main">
        <mc:Choice Requires="a14">
          <p:sp>
            <p:nvSpPr>
              <p:cNvPr id="5" name="TextBox 4"/>
              <p:cNvSpPr txBox="1"/>
              <p:nvPr/>
            </p:nvSpPr>
            <p:spPr>
              <a:xfrm>
                <a:off x="675632" y="4919729"/>
                <a:ext cx="8061101" cy="1183657"/>
              </a:xfrm>
              <a:prstGeom prst="rect">
                <a:avLst/>
              </a:prstGeom>
              <a:noFill/>
            </p:spPr>
            <p:txBody>
              <a:bodyPr wrap="square" rtlCol="0">
                <a:spAutoFit/>
              </a:bodyPr>
              <a:lstStyle/>
              <a:p>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𝑯</m:t>
                        </m:r>
                      </m:num>
                      <m:den>
                        <m:r>
                          <a:rPr lang="en-US" sz="2400" b="1" i="1" smtClean="0">
                            <a:latin typeface="Cambria Math" panose="02040503050406030204" pitchFamily="18" charset="0"/>
                          </a:rPr>
                          <m:t>𝑫</m:t>
                        </m:r>
                      </m:den>
                    </m:f>
                    <m:r>
                      <a:rPr lang="en-US" sz="2400" b="1" i="1" smtClean="0">
                        <a:latin typeface="Cambria Math" panose="02040503050406030204" pitchFamily="18" charset="0"/>
                      </a:rPr>
                      <m:t>= </m:t>
                    </m:r>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𝒉</m:t>
                        </m:r>
                      </m:num>
                      <m:den>
                        <m:r>
                          <a:rPr lang="en-US" sz="2400" b="1" i="1" smtClean="0">
                            <a:latin typeface="Cambria Math" panose="02040503050406030204" pitchFamily="18" charset="0"/>
                          </a:rPr>
                          <m:t>𝑭</m:t>
                        </m:r>
                      </m:den>
                    </m:f>
                  </m:oMath>
                </a14:m>
                <a:r>
                  <a:rPr lang="en-US" sz="2400" b="1" dirty="0" smtClean="0"/>
                  <a:t> </a:t>
                </a:r>
              </a:p>
              <a:p>
                <a:endParaRPr lang="en-US" dirty="0"/>
              </a:p>
              <a:p>
                <a:r>
                  <a:rPr lang="en-US" dirty="0" smtClean="0"/>
                  <a:t>h = (15 * 17)/100 = 2.55 mm</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75632" y="4919729"/>
                <a:ext cx="8061101" cy="1183657"/>
              </a:xfrm>
              <a:prstGeom prst="rect">
                <a:avLst/>
              </a:prstGeom>
              <a:blipFill rotWithShape="0">
                <a:blip r:embed="rId3"/>
                <a:stretch>
                  <a:fillRect l="-681" b="-7216"/>
                </a:stretch>
              </a:blipFill>
            </p:spPr>
            <p:txBody>
              <a:bodyPr/>
              <a:lstStyle/>
              <a:p>
                <a:r>
                  <a:rPr lang="en-US">
                    <a:noFill/>
                  </a:rPr>
                  <a:t> </a:t>
                </a:r>
              </a:p>
            </p:txBody>
          </p:sp>
        </mc:Fallback>
      </mc:AlternateContent>
    </p:spTree>
    <p:extLst>
      <p:ext uri="{BB962C8B-B14F-4D97-AF65-F5344CB8AC3E}">
        <p14:creationId xmlns:p14="http://schemas.microsoft.com/office/powerpoint/2010/main" val="3755058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Brightness Adaptation and Discrimination  </a:t>
            </a:r>
          </a:p>
        </p:txBody>
      </p:sp>
      <p:sp>
        <p:nvSpPr>
          <p:cNvPr id="3" name="Content Placeholder 2"/>
          <p:cNvSpPr>
            <a:spLocks noGrp="1"/>
          </p:cNvSpPr>
          <p:nvPr>
            <p:ph idx="1"/>
          </p:nvPr>
        </p:nvSpPr>
        <p:spPr/>
        <p:txBody>
          <a:bodyPr>
            <a:normAutofit/>
          </a:bodyPr>
          <a:lstStyle/>
          <a:p>
            <a:pPr algn="just"/>
            <a:r>
              <a:rPr lang="en-US" sz="2000" dirty="0"/>
              <a:t>The digital images are displayed as a discrete set of intensities (</a:t>
            </a:r>
            <a:r>
              <a:rPr lang="en-US" sz="2000" i="1" dirty="0"/>
              <a:t>brightness</a:t>
            </a:r>
            <a:r>
              <a:rPr lang="en-US" sz="2000" dirty="0"/>
              <a:t>), the human eye’s ability to discriminate between different intensity levels is an important consideration in image processing. The range of light intensity level to which the human visual system (</a:t>
            </a:r>
            <a:r>
              <a:rPr lang="en-US" sz="2000" b="1" i="1" dirty="0"/>
              <a:t>HVS</a:t>
            </a:r>
            <a:r>
              <a:rPr lang="en-US" sz="2000" dirty="0"/>
              <a:t>) can adapt is order of 10</a:t>
            </a:r>
            <a:r>
              <a:rPr lang="en-US" sz="2000" baseline="30000" dirty="0"/>
              <a:t>10</a:t>
            </a:r>
            <a:r>
              <a:rPr lang="en-US" sz="2000" dirty="0"/>
              <a:t> from the </a:t>
            </a:r>
            <a:r>
              <a:rPr lang="en-US" sz="2000" b="1" i="1" dirty="0" err="1"/>
              <a:t>Scotopic</a:t>
            </a:r>
            <a:r>
              <a:rPr lang="en-US" sz="2000" dirty="0"/>
              <a:t> </a:t>
            </a:r>
            <a:r>
              <a:rPr lang="en-US" sz="2000" b="1" i="1" dirty="0"/>
              <a:t>threshold</a:t>
            </a:r>
            <a:r>
              <a:rPr lang="en-US" sz="2000" dirty="0"/>
              <a:t> to the </a:t>
            </a:r>
            <a:r>
              <a:rPr lang="en-US" sz="2000" b="1" i="1" dirty="0"/>
              <a:t>glare</a:t>
            </a:r>
            <a:r>
              <a:rPr lang="en-US" sz="2000" dirty="0"/>
              <a:t> </a:t>
            </a:r>
            <a:r>
              <a:rPr lang="en-US" sz="2000" b="1" i="1" dirty="0"/>
              <a:t>limit</a:t>
            </a:r>
            <a:r>
              <a:rPr lang="en-US" sz="2000" dirty="0"/>
              <a:t>. The subjective brightness (</a:t>
            </a:r>
            <a:r>
              <a:rPr lang="en-US" sz="2000" i="1" dirty="0"/>
              <a:t>intensity perceived by HVS</a:t>
            </a:r>
            <a:r>
              <a:rPr lang="en-US" sz="2000" dirty="0"/>
              <a:t>) is a log of intensity incident on the eye.  </a:t>
            </a:r>
          </a:p>
        </p:txBody>
      </p:sp>
      <p:pic>
        <p:nvPicPr>
          <p:cNvPr id="4" name="Picture 3"/>
          <p:cNvPicPr/>
          <p:nvPr/>
        </p:nvPicPr>
        <p:blipFill>
          <a:blip r:embed="rId2"/>
          <a:stretch>
            <a:fillRect/>
          </a:stretch>
        </p:blipFill>
        <p:spPr>
          <a:xfrm>
            <a:off x="3659567" y="3258354"/>
            <a:ext cx="2548050" cy="3232598"/>
          </a:xfrm>
          <a:prstGeom prst="rect">
            <a:avLst/>
          </a:prstGeom>
        </p:spPr>
      </p:pic>
    </p:spTree>
    <p:extLst>
      <p:ext uri="{BB962C8B-B14F-4D97-AF65-F5344CB8AC3E}">
        <p14:creationId xmlns:p14="http://schemas.microsoft.com/office/powerpoint/2010/main" val="306741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Basic Relationships </a:t>
            </a:r>
            <a:r>
              <a:rPr lang="en-US" dirty="0" smtClean="0"/>
              <a:t>between Pixels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sz="2000" dirty="0"/>
              <a:t>There are several important relationships between pixels in a digital image. A digital image is denoted by </a:t>
            </a:r>
            <a:r>
              <a:rPr lang="en-US" sz="2000" b="1" i="1" dirty="0"/>
              <a:t>f(x, y). </a:t>
            </a:r>
            <a:r>
              <a:rPr lang="en-US" sz="2000" dirty="0"/>
              <a:t>Here, a particular pixel is denoted by lowercase letters such as </a:t>
            </a:r>
            <a:r>
              <a:rPr lang="en-US" sz="2000" b="1" i="1" dirty="0"/>
              <a:t>p</a:t>
            </a:r>
            <a:r>
              <a:rPr lang="en-US" sz="2000" dirty="0"/>
              <a:t> and </a:t>
            </a:r>
            <a:r>
              <a:rPr lang="en-US" sz="2000" b="1" i="1" dirty="0"/>
              <a:t>q</a:t>
            </a:r>
            <a:r>
              <a:rPr lang="en-US" sz="2000" dirty="0"/>
              <a:t>. </a:t>
            </a:r>
            <a:r>
              <a:rPr lang="en-US" dirty="0" smtClean="0"/>
              <a:t>Neighbors </a:t>
            </a:r>
            <a:r>
              <a:rPr lang="en-US" dirty="0"/>
              <a:t>of a Pixel </a:t>
            </a:r>
          </a:p>
          <a:p>
            <a:pPr lvl="1" indent="-6350" algn="just">
              <a:lnSpc>
                <a:spcPct val="111000"/>
              </a:lnSpc>
              <a:spcBef>
                <a:spcPts val="0"/>
              </a:spcBef>
              <a:spcAft>
                <a:spcPts val="1270"/>
              </a:spcAft>
            </a:pPr>
            <a:r>
              <a:rPr lang="en-US" sz="1600" dirty="0"/>
              <a:t>A pixel p, at coordinates (x, y) has four neighbors as two horizontal and two vertical neighbors whose coordinates are given by </a:t>
            </a:r>
            <a:r>
              <a:rPr lang="en-US" sz="1600" dirty="0" smtClean="0"/>
              <a:t>(</a:t>
            </a:r>
            <a:r>
              <a:rPr lang="en-US" sz="1600" dirty="0"/>
              <a:t>x+1, y), (x-1, y), (x, y+1), (x, y-1) </a:t>
            </a:r>
            <a:endParaRPr lang="en-US" sz="1600" dirty="0" smtClean="0"/>
          </a:p>
          <a:p>
            <a:pPr lvl="1" indent="-6350" algn="just">
              <a:lnSpc>
                <a:spcPct val="111000"/>
              </a:lnSpc>
              <a:spcBef>
                <a:spcPts val="0"/>
              </a:spcBef>
              <a:spcAft>
                <a:spcPts val="1270"/>
              </a:spcAft>
            </a:pPr>
            <a:endParaRPr lang="en-US" sz="1600" dirty="0" smtClean="0"/>
          </a:p>
          <a:p>
            <a:pPr lvl="1" indent="-6350" algn="just">
              <a:lnSpc>
                <a:spcPct val="111000"/>
              </a:lnSpc>
              <a:spcBef>
                <a:spcPts val="0"/>
              </a:spcBef>
              <a:spcAft>
                <a:spcPts val="1270"/>
              </a:spcAft>
            </a:pPr>
            <a:endParaRPr lang="en-US" sz="1600" dirty="0"/>
          </a:p>
          <a:p>
            <a:pPr lvl="1" indent="-6350" algn="just">
              <a:lnSpc>
                <a:spcPct val="111000"/>
              </a:lnSpc>
              <a:spcBef>
                <a:spcPts val="0"/>
              </a:spcBef>
              <a:spcAft>
                <a:spcPts val="1270"/>
              </a:spcAft>
            </a:pPr>
            <a:endParaRPr lang="en-US" sz="1600" dirty="0" smtClean="0"/>
          </a:p>
          <a:p>
            <a:r>
              <a:rPr lang="en-US" sz="2200" dirty="0"/>
              <a:t>This set of pixels are called the </a:t>
            </a:r>
            <a:r>
              <a:rPr lang="en-US" sz="2200" b="1" i="1" dirty="0"/>
              <a:t>4-neighbors</a:t>
            </a:r>
            <a:r>
              <a:rPr lang="en-US" sz="2200" i="1" dirty="0"/>
              <a:t> </a:t>
            </a:r>
            <a:r>
              <a:rPr lang="en-US" sz="2200" dirty="0"/>
              <a:t>of </a:t>
            </a:r>
            <a:r>
              <a:rPr lang="en-US" sz="2200" b="1" i="1" dirty="0"/>
              <a:t>p</a:t>
            </a:r>
            <a:r>
              <a:rPr lang="en-US" sz="2200" dirty="0"/>
              <a:t>, is denoted by </a:t>
            </a:r>
            <a:r>
              <a:rPr lang="en-US" sz="2200" b="1" i="1" dirty="0"/>
              <a:t>N</a:t>
            </a:r>
            <a:r>
              <a:rPr lang="en-US" sz="2200" b="1" i="1" baseline="-25000" dirty="0"/>
              <a:t>4</a:t>
            </a:r>
            <a:r>
              <a:rPr lang="en-US" sz="2200" b="1" i="1" dirty="0"/>
              <a:t>(p)</a:t>
            </a:r>
            <a:r>
              <a:rPr lang="en-US" sz="2200" dirty="0"/>
              <a:t>  </a:t>
            </a:r>
            <a:endParaRPr lang="en-US" sz="2200" dirty="0" smtClean="0"/>
          </a:p>
          <a:p>
            <a:endParaRPr lang="en-US" sz="2200" dirty="0"/>
          </a:p>
          <a:p>
            <a:r>
              <a:rPr lang="en-US" sz="2200" dirty="0"/>
              <a:t>Each pixel is a unit distance from </a:t>
            </a:r>
            <a:r>
              <a:rPr lang="en-US" sz="2200" b="1" i="1" dirty="0"/>
              <a:t>(x, y), </a:t>
            </a:r>
            <a:r>
              <a:rPr lang="en-US" sz="2200" dirty="0"/>
              <a:t>and some of the neighbors of </a:t>
            </a:r>
            <a:r>
              <a:rPr lang="en-US" sz="2200" b="1" i="1" dirty="0"/>
              <a:t>p</a:t>
            </a:r>
            <a:r>
              <a:rPr lang="en-US" sz="2200" dirty="0"/>
              <a:t> lie outside the digital image, if </a:t>
            </a:r>
            <a:r>
              <a:rPr lang="en-US" sz="2200" b="1" i="1" dirty="0"/>
              <a:t>(x, y)</a:t>
            </a:r>
            <a:r>
              <a:rPr lang="en-US" sz="2200" dirty="0"/>
              <a:t> is on the border of the image.  </a:t>
            </a:r>
            <a:endParaRPr lang="en-US" sz="2200" dirty="0" smtClean="0"/>
          </a:p>
          <a:p>
            <a:pPr marL="0" indent="0">
              <a:buNone/>
            </a:pPr>
            <a:endParaRPr lang="en-US" sz="2200" dirty="0"/>
          </a:p>
          <a:p>
            <a:r>
              <a:rPr lang="en-US" sz="2200" dirty="0"/>
              <a:t>The </a:t>
            </a:r>
            <a:r>
              <a:rPr lang="en-US" sz="2200" b="1" i="1" dirty="0"/>
              <a:t>four</a:t>
            </a:r>
            <a:r>
              <a:rPr lang="en-US" sz="2200" b="1" dirty="0"/>
              <a:t> </a:t>
            </a:r>
            <a:r>
              <a:rPr lang="en-US" sz="2200" b="1" i="1" dirty="0"/>
              <a:t>diagonal</a:t>
            </a:r>
            <a:r>
              <a:rPr lang="en-US" sz="2200" i="1" dirty="0"/>
              <a:t> </a:t>
            </a:r>
            <a:r>
              <a:rPr lang="en-US" sz="2200" dirty="0"/>
              <a:t>neighbors of </a:t>
            </a:r>
            <a:r>
              <a:rPr lang="en-US" sz="2200" b="1" i="1" dirty="0"/>
              <a:t>p </a:t>
            </a:r>
            <a:r>
              <a:rPr lang="en-US" sz="2200" dirty="0"/>
              <a:t>as </a:t>
            </a:r>
            <a:r>
              <a:rPr lang="en-US" sz="2200" b="1" dirty="0" smtClean="0"/>
              <a:t>N</a:t>
            </a:r>
            <a:r>
              <a:rPr lang="en-US" sz="2200" b="1" baseline="-25000" dirty="0"/>
              <a:t>D</a:t>
            </a:r>
            <a:r>
              <a:rPr lang="en-US" sz="2200" b="1" dirty="0" smtClean="0"/>
              <a:t>(p</a:t>
            </a:r>
            <a:r>
              <a:rPr lang="en-US" sz="2200" b="1" dirty="0"/>
              <a:t>) </a:t>
            </a:r>
            <a:r>
              <a:rPr lang="en-US" sz="2200" dirty="0"/>
              <a:t>have coordinates (</a:t>
            </a:r>
            <a:r>
              <a:rPr lang="en-US" sz="2200" b="1" i="1" dirty="0"/>
              <a:t>x+1, y+1), (x+1, y-1), (x-1, y+1), (x-1, y-1) </a:t>
            </a:r>
            <a:endParaRPr lang="en-US" sz="2200" dirty="0"/>
          </a:p>
          <a:p>
            <a:pPr lvl="1" indent="-6350" algn="just">
              <a:lnSpc>
                <a:spcPct val="111000"/>
              </a:lnSpc>
              <a:spcBef>
                <a:spcPts val="0"/>
              </a:spcBef>
              <a:spcAft>
                <a:spcPts val="1270"/>
              </a:spcAft>
            </a:pPr>
            <a:endParaRPr lang="en-US" sz="1600" dirty="0"/>
          </a:p>
        </p:txBody>
      </p:sp>
      <p:pic>
        <p:nvPicPr>
          <p:cNvPr id="7" name="Picture 6"/>
          <p:cNvPicPr/>
          <p:nvPr/>
        </p:nvPicPr>
        <p:blipFill>
          <a:blip r:embed="rId2"/>
          <a:stretch>
            <a:fillRect/>
          </a:stretch>
        </p:blipFill>
        <p:spPr>
          <a:xfrm>
            <a:off x="3122881" y="2840731"/>
            <a:ext cx="1412875" cy="1047750"/>
          </a:xfrm>
          <a:prstGeom prst="rect">
            <a:avLst/>
          </a:prstGeom>
        </p:spPr>
      </p:pic>
    </p:spTree>
    <p:extLst>
      <p:ext uri="{BB962C8B-B14F-4D97-AF65-F5344CB8AC3E}">
        <p14:creationId xmlns:p14="http://schemas.microsoft.com/office/powerpoint/2010/main" val="36732408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sz="2000" dirty="0"/>
              <a:t>The </a:t>
            </a:r>
            <a:r>
              <a:rPr lang="en-US" sz="2000" b="1" i="1" dirty="0"/>
              <a:t>four</a:t>
            </a:r>
            <a:r>
              <a:rPr lang="en-US" sz="2000" b="1" dirty="0"/>
              <a:t> </a:t>
            </a:r>
            <a:r>
              <a:rPr lang="en-US" sz="2000" b="1" i="1" dirty="0"/>
              <a:t>diagonal</a:t>
            </a:r>
            <a:r>
              <a:rPr lang="en-US" sz="2000" i="1" dirty="0"/>
              <a:t> </a:t>
            </a:r>
            <a:r>
              <a:rPr lang="en-US" sz="2000" dirty="0"/>
              <a:t>neighbors of </a:t>
            </a:r>
            <a:r>
              <a:rPr lang="en-US" sz="2000" b="1" i="1" dirty="0"/>
              <a:t>p </a:t>
            </a:r>
            <a:r>
              <a:rPr lang="en-US" sz="2000" dirty="0"/>
              <a:t>as </a:t>
            </a:r>
            <a:r>
              <a:rPr lang="en-US" sz="2000" b="1" dirty="0"/>
              <a:t>N</a:t>
            </a:r>
            <a:r>
              <a:rPr lang="en-US" sz="2000" b="1" baseline="-25000" dirty="0"/>
              <a:t>D</a:t>
            </a:r>
            <a:r>
              <a:rPr lang="en-US" sz="2000" b="1" dirty="0"/>
              <a:t>(p) </a:t>
            </a:r>
            <a:r>
              <a:rPr lang="en-US" sz="2000" dirty="0"/>
              <a:t>have coordinates (</a:t>
            </a:r>
            <a:r>
              <a:rPr lang="en-US" sz="2000" b="1" i="1" dirty="0"/>
              <a:t>x+1, y+1), (x+1, y-1), (x-1, y+1), (x-1, y-1) </a:t>
            </a:r>
            <a:endParaRPr lang="en-US" sz="2000" b="1" i="1" dirty="0" smtClean="0"/>
          </a:p>
          <a:p>
            <a:r>
              <a:rPr lang="en-US" sz="2000" dirty="0"/>
              <a:t>These points, together with the 4-neighbors, i.e. </a:t>
            </a:r>
            <a:r>
              <a:rPr lang="en-US" sz="2000" b="1" i="1" dirty="0"/>
              <a:t>N</a:t>
            </a:r>
            <a:r>
              <a:rPr lang="en-US" sz="2000" b="1" i="1" baseline="-25000" dirty="0"/>
              <a:t>4</a:t>
            </a:r>
            <a:r>
              <a:rPr lang="en-US" sz="2000" b="1" i="1" dirty="0"/>
              <a:t>(p) +</a:t>
            </a:r>
            <a:r>
              <a:rPr lang="en-US" sz="2000" b="1" dirty="0"/>
              <a:t> N</a:t>
            </a:r>
            <a:r>
              <a:rPr lang="en-US" sz="2000" b="1" baseline="-25000" dirty="0"/>
              <a:t>D</a:t>
            </a:r>
            <a:r>
              <a:rPr lang="en-US" sz="2000" b="1" dirty="0"/>
              <a:t>(p)</a:t>
            </a:r>
            <a:r>
              <a:rPr lang="en-US" sz="2000" dirty="0"/>
              <a:t> = </a:t>
            </a:r>
            <a:r>
              <a:rPr lang="en-US" sz="2000" b="1" i="1" dirty="0"/>
              <a:t>N</a:t>
            </a:r>
            <a:r>
              <a:rPr lang="en-US" sz="2000" b="1" i="1" baseline="-25000" dirty="0"/>
              <a:t>8</a:t>
            </a:r>
            <a:r>
              <a:rPr lang="en-US" sz="2000" b="1" i="1" dirty="0"/>
              <a:t>(p) </a:t>
            </a:r>
            <a:r>
              <a:rPr lang="en-US" sz="2000" dirty="0"/>
              <a:t>are called the </a:t>
            </a:r>
            <a:r>
              <a:rPr lang="en-US" sz="2000" b="1" i="1" dirty="0"/>
              <a:t>8-neighbors</a:t>
            </a:r>
            <a:r>
              <a:rPr lang="en-US" sz="2000" i="1" dirty="0"/>
              <a:t> </a:t>
            </a:r>
            <a:r>
              <a:rPr lang="en-US" sz="2000" dirty="0"/>
              <a:t>of </a:t>
            </a:r>
            <a:r>
              <a:rPr lang="en-US" sz="2000" b="1" i="1" dirty="0"/>
              <a:t>p</a:t>
            </a:r>
            <a:r>
              <a:rPr lang="en-US" sz="2000" dirty="0"/>
              <a:t>. </a:t>
            </a:r>
          </a:p>
          <a:p>
            <a:r>
              <a:rPr lang="en-US" sz="2000" dirty="0"/>
              <a:t>As before, some of the points in </a:t>
            </a:r>
            <a:r>
              <a:rPr lang="en-US" sz="2000" b="1" dirty="0"/>
              <a:t>N</a:t>
            </a:r>
            <a:r>
              <a:rPr lang="en-US" sz="2000" b="1" baseline="-25000" dirty="0"/>
              <a:t>D</a:t>
            </a:r>
            <a:r>
              <a:rPr lang="en-US" sz="2000" b="1" dirty="0"/>
              <a:t>(p)</a:t>
            </a:r>
            <a:r>
              <a:rPr lang="en-US" sz="2000" dirty="0"/>
              <a:t> and </a:t>
            </a:r>
            <a:r>
              <a:rPr lang="en-US" sz="2000" b="1" i="1" dirty="0"/>
              <a:t>N</a:t>
            </a:r>
            <a:r>
              <a:rPr lang="en-US" sz="2000" b="1" i="1" baseline="-25000" dirty="0"/>
              <a:t>8</a:t>
            </a:r>
            <a:r>
              <a:rPr lang="en-US" sz="2000" b="1" i="1" dirty="0"/>
              <a:t>(p)</a:t>
            </a:r>
            <a:r>
              <a:rPr lang="en-US" sz="2000" dirty="0"/>
              <a:t> falls outside the image, if </a:t>
            </a:r>
            <a:r>
              <a:rPr lang="en-US" sz="2000" b="1" i="1" dirty="0"/>
              <a:t>(x, y) </a:t>
            </a:r>
            <a:r>
              <a:rPr lang="en-US" sz="2000" dirty="0"/>
              <a:t>is on the border of the image. </a:t>
            </a:r>
          </a:p>
          <a:p>
            <a:endParaRPr lang="en-US" dirty="0"/>
          </a:p>
        </p:txBody>
      </p:sp>
      <p:pic>
        <p:nvPicPr>
          <p:cNvPr id="4" name="Picture 3"/>
          <p:cNvPicPr/>
          <p:nvPr/>
        </p:nvPicPr>
        <p:blipFill>
          <a:blip r:embed="rId2"/>
          <a:stretch>
            <a:fillRect/>
          </a:stretch>
        </p:blipFill>
        <p:spPr>
          <a:xfrm>
            <a:off x="3887675" y="4142569"/>
            <a:ext cx="2088121" cy="1532117"/>
          </a:xfrm>
          <a:prstGeom prst="rect">
            <a:avLst/>
          </a:prstGeom>
        </p:spPr>
      </p:pic>
    </p:spTree>
    <p:extLst>
      <p:ext uri="{BB962C8B-B14F-4D97-AF65-F5344CB8AC3E}">
        <p14:creationId xmlns:p14="http://schemas.microsoft.com/office/powerpoint/2010/main" val="25563440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Sampling and Quantization</a:t>
            </a:r>
          </a:p>
        </p:txBody>
      </p:sp>
      <p:sp>
        <p:nvSpPr>
          <p:cNvPr id="3" name="Content Placeholder 2"/>
          <p:cNvSpPr>
            <a:spLocks noGrp="1"/>
          </p:cNvSpPr>
          <p:nvPr>
            <p:ph idx="1"/>
          </p:nvPr>
        </p:nvSpPr>
        <p:spPr/>
        <p:txBody>
          <a:bodyPr>
            <a:normAutofit/>
          </a:bodyPr>
          <a:lstStyle/>
          <a:p>
            <a:pPr algn="just"/>
            <a:r>
              <a:rPr lang="en-US" sz="2000" dirty="0"/>
              <a:t>When we acquire the image, we have to convert sense data in to digital form to store in digital platform. </a:t>
            </a:r>
            <a:endParaRPr lang="en-US" sz="2000" dirty="0" smtClean="0"/>
          </a:p>
          <a:p>
            <a:pPr algn="just"/>
            <a:r>
              <a:rPr lang="en-US" sz="2000" dirty="0" smtClean="0"/>
              <a:t>The </a:t>
            </a:r>
            <a:r>
              <a:rPr lang="en-US" sz="2000" dirty="0"/>
              <a:t>output of most sensors is a continuous voltage waveform whose amplitude and spatial behavior are related to the physical phenomenon being sensed. </a:t>
            </a:r>
            <a:endParaRPr lang="en-US" sz="2000" dirty="0" smtClean="0"/>
          </a:p>
          <a:p>
            <a:pPr algn="just"/>
            <a:r>
              <a:rPr lang="en-US" sz="2000" dirty="0" smtClean="0"/>
              <a:t>To </a:t>
            </a:r>
            <a:r>
              <a:rPr lang="en-US" sz="2000" dirty="0"/>
              <a:t>create a digital image, we need to convert the Image </a:t>
            </a:r>
            <a:r>
              <a:rPr lang="en-US" sz="2000" dirty="0" smtClean="0"/>
              <a:t>Processing </a:t>
            </a:r>
            <a:r>
              <a:rPr lang="en-US" sz="2000" dirty="0"/>
              <a:t>continuous sensed data in to digital form. </a:t>
            </a:r>
            <a:endParaRPr lang="en-US" sz="2000" dirty="0" smtClean="0"/>
          </a:p>
          <a:p>
            <a:pPr algn="just"/>
            <a:r>
              <a:rPr lang="en-US" sz="2000" dirty="0" smtClean="0"/>
              <a:t>This </a:t>
            </a:r>
            <a:r>
              <a:rPr lang="en-US" sz="2000" dirty="0"/>
              <a:t>involves two processed </a:t>
            </a:r>
            <a:endParaRPr lang="en-US" sz="2000" dirty="0" smtClean="0"/>
          </a:p>
          <a:p>
            <a:pPr lvl="1" algn="just"/>
            <a:r>
              <a:rPr lang="en-US" sz="2000" dirty="0" smtClean="0"/>
              <a:t>Sampling </a:t>
            </a:r>
            <a:r>
              <a:rPr lang="en-US" sz="2000" dirty="0"/>
              <a:t>and </a:t>
            </a:r>
            <a:endParaRPr lang="en-US" sz="2000" dirty="0" smtClean="0"/>
          </a:p>
          <a:p>
            <a:pPr lvl="1" algn="just"/>
            <a:r>
              <a:rPr lang="en-US" sz="2000" dirty="0" smtClean="0"/>
              <a:t>Quantization</a:t>
            </a:r>
            <a:r>
              <a:rPr lang="en-US" sz="2000" dirty="0"/>
              <a:t>.</a:t>
            </a:r>
          </a:p>
        </p:txBody>
      </p:sp>
    </p:spTree>
    <p:extLst>
      <p:ext uri="{BB962C8B-B14F-4D97-AF65-F5344CB8AC3E}">
        <p14:creationId xmlns:p14="http://schemas.microsoft.com/office/powerpoint/2010/main" val="18928570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Image</a:t>
            </a:r>
            <a:endParaRPr lang="en-US" dirty="0"/>
          </a:p>
        </p:txBody>
      </p:sp>
      <p:sp>
        <p:nvSpPr>
          <p:cNvPr id="3" name="Content Placeholder 2"/>
          <p:cNvSpPr>
            <a:spLocks noGrp="1"/>
          </p:cNvSpPr>
          <p:nvPr>
            <p:ph idx="1"/>
          </p:nvPr>
        </p:nvSpPr>
        <p:spPr/>
        <p:txBody>
          <a:bodyPr/>
          <a:lstStyle/>
          <a:p>
            <a:r>
              <a:rPr lang="en-US" dirty="0" smtClean="0"/>
              <a:t>Binary image </a:t>
            </a:r>
          </a:p>
          <a:p>
            <a:r>
              <a:rPr lang="en-US" dirty="0" smtClean="0"/>
              <a:t>White and black image/Grayscale image</a:t>
            </a:r>
          </a:p>
          <a:p>
            <a:r>
              <a:rPr lang="en-US" dirty="0" smtClean="0"/>
              <a:t>Color image</a:t>
            </a:r>
          </a:p>
          <a:p>
            <a:pPr marL="0" indent="0">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969" y="3903247"/>
            <a:ext cx="2438400" cy="253034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737" y="3882431"/>
            <a:ext cx="2438401" cy="2530341"/>
          </a:xfrm>
          <a:prstGeom prst="rect">
            <a:avLst/>
          </a:prstGeom>
        </p:spPr>
      </p:pic>
      <p:pic>
        <p:nvPicPr>
          <p:cNvPr id="7" name="Picture 6"/>
          <p:cNvPicPr>
            <a:picLocks noChangeAspect="1"/>
          </p:cNvPicPr>
          <p:nvPr/>
        </p:nvPicPr>
        <p:blipFill>
          <a:blip r:embed="rId4"/>
          <a:stretch>
            <a:fillRect/>
          </a:stretch>
        </p:blipFill>
        <p:spPr>
          <a:xfrm>
            <a:off x="838199" y="3903247"/>
            <a:ext cx="2438402" cy="2530342"/>
          </a:xfrm>
          <a:prstGeom prst="rect">
            <a:avLst/>
          </a:prstGeom>
        </p:spPr>
      </p:pic>
    </p:spTree>
    <p:extLst>
      <p:ext uri="{BB962C8B-B14F-4D97-AF65-F5344CB8AC3E}">
        <p14:creationId xmlns:p14="http://schemas.microsoft.com/office/powerpoint/2010/main" val="1971067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1828800" y="1825624"/>
            <a:ext cx="7547020" cy="4768359"/>
          </a:xfrm>
          <a:prstGeom prst="rect">
            <a:avLst/>
          </a:prstGeom>
        </p:spPr>
      </p:pic>
    </p:spTree>
    <p:extLst>
      <p:ext uri="{BB962C8B-B14F-4D97-AF65-F5344CB8AC3E}">
        <p14:creationId xmlns:p14="http://schemas.microsoft.com/office/powerpoint/2010/main" val="875863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p:cNvPicPr>
            <a:picLocks noGrp="1" noChangeAspect="1"/>
          </p:cNvPicPr>
          <p:nvPr>
            <p:ph idx="1"/>
          </p:nvPr>
        </p:nvPicPr>
        <p:blipFill>
          <a:blip r:embed="rId2"/>
          <a:stretch>
            <a:fillRect/>
          </a:stretch>
        </p:blipFill>
        <p:spPr>
          <a:xfrm>
            <a:off x="3171825" y="2334419"/>
            <a:ext cx="5848350" cy="3333750"/>
          </a:xfrm>
          <a:prstGeom prst="rect">
            <a:avLst/>
          </a:prstGeom>
        </p:spPr>
      </p:pic>
    </p:spTree>
    <p:extLst>
      <p:ext uri="{BB962C8B-B14F-4D97-AF65-F5344CB8AC3E}">
        <p14:creationId xmlns:p14="http://schemas.microsoft.com/office/powerpoint/2010/main" val="2856640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steps in Image Processing</a:t>
            </a:r>
            <a:endParaRPr lang="en-US" dirty="0"/>
          </a:p>
        </p:txBody>
      </p:sp>
      <p:grpSp>
        <p:nvGrpSpPr>
          <p:cNvPr id="6" name="Group 5"/>
          <p:cNvGrpSpPr/>
          <p:nvPr/>
        </p:nvGrpSpPr>
        <p:grpSpPr>
          <a:xfrm>
            <a:off x="1094703" y="2595563"/>
            <a:ext cx="8152327" cy="3637812"/>
            <a:chOff x="1094703" y="2595563"/>
            <a:chExt cx="8152327" cy="3637812"/>
          </a:xfrm>
        </p:grpSpPr>
        <p:grpSp>
          <p:nvGrpSpPr>
            <p:cNvPr id="20" name="Group 19"/>
            <p:cNvGrpSpPr/>
            <p:nvPr/>
          </p:nvGrpSpPr>
          <p:grpSpPr>
            <a:xfrm>
              <a:off x="1094703" y="2595563"/>
              <a:ext cx="8152327" cy="3637812"/>
              <a:chOff x="0" y="0"/>
              <a:chExt cx="5181600" cy="1666875"/>
            </a:xfrm>
          </p:grpSpPr>
          <p:sp>
            <p:nvSpPr>
              <p:cNvPr id="21" name="Text Box 15"/>
              <p:cNvSpPr txBox="1"/>
              <p:nvPr/>
            </p:nvSpPr>
            <p:spPr>
              <a:xfrm>
                <a:off x="0" y="19050"/>
                <a:ext cx="1066800" cy="5238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Image Acquisition </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22" name="Text Box 16"/>
              <p:cNvSpPr txBox="1"/>
              <p:nvPr/>
            </p:nvSpPr>
            <p:spPr>
              <a:xfrm>
                <a:off x="1371600" y="0"/>
                <a:ext cx="1066800" cy="5238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Pre-processing</a:t>
                </a:r>
                <a:endParaRPr lang="en-US" sz="110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23" name="Text Box 17"/>
              <p:cNvSpPr txBox="1"/>
              <p:nvPr/>
            </p:nvSpPr>
            <p:spPr>
              <a:xfrm>
                <a:off x="2695575" y="0"/>
                <a:ext cx="1066800" cy="5238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Image Enhancement</a:t>
                </a:r>
                <a:endParaRPr lang="en-US" sz="110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sp>
            <p:nvSpPr>
              <p:cNvPr id="24" name="Text Box 18"/>
              <p:cNvSpPr txBox="1"/>
              <p:nvPr/>
            </p:nvSpPr>
            <p:spPr>
              <a:xfrm>
                <a:off x="4019550" y="0"/>
                <a:ext cx="1066800" cy="5238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Image Restoration</a:t>
                </a:r>
                <a:endParaRPr lang="en-US" sz="1100">
                  <a:effectLst/>
                  <a:ea typeface="Calibri" panose="020F0502020204030204" pitchFamily="34" charset="0"/>
                  <a:cs typeface="Times New Roman" panose="02020603050405020304" pitchFamily="18" charset="0"/>
                </a:endParaRPr>
              </a:p>
            </p:txBody>
          </p:sp>
          <p:sp>
            <p:nvSpPr>
              <p:cNvPr id="25" name="Text Box 19"/>
              <p:cNvSpPr txBox="1"/>
              <p:nvPr/>
            </p:nvSpPr>
            <p:spPr>
              <a:xfrm>
                <a:off x="4067175" y="990600"/>
                <a:ext cx="1114425" cy="6762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Color image Processing </a:t>
                </a:r>
                <a:endParaRPr lang="en-US" sz="1100">
                  <a:effectLst/>
                  <a:ea typeface="Calibri" panose="020F0502020204030204" pitchFamily="34" charset="0"/>
                  <a:cs typeface="Times New Roman" panose="02020603050405020304" pitchFamily="18" charset="0"/>
                </a:endParaRPr>
              </a:p>
            </p:txBody>
          </p:sp>
          <p:sp>
            <p:nvSpPr>
              <p:cNvPr id="26" name="Text Box 20"/>
              <p:cNvSpPr txBox="1"/>
              <p:nvPr/>
            </p:nvSpPr>
            <p:spPr>
              <a:xfrm>
                <a:off x="1714500" y="990600"/>
                <a:ext cx="1876425" cy="676275"/>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b="1" dirty="0">
                    <a:effectLst/>
                    <a:ea typeface="Calibri" panose="020F0502020204030204" pitchFamily="34" charset="0"/>
                    <a:cs typeface="Times New Roman" panose="02020603050405020304" pitchFamily="18" charset="0"/>
                  </a:rPr>
                  <a:t>Image Representation and Description</a:t>
                </a:r>
                <a:endParaRPr lang="en-US" sz="1100" dirty="0">
                  <a:effectLst/>
                  <a:ea typeface="Calibri" panose="020F0502020204030204" pitchFamily="34" charset="0"/>
                  <a:cs typeface="Times New Roman" panose="02020603050405020304" pitchFamily="18" charset="0"/>
                </a:endParaRPr>
              </a:p>
            </p:txBody>
          </p:sp>
          <p:sp>
            <p:nvSpPr>
              <p:cNvPr id="27" name="Text Box 21"/>
              <p:cNvSpPr txBox="1"/>
              <p:nvPr/>
            </p:nvSpPr>
            <p:spPr>
              <a:xfrm>
                <a:off x="0" y="1000125"/>
                <a:ext cx="1162050" cy="66675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Object Recognition</a:t>
                </a:r>
                <a:endParaRPr lang="en-US" sz="1100">
                  <a:effectLst/>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400" b="1">
                    <a:effectLst/>
                    <a:ea typeface="Calibri" panose="020F0502020204030204" pitchFamily="34" charset="0"/>
                    <a:cs typeface="Times New Roman" panose="02020603050405020304" pitchFamily="18" charset="0"/>
                  </a:rPr>
                  <a:t> </a:t>
                </a:r>
                <a:endParaRPr lang="en-US" sz="1100">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a:effectLst/>
                    <a:ea typeface="Calibri" panose="020F0502020204030204" pitchFamily="34" charset="0"/>
                    <a:cs typeface="Times New Roman" panose="02020603050405020304" pitchFamily="18" charset="0"/>
                  </a:rPr>
                  <a:t> </a:t>
                </a:r>
              </a:p>
            </p:txBody>
          </p:sp>
          <p:cxnSp>
            <p:nvCxnSpPr>
              <p:cNvPr id="28" name="Straight Arrow Connector 27"/>
              <p:cNvCxnSpPr/>
              <p:nvPr/>
            </p:nvCxnSpPr>
            <p:spPr>
              <a:xfrm>
                <a:off x="2438400" y="295275"/>
                <a:ext cx="2571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762375" y="295275"/>
                <a:ext cx="257175"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572000" y="523875"/>
                <a:ext cx="9525" cy="4762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3590925" y="1343025"/>
                <a:ext cx="476250" cy="95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1162050" y="1343025"/>
                <a:ext cx="55245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066800" y="295275"/>
                <a:ext cx="3048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034861" y="3979572"/>
              <a:ext cx="6039993" cy="36933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dirty="0" smtClean="0"/>
                <a:t>Knowledge Base</a:t>
              </a:r>
              <a:endParaRPr lang="en-US" dirty="0"/>
            </a:p>
          </p:txBody>
        </p:sp>
        <p:sp>
          <p:nvSpPr>
            <p:cNvPr id="5" name="Up-Down Arrow 4"/>
            <p:cNvSpPr/>
            <p:nvPr/>
          </p:nvSpPr>
          <p:spPr>
            <a:xfrm>
              <a:off x="4091882" y="3738875"/>
              <a:ext cx="45719" cy="240697"/>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Up-Down Arrow 33"/>
            <p:cNvSpPr/>
            <p:nvPr/>
          </p:nvSpPr>
          <p:spPr>
            <a:xfrm>
              <a:off x="6050281" y="3723223"/>
              <a:ext cx="45719" cy="240697"/>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Up-Down Arrow 34"/>
            <p:cNvSpPr/>
            <p:nvPr/>
          </p:nvSpPr>
          <p:spPr>
            <a:xfrm>
              <a:off x="2373279" y="3736662"/>
              <a:ext cx="45719" cy="240697"/>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Up-Down Arrow 35"/>
            <p:cNvSpPr/>
            <p:nvPr/>
          </p:nvSpPr>
          <p:spPr>
            <a:xfrm>
              <a:off x="7484457" y="3736662"/>
              <a:ext cx="45719" cy="240697"/>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Up-Down Arrow 36"/>
            <p:cNvSpPr/>
            <p:nvPr/>
          </p:nvSpPr>
          <p:spPr>
            <a:xfrm>
              <a:off x="5205047" y="4364556"/>
              <a:ext cx="75008" cy="367693"/>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Up-Down Arrow 37"/>
            <p:cNvSpPr/>
            <p:nvPr/>
          </p:nvSpPr>
          <p:spPr>
            <a:xfrm>
              <a:off x="7715022" y="4373858"/>
              <a:ext cx="75008" cy="367693"/>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Up-Down Arrow 38"/>
            <p:cNvSpPr/>
            <p:nvPr/>
          </p:nvSpPr>
          <p:spPr>
            <a:xfrm>
              <a:off x="2335775" y="4364179"/>
              <a:ext cx="75008" cy="367693"/>
            </a:xfrm>
            <a:prstGeom prst="upDownArrow">
              <a:avLst/>
            </a:prstGeom>
            <a:ln w="31750">
              <a:solidFill>
                <a:schemeClr val="accent1">
                  <a:shade val="50000"/>
                  <a:alpha val="8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045342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Image Acquisition</a:t>
            </a:r>
            <a:endParaRPr lang="en-US" dirty="0"/>
          </a:p>
        </p:txBody>
      </p:sp>
      <p:sp>
        <p:nvSpPr>
          <p:cNvPr id="3" name="Content Placeholder 2"/>
          <p:cNvSpPr>
            <a:spLocks noGrp="1"/>
          </p:cNvSpPr>
          <p:nvPr>
            <p:ph idx="1"/>
          </p:nvPr>
        </p:nvSpPr>
        <p:spPr/>
        <p:txBody>
          <a:bodyPr>
            <a:normAutofit/>
          </a:bodyPr>
          <a:lstStyle/>
          <a:p>
            <a:pPr algn="just"/>
            <a:r>
              <a:rPr lang="en-US" sz="2000" dirty="0"/>
              <a:t>Capture images using devices such as cameras, scanners, or sensors.</a:t>
            </a:r>
          </a:p>
          <a:p>
            <a:pPr algn="just"/>
            <a:r>
              <a:rPr lang="en-US" sz="2000" dirty="0"/>
              <a:t>Convert real-world scenes into digital representations</a:t>
            </a:r>
            <a:r>
              <a:rPr lang="en-US" sz="2000" dirty="0" smtClean="0"/>
              <a:t>.</a:t>
            </a:r>
          </a:p>
          <a:p>
            <a:pPr algn="just"/>
            <a:r>
              <a:rPr lang="en-US" sz="2000" dirty="0"/>
              <a:t>Digital Cameras:</a:t>
            </a:r>
          </a:p>
          <a:p>
            <a:pPr lvl="1" algn="just"/>
            <a:r>
              <a:rPr lang="en-US" sz="2000" dirty="0"/>
              <a:t>Capture images using optical </a:t>
            </a:r>
            <a:r>
              <a:rPr lang="en-US" sz="2000" dirty="0" smtClean="0"/>
              <a:t>sensors.</a:t>
            </a:r>
            <a:endParaRPr lang="en-US" sz="2000" dirty="0"/>
          </a:p>
          <a:p>
            <a:pPr lvl="1" algn="just"/>
            <a:r>
              <a:rPr lang="en-US" sz="2000" dirty="0"/>
              <a:t>Offer various features such as adjustable lenses, autofocus, and exposure settings.</a:t>
            </a:r>
          </a:p>
          <a:p>
            <a:pPr lvl="1" algn="just"/>
            <a:r>
              <a:rPr lang="en-US" sz="2000" dirty="0"/>
              <a:t>Used in photography, videography, and surveillance systems.</a:t>
            </a:r>
          </a:p>
          <a:p>
            <a:pPr algn="just"/>
            <a:r>
              <a:rPr lang="en-US" sz="2000" dirty="0"/>
              <a:t>Scanners:</a:t>
            </a:r>
          </a:p>
          <a:p>
            <a:pPr lvl="1" algn="just"/>
            <a:r>
              <a:rPr lang="en-US" sz="2000" dirty="0"/>
              <a:t>Convert physical documents or images into digital form.</a:t>
            </a:r>
          </a:p>
          <a:p>
            <a:pPr lvl="1" algn="just"/>
            <a:r>
              <a:rPr lang="en-US" sz="2000" dirty="0"/>
              <a:t>Flatbed scanners, document scanners, and film scanners are common types.</a:t>
            </a:r>
          </a:p>
          <a:p>
            <a:pPr lvl="1" algn="just"/>
            <a:r>
              <a:rPr lang="en-US" sz="2000" dirty="0"/>
              <a:t>Used for digitizing printed photos, documents, and artwork.</a:t>
            </a:r>
          </a:p>
          <a:p>
            <a:pPr algn="just"/>
            <a:endParaRPr lang="en-US" dirty="0"/>
          </a:p>
        </p:txBody>
      </p:sp>
    </p:spTree>
    <p:extLst>
      <p:ext uri="{BB962C8B-B14F-4D97-AF65-F5344CB8AC3E}">
        <p14:creationId xmlns:p14="http://schemas.microsoft.com/office/powerpoint/2010/main" val="14754579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lgn="just"/>
            <a:r>
              <a:rPr lang="en-US" sz="2000" dirty="0" smtClean="0"/>
              <a:t>Smartphones:</a:t>
            </a:r>
          </a:p>
          <a:p>
            <a:pPr lvl="1" algn="just"/>
            <a:r>
              <a:rPr lang="en-US" sz="2000" dirty="0" smtClean="0"/>
              <a:t>Equipped with built-in cameras capable of capturing high-quality images.</a:t>
            </a:r>
          </a:p>
          <a:p>
            <a:pPr lvl="1" algn="just"/>
            <a:r>
              <a:rPr lang="en-US" sz="2000" dirty="0" smtClean="0"/>
              <a:t>Offer features like autofocus, image stabilization, and HDR mode.</a:t>
            </a:r>
          </a:p>
          <a:p>
            <a:pPr lvl="1" algn="just"/>
            <a:r>
              <a:rPr lang="en-US" sz="2000" dirty="0" smtClean="0"/>
              <a:t>Widely used for everyday photography, social media sharing, and mobile applications.</a:t>
            </a:r>
          </a:p>
          <a:p>
            <a:pPr algn="just"/>
            <a:r>
              <a:rPr lang="en-US" sz="2000" dirty="0" smtClean="0"/>
              <a:t>Satellite and Aerial Imaging Systems:</a:t>
            </a:r>
          </a:p>
          <a:p>
            <a:pPr lvl="1" algn="just"/>
            <a:r>
              <a:rPr lang="en-US" sz="2000" dirty="0" smtClean="0"/>
              <a:t>Capture images of the Earth's surface from space or aircraft.</a:t>
            </a:r>
          </a:p>
          <a:p>
            <a:pPr lvl="1" algn="just"/>
            <a:r>
              <a:rPr lang="en-US" sz="2000" dirty="0" smtClean="0"/>
              <a:t>Used for mapping, environmental monitoring, agriculture, and urban planning.</a:t>
            </a:r>
          </a:p>
          <a:p>
            <a:pPr algn="just"/>
            <a:r>
              <a:rPr lang="en-US" sz="2000" dirty="0" smtClean="0"/>
              <a:t>Medical Imaging Devices:</a:t>
            </a:r>
          </a:p>
          <a:p>
            <a:pPr lvl="1" algn="just"/>
            <a:r>
              <a:rPr lang="en-US" sz="2000" dirty="0" smtClean="0"/>
              <a:t>Include X-ray machines, MRI scanners, CT scanners, ultrasound machines, etc.</a:t>
            </a:r>
          </a:p>
          <a:p>
            <a:pPr lvl="1" algn="just"/>
            <a:r>
              <a:rPr lang="en-US" sz="2000" dirty="0" smtClean="0"/>
              <a:t>Capture images of the human body for diagnostic and treatment purposes.</a:t>
            </a:r>
          </a:p>
          <a:p>
            <a:pPr lvl="1" algn="just"/>
            <a:r>
              <a:rPr lang="en-US" sz="2000" dirty="0" smtClean="0"/>
              <a:t>Used in healthcare for detecting diseases, injuries, and abnormalities.</a:t>
            </a:r>
            <a:endParaRPr lang="en-US" sz="2000" dirty="0"/>
          </a:p>
        </p:txBody>
      </p:sp>
    </p:spTree>
    <p:extLst>
      <p:ext uri="{BB962C8B-B14F-4D97-AF65-F5344CB8AC3E}">
        <p14:creationId xmlns:p14="http://schemas.microsoft.com/office/powerpoint/2010/main" val="4150272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Pre-processing</a:t>
            </a:r>
            <a:endParaRPr lang="en-US" dirty="0"/>
          </a:p>
        </p:txBody>
      </p:sp>
      <p:sp>
        <p:nvSpPr>
          <p:cNvPr id="3" name="Content Placeholder 2"/>
          <p:cNvSpPr>
            <a:spLocks noGrp="1"/>
          </p:cNvSpPr>
          <p:nvPr>
            <p:ph idx="1"/>
          </p:nvPr>
        </p:nvSpPr>
        <p:spPr/>
        <p:txBody>
          <a:bodyPr>
            <a:normAutofit/>
          </a:bodyPr>
          <a:lstStyle/>
          <a:p>
            <a:r>
              <a:rPr lang="en-US" sz="3200" dirty="0" smtClean="0"/>
              <a:t>Initial processing to enhance image quality.</a:t>
            </a:r>
          </a:p>
          <a:p>
            <a:pPr lvl="1"/>
            <a:r>
              <a:rPr lang="en-US" sz="1900" b="1" dirty="0" smtClean="0"/>
              <a:t>Resizing </a:t>
            </a:r>
            <a:r>
              <a:rPr lang="en-US" sz="1900" b="1" dirty="0"/>
              <a:t>and </a:t>
            </a:r>
            <a:r>
              <a:rPr lang="en-US" sz="1900" b="1" dirty="0" smtClean="0"/>
              <a:t>Rescaling</a:t>
            </a:r>
          </a:p>
          <a:p>
            <a:pPr lvl="1"/>
            <a:r>
              <a:rPr lang="en-US" sz="1900" b="1" dirty="0" smtClean="0"/>
              <a:t>Normalization</a:t>
            </a:r>
            <a:r>
              <a:rPr lang="en-US" sz="1900" dirty="0" smtClean="0"/>
              <a:t> </a:t>
            </a:r>
            <a:endParaRPr lang="en-US" sz="1900" dirty="0"/>
          </a:p>
          <a:p>
            <a:pPr lvl="1"/>
            <a:r>
              <a:rPr lang="en-US" sz="1900" b="1" dirty="0" smtClean="0"/>
              <a:t>Grayscale Conversion</a:t>
            </a:r>
            <a:endParaRPr lang="en-US" sz="1900" dirty="0"/>
          </a:p>
          <a:p>
            <a:pPr lvl="1"/>
            <a:r>
              <a:rPr lang="en-US" sz="1900" b="1" dirty="0" smtClean="0"/>
              <a:t>Noise Reduction</a:t>
            </a:r>
            <a:endParaRPr lang="en-US" sz="1900" dirty="0"/>
          </a:p>
          <a:p>
            <a:pPr lvl="1"/>
            <a:r>
              <a:rPr lang="en-US" sz="1900" b="1" dirty="0" smtClean="0"/>
              <a:t>Contrast Enhancement</a:t>
            </a:r>
            <a:endParaRPr lang="en-US" sz="1900" dirty="0"/>
          </a:p>
          <a:p>
            <a:pPr lvl="1"/>
            <a:r>
              <a:rPr lang="en-US" sz="1900" b="1" dirty="0" smtClean="0"/>
              <a:t>Edge Detection </a:t>
            </a:r>
          </a:p>
          <a:p>
            <a:pPr lvl="1"/>
            <a:r>
              <a:rPr lang="en-US" sz="1900" b="1" dirty="0" smtClean="0"/>
              <a:t>Smoothing </a:t>
            </a:r>
            <a:r>
              <a:rPr lang="en-US" sz="1900" b="1" dirty="0"/>
              <a:t>and </a:t>
            </a:r>
            <a:r>
              <a:rPr lang="en-US" sz="1900" b="1" dirty="0" smtClean="0"/>
              <a:t>Sharpening </a:t>
            </a:r>
          </a:p>
          <a:p>
            <a:pPr lvl="1"/>
            <a:r>
              <a:rPr lang="en-US" sz="1900" b="1" dirty="0" smtClean="0"/>
              <a:t>Rotation </a:t>
            </a:r>
            <a:r>
              <a:rPr lang="en-US" sz="1900" b="1" dirty="0"/>
              <a:t>and </a:t>
            </a:r>
            <a:r>
              <a:rPr lang="en-US" sz="1900" b="1" dirty="0" smtClean="0"/>
              <a:t>Cropping </a:t>
            </a:r>
          </a:p>
          <a:p>
            <a:pPr lvl="1"/>
            <a:r>
              <a:rPr lang="en-US" sz="1900" b="1" dirty="0" smtClean="0"/>
              <a:t>Data Augmentation</a:t>
            </a:r>
            <a:endParaRPr lang="en-US" sz="1900" dirty="0" smtClean="0"/>
          </a:p>
          <a:p>
            <a:pPr marL="0" indent="0">
              <a:buNone/>
            </a:pPr>
            <a:endParaRPr lang="en-US" dirty="0"/>
          </a:p>
        </p:txBody>
      </p:sp>
      <p:sp>
        <p:nvSpPr>
          <p:cNvPr id="4" name="TextBox 3"/>
          <p:cNvSpPr txBox="1"/>
          <p:nvPr/>
        </p:nvSpPr>
        <p:spPr>
          <a:xfrm flipH="1">
            <a:off x="7288916" y="2855741"/>
            <a:ext cx="2178641" cy="974243"/>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356313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Enhancement</a:t>
            </a:r>
            <a:endParaRPr lang="en-US" dirty="0"/>
          </a:p>
        </p:txBody>
      </p:sp>
      <p:sp>
        <p:nvSpPr>
          <p:cNvPr id="3" name="Content Placeholder 2"/>
          <p:cNvSpPr>
            <a:spLocks noGrp="1"/>
          </p:cNvSpPr>
          <p:nvPr>
            <p:ph idx="1"/>
          </p:nvPr>
        </p:nvSpPr>
        <p:spPr/>
        <p:txBody>
          <a:bodyPr/>
          <a:lstStyle/>
          <a:p>
            <a:r>
              <a:rPr lang="en-US" dirty="0"/>
              <a:t>Improve the visual appearance of images for better interpretation.</a:t>
            </a:r>
          </a:p>
          <a:p>
            <a:r>
              <a:rPr lang="en-US" dirty="0"/>
              <a:t>Techniques include contrast adjustment, brightness correction, and sharpening filters</a:t>
            </a:r>
          </a:p>
        </p:txBody>
      </p:sp>
      <p:pic>
        <p:nvPicPr>
          <p:cNvPr id="5" name="Picture 4"/>
          <p:cNvPicPr>
            <a:picLocks noChangeAspect="1"/>
          </p:cNvPicPr>
          <p:nvPr/>
        </p:nvPicPr>
        <p:blipFill>
          <a:blip r:embed="rId2"/>
          <a:stretch>
            <a:fillRect/>
          </a:stretch>
        </p:blipFill>
        <p:spPr>
          <a:xfrm>
            <a:off x="1014546" y="3600316"/>
            <a:ext cx="4238625" cy="2381250"/>
          </a:xfrm>
          <a:prstGeom prst="rect">
            <a:avLst/>
          </a:prstGeom>
        </p:spPr>
      </p:pic>
    </p:spTree>
    <p:extLst>
      <p:ext uri="{BB962C8B-B14F-4D97-AF65-F5344CB8AC3E}">
        <p14:creationId xmlns:p14="http://schemas.microsoft.com/office/powerpoint/2010/main" val="335646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Image Restoration</a:t>
            </a:r>
            <a:endParaRPr lang="en-US" dirty="0"/>
          </a:p>
        </p:txBody>
      </p:sp>
      <p:sp>
        <p:nvSpPr>
          <p:cNvPr id="3" name="Content Placeholder 2"/>
          <p:cNvSpPr>
            <a:spLocks noGrp="1"/>
          </p:cNvSpPr>
          <p:nvPr>
            <p:ph idx="1"/>
          </p:nvPr>
        </p:nvSpPr>
        <p:spPr/>
        <p:txBody>
          <a:bodyPr/>
          <a:lstStyle/>
          <a:p>
            <a:r>
              <a:rPr lang="en-US" dirty="0"/>
              <a:t>Recover images from degraded versions caused by noise, blurring, or other factors.</a:t>
            </a:r>
          </a:p>
          <a:p>
            <a:r>
              <a:rPr lang="en-US" dirty="0"/>
              <a:t>Utilize mathematical models and algorithms to restore image fidelity.</a:t>
            </a:r>
          </a:p>
        </p:txBody>
      </p:sp>
      <p:pic>
        <p:nvPicPr>
          <p:cNvPr id="4" name="Picture 3"/>
          <p:cNvPicPr>
            <a:picLocks noChangeAspect="1"/>
          </p:cNvPicPr>
          <p:nvPr/>
        </p:nvPicPr>
        <p:blipFill>
          <a:blip r:embed="rId2"/>
          <a:stretch>
            <a:fillRect/>
          </a:stretch>
        </p:blipFill>
        <p:spPr>
          <a:xfrm>
            <a:off x="3571875" y="3707908"/>
            <a:ext cx="2524125" cy="1657350"/>
          </a:xfrm>
          <a:prstGeom prst="rect">
            <a:avLst/>
          </a:prstGeom>
        </p:spPr>
      </p:pic>
    </p:spTree>
    <p:extLst>
      <p:ext uri="{BB962C8B-B14F-4D97-AF65-F5344CB8AC3E}">
        <p14:creationId xmlns:p14="http://schemas.microsoft.com/office/powerpoint/2010/main" val="1554069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2539</TotalTime>
  <Words>1795</Words>
  <Application>Microsoft Office PowerPoint</Application>
  <PresentationFormat>Widescreen</PresentationFormat>
  <Paragraphs>212</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Cambria Math</vt:lpstr>
      <vt:lpstr>Symbol</vt:lpstr>
      <vt:lpstr>Times New Roman</vt:lpstr>
      <vt:lpstr>Office Theme</vt:lpstr>
      <vt:lpstr>Unit 1</vt:lpstr>
      <vt:lpstr>Digital Image</vt:lpstr>
      <vt:lpstr>Types of Image</vt:lpstr>
      <vt:lpstr>Fundamental steps in Image Processing</vt:lpstr>
      <vt:lpstr>Image Acquisition</vt:lpstr>
      <vt:lpstr>Cont..</vt:lpstr>
      <vt:lpstr>Pre-processing</vt:lpstr>
      <vt:lpstr>Image Enhancement</vt:lpstr>
      <vt:lpstr>Image Restoration</vt:lpstr>
      <vt:lpstr>Color Image Processing</vt:lpstr>
      <vt:lpstr>Applications of Color Image Processing</vt:lpstr>
      <vt:lpstr>Image Compression</vt:lpstr>
      <vt:lpstr>Morphological Processing</vt:lpstr>
      <vt:lpstr>Applications</vt:lpstr>
      <vt:lpstr>Image Segmentation</vt:lpstr>
      <vt:lpstr>Feature Extraction</vt:lpstr>
      <vt:lpstr>Object Recognition/Classification</vt:lpstr>
      <vt:lpstr>Post-processing</vt:lpstr>
      <vt:lpstr>Display and Interpretation</vt:lpstr>
      <vt:lpstr>Elements of Digital Image Processing systems</vt:lpstr>
      <vt:lpstr>PowerPoint Presentation</vt:lpstr>
      <vt:lpstr>Element of Visual Perception </vt:lpstr>
      <vt:lpstr>Structure of Human Eye</vt:lpstr>
      <vt:lpstr>Cont..</vt:lpstr>
      <vt:lpstr>Image Formation in the Eye</vt:lpstr>
      <vt:lpstr>Brightness Adaptation and Discrimination  </vt:lpstr>
      <vt:lpstr>Some Basic Relationships between Pixels</vt:lpstr>
      <vt:lpstr>Cont. </vt:lpstr>
      <vt:lpstr>Sampling and Quantization</vt:lpstr>
      <vt:lpstr>Cont..</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DELL</dc:creator>
  <cp:lastModifiedBy>DELL</cp:lastModifiedBy>
  <cp:revision>50</cp:revision>
  <dcterms:created xsi:type="dcterms:W3CDTF">2024-04-21T20:33:23Z</dcterms:created>
  <dcterms:modified xsi:type="dcterms:W3CDTF">2024-04-30T06:10:42Z</dcterms:modified>
</cp:coreProperties>
</file>