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3" r:id="rId5"/>
    <p:sldId id="270" r:id="rId6"/>
    <p:sldId id="258" r:id="rId7"/>
    <p:sldId id="274" r:id="rId8"/>
    <p:sldId id="275" r:id="rId9"/>
    <p:sldId id="277" r:id="rId10"/>
    <p:sldId id="278" r:id="rId11"/>
    <p:sldId id="279" r:id="rId12"/>
    <p:sldId id="280" r:id="rId13"/>
    <p:sldId id="276" r:id="rId14"/>
    <p:sldId id="260" r:id="rId15"/>
    <p:sldId id="303" r:id="rId16"/>
    <p:sldId id="304" r:id="rId17"/>
    <p:sldId id="305" r:id="rId18"/>
    <p:sldId id="306" r:id="rId19"/>
    <p:sldId id="261" r:id="rId20"/>
    <p:sldId id="282" r:id="rId21"/>
    <p:sldId id="283" r:id="rId22"/>
    <p:sldId id="262" r:id="rId23"/>
    <p:sldId id="284" r:id="rId24"/>
    <p:sldId id="265" r:id="rId25"/>
    <p:sldId id="294" r:id="rId26"/>
    <p:sldId id="289" r:id="rId27"/>
    <p:sldId id="290" r:id="rId28"/>
    <p:sldId id="266" r:id="rId29"/>
    <p:sldId id="285" r:id="rId30"/>
    <p:sldId id="293" r:id="rId31"/>
    <p:sldId id="267" r:id="rId32"/>
    <p:sldId id="291" r:id="rId33"/>
    <p:sldId id="292" r:id="rId34"/>
    <p:sldId id="295" r:id="rId35"/>
    <p:sldId id="296" r:id="rId36"/>
    <p:sldId id="297" r:id="rId37"/>
    <p:sldId id="298" r:id="rId38"/>
    <p:sldId id="299" r:id="rId39"/>
    <p:sldId id="300" r:id="rId40"/>
    <p:sldId id="301" r:id="rId41"/>
    <p:sldId id="302" r:id="rId42"/>
    <p:sldId id="287" r:id="rId43"/>
    <p:sldId id="286" r:id="rId44"/>
    <p:sldId id="28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794E31-D52B-41DD-8A24-1E562EB31541}">
          <p14:sldIdLst>
            <p14:sldId id="256"/>
            <p14:sldId id="257"/>
            <p14:sldId id="269"/>
            <p14:sldId id="273"/>
            <p14:sldId id="270"/>
            <p14:sldId id="258"/>
            <p14:sldId id="274"/>
            <p14:sldId id="275"/>
            <p14:sldId id="277"/>
            <p14:sldId id="278"/>
            <p14:sldId id="279"/>
            <p14:sldId id="280"/>
            <p14:sldId id="276"/>
            <p14:sldId id="260"/>
            <p14:sldId id="303"/>
            <p14:sldId id="304"/>
            <p14:sldId id="305"/>
            <p14:sldId id="306"/>
            <p14:sldId id="261"/>
            <p14:sldId id="282"/>
            <p14:sldId id="283"/>
            <p14:sldId id="262"/>
            <p14:sldId id="284"/>
            <p14:sldId id="265"/>
            <p14:sldId id="294"/>
            <p14:sldId id="289"/>
            <p14:sldId id="290"/>
            <p14:sldId id="266"/>
            <p14:sldId id="285"/>
            <p14:sldId id="293"/>
            <p14:sldId id="267"/>
            <p14:sldId id="291"/>
            <p14:sldId id="292"/>
            <p14:sldId id="295"/>
            <p14:sldId id="296"/>
            <p14:sldId id="297"/>
            <p14:sldId id="298"/>
            <p14:sldId id="299"/>
            <p14:sldId id="300"/>
            <p14:sldId id="301"/>
            <p14:sldId id="302"/>
            <p14:sldId id="287"/>
            <p14:sldId id="286"/>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4" d="100"/>
          <a:sy n="74"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42EA48A-F071-4AB9-892F-2715BADB7B7E}"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C00D2-7B44-4B83-81BE-1C79A1EFBADA}" type="slidenum">
              <a:rPr lang="en-US" smtClean="0"/>
              <a:t>‹#›</a:t>
            </a:fld>
            <a:endParaRPr lang="en-US"/>
          </a:p>
        </p:txBody>
      </p:sp>
    </p:spTree>
    <p:extLst>
      <p:ext uri="{BB962C8B-B14F-4D97-AF65-F5344CB8AC3E}">
        <p14:creationId xmlns:p14="http://schemas.microsoft.com/office/powerpoint/2010/main" val="3216643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2EA48A-F071-4AB9-892F-2715BADB7B7E}"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C00D2-7B44-4B83-81BE-1C79A1EFBADA}" type="slidenum">
              <a:rPr lang="en-US" smtClean="0"/>
              <a:t>‹#›</a:t>
            </a:fld>
            <a:endParaRPr lang="en-US"/>
          </a:p>
        </p:txBody>
      </p:sp>
    </p:spTree>
    <p:extLst>
      <p:ext uri="{BB962C8B-B14F-4D97-AF65-F5344CB8AC3E}">
        <p14:creationId xmlns:p14="http://schemas.microsoft.com/office/powerpoint/2010/main" val="3277275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2EA48A-F071-4AB9-892F-2715BADB7B7E}"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C00D2-7B44-4B83-81BE-1C79A1EFBADA}" type="slidenum">
              <a:rPr lang="en-US" smtClean="0"/>
              <a:t>‹#›</a:t>
            </a:fld>
            <a:endParaRPr lang="en-US"/>
          </a:p>
        </p:txBody>
      </p:sp>
    </p:spTree>
    <p:extLst>
      <p:ext uri="{BB962C8B-B14F-4D97-AF65-F5344CB8AC3E}">
        <p14:creationId xmlns:p14="http://schemas.microsoft.com/office/powerpoint/2010/main" val="53612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2EA48A-F071-4AB9-892F-2715BADB7B7E}"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C00D2-7B44-4B83-81BE-1C79A1EFBADA}" type="slidenum">
              <a:rPr lang="en-US" smtClean="0"/>
              <a:t>‹#›</a:t>
            </a:fld>
            <a:endParaRPr lang="en-US"/>
          </a:p>
        </p:txBody>
      </p:sp>
    </p:spTree>
    <p:extLst>
      <p:ext uri="{BB962C8B-B14F-4D97-AF65-F5344CB8AC3E}">
        <p14:creationId xmlns:p14="http://schemas.microsoft.com/office/powerpoint/2010/main" val="134622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2EA48A-F071-4AB9-892F-2715BADB7B7E}"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C00D2-7B44-4B83-81BE-1C79A1EFBADA}" type="slidenum">
              <a:rPr lang="en-US" smtClean="0"/>
              <a:t>‹#›</a:t>
            </a:fld>
            <a:endParaRPr lang="en-US"/>
          </a:p>
        </p:txBody>
      </p:sp>
    </p:spTree>
    <p:extLst>
      <p:ext uri="{BB962C8B-B14F-4D97-AF65-F5344CB8AC3E}">
        <p14:creationId xmlns:p14="http://schemas.microsoft.com/office/powerpoint/2010/main" val="2012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2EA48A-F071-4AB9-892F-2715BADB7B7E}"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C00D2-7B44-4B83-81BE-1C79A1EFBADA}" type="slidenum">
              <a:rPr lang="en-US" smtClean="0"/>
              <a:t>‹#›</a:t>
            </a:fld>
            <a:endParaRPr lang="en-US"/>
          </a:p>
        </p:txBody>
      </p:sp>
    </p:spTree>
    <p:extLst>
      <p:ext uri="{BB962C8B-B14F-4D97-AF65-F5344CB8AC3E}">
        <p14:creationId xmlns:p14="http://schemas.microsoft.com/office/powerpoint/2010/main" val="2244579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2EA48A-F071-4AB9-892F-2715BADB7B7E}" type="datetimeFigureOut">
              <a:rPr lang="en-US" smtClean="0"/>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C00D2-7B44-4B83-81BE-1C79A1EFBADA}" type="slidenum">
              <a:rPr lang="en-US" smtClean="0"/>
              <a:t>‹#›</a:t>
            </a:fld>
            <a:endParaRPr lang="en-US"/>
          </a:p>
        </p:txBody>
      </p:sp>
    </p:spTree>
    <p:extLst>
      <p:ext uri="{BB962C8B-B14F-4D97-AF65-F5344CB8AC3E}">
        <p14:creationId xmlns:p14="http://schemas.microsoft.com/office/powerpoint/2010/main" val="189992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2EA48A-F071-4AB9-892F-2715BADB7B7E}" type="datetimeFigureOut">
              <a:rPr lang="en-US" smtClean="0"/>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3C00D2-7B44-4B83-81BE-1C79A1EFBADA}" type="slidenum">
              <a:rPr lang="en-US" smtClean="0"/>
              <a:t>‹#›</a:t>
            </a:fld>
            <a:endParaRPr lang="en-US"/>
          </a:p>
        </p:txBody>
      </p:sp>
    </p:spTree>
    <p:extLst>
      <p:ext uri="{BB962C8B-B14F-4D97-AF65-F5344CB8AC3E}">
        <p14:creationId xmlns:p14="http://schemas.microsoft.com/office/powerpoint/2010/main" val="168637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EA48A-F071-4AB9-892F-2715BADB7B7E}" type="datetimeFigureOut">
              <a:rPr lang="en-US" smtClean="0"/>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3C00D2-7B44-4B83-81BE-1C79A1EFBADA}" type="slidenum">
              <a:rPr lang="en-US" smtClean="0"/>
              <a:t>‹#›</a:t>
            </a:fld>
            <a:endParaRPr lang="en-US"/>
          </a:p>
        </p:txBody>
      </p:sp>
    </p:spTree>
    <p:extLst>
      <p:ext uri="{BB962C8B-B14F-4D97-AF65-F5344CB8AC3E}">
        <p14:creationId xmlns:p14="http://schemas.microsoft.com/office/powerpoint/2010/main" val="331327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2EA48A-F071-4AB9-892F-2715BADB7B7E}"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C00D2-7B44-4B83-81BE-1C79A1EFBADA}" type="slidenum">
              <a:rPr lang="en-US" smtClean="0"/>
              <a:t>‹#›</a:t>
            </a:fld>
            <a:endParaRPr lang="en-US"/>
          </a:p>
        </p:txBody>
      </p:sp>
    </p:spTree>
    <p:extLst>
      <p:ext uri="{BB962C8B-B14F-4D97-AF65-F5344CB8AC3E}">
        <p14:creationId xmlns:p14="http://schemas.microsoft.com/office/powerpoint/2010/main" val="182006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2EA48A-F071-4AB9-892F-2715BADB7B7E}"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C00D2-7B44-4B83-81BE-1C79A1EFBADA}" type="slidenum">
              <a:rPr lang="en-US" smtClean="0"/>
              <a:t>‹#›</a:t>
            </a:fld>
            <a:endParaRPr lang="en-US"/>
          </a:p>
        </p:txBody>
      </p:sp>
    </p:spTree>
    <p:extLst>
      <p:ext uri="{BB962C8B-B14F-4D97-AF65-F5344CB8AC3E}">
        <p14:creationId xmlns:p14="http://schemas.microsoft.com/office/powerpoint/2010/main" val="137952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EA48A-F071-4AB9-892F-2715BADB7B7E}" type="datetimeFigureOut">
              <a:rPr lang="en-US" smtClean="0"/>
              <a:t>7/16/2024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3C00D2-7B44-4B83-81BE-1C79A1EFBADA}" type="slidenum">
              <a:rPr lang="en-US" smtClean="0"/>
              <a:t>‹#›</a:t>
            </a:fld>
            <a:endParaRPr lang="en-US"/>
          </a:p>
        </p:txBody>
      </p:sp>
    </p:spTree>
    <p:extLst>
      <p:ext uri="{BB962C8B-B14F-4D97-AF65-F5344CB8AC3E}">
        <p14:creationId xmlns:p14="http://schemas.microsoft.com/office/powerpoint/2010/main" val="1780293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a:t>
            </a:r>
            <a:endParaRPr lang="en-US" dirty="0"/>
          </a:p>
        </p:txBody>
      </p:sp>
      <p:sp>
        <p:nvSpPr>
          <p:cNvPr id="3" name="Subtitle 2"/>
          <p:cNvSpPr>
            <a:spLocks noGrp="1"/>
          </p:cNvSpPr>
          <p:nvPr>
            <p:ph type="subTitle" idx="1"/>
          </p:nvPr>
        </p:nvSpPr>
        <p:spPr/>
        <p:txBody>
          <a:bodyPr/>
          <a:lstStyle/>
          <a:p>
            <a:r>
              <a:rPr lang="en-US" dirty="0" smtClean="0"/>
              <a:t>Image Restoration and Compression</a:t>
            </a:r>
            <a:endParaRPr lang="en-US" dirty="0"/>
          </a:p>
        </p:txBody>
      </p:sp>
    </p:spTree>
    <p:extLst>
      <p:ext uri="{BB962C8B-B14F-4D97-AF65-F5344CB8AC3E}">
        <p14:creationId xmlns:p14="http://schemas.microsoft.com/office/powerpoint/2010/main" val="2223127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Exponential Noise</a:t>
            </a:r>
            <a:endParaRPr lang="en-US" dirty="0"/>
          </a:p>
        </p:txBody>
      </p:sp>
      <p:pic>
        <p:nvPicPr>
          <p:cNvPr id="4" name="Content Placeholder 3"/>
          <p:cNvPicPr>
            <a:picLocks noGrp="1" noChangeAspect="1"/>
          </p:cNvPicPr>
          <p:nvPr>
            <p:ph idx="1"/>
          </p:nvPr>
        </p:nvPicPr>
        <p:blipFill>
          <a:blip r:embed="rId2"/>
          <a:stretch>
            <a:fillRect/>
          </a:stretch>
        </p:blipFill>
        <p:spPr>
          <a:xfrm>
            <a:off x="838200" y="1843088"/>
            <a:ext cx="10342563" cy="3118644"/>
          </a:xfrm>
          <a:prstGeom prst="rect">
            <a:avLst/>
          </a:prstGeom>
        </p:spPr>
      </p:pic>
    </p:spTree>
    <p:extLst>
      <p:ext uri="{BB962C8B-B14F-4D97-AF65-F5344CB8AC3E}">
        <p14:creationId xmlns:p14="http://schemas.microsoft.com/office/powerpoint/2010/main" val="2417103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Uniform Noise</a:t>
            </a:r>
            <a:endParaRPr lang="en-US" dirty="0"/>
          </a:p>
        </p:txBody>
      </p:sp>
      <p:pic>
        <p:nvPicPr>
          <p:cNvPr id="4" name="Content Placeholder 3"/>
          <p:cNvPicPr>
            <a:picLocks noGrp="1" noChangeAspect="1"/>
          </p:cNvPicPr>
          <p:nvPr>
            <p:ph idx="1"/>
          </p:nvPr>
        </p:nvPicPr>
        <p:blipFill>
          <a:blip r:embed="rId2"/>
          <a:stretch>
            <a:fillRect/>
          </a:stretch>
        </p:blipFill>
        <p:spPr>
          <a:xfrm>
            <a:off x="838200" y="1867694"/>
            <a:ext cx="9686925" cy="2514600"/>
          </a:xfrm>
          <a:prstGeom prst="rect">
            <a:avLst/>
          </a:prstGeom>
        </p:spPr>
      </p:pic>
    </p:spTree>
    <p:extLst>
      <p:ext uri="{BB962C8B-B14F-4D97-AF65-F5344CB8AC3E}">
        <p14:creationId xmlns:p14="http://schemas.microsoft.com/office/powerpoint/2010/main" val="3455763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Impulse Noise</a:t>
            </a:r>
            <a:endParaRPr lang="en-US" dirty="0"/>
          </a:p>
        </p:txBody>
      </p:sp>
      <p:pic>
        <p:nvPicPr>
          <p:cNvPr id="4" name="Content Placeholder 3"/>
          <p:cNvPicPr>
            <a:picLocks noGrp="1" noChangeAspect="1"/>
          </p:cNvPicPr>
          <p:nvPr>
            <p:ph idx="1"/>
          </p:nvPr>
        </p:nvPicPr>
        <p:blipFill>
          <a:blip r:embed="rId2"/>
          <a:stretch>
            <a:fillRect/>
          </a:stretch>
        </p:blipFill>
        <p:spPr>
          <a:xfrm>
            <a:off x="838200" y="2132806"/>
            <a:ext cx="9496425" cy="2466975"/>
          </a:xfrm>
          <a:prstGeom prst="rect">
            <a:avLst/>
          </a:prstGeom>
        </p:spPr>
      </p:pic>
    </p:spTree>
    <p:extLst>
      <p:ext uri="{BB962C8B-B14F-4D97-AF65-F5344CB8AC3E}">
        <p14:creationId xmlns:p14="http://schemas.microsoft.com/office/powerpoint/2010/main" val="301289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08300" y="927100"/>
            <a:ext cx="5499100" cy="5816600"/>
          </a:xfrm>
          <a:prstGeom prst="rect">
            <a:avLst/>
          </a:prstGeom>
        </p:spPr>
      </p:pic>
    </p:spTree>
    <p:extLst>
      <p:ext uri="{BB962C8B-B14F-4D97-AF65-F5344CB8AC3E}">
        <p14:creationId xmlns:p14="http://schemas.microsoft.com/office/powerpoint/2010/main" val="2424110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Restoration Filters</a:t>
            </a:r>
            <a:endParaRPr lang="en-US" dirty="0"/>
          </a:p>
        </p:txBody>
      </p:sp>
      <p:pic>
        <p:nvPicPr>
          <p:cNvPr id="4" name="Content Placeholder 3"/>
          <p:cNvPicPr>
            <a:picLocks noGrp="1" noChangeAspect="1"/>
          </p:cNvPicPr>
          <p:nvPr>
            <p:ph idx="1"/>
          </p:nvPr>
        </p:nvPicPr>
        <p:blipFill>
          <a:blip r:embed="rId2"/>
          <a:stretch>
            <a:fillRect/>
          </a:stretch>
        </p:blipFill>
        <p:spPr>
          <a:xfrm>
            <a:off x="838200" y="1448509"/>
            <a:ext cx="6721698" cy="2432221"/>
          </a:xfrm>
          <a:prstGeom prst="rect">
            <a:avLst/>
          </a:prstGeom>
        </p:spPr>
      </p:pic>
      <p:pic>
        <p:nvPicPr>
          <p:cNvPr id="5" name="Picture 4"/>
          <p:cNvPicPr>
            <a:picLocks noChangeAspect="1"/>
          </p:cNvPicPr>
          <p:nvPr/>
        </p:nvPicPr>
        <p:blipFill>
          <a:blip r:embed="rId3"/>
          <a:stretch>
            <a:fillRect/>
          </a:stretch>
        </p:blipFill>
        <p:spPr>
          <a:xfrm>
            <a:off x="838200" y="3638550"/>
            <a:ext cx="5200650" cy="3219450"/>
          </a:xfrm>
          <a:prstGeom prst="rect">
            <a:avLst/>
          </a:prstGeom>
        </p:spPr>
      </p:pic>
    </p:spTree>
    <p:extLst>
      <p:ext uri="{BB962C8B-B14F-4D97-AF65-F5344CB8AC3E}">
        <p14:creationId xmlns:p14="http://schemas.microsoft.com/office/powerpoint/2010/main" val="1015123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5784" y="395891"/>
            <a:ext cx="5375923" cy="4792172"/>
          </a:xfrm>
          <a:prstGeom prst="rect">
            <a:avLst/>
          </a:prstGeom>
        </p:spPr>
      </p:pic>
      <p:pic>
        <p:nvPicPr>
          <p:cNvPr id="5" name="Picture 4"/>
          <p:cNvPicPr>
            <a:picLocks noChangeAspect="1"/>
          </p:cNvPicPr>
          <p:nvPr/>
        </p:nvPicPr>
        <p:blipFill>
          <a:blip r:embed="rId3"/>
          <a:stretch>
            <a:fillRect/>
          </a:stretch>
        </p:blipFill>
        <p:spPr>
          <a:xfrm>
            <a:off x="6838682" y="395891"/>
            <a:ext cx="4898657" cy="4626869"/>
          </a:xfrm>
          <a:prstGeom prst="rect">
            <a:avLst/>
          </a:prstGeom>
        </p:spPr>
      </p:pic>
    </p:spTree>
    <p:extLst>
      <p:ext uri="{BB962C8B-B14F-4D97-AF65-F5344CB8AC3E}">
        <p14:creationId xmlns:p14="http://schemas.microsoft.com/office/powerpoint/2010/main" val="159684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5955" y="609647"/>
            <a:ext cx="5490961" cy="3187321"/>
          </a:xfrm>
          <a:prstGeom prst="rect">
            <a:avLst/>
          </a:prstGeom>
        </p:spPr>
      </p:pic>
      <p:pic>
        <p:nvPicPr>
          <p:cNvPr id="3" name="Picture 2"/>
          <p:cNvPicPr>
            <a:picLocks noChangeAspect="1"/>
          </p:cNvPicPr>
          <p:nvPr/>
        </p:nvPicPr>
        <p:blipFill>
          <a:blip r:embed="rId3"/>
          <a:stretch>
            <a:fillRect/>
          </a:stretch>
        </p:blipFill>
        <p:spPr>
          <a:xfrm>
            <a:off x="6876916" y="609647"/>
            <a:ext cx="4804222" cy="5503477"/>
          </a:xfrm>
          <a:prstGeom prst="rect">
            <a:avLst/>
          </a:prstGeom>
        </p:spPr>
      </p:pic>
    </p:spTree>
    <p:extLst>
      <p:ext uri="{BB962C8B-B14F-4D97-AF65-F5344CB8AC3E}">
        <p14:creationId xmlns:p14="http://schemas.microsoft.com/office/powerpoint/2010/main" val="4069317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1784" y="537289"/>
            <a:ext cx="6120082" cy="3493797"/>
          </a:xfrm>
          <a:prstGeom prst="rect">
            <a:avLst/>
          </a:prstGeom>
        </p:spPr>
      </p:pic>
      <p:pic>
        <p:nvPicPr>
          <p:cNvPr id="4" name="Picture 3"/>
          <p:cNvPicPr>
            <a:picLocks noChangeAspect="1"/>
          </p:cNvPicPr>
          <p:nvPr/>
        </p:nvPicPr>
        <p:blipFill>
          <a:blip r:embed="rId3"/>
          <a:stretch>
            <a:fillRect/>
          </a:stretch>
        </p:blipFill>
        <p:spPr>
          <a:xfrm>
            <a:off x="4615265" y="2161370"/>
            <a:ext cx="6666628" cy="4189084"/>
          </a:xfrm>
          <a:prstGeom prst="rect">
            <a:avLst/>
          </a:prstGeom>
        </p:spPr>
      </p:pic>
    </p:spTree>
    <p:extLst>
      <p:ext uri="{BB962C8B-B14F-4D97-AF65-F5344CB8AC3E}">
        <p14:creationId xmlns:p14="http://schemas.microsoft.com/office/powerpoint/2010/main" val="2883029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3242" y="767232"/>
            <a:ext cx="5000625" cy="2876550"/>
          </a:xfrm>
          <a:prstGeom prst="rect">
            <a:avLst/>
          </a:prstGeom>
        </p:spPr>
      </p:pic>
      <p:pic>
        <p:nvPicPr>
          <p:cNvPr id="3" name="Picture 2"/>
          <p:cNvPicPr>
            <a:picLocks noChangeAspect="1"/>
          </p:cNvPicPr>
          <p:nvPr/>
        </p:nvPicPr>
        <p:blipFill>
          <a:blip r:embed="rId3"/>
          <a:stretch>
            <a:fillRect/>
          </a:stretch>
        </p:blipFill>
        <p:spPr>
          <a:xfrm>
            <a:off x="5621561" y="767232"/>
            <a:ext cx="6580934" cy="2349455"/>
          </a:xfrm>
          <a:prstGeom prst="rect">
            <a:avLst/>
          </a:prstGeom>
        </p:spPr>
      </p:pic>
      <p:pic>
        <p:nvPicPr>
          <p:cNvPr id="4" name="Picture 3"/>
          <p:cNvPicPr>
            <a:picLocks noChangeAspect="1"/>
          </p:cNvPicPr>
          <p:nvPr/>
        </p:nvPicPr>
        <p:blipFill>
          <a:blip r:embed="rId4"/>
          <a:stretch>
            <a:fillRect/>
          </a:stretch>
        </p:blipFill>
        <p:spPr>
          <a:xfrm>
            <a:off x="453242" y="4251637"/>
            <a:ext cx="5277857" cy="2136283"/>
          </a:xfrm>
          <a:prstGeom prst="rect">
            <a:avLst/>
          </a:prstGeom>
        </p:spPr>
      </p:pic>
      <p:pic>
        <p:nvPicPr>
          <p:cNvPr id="5" name="Picture 4"/>
          <p:cNvPicPr>
            <a:picLocks noChangeAspect="1"/>
          </p:cNvPicPr>
          <p:nvPr/>
        </p:nvPicPr>
        <p:blipFill>
          <a:blip r:embed="rId5"/>
          <a:stretch>
            <a:fillRect/>
          </a:stretch>
        </p:blipFill>
        <p:spPr>
          <a:xfrm>
            <a:off x="6044600" y="4482920"/>
            <a:ext cx="5219700" cy="1905000"/>
          </a:xfrm>
          <a:prstGeom prst="rect">
            <a:avLst/>
          </a:prstGeom>
        </p:spPr>
      </p:pic>
    </p:spTree>
    <p:extLst>
      <p:ext uri="{BB962C8B-B14F-4D97-AF65-F5344CB8AC3E}">
        <p14:creationId xmlns:p14="http://schemas.microsoft.com/office/powerpoint/2010/main" val="4098353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t>Band rejected Filters</a:t>
            </a:r>
            <a:endParaRPr lang="en-US" dirty="0"/>
          </a:p>
        </p:txBody>
      </p:sp>
      <p:sp>
        <p:nvSpPr>
          <p:cNvPr id="5" name="Content Placeholder 4"/>
          <p:cNvSpPr>
            <a:spLocks noGrp="1"/>
          </p:cNvSpPr>
          <p:nvPr>
            <p:ph idx="1"/>
          </p:nvPr>
        </p:nvSpPr>
        <p:spPr/>
        <p:txBody>
          <a:bodyPr/>
          <a:lstStyle/>
          <a:p>
            <a:pPr algn="just"/>
            <a:r>
              <a:rPr lang="en-US" dirty="0"/>
              <a:t>A band reject filter is useful when the general location of the noise in the frequency domain is known. A band reject filter blocks frequencies within the chosen range and lets frequencies outside of the range pass through</a:t>
            </a:r>
            <a:r>
              <a:rPr lang="en-US" dirty="0" smtClean="0"/>
              <a:t>.</a:t>
            </a:r>
          </a:p>
          <a:p>
            <a:pPr algn="just"/>
            <a:endParaRPr lang="en-US" dirty="0"/>
          </a:p>
        </p:txBody>
      </p:sp>
    </p:spTree>
    <p:extLst>
      <p:ext uri="{BB962C8B-B14F-4D97-AF65-F5344CB8AC3E}">
        <p14:creationId xmlns:p14="http://schemas.microsoft.com/office/powerpoint/2010/main" val="2604823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Restoration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2000" b="1" dirty="0"/>
              <a:t>Image Restoration</a:t>
            </a:r>
            <a:r>
              <a:rPr lang="en-US" sz="2000" dirty="0"/>
              <a:t> is a family of inverse problems for obtaining a high quality image from a corrupted input image</a:t>
            </a:r>
            <a:endParaRPr lang="en-US" sz="2000" dirty="0" smtClean="0"/>
          </a:p>
          <a:p>
            <a:pPr algn="just">
              <a:buFont typeface="Wingdings" panose="05000000000000000000" pitchFamily="2" charset="2"/>
              <a:buChar char="§"/>
            </a:pPr>
            <a:r>
              <a:rPr lang="en-US" sz="2000" dirty="0" smtClean="0"/>
              <a:t>The purpose of image restoration is to "compensate for" or "undo" defects which degrade an image. </a:t>
            </a:r>
          </a:p>
          <a:p>
            <a:pPr algn="just">
              <a:buFont typeface="Wingdings" panose="05000000000000000000" pitchFamily="2" charset="2"/>
              <a:buChar char="§"/>
            </a:pPr>
            <a:r>
              <a:rPr lang="en-US" sz="2000" dirty="0" smtClean="0"/>
              <a:t>Degradation comes in many </a:t>
            </a:r>
          </a:p>
          <a:p>
            <a:pPr lvl="1" algn="just">
              <a:buFont typeface="Wingdings" panose="05000000000000000000" pitchFamily="2" charset="2"/>
              <a:buChar char="§"/>
            </a:pPr>
            <a:r>
              <a:rPr lang="en-US" sz="2000" dirty="0" smtClean="0"/>
              <a:t>motion blur</a:t>
            </a:r>
          </a:p>
          <a:p>
            <a:pPr lvl="1" algn="just">
              <a:buFont typeface="Wingdings" panose="05000000000000000000" pitchFamily="2" charset="2"/>
              <a:buChar char="§"/>
            </a:pPr>
            <a:r>
              <a:rPr lang="en-US" sz="2000" dirty="0" smtClean="0"/>
              <a:t>noise, and </a:t>
            </a:r>
          </a:p>
          <a:p>
            <a:pPr lvl="1" algn="just">
              <a:buFont typeface="Wingdings" panose="05000000000000000000" pitchFamily="2" charset="2"/>
              <a:buChar char="§"/>
            </a:pPr>
            <a:r>
              <a:rPr lang="en-US" sz="2000" dirty="0" smtClean="0"/>
              <a:t>camera miss-focus. </a:t>
            </a:r>
          </a:p>
          <a:p>
            <a:pPr algn="just">
              <a:buFont typeface="Wingdings" panose="05000000000000000000" pitchFamily="2" charset="2"/>
              <a:buChar char="§"/>
            </a:pPr>
            <a:r>
              <a:rPr lang="en-US" sz="2000" dirty="0" smtClean="0"/>
              <a:t>In cases like motion blur, it is possible to come up with an very good estimate of the actual blurring function and "undo" the blur to restore the original image. </a:t>
            </a:r>
          </a:p>
          <a:p>
            <a:pPr algn="just">
              <a:buFont typeface="Wingdings" panose="05000000000000000000" pitchFamily="2" charset="2"/>
              <a:buChar char="§"/>
            </a:pPr>
            <a:r>
              <a:rPr lang="en-US" sz="2000" dirty="0" smtClean="0"/>
              <a:t>In cases where the image is corrupted by noise, the best we may hope to do is to compensate for the degradation it caused.</a:t>
            </a:r>
            <a:endParaRPr lang="en-US" sz="2000" dirty="0"/>
          </a:p>
        </p:txBody>
      </p:sp>
    </p:spTree>
    <p:extLst>
      <p:ext uri="{BB962C8B-B14F-4D97-AF65-F5344CB8AC3E}">
        <p14:creationId xmlns:p14="http://schemas.microsoft.com/office/powerpoint/2010/main" val="781457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55346" y="837125"/>
            <a:ext cx="5087155" cy="49454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579549" y="837124"/>
            <a:ext cx="5177307" cy="49454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00443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68597" y="475243"/>
            <a:ext cx="7270862" cy="6234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340161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Band pass Filters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en-US" sz="2000" dirty="0" smtClean="0"/>
                  <a:t>Band pass filter performs the opposite operation of a band reject filter. </a:t>
                </a:r>
              </a:p>
              <a:p>
                <a:pPr algn="just"/>
                <a:r>
                  <a:rPr lang="en-US" sz="2000" dirty="0" smtClean="0"/>
                  <a:t>It let only a portion of the frequency pass. Performing straight band pass filtering on an image is not a common procedure because it generally removes too much image details. </a:t>
                </a:r>
              </a:p>
              <a:p>
                <a:pPr algn="just"/>
                <a:endParaRPr lang="en-US" sz="2000" dirty="0" smtClean="0"/>
              </a:p>
              <a:p>
                <a:pPr algn="just"/>
                <a:r>
                  <a:rPr lang="en-US" sz="2000" dirty="0" smtClean="0"/>
                  <a:t>This filter is defined by the expression</a:t>
                </a:r>
              </a:p>
              <a:p>
                <a:pPr marL="0" indent="0" algn="just">
                  <a:buNone/>
                </a:pPr>
                <a:endParaRPr lang="en-US" sz="2000" dirty="0" smtClean="0"/>
              </a:p>
              <a:p>
                <a:pPr algn="just"/>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𝐵𝑃</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r>
                      <a:rPr lang="en-US" sz="2000" b="0" i="1" smtClean="0">
                        <a:latin typeface="Cambria Math" panose="02040503050406030204" pitchFamily="18" charset="0"/>
                      </a:rPr>
                      <m:t>=1− </m:t>
                    </m:r>
                    <m:sSub>
                      <m:sSubPr>
                        <m:ctrlPr>
                          <a:rPr lang="en-US" sz="2000" i="1">
                            <a:latin typeface="Cambria Math" panose="02040503050406030204" pitchFamily="18" charset="0"/>
                          </a:rPr>
                        </m:ctrlPr>
                      </m:sSubPr>
                      <m:e>
                        <m:r>
                          <a:rPr lang="en-US" sz="2000" i="1">
                            <a:latin typeface="Cambria Math" panose="02040503050406030204" pitchFamily="18" charset="0"/>
                          </a:rPr>
                          <m:t>𝐻</m:t>
                        </m:r>
                      </m:e>
                      <m:sub>
                        <m:r>
                          <a:rPr lang="en-US" sz="2000" i="1">
                            <a:latin typeface="Cambria Math" panose="02040503050406030204" pitchFamily="18" charset="0"/>
                          </a:rPr>
                          <m:t>𝐵𝑃</m:t>
                        </m:r>
                      </m:sub>
                    </m:sSub>
                    <m:d>
                      <m:dPr>
                        <m:ctrlPr>
                          <a:rPr lang="en-US" sz="2000" i="1">
                            <a:latin typeface="Cambria Math" panose="02040503050406030204" pitchFamily="18" charset="0"/>
                          </a:rPr>
                        </m:ctrlPr>
                      </m:dPr>
                      <m:e>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𝑣</m:t>
                        </m:r>
                      </m:e>
                    </m:d>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401" r="-580"/>
                </a:stretch>
              </a:blipFill>
            </p:spPr>
            <p:txBody>
              <a:bodyPr/>
              <a:lstStyle/>
              <a:p>
                <a:r>
                  <a:rPr lang="en-US">
                    <a:noFill/>
                  </a:rPr>
                  <a:t> </a:t>
                </a:r>
              </a:p>
            </p:txBody>
          </p:sp>
        </mc:Fallback>
      </mc:AlternateContent>
    </p:spTree>
    <p:extLst>
      <p:ext uri="{BB962C8B-B14F-4D97-AF65-F5344CB8AC3E}">
        <p14:creationId xmlns:p14="http://schemas.microsoft.com/office/powerpoint/2010/main" val="2177272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66610" y="453778"/>
            <a:ext cx="5656173" cy="61402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19781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Compression</a:t>
            </a:r>
            <a:endParaRPr lang="en-US" dirty="0"/>
          </a:p>
        </p:txBody>
      </p:sp>
      <p:sp>
        <p:nvSpPr>
          <p:cNvPr id="3" name="Content Placeholder 2"/>
          <p:cNvSpPr>
            <a:spLocks noGrp="1"/>
          </p:cNvSpPr>
          <p:nvPr>
            <p:ph idx="1"/>
          </p:nvPr>
        </p:nvSpPr>
        <p:spPr/>
        <p:txBody>
          <a:bodyPr/>
          <a:lstStyle/>
          <a:p>
            <a:pPr algn="just"/>
            <a:r>
              <a:rPr lang="en-US" sz="2000" dirty="0"/>
              <a:t>Image compression involves reducing the file size of an image while maintaining as much of its quality as possible. </a:t>
            </a:r>
            <a:endParaRPr lang="en-US" sz="2000" dirty="0" smtClean="0"/>
          </a:p>
          <a:p>
            <a:pPr algn="just"/>
            <a:r>
              <a:rPr lang="en-US" sz="2000" dirty="0" smtClean="0"/>
              <a:t>This </a:t>
            </a:r>
            <a:r>
              <a:rPr lang="en-US" sz="2000" dirty="0"/>
              <a:t>is useful for saving storage space and improving the performance of websites and applications. </a:t>
            </a:r>
            <a:endParaRPr lang="en-US" sz="2000" dirty="0" smtClean="0"/>
          </a:p>
          <a:p>
            <a:pPr algn="just"/>
            <a:r>
              <a:rPr lang="en-US" sz="2000" dirty="0" smtClean="0"/>
              <a:t>There </a:t>
            </a:r>
            <a:r>
              <a:rPr lang="en-US" sz="2000" dirty="0"/>
              <a:t>are two main types of image </a:t>
            </a:r>
            <a:r>
              <a:rPr lang="en-US" sz="2000" dirty="0" smtClean="0"/>
              <a:t>compression</a:t>
            </a:r>
          </a:p>
          <a:p>
            <a:pPr lvl="1" algn="just"/>
            <a:r>
              <a:rPr lang="en-US" b="1" dirty="0"/>
              <a:t>Lossy </a:t>
            </a:r>
            <a:r>
              <a:rPr lang="en-US" b="1" dirty="0" smtClean="0"/>
              <a:t>Compression</a:t>
            </a:r>
          </a:p>
          <a:p>
            <a:pPr lvl="1" algn="just"/>
            <a:r>
              <a:rPr lang="en-US" b="1" dirty="0"/>
              <a:t>Lossless Compression:</a:t>
            </a:r>
          </a:p>
        </p:txBody>
      </p:sp>
    </p:spTree>
    <p:extLst>
      <p:ext uri="{BB962C8B-B14F-4D97-AF65-F5344CB8AC3E}">
        <p14:creationId xmlns:p14="http://schemas.microsoft.com/office/powerpoint/2010/main" val="897743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b="1" dirty="0"/>
              <a:t>image compression </a:t>
            </a:r>
            <a:r>
              <a:rPr lang="en-US" b="1" dirty="0" smtClean="0"/>
              <a:t>important?</a:t>
            </a:r>
            <a:endParaRPr lang="en-US" dirty="0"/>
          </a:p>
        </p:txBody>
      </p:sp>
      <p:sp>
        <p:nvSpPr>
          <p:cNvPr id="3" name="Content Placeholder 2"/>
          <p:cNvSpPr>
            <a:spLocks noGrp="1"/>
          </p:cNvSpPr>
          <p:nvPr>
            <p:ph idx="1"/>
          </p:nvPr>
        </p:nvSpPr>
        <p:spPr/>
        <p:txBody>
          <a:bodyPr>
            <a:normAutofit/>
          </a:bodyPr>
          <a:lstStyle/>
          <a:p>
            <a:pPr algn="just"/>
            <a:r>
              <a:rPr lang="en-US" sz="2000" dirty="0"/>
              <a:t>Compressed images load faster than uncompressed images. This matters because the speed at which webpages and applications load has a huge impact on SEO, conversion rates, the user's digital experience, and other crucial metrics. Improving web performance is one of the major ways that developers optimize websites.</a:t>
            </a:r>
          </a:p>
          <a:p>
            <a:pPr algn="just"/>
            <a:r>
              <a:rPr lang="en-US" sz="2000" dirty="0"/>
              <a:t>Image compression is typically used alongside other methods for improving web performance as well. For instance, a CDN caches content to deliver it more quickly to end users. Load balancing helps prevent web servers from becoming overloaded. The use of lazy loading can allow the most important content of a webpage to load even faster. Overall, however, image compression is often one of the quickest ways of fixing slow page performance.</a:t>
            </a:r>
          </a:p>
        </p:txBody>
      </p:sp>
    </p:spTree>
    <p:extLst>
      <p:ext uri="{BB962C8B-B14F-4D97-AF65-F5344CB8AC3E}">
        <p14:creationId xmlns:p14="http://schemas.microsoft.com/office/powerpoint/2010/main" val="3682068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114" y="205468"/>
            <a:ext cx="10515600" cy="1325563"/>
          </a:xfrm>
        </p:spPr>
        <p:txBody>
          <a:bodyPr/>
          <a:lstStyle/>
          <a:p>
            <a:r>
              <a:rPr lang="en-US" b="1" dirty="0"/>
              <a:t>Lossy Compression and Lossless Compression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04714345"/>
              </p:ext>
            </p:extLst>
          </p:nvPr>
        </p:nvGraphicFramePr>
        <p:xfrm>
          <a:off x="751114" y="1705202"/>
          <a:ext cx="8955316" cy="4840742"/>
        </p:xfrm>
        <a:graphic>
          <a:graphicData uri="http://schemas.openxmlformats.org/drawingml/2006/table">
            <a:tbl>
              <a:tblPr>
                <a:tableStyleId>{5940675A-B579-460E-94D1-54222C63F5DA}</a:tableStyleId>
              </a:tblPr>
              <a:tblGrid>
                <a:gridCol w="1217925"/>
                <a:gridCol w="4752286"/>
                <a:gridCol w="2985105"/>
              </a:tblGrid>
              <a:tr h="802840">
                <a:tc>
                  <a:txBody>
                    <a:bodyPr/>
                    <a:lstStyle/>
                    <a:p>
                      <a:pPr algn="ctr" fontAlgn="base"/>
                      <a:r>
                        <a:rPr lang="en-US" sz="1600" dirty="0">
                          <a:effectLst/>
                        </a:rPr>
                        <a:t>S.NO</a:t>
                      </a:r>
                      <a:endParaRPr lang="en-US" sz="1600" b="1" dirty="0">
                        <a:solidFill>
                          <a:srgbClr val="FF0000"/>
                        </a:solidFill>
                        <a:effectLst/>
                      </a:endParaRPr>
                    </a:p>
                  </a:txBody>
                  <a:tcPr marL="20858" marR="20858" marT="33565" marB="33565" anchor="ctr"/>
                </a:tc>
                <a:tc>
                  <a:txBody>
                    <a:bodyPr/>
                    <a:lstStyle/>
                    <a:p>
                      <a:pPr algn="ctr" fontAlgn="base"/>
                      <a:r>
                        <a:rPr lang="en-US" sz="1600" dirty="0">
                          <a:effectLst/>
                        </a:rPr>
                        <a:t>Lossy Compression</a:t>
                      </a:r>
                      <a:endParaRPr lang="en-US" sz="1600" b="1" dirty="0">
                        <a:solidFill>
                          <a:srgbClr val="FF0000"/>
                        </a:solidFill>
                        <a:effectLst/>
                      </a:endParaRPr>
                    </a:p>
                  </a:txBody>
                  <a:tcPr marL="33565" marR="33565" marT="33565" marB="33565" anchor="ctr"/>
                </a:tc>
                <a:tc>
                  <a:txBody>
                    <a:bodyPr/>
                    <a:lstStyle/>
                    <a:p>
                      <a:pPr algn="ctr" fontAlgn="base"/>
                      <a:r>
                        <a:rPr lang="en-US" sz="1600" dirty="0">
                          <a:effectLst/>
                        </a:rPr>
                        <a:t>Lossless Compression</a:t>
                      </a:r>
                      <a:endParaRPr lang="en-US" sz="1600" b="1" dirty="0">
                        <a:solidFill>
                          <a:srgbClr val="FF0000"/>
                        </a:solidFill>
                        <a:effectLst/>
                      </a:endParaRPr>
                    </a:p>
                  </a:txBody>
                  <a:tcPr marL="33565" marR="33565" marT="33565" marB="33565" anchor="ctr"/>
                </a:tc>
              </a:tr>
              <a:tr h="1016454">
                <a:tc>
                  <a:txBody>
                    <a:bodyPr/>
                    <a:lstStyle/>
                    <a:p>
                      <a:pPr algn="ctr" fontAlgn="ctr"/>
                      <a:r>
                        <a:rPr lang="en-US" sz="1600" dirty="0">
                          <a:effectLst/>
                        </a:rPr>
                        <a:t>1.</a:t>
                      </a:r>
                      <a:endParaRPr lang="en-US" sz="1600" b="0" dirty="0">
                        <a:effectLst/>
                      </a:endParaRPr>
                    </a:p>
                  </a:txBody>
                  <a:tcPr marL="52145" marR="52145" marT="73003" marB="73003" anchor="ctr"/>
                </a:tc>
                <a:tc>
                  <a:txBody>
                    <a:bodyPr/>
                    <a:lstStyle/>
                    <a:p>
                      <a:pPr algn="ctr" fontAlgn="ctr"/>
                      <a:r>
                        <a:rPr lang="en-US" sz="1600" dirty="0">
                          <a:effectLst/>
                        </a:rPr>
                        <a:t>Lossy compression is the method which eliminate the data which is not noticeable.</a:t>
                      </a:r>
                      <a:endParaRPr lang="en-US" sz="1600" b="0" dirty="0">
                        <a:effectLst/>
                      </a:endParaRPr>
                    </a:p>
                  </a:txBody>
                  <a:tcPr marL="52145" marR="52145" marT="73003" marB="73003" anchor="ctr"/>
                </a:tc>
                <a:tc>
                  <a:txBody>
                    <a:bodyPr/>
                    <a:lstStyle/>
                    <a:p>
                      <a:pPr algn="ctr" fontAlgn="ctr"/>
                      <a:r>
                        <a:rPr lang="en-US" sz="1600">
                          <a:effectLst/>
                        </a:rPr>
                        <a:t>While Lossless Compression does not eliminate the data which is not noticeable.</a:t>
                      </a:r>
                      <a:endParaRPr lang="en-US" sz="1600" b="0">
                        <a:effectLst/>
                      </a:endParaRPr>
                    </a:p>
                  </a:txBody>
                  <a:tcPr marL="52145" marR="52145" marT="73003" marB="73003" anchor="ctr"/>
                </a:tc>
              </a:tr>
              <a:tr h="1016454">
                <a:tc>
                  <a:txBody>
                    <a:bodyPr/>
                    <a:lstStyle/>
                    <a:p>
                      <a:pPr algn="ctr" fontAlgn="ctr"/>
                      <a:r>
                        <a:rPr lang="en-US" sz="1600">
                          <a:effectLst/>
                        </a:rPr>
                        <a:t>2.</a:t>
                      </a:r>
                      <a:endParaRPr lang="en-US" sz="1600" b="0">
                        <a:effectLst/>
                      </a:endParaRPr>
                    </a:p>
                  </a:txBody>
                  <a:tcPr marL="52145" marR="52145" marT="73003" marB="73003" anchor="ctr"/>
                </a:tc>
                <a:tc>
                  <a:txBody>
                    <a:bodyPr/>
                    <a:lstStyle/>
                    <a:p>
                      <a:pPr algn="ctr" fontAlgn="ctr"/>
                      <a:r>
                        <a:rPr lang="en-US" sz="1600" dirty="0">
                          <a:effectLst/>
                        </a:rPr>
                        <a:t>In Lossy compression, A file does not restore or rebuilt in its original form.</a:t>
                      </a:r>
                      <a:endParaRPr lang="en-US" sz="1600" b="0" dirty="0">
                        <a:effectLst/>
                      </a:endParaRPr>
                    </a:p>
                  </a:txBody>
                  <a:tcPr marL="52145" marR="52145" marT="73003" marB="73003" anchor="ctr"/>
                </a:tc>
                <a:tc>
                  <a:txBody>
                    <a:bodyPr/>
                    <a:lstStyle/>
                    <a:p>
                      <a:pPr algn="ctr" fontAlgn="ctr"/>
                      <a:r>
                        <a:rPr lang="en-US" sz="1600">
                          <a:effectLst/>
                        </a:rPr>
                        <a:t>While in Lossless Compression, A file can be restored in its original form.</a:t>
                      </a:r>
                      <a:endParaRPr lang="en-US" sz="1600" b="0">
                        <a:effectLst/>
                      </a:endParaRPr>
                    </a:p>
                  </a:txBody>
                  <a:tcPr marL="52145" marR="52145" marT="73003" marB="73003" anchor="ctr"/>
                </a:tc>
              </a:tr>
              <a:tr h="1002497">
                <a:tc>
                  <a:txBody>
                    <a:bodyPr/>
                    <a:lstStyle/>
                    <a:p>
                      <a:pPr algn="ctr" fontAlgn="ctr"/>
                      <a:r>
                        <a:rPr lang="en-US" sz="1600">
                          <a:effectLst/>
                        </a:rPr>
                        <a:t>3.</a:t>
                      </a:r>
                      <a:endParaRPr lang="en-US" sz="1600" b="0">
                        <a:effectLst/>
                      </a:endParaRPr>
                    </a:p>
                  </a:txBody>
                  <a:tcPr marL="52145" marR="52145" marT="73003" marB="73003" anchor="ctr"/>
                </a:tc>
                <a:tc>
                  <a:txBody>
                    <a:bodyPr/>
                    <a:lstStyle/>
                    <a:p>
                      <a:pPr algn="ctr" fontAlgn="ctr"/>
                      <a:r>
                        <a:rPr lang="en-US" sz="1600" dirty="0">
                          <a:effectLst/>
                        </a:rPr>
                        <a:t>In Lossy compression, Data’s quality is compromised.</a:t>
                      </a:r>
                      <a:endParaRPr lang="en-US" sz="1600" b="0" dirty="0">
                        <a:effectLst/>
                      </a:endParaRPr>
                    </a:p>
                  </a:txBody>
                  <a:tcPr marL="52145" marR="52145" marT="73003" marB="73003" anchor="ctr"/>
                </a:tc>
                <a:tc>
                  <a:txBody>
                    <a:bodyPr/>
                    <a:lstStyle/>
                    <a:p>
                      <a:pPr algn="ctr" fontAlgn="ctr"/>
                      <a:r>
                        <a:rPr lang="en-US" sz="1600" dirty="0">
                          <a:effectLst/>
                        </a:rPr>
                        <a:t>But Lossless Compression does not compromise the data’s quality.</a:t>
                      </a:r>
                      <a:endParaRPr lang="en-US" sz="1600" b="0" dirty="0">
                        <a:effectLst/>
                      </a:endParaRPr>
                    </a:p>
                  </a:txBody>
                  <a:tcPr marL="52145" marR="52145" marT="73003" marB="73003" anchor="ctr"/>
                </a:tc>
              </a:tr>
              <a:tr h="1002497">
                <a:tc>
                  <a:txBody>
                    <a:bodyPr/>
                    <a:lstStyle/>
                    <a:p>
                      <a:pPr algn="ctr" fontAlgn="ctr"/>
                      <a:r>
                        <a:rPr lang="en-US" sz="1600">
                          <a:effectLst/>
                        </a:rPr>
                        <a:t>4.</a:t>
                      </a:r>
                      <a:endParaRPr lang="en-US" sz="1600" b="0">
                        <a:effectLst/>
                      </a:endParaRPr>
                    </a:p>
                  </a:txBody>
                  <a:tcPr marL="52145" marR="52145" marT="73003" marB="73003" anchor="ctr"/>
                </a:tc>
                <a:tc>
                  <a:txBody>
                    <a:bodyPr/>
                    <a:lstStyle/>
                    <a:p>
                      <a:pPr algn="ctr" fontAlgn="ctr"/>
                      <a:r>
                        <a:rPr lang="en-US" sz="1600" dirty="0">
                          <a:effectLst/>
                        </a:rPr>
                        <a:t>Lossy compression reduces the size of data.</a:t>
                      </a:r>
                      <a:endParaRPr lang="en-US" sz="1600" b="0" dirty="0">
                        <a:effectLst/>
                      </a:endParaRPr>
                    </a:p>
                  </a:txBody>
                  <a:tcPr marL="52145" marR="52145" marT="73003" marB="73003" anchor="ctr"/>
                </a:tc>
                <a:tc>
                  <a:txBody>
                    <a:bodyPr/>
                    <a:lstStyle/>
                    <a:p>
                      <a:pPr algn="ctr" fontAlgn="ctr"/>
                      <a:r>
                        <a:rPr lang="en-US" sz="1600" dirty="0">
                          <a:effectLst/>
                        </a:rPr>
                        <a:t>But Lossless Compression does not reduce the size of data.</a:t>
                      </a:r>
                      <a:endParaRPr lang="en-US" sz="1600" b="0" dirty="0">
                        <a:effectLst/>
                      </a:endParaRPr>
                    </a:p>
                  </a:txBody>
                  <a:tcPr marL="52145" marR="52145" marT="73003" marB="73003" anchor="ctr"/>
                </a:tc>
              </a:tr>
            </a:tbl>
          </a:graphicData>
        </a:graphic>
      </p:graphicFrame>
    </p:spTree>
    <p:extLst>
      <p:ext uri="{BB962C8B-B14F-4D97-AF65-F5344CB8AC3E}">
        <p14:creationId xmlns:p14="http://schemas.microsoft.com/office/powerpoint/2010/main" val="2751023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93772573"/>
              </p:ext>
            </p:extLst>
          </p:nvPr>
        </p:nvGraphicFramePr>
        <p:xfrm>
          <a:off x="812800" y="355487"/>
          <a:ext cx="8926286" cy="5987256"/>
        </p:xfrm>
        <a:graphic>
          <a:graphicData uri="http://schemas.openxmlformats.org/drawingml/2006/table">
            <a:tbl>
              <a:tblPr>
                <a:tableStyleId>{5940675A-B579-460E-94D1-54222C63F5DA}</a:tableStyleId>
              </a:tblPr>
              <a:tblGrid>
                <a:gridCol w="1057892"/>
                <a:gridCol w="4616880"/>
                <a:gridCol w="3251514"/>
              </a:tblGrid>
              <a:tr h="2177184">
                <a:tc>
                  <a:txBody>
                    <a:bodyPr/>
                    <a:lstStyle/>
                    <a:p>
                      <a:pPr algn="ctr" fontAlgn="ctr"/>
                      <a:r>
                        <a:rPr lang="en-US" sz="1250" dirty="0">
                          <a:effectLst/>
                        </a:rPr>
                        <a:t>.</a:t>
                      </a:r>
                      <a:endParaRPr lang="en-US" sz="1250" b="0" dirty="0">
                        <a:effectLst/>
                      </a:endParaRPr>
                    </a:p>
                  </a:txBody>
                  <a:tcPr marL="95250" marR="95250" marT="133350" marB="133350" anchor="ctr"/>
                </a:tc>
                <a:tc>
                  <a:txBody>
                    <a:bodyPr/>
                    <a:lstStyle/>
                    <a:p>
                      <a:pPr algn="just" fontAlgn="ctr"/>
                      <a:r>
                        <a:rPr lang="en-US" sz="1800" u="none" dirty="0">
                          <a:effectLst/>
                        </a:rPr>
                        <a:t>Algorithms used in Lossy compression are: </a:t>
                      </a:r>
                      <a:r>
                        <a:rPr lang="en-US" sz="1800" b="1" u="none" dirty="0">
                          <a:effectLst/>
                        </a:rPr>
                        <a:t>Transform coding, Discrete Cosine Transform, Discrete Wavelet Transform, fractal compression </a:t>
                      </a:r>
                      <a:r>
                        <a:rPr lang="en-US" sz="1800" u="none" dirty="0">
                          <a:effectLst/>
                        </a:rPr>
                        <a:t>etc.</a:t>
                      </a:r>
                      <a:endParaRPr lang="en-US" sz="1800" b="0" i="0" u="none" dirty="0">
                        <a:effectLst/>
                      </a:endParaRPr>
                    </a:p>
                  </a:txBody>
                  <a:tcPr marL="95250" marR="95250" marT="133350" marB="133350" anchor="ctr"/>
                </a:tc>
                <a:tc>
                  <a:txBody>
                    <a:bodyPr/>
                    <a:lstStyle/>
                    <a:p>
                      <a:pPr algn="just" fontAlgn="ctr"/>
                      <a:r>
                        <a:rPr lang="en-US" sz="1800" u="none" dirty="0">
                          <a:effectLst/>
                        </a:rPr>
                        <a:t>Algorithms used in Lossless compression </a:t>
                      </a:r>
                      <a:r>
                        <a:rPr lang="en-US" sz="1800" u="none" dirty="0" smtClean="0">
                          <a:effectLst/>
                        </a:rPr>
                        <a:t>are: </a:t>
                      </a:r>
                      <a:r>
                        <a:rPr lang="en-US" sz="1800" b="1" u="none" dirty="0" smtClean="0">
                          <a:effectLst/>
                        </a:rPr>
                        <a:t>Run Length Encoding,</a:t>
                      </a:r>
                      <a:r>
                        <a:rPr lang="en-US" sz="1800" b="1" u="none" baseline="0" dirty="0" smtClean="0">
                          <a:effectLst/>
                        </a:rPr>
                        <a:t> </a:t>
                      </a:r>
                      <a:r>
                        <a:rPr lang="en-US" sz="1800" b="1" u="none" dirty="0" smtClean="0">
                          <a:effectLst/>
                        </a:rPr>
                        <a:t>Lempel-Ziv-Welch</a:t>
                      </a:r>
                      <a:r>
                        <a:rPr lang="en-US" sz="1800" b="1" u="none" dirty="0">
                          <a:effectLst/>
                        </a:rPr>
                        <a:t>, Huffman </a:t>
                      </a:r>
                      <a:r>
                        <a:rPr lang="en-US" sz="1800" b="1" u="none" dirty="0" err="1" smtClean="0">
                          <a:effectLst/>
                        </a:rPr>
                        <a:t>Coding,Arithmetic</a:t>
                      </a:r>
                      <a:r>
                        <a:rPr lang="en-US" sz="1800" b="1" u="none" dirty="0" smtClean="0">
                          <a:effectLst/>
                        </a:rPr>
                        <a:t> </a:t>
                      </a:r>
                      <a:r>
                        <a:rPr lang="en-US" sz="1800" b="1" u="none" dirty="0">
                          <a:effectLst/>
                        </a:rPr>
                        <a:t>encoding </a:t>
                      </a:r>
                      <a:r>
                        <a:rPr lang="en-US" sz="1800" u="none" dirty="0">
                          <a:effectLst/>
                        </a:rPr>
                        <a:t>etc.</a:t>
                      </a:r>
                      <a:endParaRPr lang="en-US" sz="1800" b="0" i="0" u="none" dirty="0">
                        <a:effectLst/>
                      </a:endParaRPr>
                    </a:p>
                  </a:txBody>
                  <a:tcPr marL="95250" marR="95250" marT="133350" marB="133350" anchor="ctr"/>
                </a:tc>
              </a:tr>
              <a:tr h="1156629">
                <a:tc>
                  <a:txBody>
                    <a:bodyPr/>
                    <a:lstStyle/>
                    <a:p>
                      <a:pPr algn="ctr" fontAlgn="ctr"/>
                      <a:r>
                        <a:rPr lang="en-US" sz="1250">
                          <a:effectLst/>
                        </a:rPr>
                        <a:t>6.</a:t>
                      </a:r>
                      <a:endParaRPr lang="en-US" sz="1250" b="0">
                        <a:effectLst/>
                      </a:endParaRPr>
                    </a:p>
                  </a:txBody>
                  <a:tcPr marL="95250" marR="95250" marT="133350" marB="133350" anchor="ctr"/>
                </a:tc>
                <a:tc>
                  <a:txBody>
                    <a:bodyPr/>
                    <a:lstStyle/>
                    <a:p>
                      <a:pPr algn="just" fontAlgn="ctr"/>
                      <a:r>
                        <a:rPr lang="en-US" sz="1800" dirty="0">
                          <a:effectLst/>
                        </a:rPr>
                        <a:t>Lossy compression is used in Images, audio, video.</a:t>
                      </a:r>
                      <a:endParaRPr lang="en-US" sz="1800" b="0" dirty="0">
                        <a:effectLst/>
                      </a:endParaRPr>
                    </a:p>
                  </a:txBody>
                  <a:tcPr marL="95250" marR="95250" marT="133350" marB="133350" anchor="ctr"/>
                </a:tc>
                <a:tc>
                  <a:txBody>
                    <a:bodyPr/>
                    <a:lstStyle/>
                    <a:p>
                      <a:pPr algn="just" fontAlgn="ctr"/>
                      <a:r>
                        <a:rPr lang="en-US" sz="1800" dirty="0">
                          <a:effectLst/>
                        </a:rPr>
                        <a:t>Lossless Compression is used in Text, images, sound.</a:t>
                      </a:r>
                      <a:endParaRPr lang="en-US" sz="1800" b="0" dirty="0">
                        <a:effectLst/>
                      </a:endParaRPr>
                    </a:p>
                  </a:txBody>
                  <a:tcPr marL="95250" marR="95250" marT="133350" marB="133350" anchor="ctr"/>
                </a:tc>
              </a:tr>
              <a:tr h="1496814">
                <a:tc>
                  <a:txBody>
                    <a:bodyPr/>
                    <a:lstStyle/>
                    <a:p>
                      <a:pPr algn="ctr" fontAlgn="ctr"/>
                      <a:r>
                        <a:rPr lang="en-US" sz="1250">
                          <a:effectLst/>
                        </a:rPr>
                        <a:t>7.</a:t>
                      </a:r>
                      <a:endParaRPr lang="en-US" sz="1250" b="0">
                        <a:effectLst/>
                      </a:endParaRPr>
                    </a:p>
                  </a:txBody>
                  <a:tcPr marL="95250" marR="95250" marT="133350" marB="133350" anchor="ctr"/>
                </a:tc>
                <a:tc>
                  <a:txBody>
                    <a:bodyPr/>
                    <a:lstStyle/>
                    <a:p>
                      <a:pPr algn="just" fontAlgn="ctr"/>
                      <a:r>
                        <a:rPr lang="en-US" sz="1800" dirty="0">
                          <a:effectLst/>
                        </a:rPr>
                        <a:t>Lossy compression has more data-holding capacity.</a:t>
                      </a:r>
                      <a:endParaRPr lang="en-US" sz="1800" b="0" dirty="0">
                        <a:effectLst/>
                      </a:endParaRPr>
                    </a:p>
                  </a:txBody>
                  <a:tcPr marL="95250" marR="95250" marT="133350" marB="133350" anchor="ctr"/>
                </a:tc>
                <a:tc>
                  <a:txBody>
                    <a:bodyPr/>
                    <a:lstStyle/>
                    <a:p>
                      <a:pPr algn="just" fontAlgn="ctr"/>
                      <a:r>
                        <a:rPr lang="en-US" sz="1800" dirty="0">
                          <a:effectLst/>
                        </a:rPr>
                        <a:t>Lossless Compression has less data-holding capacity than Lossy compression technique.</a:t>
                      </a:r>
                      <a:endParaRPr lang="en-US" sz="1800" b="0" dirty="0">
                        <a:effectLst/>
                      </a:endParaRPr>
                    </a:p>
                  </a:txBody>
                  <a:tcPr marL="95250" marR="95250" marT="133350" marB="133350" anchor="ctr"/>
                </a:tc>
              </a:tr>
              <a:tr h="1156629">
                <a:tc>
                  <a:txBody>
                    <a:bodyPr/>
                    <a:lstStyle/>
                    <a:p>
                      <a:pPr algn="ctr" fontAlgn="ctr"/>
                      <a:r>
                        <a:rPr lang="en-US" sz="1250">
                          <a:effectLst/>
                        </a:rPr>
                        <a:t>8.</a:t>
                      </a:r>
                      <a:endParaRPr lang="en-US" sz="1250" b="0">
                        <a:effectLst/>
                      </a:endParaRPr>
                    </a:p>
                  </a:txBody>
                  <a:tcPr marL="95250" marR="95250" marT="133350" marB="133350" anchor="ctr"/>
                </a:tc>
                <a:tc>
                  <a:txBody>
                    <a:bodyPr/>
                    <a:lstStyle/>
                    <a:p>
                      <a:pPr algn="just" fontAlgn="ctr"/>
                      <a:r>
                        <a:rPr lang="en-US" sz="1800" dirty="0">
                          <a:effectLst/>
                        </a:rPr>
                        <a:t>Lossy compression is also termed as irreversible compression.</a:t>
                      </a:r>
                      <a:endParaRPr lang="en-US" sz="1800" b="0" dirty="0">
                        <a:effectLst/>
                      </a:endParaRPr>
                    </a:p>
                  </a:txBody>
                  <a:tcPr marL="95250" marR="95250" marT="133350" marB="133350" anchor="ctr"/>
                </a:tc>
                <a:tc>
                  <a:txBody>
                    <a:bodyPr/>
                    <a:lstStyle/>
                    <a:p>
                      <a:pPr algn="just" fontAlgn="ctr"/>
                      <a:r>
                        <a:rPr lang="en-US" sz="1800" dirty="0">
                          <a:effectLst/>
                        </a:rPr>
                        <a:t>Lossless Compression is also termed as reversible compression.</a:t>
                      </a:r>
                      <a:endParaRPr lang="en-US" sz="1800" b="0" dirty="0">
                        <a:effectLst/>
                      </a:endParaRPr>
                    </a:p>
                  </a:txBody>
                  <a:tcPr marL="95250" marR="95250" marT="133350" marB="133350" anchor="ctr"/>
                </a:tc>
              </a:tr>
            </a:tbl>
          </a:graphicData>
        </a:graphic>
      </p:graphicFrame>
    </p:spTree>
    <p:extLst>
      <p:ext uri="{BB962C8B-B14F-4D97-AF65-F5344CB8AC3E}">
        <p14:creationId xmlns:p14="http://schemas.microsoft.com/office/powerpoint/2010/main" val="1081341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compression models</a:t>
            </a:r>
            <a:endParaRPr lang="en-US" dirty="0"/>
          </a:p>
        </p:txBody>
      </p:sp>
      <p:sp>
        <p:nvSpPr>
          <p:cNvPr id="3" name="Content Placeholder 2"/>
          <p:cNvSpPr>
            <a:spLocks noGrp="1"/>
          </p:cNvSpPr>
          <p:nvPr>
            <p:ph idx="1"/>
          </p:nvPr>
        </p:nvSpPr>
        <p:spPr/>
        <p:txBody>
          <a:bodyPr>
            <a:normAutofit/>
          </a:bodyPr>
          <a:lstStyle/>
          <a:p>
            <a:pPr algn="just"/>
            <a:r>
              <a:rPr lang="en-US" sz="2000" dirty="0"/>
              <a:t>Compression has two types i.e. Lossy and Lossless technique. </a:t>
            </a:r>
            <a:endParaRPr lang="en-US" sz="2000" dirty="0" smtClean="0"/>
          </a:p>
          <a:p>
            <a:pPr algn="just"/>
            <a:r>
              <a:rPr lang="en-US" sz="2000" dirty="0" smtClean="0"/>
              <a:t>A </a:t>
            </a:r>
            <a:r>
              <a:rPr lang="en-US" sz="2000" dirty="0"/>
              <a:t>typical image compression system comprises of two main blocks An Encoder (Compressor) which is a software application used to compress an image and Decoder (</a:t>
            </a:r>
            <a:r>
              <a:rPr lang="en-US" sz="2000" dirty="0" err="1" smtClean="0"/>
              <a:t>Decompressor</a:t>
            </a:r>
            <a:r>
              <a:rPr lang="en-US" sz="2000" dirty="0"/>
              <a:t>) which is a software application used to de-compress an image. </a:t>
            </a:r>
            <a:endParaRPr lang="en-US" sz="2000" dirty="0" smtClean="0"/>
          </a:p>
          <a:p>
            <a:pPr algn="just"/>
            <a:r>
              <a:rPr lang="en-US" sz="2000" dirty="0" smtClean="0"/>
              <a:t>The </a:t>
            </a:r>
            <a:r>
              <a:rPr lang="en-US" sz="2000" dirty="0"/>
              <a:t>image f(</a:t>
            </a:r>
            <a:r>
              <a:rPr lang="en-US" sz="2000" dirty="0" err="1"/>
              <a:t>x,y</a:t>
            </a:r>
            <a:r>
              <a:rPr lang="en-US" sz="2000" dirty="0"/>
              <a:t>) is fed to the encoder which encodes the image to make it suitable for transmission. </a:t>
            </a:r>
            <a:endParaRPr lang="en-US" sz="2000" dirty="0" smtClean="0"/>
          </a:p>
          <a:p>
            <a:pPr algn="just"/>
            <a:r>
              <a:rPr lang="en-US" sz="2000" dirty="0" smtClean="0"/>
              <a:t>The </a:t>
            </a:r>
            <a:r>
              <a:rPr lang="en-US" sz="2000" dirty="0"/>
              <a:t>decoder receives this transmitted signal and reconstructs the output image f’(</a:t>
            </a:r>
            <a:r>
              <a:rPr lang="en-US" sz="2000" dirty="0" err="1"/>
              <a:t>x,y</a:t>
            </a:r>
            <a:r>
              <a:rPr lang="en-US" sz="2000" dirty="0"/>
              <a:t>). </a:t>
            </a:r>
            <a:endParaRPr lang="en-US" sz="2000" dirty="0" smtClean="0"/>
          </a:p>
          <a:p>
            <a:pPr algn="just"/>
            <a:r>
              <a:rPr lang="en-US" sz="2000" dirty="0" smtClean="0"/>
              <a:t>If </a:t>
            </a:r>
            <a:r>
              <a:rPr lang="en-US" sz="2000" dirty="0"/>
              <a:t>the system is an error free the image f’(</a:t>
            </a:r>
            <a:r>
              <a:rPr lang="en-US" sz="2000" dirty="0" err="1"/>
              <a:t>x,y</a:t>
            </a:r>
            <a:r>
              <a:rPr lang="en-US" sz="2000" dirty="0"/>
              <a:t>) will be a replica of f(</a:t>
            </a:r>
            <a:r>
              <a:rPr lang="en-US" sz="2000" dirty="0" err="1"/>
              <a:t>x,y</a:t>
            </a:r>
            <a:r>
              <a:rPr lang="en-US" sz="2000" dirty="0"/>
              <a:t>). </a:t>
            </a:r>
            <a:endParaRPr lang="en-US" sz="2000" dirty="0" smtClean="0"/>
          </a:p>
          <a:p>
            <a:pPr algn="just"/>
            <a:r>
              <a:rPr lang="en-US" sz="2000" dirty="0" smtClean="0"/>
              <a:t>Input </a:t>
            </a:r>
            <a:r>
              <a:rPr lang="en-US" sz="2000" dirty="0"/>
              <a:t>and output function f(</a:t>
            </a:r>
            <a:r>
              <a:rPr lang="en-US" sz="2000" dirty="0" err="1"/>
              <a:t>x,y,t</a:t>
            </a:r>
            <a:r>
              <a:rPr lang="en-US" sz="2000" dirty="0"/>
              <a:t>) and f’(</a:t>
            </a:r>
            <a:r>
              <a:rPr lang="en-US" sz="2000" dirty="0" err="1"/>
              <a:t>x,y,t</a:t>
            </a:r>
            <a:r>
              <a:rPr lang="en-US" sz="2000" dirty="0"/>
              <a:t>) respectively are used for video application where t specified the time.</a:t>
            </a:r>
          </a:p>
        </p:txBody>
      </p:sp>
    </p:spTree>
    <p:extLst>
      <p:ext uri="{BB962C8B-B14F-4D97-AF65-F5344CB8AC3E}">
        <p14:creationId xmlns:p14="http://schemas.microsoft.com/office/powerpoint/2010/main" val="2118972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70418" y="1337916"/>
            <a:ext cx="8037222" cy="3465904"/>
          </a:xfrm>
          <a:prstGeom prst="rect">
            <a:avLst/>
          </a:prstGeom>
        </p:spPr>
      </p:pic>
    </p:spTree>
    <p:extLst>
      <p:ext uri="{BB962C8B-B14F-4D97-AF65-F5344CB8AC3E}">
        <p14:creationId xmlns:p14="http://schemas.microsoft.com/office/powerpoint/2010/main" val="2228649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Cot..</a:t>
            </a:r>
            <a:endParaRPr lang="en-US" dirty="0"/>
          </a:p>
        </p:txBody>
      </p:sp>
      <p:pic>
        <p:nvPicPr>
          <p:cNvPr id="4" name="Content Placeholder 3"/>
          <p:cNvPicPr>
            <a:picLocks noGrp="1" noChangeAspect="1"/>
          </p:cNvPicPr>
          <p:nvPr>
            <p:ph idx="1"/>
          </p:nvPr>
        </p:nvPicPr>
        <p:blipFill>
          <a:blip r:embed="rId2"/>
          <a:stretch>
            <a:fillRect/>
          </a:stretch>
        </p:blipFill>
        <p:spPr>
          <a:xfrm>
            <a:off x="3624262" y="2210594"/>
            <a:ext cx="4943475" cy="3581400"/>
          </a:xfrm>
          <a:prstGeom prst="rect">
            <a:avLst/>
          </a:prstGeom>
        </p:spPr>
      </p:pic>
    </p:spTree>
    <p:extLst>
      <p:ext uri="{BB962C8B-B14F-4D97-AF65-F5344CB8AC3E}">
        <p14:creationId xmlns:p14="http://schemas.microsoft.com/office/powerpoint/2010/main" val="2710760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8"/>
            <a:ext cx="10515600" cy="6503831"/>
          </a:xfrm>
        </p:spPr>
        <p:txBody>
          <a:bodyPr>
            <a:noAutofit/>
          </a:bodyPr>
          <a:lstStyle/>
          <a:p>
            <a:pPr algn="just"/>
            <a:r>
              <a:rPr lang="en-US" sz="2000" b="1" dirty="0" smtClean="0"/>
              <a:t>Encoder (Compressor): </a:t>
            </a:r>
          </a:p>
          <a:p>
            <a:pPr algn="just"/>
            <a:r>
              <a:rPr lang="en-US" sz="2000" dirty="0" smtClean="0"/>
              <a:t>The three basic types of the redundancies in an image are interpixel, coding redundancies and psychovisual redundancies. Run length coding is used to eliminate or reduce inter-pixel redundancies, Huffman encoding is used to eliminate or reduce coding redundancies and psychovisual is used to eliminate interpixel redundancies. The input image is passed through a </a:t>
            </a:r>
            <a:r>
              <a:rPr lang="en-US" sz="2000" b="1" dirty="0" smtClean="0"/>
              <a:t>Mapper</a:t>
            </a:r>
            <a:r>
              <a:rPr lang="en-US" sz="2000" dirty="0" smtClean="0"/>
              <a:t>. The mapper reduces the interpixel redundancies. The mapping stage is a lossless technique and hence is a reversible operation. Run-length coding is used to compress the image in this stage. The output of a mapper is passed to a </a:t>
            </a:r>
            <a:r>
              <a:rPr lang="en-US" sz="2000" b="1" dirty="0" smtClean="0"/>
              <a:t>Quantizer</a:t>
            </a:r>
            <a:r>
              <a:rPr lang="en-US" sz="2000" dirty="0" smtClean="0"/>
              <a:t> block. The quantizer block reduces the psychovisual redundancies. It compresses the data by eliminating some redundant information and hence is an irreversible operation. The quantizer block uses JPEG compression which means a lossy compression. Hence in case of lossless compression, the quantizer block is omitted. </a:t>
            </a:r>
          </a:p>
          <a:p>
            <a:pPr algn="just"/>
            <a:r>
              <a:rPr lang="en-US" sz="2000" dirty="0" smtClean="0"/>
              <a:t>The final block of the encoder is </a:t>
            </a:r>
            <a:r>
              <a:rPr lang="en-US" sz="2000" b="1" dirty="0" smtClean="0"/>
              <a:t>Symbol Coder</a:t>
            </a:r>
            <a:r>
              <a:rPr lang="en-US" sz="2000" dirty="0" smtClean="0"/>
              <a:t>. This block creates a variable length code to represent the output of the quantizer. The shortest code length is used for most frequent quantizer output to reduce coding redundancy. This operation is reversible. The Huffman code is a typical example of the symbol coder. </a:t>
            </a:r>
          </a:p>
          <a:p>
            <a:pPr algn="just"/>
            <a:r>
              <a:rPr lang="en-US" sz="2000" b="1" dirty="0" smtClean="0"/>
              <a:t>Decoder (De-compressor): </a:t>
            </a:r>
            <a:r>
              <a:rPr lang="en-US" sz="2000" dirty="0" smtClean="0"/>
              <a:t>The </a:t>
            </a:r>
            <a:r>
              <a:rPr lang="en-US" sz="2000" b="1" dirty="0" smtClean="0"/>
              <a:t>Symbol Decoder </a:t>
            </a:r>
            <a:r>
              <a:rPr lang="en-US" sz="2000" dirty="0" smtClean="0"/>
              <a:t>and </a:t>
            </a:r>
            <a:r>
              <a:rPr lang="en-US" sz="2000" b="1" dirty="0" smtClean="0"/>
              <a:t>Inverse Mapper </a:t>
            </a:r>
            <a:r>
              <a:rPr lang="en-US" sz="2000" dirty="0" smtClean="0"/>
              <a:t>of decoder block perform exactly the reverse operation of the symbol coder and the mapper blocks respectively. It is important to note that the decoder has only two blocks. Since quantization is irreversible hence, an inverse quantizer block does not exist. </a:t>
            </a:r>
            <a:endParaRPr lang="en-US" sz="2000" dirty="0"/>
          </a:p>
        </p:txBody>
      </p:sp>
    </p:spTree>
    <p:extLst>
      <p:ext uri="{BB962C8B-B14F-4D97-AF65-F5344CB8AC3E}">
        <p14:creationId xmlns:p14="http://schemas.microsoft.com/office/powerpoint/2010/main" val="1726324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US" dirty="0" smtClean="0"/>
              <a:t>standards and coding Techniques</a:t>
            </a:r>
            <a:endParaRPr lang="en-US" dirty="0"/>
          </a:p>
        </p:txBody>
      </p:sp>
      <p:sp>
        <p:nvSpPr>
          <p:cNvPr id="3" name="Content Placeholder 2"/>
          <p:cNvSpPr>
            <a:spLocks noGrp="1"/>
          </p:cNvSpPr>
          <p:nvPr>
            <p:ph idx="1"/>
          </p:nvPr>
        </p:nvSpPr>
        <p:spPr>
          <a:xfrm>
            <a:off x="838200" y="1365161"/>
            <a:ext cx="10515600" cy="4811802"/>
          </a:xfrm>
        </p:spPr>
        <p:txBody>
          <a:bodyPr>
            <a:normAutofit/>
          </a:bodyPr>
          <a:lstStyle/>
          <a:p>
            <a:pPr algn="just"/>
            <a:r>
              <a:rPr lang="en-US" sz="2000" dirty="0"/>
              <a:t>Image compression is a process that makes image files smaller. Image compression most often works either by removing bytes of information from the image, or by using an image compression algorithm to rewrite the image file in a way that takes up less storage space. </a:t>
            </a:r>
            <a:endParaRPr lang="en-US" sz="2000" dirty="0" smtClean="0"/>
          </a:p>
          <a:p>
            <a:pPr algn="just"/>
            <a:r>
              <a:rPr lang="en-US" sz="2000" dirty="0" smtClean="0"/>
              <a:t>Compressing </a:t>
            </a:r>
            <a:r>
              <a:rPr lang="en-US" sz="2000" dirty="0"/>
              <a:t>an image is an effective way to ensure that the image loads quickly when a user interacts with a website or application. It is an important part of image optimization</a:t>
            </a:r>
            <a:r>
              <a:rPr lang="en-US" sz="2000" dirty="0" smtClean="0"/>
              <a:t>.</a:t>
            </a:r>
          </a:p>
          <a:p>
            <a:pPr algn="just"/>
            <a:endParaRPr lang="en-US" sz="2000" dirty="0"/>
          </a:p>
        </p:txBody>
      </p:sp>
    </p:spTree>
    <p:extLst>
      <p:ext uri="{BB962C8B-B14F-4D97-AF65-F5344CB8AC3E}">
        <p14:creationId xmlns:p14="http://schemas.microsoft.com/office/powerpoint/2010/main" val="21885609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Inter-pixel Redundancy (Run Length Coding</a:t>
            </a:r>
            <a:r>
              <a:rPr lang="en-US" dirty="0" smtClean="0"/>
              <a:t>)</a:t>
            </a:r>
            <a:endParaRPr lang="en-US" dirty="0"/>
          </a:p>
        </p:txBody>
      </p:sp>
      <p:sp>
        <p:nvSpPr>
          <p:cNvPr id="3" name="Content Placeholder 2"/>
          <p:cNvSpPr>
            <a:spLocks noGrp="1"/>
          </p:cNvSpPr>
          <p:nvPr>
            <p:ph idx="1"/>
          </p:nvPr>
        </p:nvSpPr>
        <p:spPr/>
        <p:txBody>
          <a:bodyPr>
            <a:noAutofit/>
          </a:bodyPr>
          <a:lstStyle/>
          <a:p>
            <a:pPr algn="just"/>
            <a:r>
              <a:rPr lang="en-US" sz="2000" dirty="0" smtClean="0"/>
              <a:t>It is a simplest data compression technique. It is a form of lossless data compression in which runs of data (sequences in which the same data value occurs in many consecutive data elements) are stored as a single data value and count, rather than as the original run. This is most useful on data that contains many such runs. </a:t>
            </a:r>
          </a:p>
          <a:p>
            <a:pPr algn="just"/>
            <a:endParaRPr lang="en-US" sz="2000" dirty="0" smtClean="0"/>
          </a:p>
          <a:p>
            <a:pPr algn="just"/>
            <a:r>
              <a:rPr lang="en-US" sz="2000" dirty="0" smtClean="0"/>
              <a:t>The general idea behind this method is to replace consecutive repeating occurrences of a symbol by one occurrence of the symbol followed by the number of occurrences. </a:t>
            </a:r>
          </a:p>
          <a:p>
            <a:pPr marL="0" indent="0" algn="just">
              <a:buNone/>
            </a:pPr>
            <a:endParaRPr lang="en-US" sz="2000" dirty="0" smtClean="0"/>
          </a:p>
          <a:p>
            <a:pPr algn="just"/>
            <a:r>
              <a:rPr lang="en-US" sz="2000" dirty="0" smtClean="0"/>
              <a:t>Example 1: Suppose string is AAAAAAA then Run-length encoding is A7 (A is character and 7 is number of times appear that string) </a:t>
            </a:r>
          </a:p>
          <a:p>
            <a:pPr algn="just"/>
            <a:r>
              <a:rPr lang="en-US" sz="2000" dirty="0" smtClean="0"/>
              <a:t>Example 2: If input string is “WWWWAAADEXXXXXX” then the Run-length encoding is W4A3D1E1X6.</a:t>
            </a:r>
            <a:endParaRPr lang="en-US" sz="2000" dirty="0"/>
          </a:p>
        </p:txBody>
      </p:sp>
    </p:spTree>
    <p:extLst>
      <p:ext uri="{BB962C8B-B14F-4D97-AF65-F5344CB8AC3E}">
        <p14:creationId xmlns:p14="http://schemas.microsoft.com/office/powerpoint/2010/main" val="4218477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a:bodyPr>
          <a:lstStyle/>
          <a:p>
            <a:r>
              <a:rPr lang="en-US" sz="2400" b="1" dirty="0"/>
              <a:t>Psychovisual Redundancy (4-bit Improved Gray Scale Coding: IGS Coding Scheme)</a:t>
            </a:r>
          </a:p>
        </p:txBody>
      </p:sp>
      <p:sp>
        <p:nvSpPr>
          <p:cNvPr id="3" name="Content Placeholder 2"/>
          <p:cNvSpPr>
            <a:spLocks noGrp="1"/>
          </p:cNvSpPr>
          <p:nvPr>
            <p:ph idx="1"/>
          </p:nvPr>
        </p:nvSpPr>
        <p:spPr>
          <a:xfrm>
            <a:off x="838200" y="953038"/>
            <a:ext cx="10515600" cy="5223925"/>
          </a:xfrm>
        </p:spPr>
        <p:txBody>
          <a:bodyPr>
            <a:normAutofit/>
          </a:bodyPr>
          <a:lstStyle/>
          <a:p>
            <a:pPr algn="just"/>
            <a:r>
              <a:rPr lang="en-US" sz="2000" dirty="0"/>
              <a:t>The tendency of certain kinds of information to be relatively unimportant to the human visual system, The Psychovisual redundancies exist because human perception does not involve quantitative analysis of every pixel or luminance value in the image. During human eye visualization certain information can be eliminated without significantly degrading image quality. For example: </a:t>
            </a:r>
          </a:p>
        </p:txBody>
      </p:sp>
      <p:pic>
        <p:nvPicPr>
          <p:cNvPr id="4" name="Picture 3"/>
          <p:cNvPicPr>
            <a:picLocks noChangeAspect="1"/>
          </p:cNvPicPr>
          <p:nvPr/>
        </p:nvPicPr>
        <p:blipFill>
          <a:blip r:embed="rId2"/>
          <a:stretch>
            <a:fillRect/>
          </a:stretch>
        </p:blipFill>
        <p:spPr>
          <a:xfrm>
            <a:off x="2995612" y="2483912"/>
            <a:ext cx="6200775" cy="2162175"/>
          </a:xfrm>
          <a:prstGeom prst="rect">
            <a:avLst/>
          </a:prstGeom>
        </p:spPr>
      </p:pic>
      <p:sp>
        <p:nvSpPr>
          <p:cNvPr id="5" name="Rectangle 4"/>
          <p:cNvSpPr/>
          <p:nvPr/>
        </p:nvSpPr>
        <p:spPr>
          <a:xfrm>
            <a:off x="838200" y="4930575"/>
            <a:ext cx="10515600" cy="646331"/>
          </a:xfrm>
          <a:prstGeom prst="rect">
            <a:avLst/>
          </a:prstGeom>
        </p:spPr>
        <p:txBody>
          <a:bodyPr wrap="square">
            <a:spAutoFit/>
          </a:bodyPr>
          <a:lstStyle/>
          <a:p>
            <a:r>
              <a:rPr lang="en-US" dirty="0"/>
              <a:t>Here, in the above image, there are different levels of shades, human eyes </a:t>
            </a:r>
            <a:r>
              <a:rPr lang="en-US" dirty="0" smtClean="0"/>
              <a:t>can't </a:t>
            </a:r>
            <a:r>
              <a:rPr lang="en-US" dirty="0"/>
              <a:t>differentiate all the shades like gray scale 253, 254, and 255 are like same so, 253 and 254 can illuminate and replace by 255.</a:t>
            </a:r>
          </a:p>
        </p:txBody>
      </p:sp>
    </p:spTree>
    <p:extLst>
      <p:ext uri="{BB962C8B-B14F-4D97-AF65-F5344CB8AC3E}">
        <p14:creationId xmlns:p14="http://schemas.microsoft.com/office/powerpoint/2010/main" val="959809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r>
              <a:rPr lang="en-US" dirty="0"/>
              <a:t>Coding Redundancy (Huffman Coding):</a:t>
            </a:r>
          </a:p>
        </p:txBody>
      </p:sp>
      <p:sp>
        <p:nvSpPr>
          <p:cNvPr id="3" name="Content Placeholder 2"/>
          <p:cNvSpPr>
            <a:spLocks noGrp="1"/>
          </p:cNvSpPr>
          <p:nvPr>
            <p:ph idx="1"/>
          </p:nvPr>
        </p:nvSpPr>
        <p:spPr>
          <a:xfrm>
            <a:off x="838200" y="1210614"/>
            <a:ext cx="10515600" cy="5331853"/>
          </a:xfrm>
        </p:spPr>
        <p:txBody>
          <a:bodyPr>
            <a:normAutofit/>
          </a:bodyPr>
          <a:lstStyle/>
          <a:p>
            <a:pPr algn="just"/>
            <a:r>
              <a:rPr lang="en-US" sz="2000" dirty="0"/>
              <a:t>Huffman coding is one of the basic lossless compression methods that have proven useful in image and video compression standards. When applying Huffman encoding technique on an Image, the source symbols can be either pixel intensities of the Image, or the output of an intensity mapping function. </a:t>
            </a:r>
            <a:endParaRPr lang="en-US" sz="2000" dirty="0" smtClean="0"/>
          </a:p>
          <a:p>
            <a:pPr algn="just"/>
            <a:r>
              <a:rPr lang="en-US" sz="2000" dirty="0" smtClean="0"/>
              <a:t>The </a:t>
            </a:r>
            <a:r>
              <a:rPr lang="en-US" sz="2000" dirty="0"/>
              <a:t>first step of Huffman coding technique is to reduce the input image to a ordered histogram, where the probability of occurrence of a certain pixel intensity value is as </a:t>
            </a:r>
            <a:endParaRPr lang="en-US" sz="2000" dirty="0" smtClean="0"/>
          </a:p>
          <a:p>
            <a:pPr algn="just"/>
            <a:r>
              <a:rPr lang="en-US" sz="2000" b="1" dirty="0" smtClean="0"/>
              <a:t>Probability </a:t>
            </a:r>
            <a:r>
              <a:rPr lang="en-US" sz="2000" b="1" dirty="0"/>
              <a:t>of Pixel = </a:t>
            </a:r>
            <a:r>
              <a:rPr lang="en-US" sz="2000" dirty="0"/>
              <a:t>Number of Pixel / Total Number of Pixel </a:t>
            </a:r>
            <a:endParaRPr lang="en-US" sz="2000" dirty="0" smtClean="0"/>
          </a:p>
          <a:p>
            <a:pPr algn="just"/>
            <a:r>
              <a:rPr lang="en-US" sz="2000" dirty="0" smtClean="0"/>
              <a:t>Where</a:t>
            </a:r>
            <a:r>
              <a:rPr lang="en-US" sz="2000" dirty="0"/>
              <a:t>, Number of Pixel is the number of occurrence of a pixel with a certain intensity value and Total Number of Pixel is the total number of pixels in the input Image. </a:t>
            </a:r>
            <a:endParaRPr lang="en-US" sz="2000" dirty="0" smtClean="0"/>
          </a:p>
          <a:p>
            <a:pPr algn="just"/>
            <a:r>
              <a:rPr lang="en-US" sz="2000" b="1" dirty="0" smtClean="0"/>
              <a:t>Build </a:t>
            </a:r>
            <a:r>
              <a:rPr lang="en-US" sz="2000" b="1" dirty="0"/>
              <a:t>a Huffman Tree: </a:t>
            </a:r>
            <a:endParaRPr lang="en-US" sz="2000" b="1" dirty="0" smtClean="0"/>
          </a:p>
          <a:p>
            <a:pPr marL="457200" lvl="1" indent="0" algn="just">
              <a:buNone/>
            </a:pPr>
            <a:r>
              <a:rPr lang="en-US" sz="1600" dirty="0" smtClean="0"/>
              <a:t>1</a:t>
            </a:r>
            <a:r>
              <a:rPr lang="en-US" sz="1600" dirty="0"/>
              <a:t>. Combine the two lowest probability leaf nodes into a new node. </a:t>
            </a:r>
            <a:endParaRPr lang="en-US" sz="1600" dirty="0" smtClean="0"/>
          </a:p>
          <a:p>
            <a:pPr marL="457200" lvl="1" indent="0" algn="just">
              <a:buNone/>
            </a:pPr>
            <a:r>
              <a:rPr lang="en-US" sz="1600" dirty="0" smtClean="0"/>
              <a:t>2</a:t>
            </a:r>
            <a:r>
              <a:rPr lang="en-US" sz="1600" dirty="0"/>
              <a:t>. Replace the two leaf nodes by the new node and sort the nodes according to the new </a:t>
            </a:r>
            <a:r>
              <a:rPr lang="en-US" sz="1600" dirty="0" smtClean="0"/>
              <a:t>probability values</a:t>
            </a:r>
            <a:r>
              <a:rPr lang="en-US" sz="1600" dirty="0"/>
              <a:t>. </a:t>
            </a:r>
            <a:endParaRPr lang="en-US" sz="1600" dirty="0" smtClean="0"/>
          </a:p>
          <a:p>
            <a:pPr marL="457200" lvl="1" indent="0" algn="just">
              <a:buNone/>
            </a:pPr>
            <a:r>
              <a:rPr lang="en-US" sz="1600" dirty="0" smtClean="0"/>
              <a:t>3</a:t>
            </a:r>
            <a:r>
              <a:rPr lang="en-US" sz="1600" dirty="0"/>
              <a:t>. Continue the steps (a) and (b) until we get a single node with probability value 1.0. We will call this node as </a:t>
            </a:r>
            <a:r>
              <a:rPr lang="en-US" sz="1600" dirty="0" smtClean="0"/>
              <a:t>root</a:t>
            </a:r>
          </a:p>
          <a:p>
            <a:pPr marL="457200" lvl="1" indent="0" algn="just">
              <a:buNone/>
            </a:pPr>
            <a:endParaRPr lang="en-US" sz="1600" dirty="0"/>
          </a:p>
          <a:p>
            <a:pPr marL="457200" lvl="1" indent="0" algn="just">
              <a:buNone/>
            </a:pPr>
            <a:r>
              <a:rPr lang="en-US" sz="1600" b="1" dirty="0" smtClean="0"/>
              <a:t>Calculate </a:t>
            </a:r>
            <a:r>
              <a:rPr lang="en-US" sz="1600" b="1" dirty="0"/>
              <a:t>Huffman Code: Backtrack from the root, assigning „0‟ to left child and „1‟ to the right child in each intermediate node, till we reach the leaf nodes. Then assemble the code 0 and 1 from root to pixel position</a:t>
            </a:r>
          </a:p>
        </p:txBody>
      </p:sp>
    </p:spTree>
    <p:extLst>
      <p:ext uri="{BB962C8B-B14F-4D97-AF65-F5344CB8AC3E}">
        <p14:creationId xmlns:p14="http://schemas.microsoft.com/office/powerpoint/2010/main" val="1720668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4248" y="450761"/>
            <a:ext cx="10045521" cy="6001554"/>
          </a:xfrm>
          <a:prstGeom prst="rect">
            <a:avLst/>
          </a:prstGeom>
        </p:spPr>
      </p:pic>
    </p:spTree>
    <p:extLst>
      <p:ext uri="{BB962C8B-B14F-4D97-AF65-F5344CB8AC3E}">
        <p14:creationId xmlns:p14="http://schemas.microsoft.com/office/powerpoint/2010/main" val="2625656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13645" y="1442434"/>
            <a:ext cx="9182637" cy="46621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7051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7742" y="476517"/>
            <a:ext cx="7920506" cy="56667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31636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70468" y="1300766"/>
            <a:ext cx="8229600" cy="44432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39918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1831" y="1447799"/>
            <a:ext cx="8100811" cy="43476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7784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a:bodyPr>
          <a:lstStyle/>
          <a:p>
            <a:pPr algn="just"/>
            <a:r>
              <a:rPr lang="en-US" sz="3600" dirty="0" smtClean="0"/>
              <a:t>Models for Image degradation and restoration process</a:t>
            </a:r>
            <a:endParaRPr lang="en-US" sz="3600" dirty="0"/>
          </a:p>
        </p:txBody>
      </p:sp>
      <p:pic>
        <p:nvPicPr>
          <p:cNvPr id="4" name="Content Placeholder 3"/>
          <p:cNvPicPr>
            <a:picLocks noGrp="1" noChangeAspect="1"/>
          </p:cNvPicPr>
          <p:nvPr>
            <p:ph idx="1"/>
          </p:nvPr>
        </p:nvPicPr>
        <p:blipFill>
          <a:blip r:embed="rId2"/>
          <a:stretch>
            <a:fillRect/>
          </a:stretch>
        </p:blipFill>
        <p:spPr>
          <a:xfrm>
            <a:off x="2615485" y="1217654"/>
            <a:ext cx="6181725" cy="2238375"/>
          </a:xfrm>
          <a:prstGeom prst="rect">
            <a:avLst/>
          </a:prstGeom>
        </p:spPr>
      </p:pic>
      <p:sp>
        <p:nvSpPr>
          <p:cNvPr id="6" name="Rectangle 5"/>
          <p:cNvSpPr/>
          <p:nvPr/>
        </p:nvSpPr>
        <p:spPr>
          <a:xfrm>
            <a:off x="838200" y="3578979"/>
            <a:ext cx="5593724" cy="3139321"/>
          </a:xfrm>
          <a:prstGeom prst="rect">
            <a:avLst/>
          </a:prstGeom>
        </p:spPr>
        <p:txBody>
          <a:bodyPr wrap="square">
            <a:spAutoFit/>
          </a:bodyPr>
          <a:lstStyle/>
          <a:p>
            <a:pPr algn="just"/>
            <a:r>
              <a:rPr lang="en-US" dirty="0" smtClean="0"/>
              <a:t>The input image f(</a:t>
            </a:r>
            <a:r>
              <a:rPr lang="en-US" dirty="0" err="1" smtClean="0"/>
              <a:t>x,y</a:t>
            </a:r>
            <a:r>
              <a:rPr lang="en-US" dirty="0" smtClean="0"/>
              <a:t>) is processed by degradation function H, that together with an additive noise term n(</a:t>
            </a:r>
            <a:r>
              <a:rPr lang="en-US" dirty="0" err="1" smtClean="0"/>
              <a:t>x,y</a:t>
            </a:r>
            <a:r>
              <a:rPr lang="en-US" dirty="0" smtClean="0"/>
              <a:t>) to produce degraded image g(</a:t>
            </a:r>
            <a:r>
              <a:rPr lang="en-US" dirty="0" err="1" smtClean="0"/>
              <a:t>x,y</a:t>
            </a:r>
            <a:r>
              <a:rPr lang="en-US" dirty="0" smtClean="0"/>
              <a:t>). the g(</a:t>
            </a:r>
            <a:r>
              <a:rPr lang="en-US" dirty="0" err="1" smtClean="0"/>
              <a:t>x,y</a:t>
            </a:r>
            <a:r>
              <a:rPr lang="en-US" dirty="0" smtClean="0"/>
              <a:t>) consist of some knowledge about noise term n(</a:t>
            </a:r>
            <a:r>
              <a:rPr lang="en-US" dirty="0" err="1" smtClean="0"/>
              <a:t>x,y</a:t>
            </a:r>
            <a:r>
              <a:rPr lang="en-US" dirty="0" smtClean="0"/>
              <a:t>) and some knowledge about degradation function H. The objective of image restoration is to obtain an estimate of original image f(</a:t>
            </a:r>
            <a:r>
              <a:rPr lang="en-US" dirty="0" err="1" smtClean="0"/>
              <a:t>x,y</a:t>
            </a:r>
            <a:r>
              <a:rPr lang="en-US" dirty="0" smtClean="0"/>
              <a:t>). Here, by some knowledge of H and n(</a:t>
            </a:r>
            <a:r>
              <a:rPr lang="en-US" dirty="0" err="1" smtClean="0"/>
              <a:t>x,y</a:t>
            </a:r>
            <a:r>
              <a:rPr lang="en-US" dirty="0" smtClean="0"/>
              <a:t>), we find the appropriate restoration filters, so that output image f’(</a:t>
            </a:r>
            <a:r>
              <a:rPr lang="en-US" dirty="0" err="1" smtClean="0"/>
              <a:t>x,y</a:t>
            </a:r>
            <a:r>
              <a:rPr lang="en-US" dirty="0" smtClean="0"/>
              <a:t>) is as close as original image f(</a:t>
            </a:r>
            <a:r>
              <a:rPr lang="en-US" dirty="0" err="1" smtClean="0"/>
              <a:t>x,y</a:t>
            </a:r>
            <a:r>
              <a:rPr lang="en-US" dirty="0" smtClean="0"/>
              <a:t>). Since, it is practically not possible (or very difficult) to completely restore the original image.</a:t>
            </a:r>
            <a:endParaRPr lang="en-US" dirty="0"/>
          </a:p>
        </p:txBody>
      </p:sp>
      <p:sp>
        <p:nvSpPr>
          <p:cNvPr id="7" name="Rectangle 6"/>
          <p:cNvSpPr/>
          <p:nvPr/>
        </p:nvSpPr>
        <p:spPr>
          <a:xfrm>
            <a:off x="6979210" y="3578979"/>
            <a:ext cx="4374590" cy="2708434"/>
          </a:xfrm>
          <a:prstGeom prst="rect">
            <a:avLst/>
          </a:prstGeom>
        </p:spPr>
        <p:txBody>
          <a:bodyPr wrap="square">
            <a:spAutoFit/>
          </a:bodyPr>
          <a:lstStyle/>
          <a:p>
            <a:r>
              <a:rPr lang="en-US" sz="2000" b="1" dirty="0" smtClean="0"/>
              <a:t>In Spatial Domain </a:t>
            </a:r>
          </a:p>
          <a:p>
            <a:r>
              <a:rPr lang="en-US" dirty="0" smtClean="0"/>
              <a:t>Degraded image is represented by</a:t>
            </a:r>
          </a:p>
          <a:p>
            <a:r>
              <a:rPr lang="en-US" b="1" dirty="0" smtClean="0">
                <a:solidFill>
                  <a:srgbClr val="FF0000"/>
                </a:solidFill>
              </a:rPr>
              <a:t> </a:t>
            </a:r>
            <a:r>
              <a:rPr lang="en-US" sz="2400" b="1" dirty="0" smtClean="0">
                <a:solidFill>
                  <a:schemeClr val="accent2"/>
                </a:solidFill>
              </a:rPr>
              <a:t>g(</a:t>
            </a:r>
            <a:r>
              <a:rPr lang="en-US" sz="2400" b="1" dirty="0" err="1" smtClean="0">
                <a:solidFill>
                  <a:schemeClr val="accent2"/>
                </a:solidFill>
              </a:rPr>
              <a:t>x,y</a:t>
            </a:r>
            <a:r>
              <a:rPr lang="en-US" sz="2400" b="1" dirty="0" smtClean="0">
                <a:solidFill>
                  <a:schemeClr val="accent2"/>
                </a:solidFill>
              </a:rPr>
              <a:t>) = h(</a:t>
            </a:r>
            <a:r>
              <a:rPr lang="en-US" sz="2400" b="1" dirty="0" err="1" smtClean="0">
                <a:solidFill>
                  <a:schemeClr val="accent2"/>
                </a:solidFill>
              </a:rPr>
              <a:t>x,y</a:t>
            </a:r>
            <a:r>
              <a:rPr lang="en-US" sz="2400" b="1" dirty="0" smtClean="0">
                <a:solidFill>
                  <a:schemeClr val="accent2"/>
                </a:solidFill>
              </a:rPr>
              <a:t>) * f(</a:t>
            </a:r>
            <a:r>
              <a:rPr lang="en-US" sz="2400" b="1" dirty="0" err="1" smtClean="0">
                <a:solidFill>
                  <a:schemeClr val="accent2"/>
                </a:solidFill>
              </a:rPr>
              <a:t>x,y</a:t>
            </a:r>
            <a:r>
              <a:rPr lang="en-US" sz="2400" b="1" dirty="0" smtClean="0">
                <a:solidFill>
                  <a:schemeClr val="accent2"/>
                </a:solidFill>
              </a:rPr>
              <a:t>) + n(</a:t>
            </a:r>
            <a:r>
              <a:rPr lang="en-US" sz="2400" b="1" dirty="0" err="1" smtClean="0">
                <a:solidFill>
                  <a:schemeClr val="accent2"/>
                </a:solidFill>
              </a:rPr>
              <a:t>x,y</a:t>
            </a:r>
            <a:r>
              <a:rPr lang="en-US" sz="2400" b="1" dirty="0" smtClean="0">
                <a:solidFill>
                  <a:schemeClr val="accent2"/>
                </a:solidFill>
              </a:rPr>
              <a:t>) </a:t>
            </a:r>
            <a:endParaRPr lang="en-US" b="1" dirty="0" smtClean="0">
              <a:solidFill>
                <a:schemeClr val="accent2"/>
              </a:solidFill>
            </a:endParaRPr>
          </a:p>
          <a:p>
            <a:r>
              <a:rPr lang="en-US" dirty="0" smtClean="0"/>
              <a:t>Where, </a:t>
            </a:r>
          </a:p>
          <a:p>
            <a:pPr marL="285750" indent="-285750">
              <a:buFont typeface="Arial" panose="020B0604020202020204" pitchFamily="34" charset="0"/>
              <a:buChar char="•"/>
            </a:pPr>
            <a:r>
              <a:rPr lang="en-US" b="1" dirty="0" smtClean="0"/>
              <a:t>h(</a:t>
            </a:r>
            <a:r>
              <a:rPr lang="en-US" b="1" dirty="0" err="1" smtClean="0"/>
              <a:t>x,y</a:t>
            </a:r>
            <a:r>
              <a:rPr lang="en-US" b="1" dirty="0" smtClean="0"/>
              <a:t>)</a:t>
            </a:r>
            <a:r>
              <a:rPr lang="en-US" dirty="0" smtClean="0"/>
              <a:t> = Degradation function</a:t>
            </a:r>
          </a:p>
          <a:p>
            <a:pPr marL="285750" indent="-285750">
              <a:buFont typeface="Arial" panose="020B0604020202020204" pitchFamily="34" charset="0"/>
              <a:buChar char="•"/>
            </a:pPr>
            <a:r>
              <a:rPr lang="en-US" dirty="0" smtClean="0"/>
              <a:t>* = Indicates the convolution operation</a:t>
            </a:r>
          </a:p>
          <a:p>
            <a:pPr marL="285750" indent="-285750">
              <a:buFont typeface="Arial" panose="020B0604020202020204" pitchFamily="34" charset="0"/>
              <a:buChar char="•"/>
            </a:pPr>
            <a:r>
              <a:rPr lang="en-US" b="1" dirty="0" smtClean="0"/>
              <a:t>f(</a:t>
            </a:r>
            <a:r>
              <a:rPr lang="en-US" b="1" dirty="0" err="1" smtClean="0"/>
              <a:t>x,y</a:t>
            </a:r>
            <a:r>
              <a:rPr lang="en-US" b="1" dirty="0" smtClean="0"/>
              <a:t>) </a:t>
            </a:r>
            <a:r>
              <a:rPr lang="en-US" dirty="0" smtClean="0"/>
              <a:t>= Original Image </a:t>
            </a:r>
          </a:p>
          <a:p>
            <a:pPr marL="285750" indent="-285750">
              <a:buFont typeface="Arial" panose="020B0604020202020204" pitchFamily="34" charset="0"/>
              <a:buChar char="•"/>
            </a:pPr>
            <a:r>
              <a:rPr lang="en-US" b="1" dirty="0" smtClean="0"/>
              <a:t>g(</a:t>
            </a:r>
            <a:r>
              <a:rPr lang="en-US" b="1" dirty="0" err="1" smtClean="0"/>
              <a:t>x,y</a:t>
            </a:r>
            <a:r>
              <a:rPr lang="en-US" b="1" dirty="0" smtClean="0"/>
              <a:t>) </a:t>
            </a:r>
            <a:r>
              <a:rPr lang="en-US" dirty="0" smtClean="0"/>
              <a:t>= Degraded image </a:t>
            </a:r>
          </a:p>
          <a:p>
            <a:pPr marL="285750" indent="-285750">
              <a:buFont typeface="Arial" panose="020B0604020202020204" pitchFamily="34" charset="0"/>
              <a:buChar char="•"/>
            </a:pPr>
            <a:r>
              <a:rPr lang="en-US" b="1" dirty="0" smtClean="0"/>
              <a:t>n(</a:t>
            </a:r>
            <a:r>
              <a:rPr lang="en-US" b="1" dirty="0" err="1" smtClean="0"/>
              <a:t>x,y</a:t>
            </a:r>
            <a:r>
              <a:rPr lang="en-US" b="1" dirty="0" smtClean="0"/>
              <a:t>) </a:t>
            </a:r>
            <a:r>
              <a:rPr lang="en-US" dirty="0" smtClean="0"/>
              <a:t>= additive noise term</a:t>
            </a:r>
            <a:endParaRPr lang="en-US" dirty="0"/>
          </a:p>
        </p:txBody>
      </p:sp>
    </p:spTree>
    <p:extLst>
      <p:ext uri="{BB962C8B-B14F-4D97-AF65-F5344CB8AC3E}">
        <p14:creationId xmlns:p14="http://schemas.microsoft.com/office/powerpoint/2010/main" val="1529839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4710" y="476519"/>
            <a:ext cx="6323527" cy="60788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3943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7344" y="595446"/>
            <a:ext cx="6164218" cy="5229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7057624" y="595446"/>
            <a:ext cx="4881092" cy="326778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93070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1113394" cy="974278"/>
          </a:xfrm>
        </p:spPr>
        <p:txBody>
          <a:bodyPr>
            <a:normAutofit/>
          </a:bodyPr>
          <a:lstStyle/>
          <a:p>
            <a:r>
              <a:rPr lang="it-IT" b="1" dirty="0"/>
              <a:t>Shannon-Fano Algorithm for Data </a:t>
            </a:r>
            <a:r>
              <a:rPr lang="it-IT" b="1" dirty="0" smtClean="0"/>
              <a:t>Compression</a:t>
            </a:r>
            <a:endParaRPr lang="en-US" dirty="0"/>
          </a:p>
        </p:txBody>
      </p:sp>
      <p:sp>
        <p:nvSpPr>
          <p:cNvPr id="3" name="Content Placeholder 2"/>
          <p:cNvSpPr>
            <a:spLocks noGrp="1"/>
          </p:cNvSpPr>
          <p:nvPr>
            <p:ph idx="1"/>
          </p:nvPr>
        </p:nvSpPr>
        <p:spPr/>
        <p:txBody>
          <a:bodyPr>
            <a:normAutofit/>
          </a:bodyPr>
          <a:lstStyle/>
          <a:p>
            <a:pPr algn="just" fontAlgn="base"/>
            <a:r>
              <a:rPr lang="en-US" sz="2000" dirty="0"/>
              <a:t>Create a list of probabilities or frequency counts for the given set of symbols so that the relative frequency of occurrence of each symbol is known.</a:t>
            </a:r>
          </a:p>
          <a:p>
            <a:pPr algn="just" fontAlgn="base"/>
            <a:r>
              <a:rPr lang="en-US" sz="2000" dirty="0"/>
              <a:t>Sort the list of symbols in decreasing order of probability, the most probable ones to the left and the least probable ones to the right.</a:t>
            </a:r>
          </a:p>
          <a:p>
            <a:pPr algn="just" fontAlgn="base"/>
            <a:r>
              <a:rPr lang="en-US" sz="2000" dirty="0"/>
              <a:t>Split the list into two parts, with the total probability of both parts being as close to each other as possible.</a:t>
            </a:r>
          </a:p>
          <a:p>
            <a:pPr algn="just" fontAlgn="base"/>
            <a:r>
              <a:rPr lang="en-US" sz="2000" dirty="0"/>
              <a:t>Assign the value 0 to the left part and 1 to the right part.</a:t>
            </a:r>
          </a:p>
          <a:p>
            <a:pPr algn="just" fontAlgn="base"/>
            <a:r>
              <a:rPr lang="en-US" sz="2000" dirty="0"/>
              <a:t>Repeat steps 3 and 4 for each part until all the symbols are split into individual subgroups.</a:t>
            </a:r>
          </a:p>
          <a:p>
            <a:pPr marL="0" indent="0" algn="just">
              <a:buNone/>
            </a:pPr>
            <a:endParaRPr lang="en-US" sz="2000" dirty="0"/>
          </a:p>
        </p:txBody>
      </p:sp>
    </p:spTree>
    <p:extLst>
      <p:ext uri="{BB962C8B-B14F-4D97-AF65-F5344CB8AC3E}">
        <p14:creationId xmlns:p14="http://schemas.microsoft.com/office/powerpoint/2010/main" val="35831980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95" y="420285"/>
            <a:ext cx="5923254" cy="60222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159" y="420285"/>
            <a:ext cx="4972050" cy="201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6741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6" y="132665"/>
            <a:ext cx="7141028" cy="6563641"/>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731284181"/>
              </p:ext>
            </p:extLst>
          </p:nvPr>
        </p:nvGraphicFramePr>
        <p:xfrm>
          <a:off x="6135250" y="2395046"/>
          <a:ext cx="4231583" cy="2038877"/>
        </p:xfrm>
        <a:graphic>
          <a:graphicData uri="http://schemas.openxmlformats.org/drawingml/2006/table">
            <a:tbl>
              <a:tblPr>
                <a:tableStyleId>{5940675A-B579-460E-94D1-54222C63F5DA}</a:tableStyleId>
              </a:tblPr>
              <a:tblGrid>
                <a:gridCol w="914400"/>
                <a:gridCol w="509587"/>
                <a:gridCol w="701899"/>
                <a:gridCol w="817807"/>
                <a:gridCol w="618186"/>
                <a:gridCol w="669704"/>
              </a:tblGrid>
              <a:tr h="743477">
                <a:tc>
                  <a:txBody>
                    <a:bodyPr/>
                    <a:lstStyle/>
                    <a:p>
                      <a:pPr algn="ctr" fontAlgn="ctr"/>
                      <a:r>
                        <a:rPr lang="en-US" sz="1250" dirty="0">
                          <a:effectLst/>
                        </a:rPr>
                        <a:t>SYMBOL</a:t>
                      </a:r>
                      <a:endParaRPr lang="en-US" sz="1250" b="0" dirty="0">
                        <a:effectLst/>
                      </a:endParaRPr>
                    </a:p>
                  </a:txBody>
                  <a:tcPr marL="95250" marR="95250" marT="133350" marB="133350" anchor="ctr"/>
                </a:tc>
                <a:tc>
                  <a:txBody>
                    <a:bodyPr/>
                    <a:lstStyle/>
                    <a:p>
                      <a:pPr algn="ctr" fontAlgn="ctr"/>
                      <a:r>
                        <a:rPr lang="en-US" sz="1250">
                          <a:effectLst/>
                        </a:rPr>
                        <a:t>A</a:t>
                      </a:r>
                      <a:endParaRPr lang="en-US" sz="1250" b="0">
                        <a:effectLst/>
                      </a:endParaRPr>
                    </a:p>
                  </a:txBody>
                  <a:tcPr marL="95250" marR="95250" marT="133350" marB="133350" anchor="ctr"/>
                </a:tc>
                <a:tc>
                  <a:txBody>
                    <a:bodyPr/>
                    <a:lstStyle/>
                    <a:p>
                      <a:pPr algn="ctr" fontAlgn="ctr"/>
                      <a:r>
                        <a:rPr lang="en-US" sz="1250" dirty="0">
                          <a:effectLst/>
                        </a:rPr>
                        <a:t>B</a:t>
                      </a:r>
                      <a:endParaRPr lang="en-US" sz="1250" b="0" dirty="0">
                        <a:effectLst/>
                      </a:endParaRPr>
                    </a:p>
                  </a:txBody>
                  <a:tcPr marL="95250" marR="95250" marT="133350" marB="133350" anchor="ctr"/>
                </a:tc>
                <a:tc>
                  <a:txBody>
                    <a:bodyPr/>
                    <a:lstStyle/>
                    <a:p>
                      <a:pPr algn="ctr" fontAlgn="ctr"/>
                      <a:r>
                        <a:rPr lang="en-US" sz="1250" dirty="0">
                          <a:effectLst/>
                        </a:rPr>
                        <a:t>C</a:t>
                      </a:r>
                      <a:endParaRPr lang="en-US" sz="1250" b="0" dirty="0">
                        <a:effectLst/>
                      </a:endParaRPr>
                    </a:p>
                  </a:txBody>
                  <a:tcPr marL="95250" marR="95250" marT="133350" marB="133350" anchor="ctr"/>
                </a:tc>
                <a:tc>
                  <a:txBody>
                    <a:bodyPr/>
                    <a:lstStyle/>
                    <a:p>
                      <a:pPr algn="ctr" fontAlgn="ctr"/>
                      <a:r>
                        <a:rPr lang="en-US" sz="1250">
                          <a:effectLst/>
                        </a:rPr>
                        <a:t>D</a:t>
                      </a:r>
                      <a:endParaRPr lang="en-US" sz="1250" b="0">
                        <a:effectLst/>
                      </a:endParaRPr>
                    </a:p>
                  </a:txBody>
                  <a:tcPr marL="95250" marR="95250" marT="133350" marB="133350" anchor="ctr"/>
                </a:tc>
                <a:tc>
                  <a:txBody>
                    <a:bodyPr/>
                    <a:lstStyle/>
                    <a:p>
                      <a:pPr algn="ctr" fontAlgn="ctr"/>
                      <a:r>
                        <a:rPr lang="en-US" sz="1250">
                          <a:effectLst/>
                        </a:rPr>
                        <a:t>E</a:t>
                      </a:r>
                      <a:endParaRPr lang="en-US" sz="1250" b="0">
                        <a:effectLst/>
                      </a:endParaRPr>
                    </a:p>
                  </a:txBody>
                  <a:tcPr marL="95250" marR="95250" marT="133350" marB="133350" anchor="ctr"/>
                </a:tc>
              </a:tr>
              <a:tr h="0">
                <a:tc>
                  <a:txBody>
                    <a:bodyPr/>
                    <a:lstStyle/>
                    <a:p>
                      <a:pPr algn="ctr" fontAlgn="ctr"/>
                      <a:r>
                        <a:rPr lang="en-US" sz="1250" dirty="0">
                          <a:effectLst/>
                        </a:rPr>
                        <a:t>PROBABILITY</a:t>
                      </a:r>
                      <a:endParaRPr lang="en-US" sz="1250" b="0" dirty="0">
                        <a:effectLst/>
                      </a:endParaRPr>
                    </a:p>
                  </a:txBody>
                  <a:tcPr marL="95250" marR="95250" marT="133350" marB="133350" anchor="ctr"/>
                </a:tc>
                <a:tc>
                  <a:txBody>
                    <a:bodyPr/>
                    <a:lstStyle/>
                    <a:p>
                      <a:pPr algn="ctr" fontAlgn="ctr"/>
                      <a:r>
                        <a:rPr lang="en-US" sz="1250">
                          <a:effectLst/>
                        </a:rPr>
                        <a:t>0.22</a:t>
                      </a:r>
                      <a:endParaRPr lang="en-US" sz="1250" b="0">
                        <a:effectLst/>
                      </a:endParaRPr>
                    </a:p>
                  </a:txBody>
                  <a:tcPr marL="95250" marR="95250" marT="133350" marB="133350" anchor="ctr"/>
                </a:tc>
                <a:tc>
                  <a:txBody>
                    <a:bodyPr/>
                    <a:lstStyle/>
                    <a:p>
                      <a:pPr algn="ctr" fontAlgn="ctr"/>
                      <a:r>
                        <a:rPr lang="en-US" sz="1250">
                          <a:effectLst/>
                        </a:rPr>
                        <a:t>0.28</a:t>
                      </a:r>
                      <a:endParaRPr lang="en-US" sz="1250" b="0">
                        <a:effectLst/>
                      </a:endParaRPr>
                    </a:p>
                  </a:txBody>
                  <a:tcPr marL="95250" marR="95250" marT="133350" marB="133350" anchor="ctr"/>
                </a:tc>
                <a:tc>
                  <a:txBody>
                    <a:bodyPr/>
                    <a:lstStyle/>
                    <a:p>
                      <a:pPr algn="ctr" fontAlgn="ctr"/>
                      <a:r>
                        <a:rPr lang="en-US" sz="1250">
                          <a:effectLst/>
                        </a:rPr>
                        <a:t>0.15</a:t>
                      </a:r>
                      <a:endParaRPr lang="en-US" sz="1250" b="0">
                        <a:effectLst/>
                      </a:endParaRPr>
                    </a:p>
                  </a:txBody>
                  <a:tcPr marL="95250" marR="95250" marT="133350" marB="133350" anchor="ctr"/>
                </a:tc>
                <a:tc>
                  <a:txBody>
                    <a:bodyPr/>
                    <a:lstStyle/>
                    <a:p>
                      <a:pPr algn="ctr" fontAlgn="ctr"/>
                      <a:r>
                        <a:rPr lang="en-US" sz="1250">
                          <a:effectLst/>
                        </a:rPr>
                        <a:t>.30</a:t>
                      </a:r>
                      <a:endParaRPr lang="en-US" sz="1250" b="0">
                        <a:effectLst/>
                      </a:endParaRPr>
                    </a:p>
                  </a:txBody>
                  <a:tcPr marL="95250" marR="95250" marT="133350" marB="133350" anchor="ctr"/>
                </a:tc>
                <a:tc>
                  <a:txBody>
                    <a:bodyPr/>
                    <a:lstStyle/>
                    <a:p>
                      <a:pPr algn="ctr" fontAlgn="ctr"/>
                      <a:r>
                        <a:rPr lang="en-US" sz="1250">
                          <a:effectLst/>
                        </a:rPr>
                        <a:t>.05</a:t>
                      </a:r>
                      <a:endParaRPr lang="en-US" sz="1250" b="0">
                        <a:effectLst/>
                      </a:endParaRPr>
                    </a:p>
                  </a:txBody>
                  <a:tcPr marL="95250" marR="95250" marT="133350" marB="133350" anchor="ctr"/>
                </a:tc>
              </a:tr>
              <a:tr h="0">
                <a:tc>
                  <a:txBody>
                    <a:bodyPr/>
                    <a:lstStyle/>
                    <a:p>
                      <a:pPr algn="ctr" fontAlgn="ctr"/>
                      <a:r>
                        <a:rPr lang="en-US" sz="1250">
                          <a:effectLst/>
                        </a:rPr>
                        <a:t>SHANNON CODE:</a:t>
                      </a:r>
                      <a:endParaRPr lang="en-US" sz="1250" b="0">
                        <a:effectLst/>
                      </a:endParaRPr>
                    </a:p>
                  </a:txBody>
                  <a:tcPr marL="95250" marR="95250" marT="133350" marB="133350" anchor="ctr"/>
                </a:tc>
                <a:tc>
                  <a:txBody>
                    <a:bodyPr/>
                    <a:lstStyle/>
                    <a:p>
                      <a:pPr algn="ctr" fontAlgn="ctr"/>
                      <a:r>
                        <a:rPr lang="en-US" sz="1250" dirty="0">
                          <a:effectLst/>
                        </a:rPr>
                        <a:t>10</a:t>
                      </a:r>
                      <a:endParaRPr lang="en-US" sz="1250" b="0" dirty="0">
                        <a:effectLst/>
                      </a:endParaRPr>
                    </a:p>
                  </a:txBody>
                  <a:tcPr marL="95250" marR="95250" marT="133350" marB="133350" anchor="ctr"/>
                </a:tc>
                <a:tc>
                  <a:txBody>
                    <a:bodyPr/>
                    <a:lstStyle/>
                    <a:p>
                      <a:pPr algn="ctr" fontAlgn="ctr"/>
                      <a:r>
                        <a:rPr lang="en-US" sz="1250">
                          <a:effectLst/>
                        </a:rPr>
                        <a:t>01</a:t>
                      </a:r>
                      <a:endParaRPr lang="en-US" sz="1250" b="0">
                        <a:effectLst/>
                      </a:endParaRPr>
                    </a:p>
                  </a:txBody>
                  <a:tcPr marL="95250" marR="95250" marT="133350" marB="133350" anchor="ctr"/>
                </a:tc>
                <a:tc>
                  <a:txBody>
                    <a:bodyPr/>
                    <a:lstStyle/>
                    <a:p>
                      <a:pPr algn="ctr" fontAlgn="ctr"/>
                      <a:r>
                        <a:rPr lang="en-US" sz="1250">
                          <a:effectLst/>
                        </a:rPr>
                        <a:t>110</a:t>
                      </a:r>
                      <a:endParaRPr lang="en-US" sz="1250" b="0">
                        <a:effectLst/>
                      </a:endParaRPr>
                    </a:p>
                  </a:txBody>
                  <a:tcPr marL="95250" marR="95250" marT="133350" marB="133350" anchor="ctr"/>
                </a:tc>
                <a:tc>
                  <a:txBody>
                    <a:bodyPr/>
                    <a:lstStyle/>
                    <a:p>
                      <a:pPr algn="ctr" fontAlgn="ctr"/>
                      <a:r>
                        <a:rPr lang="en-US" sz="1250">
                          <a:effectLst/>
                        </a:rPr>
                        <a:t>00</a:t>
                      </a:r>
                      <a:endParaRPr lang="en-US" sz="1250" b="0">
                        <a:effectLst/>
                      </a:endParaRPr>
                    </a:p>
                  </a:txBody>
                  <a:tcPr marL="95250" marR="95250" marT="133350" marB="133350" anchor="ctr"/>
                </a:tc>
                <a:tc>
                  <a:txBody>
                    <a:bodyPr/>
                    <a:lstStyle/>
                    <a:p>
                      <a:pPr algn="ctr" fontAlgn="ctr"/>
                      <a:r>
                        <a:rPr lang="en-US" sz="1250" dirty="0">
                          <a:effectLst/>
                        </a:rPr>
                        <a:t>111</a:t>
                      </a:r>
                      <a:endParaRPr lang="en-US" sz="1250" b="0" dirty="0">
                        <a:effectLst/>
                      </a:endParaRPr>
                    </a:p>
                  </a:txBody>
                  <a:tcPr marL="95250" marR="95250" marT="133350" marB="133350" anchor="ctr"/>
                </a:tc>
              </a:tr>
            </a:tbl>
          </a:graphicData>
        </a:graphic>
      </p:graphicFrame>
    </p:spTree>
    <p:extLst>
      <p:ext uri="{BB962C8B-B14F-4D97-AF65-F5344CB8AC3E}">
        <p14:creationId xmlns:p14="http://schemas.microsoft.com/office/powerpoint/2010/main" val="1608846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751785" y="1032130"/>
            <a:ext cx="6881612" cy="4524315"/>
          </a:xfrm>
          <a:prstGeom prst="rect">
            <a:avLst/>
          </a:prstGeom>
        </p:spPr>
        <p:txBody>
          <a:bodyPr wrap="square">
            <a:spAutoFit/>
          </a:bodyPr>
          <a:lstStyle/>
          <a:p>
            <a:r>
              <a:rPr lang="en-US" sz="2000" b="1" dirty="0" smtClean="0"/>
              <a:t>In Frequency Domain </a:t>
            </a:r>
          </a:p>
          <a:p>
            <a:r>
              <a:rPr lang="en-US" dirty="0" smtClean="0"/>
              <a:t>Degraded image is represented by </a:t>
            </a:r>
          </a:p>
          <a:p>
            <a:r>
              <a:rPr lang="en-US" dirty="0" smtClean="0">
                <a:solidFill>
                  <a:schemeClr val="accent2"/>
                </a:solidFill>
              </a:rPr>
              <a:t>G(</a:t>
            </a:r>
            <a:r>
              <a:rPr lang="en-US" dirty="0" err="1" smtClean="0">
                <a:solidFill>
                  <a:schemeClr val="accent2"/>
                </a:solidFill>
              </a:rPr>
              <a:t>u,v</a:t>
            </a:r>
            <a:r>
              <a:rPr lang="en-US" dirty="0" smtClean="0">
                <a:solidFill>
                  <a:schemeClr val="accent2"/>
                </a:solidFill>
              </a:rPr>
              <a:t>) = H(</a:t>
            </a:r>
            <a:r>
              <a:rPr lang="en-US" dirty="0" err="1" smtClean="0">
                <a:solidFill>
                  <a:schemeClr val="accent2"/>
                </a:solidFill>
              </a:rPr>
              <a:t>u,v</a:t>
            </a:r>
            <a:r>
              <a:rPr lang="en-US" dirty="0" smtClean="0">
                <a:solidFill>
                  <a:schemeClr val="accent2"/>
                </a:solidFill>
              </a:rPr>
              <a:t>) * F(</a:t>
            </a:r>
            <a:r>
              <a:rPr lang="en-US" dirty="0" err="1" smtClean="0">
                <a:solidFill>
                  <a:schemeClr val="accent2"/>
                </a:solidFill>
              </a:rPr>
              <a:t>u,v</a:t>
            </a:r>
            <a:r>
              <a:rPr lang="en-US" dirty="0" smtClean="0">
                <a:solidFill>
                  <a:schemeClr val="accent2"/>
                </a:solidFill>
              </a:rPr>
              <a:t>) + N(</a:t>
            </a:r>
            <a:r>
              <a:rPr lang="en-US" dirty="0" err="1" smtClean="0">
                <a:solidFill>
                  <a:schemeClr val="accent2"/>
                </a:solidFill>
              </a:rPr>
              <a:t>u,v</a:t>
            </a:r>
            <a:r>
              <a:rPr lang="en-US" dirty="0" smtClean="0">
                <a:solidFill>
                  <a:schemeClr val="accent2"/>
                </a:solidFill>
              </a:rPr>
              <a:t>) </a:t>
            </a:r>
          </a:p>
          <a:p>
            <a:endParaRPr lang="en-US" dirty="0" smtClean="0"/>
          </a:p>
          <a:p>
            <a:r>
              <a:rPr lang="en-US" dirty="0" smtClean="0"/>
              <a:t>If the restoration filter applied is R(</a:t>
            </a:r>
            <a:r>
              <a:rPr lang="en-US" dirty="0" err="1" smtClean="0"/>
              <a:t>u,v</a:t>
            </a:r>
            <a:r>
              <a:rPr lang="en-US" dirty="0" smtClean="0"/>
              <a:t>)</a:t>
            </a:r>
          </a:p>
          <a:p>
            <a:endParaRPr lang="en-US" dirty="0" smtClean="0"/>
          </a:p>
          <a:p>
            <a:r>
              <a:rPr lang="en-US" dirty="0" smtClean="0"/>
              <a:t>then, </a:t>
            </a:r>
          </a:p>
          <a:p>
            <a:r>
              <a:rPr lang="en-US" dirty="0" smtClean="0">
                <a:solidFill>
                  <a:schemeClr val="accent2"/>
                </a:solidFill>
              </a:rPr>
              <a:t>F’(</a:t>
            </a:r>
            <a:r>
              <a:rPr lang="en-US" dirty="0" err="1" smtClean="0">
                <a:solidFill>
                  <a:schemeClr val="accent2"/>
                </a:solidFill>
              </a:rPr>
              <a:t>u,v</a:t>
            </a:r>
            <a:r>
              <a:rPr lang="en-US" dirty="0" smtClean="0">
                <a:solidFill>
                  <a:schemeClr val="accent2"/>
                </a:solidFill>
              </a:rPr>
              <a:t>) = R(</a:t>
            </a:r>
            <a:r>
              <a:rPr lang="en-US" dirty="0" err="1" smtClean="0">
                <a:solidFill>
                  <a:schemeClr val="accent2"/>
                </a:solidFill>
              </a:rPr>
              <a:t>u,v</a:t>
            </a:r>
            <a:r>
              <a:rPr lang="en-US" dirty="0" smtClean="0">
                <a:solidFill>
                  <a:schemeClr val="accent2"/>
                </a:solidFill>
              </a:rPr>
              <a:t>) [G(</a:t>
            </a:r>
            <a:r>
              <a:rPr lang="en-US" dirty="0" err="1" smtClean="0">
                <a:solidFill>
                  <a:schemeClr val="accent2"/>
                </a:solidFill>
              </a:rPr>
              <a:t>u,v</a:t>
            </a:r>
            <a:r>
              <a:rPr lang="en-US" dirty="0" smtClean="0">
                <a:solidFill>
                  <a:schemeClr val="accent2"/>
                </a:solidFill>
              </a:rPr>
              <a:t>)] </a:t>
            </a:r>
          </a:p>
          <a:p>
            <a:r>
              <a:rPr lang="en-US" dirty="0" smtClean="0">
                <a:solidFill>
                  <a:schemeClr val="accent2"/>
                </a:solidFill>
              </a:rPr>
              <a:t>F’(</a:t>
            </a:r>
            <a:r>
              <a:rPr lang="en-US" dirty="0" err="1" smtClean="0">
                <a:solidFill>
                  <a:schemeClr val="accent2"/>
                </a:solidFill>
              </a:rPr>
              <a:t>u,v</a:t>
            </a:r>
            <a:r>
              <a:rPr lang="en-US" dirty="0" smtClean="0">
                <a:solidFill>
                  <a:schemeClr val="accent2"/>
                </a:solidFill>
              </a:rPr>
              <a:t>) = R(</a:t>
            </a:r>
            <a:r>
              <a:rPr lang="en-US" dirty="0" err="1" smtClean="0">
                <a:solidFill>
                  <a:schemeClr val="accent2"/>
                </a:solidFill>
              </a:rPr>
              <a:t>u,v</a:t>
            </a:r>
            <a:r>
              <a:rPr lang="en-US" dirty="0" smtClean="0">
                <a:solidFill>
                  <a:schemeClr val="accent2"/>
                </a:solidFill>
              </a:rPr>
              <a:t>) H(</a:t>
            </a:r>
            <a:r>
              <a:rPr lang="en-US" dirty="0" err="1" smtClean="0">
                <a:solidFill>
                  <a:schemeClr val="accent2"/>
                </a:solidFill>
              </a:rPr>
              <a:t>u,v</a:t>
            </a:r>
            <a:r>
              <a:rPr lang="en-US" dirty="0" smtClean="0">
                <a:solidFill>
                  <a:schemeClr val="accent2"/>
                </a:solidFill>
              </a:rPr>
              <a:t>) F(</a:t>
            </a:r>
            <a:r>
              <a:rPr lang="en-US" dirty="0" err="1" smtClean="0">
                <a:solidFill>
                  <a:schemeClr val="accent2"/>
                </a:solidFill>
              </a:rPr>
              <a:t>u,v</a:t>
            </a:r>
            <a:r>
              <a:rPr lang="en-US" dirty="0" smtClean="0">
                <a:solidFill>
                  <a:schemeClr val="accent2"/>
                </a:solidFill>
              </a:rPr>
              <a:t>) + R(</a:t>
            </a:r>
            <a:r>
              <a:rPr lang="en-US" dirty="0" err="1" smtClean="0">
                <a:solidFill>
                  <a:schemeClr val="accent2"/>
                </a:solidFill>
              </a:rPr>
              <a:t>u,v</a:t>
            </a:r>
            <a:r>
              <a:rPr lang="en-US" dirty="0" smtClean="0">
                <a:solidFill>
                  <a:schemeClr val="accent2"/>
                </a:solidFill>
              </a:rPr>
              <a:t>) N(</a:t>
            </a:r>
            <a:r>
              <a:rPr lang="en-US" dirty="0" err="1" smtClean="0">
                <a:solidFill>
                  <a:schemeClr val="accent2"/>
                </a:solidFill>
              </a:rPr>
              <a:t>u,v</a:t>
            </a:r>
            <a:r>
              <a:rPr lang="en-US" dirty="0" smtClean="0">
                <a:solidFill>
                  <a:schemeClr val="accent2"/>
                </a:solidFill>
              </a:rPr>
              <a:t>) </a:t>
            </a:r>
          </a:p>
          <a:p>
            <a:r>
              <a:rPr lang="en-US" dirty="0" smtClean="0">
                <a:solidFill>
                  <a:schemeClr val="accent2"/>
                </a:solidFill>
              </a:rPr>
              <a:t>F’(</a:t>
            </a:r>
            <a:r>
              <a:rPr lang="en-US" dirty="0" err="1" smtClean="0">
                <a:solidFill>
                  <a:schemeClr val="accent2"/>
                </a:solidFill>
              </a:rPr>
              <a:t>u,v</a:t>
            </a:r>
            <a:r>
              <a:rPr lang="en-US" dirty="0" smtClean="0">
                <a:solidFill>
                  <a:schemeClr val="accent2"/>
                </a:solidFill>
              </a:rPr>
              <a:t>) F(</a:t>
            </a:r>
            <a:r>
              <a:rPr lang="en-US" dirty="0" err="1" smtClean="0">
                <a:solidFill>
                  <a:schemeClr val="accent2"/>
                </a:solidFill>
              </a:rPr>
              <a:t>u,v</a:t>
            </a:r>
            <a:r>
              <a:rPr lang="en-US" dirty="0" smtClean="0">
                <a:solidFill>
                  <a:schemeClr val="accent2"/>
                </a:solidFill>
              </a:rPr>
              <a:t>) </a:t>
            </a:r>
          </a:p>
          <a:p>
            <a:endParaRPr lang="en-US" dirty="0" smtClean="0"/>
          </a:p>
          <a:p>
            <a:r>
              <a:rPr lang="en-US" dirty="0" smtClean="0"/>
              <a:t>Where, F’(</a:t>
            </a:r>
            <a:r>
              <a:rPr lang="en-US" dirty="0" err="1" smtClean="0"/>
              <a:t>u,v</a:t>
            </a:r>
            <a:r>
              <a:rPr lang="en-US" dirty="0" smtClean="0"/>
              <a:t>) is the restored image</a:t>
            </a:r>
          </a:p>
          <a:p>
            <a:r>
              <a:rPr lang="en-US" dirty="0" smtClean="0"/>
              <a:t> Here, restoration filter </a:t>
            </a:r>
          </a:p>
          <a:p>
            <a:r>
              <a:rPr lang="en-US" dirty="0" smtClean="0"/>
              <a:t>R(</a:t>
            </a:r>
            <a:r>
              <a:rPr lang="en-US" dirty="0" err="1" smtClean="0"/>
              <a:t>u,v</a:t>
            </a:r>
            <a:r>
              <a:rPr lang="en-US" dirty="0" smtClean="0"/>
              <a:t>) is the reverse of degradation function H(</a:t>
            </a:r>
            <a:r>
              <a:rPr lang="en-US" dirty="0" err="1" smtClean="0"/>
              <a:t>u,v</a:t>
            </a:r>
            <a:r>
              <a:rPr lang="en-US" dirty="0" smtClean="0"/>
              <a:t>). </a:t>
            </a:r>
            <a:endParaRPr lang="en-US" dirty="0"/>
          </a:p>
          <a:p>
            <a:endParaRPr lang="en-US" dirty="0" smtClean="0"/>
          </a:p>
          <a:p>
            <a:endParaRPr lang="en-US" dirty="0"/>
          </a:p>
        </p:txBody>
      </p:sp>
    </p:spTree>
    <p:extLst>
      <p:ext uri="{BB962C8B-B14F-4D97-AF65-F5344CB8AC3E}">
        <p14:creationId xmlns:p14="http://schemas.microsoft.com/office/powerpoint/2010/main" val="1205314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 Models</a:t>
            </a:r>
            <a:endParaRPr lang="en-US" dirty="0"/>
          </a:p>
        </p:txBody>
      </p:sp>
      <p:sp>
        <p:nvSpPr>
          <p:cNvPr id="3" name="Content Placeholder 2"/>
          <p:cNvSpPr>
            <a:spLocks noGrp="1"/>
          </p:cNvSpPr>
          <p:nvPr>
            <p:ph idx="1"/>
          </p:nvPr>
        </p:nvSpPr>
        <p:spPr/>
        <p:txBody>
          <a:bodyPr>
            <a:normAutofit/>
          </a:bodyPr>
          <a:lstStyle/>
          <a:p>
            <a:pPr algn="just"/>
            <a:r>
              <a:rPr lang="en-US" sz="2000" dirty="0"/>
              <a:t>Noise tells unwanted information in digital images. </a:t>
            </a:r>
            <a:endParaRPr lang="en-US" sz="2000" dirty="0" smtClean="0"/>
          </a:p>
          <a:p>
            <a:pPr algn="just"/>
            <a:r>
              <a:rPr lang="en-US" sz="2000" dirty="0" smtClean="0"/>
              <a:t>Noise </a:t>
            </a:r>
            <a:r>
              <a:rPr lang="en-US" sz="2000" dirty="0"/>
              <a:t>produces undesirable effects such as artifacts, unrealistic edges, unseen lines, corners, blurred objects and disturbs background </a:t>
            </a:r>
            <a:r>
              <a:rPr lang="en-US" sz="2000" dirty="0" smtClean="0"/>
              <a:t>scenes.</a:t>
            </a:r>
          </a:p>
          <a:p>
            <a:pPr algn="just"/>
            <a:r>
              <a:rPr lang="en-US" sz="2000" dirty="0" smtClean="0"/>
              <a:t>To </a:t>
            </a:r>
            <a:r>
              <a:rPr lang="en-US" sz="2000" dirty="0"/>
              <a:t>reduce these undesirable effects, prior learning of noise models is essential for further processing. </a:t>
            </a:r>
            <a:endParaRPr lang="en-US" sz="2000" dirty="0" smtClean="0"/>
          </a:p>
          <a:p>
            <a:pPr algn="just"/>
            <a:r>
              <a:rPr lang="en-US" sz="2000" dirty="0" smtClean="0"/>
              <a:t>Digital </a:t>
            </a:r>
            <a:r>
              <a:rPr lang="en-US" sz="2000" dirty="0"/>
              <a:t>noise may arise from various kinds of sources such </a:t>
            </a:r>
            <a:r>
              <a:rPr lang="en-US" sz="2000" dirty="0" smtClean="0"/>
              <a:t>as</a:t>
            </a:r>
          </a:p>
          <a:p>
            <a:pPr algn="just"/>
            <a:r>
              <a:rPr lang="en-US" sz="2000" dirty="0" smtClean="0"/>
              <a:t> </a:t>
            </a:r>
            <a:r>
              <a:rPr lang="en-US" sz="2000" dirty="0"/>
              <a:t>Charge Coupled Device (CCD) and Complementary Metal Oxide Semiconductor (CMOS) </a:t>
            </a:r>
            <a:r>
              <a:rPr lang="en-US" sz="2000" dirty="0" smtClean="0"/>
              <a:t>sensors</a:t>
            </a:r>
          </a:p>
          <a:p>
            <a:pPr algn="just"/>
            <a:r>
              <a:rPr lang="en-US" sz="2000" dirty="0" smtClean="0"/>
              <a:t>In </a:t>
            </a:r>
            <a:r>
              <a:rPr lang="en-US" sz="2000" dirty="0"/>
              <a:t>some sense, points spreading function (PSF) and modulation transfer function (MTF) have been used for timely, complete and quantitative analysis of noise models. </a:t>
            </a:r>
            <a:endParaRPr lang="en-US" sz="2000" dirty="0" smtClean="0"/>
          </a:p>
          <a:p>
            <a:pPr algn="just"/>
            <a:r>
              <a:rPr lang="en-US" sz="2000" dirty="0" smtClean="0"/>
              <a:t>Probability </a:t>
            </a:r>
            <a:r>
              <a:rPr lang="en-US" sz="2000" dirty="0"/>
              <a:t>density function (PDF) or Histogram is also used to design and characterize the noise models. </a:t>
            </a:r>
          </a:p>
        </p:txBody>
      </p:sp>
    </p:spTree>
    <p:extLst>
      <p:ext uri="{BB962C8B-B14F-4D97-AF65-F5344CB8AC3E}">
        <p14:creationId xmlns:p14="http://schemas.microsoft.com/office/powerpoint/2010/main" val="1229910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Gaussian Noise</a:t>
            </a:r>
            <a:endParaRPr lang="en-US" dirty="0"/>
          </a:p>
        </p:txBody>
      </p:sp>
      <p:sp>
        <p:nvSpPr>
          <p:cNvPr id="3" name="Content Placeholder 2"/>
          <p:cNvSpPr>
            <a:spLocks noGrp="1"/>
          </p:cNvSpPr>
          <p:nvPr>
            <p:ph idx="1"/>
          </p:nvPr>
        </p:nvSpPr>
        <p:spPr>
          <a:xfrm>
            <a:off x="838200" y="1825624"/>
            <a:ext cx="10515600" cy="4781237"/>
          </a:xfrm>
        </p:spPr>
        <p:txBody>
          <a:bodyPr>
            <a:normAutofit/>
          </a:bodyPr>
          <a:lstStyle/>
          <a:p>
            <a:pPr algn="just" fontAlgn="base"/>
            <a:r>
              <a:rPr lang="en-US" sz="2000" dirty="0"/>
              <a:t>It is also called as electronic noise because it arises in amplifiers or detectors. Gaussian noise caused by natural sources such as thermal vibration of atoms and discrete nature of radiation of warm </a:t>
            </a:r>
            <a:r>
              <a:rPr lang="en-US" sz="2000" dirty="0" smtClean="0"/>
              <a:t>objects.</a:t>
            </a:r>
          </a:p>
          <a:p>
            <a:pPr algn="just" fontAlgn="base"/>
            <a:r>
              <a:rPr lang="en-US" sz="2000" dirty="0" smtClean="0"/>
              <a:t>Because of its mathematical simplicity, the Gaussian noise model is often used in practice and even in situations where they are marginally applicable at best. Here, m is the mean and σ</a:t>
            </a:r>
            <a:r>
              <a:rPr lang="en-US" sz="2000" baseline="30000" dirty="0" smtClean="0"/>
              <a:t>2</a:t>
            </a:r>
            <a:r>
              <a:rPr lang="en-US" sz="2000" dirty="0" smtClean="0"/>
              <a:t> is the variance. </a:t>
            </a:r>
          </a:p>
          <a:p>
            <a:pPr algn="just" fontAlgn="base"/>
            <a:r>
              <a:rPr lang="en-US" sz="2000" dirty="0" smtClean="0"/>
              <a:t>Gaussian </a:t>
            </a:r>
            <a:r>
              <a:rPr lang="en-US" sz="2000" dirty="0"/>
              <a:t>noise generally disturbs the gray values in digital images. That is why Gaussian noise model essentially designed and characteristics by its PDF or normalizes histogram with respect to gray value. This is given as </a:t>
            </a:r>
          </a:p>
          <a:p>
            <a:pPr algn="just" fontAlgn="base"/>
            <a:endParaRPr lang="en-US" sz="2000" dirty="0" smtClean="0"/>
          </a:p>
          <a:p>
            <a:pPr marL="0" indent="0" algn="just">
              <a:buNone/>
            </a:pPr>
            <a:r>
              <a:rPr lang="en-US" sz="2000" dirty="0" smtClean="0"/>
              <a:t/>
            </a:r>
            <a:br>
              <a:rPr lang="en-US" sz="2000" dirty="0" smtClean="0"/>
            </a:br>
            <a:endParaRPr lang="en-US" sz="2000" dirty="0"/>
          </a:p>
        </p:txBody>
      </p:sp>
      <p:pic>
        <p:nvPicPr>
          <p:cNvPr id="6" name="Picture 5"/>
          <p:cNvPicPr>
            <a:picLocks noChangeAspect="1"/>
          </p:cNvPicPr>
          <p:nvPr/>
        </p:nvPicPr>
        <p:blipFill>
          <a:blip r:embed="rId2"/>
          <a:stretch>
            <a:fillRect/>
          </a:stretch>
        </p:blipFill>
        <p:spPr>
          <a:xfrm>
            <a:off x="2439606" y="5155888"/>
            <a:ext cx="4429125" cy="1362075"/>
          </a:xfrm>
          <a:prstGeom prst="rect">
            <a:avLst/>
          </a:prstGeom>
        </p:spPr>
      </p:pic>
    </p:spTree>
    <p:extLst>
      <p:ext uri="{BB962C8B-B14F-4D97-AF65-F5344CB8AC3E}">
        <p14:creationId xmlns:p14="http://schemas.microsoft.com/office/powerpoint/2010/main" val="1991133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Rayleigh Noise</a:t>
            </a:r>
            <a:endParaRPr lang="en-US" dirty="0"/>
          </a:p>
        </p:txBody>
      </p:sp>
      <p:pic>
        <p:nvPicPr>
          <p:cNvPr id="4" name="Content Placeholder 3"/>
          <p:cNvPicPr>
            <a:picLocks noGrp="1" noChangeAspect="1"/>
          </p:cNvPicPr>
          <p:nvPr>
            <p:ph idx="1"/>
          </p:nvPr>
        </p:nvPicPr>
        <p:blipFill>
          <a:blip r:embed="rId2"/>
          <a:stretch>
            <a:fillRect/>
          </a:stretch>
        </p:blipFill>
        <p:spPr>
          <a:xfrm>
            <a:off x="1088667" y="1882048"/>
            <a:ext cx="8134350" cy="3105150"/>
          </a:xfrm>
          <a:prstGeom prst="rect">
            <a:avLst/>
          </a:prstGeom>
        </p:spPr>
      </p:pic>
      <p:sp>
        <p:nvSpPr>
          <p:cNvPr id="5" name="Rectangle 4"/>
          <p:cNvSpPr/>
          <p:nvPr/>
        </p:nvSpPr>
        <p:spPr>
          <a:xfrm>
            <a:off x="1088667" y="5008696"/>
            <a:ext cx="3686533" cy="923330"/>
          </a:xfrm>
          <a:prstGeom prst="rect">
            <a:avLst/>
          </a:prstGeom>
        </p:spPr>
        <p:txBody>
          <a:bodyPr wrap="square">
            <a:spAutoFit/>
          </a:bodyPr>
          <a:lstStyle/>
          <a:p>
            <a:r>
              <a:rPr lang="en-US" b="0" i="0" dirty="0" smtClean="0">
                <a:solidFill>
                  <a:srgbClr val="273239"/>
                </a:solidFill>
                <a:effectLst/>
                <a:latin typeface="Nunito"/>
              </a:rPr>
              <a:t>Rayleigh noise is usually used to characterize noise phenomena in range imaging.</a:t>
            </a:r>
            <a:endParaRPr lang="en-US" dirty="0"/>
          </a:p>
        </p:txBody>
      </p:sp>
    </p:spTree>
    <p:extLst>
      <p:ext uri="{BB962C8B-B14F-4D97-AF65-F5344CB8AC3E}">
        <p14:creationId xmlns:p14="http://schemas.microsoft.com/office/powerpoint/2010/main" val="2405147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Erlang</a:t>
            </a:r>
            <a:r>
              <a:rPr lang="en-US" b="1" dirty="0"/>
              <a:t> (or gamma) Noise</a:t>
            </a:r>
            <a:endParaRPr lang="en-US" dirty="0"/>
          </a:p>
        </p:txBody>
      </p:sp>
      <p:pic>
        <p:nvPicPr>
          <p:cNvPr id="4" name="Content Placeholder 3"/>
          <p:cNvPicPr>
            <a:picLocks noGrp="1" noChangeAspect="1"/>
          </p:cNvPicPr>
          <p:nvPr>
            <p:ph idx="1"/>
          </p:nvPr>
        </p:nvPicPr>
        <p:blipFill>
          <a:blip r:embed="rId2"/>
          <a:stretch>
            <a:fillRect/>
          </a:stretch>
        </p:blipFill>
        <p:spPr>
          <a:xfrm>
            <a:off x="838200" y="1975644"/>
            <a:ext cx="8799512" cy="2405856"/>
          </a:xfrm>
          <a:prstGeom prst="rect">
            <a:avLst/>
          </a:prstGeom>
        </p:spPr>
      </p:pic>
    </p:spTree>
    <p:extLst>
      <p:ext uri="{BB962C8B-B14F-4D97-AF65-F5344CB8AC3E}">
        <p14:creationId xmlns:p14="http://schemas.microsoft.com/office/powerpoint/2010/main" val="3136519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953</TotalTime>
  <Words>1993</Words>
  <Application>Microsoft Office PowerPoint</Application>
  <PresentationFormat>Widescreen</PresentationFormat>
  <Paragraphs>163</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Nunito</vt:lpstr>
      <vt:lpstr>Wingdings</vt:lpstr>
      <vt:lpstr>Office Theme</vt:lpstr>
      <vt:lpstr>Unit 3</vt:lpstr>
      <vt:lpstr>Image Restoration</vt:lpstr>
      <vt:lpstr>Cot..</vt:lpstr>
      <vt:lpstr>Models for Image degradation and restoration process</vt:lpstr>
      <vt:lpstr>PowerPoint Presentation</vt:lpstr>
      <vt:lpstr>Noise Models</vt:lpstr>
      <vt:lpstr>Gaussian Noise</vt:lpstr>
      <vt:lpstr>Rayleigh Noise</vt:lpstr>
      <vt:lpstr>Erlang (or gamma) Noise</vt:lpstr>
      <vt:lpstr>Exponential Noise</vt:lpstr>
      <vt:lpstr>Uniform Noise</vt:lpstr>
      <vt:lpstr>Impulse Noise</vt:lpstr>
      <vt:lpstr>PowerPoint Presentation</vt:lpstr>
      <vt:lpstr>Restoration Filters</vt:lpstr>
      <vt:lpstr>PowerPoint Presentation</vt:lpstr>
      <vt:lpstr>PowerPoint Presentation</vt:lpstr>
      <vt:lpstr>PowerPoint Presentation</vt:lpstr>
      <vt:lpstr>PowerPoint Presentation</vt:lpstr>
      <vt:lpstr>Band rejected Filters</vt:lpstr>
      <vt:lpstr>PowerPoint Presentation</vt:lpstr>
      <vt:lpstr>PowerPoint Presentation</vt:lpstr>
      <vt:lpstr>Band pass Filters</vt:lpstr>
      <vt:lpstr>PowerPoint Presentation</vt:lpstr>
      <vt:lpstr>Image Compression</vt:lpstr>
      <vt:lpstr>Why image compression important?</vt:lpstr>
      <vt:lpstr>Lossy Compression and Lossless Compression</vt:lpstr>
      <vt:lpstr>PowerPoint Presentation</vt:lpstr>
      <vt:lpstr>Image compression models</vt:lpstr>
      <vt:lpstr>PowerPoint Presentation</vt:lpstr>
      <vt:lpstr>PowerPoint Presentation</vt:lpstr>
      <vt:lpstr>standards and coding Techniques</vt:lpstr>
      <vt:lpstr>Inter-pixel Redundancy (Run Length Coding)</vt:lpstr>
      <vt:lpstr>Psychovisual Redundancy (4-bit Improved Gray Scale Coding: IGS Coding Scheme)</vt:lpstr>
      <vt:lpstr>Coding Redundancy (Huffman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Shannon-Fano Algorithm for Data Compression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DELL</dc:creator>
  <cp:lastModifiedBy>DELL</cp:lastModifiedBy>
  <cp:revision>55</cp:revision>
  <dcterms:created xsi:type="dcterms:W3CDTF">2024-06-17T13:37:53Z</dcterms:created>
  <dcterms:modified xsi:type="dcterms:W3CDTF">2024-07-16T09:40:00Z</dcterms:modified>
</cp:coreProperties>
</file>