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9" r:id="rId5"/>
    <p:sldId id="274" r:id="rId6"/>
    <p:sldId id="275" r:id="rId7"/>
    <p:sldId id="278" r:id="rId8"/>
    <p:sldId id="272" r:id="rId9"/>
    <p:sldId id="273" r:id="rId10"/>
    <p:sldId id="270" r:id="rId11"/>
    <p:sldId id="271" r:id="rId12"/>
    <p:sldId id="276" r:id="rId13"/>
    <p:sldId id="281" r:id="rId14"/>
    <p:sldId id="277" r:id="rId15"/>
    <p:sldId id="287" r:id="rId16"/>
    <p:sldId id="260" r:id="rId17"/>
    <p:sldId id="285" r:id="rId18"/>
    <p:sldId id="282" r:id="rId19"/>
    <p:sldId id="284" r:id="rId20"/>
    <p:sldId id="286" r:id="rId21"/>
    <p:sldId id="280" r:id="rId22"/>
    <p:sldId id="279" r:id="rId23"/>
    <p:sldId id="288" r:id="rId24"/>
    <p:sldId id="261" r:id="rId25"/>
    <p:sldId id="289" r:id="rId26"/>
    <p:sldId id="290" r:id="rId27"/>
    <p:sldId id="262" r:id="rId28"/>
    <p:sldId id="283" r:id="rId29"/>
    <p:sldId id="263" r:id="rId30"/>
    <p:sldId id="29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7ED111D-7BF9-4368-AC40-E64DC7457B2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336738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D111D-7BF9-4368-AC40-E64DC7457B2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2711608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D111D-7BF9-4368-AC40-E64DC7457B2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1538558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ED111D-7BF9-4368-AC40-E64DC7457B2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148021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7ED111D-7BF9-4368-AC40-E64DC7457B2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153395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7ED111D-7BF9-4368-AC40-E64DC7457B2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1214938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D111D-7BF9-4368-AC40-E64DC7457B2F}"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146465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D111D-7BF9-4368-AC40-E64DC7457B2F}"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940209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D111D-7BF9-4368-AC40-E64DC7457B2F}"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2248144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D111D-7BF9-4368-AC40-E64DC7457B2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2127807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7ED111D-7BF9-4368-AC40-E64DC7457B2F}"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F8A19D-2021-4C22-B624-A43DD17B1129}" type="slidenum">
              <a:rPr lang="en-US" smtClean="0"/>
              <a:t>‹#›</a:t>
            </a:fld>
            <a:endParaRPr lang="en-US"/>
          </a:p>
        </p:txBody>
      </p:sp>
    </p:spTree>
    <p:extLst>
      <p:ext uri="{BB962C8B-B14F-4D97-AF65-F5344CB8AC3E}">
        <p14:creationId xmlns:p14="http://schemas.microsoft.com/office/powerpoint/2010/main" val="412038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D111D-7BF9-4368-AC40-E64DC7457B2F}" type="datetimeFigureOut">
              <a:rPr lang="en-US" smtClean="0"/>
              <a:t>7/16/2024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8A19D-2021-4C22-B624-A43DD17B1129}" type="slidenum">
              <a:rPr lang="en-US" smtClean="0"/>
              <a:t>‹#›</a:t>
            </a:fld>
            <a:endParaRPr lang="en-US"/>
          </a:p>
        </p:txBody>
      </p:sp>
    </p:spTree>
    <p:extLst>
      <p:ext uri="{BB962C8B-B14F-4D97-AF65-F5344CB8AC3E}">
        <p14:creationId xmlns:p14="http://schemas.microsoft.com/office/powerpoint/2010/main" val="2749112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Image Enhancement and Filtering</a:t>
            </a:r>
            <a:endParaRPr lang="en-US" dirty="0"/>
          </a:p>
        </p:txBody>
      </p:sp>
      <p:sp>
        <p:nvSpPr>
          <p:cNvPr id="3" name="Subtitle 2"/>
          <p:cNvSpPr>
            <a:spLocks noGrp="1"/>
          </p:cNvSpPr>
          <p:nvPr>
            <p:ph type="subTitle" idx="1"/>
          </p:nvPr>
        </p:nvSpPr>
        <p:spPr/>
        <p:txBody>
          <a:bodyPr/>
          <a:lstStyle/>
          <a:p>
            <a:r>
              <a:rPr lang="en-US" b="1" dirty="0" smtClean="0"/>
              <a:t>Unit 2</a:t>
            </a:r>
            <a:endParaRPr lang="en-US" b="1" dirty="0"/>
          </a:p>
        </p:txBody>
      </p:sp>
    </p:spTree>
    <p:extLst>
      <p:ext uri="{BB962C8B-B14F-4D97-AF65-F5344CB8AC3E}">
        <p14:creationId xmlns:p14="http://schemas.microsoft.com/office/powerpoint/2010/main" val="1131268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Transformations</a:t>
            </a:r>
          </a:p>
        </p:txBody>
      </p:sp>
      <p:sp>
        <p:nvSpPr>
          <p:cNvPr id="3" name="Content Placeholder 2"/>
          <p:cNvSpPr>
            <a:spLocks noGrp="1"/>
          </p:cNvSpPr>
          <p:nvPr>
            <p:ph idx="1"/>
          </p:nvPr>
        </p:nvSpPr>
        <p:spPr/>
        <p:txBody>
          <a:bodyPr>
            <a:normAutofit/>
          </a:bodyPr>
          <a:lstStyle/>
          <a:p>
            <a:r>
              <a:rPr lang="en-US" sz="2000" dirty="0" smtClean="0"/>
              <a:t>The general form of the log transformation </a:t>
            </a:r>
          </a:p>
          <a:p>
            <a:pPr marL="457200" lvl="1" indent="0">
              <a:buNone/>
            </a:pPr>
            <a:r>
              <a:rPr lang="en-US" sz="1600" dirty="0" smtClean="0"/>
              <a:t>s = c log (1 + r) </a:t>
            </a:r>
          </a:p>
          <a:p>
            <a:pPr marL="457200" lvl="1" indent="0">
              <a:buNone/>
            </a:pPr>
            <a:r>
              <a:rPr lang="en-US" sz="1600" dirty="0" smtClean="0"/>
              <a:t>where c is a constant, and it is assumed that r ≥ 0.</a:t>
            </a:r>
          </a:p>
          <a:p>
            <a:r>
              <a:rPr lang="en-US" sz="2000" dirty="0" smtClean="0"/>
              <a:t>The shape of the log curve in Figure shows that this transformation maps a narrow range of low gray-level values in the input image into a wider range of output levels.</a:t>
            </a:r>
          </a:p>
          <a:p>
            <a:r>
              <a:rPr lang="en-US" sz="2000" dirty="0" smtClean="0"/>
              <a:t>The opposite is true of higher values of input levels. </a:t>
            </a:r>
          </a:p>
          <a:p>
            <a:r>
              <a:rPr lang="en-US" sz="2000" dirty="0" smtClean="0"/>
              <a:t>We would use a transformation of this type to expand the values of dark pixels in an image while compressing the higher-level values. </a:t>
            </a:r>
          </a:p>
          <a:p>
            <a:r>
              <a:rPr lang="en-US" sz="2000" dirty="0" smtClean="0"/>
              <a:t>The opposite is true of the inverse log transformation.</a:t>
            </a:r>
            <a:endParaRPr lang="en-US" sz="2000" dirty="0"/>
          </a:p>
        </p:txBody>
      </p:sp>
      <p:pic>
        <p:nvPicPr>
          <p:cNvPr id="4" name="Picture 3"/>
          <p:cNvPicPr>
            <a:picLocks noChangeAspect="1"/>
          </p:cNvPicPr>
          <p:nvPr/>
        </p:nvPicPr>
        <p:blipFill>
          <a:blip r:embed="rId2"/>
          <a:stretch>
            <a:fillRect/>
          </a:stretch>
        </p:blipFill>
        <p:spPr>
          <a:xfrm>
            <a:off x="6983099" y="4343601"/>
            <a:ext cx="4124325" cy="2085975"/>
          </a:xfrm>
          <a:prstGeom prst="rect">
            <a:avLst/>
          </a:prstGeom>
        </p:spPr>
      </p:pic>
    </p:spTree>
    <p:extLst>
      <p:ext uri="{BB962C8B-B14F-4D97-AF65-F5344CB8AC3E}">
        <p14:creationId xmlns:p14="http://schemas.microsoft.com/office/powerpoint/2010/main" val="2595491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Power-Law Transformations(</a:t>
            </a:r>
            <a:r>
              <a:rPr lang="en-US" sz="3600" dirty="0"/>
              <a:t>Gamma Transformation</a:t>
            </a:r>
            <a:r>
              <a:rPr lang="en-US" sz="3600" dirty="0" smtClean="0"/>
              <a:t>)</a:t>
            </a:r>
            <a:endParaRPr 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sz="2000" dirty="0" smtClean="0"/>
                  <a:t>transformation can be done by the expression: </a:t>
                </a:r>
              </a:p>
              <a:p>
                <a:pPr marL="0" indent="0" algn="just">
                  <a:buNone/>
                </a:pPr>
                <a:r>
                  <a:rPr lang="en-US" sz="2000" dirty="0"/>
                  <a:t>	</a:t>
                </a:r>
                <a14:m>
                  <m:oMath xmlns:m="http://schemas.openxmlformats.org/officeDocument/2006/math">
                    <m:r>
                      <m:rPr>
                        <m:sty m:val="p"/>
                      </m:rPr>
                      <a:rPr lang="en-US" sz="2000" b="0" i="0" smtClean="0">
                        <a:latin typeface="Cambria Math" panose="02040503050406030204" pitchFamily="18" charset="0"/>
                      </a:rPr>
                      <m:t>S</m:t>
                    </m:r>
                    <m:r>
                      <a:rPr lang="en-US" sz="200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i="1" smtClean="0">
                            <a:latin typeface="Cambria Math" panose="02040503050406030204" pitchFamily="18" charset="0"/>
                          </a:rPr>
                          <m:t>𝑟</m:t>
                        </m:r>
                      </m:e>
                      <m:sup>
                        <m:r>
                          <m:rPr>
                            <m:nor/>
                          </m:rPr>
                          <a:rPr lang="en-US" sz="2000" dirty="0"/>
                          <m:t>γ</m:t>
                        </m:r>
                        <m:r>
                          <m:rPr>
                            <m:nor/>
                          </m:rPr>
                          <a:rPr lang="en-US" sz="2000" dirty="0"/>
                          <m:t>  </m:t>
                        </m:r>
                      </m:sup>
                    </m:sSup>
                  </m:oMath>
                </a14:m>
                <a:endParaRPr lang="en-US" sz="2000" dirty="0" smtClean="0"/>
              </a:p>
              <a:p>
                <a:pPr marL="0" indent="0" algn="just">
                  <a:buNone/>
                </a:pPr>
                <a:r>
                  <a:rPr lang="en-US" sz="2000" dirty="0" smtClean="0"/>
                  <a:t>Where</a:t>
                </a:r>
                <a:r>
                  <a:rPr lang="en-US" sz="2000" dirty="0"/>
                  <a:t>, C and γ are positive constant, symbol γ is called gamma, due to which this transformation is also known as </a:t>
                </a:r>
                <a:r>
                  <a:rPr lang="en-US" sz="2000" i="1" dirty="0"/>
                  <a:t>gamma transformation.</a:t>
                </a:r>
                <a:r>
                  <a:rPr lang="en-US" sz="2000" b="1" i="1" dirty="0"/>
                  <a:t> </a:t>
                </a:r>
                <a:endParaRPr lang="en-US" sz="2000" dirty="0"/>
              </a:p>
              <a:p>
                <a:pPr algn="just"/>
                <a:r>
                  <a:rPr lang="en-US" sz="2000" dirty="0"/>
                  <a:t>Variation in the value of γ varies the enhancement of the images. Different display devices (monitors) have their own gamma correction, that’s why they display their image at different intensity. </a:t>
                </a:r>
              </a:p>
              <a:p>
                <a:pPr algn="just"/>
                <a:r>
                  <a:rPr lang="en-US" sz="2000" dirty="0"/>
                  <a:t>This type of transformation is used for enhancing images for different type of display devices. The gamma of different display devices is different.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38" t="-1401" r="-580"/>
                </a:stretch>
              </a:blipFill>
            </p:spPr>
            <p:txBody>
              <a:bodyPr/>
              <a:lstStyle/>
              <a:p>
                <a:r>
                  <a:rPr lang="en-US">
                    <a:noFill/>
                  </a:rPr>
                  <a:t> </a:t>
                </a:r>
              </a:p>
            </p:txBody>
          </p:sp>
        </mc:Fallback>
      </mc:AlternateContent>
    </p:spTree>
    <p:extLst>
      <p:ext uri="{BB962C8B-B14F-4D97-AF65-F5344CB8AC3E}">
        <p14:creationId xmlns:p14="http://schemas.microsoft.com/office/powerpoint/2010/main" val="32341782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584101" y="540913"/>
            <a:ext cx="8319753" cy="5615189"/>
          </a:xfrm>
          <a:prstGeom prst="rect">
            <a:avLst/>
          </a:prstGeom>
        </p:spPr>
      </p:pic>
    </p:spTree>
    <p:extLst>
      <p:ext uri="{BB962C8B-B14F-4D97-AF65-F5344CB8AC3E}">
        <p14:creationId xmlns:p14="http://schemas.microsoft.com/office/powerpoint/2010/main" val="4206597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9510" y="708952"/>
            <a:ext cx="6057899" cy="4692667"/>
          </a:xfrm>
          <a:prstGeom prst="rect">
            <a:avLst/>
          </a:prstGeom>
          <a:effectLst>
            <a:innerShdw blurRad="63500" dist="50800" dir="13500000">
              <a:prstClr val="black">
                <a:alpha val="50000"/>
              </a:prstClr>
            </a:innerShdw>
          </a:effectLst>
        </p:spPr>
      </p:pic>
      <p:pic>
        <p:nvPicPr>
          <p:cNvPr id="4" name="Picture 3"/>
          <p:cNvPicPr>
            <a:picLocks noChangeAspect="1"/>
          </p:cNvPicPr>
          <p:nvPr/>
        </p:nvPicPr>
        <p:blipFill>
          <a:blip r:embed="rId3"/>
          <a:stretch>
            <a:fillRect/>
          </a:stretch>
        </p:blipFill>
        <p:spPr>
          <a:xfrm>
            <a:off x="4816059" y="4161853"/>
            <a:ext cx="6733517" cy="2479532"/>
          </a:xfrm>
          <a:prstGeom prst="rect">
            <a:avLst/>
          </a:prstGeom>
          <a:effectLst>
            <a:innerShdw blurRad="63500" dist="50800" dir="13500000">
              <a:prstClr val="black">
                <a:alpha val="50000"/>
              </a:prstClr>
            </a:innerShdw>
          </a:effectLst>
        </p:spPr>
      </p:pic>
    </p:spTree>
    <p:extLst>
      <p:ext uri="{BB962C8B-B14F-4D97-AF65-F5344CB8AC3E}">
        <p14:creationId xmlns:p14="http://schemas.microsoft.com/office/powerpoint/2010/main" val="68029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2039815" y="633046"/>
            <a:ext cx="8595360" cy="6105379"/>
          </a:xfrm>
          <a:prstGeom prst="rect">
            <a:avLst/>
          </a:prstGeom>
        </p:spPr>
      </p:pic>
    </p:spTree>
    <p:extLst>
      <p:ext uri="{BB962C8B-B14F-4D97-AF65-F5344CB8AC3E}">
        <p14:creationId xmlns:p14="http://schemas.microsoft.com/office/powerpoint/2010/main" val="612048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41413" y="457200"/>
            <a:ext cx="5378339" cy="6032982"/>
          </a:xfrm>
          <a:prstGeom prst="rect">
            <a:avLst/>
          </a:prstGeom>
        </p:spPr>
      </p:pic>
      <p:sp>
        <p:nvSpPr>
          <p:cNvPr id="3" name="Title 2"/>
          <p:cNvSpPr>
            <a:spLocks noGrp="1"/>
          </p:cNvSpPr>
          <p:nvPr>
            <p:ph type="title"/>
          </p:nvPr>
        </p:nvSpPr>
        <p:spPr/>
        <p:txBody>
          <a:bodyPr/>
          <a:lstStyle/>
          <a:p>
            <a:r>
              <a:rPr lang="en-US" dirty="0" smtClean="0"/>
              <a:t>Histogram</a:t>
            </a:r>
            <a:endParaRPr lang="en-US" dirty="0"/>
          </a:p>
        </p:txBody>
      </p:sp>
    </p:spTree>
    <p:extLst>
      <p:ext uri="{BB962C8B-B14F-4D97-AF65-F5344CB8AC3E}">
        <p14:creationId xmlns:p14="http://schemas.microsoft.com/office/powerpoint/2010/main" val="9125418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Equalization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smtClean="0"/>
                  <a:t>The histogram of a digital image, with intensity levels between 0 and (L-1), is a function h(</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𝑘</m:t>
                        </m:r>
                      </m:sub>
                    </m:sSub>
                  </m:oMath>
                </a14:m>
                <a:r>
                  <a:rPr lang="en-US" dirty="0"/>
                  <a:t> )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𝑘</m:t>
                        </m:r>
                      </m:sub>
                    </m:sSub>
                  </m:oMath>
                </a14:m>
                <a:r>
                  <a:rPr lang="en-US" dirty="0"/>
                  <a:t> , 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𝑘</m:t>
                        </m:r>
                      </m:sub>
                    </m:sSub>
                  </m:oMath>
                </a14:m>
                <a:r>
                  <a:rPr lang="en-US" dirty="0"/>
                  <a:t> is the </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panose="02040503050406030204" pitchFamily="18" charset="0"/>
                          </a:rPr>
                          <m:t>𝑡h</m:t>
                        </m:r>
                      </m:sub>
                    </m:sSub>
                  </m:oMath>
                </a14:m>
                <a:r>
                  <a:rPr lang="en-US" dirty="0"/>
                  <a:t> intensity level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i="1" dirty="0">
                            <a:latin typeface="Cambria Math" panose="02040503050406030204" pitchFamily="18" charset="0"/>
                          </a:rPr>
                          <m:t>𝑘</m:t>
                        </m:r>
                      </m:sub>
                    </m:sSub>
                  </m:oMath>
                </a14:m>
                <a:r>
                  <a:rPr lang="en-US" dirty="0"/>
                  <a:t>is the number of pixels in the image having that intensity level. </a:t>
                </a:r>
                <a:endParaRPr lang="en-US" dirty="0" smtClean="0"/>
              </a:p>
              <a:p>
                <a:r>
                  <a:rPr lang="en-US" dirty="0" smtClean="0"/>
                  <a:t>We </a:t>
                </a:r>
                <a:r>
                  <a:rPr lang="en-US" dirty="0"/>
                  <a:t>can also normalize the histogram by dividing it by the total number of pixels in the image. </a:t>
                </a:r>
              </a:p>
              <a:p>
                <a:pPr marL="0" indent="0">
                  <a:buNone/>
                </a:pPr>
                <a:r>
                  <a:rPr lang="en-US" dirty="0" smtClean="0"/>
                  <a:t>		p(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𝑘</m:t>
                        </m:r>
                      </m:sub>
                    </m:sSub>
                    <m:r>
                      <a:rPr lang="en-US" i="1" dirty="0">
                        <a:latin typeface="Cambria Math" panose="02040503050406030204" pitchFamily="18" charset="0"/>
                      </a:rPr>
                      <m:t> </m:t>
                    </m:r>
                  </m:oMath>
                </a14:m>
                <a:r>
                  <a:rPr lang="en-US" dirty="0"/>
                  <a:t>) </a:t>
                </a:r>
                <a:r>
                  <a:rPr lang="en-US" dirty="0" smtClean="0"/>
                  <a:t>= </a:t>
                </a:r>
                <a14:m>
                  <m:oMath xmlns:m="http://schemas.openxmlformats.org/officeDocument/2006/math">
                    <m:f>
                      <m:fPr>
                        <m:ctrlPr>
                          <a:rPr lang="en-US" i="1"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𝑛</m:t>
                            </m:r>
                          </m:e>
                          <m:sub>
                            <m:r>
                              <a:rPr lang="en-US" i="1" dirty="0">
                                <a:latin typeface="Cambria Math" panose="02040503050406030204" pitchFamily="18" charset="0"/>
                              </a:rPr>
                              <m:t>𝑘</m:t>
                            </m:r>
                          </m:sub>
                        </m:sSub>
                      </m:num>
                      <m:den>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den>
                    </m:f>
                  </m:oMath>
                </a14:m>
                <a:endParaRPr lang="en-US" dirty="0"/>
              </a:p>
              <a:p>
                <a:endParaRPr lang="en-US" dirty="0"/>
              </a:p>
              <a:p>
                <a:r>
                  <a:rPr lang="en-US" dirty="0"/>
                  <a:t>This p(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𝑘</m:t>
                        </m:r>
                      </m:sub>
                    </m:sSub>
                    <m:r>
                      <a:rPr lang="en-US" i="1" dirty="0">
                        <a:latin typeface="Cambria Math" panose="02040503050406030204" pitchFamily="18" charset="0"/>
                      </a:rPr>
                      <m:t> </m:t>
                    </m:r>
                  </m:oMath>
                </a14:m>
                <a:r>
                  <a:rPr lang="en-US" dirty="0"/>
                  <a:t>) function is the probability of the occurrence of a pixel with the intensity </a:t>
                </a:r>
                <a:r>
                  <a:rPr lang="en-US" dirty="0" smtClean="0"/>
                  <a:t>level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𝑘</m:t>
                        </m:r>
                      </m:sub>
                    </m:sSub>
                    <m:r>
                      <a:rPr lang="en-US" i="1" dirty="0">
                        <a:latin typeface="Cambria Math" panose="02040503050406030204" pitchFamily="18" charset="0"/>
                      </a:rPr>
                      <m:t> </m:t>
                    </m:r>
                  </m:oMath>
                </a14:m>
                <a:r>
                  <a:rPr lang="en-US" dirty="0" smtClean="0"/>
                  <a:t> </a:t>
                </a:r>
                <a:r>
                  <a:rPr lang="en-US" dirty="0"/>
                  <a:t>Clearly, </a:t>
                </a:r>
              </a:p>
              <a:p>
                <a:endParaRPr lang="en-US" dirty="0"/>
              </a:p>
              <a:p>
                <a:pPr marL="0" indent="0">
                  <a:buNone/>
                </a:pPr>
                <a:r>
                  <a:rPr lang="en-US" dirty="0" smtClean="0"/>
                  <a:t>		∑ </a:t>
                </a:r>
                <a:r>
                  <a:rPr lang="en-US" dirty="0"/>
                  <a:t>p(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𝑟</m:t>
                        </m:r>
                      </m:e>
                      <m:sub>
                        <m:r>
                          <a:rPr lang="en-US" i="1" dirty="0">
                            <a:latin typeface="Cambria Math" panose="02040503050406030204" pitchFamily="18" charset="0"/>
                          </a:rPr>
                          <m:t>𝑘</m:t>
                        </m:r>
                      </m:sub>
                    </m:sSub>
                    <m:r>
                      <a:rPr lang="en-US" i="1" dirty="0">
                        <a:latin typeface="Cambria Math" panose="02040503050406030204" pitchFamily="18" charset="0"/>
                      </a:rPr>
                      <m:t> </m:t>
                    </m:r>
                  </m:oMath>
                </a14:m>
                <a:r>
                  <a:rPr lang="en-US" dirty="0"/>
                  <a:t>) = </a:t>
                </a:r>
                <a:r>
                  <a:rPr lang="en-US" dirty="0" smtClean="0"/>
                  <a:t>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3501" r="-116"/>
                </a:stretch>
              </a:blipFill>
            </p:spPr>
            <p:txBody>
              <a:bodyPr/>
              <a:lstStyle/>
              <a:p>
                <a:r>
                  <a:rPr lang="en-US">
                    <a:noFill/>
                  </a:rPr>
                  <a:t> </a:t>
                </a:r>
              </a:p>
            </p:txBody>
          </p:sp>
        </mc:Fallback>
      </mc:AlternateContent>
    </p:spTree>
    <p:extLst>
      <p:ext uri="{BB962C8B-B14F-4D97-AF65-F5344CB8AC3E}">
        <p14:creationId xmlns:p14="http://schemas.microsoft.com/office/powerpoint/2010/main" val="3368409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5884"/>
          </a:xfrm>
        </p:spPr>
        <p:txBody>
          <a:bodyPr>
            <a:normAutofit fontScale="90000"/>
          </a:bodyPr>
          <a:lstStyle/>
          <a:p>
            <a:r>
              <a:rPr lang="en-US" dirty="0" smtClean="0"/>
              <a:t>Cont..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67618"/>
                <a:ext cx="10515600" cy="5373859"/>
              </a:xfrm>
            </p:spPr>
            <p:txBody>
              <a:bodyPr>
                <a:normAutofit/>
              </a:bodyPr>
              <a:lstStyle/>
              <a:p>
                <a:r>
                  <a:rPr lang="en-US" sz="2200" dirty="0" smtClean="0"/>
                  <a:t>To make the histogram equalization of an image first we have to calculate the</a:t>
                </a:r>
                <a:r>
                  <a:rPr lang="en-US" sz="2200" b="1" dirty="0"/>
                  <a:t> </a:t>
                </a:r>
                <a:r>
                  <a:rPr lang="en-US" sz="2200" b="1" dirty="0" smtClean="0"/>
                  <a:t>PDF</a:t>
                </a:r>
                <a:r>
                  <a:rPr lang="en-US" sz="2200" dirty="0" smtClean="0"/>
                  <a:t> </a:t>
                </a:r>
                <a:r>
                  <a:rPr lang="en-US" sz="2200" dirty="0"/>
                  <a:t>(Probability </a:t>
                </a:r>
                <a:r>
                  <a:rPr lang="en-US" sz="2200" dirty="0" smtClean="0"/>
                  <a:t>Density </a:t>
                </a:r>
                <a:r>
                  <a:rPr lang="en-US" sz="2200" dirty="0"/>
                  <a:t>function) of all the pixels in the image.  </a:t>
                </a:r>
                <a:endParaRPr lang="en-US" sz="2200" dirty="0" smtClean="0"/>
              </a:p>
              <a:p>
                <a:pPr marL="0" indent="0">
                  <a:buNone/>
                </a:pPr>
                <a14:m>
                  <m:oMathPara xmlns:m="http://schemas.openxmlformats.org/officeDocument/2006/math">
                    <m:oMathParaPr>
                      <m:jc m:val="centerGroup"/>
                    </m:oMathParaPr>
                    <m:oMath xmlns:m="http://schemas.openxmlformats.org/officeDocument/2006/math">
                      <m:r>
                        <a:rPr lang="en-US" sz="2200" b="0" i="1" smtClean="0">
                          <a:solidFill>
                            <a:schemeClr val="accent1"/>
                          </a:solidFill>
                          <a:latin typeface="Cambria Math" panose="02040503050406030204" pitchFamily="18" charset="0"/>
                        </a:rPr>
                        <m:t>h</m:t>
                      </m:r>
                      <m:d>
                        <m:dPr>
                          <m:begChr m:val="["/>
                          <m:endChr m:val="]"/>
                          <m:ctrlPr>
                            <a:rPr lang="en-US" sz="2200" b="0" i="1" smtClean="0">
                              <a:solidFill>
                                <a:schemeClr val="accent1"/>
                              </a:solidFill>
                              <a:latin typeface="Cambria Math" panose="02040503050406030204" pitchFamily="18" charset="0"/>
                            </a:rPr>
                          </m:ctrlPr>
                        </m:dPr>
                        <m:e>
                          <m:r>
                            <a:rPr lang="en-US" sz="2200" b="0" i="1" smtClean="0">
                              <a:solidFill>
                                <a:schemeClr val="accent1"/>
                              </a:solidFill>
                              <a:latin typeface="Cambria Math" panose="02040503050406030204" pitchFamily="18" charset="0"/>
                            </a:rPr>
                            <m:t>𝑖</m:t>
                          </m:r>
                        </m:e>
                      </m:d>
                      <m:r>
                        <a:rPr lang="en-US" sz="2200" b="0" i="1" smtClean="0">
                          <a:solidFill>
                            <a:schemeClr val="accent1"/>
                          </a:solidFill>
                          <a:latin typeface="Cambria Math" panose="02040503050406030204" pitchFamily="18" charset="0"/>
                        </a:rPr>
                        <m:t>=</m:t>
                      </m:r>
                      <m:f>
                        <m:fPr>
                          <m:ctrlPr>
                            <a:rPr lang="en-US" sz="2200" b="0" i="1" smtClean="0">
                              <a:solidFill>
                                <a:schemeClr val="accent1"/>
                              </a:solidFill>
                              <a:latin typeface="Cambria Math" panose="02040503050406030204" pitchFamily="18" charset="0"/>
                            </a:rPr>
                          </m:ctrlPr>
                        </m:fPr>
                        <m:num>
                          <m:r>
                            <a:rPr lang="en-US" sz="2200" b="0" i="1" smtClean="0">
                              <a:solidFill>
                                <a:schemeClr val="accent1"/>
                              </a:solidFill>
                              <a:latin typeface="Cambria Math" panose="02040503050406030204" pitchFamily="18" charset="0"/>
                            </a:rPr>
                            <m:t>𝑛𝑢𝑚𝑏𝑒𝑟</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𝑜𝑓</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𝑝𝑖𝑥𝑒𝑙𝑠</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𝑜𝑓</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𝑔𝑟𝑎𝑦</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𝑙𝑎𝑣𝑒𝑙</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𝑖</m:t>
                          </m:r>
                          <m:r>
                            <a:rPr lang="en-US" sz="2200" b="0" i="1" smtClean="0">
                              <a:solidFill>
                                <a:schemeClr val="accent1"/>
                              </a:solidFill>
                              <a:latin typeface="Cambria Math" panose="02040503050406030204" pitchFamily="18" charset="0"/>
                            </a:rPr>
                            <m:t> </m:t>
                          </m:r>
                        </m:num>
                        <m:den>
                          <m:r>
                            <a:rPr lang="en-US" sz="2200" b="0" i="1" smtClean="0">
                              <a:solidFill>
                                <a:schemeClr val="accent1"/>
                              </a:solidFill>
                              <a:latin typeface="Cambria Math" panose="02040503050406030204" pitchFamily="18" charset="0"/>
                            </a:rPr>
                            <m:t>𝑇𝑜𝑡𝑎𝑙</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𝑛𝑢𝑚𝑏𝑒𝑟</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𝑜𝑓</m:t>
                          </m:r>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𝑝𝑖𝑥𝑒𝑙𝑠</m:t>
                          </m:r>
                        </m:den>
                      </m:f>
                    </m:oMath>
                  </m:oMathPara>
                </a14:m>
                <a:endParaRPr lang="en-US" sz="2200" b="0" dirty="0" smtClean="0"/>
              </a:p>
              <a:p>
                <a:r>
                  <a:rPr lang="en-US" sz="2200" dirty="0"/>
                  <a:t>Then, we have to calculate the </a:t>
                </a:r>
                <a:r>
                  <a:rPr lang="en-US" sz="2200" b="1" i="1" dirty="0"/>
                  <a:t>CDF</a:t>
                </a:r>
                <a:r>
                  <a:rPr lang="en-US" sz="2200" dirty="0"/>
                  <a:t> (Cumulative distribution function) which is the summation of </a:t>
                </a:r>
                <a:r>
                  <a:rPr lang="en-US" sz="2200" dirty="0" smtClean="0"/>
                  <a:t>PDF.</a:t>
                </a:r>
              </a:p>
              <a:p>
                <a:pPr marL="0" indent="0">
                  <a:buNone/>
                </a:pPr>
                <a14:m>
                  <m:oMathPara xmlns:m="http://schemas.openxmlformats.org/officeDocument/2006/math">
                    <m:oMathParaPr>
                      <m:jc m:val="centerGroup"/>
                    </m:oMathParaPr>
                    <m:oMath xmlns:m="http://schemas.openxmlformats.org/officeDocument/2006/math">
                      <m:r>
                        <a:rPr lang="en-US" sz="2200" b="0" i="1" smtClean="0">
                          <a:solidFill>
                            <a:schemeClr val="accent1"/>
                          </a:solidFill>
                          <a:latin typeface="Cambria Math" panose="02040503050406030204" pitchFamily="18" charset="0"/>
                        </a:rPr>
                        <m:t>𝐻</m:t>
                      </m:r>
                      <m:d>
                        <m:dPr>
                          <m:begChr m:val="["/>
                          <m:endChr m:val="]"/>
                          <m:ctrlPr>
                            <a:rPr lang="en-US" sz="2200" b="0" i="1" smtClean="0">
                              <a:solidFill>
                                <a:schemeClr val="accent1"/>
                              </a:solidFill>
                              <a:latin typeface="Cambria Math" panose="02040503050406030204" pitchFamily="18" charset="0"/>
                            </a:rPr>
                          </m:ctrlPr>
                        </m:dPr>
                        <m:e>
                          <m:r>
                            <a:rPr lang="en-US" sz="2200" b="0" i="1" smtClean="0">
                              <a:solidFill>
                                <a:schemeClr val="accent1"/>
                              </a:solidFill>
                              <a:latin typeface="Cambria Math" panose="02040503050406030204" pitchFamily="18" charset="0"/>
                            </a:rPr>
                            <m:t>𝑗</m:t>
                          </m:r>
                        </m:e>
                      </m:d>
                      <m:r>
                        <a:rPr lang="en-US" sz="2200" b="0" i="1" smtClean="0">
                          <a:solidFill>
                            <a:schemeClr val="accent1"/>
                          </a:solidFill>
                          <a:latin typeface="Cambria Math" panose="02040503050406030204" pitchFamily="18" charset="0"/>
                        </a:rPr>
                        <m:t>=</m:t>
                      </m:r>
                      <m:nary>
                        <m:naryPr>
                          <m:chr m:val="∑"/>
                          <m:ctrlPr>
                            <a:rPr lang="en-US" sz="2200" b="0" i="1" smtClean="0">
                              <a:solidFill>
                                <a:schemeClr val="accent1"/>
                              </a:solidFill>
                              <a:latin typeface="Cambria Math" panose="02040503050406030204" pitchFamily="18" charset="0"/>
                            </a:rPr>
                          </m:ctrlPr>
                        </m:naryPr>
                        <m:sub>
                          <m:r>
                            <m:rPr>
                              <m:brk m:alnAt="23"/>
                            </m:rPr>
                            <a:rPr lang="en-US" sz="2200" b="0" i="1" smtClean="0">
                              <a:solidFill>
                                <a:schemeClr val="accent1"/>
                              </a:solidFill>
                              <a:latin typeface="Cambria Math" panose="02040503050406030204" pitchFamily="18" charset="0"/>
                            </a:rPr>
                            <m:t>𝑖</m:t>
                          </m:r>
                          <m:r>
                            <a:rPr lang="en-US" sz="2200" b="0" i="1" smtClean="0">
                              <a:solidFill>
                                <a:schemeClr val="accent1"/>
                              </a:solidFill>
                              <a:latin typeface="Cambria Math" panose="02040503050406030204" pitchFamily="18" charset="0"/>
                            </a:rPr>
                            <m:t>=0</m:t>
                          </m:r>
                        </m:sub>
                        <m:sup>
                          <m:r>
                            <a:rPr lang="en-US" sz="2200" b="0" i="1" smtClean="0">
                              <a:solidFill>
                                <a:schemeClr val="accent1"/>
                              </a:solidFill>
                              <a:latin typeface="Cambria Math" panose="02040503050406030204" pitchFamily="18" charset="0"/>
                            </a:rPr>
                            <m:t>𝑗</m:t>
                          </m:r>
                        </m:sup>
                        <m:e>
                          <m:r>
                            <a:rPr lang="en-US" sz="2200" b="0" i="1" smtClean="0">
                              <a:solidFill>
                                <a:schemeClr val="accent1"/>
                              </a:solidFill>
                              <a:latin typeface="Cambria Math" panose="02040503050406030204" pitchFamily="18" charset="0"/>
                            </a:rPr>
                            <m:t>h</m:t>
                          </m:r>
                          <m:d>
                            <m:dPr>
                              <m:begChr m:val="["/>
                              <m:endChr m:val="]"/>
                              <m:ctrlPr>
                                <a:rPr lang="en-US" sz="2200" b="0" i="1" smtClean="0">
                                  <a:solidFill>
                                    <a:schemeClr val="accent1"/>
                                  </a:solidFill>
                                  <a:latin typeface="Cambria Math" panose="02040503050406030204" pitchFamily="18" charset="0"/>
                                </a:rPr>
                              </m:ctrlPr>
                            </m:dPr>
                            <m:e>
                              <m:r>
                                <a:rPr lang="en-US" sz="2200" b="0" i="1" smtClean="0">
                                  <a:solidFill>
                                    <a:schemeClr val="accent1"/>
                                  </a:solidFill>
                                  <a:latin typeface="Cambria Math" panose="02040503050406030204" pitchFamily="18" charset="0"/>
                                </a:rPr>
                                <m:t>𝑖</m:t>
                              </m:r>
                            </m:e>
                          </m:d>
                          <m:r>
                            <a:rPr lang="en-US" sz="2200" b="0" i="1" smtClean="0">
                              <a:solidFill>
                                <a:schemeClr val="accent1"/>
                              </a:solidFill>
                              <a:latin typeface="Cambria Math" panose="02040503050406030204" pitchFamily="18" charset="0"/>
                            </a:rPr>
                            <m:t>,        (</m:t>
                          </m:r>
                          <m:r>
                            <a:rPr lang="en-US" sz="2200" b="0" i="1" smtClean="0">
                              <a:solidFill>
                                <a:schemeClr val="accent1"/>
                              </a:solidFill>
                              <a:latin typeface="Cambria Math" panose="02040503050406030204" pitchFamily="18" charset="0"/>
                            </a:rPr>
                            <m:t>𝑗</m:t>
                          </m:r>
                          <m:r>
                            <a:rPr lang="en-US" sz="2200" b="0" i="1" smtClean="0">
                              <a:solidFill>
                                <a:schemeClr val="accent1"/>
                              </a:solidFill>
                              <a:latin typeface="Cambria Math" panose="02040503050406030204" pitchFamily="18" charset="0"/>
                            </a:rPr>
                            <m:t>=0,1,2,3….255)</m:t>
                          </m:r>
                        </m:e>
                      </m:nary>
                    </m:oMath>
                  </m:oMathPara>
                </a14:m>
                <a:endParaRPr lang="en-US" sz="2200" b="0" dirty="0" smtClean="0"/>
              </a:p>
              <a:p>
                <a:r>
                  <a:rPr lang="en-US" sz="2200" dirty="0"/>
                  <a:t>Now, the </a:t>
                </a:r>
                <a:r>
                  <a:rPr lang="en-US" sz="2200" b="1" i="1" dirty="0"/>
                  <a:t>New CDF</a:t>
                </a:r>
                <a:r>
                  <a:rPr lang="en-US" sz="2200" dirty="0"/>
                  <a:t> can be calculate, that is the histogram equalization of an image. </a:t>
                </a:r>
              </a:p>
              <a:p>
                <a:pPr marL="0" indent="0">
                  <a:buNone/>
                </a:pPr>
                <a:r>
                  <a:rPr lang="en-US" sz="2200" b="1" dirty="0" smtClean="0"/>
                  <a:t>		</a:t>
                </a:r>
                <a:r>
                  <a:rPr lang="en-US" sz="2200" b="1" dirty="0" smtClean="0">
                    <a:solidFill>
                      <a:schemeClr val="accent1"/>
                    </a:solidFill>
                  </a:rPr>
                  <a:t>New </a:t>
                </a:r>
                <a:r>
                  <a:rPr lang="en-US" sz="2200" b="1" dirty="0">
                    <a:solidFill>
                      <a:schemeClr val="accent1"/>
                    </a:solidFill>
                  </a:rPr>
                  <a:t>CDF</a:t>
                </a:r>
                <a:r>
                  <a:rPr lang="en-US" sz="2200" dirty="0">
                    <a:solidFill>
                      <a:schemeClr val="accent1"/>
                    </a:solidFill>
                  </a:rPr>
                  <a:t> = CDF*(L-1) </a:t>
                </a:r>
              </a:p>
              <a:p>
                <a:r>
                  <a:rPr lang="en-US" sz="2200" dirty="0"/>
                  <a:t>Where, L-1 is the upper value of gray level of given image.  </a:t>
                </a:r>
              </a:p>
              <a:p>
                <a:pPr marL="0" indent="0">
                  <a:buNone/>
                </a:pPr>
                <a:endParaRPr lang="en-US" b="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167618"/>
                <a:ext cx="10515600" cy="5373859"/>
              </a:xfrm>
              <a:blipFill rotWithShape="0">
                <a:blip r:embed="rId2"/>
                <a:stretch>
                  <a:fillRect l="-696" t="-1476"/>
                </a:stretch>
              </a:blipFill>
            </p:spPr>
            <p:txBody>
              <a:bodyPr/>
              <a:lstStyle/>
              <a:p>
                <a:r>
                  <a:rPr lang="en-US">
                    <a:noFill/>
                  </a:rPr>
                  <a:t> </a:t>
                </a:r>
              </a:p>
            </p:txBody>
          </p:sp>
        </mc:Fallback>
      </mc:AlternateContent>
    </p:spTree>
    <p:extLst>
      <p:ext uri="{BB962C8B-B14F-4D97-AF65-F5344CB8AC3E}">
        <p14:creationId xmlns:p14="http://schemas.microsoft.com/office/powerpoint/2010/main" val="2214360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690761" y="115911"/>
            <a:ext cx="8191500" cy="2644726"/>
          </a:xfrm>
          <a:prstGeom prst="rect">
            <a:avLst/>
          </a:prstGeom>
        </p:spPr>
      </p:pic>
      <p:pic>
        <p:nvPicPr>
          <p:cNvPr id="10" name="Picture 9"/>
          <p:cNvPicPr>
            <a:picLocks noChangeAspect="1"/>
          </p:cNvPicPr>
          <p:nvPr/>
        </p:nvPicPr>
        <p:blipFill>
          <a:blip r:embed="rId3"/>
          <a:stretch>
            <a:fillRect/>
          </a:stretch>
        </p:blipFill>
        <p:spPr>
          <a:xfrm>
            <a:off x="1652661" y="2799471"/>
            <a:ext cx="8229600" cy="3571875"/>
          </a:xfrm>
          <a:prstGeom prst="rect">
            <a:avLst/>
          </a:prstGeom>
        </p:spPr>
      </p:pic>
    </p:spTree>
    <p:extLst>
      <p:ext uri="{BB962C8B-B14F-4D97-AF65-F5344CB8AC3E}">
        <p14:creationId xmlns:p14="http://schemas.microsoft.com/office/powerpoint/2010/main" val="26706197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14562" y="1571625"/>
            <a:ext cx="7762875" cy="3714750"/>
          </a:xfrm>
          <a:prstGeom prst="rect">
            <a:avLst/>
          </a:prstGeom>
        </p:spPr>
      </p:pic>
    </p:spTree>
    <p:extLst>
      <p:ext uri="{BB962C8B-B14F-4D97-AF65-F5344CB8AC3E}">
        <p14:creationId xmlns:p14="http://schemas.microsoft.com/office/powerpoint/2010/main" val="76985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Image Enhancement in the Spatial Domain</a:t>
            </a:r>
            <a:endParaRPr lang="en-US" dirty="0"/>
          </a:p>
        </p:txBody>
      </p:sp>
      <p:sp>
        <p:nvSpPr>
          <p:cNvPr id="3" name="Content Placeholder 2"/>
          <p:cNvSpPr>
            <a:spLocks noGrp="1"/>
          </p:cNvSpPr>
          <p:nvPr>
            <p:ph idx="1"/>
          </p:nvPr>
        </p:nvSpPr>
        <p:spPr>
          <a:xfrm>
            <a:off x="838200" y="1825624"/>
            <a:ext cx="10515600" cy="5032375"/>
          </a:xfrm>
        </p:spPr>
        <p:txBody>
          <a:bodyPr>
            <a:normAutofit lnSpcReduction="10000"/>
          </a:bodyPr>
          <a:lstStyle/>
          <a:p>
            <a:pPr algn="just"/>
            <a:r>
              <a:rPr lang="en-US" sz="2000" dirty="0" smtClean="0"/>
              <a:t>Image enhancement approaches fall into two broad categories: </a:t>
            </a:r>
          </a:p>
          <a:p>
            <a:pPr lvl="1" algn="just">
              <a:buFont typeface="Wingdings" panose="05000000000000000000" pitchFamily="2" charset="2"/>
              <a:buChar char="v"/>
            </a:pPr>
            <a:r>
              <a:rPr lang="en-US" sz="2000" b="1" dirty="0" smtClean="0"/>
              <a:t>spatial domain methods and </a:t>
            </a:r>
          </a:p>
          <a:p>
            <a:pPr lvl="1" algn="just">
              <a:buFont typeface="Wingdings" panose="05000000000000000000" pitchFamily="2" charset="2"/>
              <a:buChar char="v"/>
            </a:pPr>
            <a:r>
              <a:rPr lang="en-US" sz="2000" b="1" dirty="0" smtClean="0"/>
              <a:t>frequency domain methods. </a:t>
            </a:r>
          </a:p>
          <a:p>
            <a:pPr algn="just"/>
            <a:r>
              <a:rPr lang="en-US" sz="2000" dirty="0" smtClean="0"/>
              <a:t>The term spatial domain refers to the image plane itself, and approaches in this category are based on direct manipulation of pixels in an image. </a:t>
            </a:r>
          </a:p>
          <a:p>
            <a:pPr algn="just"/>
            <a:r>
              <a:rPr lang="en-US" sz="2000" dirty="0" smtClean="0"/>
              <a:t>Frequency domain processing techniques are based on modifying the Fourier transform of an image.</a:t>
            </a:r>
            <a:endParaRPr lang="en-US" sz="2000" dirty="0"/>
          </a:p>
          <a:p>
            <a:pPr algn="just"/>
            <a:r>
              <a:rPr lang="en-US" sz="2000" dirty="0" smtClean="0"/>
              <a:t>The term spatial domain refers to the aggregate of pixels composing an image.</a:t>
            </a:r>
          </a:p>
          <a:p>
            <a:pPr algn="just"/>
            <a:r>
              <a:rPr lang="en-US" sz="2000" dirty="0" smtClean="0"/>
              <a:t> Spatial domain methods are procedures that operate directly on these pixels. </a:t>
            </a:r>
          </a:p>
          <a:p>
            <a:pPr algn="just"/>
            <a:r>
              <a:rPr lang="en-US" sz="2000" dirty="0" smtClean="0"/>
              <a:t>Spatial domain processes will be denoted by the expression</a:t>
            </a:r>
          </a:p>
          <a:p>
            <a:pPr marL="457200" lvl="1" indent="0" algn="just">
              <a:buNone/>
            </a:pPr>
            <a:r>
              <a:rPr lang="en-US" sz="2000" b="1" dirty="0" smtClean="0">
                <a:solidFill>
                  <a:srgbClr val="FF0000"/>
                </a:solidFill>
              </a:rPr>
              <a:t> g (x, y) = T [f (x, y)]</a:t>
            </a:r>
          </a:p>
          <a:p>
            <a:pPr marL="457200" lvl="1" indent="0" algn="just">
              <a:buNone/>
            </a:pPr>
            <a:r>
              <a:rPr lang="en-US" sz="2000" dirty="0" smtClean="0"/>
              <a:t>where f(x, y) is the input image, g(x, y) is the processed image, and T is an operator on f, defined over some neighborhood of (x, y). </a:t>
            </a:r>
          </a:p>
          <a:p>
            <a:pPr marL="457200" lvl="1" indent="0" algn="just">
              <a:buNone/>
            </a:pPr>
            <a:r>
              <a:rPr lang="en-US" sz="2000" dirty="0" smtClean="0"/>
              <a:t>T can operate on a set of input images, such as performing the pixel-by-pixel sum of K images for noise reduction. </a:t>
            </a:r>
            <a:endParaRPr lang="en-US" sz="2000" b="1" dirty="0" smtClean="0">
              <a:solidFill>
                <a:srgbClr val="FF0000"/>
              </a:solidFill>
            </a:endParaRPr>
          </a:p>
          <a:p>
            <a:pPr marL="457200" lvl="1" indent="0" algn="just">
              <a:buNone/>
            </a:pPr>
            <a:endParaRPr lang="en-US" sz="2000" b="1" dirty="0">
              <a:solidFill>
                <a:srgbClr val="FF0000"/>
              </a:solidFill>
            </a:endParaRPr>
          </a:p>
        </p:txBody>
      </p:sp>
    </p:spTree>
    <p:extLst>
      <p:ext uri="{BB962C8B-B14F-4D97-AF65-F5344CB8AC3E}">
        <p14:creationId xmlns:p14="http://schemas.microsoft.com/office/powerpoint/2010/main" val="25122421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36431" y="436100"/>
            <a:ext cx="8975187" cy="5711482"/>
          </a:xfrm>
          <a:prstGeom prst="rect">
            <a:avLst/>
          </a:prstGeom>
        </p:spPr>
      </p:pic>
    </p:spTree>
    <p:extLst>
      <p:ext uri="{BB962C8B-B14F-4D97-AF65-F5344CB8AC3E}">
        <p14:creationId xmlns:p14="http://schemas.microsoft.com/office/powerpoint/2010/main" val="2296095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794" y="320382"/>
            <a:ext cx="6026834" cy="3745181"/>
          </a:xfrm>
          <a:solidFill>
            <a:schemeClr val="accent1"/>
          </a:solidFill>
          <a:ln w="44450">
            <a:solidFill>
              <a:srgbClr val="FF0000"/>
            </a:solidFill>
          </a:ln>
        </p:spPr>
        <p:txBody>
          <a:bodyPr>
            <a:normAutofit fontScale="55000" lnSpcReduction="20000"/>
          </a:bodyPr>
          <a:lstStyle/>
          <a:p>
            <a:pPr marL="0" indent="0">
              <a:buNone/>
            </a:pPr>
            <a:r>
              <a:rPr lang="en-US" dirty="0"/>
              <a:t>import </a:t>
            </a:r>
            <a:r>
              <a:rPr lang="en-US" dirty="0" smtClean="0"/>
              <a:t>cv2</a:t>
            </a:r>
          </a:p>
          <a:p>
            <a:pPr marL="0" indent="0">
              <a:buNone/>
            </a:pPr>
            <a:r>
              <a:rPr lang="en-US" dirty="0" smtClean="0"/>
              <a:t>import </a:t>
            </a:r>
            <a:r>
              <a:rPr lang="en-US" dirty="0" err="1"/>
              <a:t>numpy</a:t>
            </a:r>
            <a:r>
              <a:rPr lang="en-US" dirty="0"/>
              <a:t> as </a:t>
            </a:r>
            <a:r>
              <a:rPr lang="en-US" dirty="0" err="1" smtClean="0"/>
              <a:t>np</a:t>
            </a:r>
            <a:endParaRPr lang="en-US" dirty="0" smtClean="0"/>
          </a:p>
          <a:p>
            <a:pPr marL="0" indent="0">
              <a:buNone/>
            </a:pPr>
            <a:r>
              <a:rPr lang="en-US" dirty="0" smtClean="0"/>
              <a:t>import </a:t>
            </a:r>
            <a:r>
              <a:rPr lang="en-US" dirty="0" err="1"/>
              <a:t>matplotlib.pyplot</a:t>
            </a:r>
            <a:r>
              <a:rPr lang="en-US" dirty="0"/>
              <a:t> as </a:t>
            </a:r>
            <a:r>
              <a:rPr lang="en-US" dirty="0" err="1" smtClean="0"/>
              <a:t>plt</a:t>
            </a:r>
            <a:endParaRPr lang="en-US" dirty="0" smtClean="0"/>
          </a:p>
          <a:p>
            <a:pPr marL="0" indent="0">
              <a:buNone/>
            </a:pPr>
            <a:r>
              <a:rPr lang="en-US" dirty="0" smtClean="0"/>
              <a:t># </a:t>
            </a:r>
            <a:r>
              <a:rPr lang="en-US" dirty="0"/>
              <a:t>Load the image in </a:t>
            </a:r>
            <a:r>
              <a:rPr lang="en-US" dirty="0" smtClean="0"/>
              <a:t>grayscale</a:t>
            </a:r>
          </a:p>
          <a:p>
            <a:pPr marL="0" indent="0">
              <a:buNone/>
            </a:pPr>
            <a:r>
              <a:rPr lang="en-US" dirty="0" smtClean="0"/>
              <a:t>image </a:t>
            </a:r>
            <a:r>
              <a:rPr lang="en-US" dirty="0"/>
              <a:t>= cv2.imread('image1.jpeg', cv2.IMREAD_GRAYSCALE</a:t>
            </a:r>
            <a:r>
              <a:rPr lang="en-US" dirty="0" smtClean="0"/>
              <a:t>)</a:t>
            </a:r>
          </a:p>
          <a:p>
            <a:pPr marL="0" indent="0">
              <a:buNone/>
            </a:pPr>
            <a:r>
              <a:rPr lang="en-US" dirty="0" smtClean="0"/>
              <a:t>#Apply </a:t>
            </a:r>
            <a:r>
              <a:rPr lang="en-US" dirty="0"/>
              <a:t>histogram </a:t>
            </a:r>
            <a:r>
              <a:rPr lang="en-US" dirty="0" smtClean="0"/>
              <a:t>equalization</a:t>
            </a:r>
          </a:p>
          <a:p>
            <a:pPr marL="0" indent="0">
              <a:buNone/>
            </a:pPr>
            <a:r>
              <a:rPr lang="en-US" dirty="0" err="1" smtClean="0"/>
              <a:t>equalized_image</a:t>
            </a:r>
            <a:r>
              <a:rPr lang="en-US" dirty="0" smtClean="0"/>
              <a:t> </a:t>
            </a:r>
            <a:r>
              <a:rPr lang="en-US" dirty="0"/>
              <a:t>= cv2.equalizeHist(image</a:t>
            </a:r>
            <a:r>
              <a:rPr lang="en-US" dirty="0" smtClean="0"/>
              <a:t>)</a:t>
            </a:r>
          </a:p>
          <a:p>
            <a:pPr marL="0" indent="0">
              <a:buNone/>
            </a:pPr>
            <a:r>
              <a:rPr lang="en-US" dirty="0" err="1" smtClean="0"/>
              <a:t>plt.subplot</a:t>
            </a:r>
            <a:r>
              <a:rPr lang="en-US" dirty="0" smtClean="0"/>
              <a:t>(2</a:t>
            </a:r>
            <a:r>
              <a:rPr lang="en-US" dirty="0"/>
              <a:t>, 2, 1</a:t>
            </a:r>
            <a:r>
              <a:rPr lang="en-US" dirty="0" smtClean="0"/>
              <a:t>)</a:t>
            </a:r>
          </a:p>
          <a:p>
            <a:pPr marL="0" indent="0">
              <a:buNone/>
            </a:pPr>
            <a:r>
              <a:rPr lang="en-US" dirty="0" err="1" smtClean="0"/>
              <a:t>plt.imshow</a:t>
            </a:r>
            <a:r>
              <a:rPr lang="en-US" dirty="0" smtClean="0"/>
              <a:t>(image</a:t>
            </a:r>
            <a:r>
              <a:rPr lang="en-US" dirty="0"/>
              <a:t>, </a:t>
            </a:r>
            <a:r>
              <a:rPr lang="en-US" dirty="0" err="1"/>
              <a:t>cmap</a:t>
            </a:r>
            <a:r>
              <a:rPr lang="en-US" dirty="0"/>
              <a:t>='gray</a:t>
            </a:r>
            <a:r>
              <a:rPr lang="en-US" dirty="0" smtClean="0"/>
              <a:t>')</a:t>
            </a:r>
          </a:p>
          <a:p>
            <a:pPr marL="0" indent="0">
              <a:buNone/>
            </a:pPr>
            <a:r>
              <a:rPr lang="en-US" dirty="0" err="1" smtClean="0"/>
              <a:t>plt.title</a:t>
            </a:r>
            <a:r>
              <a:rPr lang="en-US" dirty="0"/>
              <a:t>('Original Image</a:t>
            </a:r>
            <a:r>
              <a:rPr lang="en-US" dirty="0" smtClean="0"/>
              <a:t>')</a:t>
            </a:r>
          </a:p>
          <a:p>
            <a:pPr marL="0" indent="0">
              <a:buNone/>
            </a:pPr>
            <a:r>
              <a:rPr lang="en-US" dirty="0" err="1" smtClean="0"/>
              <a:t>plt.subplot</a:t>
            </a:r>
            <a:r>
              <a:rPr lang="en-US" dirty="0" smtClean="0"/>
              <a:t>(2</a:t>
            </a:r>
            <a:r>
              <a:rPr lang="en-US" dirty="0"/>
              <a:t>, 2, 2</a:t>
            </a:r>
            <a:r>
              <a:rPr lang="en-US" dirty="0" smtClean="0"/>
              <a:t>)</a:t>
            </a:r>
          </a:p>
          <a:p>
            <a:pPr marL="0" indent="0">
              <a:buNone/>
            </a:pPr>
            <a:r>
              <a:rPr lang="en-US" dirty="0" err="1" smtClean="0"/>
              <a:t>plt.imshow</a:t>
            </a:r>
            <a:r>
              <a:rPr lang="en-US" dirty="0" smtClean="0"/>
              <a:t>(</a:t>
            </a:r>
            <a:r>
              <a:rPr lang="en-US" dirty="0" err="1" smtClean="0"/>
              <a:t>equalized_image</a:t>
            </a:r>
            <a:r>
              <a:rPr lang="en-US" dirty="0"/>
              <a:t>, </a:t>
            </a:r>
            <a:r>
              <a:rPr lang="en-US" dirty="0" err="1"/>
              <a:t>cmap</a:t>
            </a:r>
            <a:r>
              <a:rPr lang="en-US" dirty="0"/>
              <a:t>='gray</a:t>
            </a:r>
            <a:r>
              <a:rPr lang="en-US" dirty="0" smtClean="0"/>
              <a:t>')</a:t>
            </a:r>
          </a:p>
          <a:p>
            <a:pPr marL="0" indent="0">
              <a:buNone/>
            </a:pPr>
            <a:r>
              <a:rPr lang="en-US" dirty="0" err="1" smtClean="0"/>
              <a:t>plt.title</a:t>
            </a:r>
            <a:r>
              <a:rPr lang="en-US" dirty="0"/>
              <a:t>('Equalized Image</a:t>
            </a:r>
            <a:r>
              <a:rPr lang="en-US" dirty="0" smtClean="0"/>
              <a:t>')</a:t>
            </a:r>
          </a:p>
        </p:txBody>
      </p:sp>
      <p:sp>
        <p:nvSpPr>
          <p:cNvPr id="4" name="TextBox 3"/>
          <p:cNvSpPr txBox="1"/>
          <p:nvPr/>
        </p:nvSpPr>
        <p:spPr>
          <a:xfrm>
            <a:off x="5500467" y="2518986"/>
            <a:ext cx="6426756" cy="3093154"/>
          </a:xfrm>
          <a:prstGeom prst="rect">
            <a:avLst/>
          </a:prstGeom>
          <a:solidFill>
            <a:schemeClr val="accent1"/>
          </a:solidFill>
          <a:ln w="47625">
            <a:solidFill>
              <a:srgbClr val="FF0000"/>
            </a:solidFill>
          </a:ln>
        </p:spPr>
        <p:txBody>
          <a:bodyPr wrap="square" rtlCol="0">
            <a:spAutoFit/>
          </a:bodyPr>
          <a:lstStyle/>
          <a:p>
            <a:r>
              <a:rPr lang="en-US" sz="1500" dirty="0"/>
              <a:t>histogram = cv2.calcHist([image], [0], None, [256], [0, 256])</a:t>
            </a:r>
          </a:p>
          <a:p>
            <a:r>
              <a:rPr lang="en-US" sz="1500" dirty="0"/>
              <a:t># Plot </a:t>
            </a:r>
            <a:r>
              <a:rPr lang="en-US" sz="1500" dirty="0" smtClean="0"/>
              <a:t>histogram</a:t>
            </a:r>
          </a:p>
          <a:p>
            <a:r>
              <a:rPr lang="en-US" sz="1500" dirty="0" err="1" smtClean="0"/>
              <a:t>plt.subplot</a:t>
            </a:r>
            <a:r>
              <a:rPr lang="en-US" sz="1500" dirty="0" smtClean="0"/>
              <a:t>(2</a:t>
            </a:r>
            <a:r>
              <a:rPr lang="en-US" sz="1500" dirty="0"/>
              <a:t>, 2, 3</a:t>
            </a:r>
            <a:r>
              <a:rPr lang="en-US" sz="1500" dirty="0" smtClean="0"/>
              <a:t>)</a:t>
            </a:r>
          </a:p>
          <a:p>
            <a:r>
              <a:rPr lang="en-US" sz="1500" dirty="0" err="1" smtClean="0"/>
              <a:t>plt.plot</a:t>
            </a:r>
            <a:r>
              <a:rPr lang="en-US" sz="1500" dirty="0" smtClean="0"/>
              <a:t>(histogram)</a:t>
            </a:r>
          </a:p>
          <a:p>
            <a:r>
              <a:rPr lang="en-US" sz="1500" dirty="0" err="1" smtClean="0"/>
              <a:t>plt.xlabel</a:t>
            </a:r>
            <a:r>
              <a:rPr lang="en-US" sz="1500" dirty="0"/>
              <a:t>('Pixel Intensity</a:t>
            </a:r>
            <a:r>
              <a:rPr lang="en-US" sz="1500" dirty="0" smtClean="0"/>
              <a:t>')</a:t>
            </a:r>
          </a:p>
          <a:p>
            <a:r>
              <a:rPr lang="en-US" sz="1500" dirty="0" err="1" smtClean="0"/>
              <a:t>plt.ylabel</a:t>
            </a:r>
            <a:r>
              <a:rPr lang="en-US" sz="1500" dirty="0"/>
              <a:t>('Frequency</a:t>
            </a:r>
            <a:r>
              <a:rPr lang="en-US" sz="1500" dirty="0" smtClean="0"/>
              <a:t>')</a:t>
            </a:r>
          </a:p>
          <a:p>
            <a:r>
              <a:rPr lang="en-US" sz="1500" dirty="0" smtClean="0"/>
              <a:t>histogram1 </a:t>
            </a:r>
            <a:r>
              <a:rPr lang="en-US" sz="1500" dirty="0"/>
              <a:t>= cv2.calcHist([</a:t>
            </a:r>
            <a:r>
              <a:rPr lang="en-US" sz="1500" dirty="0" err="1"/>
              <a:t>equalized_image</a:t>
            </a:r>
            <a:r>
              <a:rPr lang="en-US" sz="1500" dirty="0"/>
              <a:t>], [0], None, [256], [0, 256</a:t>
            </a:r>
            <a:r>
              <a:rPr lang="en-US" sz="1500" dirty="0" smtClean="0"/>
              <a:t>])</a:t>
            </a:r>
          </a:p>
          <a:p>
            <a:r>
              <a:rPr lang="en-US" sz="1500" dirty="0" smtClean="0"/>
              <a:t># </a:t>
            </a:r>
            <a:r>
              <a:rPr lang="en-US" sz="1500" dirty="0"/>
              <a:t>Plot </a:t>
            </a:r>
            <a:r>
              <a:rPr lang="en-US" sz="1500" dirty="0" smtClean="0"/>
              <a:t>histogram</a:t>
            </a:r>
          </a:p>
          <a:p>
            <a:r>
              <a:rPr lang="en-US" sz="1500" dirty="0" err="1" smtClean="0"/>
              <a:t>plt.subplot</a:t>
            </a:r>
            <a:r>
              <a:rPr lang="en-US" sz="1500" dirty="0" smtClean="0"/>
              <a:t>(2</a:t>
            </a:r>
            <a:r>
              <a:rPr lang="en-US" sz="1500" dirty="0"/>
              <a:t>, 2, 4</a:t>
            </a:r>
            <a:r>
              <a:rPr lang="en-US" sz="1500" dirty="0" smtClean="0"/>
              <a:t>)</a:t>
            </a:r>
          </a:p>
          <a:p>
            <a:r>
              <a:rPr lang="en-US" sz="1500" dirty="0" err="1" smtClean="0"/>
              <a:t>plt.plot</a:t>
            </a:r>
            <a:r>
              <a:rPr lang="en-US" sz="1500" dirty="0" smtClean="0"/>
              <a:t>(histogram1)</a:t>
            </a:r>
          </a:p>
          <a:p>
            <a:r>
              <a:rPr lang="en-US" sz="1500" dirty="0" err="1" smtClean="0"/>
              <a:t>plt.xlabel</a:t>
            </a:r>
            <a:r>
              <a:rPr lang="en-US" sz="1500" dirty="0"/>
              <a:t>('Pixel Intensity</a:t>
            </a:r>
            <a:r>
              <a:rPr lang="en-US" sz="1500" dirty="0" smtClean="0"/>
              <a:t>')</a:t>
            </a:r>
          </a:p>
          <a:p>
            <a:r>
              <a:rPr lang="en-US" sz="1500" dirty="0" err="1" smtClean="0"/>
              <a:t>plt.ylabel</a:t>
            </a:r>
            <a:r>
              <a:rPr lang="en-US" sz="1500" dirty="0"/>
              <a:t>('Frequency</a:t>
            </a:r>
            <a:r>
              <a:rPr lang="en-US" sz="1500" dirty="0" smtClean="0"/>
              <a:t>')</a:t>
            </a:r>
          </a:p>
          <a:p>
            <a:r>
              <a:rPr lang="en-US" sz="1500" dirty="0" err="1" smtClean="0"/>
              <a:t>plt.show</a:t>
            </a:r>
            <a:r>
              <a:rPr lang="en-US" sz="1500" dirty="0"/>
              <a:t>()</a:t>
            </a:r>
          </a:p>
        </p:txBody>
      </p:sp>
    </p:spTree>
    <p:extLst>
      <p:ext uri="{BB962C8B-B14F-4D97-AF65-F5344CB8AC3E}">
        <p14:creationId xmlns:p14="http://schemas.microsoft.com/office/powerpoint/2010/main" val="1420453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1509" y="391397"/>
            <a:ext cx="8406283" cy="5777583"/>
          </a:xfrm>
          <a:prstGeom prst="rect">
            <a:avLst/>
          </a:prstGeom>
        </p:spPr>
      </p:pic>
    </p:spTree>
    <p:extLst>
      <p:ext uri="{BB962C8B-B14F-4D97-AF65-F5344CB8AC3E}">
        <p14:creationId xmlns:p14="http://schemas.microsoft.com/office/powerpoint/2010/main" val="12154610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Histogram Matching</a:t>
            </a:r>
          </a:p>
        </p:txBody>
      </p:sp>
      <p:sp>
        <p:nvSpPr>
          <p:cNvPr id="3" name="Content Placeholder 2"/>
          <p:cNvSpPr>
            <a:spLocks noGrp="1"/>
          </p:cNvSpPr>
          <p:nvPr>
            <p:ph idx="1"/>
          </p:nvPr>
        </p:nvSpPr>
        <p:spPr/>
        <p:txBody>
          <a:bodyPr>
            <a:normAutofit/>
          </a:bodyPr>
          <a:lstStyle/>
          <a:p>
            <a:pPr algn="just"/>
            <a:r>
              <a:rPr lang="en-US" sz="2000" dirty="0"/>
              <a:t>Assume we have two images and each has its specific histogram. So we want to answer this question before going further, </a:t>
            </a:r>
            <a:r>
              <a:rPr lang="en-US" sz="2000" i="1" dirty="0"/>
              <a:t>is it possible to modify one image based on the contrast of another one</a:t>
            </a:r>
            <a:r>
              <a:rPr lang="en-US" sz="2000" dirty="0" smtClean="0"/>
              <a:t>?</a:t>
            </a:r>
          </a:p>
          <a:p>
            <a:pPr lvl="2" algn="just"/>
            <a:r>
              <a:rPr lang="en-US" dirty="0" smtClean="0"/>
              <a:t> </a:t>
            </a:r>
            <a:r>
              <a:rPr lang="en-US" dirty="0">
                <a:solidFill>
                  <a:srgbClr val="00B050"/>
                </a:solidFill>
              </a:rPr>
              <a:t>And the answer is YES</a:t>
            </a:r>
            <a:r>
              <a:rPr lang="en-US" dirty="0" smtClean="0">
                <a:solidFill>
                  <a:srgbClr val="00B050"/>
                </a:solidFill>
              </a:rPr>
              <a:t>.</a:t>
            </a:r>
          </a:p>
          <a:p>
            <a:pPr algn="just"/>
            <a:r>
              <a:rPr lang="en-US" sz="2000" dirty="0" smtClean="0"/>
              <a:t> </a:t>
            </a:r>
            <a:r>
              <a:rPr lang="en-US" sz="2000" dirty="0"/>
              <a:t>In fact, this is the definition of the histogram matching. In other words, given images A, and B, it is possible to modify the contrast level of A according to B</a:t>
            </a:r>
            <a:r>
              <a:rPr lang="en-US" sz="2000" dirty="0" smtClean="0"/>
              <a:t>.</a:t>
            </a:r>
            <a:endParaRPr lang="en-US" sz="2000" dirty="0"/>
          </a:p>
          <a:p>
            <a:pPr algn="just"/>
            <a:r>
              <a:rPr lang="en-US" sz="2000" dirty="0"/>
              <a:t>Histogram matching is useful when we want to unify the contrast level of a group of images. In fact, Histogram equalization is also can be taken as histogram matching, since we modify the histogram of an input image to be similar to the normal distribution.</a:t>
            </a:r>
          </a:p>
          <a:p>
            <a:pPr algn="just"/>
            <a:r>
              <a:rPr lang="en-US" sz="2000" dirty="0"/>
              <a:t>In order to match the histogram of images A and B, we need to first equalize the histogram of both images. Then, we need to map each pixel of A to B using the equalized histograms. Then we modify each pixel of A based on B.</a:t>
            </a:r>
          </a:p>
          <a:p>
            <a:pPr algn="just"/>
            <a:endParaRPr lang="en-US" sz="2000" dirty="0"/>
          </a:p>
        </p:txBody>
      </p:sp>
    </p:spTree>
    <p:extLst>
      <p:ext uri="{BB962C8B-B14F-4D97-AF65-F5344CB8AC3E}">
        <p14:creationId xmlns:p14="http://schemas.microsoft.com/office/powerpoint/2010/main" val="337905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0427"/>
            <a:ext cx="10515600" cy="420486"/>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838200" y="540914"/>
            <a:ext cx="10842938" cy="6465194"/>
          </a:xfrm>
        </p:spPr>
        <p:txBody>
          <a:bodyPr>
            <a:normAutofit lnSpcReduction="10000"/>
          </a:bodyPr>
          <a:lstStyle/>
          <a:p>
            <a:pPr algn="just"/>
            <a:r>
              <a:rPr lang="en-US" sz="2200" dirty="0"/>
              <a:t>Histogram matching, also known as histogram specification or histogram equalization matching, is a method used to adjust the </a:t>
            </a:r>
            <a:r>
              <a:rPr lang="en-US" sz="2200" dirty="0" smtClean="0"/>
              <a:t>total </a:t>
            </a:r>
            <a:r>
              <a:rPr lang="en-US" sz="2200" dirty="0"/>
              <a:t>distribution of an image to match a specified histogram. </a:t>
            </a:r>
            <a:endParaRPr lang="en-US" sz="2200" dirty="0" smtClean="0"/>
          </a:p>
          <a:p>
            <a:pPr algn="just"/>
            <a:r>
              <a:rPr lang="en-US" sz="2200" dirty="0" smtClean="0"/>
              <a:t>This </a:t>
            </a:r>
            <a:r>
              <a:rPr lang="en-US" sz="2200" dirty="0"/>
              <a:t>technique is particularly useful for transferring the </a:t>
            </a:r>
            <a:r>
              <a:rPr lang="en-US" sz="2200" dirty="0" smtClean="0"/>
              <a:t>total </a:t>
            </a:r>
            <a:r>
              <a:rPr lang="en-US" sz="2200" dirty="0"/>
              <a:t>characteristics of one image (the reference image) to another image (the target image</a:t>
            </a:r>
            <a:r>
              <a:rPr lang="en-US" sz="2200" dirty="0" smtClean="0"/>
              <a:t>).</a:t>
            </a:r>
          </a:p>
          <a:p>
            <a:pPr lvl="1" algn="just"/>
            <a:r>
              <a:rPr lang="en-US" sz="1700" b="1" dirty="0"/>
              <a:t>Compute Histograms</a:t>
            </a:r>
            <a:r>
              <a:rPr lang="en-US" sz="1700" dirty="0"/>
              <a:t>: Calculate the histograms of both the target and reference images. Histograms represent the distribution of pixel intensities in an image. Each bin in the histogram corresponds to a range of pixel intensities, and the value of each bin represents the frequency of pixels with intensities falling within that range.</a:t>
            </a:r>
          </a:p>
          <a:p>
            <a:pPr lvl="1" algn="just"/>
            <a:r>
              <a:rPr lang="en-US" sz="1700" b="1" dirty="0"/>
              <a:t>Compute Cumulative Distribution Functions (CDFs)</a:t>
            </a:r>
            <a:r>
              <a:rPr lang="en-US" sz="1700" dirty="0"/>
              <a:t>: Compute the cumulative distribution functions (CDFs) of the histograms. The CDF at a given intensity level represents the cumulative probability of observing a pixel with intensity less than or equal to that level. CDFs are obtained by cumulatively summing up the histogram values.</a:t>
            </a:r>
          </a:p>
          <a:p>
            <a:pPr lvl="1" algn="just"/>
            <a:r>
              <a:rPr lang="en-US" sz="1700" b="1" dirty="0"/>
              <a:t>Normalize CDFs</a:t>
            </a:r>
            <a:r>
              <a:rPr lang="en-US" sz="1700" dirty="0"/>
              <a:t>: Normalize the CDFs so that they span the full intensity range of [0, 255]. This normalization step ensures that the CDF values are evenly distributed across the entire intensity range, which makes them suitable for use as mapping functions.</a:t>
            </a:r>
          </a:p>
          <a:p>
            <a:pPr lvl="1" algn="just"/>
            <a:r>
              <a:rPr lang="en-US" sz="1700" b="1" dirty="0"/>
              <a:t>Interpolation</a:t>
            </a:r>
            <a:r>
              <a:rPr lang="en-US" sz="1700" dirty="0"/>
              <a:t>: Perform interpolation to create a mapping function that maps pixel intensities from the target image to the corresponding intensities in the reference image. This mapping function is typically generated by interpolating between the CDFs of the target and reference images. The goal is to find a transformation that aligns the tonal distributions of the two images.</a:t>
            </a:r>
          </a:p>
          <a:p>
            <a:pPr lvl="1" algn="just"/>
            <a:r>
              <a:rPr lang="en-US" sz="1700" b="1" dirty="0"/>
              <a:t>Apply Mapping</a:t>
            </a:r>
            <a:r>
              <a:rPr lang="en-US" sz="1700" dirty="0"/>
              <a:t>: Apply the mapping function to the pixel intensities of the target image. This step involves replacing each pixel intensity in the target image with its corresponding intensity in the reference image, based on the mapping function generated in the previous step.</a:t>
            </a:r>
          </a:p>
          <a:p>
            <a:pPr lvl="1" algn="just"/>
            <a:r>
              <a:rPr lang="en-US" sz="1700" b="1" dirty="0"/>
              <a:t>Generate Matched Image</a:t>
            </a:r>
            <a:r>
              <a:rPr lang="en-US" sz="1700" dirty="0"/>
              <a:t>: The resulting image is the matched image, which has been transformed to match the tonal distribution of the reference image. The matched image retains the spatial details of the original target image but with tonal characteristics similar to those of the reference image.</a:t>
            </a:r>
          </a:p>
          <a:p>
            <a:endParaRPr lang="en-US" sz="2100" dirty="0"/>
          </a:p>
        </p:txBody>
      </p:sp>
    </p:spTree>
    <p:extLst>
      <p:ext uri="{BB962C8B-B14F-4D97-AF65-F5344CB8AC3E}">
        <p14:creationId xmlns:p14="http://schemas.microsoft.com/office/powerpoint/2010/main" val="1377531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8512" y="747712"/>
            <a:ext cx="5514975" cy="5362575"/>
          </a:xfrm>
          <a:prstGeom prst="rect">
            <a:avLst/>
          </a:prstGeom>
        </p:spPr>
      </p:pic>
    </p:spTree>
    <p:extLst>
      <p:ext uri="{BB962C8B-B14F-4D97-AF65-F5344CB8AC3E}">
        <p14:creationId xmlns:p14="http://schemas.microsoft.com/office/powerpoint/2010/main" val="2604075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8612" y="1152525"/>
            <a:ext cx="11534775" cy="4552950"/>
          </a:xfrm>
          <a:prstGeom prst="rect">
            <a:avLst/>
          </a:prstGeom>
        </p:spPr>
      </p:pic>
    </p:spTree>
    <p:extLst>
      <p:ext uri="{BB962C8B-B14F-4D97-AF65-F5344CB8AC3E}">
        <p14:creationId xmlns:p14="http://schemas.microsoft.com/office/powerpoint/2010/main" val="1845132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Histogram Processing</a:t>
            </a:r>
            <a:endParaRPr lang="en-US" dirty="0"/>
          </a:p>
        </p:txBody>
      </p:sp>
      <p:sp>
        <p:nvSpPr>
          <p:cNvPr id="3" name="Content Placeholder 2"/>
          <p:cNvSpPr>
            <a:spLocks noGrp="1"/>
          </p:cNvSpPr>
          <p:nvPr>
            <p:ph idx="1"/>
          </p:nvPr>
        </p:nvSpPr>
        <p:spPr/>
        <p:txBody>
          <a:bodyPr>
            <a:normAutofit/>
          </a:bodyPr>
          <a:lstStyle/>
          <a:p>
            <a:pPr algn="just"/>
            <a:r>
              <a:rPr lang="en-US" sz="2200" dirty="0"/>
              <a:t>In digital image processing, the histogram is used for graphical representation of a digital image. A graph is a plot by the number of pixels for each intensity value. </a:t>
            </a:r>
            <a:endParaRPr lang="en-US" sz="2200" dirty="0" smtClean="0"/>
          </a:p>
          <a:p>
            <a:pPr algn="just"/>
            <a:r>
              <a:rPr lang="en-US" sz="2200" dirty="0" smtClean="0"/>
              <a:t>Nowadays</a:t>
            </a:r>
            <a:r>
              <a:rPr lang="en-US" sz="2200" dirty="0"/>
              <a:t>, image histogram is present in digital cameras. Photographers use them to see the distribution of intensity captured. </a:t>
            </a:r>
          </a:p>
          <a:p>
            <a:pPr algn="just"/>
            <a:r>
              <a:rPr lang="en-US" sz="2200" dirty="0"/>
              <a:t>In a graph, the horizontal axis of the graph is used to represent intensity variations whereas the vertical axis is used to represent the number of pixels in that particular intensity which is also called the frequency of intensity</a:t>
            </a:r>
            <a:r>
              <a:rPr lang="en-US" sz="2200" dirty="0" smtClean="0"/>
              <a:t>.</a:t>
            </a:r>
            <a:endParaRPr lang="en-US" sz="2200" dirty="0"/>
          </a:p>
        </p:txBody>
      </p:sp>
    </p:spTree>
    <p:extLst>
      <p:ext uri="{BB962C8B-B14F-4D97-AF65-F5344CB8AC3E}">
        <p14:creationId xmlns:p14="http://schemas.microsoft.com/office/powerpoint/2010/main" val="14346646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0" y="0"/>
            <a:ext cx="5094036" cy="4351338"/>
          </a:xfrm>
          <a:prstGeom prst="rect">
            <a:avLst/>
          </a:prstGeom>
        </p:spPr>
      </p:pic>
      <p:pic>
        <p:nvPicPr>
          <p:cNvPr id="5" name="Picture 4"/>
          <p:cNvPicPr/>
          <p:nvPr/>
        </p:nvPicPr>
        <p:blipFill>
          <a:blip r:embed="rId3"/>
          <a:stretch>
            <a:fillRect/>
          </a:stretch>
        </p:blipFill>
        <p:spPr>
          <a:xfrm>
            <a:off x="5249227" y="160972"/>
            <a:ext cx="6469161" cy="5634917"/>
          </a:xfrm>
          <a:prstGeom prst="rect">
            <a:avLst/>
          </a:prstGeom>
        </p:spPr>
      </p:pic>
      <p:sp>
        <p:nvSpPr>
          <p:cNvPr id="6" name="Rectangle 5"/>
          <p:cNvSpPr/>
          <p:nvPr/>
        </p:nvSpPr>
        <p:spPr>
          <a:xfrm>
            <a:off x="121921" y="4222728"/>
            <a:ext cx="4972116" cy="1504899"/>
          </a:xfrm>
          <a:prstGeom prst="rect">
            <a:avLst/>
          </a:prstGeom>
        </p:spPr>
        <p:txBody>
          <a:bodyPr wrap="square">
            <a:spAutoFit/>
          </a:bodyPr>
          <a:lstStyle/>
          <a:p>
            <a:pPr marR="0" indent="-6350" algn="just">
              <a:lnSpc>
                <a:spcPct val="102000"/>
              </a:lnSpc>
              <a:spcBef>
                <a:spcPts val="0"/>
              </a:spcBef>
              <a:spcAft>
                <a:spcPts val="1270"/>
              </a:spcAft>
            </a:pPr>
            <a:r>
              <a:rPr lang="en-US" dirty="0">
                <a:solidFill>
                  <a:srgbClr val="000000"/>
                </a:solidFill>
                <a:latin typeface="Times New Roman" panose="02020603050405020304" pitchFamily="18" charset="0"/>
                <a:ea typeface="Times New Roman" panose="02020603050405020304" pitchFamily="18" charset="0"/>
              </a:rPr>
              <a:t>The x-axis of the histogram shows the range of pixel intensity. Since it is an 8 </a:t>
            </a:r>
            <a:r>
              <a:rPr lang="en-US" dirty="0" err="1" smtClean="0">
                <a:solidFill>
                  <a:srgbClr val="000000"/>
                </a:solidFill>
                <a:latin typeface="Times New Roman" panose="02020603050405020304" pitchFamily="18" charset="0"/>
                <a:ea typeface="Times New Roman" panose="02020603050405020304" pitchFamily="18" charset="0"/>
              </a:rPr>
              <a:t>bpp</a:t>
            </a:r>
            <a:r>
              <a:rPr lang="en-US" dirty="0" smtClean="0">
                <a:solidFill>
                  <a:srgbClr val="000000"/>
                </a:solidFill>
                <a:latin typeface="Times New Roman" panose="02020603050405020304" pitchFamily="18" charset="0"/>
                <a:ea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rPr>
              <a:t>image, which means it has 2</a:t>
            </a:r>
            <a:r>
              <a:rPr lang="en-US" baseline="30000" dirty="0">
                <a:solidFill>
                  <a:srgbClr val="000000"/>
                </a:solidFill>
                <a:latin typeface="Times New Roman" panose="02020603050405020304" pitchFamily="18" charset="0"/>
                <a:ea typeface="Times New Roman" panose="02020603050405020304" pitchFamily="18" charset="0"/>
              </a:rPr>
              <a:t>8</a:t>
            </a:r>
            <a:r>
              <a:rPr lang="en-US" dirty="0">
                <a:solidFill>
                  <a:srgbClr val="000000"/>
                </a:solidFill>
                <a:latin typeface="Times New Roman" panose="02020603050405020304" pitchFamily="18" charset="0"/>
                <a:ea typeface="Times New Roman" panose="02020603050405020304" pitchFamily="18" charset="0"/>
              </a:rPr>
              <a:t> (256) levels of gray or shades of gray in it. That’s why the range of x axis starts from 0 and end at 255 with a gap of 50. </a:t>
            </a:r>
            <a:endParaRPr lang="en-US" dirty="0">
              <a:solidFill>
                <a:srgbClr val="000000"/>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121920" y="5727627"/>
            <a:ext cx="10119359" cy="939873"/>
          </a:xfrm>
          <a:prstGeom prst="rect">
            <a:avLst/>
          </a:prstGeom>
        </p:spPr>
        <p:txBody>
          <a:bodyPr wrap="square">
            <a:spAutoFit/>
          </a:bodyPr>
          <a:lstStyle/>
          <a:p>
            <a:pPr marR="0" indent="-6350" algn="just">
              <a:lnSpc>
                <a:spcPct val="102000"/>
              </a:lnSpc>
              <a:spcBef>
                <a:spcPts val="0"/>
              </a:spcBef>
              <a:spcAft>
                <a:spcPts val="1270"/>
              </a:spcAft>
            </a:pPr>
            <a:r>
              <a:rPr lang="en-US" dirty="0">
                <a:solidFill>
                  <a:srgbClr val="000000"/>
                </a:solidFill>
                <a:latin typeface="Times New Roman" panose="02020603050405020304" pitchFamily="18" charset="0"/>
                <a:ea typeface="Times New Roman" panose="02020603050405020304" pitchFamily="18" charset="0"/>
              </a:rPr>
              <a:t>The y-axis indicates the count of pixel in particular intensity. As you can see from the graph, that most of the bars that have high frequency lies in the first half portion which is the darker portion. That means that the image we have got is darker. And this can be proved from the image too. </a:t>
            </a:r>
          </a:p>
        </p:txBody>
      </p:sp>
    </p:spTree>
    <p:extLst>
      <p:ext uri="{BB962C8B-B14F-4D97-AF65-F5344CB8AC3E}">
        <p14:creationId xmlns:p14="http://schemas.microsoft.com/office/powerpoint/2010/main" val="17508760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Enhancement</a:t>
            </a:r>
            <a:endParaRPr lang="en-US" dirty="0"/>
          </a:p>
        </p:txBody>
      </p:sp>
      <p:sp>
        <p:nvSpPr>
          <p:cNvPr id="3" name="Content Placeholder 2"/>
          <p:cNvSpPr>
            <a:spLocks noGrp="1"/>
          </p:cNvSpPr>
          <p:nvPr>
            <p:ph idx="1"/>
          </p:nvPr>
        </p:nvSpPr>
        <p:spPr/>
        <p:txBody>
          <a:bodyPr>
            <a:normAutofit/>
          </a:bodyPr>
          <a:lstStyle/>
          <a:p>
            <a:pPr algn="just"/>
            <a:r>
              <a:rPr lang="en-US" sz="2000" dirty="0"/>
              <a:t>Local enhancement, also known as local contrast enhancement or local histogram equalization, is a technique used to improve the contrast and visibility of details in an image by enhancing the contrast in localized regions. Unlike global enhancement techniques, which operate on the entire image, local enhancement methods apply contrast adjustments selectively to small neighborhoods or regions within the image</a:t>
            </a:r>
            <a:r>
              <a:rPr lang="en-US" sz="2000" dirty="0" smtClean="0"/>
              <a:t>.</a:t>
            </a:r>
          </a:p>
          <a:p>
            <a:pPr marL="0" indent="0" algn="just">
              <a:buNone/>
            </a:pPr>
            <a:r>
              <a:rPr lang="en-US" sz="2000" dirty="0" smtClean="0"/>
              <a:t>steps </a:t>
            </a:r>
            <a:r>
              <a:rPr lang="en-US" sz="2000" dirty="0"/>
              <a:t>involved in local enhancement:</a:t>
            </a:r>
          </a:p>
          <a:p>
            <a:pPr algn="just"/>
            <a:r>
              <a:rPr lang="en-US" sz="2000" b="1" dirty="0"/>
              <a:t>Divide Image into Local Regions</a:t>
            </a:r>
            <a:r>
              <a:rPr lang="en-US" sz="2000" dirty="0"/>
              <a:t>: The first step is to divide the image into small, overlapping regions or windows. These regions can be square or rectangular and typically have a fixed size. The choice of window size depends on the characteristics of the image and the level of detail you want to enhance.</a:t>
            </a:r>
          </a:p>
          <a:p>
            <a:pPr algn="just"/>
            <a:r>
              <a:rPr lang="en-US" sz="2000" b="1" dirty="0"/>
              <a:t>Apply Enhancement to Each Region</a:t>
            </a:r>
            <a:r>
              <a:rPr lang="en-US" sz="2000" dirty="0"/>
              <a:t>: For each local region, apply a contrast enhancement technique to improve the contrast and visibility of details within that region. Histogram equalization, adaptive histogram equalization (AHE), and various non-linear enhancement methods are commonly used for local contrast enhancement</a:t>
            </a:r>
            <a:r>
              <a:rPr lang="en-US" sz="2000" dirty="0" smtClean="0"/>
              <a:t>.</a:t>
            </a:r>
            <a:endParaRPr lang="en-US" sz="2000" dirty="0"/>
          </a:p>
        </p:txBody>
      </p:sp>
    </p:spTree>
    <p:extLst>
      <p:ext uri="{BB962C8B-B14F-4D97-AF65-F5344CB8AC3E}">
        <p14:creationId xmlns:p14="http://schemas.microsoft.com/office/powerpoint/2010/main" val="1542058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Gray Level Transformations</a:t>
            </a:r>
            <a:endParaRPr lang="en-US" dirty="0"/>
          </a:p>
        </p:txBody>
      </p:sp>
      <p:sp>
        <p:nvSpPr>
          <p:cNvPr id="3" name="Content Placeholder 2"/>
          <p:cNvSpPr>
            <a:spLocks noGrp="1"/>
          </p:cNvSpPr>
          <p:nvPr>
            <p:ph idx="1"/>
          </p:nvPr>
        </p:nvSpPr>
        <p:spPr/>
        <p:txBody>
          <a:bodyPr/>
          <a:lstStyle/>
          <a:p>
            <a:r>
              <a:rPr lang="en-US" dirty="0" smtClean="0"/>
              <a:t>Point transformation</a:t>
            </a:r>
          </a:p>
          <a:p>
            <a:r>
              <a:rPr lang="en-US" dirty="0" smtClean="0"/>
              <a:t>Linear (Negative and Identity) transformation</a:t>
            </a:r>
          </a:p>
          <a:p>
            <a:r>
              <a:rPr lang="en-US" dirty="0" smtClean="0"/>
              <a:t>Log Transformations</a:t>
            </a:r>
          </a:p>
          <a:p>
            <a:r>
              <a:rPr lang="en-US" dirty="0" smtClean="0"/>
              <a:t>Power-Law Transformations</a:t>
            </a:r>
            <a:endParaRPr lang="en-US" dirty="0"/>
          </a:p>
        </p:txBody>
      </p:sp>
    </p:spTree>
    <p:extLst>
      <p:ext uri="{BB962C8B-B14F-4D97-AF65-F5344CB8AC3E}">
        <p14:creationId xmlns:p14="http://schemas.microsoft.com/office/powerpoint/2010/main" val="14179494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62500" lnSpcReduction="20000"/>
          </a:bodyPr>
          <a:lstStyle/>
          <a:p>
            <a:pPr algn="just"/>
            <a:r>
              <a:rPr lang="en-US" b="1" dirty="0"/>
              <a:t>Merge Enhanced Regions</a:t>
            </a:r>
            <a:r>
              <a:rPr lang="en-US" dirty="0"/>
              <a:t>: After enhancing each local region, merge the enhanced regions back together to reconstruct the final enhanced image. This step may involve blending the enhanced regions or simply replacing the original pixel values with the enhanced values from each region.</a:t>
            </a:r>
          </a:p>
          <a:p>
            <a:pPr algn="just"/>
            <a:r>
              <a:rPr lang="en-US" b="1" dirty="0"/>
              <a:t>Adjust Parameters</a:t>
            </a:r>
            <a:r>
              <a:rPr lang="en-US" dirty="0"/>
              <a:t>: Fine-tune the parameters of the local enhancement technique, such as the size of the local regions, the strength of the enhancement, and the degree of overlap between neighboring regions. These parameters can affect the quality of the enhancement and the computational efficiency of the method.</a:t>
            </a:r>
          </a:p>
          <a:p>
            <a:pPr algn="just"/>
            <a:r>
              <a:rPr lang="en-US" b="1" dirty="0"/>
              <a:t>Evaluate Results</a:t>
            </a:r>
            <a:r>
              <a:rPr lang="en-US" dirty="0"/>
              <a:t>: Finally, evaluate the results of the local enhancement technique to assess its effectiveness in improving the contrast and visibility of details in the image. Visual inspection and quantitative metrics can be used to measure the degree of enhancement achieved by the technique.</a:t>
            </a:r>
          </a:p>
          <a:p>
            <a:pPr algn="just"/>
            <a:endParaRPr lang="en-US" dirty="0"/>
          </a:p>
          <a:p>
            <a:pPr marL="0" indent="0" algn="just">
              <a:buNone/>
            </a:pPr>
            <a:r>
              <a:rPr lang="en-US" dirty="0" smtClean="0"/>
              <a:t>Examples </a:t>
            </a:r>
            <a:r>
              <a:rPr lang="en-US" dirty="0"/>
              <a:t>of local enhancement methods include local histogram </a:t>
            </a:r>
            <a:r>
              <a:rPr lang="en-US" dirty="0" smtClean="0"/>
              <a:t>equalization</a:t>
            </a:r>
          </a:p>
          <a:p>
            <a:pPr lvl="1" algn="just">
              <a:buFont typeface="Wingdings" panose="05000000000000000000" pitchFamily="2" charset="2"/>
              <a:buChar char="v"/>
            </a:pPr>
            <a:r>
              <a:rPr lang="en-US" dirty="0" smtClean="0"/>
              <a:t>Contrast </a:t>
            </a:r>
            <a:r>
              <a:rPr lang="en-US" dirty="0"/>
              <a:t>Limited Adaptive Histogram Equalization </a:t>
            </a:r>
            <a:r>
              <a:rPr lang="en-US" dirty="0" smtClean="0"/>
              <a:t>– CLAHE</a:t>
            </a:r>
          </a:p>
          <a:p>
            <a:pPr lvl="1" algn="just">
              <a:buFont typeface="Wingdings" panose="05000000000000000000" pitchFamily="2" charset="2"/>
              <a:buChar char="v"/>
            </a:pPr>
            <a:r>
              <a:rPr lang="en-US" dirty="0" smtClean="0"/>
              <a:t>Multi-scale </a:t>
            </a:r>
            <a:r>
              <a:rPr lang="en-US" dirty="0" err="1"/>
              <a:t>retinex</a:t>
            </a:r>
            <a:r>
              <a:rPr lang="en-US" dirty="0"/>
              <a:t>, </a:t>
            </a:r>
            <a:endParaRPr lang="en-US" dirty="0" smtClean="0"/>
          </a:p>
          <a:p>
            <a:pPr lvl="1" algn="just">
              <a:buFont typeface="Wingdings" panose="05000000000000000000" pitchFamily="2" charset="2"/>
              <a:buChar char="v"/>
            </a:pPr>
            <a:r>
              <a:rPr lang="en-US" dirty="0" smtClean="0"/>
              <a:t>wavelet-based methods</a:t>
            </a:r>
          </a:p>
          <a:p>
            <a:pPr lvl="1" algn="just">
              <a:buFont typeface="Wingdings" panose="05000000000000000000" pitchFamily="2" charset="2"/>
              <a:buChar char="v"/>
            </a:pPr>
            <a:r>
              <a:rPr lang="en-US" dirty="0" smtClean="0"/>
              <a:t>various </a:t>
            </a:r>
            <a:r>
              <a:rPr lang="en-US" dirty="0"/>
              <a:t>filtering techniques (e.g., bilateral filtering, guided filtering). </a:t>
            </a:r>
            <a:endParaRPr lang="en-US" dirty="0" smtClean="0"/>
          </a:p>
          <a:p>
            <a:pPr marL="0" indent="0" algn="just">
              <a:buNone/>
            </a:pPr>
            <a:r>
              <a:rPr lang="en-US" dirty="0" smtClean="0"/>
              <a:t>The </a:t>
            </a:r>
            <a:r>
              <a:rPr lang="en-US" dirty="0"/>
              <a:t>choice of method depends on the specific requirements of the application and the characteristics of the input images.</a:t>
            </a:r>
          </a:p>
        </p:txBody>
      </p:sp>
    </p:spTree>
    <p:extLst>
      <p:ext uri="{BB962C8B-B14F-4D97-AF65-F5344CB8AC3E}">
        <p14:creationId xmlns:p14="http://schemas.microsoft.com/office/powerpoint/2010/main" val="74182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p>
        </p:txBody>
      </p:sp>
      <p:pic>
        <p:nvPicPr>
          <p:cNvPr id="4" name="Content Placeholder 3"/>
          <p:cNvPicPr>
            <a:picLocks noGrp="1" noChangeAspect="1"/>
          </p:cNvPicPr>
          <p:nvPr>
            <p:ph idx="1"/>
          </p:nvPr>
        </p:nvPicPr>
        <p:blipFill>
          <a:blip r:embed="rId2"/>
          <a:stretch>
            <a:fillRect/>
          </a:stretch>
        </p:blipFill>
        <p:spPr>
          <a:xfrm>
            <a:off x="642803" y="1944710"/>
            <a:ext cx="7651192" cy="4803820"/>
          </a:xfrm>
          <a:prstGeom prst="rect">
            <a:avLst/>
          </a:prstGeom>
        </p:spPr>
      </p:pic>
      <p:sp>
        <p:nvSpPr>
          <p:cNvPr id="5" name="Rectangle 4"/>
          <p:cNvSpPr/>
          <p:nvPr/>
        </p:nvSpPr>
        <p:spPr>
          <a:xfrm>
            <a:off x="3799268" y="1944710"/>
            <a:ext cx="2009104" cy="450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1286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Contrast Stretching</a:t>
            </a:r>
            <a:endParaRPr lang="en-US" dirty="0" smtClean="0"/>
          </a:p>
        </p:txBody>
      </p:sp>
      <p:sp>
        <p:nvSpPr>
          <p:cNvPr id="3" name="Content Placeholder 2"/>
          <p:cNvSpPr>
            <a:spLocks noGrp="1"/>
          </p:cNvSpPr>
          <p:nvPr>
            <p:ph idx="1"/>
          </p:nvPr>
        </p:nvSpPr>
        <p:spPr/>
        <p:txBody>
          <a:bodyPr>
            <a:normAutofit/>
          </a:bodyPr>
          <a:lstStyle/>
          <a:p>
            <a:pPr algn="just"/>
            <a:r>
              <a:rPr lang="en-US" sz="2000" dirty="0"/>
              <a:t>The goal of the contrast-stretching transformation is to enhance the contrast between different parts of an image, that is, enhances the gray contrast for areas of interest, and suppresses the gray contrast for areas that are not of interest. </a:t>
            </a:r>
          </a:p>
          <a:p>
            <a:pPr algn="just"/>
            <a:r>
              <a:rPr lang="en-US" sz="2000" dirty="0"/>
              <a:t>Graph below shows two possible functions:</a:t>
            </a:r>
          </a:p>
        </p:txBody>
      </p:sp>
      <p:pic>
        <p:nvPicPr>
          <p:cNvPr id="4" name="Picture 3"/>
          <p:cNvPicPr/>
          <p:nvPr/>
        </p:nvPicPr>
        <p:blipFill>
          <a:blip r:embed="rId2"/>
          <a:stretch>
            <a:fillRect/>
          </a:stretch>
        </p:blipFill>
        <p:spPr>
          <a:xfrm>
            <a:off x="2060620" y="3335628"/>
            <a:ext cx="5950039" cy="3193961"/>
          </a:xfrm>
          <a:prstGeom prst="rect">
            <a:avLst/>
          </a:prstGeom>
        </p:spPr>
      </p:pic>
    </p:spTree>
    <p:extLst>
      <p:ext uri="{BB962C8B-B14F-4D97-AF65-F5344CB8AC3E}">
        <p14:creationId xmlns:p14="http://schemas.microsoft.com/office/powerpoint/2010/main" val="35233245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Thresholding</a:t>
            </a:r>
            <a:endParaRPr lang="en-US" dirty="0"/>
          </a:p>
        </p:txBody>
      </p:sp>
      <p:sp>
        <p:nvSpPr>
          <p:cNvPr id="3" name="Content Placeholder 2"/>
          <p:cNvSpPr>
            <a:spLocks noGrp="1"/>
          </p:cNvSpPr>
          <p:nvPr>
            <p:ph idx="1"/>
          </p:nvPr>
        </p:nvSpPr>
        <p:spPr/>
        <p:txBody>
          <a:bodyPr>
            <a:normAutofit/>
          </a:bodyPr>
          <a:lstStyle/>
          <a:p>
            <a:pPr algn="just"/>
            <a:r>
              <a:rPr lang="en-US" sz="2000" dirty="0"/>
              <a:t>Grayscale Threshold Transform converts a grayscale image into a black and white binary image. </a:t>
            </a:r>
            <a:endParaRPr lang="en-US" sz="2000" dirty="0" smtClean="0"/>
          </a:p>
          <a:p>
            <a:pPr algn="just"/>
            <a:r>
              <a:rPr lang="en-US" sz="2000" dirty="0" smtClean="0"/>
              <a:t>The </a:t>
            </a:r>
            <a:r>
              <a:rPr lang="en-US" sz="2000" dirty="0"/>
              <a:t>user specifies a value that acts as a dividing line. </a:t>
            </a:r>
            <a:endParaRPr lang="en-US" sz="2000" dirty="0" smtClean="0"/>
          </a:p>
          <a:p>
            <a:pPr algn="just"/>
            <a:r>
              <a:rPr lang="en-US" sz="2000" dirty="0" smtClean="0"/>
              <a:t>If </a:t>
            </a:r>
            <a:r>
              <a:rPr lang="en-US" sz="2000" dirty="0"/>
              <a:t>the gray value of a pixel is smaller than the dividing, the intensity of the pixel is set to 0, otherwise it is set to 255. </a:t>
            </a:r>
            <a:endParaRPr lang="en-US" sz="2000" dirty="0" smtClean="0"/>
          </a:p>
          <a:p>
            <a:pPr algn="just"/>
            <a:r>
              <a:rPr lang="en-US" sz="2000" dirty="0" smtClean="0"/>
              <a:t>The </a:t>
            </a:r>
            <a:r>
              <a:rPr lang="en-US" sz="2000" dirty="0"/>
              <a:t>value of the dividing line is called the </a:t>
            </a:r>
            <a:r>
              <a:rPr lang="en-US" sz="2000" b="1" i="1" dirty="0"/>
              <a:t>threshold</a:t>
            </a:r>
            <a:r>
              <a:rPr lang="en-US" sz="2000" dirty="0"/>
              <a:t>. The grayscale threshold transform is often referred to as </a:t>
            </a:r>
            <a:r>
              <a:rPr lang="en-US" sz="2000" dirty="0" err="1"/>
              <a:t>thresholding</a:t>
            </a:r>
            <a:r>
              <a:rPr lang="en-US" sz="2000" dirty="0"/>
              <a:t>, or </a:t>
            </a:r>
            <a:r>
              <a:rPr lang="en-US" sz="2000" dirty="0" err="1" smtClean="0"/>
              <a:t>binarization</a:t>
            </a:r>
            <a:endParaRPr lang="en-US" sz="2000" dirty="0" smtClean="0"/>
          </a:p>
          <a:p>
            <a:pPr algn="just"/>
            <a:endParaRPr lang="en-US" sz="2000" dirty="0"/>
          </a:p>
        </p:txBody>
      </p:sp>
      <p:pic>
        <p:nvPicPr>
          <p:cNvPr id="4" name="Picture 3"/>
          <p:cNvPicPr/>
          <p:nvPr/>
        </p:nvPicPr>
        <p:blipFill>
          <a:blip r:embed="rId2"/>
          <a:stretch>
            <a:fillRect/>
          </a:stretch>
        </p:blipFill>
        <p:spPr>
          <a:xfrm>
            <a:off x="2904656" y="3902298"/>
            <a:ext cx="3393114" cy="2743871"/>
          </a:xfrm>
          <a:prstGeom prst="rect">
            <a:avLst/>
          </a:prstGeom>
        </p:spPr>
      </p:pic>
    </p:spTree>
    <p:extLst>
      <p:ext uri="{BB962C8B-B14F-4D97-AF65-F5344CB8AC3E}">
        <p14:creationId xmlns:p14="http://schemas.microsoft.com/office/powerpoint/2010/main" val="2770434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67105" y="722156"/>
            <a:ext cx="3762375" cy="3133725"/>
          </a:xfrm>
          <a:prstGeom prst="rect">
            <a:avLst/>
          </a:prstGeom>
        </p:spPr>
      </p:pic>
      <p:pic>
        <p:nvPicPr>
          <p:cNvPr id="5" name="Picture 4"/>
          <p:cNvPicPr>
            <a:picLocks noChangeAspect="1"/>
          </p:cNvPicPr>
          <p:nvPr/>
        </p:nvPicPr>
        <p:blipFill>
          <a:blip r:embed="rId3"/>
          <a:stretch>
            <a:fillRect/>
          </a:stretch>
        </p:blipFill>
        <p:spPr>
          <a:xfrm>
            <a:off x="426545" y="722156"/>
            <a:ext cx="6238875" cy="3790950"/>
          </a:xfrm>
          <a:prstGeom prst="rect">
            <a:avLst/>
          </a:prstGeom>
        </p:spPr>
      </p:pic>
    </p:spTree>
    <p:extLst>
      <p:ext uri="{BB962C8B-B14F-4D97-AF65-F5344CB8AC3E}">
        <p14:creationId xmlns:p14="http://schemas.microsoft.com/office/powerpoint/2010/main" val="318548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(Negative and Identity) transformation</a:t>
            </a:r>
          </a:p>
        </p:txBody>
      </p:sp>
      <p:sp>
        <p:nvSpPr>
          <p:cNvPr id="3" name="Content Placeholder 2"/>
          <p:cNvSpPr>
            <a:spLocks noGrp="1"/>
          </p:cNvSpPr>
          <p:nvPr>
            <p:ph idx="1"/>
          </p:nvPr>
        </p:nvSpPr>
        <p:spPr/>
        <p:txBody>
          <a:bodyPr/>
          <a:lstStyle/>
          <a:p>
            <a:r>
              <a:rPr lang="en-US" dirty="0"/>
              <a:t>The second linear transformation is negative transformation, which is invert of identity transformation. In negative transformation, each value of the input image is subtracted from the (L-1) and mapped onto the output image. </a:t>
            </a:r>
          </a:p>
          <a:p>
            <a:r>
              <a:rPr lang="en-US" dirty="0"/>
              <a:t>In this case the following transition has been done. </a:t>
            </a:r>
          </a:p>
          <a:p>
            <a:r>
              <a:rPr lang="en-US" dirty="0"/>
              <a:t>s = (L – 1) – r </a:t>
            </a:r>
          </a:p>
          <a:p>
            <a:r>
              <a:rPr lang="en-US" i="1" dirty="0"/>
              <a:t>Where, L = highest intensity value, r = intensity of each pixel </a:t>
            </a:r>
            <a:endParaRPr lang="en-US" dirty="0"/>
          </a:p>
        </p:txBody>
      </p:sp>
    </p:spTree>
    <p:extLst>
      <p:ext uri="{BB962C8B-B14F-4D97-AF65-F5344CB8AC3E}">
        <p14:creationId xmlns:p14="http://schemas.microsoft.com/office/powerpoint/2010/main" val="2164936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1972" y="927280"/>
            <a:ext cx="6404365" cy="4069724"/>
          </a:xfrm>
          <a:prstGeom prst="rect">
            <a:avLst/>
          </a:prstGeom>
        </p:spPr>
      </p:pic>
      <p:pic>
        <p:nvPicPr>
          <p:cNvPr id="5" name="Picture 4"/>
          <p:cNvPicPr>
            <a:picLocks noChangeAspect="1"/>
          </p:cNvPicPr>
          <p:nvPr/>
        </p:nvPicPr>
        <p:blipFill>
          <a:blip r:embed="rId3"/>
          <a:stretch>
            <a:fillRect/>
          </a:stretch>
        </p:blipFill>
        <p:spPr>
          <a:xfrm>
            <a:off x="5344464" y="1448739"/>
            <a:ext cx="4791209" cy="2724150"/>
          </a:xfrm>
          <a:prstGeom prst="rect">
            <a:avLst/>
          </a:prstGeom>
        </p:spPr>
      </p:pic>
    </p:spTree>
    <p:extLst>
      <p:ext uri="{BB962C8B-B14F-4D97-AF65-F5344CB8AC3E}">
        <p14:creationId xmlns:p14="http://schemas.microsoft.com/office/powerpoint/2010/main" val="2335107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1738</Words>
  <Application>Microsoft Office PowerPoint</Application>
  <PresentationFormat>Widescreen</PresentationFormat>
  <Paragraphs>127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Times New Roman</vt:lpstr>
      <vt:lpstr>Wingdings</vt:lpstr>
      <vt:lpstr>Office Theme</vt:lpstr>
      <vt:lpstr>Image Enhancement and Filtering</vt:lpstr>
      <vt:lpstr>Image Enhancement in the Spatial Domain</vt:lpstr>
      <vt:lpstr>Basic Gray Level Transformations</vt:lpstr>
      <vt:lpstr>cont.</vt:lpstr>
      <vt:lpstr>Contrast Stretching</vt:lpstr>
      <vt:lpstr>Thresholding</vt:lpstr>
      <vt:lpstr>PowerPoint Presentation</vt:lpstr>
      <vt:lpstr>Linear (Negative and Identity) transformation</vt:lpstr>
      <vt:lpstr>PowerPoint Presentation</vt:lpstr>
      <vt:lpstr>Log Transformations</vt:lpstr>
      <vt:lpstr>Power-Law Transformations(Gamma Transformation)</vt:lpstr>
      <vt:lpstr>PowerPoint Presentation</vt:lpstr>
      <vt:lpstr>PowerPoint Presentation</vt:lpstr>
      <vt:lpstr>PowerPoint Presentation</vt:lpstr>
      <vt:lpstr>Histogram</vt:lpstr>
      <vt:lpstr>Histogram Equalization</vt:lpstr>
      <vt:lpstr>Cont..</vt:lpstr>
      <vt:lpstr>PowerPoint Presentation</vt:lpstr>
      <vt:lpstr>PowerPoint Presentation</vt:lpstr>
      <vt:lpstr>PowerPoint Presentation</vt:lpstr>
      <vt:lpstr>PowerPoint Presentation</vt:lpstr>
      <vt:lpstr>PowerPoint Presentation</vt:lpstr>
      <vt:lpstr>Histogram Matching</vt:lpstr>
      <vt:lpstr>Cont..</vt:lpstr>
      <vt:lpstr>PowerPoint Presentation</vt:lpstr>
      <vt:lpstr>PowerPoint Presentation</vt:lpstr>
      <vt:lpstr>Histogram Processing</vt:lpstr>
      <vt:lpstr>PowerPoint Presentation</vt:lpstr>
      <vt:lpstr>Local Enhancement</vt:lpstr>
      <vt:lpstr>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Enhancement and Filtering</dc:title>
  <dc:creator>DELL</dc:creator>
  <cp:lastModifiedBy>DELL</cp:lastModifiedBy>
  <cp:revision>43</cp:revision>
  <dcterms:created xsi:type="dcterms:W3CDTF">2024-05-06T13:09:47Z</dcterms:created>
  <dcterms:modified xsi:type="dcterms:W3CDTF">2024-07-16T08:43:06Z</dcterms:modified>
</cp:coreProperties>
</file>