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4" r:id="rId15"/>
    <p:sldId id="305" r:id="rId16"/>
    <p:sldId id="306" r:id="rId17"/>
    <p:sldId id="307" r:id="rId18"/>
    <p:sldId id="308" r:id="rId19"/>
    <p:sldId id="309" r:id="rId20"/>
    <p:sldId id="310" r:id="rId21"/>
    <p:sldId id="311" r:id="rId22"/>
    <p:sldId id="312" r:id="rId23"/>
    <p:sldId id="313"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5/15/2024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244808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41379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352072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391328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248829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163548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41223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390231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246896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352472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374542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156307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4014807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40720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69239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4974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01958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262168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18800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337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2930369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91794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5/15/2024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5/15/2024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fontScale="92500"/>
          </a:bodyPr>
          <a:lstStyle/>
          <a:p>
            <a:pPr algn="ctr"/>
            <a:endParaRPr lang="en-US" dirty="0"/>
          </a:p>
          <a:p>
            <a:pPr algn="ctr"/>
            <a:r>
              <a:rPr lang="en-US" sz="3300" dirty="0">
                <a:solidFill>
                  <a:srgbClr val="FFFF00"/>
                </a:solidFill>
              </a:rPr>
              <a:t>Unit 2</a:t>
            </a:r>
          </a:p>
          <a:p>
            <a:pPr algn="ctr"/>
            <a:r>
              <a:rPr lang="en-US" sz="4400" dirty="0"/>
              <a:t>Impact of Machine Architectures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Computer state.</a:t>
            </a:r>
            <a:r>
              <a:rPr lang="en-US" sz="2400" dirty="0"/>
              <a:t> A program executes through a series of states, each defined by the contents of memory, registers, and external storage at some point during execution. The initial contents of these storage areas define the </a:t>
            </a:r>
            <a:r>
              <a:rPr lang="en-US" sz="2400" i="1" dirty="0"/>
              <a:t>initial state</a:t>
            </a:r>
            <a:r>
              <a:rPr lang="en-US" sz="2400" dirty="0"/>
              <a:t> of the computer. Each step in program execution transforms the existing state into a new state through modification of the contents of one or more of these storage areas. This transformation of state is termed a </a:t>
            </a:r>
            <a:r>
              <a:rPr lang="en-US" sz="2400" i="1" dirty="0"/>
              <a:t>state transition</a:t>
            </a:r>
            <a:r>
              <a:rPr lang="en-US" sz="2400" dirty="0"/>
              <a:t>. When program execution is complete, the </a:t>
            </a:r>
            <a:r>
              <a:rPr lang="en-US" sz="2400" i="1" dirty="0"/>
              <a:t>final state </a:t>
            </a:r>
            <a:r>
              <a:rPr lang="en-US" sz="2400" dirty="0"/>
              <a:t>is defined by the final contents of these storage areas. Program execution may be seen as the sequence of state transitions made by the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119936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Firmware Computer:</a:t>
            </a:r>
          </a:p>
          <a:p>
            <a:pPr lvl="1" algn="just">
              <a:buFont typeface="Courier New" panose="02070309020205020404" pitchFamily="49" charset="0"/>
              <a:buChar char="o"/>
            </a:pPr>
            <a:r>
              <a:rPr lang="en-US" sz="2000" dirty="0"/>
              <a:t>Actual hardware computers usually have a rather low-level machine language.</a:t>
            </a:r>
          </a:p>
          <a:p>
            <a:pPr lvl="1" algn="just">
              <a:buFont typeface="Courier New" panose="02070309020205020404" pitchFamily="49" charset="0"/>
              <a:buChar char="o"/>
            </a:pPr>
            <a:r>
              <a:rPr lang="en-US" sz="2000" dirty="0"/>
              <a:t>A common alternative to the strict hardware realization of a computer is the </a:t>
            </a:r>
            <a:r>
              <a:rPr lang="en-US" sz="2000" b="1" i="1" dirty="0"/>
              <a:t>firmware computer</a:t>
            </a:r>
            <a:r>
              <a:rPr lang="en-US" sz="2000" dirty="0"/>
              <a:t> simulated by a microprogram running on a special </a:t>
            </a:r>
            <a:r>
              <a:rPr lang="en-US" sz="2000" dirty="0" err="1"/>
              <a:t>microprogrammable</a:t>
            </a:r>
            <a:r>
              <a:rPr lang="en-US" sz="2000" dirty="0"/>
              <a:t> hardware computer.</a:t>
            </a:r>
          </a:p>
          <a:p>
            <a:pPr lvl="1" algn="just">
              <a:buFont typeface="Courier New" panose="02070309020205020404" pitchFamily="49" charset="0"/>
              <a:buChar char="o"/>
            </a:pPr>
            <a:r>
              <a:rPr lang="en-US" sz="2000" dirty="0"/>
              <a:t>The machine language of firmware computer consists of an extremely low-level set of microinstructions, which usually specify simple transfers of data between main memory and high-speed registers, between the registers themselves, and from registers through processors such as adders and multipliers to other registers.</a:t>
            </a:r>
          </a:p>
          <a:p>
            <a:pPr lvl="1" algn="just">
              <a:buFont typeface="Courier New" panose="02070309020205020404" pitchFamily="49" charset="0"/>
              <a:buChar char="o"/>
            </a:pPr>
            <a:r>
              <a:rPr lang="en-US" sz="2000" dirty="0"/>
              <a:t>A special microprogram is coded, using this simple instruction set, that defines the interpretation cycle and the various primitive operations of the desired computer.</a:t>
            </a:r>
          </a:p>
          <a:p>
            <a:pPr lvl="1" algn="just">
              <a:buFont typeface="Courier New" panose="02070309020205020404" pitchFamily="49" charset="0"/>
              <a:buChar char="o"/>
            </a:pPr>
            <a:r>
              <a:rPr lang="en-US" sz="2000" dirty="0"/>
              <a:t>The microprogram simulates the operation of the desired computer on the </a:t>
            </a:r>
            <a:r>
              <a:rPr lang="en-US" sz="2000" dirty="0" err="1"/>
              <a:t>microprogrammable</a:t>
            </a:r>
            <a:r>
              <a:rPr lang="en-US" sz="2000" dirty="0"/>
              <a:t> host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166006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Ordinarily the microprogram resides in a special read-only memory in the host computer and is executed at high speed by the host computer hardware.</a:t>
            </a:r>
          </a:p>
          <a:p>
            <a:pPr lvl="1" algn="just">
              <a:buFont typeface="Courier New" panose="02070309020205020404" pitchFamily="49" charset="0"/>
              <a:buChar char="o"/>
            </a:pPr>
            <a:r>
              <a:rPr lang="en-US" sz="2000" dirty="0"/>
              <a:t>This microprogram simulation of a computer is essentially the same, in concept, as the software simulation technique, except that the host computer in this case is especially designed for microprogramming and provides execution speeds for the simulated computer comparable to those obtained by the direct hardware realization.</a:t>
            </a:r>
          </a:p>
          <a:p>
            <a:pPr lvl="1" algn="just">
              <a:buFont typeface="Courier New" panose="02070309020205020404" pitchFamily="49" charset="0"/>
              <a:buChar char="o"/>
            </a:pPr>
            <a:r>
              <a:rPr lang="en-US" sz="2000" dirty="0"/>
              <a:t>Microprogram simulation of a computer is sometimes termed </a:t>
            </a:r>
            <a:r>
              <a:rPr lang="en-US" sz="2000" b="1" i="1" dirty="0"/>
              <a:t>emulation</a:t>
            </a:r>
            <a:r>
              <a:rPr lang="en-US" sz="2000" dirty="0"/>
              <a:t>. We also refer to the resulting computer as a </a:t>
            </a:r>
            <a:r>
              <a:rPr lang="en-US" sz="2000" b="1" i="1" dirty="0"/>
              <a:t>virtual computer</a:t>
            </a:r>
            <a:r>
              <a:rPr lang="en-US" sz="2000" dirty="0"/>
              <a:t> because it is simulated by the microprogram.</a:t>
            </a:r>
          </a:p>
          <a:p>
            <a:pPr lvl="1" algn="just">
              <a:buFont typeface="Courier New" panose="02070309020205020404" pitchFamily="49" charset="0"/>
              <a:buChar char="o"/>
            </a:pPr>
            <a:endParaRPr lang="en-US" sz="20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814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Translators and Virtual Architectures:</a:t>
            </a:r>
          </a:p>
          <a:p>
            <a:pPr lvl="1" algn="just">
              <a:buFont typeface="Courier New" panose="02070309020205020404" pitchFamily="49" charset="0"/>
              <a:buChar char="o"/>
            </a:pPr>
            <a:r>
              <a:rPr lang="en-US" sz="2000" dirty="0"/>
              <a:t>Programming, of course, is most often done in a high-level language far removed from the hardware machine language. The two solutions to execute the high-level language on the actual computer are </a:t>
            </a:r>
            <a:r>
              <a:rPr lang="en-US" sz="2000" b="1" dirty="0"/>
              <a:t>translators</a:t>
            </a:r>
            <a:r>
              <a:rPr lang="en-US" sz="2000" dirty="0"/>
              <a:t> and </a:t>
            </a:r>
            <a:r>
              <a:rPr lang="en-US" sz="2000" b="1" dirty="0"/>
              <a:t>software simulation</a:t>
            </a:r>
            <a:r>
              <a:rPr lang="en-US" sz="2000" dirty="0"/>
              <a:t>.</a:t>
            </a:r>
          </a:p>
          <a:p>
            <a:pPr lvl="1" algn="just">
              <a:buFont typeface="Courier New" panose="02070309020205020404" pitchFamily="49" charset="0"/>
              <a:buChar char="o"/>
            </a:pPr>
            <a:r>
              <a:rPr lang="en-US" sz="2000" b="1" dirty="0"/>
              <a:t>Translators:</a:t>
            </a:r>
          </a:p>
          <a:p>
            <a:pPr lvl="2" algn="just">
              <a:buFont typeface="Wingdings" panose="05000000000000000000" pitchFamily="2" charset="2"/>
              <a:buChar char="§"/>
            </a:pPr>
            <a:r>
              <a:rPr lang="en-US" sz="1800" dirty="0"/>
              <a:t>A translator could be designed to translate programs in the high-level language into equivalent programs in the machine language of the actual computer.</a:t>
            </a:r>
          </a:p>
          <a:p>
            <a:pPr lvl="2" algn="just">
              <a:buFont typeface="Wingdings" panose="05000000000000000000" pitchFamily="2" charset="2"/>
              <a:buChar char="§"/>
            </a:pPr>
            <a:r>
              <a:rPr lang="en-US" sz="1800" dirty="0"/>
              <a:t>In general, Translators</a:t>
            </a:r>
            <a:r>
              <a:rPr lang="en-US" sz="1800" b="1" dirty="0"/>
              <a:t> </a:t>
            </a:r>
            <a:r>
              <a:rPr lang="en-US" sz="1800" dirty="0"/>
              <a:t>accept programs in some source language as input and produce functionally equivalent programs in another object language as output.</a:t>
            </a:r>
          </a:p>
          <a:p>
            <a:pPr lvl="2" algn="just">
              <a:buFont typeface="Wingdings" panose="05000000000000000000" pitchFamily="2" charset="2"/>
              <a:buChar char="§"/>
            </a:pPr>
            <a:r>
              <a:rPr lang="en-US" sz="1800" dirty="0"/>
              <a:t>Several specialized types of translators are </a:t>
            </a:r>
            <a:r>
              <a:rPr lang="en-US" sz="1800" b="1" dirty="0"/>
              <a:t>assembler</a:t>
            </a:r>
            <a:r>
              <a:rPr lang="en-US" sz="1800" dirty="0"/>
              <a:t>, </a:t>
            </a:r>
            <a:r>
              <a:rPr lang="en-US" sz="1800" b="1" dirty="0"/>
              <a:t>compiler</a:t>
            </a:r>
            <a:r>
              <a:rPr lang="en-US" sz="1800" dirty="0"/>
              <a:t>, </a:t>
            </a:r>
            <a:r>
              <a:rPr lang="en-US" sz="1800" b="1" dirty="0"/>
              <a:t>loader</a:t>
            </a:r>
            <a:r>
              <a:rPr lang="en-US" sz="1800" dirty="0"/>
              <a:t> or </a:t>
            </a:r>
            <a:r>
              <a:rPr lang="en-US" sz="1800" b="1" dirty="0"/>
              <a:t>link editor</a:t>
            </a:r>
            <a:r>
              <a:rPr lang="en-US" sz="1800" dirty="0"/>
              <a:t>, and </a:t>
            </a:r>
            <a:r>
              <a:rPr lang="en-US" sz="1800" b="1" dirty="0"/>
              <a:t>preprocessor</a:t>
            </a:r>
            <a:r>
              <a:rPr lang="en-US" sz="1800" dirty="0"/>
              <a:t> or </a:t>
            </a:r>
            <a:r>
              <a:rPr lang="en-US" sz="1800" b="1" dirty="0" err="1"/>
              <a:t>macroprocessor</a:t>
            </a:r>
            <a:r>
              <a:rPr lang="en-US" sz="1800" dirty="0"/>
              <a:t>.</a:t>
            </a:r>
          </a:p>
          <a:p>
            <a:pPr lvl="2" algn="just">
              <a:buFont typeface="Wingdings" panose="05000000000000000000" pitchFamily="2" charset="2"/>
              <a:buChar char="§"/>
            </a:pPr>
            <a:r>
              <a:rPr lang="en-US" sz="1800" dirty="0"/>
              <a:t>An </a:t>
            </a:r>
            <a:r>
              <a:rPr lang="en-US" sz="1800" b="1" dirty="0"/>
              <a:t>assembler</a:t>
            </a:r>
            <a:r>
              <a:rPr lang="en-US" sz="1800" dirty="0"/>
              <a:t> is a translator whose object language is machine language for an actual computer but whose source language is assembly language. Most instructions in the source language are translated one for one into object language instructions.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357421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A </a:t>
            </a:r>
            <a:r>
              <a:rPr lang="en-US" sz="1800" b="1" dirty="0"/>
              <a:t>compiler</a:t>
            </a:r>
            <a:r>
              <a:rPr lang="en-US" sz="1800" dirty="0"/>
              <a:t> is a translator whose source language is a high-level language and whose object language is close to the machine language of an actual computer, either being an assembly language or some variety of machine language.</a:t>
            </a:r>
          </a:p>
          <a:p>
            <a:pPr lvl="2" algn="just">
              <a:buFont typeface="Wingdings" panose="05000000000000000000" pitchFamily="2" charset="2"/>
              <a:buChar char="§"/>
            </a:pPr>
            <a:r>
              <a:rPr lang="en-US" sz="1800" dirty="0"/>
              <a:t>A </a:t>
            </a:r>
            <a:r>
              <a:rPr lang="en-US" sz="1800" b="1" dirty="0"/>
              <a:t>loader</a:t>
            </a:r>
            <a:r>
              <a:rPr lang="en-US" sz="1800" dirty="0"/>
              <a:t> or </a:t>
            </a:r>
            <a:r>
              <a:rPr lang="en-US" sz="1800" b="1" dirty="0"/>
              <a:t>link editor</a:t>
            </a:r>
            <a:r>
              <a:rPr lang="en-US" sz="1800" dirty="0"/>
              <a:t> is a translator whose object language is actual machine code and whose source language is almost identical. It makes a single file from several files of relocatable machine code.</a:t>
            </a:r>
          </a:p>
          <a:p>
            <a:pPr lvl="2" algn="just">
              <a:buFont typeface="Wingdings" panose="05000000000000000000" pitchFamily="2" charset="2"/>
              <a:buChar char="§"/>
            </a:pPr>
            <a:r>
              <a:rPr lang="en-US" sz="1800" dirty="0"/>
              <a:t>A </a:t>
            </a:r>
            <a:r>
              <a:rPr lang="en-US" sz="1800" b="1" dirty="0"/>
              <a:t>preprocessor</a:t>
            </a:r>
            <a:r>
              <a:rPr lang="en-US" sz="1800" dirty="0"/>
              <a:t> or a </a:t>
            </a:r>
            <a:r>
              <a:rPr lang="en-US" sz="1800" b="1" dirty="0" err="1"/>
              <a:t>macroprocessor</a:t>
            </a:r>
            <a:r>
              <a:rPr lang="en-US" sz="1800" dirty="0"/>
              <a:t> is a translator whose source language is an extended form of some high-level language and whose object language is the standard form of the same language. The object program produced by a preprocessor is then ready to be translated and executed by the usual processor for the standard language.</a:t>
            </a:r>
          </a:p>
          <a:p>
            <a:pPr lvl="2" algn="just">
              <a:buFont typeface="Wingdings" panose="05000000000000000000" pitchFamily="2" charset="2"/>
              <a:buChar char="§"/>
            </a:pPr>
            <a:r>
              <a:rPr lang="en-US" sz="1800" dirty="0"/>
              <a:t>Translation of a high-level source language into executable machine language programs often involves more than one translation step. Moreover, the compilation step may involve a number of passes that progressively translate the program onto various intermediate forms before producing the final object program.</a:t>
            </a:r>
          </a:p>
          <a:p>
            <a:pPr lvl="1" algn="just">
              <a:buFont typeface="Courier New" panose="02070309020205020404" pitchFamily="49" charset="0"/>
              <a:buChar char="o"/>
            </a:pPr>
            <a:endParaRPr lang="en-US" sz="1800" dirty="0"/>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308498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b="1" dirty="0"/>
              <a:t>Software Simulation (Software Interpretation) :</a:t>
            </a:r>
          </a:p>
          <a:p>
            <a:pPr lvl="2" algn="just">
              <a:buFont typeface="Wingdings" panose="05000000000000000000" pitchFamily="2" charset="2"/>
              <a:buChar char="§"/>
            </a:pPr>
            <a:r>
              <a:rPr lang="en-US" sz="1800" dirty="0"/>
              <a:t>Rather than translating the high-level language programs into equivalent program in object language, software simulator executes the input program directly.</a:t>
            </a:r>
          </a:p>
          <a:p>
            <a:pPr lvl="2" algn="just">
              <a:buFont typeface="Wingdings" panose="05000000000000000000" pitchFamily="2" charset="2"/>
              <a:buChar char="§"/>
            </a:pPr>
            <a:r>
              <a:rPr lang="en-US" sz="1800" dirty="0"/>
              <a:t>Software simulator is a computer whose machine language is the high level language. In such a case, we say that the host computer creates a </a:t>
            </a:r>
            <a:r>
              <a:rPr lang="en-US" sz="1800" i="1" dirty="0"/>
              <a:t>virtual machine</a:t>
            </a:r>
            <a:r>
              <a:rPr lang="en-US" sz="1800" dirty="0"/>
              <a:t> simulating the high-level language.</a:t>
            </a:r>
          </a:p>
          <a:p>
            <a:pPr lvl="2" algn="just">
              <a:buFont typeface="Wingdings" panose="05000000000000000000" pitchFamily="2" charset="2"/>
              <a:buChar char="§"/>
            </a:pPr>
            <a:r>
              <a:rPr lang="en-US" sz="1800" dirty="0"/>
              <a:t>When the host computer is executing the high-level program, it is not possible to tell whether the program is being executed directly by the hardware or is converted to the low-level machine language of the hardware computer.</a:t>
            </a:r>
          </a:p>
          <a:p>
            <a:pPr lvl="2" algn="just">
              <a:buFont typeface="Wingdings" panose="05000000000000000000" pitchFamily="2" charset="2"/>
              <a:buChar char="§"/>
            </a:pPr>
            <a:r>
              <a:rPr lang="en-US" sz="1800" dirty="0"/>
              <a:t>More commonly, a language is implemented on a computer by a combination of translation and simulation as shown in the figure on the next slide.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246176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pic>
        <p:nvPicPr>
          <p:cNvPr id="5" name="Picture 4">
            <a:extLst>
              <a:ext uri="{FF2B5EF4-FFF2-40B4-BE49-F238E27FC236}">
                <a16:creationId xmlns:a16="http://schemas.microsoft.com/office/drawing/2014/main" id="{78B4BD65-8BD3-42BA-9C51-B2A5405A39DD}"/>
              </a:ext>
            </a:extLst>
          </p:cNvPr>
          <p:cNvPicPr>
            <a:picLocks noChangeAspect="1"/>
          </p:cNvPicPr>
          <p:nvPr/>
        </p:nvPicPr>
        <p:blipFill>
          <a:blip r:embed="rId3"/>
          <a:stretch>
            <a:fillRect/>
          </a:stretch>
        </p:blipFill>
        <p:spPr>
          <a:xfrm>
            <a:off x="9525" y="1295400"/>
            <a:ext cx="9124950" cy="4495800"/>
          </a:xfrm>
          <a:prstGeom prst="rect">
            <a:avLst/>
          </a:prstGeom>
        </p:spPr>
      </p:pic>
    </p:spTree>
    <p:extLst>
      <p:ext uri="{BB962C8B-B14F-4D97-AF65-F5344CB8AC3E}">
        <p14:creationId xmlns:p14="http://schemas.microsoft.com/office/powerpoint/2010/main" val="378132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The basis for common division of languages (more precisely, language implementations) are those that are </a:t>
            </a:r>
            <a:r>
              <a:rPr lang="en-US" sz="2000" b="1" dirty="0"/>
              <a:t>compiled </a:t>
            </a:r>
            <a:r>
              <a:rPr lang="en-US" sz="2000" dirty="0"/>
              <a:t>and those that are </a:t>
            </a:r>
            <a:r>
              <a:rPr lang="en-US" sz="2000" b="1" dirty="0"/>
              <a:t>interpreted</a:t>
            </a:r>
            <a:r>
              <a:rPr lang="en-US" sz="2000" dirty="0"/>
              <a:t>. This division is based on whether the base representation of the program during execution is that of the machine language of the actual computer being used or not.</a:t>
            </a:r>
          </a:p>
          <a:p>
            <a:pPr lvl="2" algn="just">
              <a:buFont typeface="Wingdings" panose="05000000000000000000" pitchFamily="2" charset="2"/>
              <a:buChar char="§"/>
            </a:pPr>
            <a:r>
              <a:rPr lang="en-US" sz="1800" b="1" dirty="0"/>
              <a:t>Compiled Languages:</a:t>
            </a:r>
            <a:r>
              <a:rPr lang="en-US" sz="1800" dirty="0"/>
              <a:t> Programs in compiled languages are usually translated into the machine language of the actual computer being used before execution begins. For example, C, C++, FORTRAN, Pascal and Ada are compiled languages.</a:t>
            </a:r>
          </a:p>
          <a:p>
            <a:pPr lvl="2" algn="just">
              <a:buFont typeface="Wingdings" panose="05000000000000000000" pitchFamily="2" charset="2"/>
              <a:buChar char="§"/>
            </a:pPr>
            <a:r>
              <a:rPr lang="en-US" sz="1800" b="1" dirty="0"/>
              <a:t>Interpreted Languages:</a:t>
            </a:r>
            <a:r>
              <a:rPr lang="en-US" sz="1800" dirty="0"/>
              <a:t> The translator in such languages does not produce machine code for the computer being used. Instead, the translator produces some intermediate form of the program that is more easily executable than the original program from yet that is different from machine code. The interpretation procedure for execution this translated program form must be represented by software because the hardware interpreter cannot be used directly. Interpreted languages are slower than compiled languages.</a:t>
            </a:r>
          </a:p>
          <a:p>
            <a:pPr lvl="2" algn="just">
              <a:buFont typeface="Wingdings" panose="05000000000000000000" pitchFamily="2" charset="2"/>
              <a:buChar char="§"/>
            </a:pPr>
            <a:r>
              <a:rPr lang="en-US" sz="1800" dirty="0"/>
              <a:t>Java changed some of these rules with Java </a:t>
            </a:r>
            <a:r>
              <a:rPr lang="en-US" sz="1800"/>
              <a:t>compiler producing intermediate </a:t>
            </a:r>
            <a:r>
              <a:rPr lang="en-US" sz="1800" dirty="0"/>
              <a:t>set of bytecode for Java virtual machine.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283637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given computer might actually be constructed:</a:t>
            </a:r>
          </a:p>
          <a:p>
            <a:pPr marL="850392" lvl="1" indent="-457200" algn="just">
              <a:buFont typeface="+mj-lt"/>
              <a:buAutoNum type="arabicPeriod"/>
            </a:pPr>
            <a:r>
              <a:rPr lang="en-US" sz="2000" dirty="0"/>
              <a:t>Through a </a:t>
            </a:r>
            <a:r>
              <a:rPr lang="en-US" sz="2000" b="1" dirty="0"/>
              <a:t>hardware realization</a:t>
            </a:r>
            <a:r>
              <a:rPr lang="en-US" sz="2000" dirty="0"/>
              <a:t>, representing data structures and algorithms directly with physical devices.</a:t>
            </a:r>
          </a:p>
          <a:p>
            <a:pPr marL="850392" lvl="1" indent="-457200" algn="just">
              <a:buFont typeface="+mj-lt"/>
              <a:buAutoNum type="arabicPeriod"/>
            </a:pPr>
            <a:r>
              <a:rPr lang="en-US" sz="2000" dirty="0"/>
              <a:t>Trough a </a:t>
            </a:r>
            <a:r>
              <a:rPr lang="en-US" sz="2000" b="1" dirty="0"/>
              <a:t>firmware realization</a:t>
            </a:r>
            <a:r>
              <a:rPr lang="en-US" sz="2000" dirty="0"/>
              <a:t>, representing data structures and algorithms by microprogramming a suitable hardware computer.</a:t>
            </a:r>
          </a:p>
          <a:p>
            <a:pPr marL="850392" lvl="1" indent="-457200" algn="just">
              <a:buFont typeface="+mj-lt"/>
              <a:buAutoNum type="arabicPeriod"/>
            </a:pPr>
            <a:r>
              <a:rPr lang="en-US" sz="2000" dirty="0"/>
              <a:t>Through a </a:t>
            </a:r>
            <a:r>
              <a:rPr lang="en-US" sz="2000" b="1" dirty="0"/>
              <a:t>virtual machine</a:t>
            </a:r>
            <a:r>
              <a:rPr lang="en-US" sz="2000" dirty="0"/>
              <a:t>, representing data structures and algorithms by programs and data structures in some other programming language.</a:t>
            </a:r>
          </a:p>
          <a:p>
            <a:pPr marL="850392" lvl="1" indent="-457200" algn="just">
              <a:buFont typeface="+mj-lt"/>
              <a:buAutoNum type="arabicPeriod"/>
            </a:pPr>
            <a:r>
              <a:rPr lang="en-US" sz="2000" dirty="0"/>
              <a:t>Through some </a:t>
            </a:r>
            <a:r>
              <a:rPr lang="en-US" sz="2000" b="1" dirty="0"/>
              <a:t>combination</a:t>
            </a:r>
            <a:r>
              <a:rPr lang="en-US" sz="2000" dirty="0"/>
              <a:t> of these techniques, representing various parts of the computer directly in hardware, in microprograms, of by software simulation as appropriate.</a:t>
            </a:r>
          </a:p>
          <a:p>
            <a:pPr algn="just"/>
            <a:r>
              <a:rPr lang="en-US" sz="2400" b="1" dirty="0"/>
              <a:t>Virtual Computers and Language Implementations:</a:t>
            </a:r>
          </a:p>
          <a:p>
            <a:pPr lvl="1" algn="just">
              <a:buFont typeface="Courier New" panose="02070309020205020404" pitchFamily="49" charset="0"/>
              <a:buChar char="o"/>
            </a:pPr>
            <a:r>
              <a:rPr lang="en-US" sz="2000" dirty="0"/>
              <a:t>Three factors lead to differences among implementation of the same language.</a:t>
            </a:r>
          </a:p>
          <a:p>
            <a:pPr lvl="1" algn="just">
              <a:buFont typeface="Courier New" panose="02070309020205020404" pitchFamily="49" charset="0"/>
              <a:buChar char="o"/>
            </a:pPr>
            <a:r>
              <a:rPr lang="en-US" sz="2000" dirty="0"/>
              <a:t>First,  each implementor has wide latitude in determining the virtual computer structures.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110301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Second, various hardware and software facilities are available in the underlying computer and the costs of their use.</a:t>
            </a:r>
          </a:p>
          <a:p>
            <a:pPr lvl="1" algn="just">
              <a:buFont typeface="Courier New" panose="02070309020205020404" pitchFamily="49" charset="0"/>
              <a:buChar char="o"/>
            </a:pPr>
            <a:r>
              <a:rPr lang="en-US" sz="2000" dirty="0"/>
              <a:t>Third, the choices made by each implementor to simulate the virtual computer elements using the facilities provided by the underlying computer and to construct the translator so as to support these choices of virtual computer representations.</a:t>
            </a:r>
          </a:p>
          <a:p>
            <a:pPr algn="just"/>
            <a:r>
              <a:rPr lang="en-US" sz="2400" b="1" dirty="0"/>
              <a:t>Hierarchies of Virtual Machines:</a:t>
            </a:r>
          </a:p>
          <a:p>
            <a:pPr lvl="1" algn="just">
              <a:buFont typeface="Courier New" panose="02070309020205020404" pitchFamily="49" charset="0"/>
              <a:buChar char="o"/>
            </a:pPr>
            <a:r>
              <a:rPr lang="en-US" sz="2000" dirty="0"/>
              <a:t>The virtual machine that a programmer uses to create an application is in fact formed from a </a:t>
            </a:r>
            <a:r>
              <a:rPr lang="en-US" sz="2000" i="1" dirty="0"/>
              <a:t>hierarchy of virtual computers</a:t>
            </a:r>
            <a:r>
              <a:rPr lang="en-US" sz="2000" dirty="0"/>
              <a:t>.</a:t>
            </a:r>
          </a:p>
          <a:p>
            <a:pPr lvl="1" algn="just">
              <a:buFont typeface="Courier New" panose="02070309020205020404" pitchFamily="49" charset="0"/>
              <a:buChar char="o"/>
            </a:pPr>
            <a:r>
              <a:rPr lang="en-US" sz="2000" dirty="0"/>
              <a:t>At the bottom, there must, of course, lie an actual hardware computer. However, the ordinary programmer seldom has any direct dealing with this computer.</a:t>
            </a:r>
          </a:p>
          <a:p>
            <a:pPr lvl="1" algn="just">
              <a:buFont typeface="Courier New" panose="02070309020205020404" pitchFamily="49" charset="0"/>
              <a:buChar char="o"/>
            </a:pPr>
            <a:r>
              <a:rPr lang="en-US" sz="2000" dirty="0"/>
              <a:t>This hardware computer is successively transformed by layers of software (or microprograms) into a virtual machine.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135777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Early languages were designed to run programs efficiently on expensive hardware. Therefore, early languages had a design that translated programs into efficient machine code, even if the programs were hard to write.</a:t>
            </a:r>
          </a:p>
          <a:p>
            <a:pPr algn="just"/>
            <a:r>
              <a:rPr lang="en-US" sz="2400" dirty="0"/>
              <a:t>Today, machines are inexpensive, machine cycles are usually plentiful, but programmers are expensive.  There is a greater emphasis in designing programs that are easy to write correctly even if they execute somewhat more slowly.</a:t>
            </a:r>
          </a:p>
          <a:p>
            <a:pPr algn="just"/>
            <a:r>
              <a:rPr lang="en-US" sz="2400" dirty="0"/>
              <a:t>The machine architecture influences the design of a language in two ways:</a:t>
            </a:r>
          </a:p>
          <a:p>
            <a:pPr marL="850392" lvl="1" indent="-457200" algn="just">
              <a:buFont typeface="+mj-lt"/>
              <a:buAutoNum type="arabicPeriod"/>
            </a:pPr>
            <a:r>
              <a:rPr lang="en-US" sz="2200" dirty="0"/>
              <a:t>The underlying computer on which programs written in the language will execute.</a:t>
            </a:r>
          </a:p>
          <a:p>
            <a:pPr marL="850392" lvl="1" indent="-457200" algn="just">
              <a:buFont typeface="+mj-lt"/>
              <a:buAutoNum type="arabicPeriod"/>
            </a:pPr>
            <a:r>
              <a:rPr lang="en-US" sz="2200" dirty="0"/>
              <a:t>The execution model, or  virtual computer, that supports that language on the actual hardware.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The second level of virtual computer (or the third if a microprogram forms the second level) is usually defined by the complex collection of routines known as operating system. This virtual computer is usually available to the implementor of a high-level language.</a:t>
            </a:r>
          </a:p>
          <a:p>
            <a:pPr lvl="1" algn="just">
              <a:buFont typeface="Courier New" panose="02070309020205020404" pitchFamily="49" charset="0"/>
              <a:buChar char="o"/>
            </a:pPr>
            <a:r>
              <a:rPr lang="en-US" sz="2000" dirty="0"/>
              <a:t>The language implementor provides a new layer of software that runs on the operating-system-defined computer and simulates the operation of the virtual computer for the high-level language. The implementor also provides a translator for translating user programs into the machine language of the language-defined virtual computer.</a:t>
            </a:r>
          </a:p>
          <a:p>
            <a:pPr lvl="1" algn="just">
              <a:buFont typeface="Courier New" panose="02070309020205020404" pitchFamily="49" charset="0"/>
              <a:buChar char="o"/>
            </a:pPr>
            <a:r>
              <a:rPr lang="en-US" sz="2000" dirty="0"/>
              <a:t>The hierarchy in fact does not end with the high-level language implementation. More levels of virtual machines might appear to the user on the WWW.</a:t>
            </a:r>
          </a:p>
          <a:p>
            <a:pPr lvl="1" algn="just">
              <a:buFont typeface="Courier New" panose="02070309020205020404" pitchFamily="49" charset="0"/>
              <a:buChar char="o"/>
            </a:pPr>
            <a:r>
              <a:rPr lang="en-US" sz="2000" dirty="0"/>
              <a:t>Web virtual machines created by browsers (created using C language or equivalent) process web pages.</a:t>
            </a:r>
          </a:p>
          <a:p>
            <a:pPr lvl="1" algn="just">
              <a:buFont typeface="Courier New" panose="02070309020205020404" pitchFamily="49" charset="0"/>
              <a:buChar char="o"/>
            </a:pPr>
            <a:r>
              <a:rPr lang="en-US" sz="2000" dirty="0"/>
              <a:t>At the highest level in this particular hierarchy is the Web application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132032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pic>
        <p:nvPicPr>
          <p:cNvPr id="5" name="Picture 4">
            <a:extLst>
              <a:ext uri="{FF2B5EF4-FFF2-40B4-BE49-F238E27FC236}">
                <a16:creationId xmlns:a16="http://schemas.microsoft.com/office/drawing/2014/main" id="{54A67E34-4722-488E-8710-C8389EC28FED}"/>
              </a:ext>
            </a:extLst>
          </p:cNvPr>
          <p:cNvPicPr>
            <a:picLocks noChangeAspect="1"/>
          </p:cNvPicPr>
          <p:nvPr/>
        </p:nvPicPr>
        <p:blipFill>
          <a:blip r:embed="rId3"/>
          <a:stretch>
            <a:fillRect/>
          </a:stretch>
        </p:blipFill>
        <p:spPr>
          <a:xfrm>
            <a:off x="1527937" y="685800"/>
            <a:ext cx="6092063" cy="6051551"/>
          </a:xfrm>
          <a:prstGeom prst="rect">
            <a:avLst/>
          </a:prstGeom>
        </p:spPr>
      </p:pic>
    </p:spTree>
    <p:extLst>
      <p:ext uri="{BB962C8B-B14F-4D97-AF65-F5344CB8AC3E}">
        <p14:creationId xmlns:p14="http://schemas.microsoft.com/office/powerpoint/2010/main" val="2197364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i="1" dirty="0"/>
              <a:t>Binding</a:t>
            </a:r>
            <a:r>
              <a:rPr lang="en-US" sz="2400" dirty="0"/>
              <a:t> of a program element to a particular characteristic or property is simply the choice of the property from a set of possible properties.</a:t>
            </a:r>
          </a:p>
          <a:p>
            <a:pPr algn="just"/>
            <a:r>
              <a:rPr lang="en-US" sz="2400" dirty="0"/>
              <a:t>The time during program formulation or processing when this choice is made is termed the </a:t>
            </a:r>
            <a:r>
              <a:rPr lang="en-US" sz="2400" b="1" i="1" dirty="0"/>
              <a:t>binding time</a:t>
            </a:r>
            <a:r>
              <a:rPr lang="en-US" sz="2400" dirty="0"/>
              <a:t> of that property for that element.</a:t>
            </a:r>
          </a:p>
          <a:p>
            <a:pPr algn="just"/>
            <a:r>
              <a:rPr lang="en-US" sz="2400" dirty="0"/>
              <a:t>There are many different varieties of bindings and binding times in programming languages.</a:t>
            </a:r>
          </a:p>
          <a:p>
            <a:pPr algn="just"/>
            <a:r>
              <a:rPr lang="en-US" sz="2400" dirty="0"/>
              <a:t>The properties of program elements are fixed either by the definition of the language or its implementation.</a:t>
            </a:r>
          </a:p>
          <a:p>
            <a:pPr algn="just"/>
            <a:r>
              <a:rPr lang="en-US" sz="2400" b="1" dirty="0"/>
              <a:t>Classes of Binding Times:</a:t>
            </a:r>
          </a:p>
          <a:p>
            <a:pPr lvl="1" algn="just">
              <a:buFont typeface="Courier New" panose="02070309020205020404" pitchFamily="49" charset="0"/>
              <a:buChar char="o"/>
            </a:pPr>
            <a:r>
              <a:rPr lang="en-US" sz="2000" b="1" dirty="0"/>
              <a:t>Execution time (run time):</a:t>
            </a:r>
          </a:p>
          <a:p>
            <a:pPr lvl="2" algn="just">
              <a:buFont typeface="Wingdings" panose="05000000000000000000" pitchFamily="2" charset="2"/>
              <a:buChar char="§"/>
            </a:pPr>
            <a:r>
              <a:rPr lang="en-US" sz="1800" dirty="0"/>
              <a:t>Many bindings are performed during program execution. For example, bindings of variables to their values and binding of variables to particular storage locations.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35868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The two important subcategories may be distinguished.</a:t>
            </a:r>
          </a:p>
          <a:p>
            <a:pPr lvl="2" indent="0" algn="just">
              <a:buNone/>
            </a:pPr>
            <a:r>
              <a:rPr lang="en-US" sz="1800" b="1" dirty="0"/>
              <a:t>(a) On entry to a subprogram or block.</a:t>
            </a:r>
            <a:r>
              <a:rPr lang="en-US" sz="1800" dirty="0"/>
              <a:t> In most languages, bindings are restricted to occur only at the time of entry to a subprogram or block during execution. For example, the binding of formal to actual parameters and the  binding of formal parameters to particular storage locations may occur only on entry to a subprogram in C and C++.</a:t>
            </a:r>
          </a:p>
          <a:p>
            <a:pPr lvl="2" indent="0" algn="just">
              <a:buNone/>
            </a:pPr>
            <a:r>
              <a:rPr lang="en-US" sz="1800" b="1" dirty="0"/>
              <a:t>(b) At arbitrary points during execution.</a:t>
            </a:r>
            <a:r>
              <a:rPr lang="en-US" sz="1800" dirty="0"/>
              <a:t> Some bindings may occur at any point during execution of a program. For example, in binding of variables to values through assignment,  languages like LISP, Smalltalk, and ML permit such binding to occur at arbitrary points in the program.</a:t>
            </a:r>
          </a:p>
          <a:p>
            <a:pPr lvl="1" algn="just">
              <a:buFont typeface="Courier New" panose="02070309020205020404" pitchFamily="49" charset="0"/>
              <a:buChar char="o"/>
            </a:pPr>
            <a:r>
              <a:rPr lang="en-US" sz="2000" b="1" dirty="0"/>
              <a:t>Translation time (compile time):</a:t>
            </a:r>
          </a:p>
          <a:p>
            <a:pPr lvl="2" algn="just">
              <a:buFont typeface="Wingdings" panose="05000000000000000000" pitchFamily="2" charset="2"/>
              <a:buChar char="§"/>
            </a:pPr>
            <a:r>
              <a:rPr lang="en-US" sz="1800" dirty="0"/>
              <a:t>Three different subcategories may be distinguished.</a:t>
            </a:r>
          </a:p>
          <a:p>
            <a:pPr lvl="2" indent="0" algn="just">
              <a:buNone/>
            </a:pPr>
            <a:r>
              <a:rPr lang="en-US" sz="1800" b="1" dirty="0"/>
              <a:t>(a) Bindings have been chosen by the programmer.</a:t>
            </a:r>
            <a:r>
              <a:rPr lang="en-US" sz="1800" dirty="0"/>
              <a:t> In writing a program, the programmer consciously produces some decisions concerning choices of variable names, types for variables, program statement structures, etc. that describe bindings during translation. The language translator creates the use of these bindings to decide the final structure of the object code.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202597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lvl="2" indent="0" algn="just">
              <a:buNone/>
            </a:pPr>
            <a:r>
              <a:rPr lang="en-US" sz="1700" b="1" dirty="0"/>
              <a:t>(b) Bindings chosen by the translator. </a:t>
            </a:r>
            <a:r>
              <a:rPr lang="en-US" sz="1700" dirty="0"/>
              <a:t>Some bindings are selected by the language translator without a direct programmer requirement. For example, the relative area of a data object in the storage designated for a phase is usually managed without knowledge or intervention by the programmer.</a:t>
            </a:r>
          </a:p>
          <a:p>
            <a:pPr lvl="2" indent="0" algn="just">
              <a:buNone/>
            </a:pPr>
            <a:r>
              <a:rPr lang="en-US" sz="1700" b="1" dirty="0"/>
              <a:t>(c) Bindings chosen by the loader. </a:t>
            </a:r>
            <a:r>
              <a:rPr lang="en-US" sz="1700" dirty="0"/>
              <a:t>A program generally includes multiple subprograms that should be combined into a single executable program. The translator generally binds variables to addresses within the storage designated for each subprogram. This storage should be assigned actual addresses within the physical computer that will execute the program.</a:t>
            </a:r>
          </a:p>
          <a:p>
            <a:pPr lvl="1" algn="just">
              <a:buFont typeface="Courier New" panose="02070309020205020404" pitchFamily="49" charset="0"/>
              <a:buChar char="o"/>
            </a:pPr>
            <a:r>
              <a:rPr lang="en-US" sz="2000" b="1" dirty="0"/>
              <a:t>Language implementation time:</a:t>
            </a:r>
          </a:p>
          <a:p>
            <a:pPr lvl="2" algn="just">
              <a:buFont typeface="Wingdings" panose="05000000000000000000" pitchFamily="2" charset="2"/>
              <a:buChar char="§"/>
            </a:pPr>
            <a:r>
              <a:rPr lang="en-US" sz="1800" dirty="0"/>
              <a:t>Some aspects of a language definition may be the same for all programs that are run using a particular implementation of a language, but they may vary between implementations. For example, the choice of a particular sequence of bits to represent 10 at execution time is usually made at language implementation time.</a:t>
            </a:r>
          </a:p>
          <a:p>
            <a:pPr lvl="1" algn="just">
              <a:buFont typeface="Courier New" panose="02070309020205020404" pitchFamily="49" charset="0"/>
              <a:buChar char="o"/>
            </a:pPr>
            <a:r>
              <a:rPr lang="en-US" sz="2000" b="1" dirty="0"/>
              <a:t>Language definition time:</a:t>
            </a:r>
          </a:p>
          <a:p>
            <a:pPr lvl="2" algn="just">
              <a:buFont typeface="Wingdings" panose="05000000000000000000" pitchFamily="2" charset="2"/>
              <a:buChar char="§"/>
            </a:pPr>
            <a:r>
              <a:rPr lang="en-US" sz="1800" dirty="0"/>
              <a:t>Most of the structure of a programming language is fixed at the time the language is defined. For example, set of allowable types for a variable X is often fixed at language definition time.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9385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dirty="0"/>
              <a:t>computer</a:t>
            </a:r>
            <a:r>
              <a:rPr lang="en-US" sz="2400" dirty="0"/>
              <a:t> is an integrated set of algorithms and data structures capable of storing and executing programs.</a:t>
            </a:r>
          </a:p>
          <a:p>
            <a:pPr algn="just"/>
            <a:r>
              <a:rPr lang="en-US" sz="2400" dirty="0"/>
              <a:t>A computer may be an actual physical device (</a:t>
            </a:r>
            <a:r>
              <a:rPr lang="en-US" sz="2400" b="1" dirty="0"/>
              <a:t>actual computer</a:t>
            </a:r>
            <a:r>
              <a:rPr lang="en-US" sz="2400" dirty="0"/>
              <a:t> or </a:t>
            </a:r>
            <a:r>
              <a:rPr lang="en-US" sz="2400" b="1" dirty="0"/>
              <a:t>hardware computer</a:t>
            </a:r>
            <a:r>
              <a:rPr lang="en-US" sz="2400" dirty="0"/>
              <a:t>) or a </a:t>
            </a:r>
            <a:r>
              <a:rPr lang="en-US" sz="2400" b="1" dirty="0"/>
              <a:t>software-simulated computer</a:t>
            </a:r>
            <a:r>
              <a:rPr lang="en-US" sz="2400" dirty="0"/>
              <a:t> running on another computer.</a:t>
            </a:r>
          </a:p>
          <a:p>
            <a:pPr algn="just"/>
            <a:r>
              <a:rPr lang="en-US" sz="2400" dirty="0"/>
              <a:t>A programming language is implemented by constructing a </a:t>
            </a:r>
            <a:r>
              <a:rPr lang="en-US" sz="2400" b="1" dirty="0"/>
              <a:t>translator</a:t>
            </a:r>
            <a:r>
              <a:rPr lang="en-US" sz="2400" dirty="0"/>
              <a:t>, which translates programs in the language into machine language programs that can be directly executed by some computer (hardware or virtual computer).</a:t>
            </a:r>
          </a:p>
          <a:p>
            <a:pPr algn="just"/>
            <a:r>
              <a:rPr lang="en-US" sz="2400" dirty="0"/>
              <a:t>A computer consists of six major components that correspond closely to the major aspects of a programming language design:</a:t>
            </a:r>
          </a:p>
          <a:p>
            <a:pPr marL="850392" lvl="1" indent="-457200" algn="just">
              <a:buFont typeface="+mj-lt"/>
              <a:buAutoNum type="arabicPeriod"/>
            </a:pPr>
            <a:r>
              <a:rPr lang="en-US" sz="2200" b="1" dirty="0"/>
              <a:t>Data.</a:t>
            </a:r>
            <a:r>
              <a:rPr lang="en-US" sz="2200" dirty="0"/>
              <a:t> A computer must provide various kinds of elementary data items and data structures to be implemented.</a:t>
            </a:r>
          </a:p>
          <a:p>
            <a:pPr algn="just"/>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36791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dirty="0"/>
              <a:t>Primitive operations. </a:t>
            </a:r>
            <a:r>
              <a:rPr lang="en-US" sz="2200" dirty="0"/>
              <a:t>A computer must provide a set of primitive operations for manipulating the data.</a:t>
            </a:r>
          </a:p>
          <a:p>
            <a:pPr marL="850392" lvl="1" indent="-457200" algn="just">
              <a:buFont typeface="+mj-lt"/>
              <a:buAutoNum type="arabicPeriod" startAt="2"/>
            </a:pPr>
            <a:r>
              <a:rPr lang="en-US" sz="2200" b="1" dirty="0"/>
              <a:t>Sequence control.</a:t>
            </a:r>
            <a:r>
              <a:rPr lang="en-US" sz="2200" dirty="0"/>
              <a:t> A computer must provide mechanisms for controlling the sequence in which the primitive operation are to be executed.</a:t>
            </a:r>
          </a:p>
          <a:p>
            <a:pPr marL="850392" lvl="1" indent="-457200" algn="just">
              <a:buFont typeface="+mj-lt"/>
              <a:buAutoNum type="arabicPeriod" startAt="2"/>
            </a:pPr>
            <a:r>
              <a:rPr lang="en-US" sz="2200" b="1" dirty="0"/>
              <a:t>Data access.</a:t>
            </a:r>
            <a:r>
              <a:rPr lang="en-US" sz="2200" dirty="0"/>
              <a:t> A computer must provide mechanisms for controlling the data supplied to each execution of an operation.</a:t>
            </a:r>
            <a:endParaRPr lang="en-US" dirty="0"/>
          </a:p>
          <a:p>
            <a:pPr marL="850392" lvl="1" indent="-457200" algn="just">
              <a:buFont typeface="+mj-lt"/>
              <a:buAutoNum type="arabicPeriod" startAt="2"/>
            </a:pPr>
            <a:r>
              <a:rPr lang="en-US" sz="2200" b="1" dirty="0"/>
              <a:t>Storage management.</a:t>
            </a:r>
            <a:r>
              <a:rPr lang="en-US" sz="2200" dirty="0"/>
              <a:t> A computer must provide mechanisms to control the allocation of storage for programs and data.</a:t>
            </a:r>
          </a:p>
          <a:p>
            <a:pPr marL="850392" lvl="1" indent="-457200" algn="just">
              <a:buFont typeface="+mj-lt"/>
              <a:buAutoNum type="arabicPeriod" startAt="2"/>
            </a:pPr>
            <a:r>
              <a:rPr lang="en-US" sz="2200" b="1" dirty="0"/>
              <a:t>Operating environment.</a:t>
            </a:r>
            <a:r>
              <a:rPr lang="en-US" sz="2200" dirty="0"/>
              <a:t> A computer must provide mechanisms for communication with an external environment containing programs and data to be processed.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139108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Computer Hardware:</a:t>
            </a:r>
          </a:p>
          <a:p>
            <a:pPr lvl="1" algn="just">
              <a:buFont typeface="Courier New" panose="02070309020205020404" pitchFamily="49" charset="0"/>
              <a:buChar char="o"/>
            </a:pPr>
            <a:r>
              <a:rPr lang="en-US" sz="2000" dirty="0"/>
              <a:t>Hardware computer organizations vary widely. Here we discuss </a:t>
            </a:r>
            <a:r>
              <a:rPr lang="en-US" sz="2000" i="1" dirty="0"/>
              <a:t>von Neumann architecture</a:t>
            </a:r>
            <a:r>
              <a:rPr lang="en-US" sz="2000" dirty="0"/>
              <a:t>.</a:t>
            </a:r>
          </a:p>
          <a:p>
            <a:pPr lvl="1" algn="just">
              <a:buFont typeface="Courier New" panose="02070309020205020404" pitchFamily="49" charset="0"/>
              <a:buChar char="o"/>
            </a:pPr>
            <a:r>
              <a:rPr lang="en-US" sz="2000" dirty="0"/>
              <a:t>A </a:t>
            </a:r>
            <a:r>
              <a:rPr lang="en-US" sz="2000" b="1" i="1" dirty="0"/>
              <a:t>main memory</a:t>
            </a:r>
            <a:r>
              <a:rPr lang="en-US" sz="2000" dirty="0"/>
              <a:t> contains programs and data to be processed. Processing is performed by an </a:t>
            </a:r>
            <a:r>
              <a:rPr lang="en-US" sz="2000" b="1" i="1" dirty="0"/>
              <a:t>interpreter</a:t>
            </a:r>
            <a:r>
              <a:rPr lang="en-US" sz="2000" dirty="0"/>
              <a:t>, which takes each machine language instruction in turn, decodes it, and calls the designated primitive operation with the designated operands as input.  The </a:t>
            </a:r>
            <a:r>
              <a:rPr lang="en-US" sz="2000" b="1" i="1" dirty="0"/>
              <a:t>primitive operations</a:t>
            </a:r>
            <a:r>
              <a:rPr lang="en-US" sz="2000" dirty="0"/>
              <a:t> manipulate the data in main memory and in high-speed registers and also may transmit programs or data between memory and the external operating environment.</a:t>
            </a:r>
          </a:p>
          <a:p>
            <a:pPr lvl="1" algn="just">
              <a:buFont typeface="Courier New" panose="02070309020205020404" pitchFamily="49" charset="0"/>
              <a:buChar char="o"/>
            </a:pPr>
            <a:r>
              <a:rPr lang="en-US" sz="2000" b="1" dirty="0"/>
              <a:t>Data. </a:t>
            </a:r>
            <a:r>
              <a:rPr lang="en-US" sz="2000" dirty="0"/>
              <a:t>Data storage component are </a:t>
            </a:r>
            <a:r>
              <a:rPr lang="en-US" sz="2000" i="1" dirty="0"/>
              <a:t>main memory</a:t>
            </a:r>
            <a:r>
              <a:rPr lang="en-US" sz="2000" dirty="0"/>
              <a:t>, </a:t>
            </a:r>
            <a:r>
              <a:rPr lang="en-US" sz="2000" i="1" dirty="0"/>
              <a:t>cache memory</a:t>
            </a:r>
            <a:r>
              <a:rPr lang="en-US" sz="2000" dirty="0"/>
              <a:t>, </a:t>
            </a:r>
            <a:r>
              <a:rPr lang="en-US" sz="2000" i="1" dirty="0"/>
              <a:t>high-speed registers</a:t>
            </a:r>
            <a:r>
              <a:rPr lang="en-US" sz="2000" dirty="0"/>
              <a:t>, and </a:t>
            </a:r>
            <a:r>
              <a:rPr lang="en-US" sz="2000" i="1" dirty="0"/>
              <a:t>external files</a:t>
            </a:r>
            <a:r>
              <a:rPr lang="en-US" sz="2000" dirty="0"/>
              <a:t>. A computer has certain built-in data types that can be manipulated directly by hardware primitive operations. Programs are also a form of data and represented as machine language instructions composed of an operation code and a set of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429009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C94162C3-922D-4607-943D-494366508163}"/>
              </a:ext>
            </a:extLst>
          </p:cNvPr>
          <p:cNvPicPr>
            <a:picLocks noChangeAspect="1"/>
          </p:cNvPicPr>
          <p:nvPr/>
        </p:nvPicPr>
        <p:blipFill>
          <a:blip r:embed="rId3"/>
          <a:stretch>
            <a:fillRect/>
          </a:stretch>
        </p:blipFill>
        <p:spPr>
          <a:xfrm>
            <a:off x="895350" y="838200"/>
            <a:ext cx="7353300" cy="5829300"/>
          </a:xfrm>
          <a:prstGeom prst="rect">
            <a:avLst/>
          </a:prstGeom>
        </p:spPr>
      </p:pic>
    </p:spTree>
    <p:extLst>
      <p:ext uri="{BB962C8B-B14F-4D97-AF65-F5344CB8AC3E}">
        <p14:creationId xmlns:p14="http://schemas.microsoft.com/office/powerpoint/2010/main" val="23663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b="1" dirty="0"/>
              <a:t>Operations. </a:t>
            </a:r>
            <a:r>
              <a:rPr lang="en-US" sz="2000" dirty="0"/>
              <a:t>A computer  must contain a set of built-in primitive operations, usually paired one to one with operation codes that may appear in machine language instructions.</a:t>
            </a:r>
          </a:p>
          <a:p>
            <a:pPr lvl="1" algn="just">
              <a:buFont typeface="Courier New" panose="02070309020205020404" pitchFamily="49" charset="0"/>
              <a:buChar char="o"/>
            </a:pPr>
            <a:r>
              <a:rPr lang="en-US" sz="2000" b="1" dirty="0"/>
              <a:t>Sequence control.</a:t>
            </a:r>
            <a:r>
              <a:rPr lang="en-US" sz="2000" dirty="0"/>
              <a:t> The next instruction to be executed at any point during execution of a machine language program is usually determined by the contents of a special </a:t>
            </a:r>
            <a:r>
              <a:rPr lang="en-US" sz="2000" b="1" i="1" dirty="0"/>
              <a:t>program address register</a:t>
            </a:r>
            <a:r>
              <a:rPr lang="en-US" sz="2000" dirty="0"/>
              <a:t> (also called </a:t>
            </a:r>
            <a:r>
              <a:rPr lang="en-US" sz="2000" b="1" i="1" dirty="0"/>
              <a:t>location counter</a:t>
            </a:r>
            <a:r>
              <a:rPr lang="en-US" sz="2000" dirty="0"/>
              <a:t>), which always contains the memory address of the next instruction. The </a:t>
            </a:r>
            <a:r>
              <a:rPr lang="en-US" sz="2000" b="1" i="1" dirty="0"/>
              <a:t>interpreter</a:t>
            </a:r>
            <a:r>
              <a:rPr lang="en-US" sz="2000" dirty="0"/>
              <a:t> actually uses the program address. The Interpreter is central to the operation of a computer.  Typically, the interpreter executes the simple cycle algorithm as shown on the next slide.</a:t>
            </a:r>
          </a:p>
          <a:p>
            <a:pPr lvl="1" algn="just">
              <a:buFont typeface="Courier New" panose="02070309020205020404" pitchFamily="49" charset="0"/>
              <a:buChar char="o"/>
            </a:pPr>
            <a:r>
              <a:rPr lang="en-US" sz="2000" b="1" dirty="0"/>
              <a:t>Data access.</a:t>
            </a:r>
            <a:r>
              <a:rPr lang="en-US" sz="2000" dirty="0"/>
              <a:t> Besides an operation code, each machine instruction must specify the operands that the designated operation is to use. A computer must incorporate a means of designating operands and a mechanism for retrieving operands. Likewise, the result of a primitive operation must be stored in some location.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10926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pic>
        <p:nvPicPr>
          <p:cNvPr id="5" name="Picture 4">
            <a:extLst>
              <a:ext uri="{FF2B5EF4-FFF2-40B4-BE49-F238E27FC236}">
                <a16:creationId xmlns:a16="http://schemas.microsoft.com/office/drawing/2014/main" id="{3366FA52-BB4D-4259-91AF-83454CA6E2F9}"/>
              </a:ext>
            </a:extLst>
          </p:cNvPr>
          <p:cNvPicPr>
            <a:picLocks noChangeAspect="1"/>
          </p:cNvPicPr>
          <p:nvPr/>
        </p:nvPicPr>
        <p:blipFill>
          <a:blip r:embed="rId3"/>
          <a:stretch>
            <a:fillRect/>
          </a:stretch>
        </p:blipFill>
        <p:spPr>
          <a:xfrm>
            <a:off x="1323975" y="669925"/>
            <a:ext cx="6524625" cy="6116637"/>
          </a:xfrm>
          <a:prstGeom prst="rect">
            <a:avLst/>
          </a:prstGeom>
        </p:spPr>
      </p:pic>
    </p:spTree>
    <p:extLst>
      <p:ext uri="{BB962C8B-B14F-4D97-AF65-F5344CB8AC3E}">
        <p14:creationId xmlns:p14="http://schemas.microsoft.com/office/powerpoint/2010/main" val="415820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1900" b="1" dirty="0"/>
              <a:t>Storage management.</a:t>
            </a:r>
            <a:r>
              <a:rPr lang="en-US" sz="1900" dirty="0"/>
              <a:t> To balance speed of CPU, memory access, and disk access, various storage management facilities are employed. For example, programs and data reside in memory throughout program execution, </a:t>
            </a:r>
            <a:r>
              <a:rPr lang="en-US" sz="1900" b="1" i="1" dirty="0"/>
              <a:t>multiprogramming</a:t>
            </a:r>
            <a:r>
              <a:rPr lang="en-US" sz="1900" dirty="0"/>
              <a:t> is used where the computer will execute another program if a program waits for data to be read from disk, </a:t>
            </a:r>
            <a:r>
              <a:rPr lang="en-US" sz="1900" b="1" i="1" dirty="0"/>
              <a:t>paging</a:t>
            </a:r>
            <a:r>
              <a:rPr lang="en-US" sz="1900" dirty="0"/>
              <a:t> try to anticipate which program and data addresses will be most likely used in the near future so that hardware can make them available to the CPU, and </a:t>
            </a:r>
            <a:r>
              <a:rPr lang="en-US" sz="1900" b="1" i="1" dirty="0"/>
              <a:t>cache memory</a:t>
            </a:r>
            <a:r>
              <a:rPr lang="en-US" sz="1900" dirty="0"/>
              <a:t> is used for imbalance between main memory and CPU.</a:t>
            </a:r>
          </a:p>
          <a:p>
            <a:pPr lvl="1" algn="just">
              <a:buFont typeface="Courier New" panose="02070309020205020404" pitchFamily="49" charset="0"/>
              <a:buChar char="o"/>
            </a:pPr>
            <a:r>
              <a:rPr lang="en-US" sz="1900" b="1" dirty="0"/>
              <a:t>Operating environment.</a:t>
            </a:r>
            <a:r>
              <a:rPr lang="en-US" sz="1900" dirty="0"/>
              <a:t> Operating environment ordinarily consists of peripheral storage and I/O devices that represent outside world to the computer and any communication with the computer must be by way of the operating environment.</a:t>
            </a:r>
          </a:p>
          <a:p>
            <a:pPr algn="just"/>
            <a:r>
              <a:rPr lang="en-US" sz="2300" b="1" dirty="0"/>
              <a:t>Alternative computer architecture (</a:t>
            </a:r>
            <a:r>
              <a:rPr lang="en-US" sz="2300" dirty="0"/>
              <a:t>Multiprocessors). Multiprocessor uses multiple CPUs with single sets of memory, disks etc. to solve imbalance problem between external data devices and CPU registers. The OS runs different programs on different CPUs.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3889734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6554</TotalTime>
  <Words>2918</Words>
  <Application>Microsoft Office PowerPoint</Application>
  <PresentationFormat>On-screen Show (4:3)</PresentationFormat>
  <Paragraphs>167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Constantia</vt:lpstr>
      <vt:lpstr>Courier New</vt:lpstr>
      <vt:lpstr>Wingdings</vt:lpstr>
      <vt:lpstr>Wingdings 2</vt:lpstr>
      <vt:lpstr>Flow</vt:lpstr>
      <vt:lpstr>PowerPoint Presentation</vt:lpstr>
      <vt:lpstr>Introduction</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Virtual Computers</vt:lpstr>
      <vt:lpstr>Virtual Computers</vt:lpstr>
      <vt:lpstr>Virtual Computers</vt:lpstr>
      <vt:lpstr>Virtual Computers</vt:lpstr>
      <vt:lpstr>Binding and Binding Time</vt:lpstr>
      <vt:lpstr>Binding and Binding Time</vt:lpstr>
      <vt:lpstr>Binding and Binding Time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641</cp:revision>
  <dcterms:created xsi:type="dcterms:W3CDTF">2013-10-17T15:33:21Z</dcterms:created>
  <dcterms:modified xsi:type="dcterms:W3CDTF">2024-05-15T04:56:11Z</dcterms:modified>
</cp:coreProperties>
</file>