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313" r:id="rId5"/>
    <p:sldId id="282" r:id="rId6"/>
    <p:sldId id="318" r:id="rId7"/>
    <p:sldId id="319" r:id="rId8"/>
    <p:sldId id="320" r:id="rId9"/>
    <p:sldId id="321" r:id="rId10"/>
    <p:sldId id="274" r:id="rId11"/>
    <p:sldId id="275" r:id="rId12"/>
    <p:sldId id="278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EDBA9-7E31-4E91-9927-F74AF149FED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2B0125E-865D-4FE9-95D6-59DA32F1150A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F92BC736-2687-448C-A782-2B7FDA3AA4B8}" type="parTrans" cxnId="{775722A9-4B6C-461A-8BD9-9323D27720D3}">
      <dgm:prSet/>
      <dgm:spPr/>
      <dgm:t>
        <a:bodyPr/>
        <a:lstStyle/>
        <a:p>
          <a:endParaRPr lang="en-US"/>
        </a:p>
      </dgm:t>
    </dgm:pt>
    <dgm:pt modelId="{0D8CBFB6-0A2D-4750-A707-D8BDCBA329F0}" type="sibTrans" cxnId="{775722A9-4B6C-461A-8BD9-9323D27720D3}">
      <dgm:prSet/>
      <dgm:spPr/>
      <dgm:t>
        <a:bodyPr/>
        <a:lstStyle/>
        <a:p>
          <a:endParaRPr lang="en-US"/>
        </a:p>
      </dgm:t>
    </dgm:pt>
    <dgm:pt modelId="{36D2596C-9130-421A-B22C-4D3819C60AB9}">
      <dgm:prSet phldrT="[Text]"/>
      <dgm:spPr/>
      <dgm:t>
        <a:bodyPr/>
        <a:lstStyle/>
        <a:p>
          <a:r>
            <a:rPr lang="en-US" dirty="0"/>
            <a:t>BI reporting</a:t>
          </a:r>
        </a:p>
      </dgm:t>
    </dgm:pt>
    <dgm:pt modelId="{42718532-5CE6-4BE2-9AB2-73F3382FE9B5}" type="parTrans" cxnId="{44909CAB-B32F-447B-8005-5304DFA5FAC6}">
      <dgm:prSet/>
      <dgm:spPr/>
      <dgm:t>
        <a:bodyPr/>
        <a:lstStyle/>
        <a:p>
          <a:endParaRPr lang="en-US"/>
        </a:p>
      </dgm:t>
    </dgm:pt>
    <dgm:pt modelId="{3E59C310-8E55-45B9-9463-5084CA585DF7}" type="sibTrans" cxnId="{44909CAB-B32F-447B-8005-5304DFA5FAC6}">
      <dgm:prSet/>
      <dgm:spPr/>
      <dgm:t>
        <a:bodyPr/>
        <a:lstStyle/>
        <a:p>
          <a:endParaRPr lang="en-US"/>
        </a:p>
      </dgm:t>
    </dgm:pt>
    <dgm:pt modelId="{60215DC1-E6D1-4A68-82E6-657A8663E5CA}">
      <dgm:prSet phldrT="[Text]"/>
      <dgm:spPr/>
      <dgm:t>
        <a:bodyPr/>
        <a:lstStyle/>
        <a:p>
          <a:r>
            <a:rPr lang="en-US" dirty="0"/>
            <a:t>Predictive  Analytics</a:t>
          </a:r>
        </a:p>
      </dgm:t>
    </dgm:pt>
    <dgm:pt modelId="{2809CBB2-D230-49A2-AC6B-016943A689D3}" type="parTrans" cxnId="{9300E0B2-5248-4DBF-9A4D-3E3C6947CAB5}">
      <dgm:prSet/>
      <dgm:spPr/>
      <dgm:t>
        <a:bodyPr/>
        <a:lstStyle/>
        <a:p>
          <a:endParaRPr lang="en-US"/>
        </a:p>
      </dgm:t>
    </dgm:pt>
    <dgm:pt modelId="{C643A801-E5AF-43C9-A001-B1D74598E1AD}" type="sibTrans" cxnId="{9300E0B2-5248-4DBF-9A4D-3E3C6947CAB5}">
      <dgm:prSet/>
      <dgm:spPr/>
      <dgm:t>
        <a:bodyPr/>
        <a:lstStyle/>
        <a:p>
          <a:endParaRPr lang="en-US"/>
        </a:p>
      </dgm:t>
    </dgm:pt>
    <dgm:pt modelId="{9D9CE574-07ED-46E9-B259-A74BAC9AEA69}">
      <dgm:prSet phldrT="[Text]"/>
      <dgm:spPr/>
      <dgm:t>
        <a:bodyPr/>
        <a:lstStyle/>
        <a:p>
          <a:r>
            <a:rPr lang="en-US" dirty="0"/>
            <a:t>Forecasting </a:t>
          </a:r>
        </a:p>
      </dgm:t>
    </dgm:pt>
    <dgm:pt modelId="{D6D808ED-03D4-44B4-BEA3-841BF42DCDEE}" type="parTrans" cxnId="{C0660B76-C102-45EA-9E82-359547572EC8}">
      <dgm:prSet/>
      <dgm:spPr/>
      <dgm:t>
        <a:bodyPr/>
        <a:lstStyle/>
        <a:p>
          <a:endParaRPr lang="en-US"/>
        </a:p>
      </dgm:t>
    </dgm:pt>
    <dgm:pt modelId="{4F60949D-6148-4DEA-9FA9-D53A38A861FF}" type="sibTrans" cxnId="{C0660B76-C102-45EA-9E82-359547572EC8}">
      <dgm:prSet/>
      <dgm:spPr/>
      <dgm:t>
        <a:bodyPr/>
        <a:lstStyle/>
        <a:p>
          <a:endParaRPr lang="en-US"/>
        </a:p>
      </dgm:t>
    </dgm:pt>
    <dgm:pt modelId="{660CA8A6-9FAF-458C-93FF-8110C4FC1BD3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BFDA31C4-8CB2-4444-9714-1B1DE50A2BD6}" type="parTrans" cxnId="{94228E04-0169-41C4-B135-111FA4A81E4E}">
      <dgm:prSet/>
      <dgm:spPr/>
      <dgm:t>
        <a:bodyPr/>
        <a:lstStyle/>
        <a:p>
          <a:endParaRPr lang="en-US"/>
        </a:p>
      </dgm:t>
    </dgm:pt>
    <dgm:pt modelId="{8CAD98D7-BC8B-4687-9EAC-6198839E52CF}" type="sibTrans" cxnId="{94228E04-0169-41C4-B135-111FA4A81E4E}">
      <dgm:prSet/>
      <dgm:spPr/>
      <dgm:t>
        <a:bodyPr/>
        <a:lstStyle/>
        <a:p>
          <a:endParaRPr lang="en-US"/>
        </a:p>
      </dgm:t>
    </dgm:pt>
    <dgm:pt modelId="{1180BE14-41AC-4D00-9036-7A2AC0460FB8}" type="pres">
      <dgm:prSet presAssocID="{CDFEDBA9-7E31-4E91-9927-F74AF149FEDB}" presName="arrowDiagram" presStyleCnt="0">
        <dgm:presLayoutVars>
          <dgm:chMax val="5"/>
          <dgm:dir/>
          <dgm:resizeHandles val="exact"/>
        </dgm:presLayoutVars>
      </dgm:prSet>
      <dgm:spPr/>
    </dgm:pt>
    <dgm:pt modelId="{D7C3262F-6C24-4268-A677-030BA66ABDF2}" type="pres">
      <dgm:prSet presAssocID="{CDFEDBA9-7E31-4E91-9927-F74AF149FEDB}" presName="arrow" presStyleLbl="bgShp" presStyleIdx="0" presStyleCnt="1" custLinFactNeighborX="-7430" custLinFactNeighborY="-5676"/>
      <dgm:spPr/>
    </dgm:pt>
    <dgm:pt modelId="{E353491D-7FD1-4D65-9907-3804FCD975F4}" type="pres">
      <dgm:prSet presAssocID="{CDFEDBA9-7E31-4E91-9927-F74AF149FEDB}" presName="arrowDiagram5" presStyleCnt="0"/>
      <dgm:spPr/>
    </dgm:pt>
    <dgm:pt modelId="{39546606-447B-448A-9B51-5F196E740E6F}" type="pres">
      <dgm:prSet presAssocID="{62B0125E-865D-4FE9-95D6-59DA32F1150A}" presName="bullet5a" presStyleLbl="node1" presStyleIdx="0" presStyleCnt="5" custScaleX="135877" custScaleY="140843" custLinFactX="200000" custLinFactY="-200000" custLinFactNeighborX="204950" custLinFactNeighborY="-243789"/>
      <dgm:spPr/>
    </dgm:pt>
    <dgm:pt modelId="{505FFF24-0741-4948-8DBD-9F389057C2E6}" type="pres">
      <dgm:prSet presAssocID="{62B0125E-865D-4FE9-95D6-59DA32F1150A}" presName="textBox5a" presStyleLbl="revTx" presStyleIdx="0" presStyleCnt="5" custLinFactY="-2714" custLinFactNeighborX="90124" custLinFactNeighborY="-100000">
        <dgm:presLayoutVars>
          <dgm:bulletEnabled val="1"/>
        </dgm:presLayoutVars>
      </dgm:prSet>
      <dgm:spPr/>
    </dgm:pt>
    <dgm:pt modelId="{069A5907-EA9F-442C-B9BB-264BF435FD25}" type="pres">
      <dgm:prSet presAssocID="{36D2596C-9130-421A-B22C-4D3819C60AB9}" presName="bullet5b" presStyleLbl="node1" presStyleIdx="1" presStyleCnt="5" custScaleX="72748" custScaleY="69011" custLinFactX="-200000" custLinFactY="149852" custLinFactNeighborX="-235739" custLinFactNeighborY="200000"/>
      <dgm:spPr/>
    </dgm:pt>
    <dgm:pt modelId="{0F3053DC-E6B5-43D0-9F08-B201C6AD12BE}" type="pres">
      <dgm:prSet presAssocID="{36D2596C-9130-421A-B22C-4D3819C60AB9}" presName="textBox5b" presStyleLbl="revTx" presStyleIdx="1" presStyleCnt="5" custScaleX="158505" custScaleY="20153" custLinFactNeighborX="-37010" custLinFactNeighborY="8010">
        <dgm:presLayoutVars>
          <dgm:bulletEnabled val="1"/>
        </dgm:presLayoutVars>
      </dgm:prSet>
      <dgm:spPr/>
    </dgm:pt>
    <dgm:pt modelId="{EB6E5CE4-8F40-4F92-AFFE-5F732BC37785}" type="pres">
      <dgm:prSet presAssocID="{9D9CE574-07ED-46E9-B259-A74BAC9AEA69}" presName="bullet5c" presStyleLbl="node1" presStyleIdx="2" presStyleCnt="5" custLinFactNeighborX="-40888" custLinFactNeighborY="-26285"/>
      <dgm:spPr/>
    </dgm:pt>
    <dgm:pt modelId="{01247465-A4B1-410C-B64A-8265A6B0363E}" type="pres">
      <dgm:prSet presAssocID="{9D9CE574-07ED-46E9-B259-A74BAC9AEA69}" presName="textBox5c" presStyleLbl="revTx" presStyleIdx="2" presStyleCnt="5" custLinFactNeighborX="-3632" custLinFactNeighborY="-7184">
        <dgm:presLayoutVars>
          <dgm:bulletEnabled val="1"/>
        </dgm:presLayoutVars>
      </dgm:prSet>
      <dgm:spPr/>
    </dgm:pt>
    <dgm:pt modelId="{7591ECAF-971B-4F66-A9E9-0872D068CEBE}" type="pres">
      <dgm:prSet presAssocID="{60215DC1-E6D1-4A68-82E6-657A8663E5CA}" presName="bullet5d" presStyleLbl="node1" presStyleIdx="3" presStyleCnt="5" custLinFactNeighborX="-52005" custLinFactNeighborY="-22611"/>
      <dgm:spPr/>
    </dgm:pt>
    <dgm:pt modelId="{D75DBEA2-1EE9-4B79-8809-A7801221834E}" type="pres">
      <dgm:prSet presAssocID="{60215DC1-E6D1-4A68-82E6-657A8663E5CA}" presName="textBox5d" presStyleLbl="revTx" presStyleIdx="3" presStyleCnt="5" custLinFactNeighborX="-9813" custLinFactNeighborY="-6361">
        <dgm:presLayoutVars>
          <dgm:bulletEnabled val="1"/>
        </dgm:presLayoutVars>
      </dgm:prSet>
      <dgm:spPr/>
    </dgm:pt>
    <dgm:pt modelId="{EF1308EF-5B97-4B22-A22D-60C605E3A43A}" type="pres">
      <dgm:prSet presAssocID="{660CA8A6-9FAF-458C-93FF-8110C4FC1BD3}" presName="bullet5e" presStyleLbl="node1" presStyleIdx="4" presStyleCnt="5" custLinFactNeighborX="-17745" custLinFactNeighborY="-41780"/>
      <dgm:spPr/>
    </dgm:pt>
    <dgm:pt modelId="{10C80A55-DD84-4781-9DFD-149867EEC911}" type="pres">
      <dgm:prSet presAssocID="{660CA8A6-9FAF-458C-93FF-8110C4FC1BD3}" presName="textBox5e" presStyleLbl="revTx" presStyleIdx="4" presStyleCnt="5" custLinFactNeighborX="4206" custLinFactNeighborY="-12495">
        <dgm:presLayoutVars>
          <dgm:bulletEnabled val="1"/>
        </dgm:presLayoutVars>
      </dgm:prSet>
      <dgm:spPr/>
    </dgm:pt>
  </dgm:ptLst>
  <dgm:cxnLst>
    <dgm:cxn modelId="{94228E04-0169-41C4-B135-111FA4A81E4E}" srcId="{CDFEDBA9-7E31-4E91-9927-F74AF149FEDB}" destId="{660CA8A6-9FAF-458C-93FF-8110C4FC1BD3}" srcOrd="4" destOrd="0" parTransId="{BFDA31C4-8CB2-4444-9714-1B1DE50A2BD6}" sibTransId="{8CAD98D7-BC8B-4687-9EAC-6198839E52CF}"/>
    <dgm:cxn modelId="{7ECEA127-2823-4694-9DDD-8F27CAC980A4}" type="presOf" srcId="{36D2596C-9130-421A-B22C-4D3819C60AB9}" destId="{0F3053DC-E6B5-43D0-9F08-B201C6AD12BE}" srcOrd="0" destOrd="0" presId="urn:microsoft.com/office/officeart/2005/8/layout/arrow2"/>
    <dgm:cxn modelId="{5DF6E76F-AE48-44BC-B6D2-CB8B58941E61}" type="presOf" srcId="{62B0125E-865D-4FE9-95D6-59DA32F1150A}" destId="{505FFF24-0741-4948-8DBD-9F389057C2E6}" srcOrd="0" destOrd="0" presId="urn:microsoft.com/office/officeart/2005/8/layout/arrow2"/>
    <dgm:cxn modelId="{4103FC74-E9C1-4CD4-A8B0-30D785E9B9B0}" type="presOf" srcId="{660CA8A6-9FAF-458C-93FF-8110C4FC1BD3}" destId="{10C80A55-DD84-4781-9DFD-149867EEC911}" srcOrd="0" destOrd="0" presId="urn:microsoft.com/office/officeart/2005/8/layout/arrow2"/>
    <dgm:cxn modelId="{C0660B76-C102-45EA-9E82-359547572EC8}" srcId="{CDFEDBA9-7E31-4E91-9927-F74AF149FEDB}" destId="{9D9CE574-07ED-46E9-B259-A74BAC9AEA69}" srcOrd="2" destOrd="0" parTransId="{D6D808ED-03D4-44B4-BEA3-841BF42DCDEE}" sibTransId="{4F60949D-6148-4DEA-9FA9-D53A38A861FF}"/>
    <dgm:cxn modelId="{775722A9-4B6C-461A-8BD9-9323D27720D3}" srcId="{CDFEDBA9-7E31-4E91-9927-F74AF149FEDB}" destId="{62B0125E-865D-4FE9-95D6-59DA32F1150A}" srcOrd="0" destOrd="0" parTransId="{F92BC736-2687-448C-A782-2B7FDA3AA4B8}" sibTransId="{0D8CBFB6-0A2D-4750-A707-D8BDCBA329F0}"/>
    <dgm:cxn modelId="{44909CAB-B32F-447B-8005-5304DFA5FAC6}" srcId="{CDFEDBA9-7E31-4E91-9927-F74AF149FEDB}" destId="{36D2596C-9130-421A-B22C-4D3819C60AB9}" srcOrd="1" destOrd="0" parTransId="{42718532-5CE6-4BE2-9AB2-73F3382FE9B5}" sibTransId="{3E59C310-8E55-45B9-9463-5084CA585DF7}"/>
    <dgm:cxn modelId="{9300E0B2-5248-4DBF-9A4D-3E3C6947CAB5}" srcId="{CDFEDBA9-7E31-4E91-9927-F74AF149FEDB}" destId="{60215DC1-E6D1-4A68-82E6-657A8663E5CA}" srcOrd="3" destOrd="0" parTransId="{2809CBB2-D230-49A2-AC6B-016943A689D3}" sibTransId="{C643A801-E5AF-43C9-A001-B1D74598E1AD}"/>
    <dgm:cxn modelId="{89023DF0-8978-4FA7-A6F1-5D6828CD00F4}" type="presOf" srcId="{9D9CE574-07ED-46E9-B259-A74BAC9AEA69}" destId="{01247465-A4B1-410C-B64A-8265A6B0363E}" srcOrd="0" destOrd="0" presId="urn:microsoft.com/office/officeart/2005/8/layout/arrow2"/>
    <dgm:cxn modelId="{6062FBF5-7E60-44A2-862A-35E544AB0D3B}" type="presOf" srcId="{CDFEDBA9-7E31-4E91-9927-F74AF149FEDB}" destId="{1180BE14-41AC-4D00-9036-7A2AC0460FB8}" srcOrd="0" destOrd="0" presId="urn:microsoft.com/office/officeart/2005/8/layout/arrow2"/>
    <dgm:cxn modelId="{7BCF47FF-6199-466C-9F5F-ED60DEC63D33}" type="presOf" srcId="{60215DC1-E6D1-4A68-82E6-657A8663E5CA}" destId="{D75DBEA2-1EE9-4B79-8809-A7801221834E}" srcOrd="0" destOrd="0" presId="urn:microsoft.com/office/officeart/2005/8/layout/arrow2"/>
    <dgm:cxn modelId="{049EAA92-6BB4-4A50-B825-6581FA8DADB2}" type="presParOf" srcId="{1180BE14-41AC-4D00-9036-7A2AC0460FB8}" destId="{D7C3262F-6C24-4268-A677-030BA66ABDF2}" srcOrd="0" destOrd="0" presId="urn:microsoft.com/office/officeart/2005/8/layout/arrow2"/>
    <dgm:cxn modelId="{992CADA4-D9E4-4D2B-A40C-FA9DC6F722AE}" type="presParOf" srcId="{1180BE14-41AC-4D00-9036-7A2AC0460FB8}" destId="{E353491D-7FD1-4D65-9907-3804FCD975F4}" srcOrd="1" destOrd="0" presId="urn:microsoft.com/office/officeart/2005/8/layout/arrow2"/>
    <dgm:cxn modelId="{10E348BC-10A2-49C8-8DA1-10D48DA979C2}" type="presParOf" srcId="{E353491D-7FD1-4D65-9907-3804FCD975F4}" destId="{39546606-447B-448A-9B51-5F196E740E6F}" srcOrd="0" destOrd="0" presId="urn:microsoft.com/office/officeart/2005/8/layout/arrow2"/>
    <dgm:cxn modelId="{D4E48AD8-C739-434E-9E09-985CD4BEB886}" type="presParOf" srcId="{E353491D-7FD1-4D65-9907-3804FCD975F4}" destId="{505FFF24-0741-4948-8DBD-9F389057C2E6}" srcOrd="1" destOrd="0" presId="urn:microsoft.com/office/officeart/2005/8/layout/arrow2"/>
    <dgm:cxn modelId="{62D19AB7-125B-42B8-8D66-9564087E9DA2}" type="presParOf" srcId="{E353491D-7FD1-4D65-9907-3804FCD975F4}" destId="{069A5907-EA9F-442C-B9BB-264BF435FD25}" srcOrd="2" destOrd="0" presId="urn:microsoft.com/office/officeart/2005/8/layout/arrow2"/>
    <dgm:cxn modelId="{AA07FFF1-71F9-4909-9FD3-A28EC1A42CCF}" type="presParOf" srcId="{E353491D-7FD1-4D65-9907-3804FCD975F4}" destId="{0F3053DC-E6B5-43D0-9F08-B201C6AD12BE}" srcOrd="3" destOrd="0" presId="urn:microsoft.com/office/officeart/2005/8/layout/arrow2"/>
    <dgm:cxn modelId="{BA7EB965-3395-4FFF-BB77-C16ECBAB33A5}" type="presParOf" srcId="{E353491D-7FD1-4D65-9907-3804FCD975F4}" destId="{EB6E5CE4-8F40-4F92-AFFE-5F732BC37785}" srcOrd="4" destOrd="0" presId="urn:microsoft.com/office/officeart/2005/8/layout/arrow2"/>
    <dgm:cxn modelId="{B1FC9CBF-9858-47BF-BB16-4EF4BC708D30}" type="presParOf" srcId="{E353491D-7FD1-4D65-9907-3804FCD975F4}" destId="{01247465-A4B1-410C-B64A-8265A6B0363E}" srcOrd="5" destOrd="0" presId="urn:microsoft.com/office/officeart/2005/8/layout/arrow2"/>
    <dgm:cxn modelId="{D1471347-D1DB-4E44-A73A-540132597604}" type="presParOf" srcId="{E353491D-7FD1-4D65-9907-3804FCD975F4}" destId="{7591ECAF-971B-4F66-A9E9-0872D068CEBE}" srcOrd="6" destOrd="0" presId="urn:microsoft.com/office/officeart/2005/8/layout/arrow2"/>
    <dgm:cxn modelId="{A5B6DFE9-CC51-47EE-B46D-8CF4FCD6A8A1}" type="presParOf" srcId="{E353491D-7FD1-4D65-9907-3804FCD975F4}" destId="{D75DBEA2-1EE9-4B79-8809-A7801221834E}" srcOrd="7" destOrd="0" presId="urn:microsoft.com/office/officeart/2005/8/layout/arrow2"/>
    <dgm:cxn modelId="{3E7556FB-5606-4618-88E7-ABD4DDA51AF3}" type="presParOf" srcId="{E353491D-7FD1-4D65-9907-3804FCD975F4}" destId="{EF1308EF-5B97-4B22-A22D-60C605E3A43A}" srcOrd="8" destOrd="0" presId="urn:microsoft.com/office/officeart/2005/8/layout/arrow2"/>
    <dgm:cxn modelId="{D13E43D2-2470-41AC-A8E5-490FFD2F6953}" type="presParOf" srcId="{E353491D-7FD1-4D65-9907-3804FCD975F4}" destId="{10C80A55-DD84-4781-9DFD-149867EEC91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3262F-6C24-4268-A677-030BA66ABDF2}">
      <dsp:nvSpPr>
        <dsp:cNvPr id="0" name=""/>
        <dsp:cNvSpPr/>
      </dsp:nvSpPr>
      <dsp:spPr>
        <a:xfrm>
          <a:off x="0" y="0"/>
          <a:ext cx="8359685" cy="522480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46606-447B-448A-9B51-5F196E740E6F}">
      <dsp:nvSpPr>
        <dsp:cNvPr id="0" name=""/>
        <dsp:cNvSpPr/>
      </dsp:nvSpPr>
      <dsp:spPr>
        <a:xfrm>
          <a:off x="1567546" y="3102561"/>
          <a:ext cx="261254" cy="2708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FFF24-0741-4948-8DBD-9F389057C2E6}">
      <dsp:nvSpPr>
        <dsp:cNvPr id="0" name=""/>
        <dsp:cNvSpPr/>
      </dsp:nvSpPr>
      <dsp:spPr>
        <a:xfrm>
          <a:off x="1906530" y="2813996"/>
          <a:ext cx="1095118" cy="1243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1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EDA</a:t>
          </a:r>
        </a:p>
      </dsp:txBody>
      <dsp:txXfrm>
        <a:off x="1906530" y="2813996"/>
        <a:ext cx="1095118" cy="1243503"/>
      </dsp:txXfrm>
    </dsp:sp>
    <dsp:sp modelId="{069A5907-EA9F-442C-B9BB-264BF435FD25}">
      <dsp:nvSpPr>
        <dsp:cNvPr id="0" name=""/>
        <dsp:cNvSpPr/>
      </dsp:nvSpPr>
      <dsp:spPr>
        <a:xfrm>
          <a:off x="593866" y="4094590"/>
          <a:ext cx="218934" cy="207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053DC-E6B5-43D0-9F08-B201C6AD12BE}">
      <dsp:nvSpPr>
        <dsp:cNvPr id="0" name=""/>
        <dsp:cNvSpPr/>
      </dsp:nvSpPr>
      <dsp:spPr>
        <a:xfrm>
          <a:off x="1095154" y="4194915"/>
          <a:ext cx="2199586" cy="441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66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BI reporting</a:t>
          </a:r>
        </a:p>
      </dsp:txBody>
      <dsp:txXfrm>
        <a:off x="1095154" y="4194915"/>
        <a:ext cx="2199586" cy="441187"/>
      </dsp:txXfrm>
    </dsp:sp>
    <dsp:sp modelId="{EB6E5CE4-8F40-4F92-AFFE-5F732BC37785}">
      <dsp:nvSpPr>
        <dsp:cNvPr id="0" name=""/>
        <dsp:cNvSpPr/>
      </dsp:nvSpPr>
      <dsp:spPr>
        <a:xfrm>
          <a:off x="3037690" y="2092307"/>
          <a:ext cx="401264" cy="401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47465-A4B1-410C-B64A-8265A6B0363E}">
      <dsp:nvSpPr>
        <dsp:cNvPr id="0" name=""/>
        <dsp:cNvSpPr/>
      </dsp:nvSpPr>
      <dsp:spPr>
        <a:xfrm>
          <a:off x="3343792" y="2187465"/>
          <a:ext cx="1613419" cy="293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22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Forecasting </a:t>
          </a:r>
        </a:p>
      </dsp:txBody>
      <dsp:txXfrm>
        <a:off x="3343792" y="2187465"/>
        <a:ext cx="1613419" cy="2936339"/>
      </dsp:txXfrm>
    </dsp:sp>
    <dsp:sp modelId="{7591ECAF-971B-4F66-A9E9-0872D068CEBE}">
      <dsp:nvSpPr>
        <dsp:cNvPr id="0" name=""/>
        <dsp:cNvSpPr/>
      </dsp:nvSpPr>
      <dsp:spPr>
        <a:xfrm>
          <a:off x="4487118" y="1457790"/>
          <a:ext cx="518300" cy="518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DBEA2-1EE9-4B79-8809-A7801221834E}">
      <dsp:nvSpPr>
        <dsp:cNvPr id="0" name=""/>
        <dsp:cNvSpPr/>
      </dsp:nvSpPr>
      <dsp:spPr>
        <a:xfrm>
          <a:off x="4851743" y="1611459"/>
          <a:ext cx="1671936" cy="35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37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Predictive  Analytics</a:t>
          </a:r>
        </a:p>
      </dsp:txBody>
      <dsp:txXfrm>
        <a:off x="4851743" y="1611459"/>
        <a:ext cx="1671936" cy="3500618"/>
      </dsp:txXfrm>
    </dsp:sp>
    <dsp:sp modelId="{EF1308EF-5B97-4B22-A22D-60C605E3A43A}">
      <dsp:nvSpPr>
        <dsp:cNvPr id="0" name=""/>
        <dsp:cNvSpPr/>
      </dsp:nvSpPr>
      <dsp:spPr>
        <a:xfrm>
          <a:off x="6240349" y="883167"/>
          <a:ext cx="660415" cy="660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80A55-DD84-4781-9DFD-149867EEC911}">
      <dsp:nvSpPr>
        <dsp:cNvPr id="0" name=""/>
        <dsp:cNvSpPr/>
      </dsp:nvSpPr>
      <dsp:spPr>
        <a:xfrm>
          <a:off x="6687747" y="1008806"/>
          <a:ext cx="1671936" cy="384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94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Machine Learning</a:t>
          </a:r>
        </a:p>
      </dsp:txBody>
      <dsp:txXfrm>
        <a:off x="6687747" y="1008806"/>
        <a:ext cx="1671936" cy="3845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6EBF-E284-4C4C-B9A6-1DF3F2D0C3E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3D7E2-3887-4419-ADDA-774338F0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D7E2-3887-4419-ADDA-774338F0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1269-F39D-400D-B6D9-6AA43F8011AD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C092-C622-45EF-8850-7FBD00879ECB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21B-923F-437B-A380-CD15F63D56DC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FC0-E72C-4259-9427-A48AE70A8857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4BE4-7E1A-4ED2-A4EB-4E25C96E9A89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8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772-FE8B-45CA-98F0-CEDF02C89588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F04-2E03-4F12-B0EC-E604EA40575A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5960-BAFD-4ED6-A6B5-9C1552598B96}" type="datetime1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77D-095D-4492-853D-F0E4DD95EE56}" type="datetime1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14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10C-CC78-48F2-B9FF-D6097D525F93}" type="datetime1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1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E62F-DF54-4C43-8DA8-FE9330EC4123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0733-61D5-4FF9-8EC2-11C877922D85}" type="datetime1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2017 Anish Roychowdhury and Jacob Minz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2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E55-05F2-4F56-A78C-4F558ACE35E3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65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20F-AE82-482D-91E9-FC5FBC3A7D38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7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E0AA-5E1A-46B3-A458-460C167A1D7C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3B54-A0BB-465B-8E24-0DBEF60E3065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11A0-82C2-411B-B511-E85264214361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14D5-85AC-418D-AA68-765FD373750F}" type="datetime1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56B4-F030-477D-88FF-63873F270635}" type="datetime1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AF-8E32-4D1B-9998-51F5B35067B1}" type="datetime1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715-318E-4FCF-ADC7-03397DDB2312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ADA-C26C-460D-BC8B-63976514D562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95F8-2712-4BC6-B824-01900F712872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BE17-D636-4E82-B562-E39E64C8129B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354F-E1DC-4FFD-843F-E2F72EA9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2" Type="http://schemas.openxmlformats.org/officeDocument/2006/relationships/hyperlink" Target="https://en.wikipedia.org/wiki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perations_research" TargetMode="External"/><Relationship Id="rId4" Type="http://schemas.openxmlformats.org/officeDocument/2006/relationships/hyperlink" Target="https://en.wikipedia.org/wiki/Computer_programm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137" y="3908575"/>
            <a:ext cx="9144000" cy="92099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Analytics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Day 1 : R and Analytics Workshop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CII</a:t>
            </a:r>
          </a:p>
        </p:txBody>
      </p:sp>
    </p:spTree>
    <p:extLst>
      <p:ext uri="{BB962C8B-B14F-4D97-AF65-F5344CB8AC3E}">
        <p14:creationId xmlns:p14="http://schemas.microsoft.com/office/powerpoint/2010/main" val="37904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93018" y="1715333"/>
            <a:ext cx="9067800" cy="4221480"/>
            <a:chOff x="0" y="1447800"/>
            <a:chExt cx="9067800" cy="4221480"/>
          </a:xfrm>
        </p:grpSpPr>
        <p:sp>
          <p:nvSpPr>
            <p:cNvPr id="6" name="Rectangle 5"/>
            <p:cNvSpPr/>
            <p:nvPr/>
          </p:nvSpPr>
          <p:spPr>
            <a:xfrm>
              <a:off x="1386840" y="1828800"/>
              <a:ext cx="2560320" cy="1920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What happened?</a:t>
              </a:r>
            </a:p>
            <a:p>
              <a:endParaRPr lang="en-US" sz="1600" b="1" dirty="0"/>
            </a:p>
            <a:p>
              <a:endParaRPr lang="en-US" sz="1600" b="1" dirty="0"/>
            </a:p>
            <a:p>
              <a:r>
                <a:rPr lang="en-US" sz="1600" dirty="0"/>
                <a:t>(Reporting)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7160" y="1828800"/>
              <a:ext cx="2560320" cy="1920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What is happening now?</a:t>
              </a:r>
            </a:p>
            <a:p>
              <a:endParaRPr lang="en-US" sz="1600" b="1" dirty="0"/>
            </a:p>
            <a:p>
              <a:endParaRPr lang="en-US" sz="1600" b="1" dirty="0"/>
            </a:p>
            <a:p>
              <a:r>
                <a:rPr lang="en-US" sz="1600" dirty="0"/>
                <a:t>(Alerts)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07480" y="1828800"/>
              <a:ext cx="2560320" cy="1920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What will happen?</a:t>
              </a:r>
            </a:p>
            <a:p>
              <a:endParaRPr lang="en-US" sz="1600" b="1" dirty="0"/>
            </a:p>
            <a:p>
              <a:endParaRPr lang="en-US" sz="1600" b="1" dirty="0"/>
            </a:p>
            <a:p>
              <a:r>
                <a:rPr lang="en-US" sz="1600" dirty="0"/>
                <a:t>(Extrapolation)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86840" y="3749040"/>
              <a:ext cx="2560320" cy="1920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How and why did it happen?</a:t>
              </a:r>
            </a:p>
            <a:p>
              <a:endParaRPr lang="en-US" sz="1600" b="1" dirty="0"/>
            </a:p>
            <a:p>
              <a:r>
                <a:rPr lang="en-US" sz="1600" dirty="0"/>
                <a:t>(</a:t>
              </a:r>
              <a:r>
                <a:rPr lang="en-US" sz="1600" dirty="0" err="1"/>
                <a:t>Modelling</a:t>
              </a:r>
              <a:r>
                <a:rPr lang="en-US" sz="1600" dirty="0"/>
                <a:t>, experimental design)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47160" y="3749040"/>
              <a:ext cx="2560320" cy="1920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What’s the next best action?</a:t>
              </a:r>
            </a:p>
            <a:p>
              <a:endParaRPr lang="en-US" sz="1600" b="1" dirty="0"/>
            </a:p>
            <a:p>
              <a:endParaRPr lang="en-US" sz="1600" b="1" dirty="0"/>
            </a:p>
            <a:p>
              <a:r>
                <a:rPr lang="en-US" sz="1600" dirty="0"/>
                <a:t>(Recommendation)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07480" y="3749040"/>
              <a:ext cx="2560320" cy="1920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What’s the best/worst that can happen?</a:t>
              </a:r>
            </a:p>
            <a:p>
              <a:endParaRPr lang="en-US" sz="1600" b="1" dirty="0"/>
            </a:p>
            <a:p>
              <a:r>
                <a:rPr lang="en-US" sz="1600" dirty="0"/>
                <a:t>(Prediction, optimization, simulation)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3600" y="144780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Past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144780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Present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144780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Future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0" y="2602468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Information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44196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Insight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F23DFA7-522F-49C3-B66A-389CB3796655}"/>
              </a:ext>
            </a:extLst>
          </p:cNvPr>
          <p:cNvSpPr txBox="1">
            <a:spLocks/>
          </p:cNvSpPr>
          <p:nvPr/>
        </p:nvSpPr>
        <p:spPr>
          <a:xfrm>
            <a:off x="188422" y="149385"/>
            <a:ext cx="8883007" cy="574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Analytics Intro:  Questions answered!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D11679-6F57-4264-B77A-2923746A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1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7085714"/>
              </p:ext>
            </p:extLst>
          </p:nvPr>
        </p:nvGraphicFramePr>
        <p:xfrm>
          <a:off x="2032000" y="719666"/>
          <a:ext cx="8359685" cy="544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2" y="-19130"/>
            <a:ext cx="10515600" cy="904999"/>
          </a:xfrm>
        </p:spPr>
        <p:txBody>
          <a:bodyPr/>
          <a:lstStyle/>
          <a:p>
            <a:r>
              <a:rPr lang="en-US" dirty="0"/>
              <a:t>Analytics Intro: The Data Science Road map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914858" y="1339341"/>
            <a:ext cx="1083205" cy="637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55957" y="885869"/>
            <a:ext cx="53561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3603">
              <a:spcAft>
                <a:spcPts val="533"/>
              </a:spcAft>
              <a:buSzPct val="100000"/>
            </a:pPr>
            <a:r>
              <a:rPr lang="en-US" sz="2133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AI </a:t>
            </a:r>
          </a:p>
        </p:txBody>
      </p:sp>
      <p:sp>
        <p:nvSpPr>
          <p:cNvPr id="4" name="Cloud 3"/>
          <p:cNvSpPr/>
          <p:nvPr/>
        </p:nvSpPr>
        <p:spPr>
          <a:xfrm>
            <a:off x="8912123" y="0"/>
            <a:ext cx="3279877" cy="3181516"/>
          </a:xfrm>
          <a:prstGeom prst="cloud">
            <a:avLst/>
          </a:prstGeom>
          <a:solidFill>
            <a:schemeClr val="accent4">
              <a:lumMod val="60000"/>
              <a:lumOff val="4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9191358" y="1473263"/>
            <a:ext cx="2769989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3623A-F088-450C-BDB3-B6B9A8D3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1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9BA9-969E-4125-92CD-7308A2C9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89" y="2521303"/>
            <a:ext cx="2808111" cy="132556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6B7F4-BA57-4176-BEE3-0552DF80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4540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3600" dirty="0"/>
              <a:t>Why Analytics </a:t>
            </a:r>
          </a:p>
          <a:p>
            <a:pPr marL="457200" lvl="1" indent="0">
              <a:buNone/>
            </a:pPr>
            <a:r>
              <a:rPr lang="en-US" sz="3600" dirty="0"/>
              <a:t>What Constitutes Analytics</a:t>
            </a:r>
          </a:p>
          <a:p>
            <a:pPr marL="457200" lvl="1" indent="0">
              <a:buNone/>
            </a:pPr>
            <a:r>
              <a:rPr lang="en-US" sz="3600" dirty="0"/>
              <a:t>Why we must learn Analytics </a:t>
            </a:r>
          </a:p>
          <a:p>
            <a:pPr marL="457200" lvl="1" indent="0">
              <a:buNone/>
            </a:pPr>
            <a:r>
              <a:rPr lang="en-US" sz="3600" dirty="0"/>
              <a:t>How Analytics Helps With Data </a:t>
            </a:r>
          </a:p>
          <a:p>
            <a:pPr marL="457200" lvl="1" indent="0">
              <a:buNone/>
            </a:pPr>
            <a:r>
              <a:rPr lang="en-US" sz="3600" dirty="0"/>
              <a:t>Questions Answered</a:t>
            </a:r>
          </a:p>
          <a:p>
            <a:pPr marL="457200" lvl="1" indent="0">
              <a:buNone/>
            </a:pPr>
            <a:r>
              <a:rPr lang="en-US" sz="3600" dirty="0"/>
              <a:t>Road Map 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110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ADAA-4808-47D4-9E2A-291AB0FB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just the math doesn’t cut the ice…</a:t>
            </a:r>
          </a:p>
        </p:txBody>
      </p:sp>
      <p:pic>
        <p:nvPicPr>
          <p:cNvPr id="3074" name="Picture 2" descr="Image result for show me the money">
            <a:extLst>
              <a:ext uri="{FF2B5EF4-FFF2-40B4-BE49-F238E27FC236}">
                <a16:creationId xmlns:a16="http://schemas.microsoft.com/office/drawing/2014/main" id="{C72CE7D6-474F-49DD-BEFA-D6E8C12E0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9088"/>
            <a:ext cx="10515600" cy="384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5A891-EAE5-4105-A25A-BEE63539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 Anish </a:t>
            </a:r>
            <a:r>
              <a:rPr lang="en-US" dirty="0" err="1"/>
              <a:t>Roychowdhury</a:t>
            </a:r>
            <a:r>
              <a:rPr lang="en-US" dirty="0"/>
              <a:t> and Jacob </a:t>
            </a:r>
            <a:r>
              <a:rPr lang="en-US" dirty="0" err="1"/>
              <a:t>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4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A2BB3D-634F-44FC-9A3F-9D35C712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37" y="303591"/>
            <a:ext cx="11375326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:  Introduction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E1C6C-73C0-4506-B522-5496FED09DD3}"/>
              </a:ext>
            </a:extLst>
          </p:cNvPr>
          <p:cNvSpPr/>
          <p:nvPr/>
        </p:nvSpPr>
        <p:spPr>
          <a:xfrm>
            <a:off x="473405" y="1607127"/>
            <a:ext cx="112667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Analytics</a:t>
            </a:r>
            <a:r>
              <a:rPr lang="en-US" sz="2000" dirty="0"/>
              <a:t> is the discovery, interpretation, and communication of meaningful patterns in </a:t>
            </a:r>
            <a:r>
              <a:rPr lang="en-US" sz="2000" dirty="0">
                <a:hlinkClick r:id="rId2" tooltip="Data"/>
              </a:rPr>
              <a:t>data</a:t>
            </a:r>
            <a:r>
              <a:rPr lang="en-US" sz="2000" dirty="0"/>
              <a:t>. Especially valuable in areas rich with recorded information, analytics relies on the simultaneous application of </a:t>
            </a:r>
            <a:r>
              <a:rPr lang="en-US" sz="2000" dirty="0">
                <a:hlinkClick r:id="rId3" tooltip="Statistics"/>
              </a:rPr>
              <a:t>statistics</a:t>
            </a:r>
            <a:r>
              <a:rPr lang="en-US" sz="2000" dirty="0"/>
              <a:t>, </a:t>
            </a:r>
            <a:r>
              <a:rPr lang="en-US" sz="2000" dirty="0">
                <a:hlinkClick r:id="rId4" tooltip="Computer programming"/>
              </a:rPr>
              <a:t>computer programming</a:t>
            </a:r>
            <a:r>
              <a:rPr lang="en-US" sz="2000" dirty="0"/>
              <a:t> and </a:t>
            </a:r>
            <a:r>
              <a:rPr lang="en-US" sz="2000" dirty="0">
                <a:hlinkClick r:id="rId5" tooltip="Operations research"/>
              </a:rPr>
              <a:t>operations research</a:t>
            </a:r>
            <a:r>
              <a:rPr lang="en-US" sz="2000" dirty="0"/>
              <a:t> to quantify performance.</a:t>
            </a:r>
          </a:p>
          <a:p>
            <a:pPr algn="just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48C04-B6B2-4E6A-8708-53C92ABB9FE9}"/>
              </a:ext>
            </a:extLst>
          </p:cNvPr>
          <p:cNvSpPr txBox="1"/>
          <p:nvPr/>
        </p:nvSpPr>
        <p:spPr>
          <a:xfrm>
            <a:off x="473405" y="1094324"/>
            <a:ext cx="152956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Definition: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8BF38-F62D-4BCA-8D41-EA273F64FA2A}"/>
              </a:ext>
            </a:extLst>
          </p:cNvPr>
          <p:cNvSpPr txBox="1"/>
          <p:nvPr/>
        </p:nvSpPr>
        <p:spPr>
          <a:xfrm>
            <a:off x="5297714" y="3120572"/>
            <a:ext cx="105954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Analytics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E02E5A-EE9F-431B-87E2-4504A94765AD}"/>
              </a:ext>
            </a:extLst>
          </p:cNvPr>
          <p:cNvCxnSpPr/>
          <p:nvPr/>
        </p:nvCxnSpPr>
        <p:spPr>
          <a:xfrm>
            <a:off x="5791200" y="3489904"/>
            <a:ext cx="0" cy="42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5C117-5E61-4FDE-A63F-E65B25738F5D}"/>
              </a:ext>
            </a:extLst>
          </p:cNvPr>
          <p:cNvCxnSpPr>
            <a:cxnSpLocks/>
          </p:cNvCxnSpPr>
          <p:nvPr/>
        </p:nvCxnSpPr>
        <p:spPr>
          <a:xfrm>
            <a:off x="304800" y="3910818"/>
            <a:ext cx="11191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12151A-4E6A-4805-9206-4B5B274C1CE1}"/>
              </a:ext>
            </a:extLst>
          </p:cNvPr>
          <p:cNvCxnSpPr>
            <a:cxnSpLocks/>
          </p:cNvCxnSpPr>
          <p:nvPr/>
        </p:nvCxnSpPr>
        <p:spPr>
          <a:xfrm>
            <a:off x="1480457" y="3910818"/>
            <a:ext cx="0" cy="157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46FCDD-63AA-4A5A-B502-1317CCA1D87B}"/>
              </a:ext>
            </a:extLst>
          </p:cNvPr>
          <p:cNvCxnSpPr/>
          <p:nvPr/>
        </p:nvCxnSpPr>
        <p:spPr>
          <a:xfrm>
            <a:off x="2910114" y="3910818"/>
            <a:ext cx="0" cy="56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189F37-49DA-4E80-AF6C-B3D076712614}"/>
              </a:ext>
            </a:extLst>
          </p:cNvPr>
          <p:cNvCxnSpPr>
            <a:cxnSpLocks/>
          </p:cNvCxnSpPr>
          <p:nvPr/>
        </p:nvCxnSpPr>
        <p:spPr>
          <a:xfrm>
            <a:off x="4238172" y="3910818"/>
            <a:ext cx="0" cy="139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7A57C-EB22-45AF-9E6F-AAD7140D5D5F}"/>
              </a:ext>
            </a:extLst>
          </p:cNvPr>
          <p:cNvCxnSpPr>
            <a:cxnSpLocks/>
          </p:cNvCxnSpPr>
          <p:nvPr/>
        </p:nvCxnSpPr>
        <p:spPr>
          <a:xfrm>
            <a:off x="5452533" y="3910818"/>
            <a:ext cx="0" cy="66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AE9A43-96BB-4DBD-AB0A-40233656044B}"/>
              </a:ext>
            </a:extLst>
          </p:cNvPr>
          <p:cNvCxnSpPr>
            <a:cxnSpLocks/>
          </p:cNvCxnSpPr>
          <p:nvPr/>
        </p:nvCxnSpPr>
        <p:spPr>
          <a:xfrm>
            <a:off x="6653994" y="3952760"/>
            <a:ext cx="0" cy="106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3EE705-4298-47BE-B12D-A97C136766F2}"/>
              </a:ext>
            </a:extLst>
          </p:cNvPr>
          <p:cNvCxnSpPr/>
          <p:nvPr/>
        </p:nvCxnSpPr>
        <p:spPr>
          <a:xfrm>
            <a:off x="8204200" y="3910818"/>
            <a:ext cx="0" cy="56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A7F3BE-C259-438C-BF91-C9162D1AE30D}"/>
              </a:ext>
            </a:extLst>
          </p:cNvPr>
          <p:cNvCxnSpPr/>
          <p:nvPr/>
        </p:nvCxnSpPr>
        <p:spPr>
          <a:xfrm>
            <a:off x="297543" y="3910818"/>
            <a:ext cx="0" cy="56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8BADFA-A26C-49F9-A7F5-5B3BE8000E86}"/>
              </a:ext>
            </a:extLst>
          </p:cNvPr>
          <p:cNvCxnSpPr/>
          <p:nvPr/>
        </p:nvCxnSpPr>
        <p:spPr>
          <a:xfrm>
            <a:off x="10268857" y="3910818"/>
            <a:ext cx="0" cy="56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58788F-4366-48A2-B511-0F76F9582BF5}"/>
              </a:ext>
            </a:extLst>
          </p:cNvPr>
          <p:cNvCxnSpPr>
            <a:cxnSpLocks/>
          </p:cNvCxnSpPr>
          <p:nvPr/>
        </p:nvCxnSpPr>
        <p:spPr>
          <a:xfrm>
            <a:off x="11496602" y="3910818"/>
            <a:ext cx="0" cy="117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51A169-E337-4153-AE63-2A4E1B3980B8}"/>
              </a:ext>
            </a:extLst>
          </p:cNvPr>
          <p:cNvSpPr txBox="1"/>
          <p:nvPr/>
        </p:nvSpPr>
        <p:spPr>
          <a:xfrm>
            <a:off x="65315" y="4404034"/>
            <a:ext cx="118291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predictive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EAEA75-382F-430B-90A3-DCB612ED61C4}"/>
              </a:ext>
            </a:extLst>
          </p:cNvPr>
          <p:cNvSpPr txBox="1"/>
          <p:nvPr/>
        </p:nvSpPr>
        <p:spPr>
          <a:xfrm>
            <a:off x="889000" y="5486400"/>
            <a:ext cx="133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prescriptive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BF865E-2155-4F12-AC15-387A961F6997}"/>
              </a:ext>
            </a:extLst>
          </p:cNvPr>
          <p:cNvSpPr txBox="1"/>
          <p:nvPr/>
        </p:nvSpPr>
        <p:spPr>
          <a:xfrm>
            <a:off x="2471056" y="4476875"/>
            <a:ext cx="7728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Retail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D3505-6BFE-42DC-86DC-7C8F96A26F77}"/>
              </a:ext>
            </a:extLst>
          </p:cNvPr>
          <p:cNvSpPr txBox="1"/>
          <p:nvPr/>
        </p:nvSpPr>
        <p:spPr>
          <a:xfrm>
            <a:off x="2991556" y="5301734"/>
            <a:ext cx="169333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SKU Association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1773B-CB14-4394-A60E-F089571CB5E8}"/>
              </a:ext>
            </a:extLst>
          </p:cNvPr>
          <p:cNvSpPr txBox="1"/>
          <p:nvPr/>
        </p:nvSpPr>
        <p:spPr>
          <a:xfrm>
            <a:off x="4663925" y="4443779"/>
            <a:ext cx="124701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Credit Risk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66F16D-CF95-418B-93E1-556D8856F439}"/>
              </a:ext>
            </a:extLst>
          </p:cNvPr>
          <p:cNvSpPr txBox="1"/>
          <p:nvPr/>
        </p:nvSpPr>
        <p:spPr>
          <a:xfrm>
            <a:off x="5679117" y="5019444"/>
            <a:ext cx="161350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Fraud 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7887CB-EC74-4FB5-97F2-433165B4FDDE}"/>
              </a:ext>
            </a:extLst>
          </p:cNvPr>
          <p:cNvSpPr txBox="1"/>
          <p:nvPr/>
        </p:nvSpPr>
        <p:spPr>
          <a:xfrm>
            <a:off x="7397045" y="4443779"/>
            <a:ext cx="152117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Promotion modelling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02B547-F071-4DF2-B1A4-8668364A8570}"/>
              </a:ext>
            </a:extLst>
          </p:cNvPr>
          <p:cNvSpPr txBox="1"/>
          <p:nvPr/>
        </p:nvSpPr>
        <p:spPr>
          <a:xfrm>
            <a:off x="9724976" y="4295798"/>
            <a:ext cx="152811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Market Segmentation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64D94-5583-47DC-80A0-64F7F983410E}"/>
              </a:ext>
            </a:extLst>
          </p:cNvPr>
          <p:cNvSpPr txBox="1"/>
          <p:nvPr/>
        </p:nvSpPr>
        <p:spPr>
          <a:xfrm>
            <a:off x="10449884" y="5056220"/>
            <a:ext cx="129023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Sentiment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517C36-712F-4B98-BD4F-11ECB307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ACF1-6AA8-4CF7-B0DC-841EE669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Automation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50123-D1F7-4523-8C42-D7ACC32E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00750" cy="436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0A332-6CDB-40D8-92E6-310C8A5DF047}"/>
              </a:ext>
            </a:extLst>
          </p:cNvPr>
          <p:cNvSpPr txBox="1"/>
          <p:nvPr/>
        </p:nvSpPr>
        <p:spPr>
          <a:xfrm>
            <a:off x="8525934" y="3027211"/>
            <a:ext cx="17695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Opportunity or Disaster?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6267D-775B-4194-968E-8217601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5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4405-5EF3-4C94-AD8A-7E47911E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5223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is the  new oil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01354-5C4C-4120-BE97-AE8F0567F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6" t="18059" r="19630" b="11275"/>
          <a:stretch/>
        </p:blipFill>
        <p:spPr>
          <a:xfrm>
            <a:off x="184855" y="1865559"/>
            <a:ext cx="6646334" cy="42395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E40BD6-FFE0-4504-A195-3B57B682A938}"/>
              </a:ext>
            </a:extLst>
          </p:cNvPr>
          <p:cNvSpPr/>
          <p:nvPr/>
        </p:nvSpPr>
        <p:spPr>
          <a:xfrm>
            <a:off x="4628444" y="3138311"/>
            <a:ext cx="2404534" cy="321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2DE93-95E6-49B2-A499-6F3B55AD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02" y="3009483"/>
            <a:ext cx="4823531" cy="3016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50F4F-F9A5-42C1-B092-25961B66F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080" y="88195"/>
            <a:ext cx="4066821" cy="30501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47C88-C3F2-4E6C-8E62-5B6E4FA3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2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ACF1-6AA8-4CF7-B0DC-841EE669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Science Job opportunities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3FEAE-5017-48D2-B587-B3008E25F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4" t="36962" r="10740" b="11769"/>
          <a:stretch/>
        </p:blipFill>
        <p:spPr>
          <a:xfrm>
            <a:off x="0" y="1626759"/>
            <a:ext cx="7292623" cy="3515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27867-4209-4B17-B9EA-092D10C1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96" t="42869" r="55370" b="10946"/>
          <a:stretch/>
        </p:blipFill>
        <p:spPr>
          <a:xfrm>
            <a:off x="9420578" y="0"/>
            <a:ext cx="2771422" cy="2335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A566C-50CF-4126-B343-BFC422179E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12" r="36852" b="30535"/>
          <a:stretch/>
        </p:blipFill>
        <p:spPr>
          <a:xfrm>
            <a:off x="5435600" y="2263020"/>
            <a:ext cx="6756400" cy="359614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99F17-C432-4D60-B075-19DA4CD7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5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2FAFB-FC73-47DC-A58F-5289AAD7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403555"/>
            <a:ext cx="6553545" cy="581627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9E35C7E5-A6F2-402A-9230-AE57C6F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Skills needed by a Data Scientist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060AA6-A4DB-421C-9F9F-8BD63473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6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45" y="114906"/>
            <a:ext cx="11375326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 Intro: How can analytics help with data ?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319769" y="2661351"/>
            <a:ext cx="2006137" cy="860368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822980"/>
                  </a:solidFill>
                </a:ln>
              </a:rPr>
              <a:t>Data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668332" y="2231258"/>
            <a:ext cx="2761289" cy="172055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Analytics </a:t>
            </a:r>
          </a:p>
        </p:txBody>
      </p:sp>
      <p:sp>
        <p:nvSpPr>
          <p:cNvPr id="5" name="Horizontal Scroll 4"/>
          <p:cNvSpPr/>
          <p:nvPr/>
        </p:nvSpPr>
        <p:spPr>
          <a:xfrm>
            <a:off x="6252557" y="2185679"/>
            <a:ext cx="1855464" cy="1811709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  Reports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590518" y="3566301"/>
            <a:ext cx="2142147" cy="129046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Predictions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590518" y="1370890"/>
            <a:ext cx="2142147" cy="129046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Valuable Insights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23E2-C57C-4AD9-980E-AC5C30C6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6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267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HP Simplified</vt:lpstr>
      <vt:lpstr>Office Theme</vt:lpstr>
      <vt:lpstr>Custom Design</vt:lpstr>
      <vt:lpstr>Introduction to Analytics  Day 1 : R and Analytics Workshop  CII</vt:lpstr>
      <vt:lpstr>Contents</vt:lpstr>
      <vt:lpstr>When just the math doesn’t cut the ice…</vt:lpstr>
      <vt:lpstr>Analytics :  Introduction </vt:lpstr>
      <vt:lpstr>Impact of Automation </vt:lpstr>
      <vt:lpstr>Data is the  new oil</vt:lpstr>
      <vt:lpstr> Data Science Job opportunities </vt:lpstr>
      <vt:lpstr>Skills needed by a Data Scientist </vt:lpstr>
      <vt:lpstr>Analytics  Intro: How can analytics help with data ?</vt:lpstr>
      <vt:lpstr>PowerPoint Presentation</vt:lpstr>
      <vt:lpstr>Analytics Intro: The Data Science Road map </vt:lpstr>
      <vt:lpstr>Thank You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Roychowdhury, Anish</dc:creator>
  <cp:lastModifiedBy>Rajkumar Jayakumar</cp:lastModifiedBy>
  <cp:revision>157</cp:revision>
  <dcterms:created xsi:type="dcterms:W3CDTF">2016-10-17T11:46:38Z</dcterms:created>
  <dcterms:modified xsi:type="dcterms:W3CDTF">2017-09-26T12:48:04Z</dcterms:modified>
</cp:coreProperties>
</file>