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75" r:id="rId7"/>
    <p:sldId id="276" r:id="rId8"/>
    <p:sldId id="263" r:id="rId9"/>
    <p:sldId id="274" r:id="rId10"/>
    <p:sldId id="277" r:id="rId11"/>
    <p:sldId id="265" r:id="rId12"/>
    <p:sldId id="278" r:id="rId13"/>
    <p:sldId id="264" r:id="rId14"/>
    <p:sldId id="262" r:id="rId15"/>
    <p:sldId id="266" r:id="rId16"/>
    <p:sldId id="267" r:id="rId17"/>
    <p:sldId id="268" r:id="rId18"/>
    <p:sldId id="269" r:id="rId19"/>
    <p:sldId id="271" r:id="rId20"/>
    <p:sldId id="259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56EBF-E284-4C4C-B9A6-1DF3F2D0C3E6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3D7E2-3887-4419-ADDA-774338F08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9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3D7E2-3887-4419-ADDA-774338F085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50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3D7E2-3887-4419-ADDA-774338F085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C98C-E21D-4E56-AE47-134920BF06D6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4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0E76-00F0-4575-A5E3-1FBB17936B63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DC0D-12D6-49A9-BD58-202BBF3D100C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5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B92-05BC-43D0-BA31-541D5C0BE58D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7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20D5-F5F7-4A0E-8B20-66DD5B4B0337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1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A6E1-04B6-4176-9C37-DEB2EE161AEA}" type="datetime1">
              <a:rPr lang="en-US" smtClean="0"/>
              <a:t>7/24/2017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1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BEFF-F018-43AA-8C96-966D2B4A9A2F}" type="datetime1">
              <a:rPr lang="en-US" smtClean="0"/>
              <a:t>7/24/2017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8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FE37-42E5-4A06-A918-919A48DD7558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8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2E1-4BC6-4F0F-A79E-DA57CED32CBE}" type="datetime1">
              <a:rPr lang="en-US" smtClean="0"/>
              <a:t>7/24/2017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806C-ED81-4A3E-97F6-0F557C46937F}" type="datetime1">
              <a:rPr lang="en-US" smtClean="0"/>
              <a:t>7/24/2017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8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3BBD-8871-4160-92E4-82A98F1C9DC7}" type="datetime1">
              <a:rPr lang="en-US" smtClean="0"/>
              <a:t>7/24/2017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3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6AFA7-DCC0-48B7-B77B-7495B67F5FE9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2017 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3893"/>
            <a:ext cx="9144000" cy="920999"/>
          </a:xfrm>
        </p:spPr>
        <p:txBody>
          <a:bodyPr/>
          <a:lstStyle/>
          <a:p>
            <a:r>
              <a:rPr lang="en-US" dirty="0"/>
              <a:t>Introduction to R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59285" y="2617082"/>
            <a:ext cx="7764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 Module - 1 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Basics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CII</a:t>
            </a:r>
          </a:p>
          <a:p>
            <a:pPr algn="ctr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400" i="1" dirty="0"/>
              <a:t> </a:t>
            </a:r>
            <a:endParaRPr lang="en-US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619DD-2D6E-422A-82EC-0D6857F9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379042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5428" y="291597"/>
            <a:ext cx="8384623" cy="681876"/>
          </a:xfrm>
        </p:spPr>
        <p:txBody>
          <a:bodyPr>
            <a:normAutofit/>
          </a:bodyPr>
          <a:lstStyle/>
          <a:p>
            <a:r>
              <a:rPr lang="en-US" sz="3600" dirty="0"/>
              <a:t>Logical Vectors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29700" y="329097"/>
            <a:ext cx="293995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Player_1 &lt;- c(10,34,54,78,99)</a:t>
            </a:r>
          </a:p>
          <a:p>
            <a:r>
              <a:rPr lang="en-US" dirty="0"/>
              <a:t>Player_2 &lt;- c(4,24,67,49,100)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428" y="911941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 Find out How Player 1 performed  vs Player 2 </a:t>
            </a:r>
          </a:p>
          <a:p>
            <a:r>
              <a:rPr lang="en-US" dirty="0"/>
              <a:t>Player_1.success &lt;- Player_1 &gt; Player_2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261244" y="1247504"/>
            <a:ext cx="331893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/>
              <a:t>&gt; Player_1.success</a:t>
            </a:r>
          </a:p>
          <a:p>
            <a:r>
              <a:rPr lang="en-US" altLang="en-US" dirty="0"/>
              <a:t> [1] TRUE </a:t>
            </a:r>
            <a:r>
              <a:rPr lang="en-US" altLang="en-US" dirty="0" err="1"/>
              <a:t>TRUE</a:t>
            </a:r>
            <a:r>
              <a:rPr lang="en-US" altLang="en-US" dirty="0"/>
              <a:t> FALSE TRUE FALSE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7806266" y="1327439"/>
            <a:ext cx="237067" cy="42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317590" y="2128902"/>
            <a:ext cx="187637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/>
              <a:t>&gt; Player_1_win </a:t>
            </a:r>
          </a:p>
          <a:p>
            <a:r>
              <a:rPr lang="en-US" altLang="en-US" dirty="0"/>
              <a:t>[1] 1 2 4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7806266" y="2288086"/>
            <a:ext cx="237067" cy="42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5428" y="1986662"/>
            <a:ext cx="55420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 Which matches did Player 1 win? </a:t>
            </a:r>
          </a:p>
          <a:p>
            <a:r>
              <a:rPr lang="en-US" dirty="0"/>
              <a:t>Player_1_win  &lt;- which(Player_1.success)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5428" y="2969551"/>
            <a:ext cx="71168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 What did Player 1 score in the matches player 1 won ?</a:t>
            </a:r>
          </a:p>
          <a:p>
            <a:r>
              <a:rPr lang="en-US" dirty="0"/>
              <a:t>P1_win_scores &lt;- Player_1[Player_1_win]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7806266" y="3057196"/>
            <a:ext cx="237067" cy="42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8332406" y="3018580"/>
            <a:ext cx="198906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/>
              <a:t>&gt; P1_win_scores</a:t>
            </a:r>
          </a:p>
          <a:p>
            <a:r>
              <a:rPr lang="en-US" altLang="en-US" dirty="0"/>
              <a:t>  [1]    10 34 78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332406" y="3899978"/>
            <a:ext cx="251742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/>
              <a:t>&gt; sum(Player_1.success) </a:t>
            </a:r>
          </a:p>
          <a:p>
            <a:r>
              <a:rPr lang="en-US" altLang="en-US" dirty="0"/>
              <a:t>[1] 3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7789331" y="3800548"/>
            <a:ext cx="237067" cy="42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5428" y="3824455"/>
            <a:ext cx="6096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 How many matches did Player 1 win ?</a:t>
            </a:r>
          </a:p>
          <a:p>
            <a:r>
              <a:rPr lang="en-US" dirty="0"/>
              <a:t>sum(Player_1.success)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5428" y="4639371"/>
            <a:ext cx="6096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 Did Player 1 win any match ?</a:t>
            </a:r>
          </a:p>
          <a:p>
            <a:r>
              <a:rPr lang="en-US" dirty="0"/>
              <a:t>any(Player_1.success)</a:t>
            </a:r>
          </a:p>
        </p:txBody>
      </p:sp>
      <p:sp>
        <p:nvSpPr>
          <p:cNvPr id="21" name="Arrow: Right 20"/>
          <p:cNvSpPr/>
          <p:nvPr/>
        </p:nvSpPr>
        <p:spPr>
          <a:xfrm>
            <a:off x="7778643" y="4785213"/>
            <a:ext cx="237067" cy="42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8332406" y="4799915"/>
            <a:ext cx="268675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/>
              <a:t>&gt; any(Player_1.success)</a:t>
            </a:r>
          </a:p>
          <a:p>
            <a:r>
              <a:rPr lang="en-US" altLang="en-US" dirty="0"/>
              <a:t> [1] TRUE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1878" y="5621251"/>
            <a:ext cx="6096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 Did Player 1 win all the matches ?</a:t>
            </a:r>
          </a:p>
          <a:p>
            <a:r>
              <a:rPr lang="en-US" dirty="0"/>
              <a:t>all(Player_1.success)</a:t>
            </a:r>
          </a:p>
        </p:txBody>
      </p:sp>
      <p:sp>
        <p:nvSpPr>
          <p:cNvPr id="24" name="Arrow: Right 23"/>
          <p:cNvSpPr/>
          <p:nvPr/>
        </p:nvSpPr>
        <p:spPr>
          <a:xfrm>
            <a:off x="7778642" y="5735068"/>
            <a:ext cx="237067" cy="42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8332406" y="5631924"/>
            <a:ext cx="272062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/>
              <a:t> &gt; all(Player_1.success)</a:t>
            </a:r>
          </a:p>
          <a:p>
            <a:r>
              <a:rPr lang="en-US" altLang="en-US" dirty="0"/>
              <a:t> [1] FALSE</a:t>
            </a:r>
          </a:p>
        </p:txBody>
      </p:sp>
    </p:spTree>
    <p:extLst>
      <p:ext uri="{BB962C8B-B14F-4D97-AF65-F5344CB8AC3E}">
        <p14:creationId xmlns:p14="http://schemas.microsoft.com/office/powerpoint/2010/main" val="220381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8" y="291597"/>
            <a:ext cx="8384623" cy="681876"/>
          </a:xfrm>
        </p:spPr>
        <p:txBody>
          <a:bodyPr>
            <a:normAutofit/>
          </a:bodyPr>
          <a:lstStyle/>
          <a:p>
            <a:r>
              <a:rPr lang="en-US" sz="3600" dirty="0"/>
              <a:t>Strings 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6762" y="973473"/>
            <a:ext cx="24319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 Define  a  string</a:t>
            </a:r>
          </a:p>
          <a:p>
            <a:r>
              <a:rPr lang="en-US" dirty="0"/>
              <a:t>x &lt;- "Hello World"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5149" y="1764631"/>
            <a:ext cx="21497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 Get its length</a:t>
            </a:r>
          </a:p>
          <a:p>
            <a:r>
              <a:rPr lang="en-US" dirty="0" err="1"/>
              <a:t>lenx</a:t>
            </a:r>
            <a:r>
              <a:rPr lang="en-US" dirty="0"/>
              <a:t> = length(x)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27739" y="1764631"/>
            <a:ext cx="9144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/>
              <a:t>&gt; </a:t>
            </a:r>
            <a:r>
              <a:rPr lang="en-US" altLang="en-US" dirty="0" err="1"/>
              <a:t>Lenx</a:t>
            </a:r>
            <a:endParaRPr lang="en-US" altLang="en-US" dirty="0"/>
          </a:p>
          <a:p>
            <a:r>
              <a:rPr lang="en-US" altLang="en-US" dirty="0"/>
              <a:t> [1] 1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4176889" y="1919206"/>
            <a:ext cx="237067" cy="42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627739" y="2871788"/>
            <a:ext cx="124097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/>
              <a:t>&gt; </a:t>
            </a:r>
            <a:r>
              <a:rPr lang="en-US" altLang="en-US" dirty="0" err="1"/>
              <a:t>ncharx</a:t>
            </a:r>
            <a:endParaRPr lang="en-US" altLang="en-US" dirty="0"/>
          </a:p>
          <a:p>
            <a:r>
              <a:rPr lang="en-US" altLang="en-US" dirty="0"/>
              <a:t> [1] 11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4176888" y="2980198"/>
            <a:ext cx="237067" cy="42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5149" y="2687785"/>
            <a:ext cx="39434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 How many characters in x ?</a:t>
            </a:r>
          </a:p>
          <a:p>
            <a:r>
              <a:rPr lang="en-US" dirty="0" err="1"/>
              <a:t>ncharx</a:t>
            </a:r>
            <a:r>
              <a:rPr lang="en-US" dirty="0"/>
              <a:t> = </a:t>
            </a:r>
            <a:r>
              <a:rPr lang="en-US" dirty="0" err="1"/>
              <a:t>nchar</a:t>
            </a:r>
            <a:r>
              <a:rPr lang="en-US" dirty="0"/>
              <a:t>(x)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7460" y="3783403"/>
            <a:ext cx="42664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 Define a vector of 2 strings </a:t>
            </a:r>
          </a:p>
          <a:p>
            <a:r>
              <a:rPr lang="en-US" dirty="0"/>
              <a:t>y  &lt;- c("</a:t>
            </a:r>
            <a:r>
              <a:rPr lang="en-US" dirty="0" err="1"/>
              <a:t>Hello","World</a:t>
            </a:r>
            <a:r>
              <a:rPr lang="en-US" dirty="0"/>
              <a:t>")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7460" y="4861133"/>
            <a:ext cx="20974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 get its length </a:t>
            </a:r>
          </a:p>
          <a:p>
            <a:r>
              <a:rPr lang="en-US" dirty="0" err="1"/>
              <a:t>leny</a:t>
            </a:r>
            <a:r>
              <a:rPr lang="en-US" dirty="0"/>
              <a:t> = length(y)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4092220" y="5080601"/>
            <a:ext cx="237067" cy="42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672492" y="4963736"/>
            <a:ext cx="115146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/>
              <a:t>&gt; </a:t>
            </a:r>
            <a:r>
              <a:rPr lang="en-US" altLang="en-US" dirty="0" err="1"/>
              <a:t>leny</a:t>
            </a:r>
            <a:endParaRPr lang="en-US" altLang="en-US" dirty="0"/>
          </a:p>
          <a:p>
            <a:r>
              <a:rPr lang="en-US" altLang="en-US" dirty="0"/>
              <a:t> [1] 2</a:t>
            </a:r>
          </a:p>
        </p:txBody>
      </p:sp>
    </p:spTree>
    <p:extLst>
      <p:ext uri="{BB962C8B-B14F-4D97-AF65-F5344CB8AC3E}">
        <p14:creationId xmlns:p14="http://schemas.microsoft.com/office/powerpoint/2010/main" val="350608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5429" y="291597"/>
            <a:ext cx="2841172" cy="68187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Naming strings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413500" y="1259954"/>
            <a:ext cx="39116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 err="1"/>
              <a:t>month.days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[1] 31 28 31 30 31 30 31 31 30 31 30 31</a:t>
            </a:r>
          </a:p>
        </p:txBody>
      </p:sp>
      <p:sp>
        <p:nvSpPr>
          <p:cNvPr id="8" name="Rectangle 7"/>
          <p:cNvSpPr/>
          <p:nvPr/>
        </p:nvSpPr>
        <p:spPr>
          <a:xfrm>
            <a:off x="94342" y="109597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 Create a vector </a:t>
            </a:r>
            <a:r>
              <a:rPr lang="en-US" sz="2400" dirty="0" err="1">
                <a:solidFill>
                  <a:srgbClr val="C00000"/>
                </a:solidFill>
              </a:rPr>
              <a:t>month.days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dirty="0" err="1"/>
              <a:t>month.days</a:t>
            </a:r>
            <a:r>
              <a:rPr lang="en-US" dirty="0"/>
              <a:t> &lt;- c(31,28,31,30,31,30,31,31,30,31,30,31)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628" y="1977936"/>
            <a:ext cx="91657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 Assign Month short names </a:t>
            </a:r>
          </a:p>
          <a:p>
            <a:r>
              <a:rPr lang="en-US" dirty="0" err="1"/>
              <a:t>mon.shortname</a:t>
            </a:r>
            <a:r>
              <a:rPr lang="en-US" dirty="0"/>
              <a:t> &lt;- c("Jan","Feb","Mar","Apr","May","Jun","Jul","Aug","Sep","Oct","Nov","Dec")</a:t>
            </a:r>
          </a:p>
          <a:p>
            <a:r>
              <a:rPr lang="en-US" dirty="0"/>
              <a:t>names(</a:t>
            </a:r>
            <a:r>
              <a:rPr lang="en-US" dirty="0" err="1"/>
              <a:t>month.days</a:t>
            </a:r>
            <a:r>
              <a:rPr lang="en-US" dirty="0"/>
              <a:t>) &lt;- </a:t>
            </a:r>
            <a:r>
              <a:rPr lang="en-US" dirty="0" err="1"/>
              <a:t>mon.shortname</a:t>
            </a:r>
            <a:endParaRPr lang="en-US" dirty="0"/>
          </a:p>
        </p:txBody>
      </p:sp>
      <p:sp>
        <p:nvSpPr>
          <p:cNvPr id="10" name="Arrow: Right 9"/>
          <p:cNvSpPr/>
          <p:nvPr/>
        </p:nvSpPr>
        <p:spPr>
          <a:xfrm>
            <a:off x="5726289" y="1368362"/>
            <a:ext cx="237067" cy="42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0628" y="3156085"/>
            <a:ext cx="6096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 print name of the 5th month </a:t>
            </a:r>
          </a:p>
          <a:p>
            <a:r>
              <a:rPr lang="en-US" dirty="0"/>
              <a:t>names(</a:t>
            </a:r>
            <a:r>
              <a:rPr lang="en-US" dirty="0" err="1"/>
              <a:t>month.days</a:t>
            </a:r>
            <a:r>
              <a:rPr lang="en-US" dirty="0"/>
              <a:t>[5])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413500" y="3136901"/>
            <a:ext cx="28575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/>
              <a:t>&gt;names(</a:t>
            </a:r>
            <a:r>
              <a:rPr lang="en-US" altLang="en-US" dirty="0" err="1"/>
              <a:t>month.days</a:t>
            </a:r>
            <a:r>
              <a:rPr lang="en-US" altLang="en-US" dirty="0"/>
              <a:t>[5])</a:t>
            </a:r>
          </a:p>
          <a:p>
            <a:r>
              <a:rPr lang="en-US" altLang="en-US" dirty="0"/>
              <a:t> [1] "May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342" y="4057235"/>
            <a:ext cx="6096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 print month names having days </a:t>
            </a:r>
            <a:r>
              <a:rPr lang="en-US" sz="2400">
                <a:solidFill>
                  <a:srgbClr val="C00000"/>
                </a:solidFill>
              </a:rPr>
              <a:t>= 31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dirty="0"/>
              <a:t>names(</a:t>
            </a:r>
            <a:r>
              <a:rPr lang="en-US" dirty="0" err="1"/>
              <a:t>month.days</a:t>
            </a:r>
            <a:r>
              <a:rPr lang="en-US" dirty="0"/>
              <a:t>[</a:t>
            </a:r>
            <a:r>
              <a:rPr lang="en-US" dirty="0" err="1"/>
              <a:t>month.days</a:t>
            </a:r>
            <a:r>
              <a:rPr lang="en-US" dirty="0"/>
              <a:t>==31])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5726288" y="3180328"/>
            <a:ext cx="237067" cy="42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/>
          <p:cNvSpPr/>
          <p:nvPr/>
        </p:nvSpPr>
        <p:spPr>
          <a:xfrm>
            <a:off x="5720946" y="4211810"/>
            <a:ext cx="237067" cy="42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413500" y="4138552"/>
            <a:ext cx="4699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/>
              <a:t>names(</a:t>
            </a:r>
            <a:r>
              <a:rPr lang="en-US" altLang="en-US" dirty="0" err="1"/>
              <a:t>month.days</a:t>
            </a:r>
            <a:r>
              <a:rPr lang="en-US" altLang="en-US" dirty="0"/>
              <a:t>[</a:t>
            </a:r>
            <a:r>
              <a:rPr lang="en-US" altLang="en-US" dirty="0" err="1"/>
              <a:t>month.days</a:t>
            </a:r>
            <a:r>
              <a:rPr lang="en-US" altLang="en-US" dirty="0"/>
              <a:t>==31])</a:t>
            </a:r>
          </a:p>
          <a:p>
            <a:r>
              <a:rPr lang="en-US" altLang="en-US" dirty="0"/>
              <a:t> [1] "Jan" "Mar" "May" "Jul" "Aug" "Oct" "Dec"</a:t>
            </a:r>
          </a:p>
        </p:txBody>
      </p:sp>
    </p:spTree>
    <p:extLst>
      <p:ext uri="{BB962C8B-B14F-4D97-AF65-F5344CB8AC3E}">
        <p14:creationId xmlns:p14="http://schemas.microsoft.com/office/powerpoint/2010/main" val="67413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62" y="301249"/>
            <a:ext cx="8384623" cy="681876"/>
          </a:xfrm>
        </p:spPr>
        <p:txBody>
          <a:bodyPr>
            <a:normAutofit/>
          </a:bodyPr>
          <a:lstStyle/>
          <a:p>
            <a:r>
              <a:rPr lang="en-US" sz="3600" dirty="0"/>
              <a:t>Matrices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4061" y="1182916"/>
            <a:ext cx="1077512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Verdana" panose="020B0604030504040204" pitchFamily="34" charset="0"/>
              </a:rPr>
              <a:t>A </a:t>
            </a:r>
            <a:r>
              <a:rPr lang="en-US" b="1" dirty="0">
                <a:solidFill>
                  <a:srgbClr val="444444"/>
                </a:solidFill>
                <a:latin typeface="Verdana" panose="020B0604030504040204" pitchFamily="34" charset="0"/>
              </a:rPr>
              <a:t>matrix </a:t>
            </a:r>
            <a:r>
              <a:rPr lang="en-US" dirty="0">
                <a:solidFill>
                  <a:srgbClr val="444444"/>
                </a:solidFill>
                <a:latin typeface="Verdana" panose="020B0604030504040204" pitchFamily="34" charset="0"/>
              </a:rPr>
              <a:t>is a collection of data elements arranged in a two-dimensional rectangular layout. The following is an example of a matrix with 2 rows and 3 columns.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72271" y="2107319"/>
                <a:ext cx="1753365" cy="554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71" y="2107319"/>
                <a:ext cx="1753365" cy="5543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94062" y="2972403"/>
            <a:ext cx="73395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Lucida Console" panose="020B0609040504020204" pitchFamily="49" charset="0"/>
              </a:rPr>
              <a:t> A = matrix( </a:t>
            </a:r>
            <a:br>
              <a:rPr lang="en-US" dirty="0"/>
            </a:br>
            <a:r>
              <a:rPr lang="en-US" dirty="0">
                <a:solidFill>
                  <a:srgbClr val="444444"/>
                </a:solidFill>
                <a:latin typeface="Lucida Console" panose="020B0609040504020204" pitchFamily="49" charset="0"/>
              </a:rPr>
              <a:t>+   c(2, 4, 3, 1, 5, 7), 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# the data elements</a:t>
            </a:r>
            <a:r>
              <a:rPr lang="en-US" dirty="0">
                <a:solidFill>
                  <a:srgbClr val="444444"/>
                </a:solidFill>
                <a:latin typeface="Lucida Console" panose="020B0609040504020204" pitchFamily="49" charset="0"/>
              </a:rPr>
              <a:t> </a:t>
            </a:r>
            <a:br>
              <a:rPr lang="en-US" dirty="0"/>
            </a:br>
            <a:r>
              <a:rPr lang="en-US" dirty="0">
                <a:solidFill>
                  <a:srgbClr val="444444"/>
                </a:solidFill>
                <a:latin typeface="Lucida Console" panose="020B0609040504020204" pitchFamily="49" charset="0"/>
              </a:rPr>
              <a:t>+   </a:t>
            </a:r>
            <a:r>
              <a:rPr lang="en-US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nrow</a:t>
            </a:r>
            <a:r>
              <a:rPr lang="en-US" dirty="0">
                <a:solidFill>
                  <a:srgbClr val="444444"/>
                </a:solidFill>
                <a:latin typeface="Lucida Console" panose="020B0609040504020204" pitchFamily="49" charset="0"/>
              </a:rPr>
              <a:t>=2,              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# number of rows </a:t>
            </a:r>
            <a:br>
              <a:rPr lang="en-US" dirty="0"/>
            </a:br>
            <a:r>
              <a:rPr lang="en-US" dirty="0">
                <a:solidFill>
                  <a:srgbClr val="444444"/>
                </a:solidFill>
                <a:latin typeface="Lucida Console" panose="020B0609040504020204" pitchFamily="49" charset="0"/>
              </a:rPr>
              <a:t>+   </a:t>
            </a:r>
            <a:r>
              <a:rPr lang="en-US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ncol</a:t>
            </a:r>
            <a:r>
              <a:rPr lang="en-US" dirty="0">
                <a:solidFill>
                  <a:srgbClr val="444444"/>
                </a:solidFill>
                <a:latin typeface="Lucida Console" panose="020B0609040504020204" pitchFamily="49" charset="0"/>
              </a:rPr>
              <a:t>=3,              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# number of columns 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444444"/>
                </a:solidFill>
                <a:latin typeface="Lucida Console" panose="020B0609040504020204" pitchFamily="49" charset="0"/>
              </a:rPr>
              <a:t>+   </a:t>
            </a:r>
            <a:r>
              <a:rPr lang="en-US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byrow</a:t>
            </a:r>
            <a:r>
              <a:rPr lang="en-US" dirty="0">
                <a:solidFill>
                  <a:srgbClr val="444444"/>
                </a:solidFill>
                <a:latin typeface="Lucida Console" panose="020B0609040504020204" pitchFamily="49" charset="0"/>
              </a:rPr>
              <a:t> = TRUE)        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# fill matrix by rows 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444444"/>
                </a:solidFill>
                <a:latin typeface="Lucida Console" panose="020B0609040504020204" pitchFamily="49" charset="0"/>
              </a:rPr>
              <a:t> </a:t>
            </a:r>
            <a:br>
              <a:rPr lang="en-US" dirty="0"/>
            </a:br>
            <a:r>
              <a:rPr lang="en-US" dirty="0">
                <a:solidFill>
                  <a:srgbClr val="444444"/>
                </a:solidFill>
                <a:latin typeface="Lucida Console" panose="020B0609040504020204" pitchFamily="49" charset="0"/>
              </a:rPr>
              <a:t>&gt; A                      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# print the matrix 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444444"/>
                </a:solidFill>
                <a:latin typeface="Lucida Console" panose="020B0609040504020204" pitchFamily="49" charset="0"/>
              </a:rPr>
              <a:t>     [,1] [,2] [,3] </a:t>
            </a:r>
            <a:br>
              <a:rPr lang="en-US" dirty="0"/>
            </a:br>
            <a:r>
              <a:rPr lang="en-US" dirty="0">
                <a:solidFill>
                  <a:srgbClr val="444444"/>
                </a:solidFill>
                <a:latin typeface="Lucida Console" panose="020B0609040504020204" pitchFamily="49" charset="0"/>
              </a:rPr>
              <a:t>[1,]    2    4    3 </a:t>
            </a:r>
            <a:br>
              <a:rPr lang="en-US" dirty="0"/>
            </a:br>
            <a:r>
              <a:rPr lang="en-US" dirty="0">
                <a:solidFill>
                  <a:srgbClr val="444444"/>
                </a:solidFill>
                <a:latin typeface="Lucida Console" panose="020B0609040504020204" pitchFamily="49" charset="0"/>
              </a:rPr>
              <a:t>[2,]    1    5    7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4061" y="3265713"/>
            <a:ext cx="364030" cy="287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058091" y="2661638"/>
            <a:ext cx="1499345" cy="578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77738" y="2306197"/>
            <a:ext cx="2451462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Command continuation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150100" y="2235049"/>
            <a:ext cx="0" cy="372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071859" y="2423908"/>
            <a:ext cx="7946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/>
              <a:t>&gt; A23 </a:t>
            </a:r>
          </a:p>
          <a:p>
            <a:r>
              <a:rPr lang="en-US" altLang="en-US" dirty="0"/>
              <a:t>[1] 7</a:t>
            </a:r>
          </a:p>
        </p:txBody>
      </p:sp>
      <p:sp>
        <p:nvSpPr>
          <p:cNvPr id="9" name="Rectangle 8"/>
          <p:cNvSpPr/>
          <p:nvPr/>
        </p:nvSpPr>
        <p:spPr>
          <a:xfrm>
            <a:off x="7175500" y="2214784"/>
            <a:ext cx="40097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 Extract 2nd row 3rd column </a:t>
            </a:r>
          </a:p>
          <a:p>
            <a:r>
              <a:rPr lang="en-US" dirty="0"/>
              <a:t>A23 &lt;- A[2, 3] </a:t>
            </a:r>
          </a:p>
        </p:txBody>
      </p:sp>
      <p:sp>
        <p:nvSpPr>
          <p:cNvPr id="15" name="Arrow: Right 14"/>
          <p:cNvSpPr/>
          <p:nvPr/>
        </p:nvSpPr>
        <p:spPr>
          <a:xfrm>
            <a:off x="9816597" y="2670179"/>
            <a:ext cx="237067" cy="42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58958" y="3413060"/>
            <a:ext cx="49330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 Extract 2</a:t>
            </a:r>
            <a:r>
              <a:rPr lang="en-US" sz="2400" baseline="30000" dirty="0">
                <a:solidFill>
                  <a:srgbClr val="C00000"/>
                </a:solidFill>
              </a:rPr>
              <a:t>nd</a:t>
            </a:r>
            <a:r>
              <a:rPr lang="en-US" sz="2400" dirty="0">
                <a:solidFill>
                  <a:srgbClr val="C00000"/>
                </a:solidFill>
              </a:rPr>
              <a:t> row as a vector  </a:t>
            </a:r>
          </a:p>
          <a:p>
            <a:r>
              <a:rPr lang="en-US" dirty="0"/>
              <a:t>ARow2Vec &lt;-  A[2, ]       # the 2nd row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0802518" y="4098752"/>
            <a:ext cx="133334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/>
              <a:t>&gt; ARow2Vec</a:t>
            </a:r>
          </a:p>
          <a:p>
            <a:r>
              <a:rPr lang="en-US" altLang="en-US" dirty="0"/>
              <a:t> [1] 1 5 7</a:t>
            </a:r>
          </a:p>
        </p:txBody>
      </p:sp>
      <p:sp>
        <p:nvSpPr>
          <p:cNvPr id="18" name="Arrow: Right 17"/>
          <p:cNvSpPr/>
          <p:nvPr/>
        </p:nvSpPr>
        <p:spPr>
          <a:xfrm>
            <a:off x="9725479" y="4181823"/>
            <a:ext cx="237067" cy="42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58958" y="4889078"/>
            <a:ext cx="33582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 Extracting a sub matrix </a:t>
            </a:r>
          </a:p>
          <a:p>
            <a:r>
              <a:rPr lang="en-US" dirty="0"/>
              <a:t>A2by2 &lt;- A[1:2,1:2]</a:t>
            </a:r>
          </a:p>
        </p:txBody>
      </p:sp>
      <p:sp>
        <p:nvSpPr>
          <p:cNvPr id="20" name="Arrow: Right 19"/>
          <p:cNvSpPr/>
          <p:nvPr/>
        </p:nvSpPr>
        <p:spPr>
          <a:xfrm>
            <a:off x="9725479" y="5329714"/>
            <a:ext cx="237067" cy="42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0736729" y="5329714"/>
            <a:ext cx="101528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/>
              <a:t>&gt; A2by2</a:t>
            </a:r>
          </a:p>
          <a:p>
            <a:r>
              <a:rPr lang="en-US" altLang="en-US" dirty="0"/>
              <a:t> [,1] [,2]</a:t>
            </a:r>
          </a:p>
          <a:p>
            <a:r>
              <a:rPr lang="en-US" altLang="en-US" dirty="0"/>
              <a:t>[1,]  2 4 </a:t>
            </a:r>
          </a:p>
          <a:p>
            <a:r>
              <a:rPr lang="en-US" altLang="en-US" dirty="0"/>
              <a:t>[2,]  1 5</a:t>
            </a:r>
          </a:p>
        </p:txBody>
      </p:sp>
    </p:spTree>
    <p:extLst>
      <p:ext uri="{BB962C8B-B14F-4D97-AF65-F5344CB8AC3E}">
        <p14:creationId xmlns:p14="http://schemas.microsoft.com/office/powerpoint/2010/main" val="209227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63" y="301249"/>
            <a:ext cx="2599063" cy="681876"/>
          </a:xfrm>
        </p:spPr>
        <p:txBody>
          <a:bodyPr>
            <a:normAutofit/>
          </a:bodyPr>
          <a:lstStyle/>
          <a:p>
            <a:r>
              <a:rPr lang="en-US" sz="3600" dirty="0"/>
              <a:t>Data Frames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4063" y="1091476"/>
            <a:ext cx="1116874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Verdana" panose="020B0604030504040204" pitchFamily="34" charset="0"/>
              </a:rPr>
              <a:t>A </a:t>
            </a:r>
            <a:r>
              <a:rPr lang="en-US" b="1" dirty="0">
                <a:solidFill>
                  <a:srgbClr val="444444"/>
                </a:solidFill>
                <a:latin typeface="Verdana" panose="020B0604030504040204" pitchFamily="34" charset="0"/>
              </a:rPr>
              <a:t>data frame </a:t>
            </a:r>
            <a:r>
              <a:rPr lang="en-US" dirty="0">
                <a:solidFill>
                  <a:srgbClr val="444444"/>
                </a:solidFill>
                <a:latin typeface="Verdana" panose="020B0604030504040204" pitchFamily="34" charset="0"/>
              </a:rPr>
              <a:t>is used for storing data tables. It is a list of vectors of equal length. For example, the following variable </a:t>
            </a:r>
            <a:r>
              <a:rPr lang="en-US" dirty="0" err="1">
                <a:solidFill>
                  <a:srgbClr val="444444"/>
                </a:solidFill>
                <a:latin typeface="Arial" panose="020B0604020202020204" pitchFamily="34" charset="0"/>
              </a:rPr>
              <a:t>df</a:t>
            </a:r>
            <a:r>
              <a:rPr lang="en-US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444444"/>
                </a:solidFill>
                <a:latin typeface="Verdana" panose="020B0604030504040204" pitchFamily="34" charset="0"/>
              </a:rPr>
              <a:t>is a data frame containing three vectors </a:t>
            </a:r>
            <a:r>
              <a:rPr lang="en-US" dirty="0">
                <a:solidFill>
                  <a:srgbClr val="444444"/>
                </a:solidFill>
                <a:latin typeface="Arial" panose="020B0604020202020204" pitchFamily="34" charset="0"/>
              </a:rPr>
              <a:t>n</a:t>
            </a:r>
            <a:r>
              <a:rPr lang="en-US" dirty="0">
                <a:solidFill>
                  <a:srgbClr val="444444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444444"/>
                </a:solidFill>
                <a:latin typeface="Arial" panose="020B0604020202020204" pitchFamily="34" charset="0"/>
              </a:rPr>
              <a:t>s</a:t>
            </a:r>
            <a:r>
              <a:rPr lang="en-US" dirty="0">
                <a:solidFill>
                  <a:srgbClr val="444444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444444"/>
                </a:solidFill>
                <a:latin typeface="Arial" panose="020B0604020202020204" pitchFamily="34" charset="0"/>
              </a:rPr>
              <a:t>b</a:t>
            </a:r>
            <a:r>
              <a:rPr lang="en-US" dirty="0">
                <a:solidFill>
                  <a:srgbClr val="444444"/>
                </a:solidFill>
                <a:latin typeface="Verdana" panose="020B0604030504040204" pitchFamily="34" charset="0"/>
              </a:rPr>
              <a:t>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4063" y="2092067"/>
            <a:ext cx="88718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Lucida Console" panose="020B0609040504020204" pitchFamily="49" charset="0"/>
              </a:rPr>
              <a:t> n &lt;- c(2, 3, 5) </a:t>
            </a:r>
            <a:br>
              <a:rPr lang="en-US" dirty="0"/>
            </a:br>
            <a:r>
              <a:rPr lang="en-US" dirty="0">
                <a:solidFill>
                  <a:srgbClr val="444444"/>
                </a:solidFill>
                <a:latin typeface="Lucida Console" panose="020B0609040504020204" pitchFamily="49" charset="0"/>
              </a:rPr>
              <a:t> s &lt;- c("aa", "bb", "cc") </a:t>
            </a:r>
            <a:br>
              <a:rPr lang="en-US" dirty="0"/>
            </a:br>
            <a:r>
              <a:rPr lang="en-US" dirty="0">
                <a:solidFill>
                  <a:srgbClr val="444444"/>
                </a:solidFill>
                <a:latin typeface="Lucida Console" panose="020B0609040504020204" pitchFamily="49" charset="0"/>
              </a:rPr>
              <a:t> b &lt;- c(TRUE, FALSE, TRUE) </a:t>
            </a:r>
            <a:br>
              <a:rPr lang="en-US" dirty="0"/>
            </a:br>
            <a:r>
              <a:rPr lang="en-US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df</a:t>
            </a:r>
            <a:r>
              <a:rPr lang="en-US" dirty="0">
                <a:solidFill>
                  <a:srgbClr val="444444"/>
                </a:solidFill>
                <a:latin typeface="Lucida Console" panose="020B0609040504020204" pitchFamily="49" charset="0"/>
              </a:rPr>
              <a:t> &lt;- </a:t>
            </a:r>
            <a:r>
              <a:rPr lang="en-US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data.frame</a:t>
            </a:r>
            <a:r>
              <a:rPr lang="en-US" dirty="0">
                <a:solidFill>
                  <a:srgbClr val="444444"/>
                </a:solidFill>
                <a:latin typeface="Lucida Console" panose="020B0609040504020204" pitchFamily="49" charset="0"/>
              </a:rPr>
              <a:t>(n, s, b)       # </a:t>
            </a:r>
            <a:r>
              <a:rPr lang="en-US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df</a:t>
            </a:r>
            <a:r>
              <a:rPr lang="en-US" dirty="0">
                <a:solidFill>
                  <a:srgbClr val="444444"/>
                </a:solidFill>
                <a:latin typeface="Lucida Console" panose="020B0609040504020204" pitchFamily="49" charset="0"/>
              </a:rPr>
              <a:t> is a data frame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63" y="4320909"/>
            <a:ext cx="2461860" cy="1043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4062" y="3743733"/>
            <a:ext cx="1022793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444444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dirty="0"/>
              <a:t>How the data frame would look – Each vector becomes a column in the data frame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038600" y="4303002"/>
            <a:ext cx="168628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 err="1"/>
              <a:t>df</a:t>
            </a:r>
            <a:r>
              <a:rPr lang="en-US" altLang="en-US" dirty="0"/>
              <a:t> n s b</a:t>
            </a:r>
          </a:p>
          <a:p>
            <a:r>
              <a:rPr lang="en-US" altLang="en-US" dirty="0"/>
              <a:t>1  2 aa TRUE</a:t>
            </a:r>
          </a:p>
          <a:p>
            <a:r>
              <a:rPr lang="en-US" altLang="en-US" dirty="0"/>
              <a:t>2   3 bb FALSE </a:t>
            </a:r>
          </a:p>
          <a:p>
            <a:r>
              <a:rPr lang="en-US" altLang="en-US" dirty="0"/>
              <a:t>3   5 cc TRUE</a:t>
            </a:r>
          </a:p>
        </p:txBody>
      </p:sp>
    </p:spTree>
    <p:extLst>
      <p:ext uri="{BB962C8B-B14F-4D97-AF65-F5344CB8AC3E}">
        <p14:creationId xmlns:p14="http://schemas.microsoft.com/office/powerpoint/2010/main" val="183462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63" y="301249"/>
            <a:ext cx="3499114" cy="68187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Data Frames contd.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0247" r="62444" b="12963"/>
          <a:stretch/>
        </p:blipFill>
        <p:spPr>
          <a:xfrm>
            <a:off x="694062" y="1444790"/>
            <a:ext cx="8219377" cy="20670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4062" y="983125"/>
            <a:ext cx="7548238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Viewing the first 6 rows of a built in data frame “</a:t>
            </a:r>
            <a:r>
              <a:rPr lang="en-US" dirty="0" err="1"/>
              <a:t>mtcars</a:t>
            </a:r>
            <a:r>
              <a:rPr lang="en-US" dirty="0"/>
              <a:t>” 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062" y="3724196"/>
            <a:ext cx="72053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 extract a particular element   with row and col names </a:t>
            </a:r>
          </a:p>
          <a:p>
            <a:r>
              <a:rPr lang="en-US" dirty="0"/>
              <a:t>  </a:t>
            </a:r>
            <a:r>
              <a:rPr lang="en-US" dirty="0" err="1"/>
              <a:t>mtcars</a:t>
            </a:r>
            <a:r>
              <a:rPr lang="en-US" dirty="0"/>
              <a:t>["Mazda RX4", "</a:t>
            </a:r>
            <a:r>
              <a:rPr lang="en-US" dirty="0" err="1"/>
              <a:t>cyl</a:t>
            </a:r>
            <a:r>
              <a:rPr lang="en-US" dirty="0"/>
              <a:t>"]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910139" y="3964575"/>
            <a:ext cx="29337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/>
              <a:t>&gt; </a:t>
            </a:r>
            <a:r>
              <a:rPr lang="en-US" altLang="en-US" dirty="0" err="1"/>
              <a:t>mtcars</a:t>
            </a:r>
            <a:r>
              <a:rPr lang="en-US" altLang="en-US" dirty="0"/>
              <a:t>["Mazda RX4", "</a:t>
            </a:r>
            <a:r>
              <a:rPr lang="en-US" altLang="en-US" dirty="0" err="1"/>
              <a:t>cyl</a:t>
            </a:r>
            <a:r>
              <a:rPr lang="en-US" altLang="en-US" dirty="0"/>
              <a:t>"]</a:t>
            </a:r>
          </a:p>
          <a:p>
            <a:r>
              <a:rPr lang="en-US" altLang="en-US" dirty="0"/>
              <a:t> [1] 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200" y="4722684"/>
            <a:ext cx="6096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 # Get number of Rows information </a:t>
            </a:r>
          </a:p>
          <a:p>
            <a:r>
              <a:rPr lang="en-US" dirty="0"/>
              <a:t>  </a:t>
            </a:r>
            <a:r>
              <a:rPr lang="en-US" dirty="0" err="1"/>
              <a:t>nrow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/>
              <a:t>)  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sz="2400" dirty="0">
                <a:solidFill>
                  <a:srgbClr val="C00000"/>
                </a:solidFill>
              </a:rPr>
              <a:t># Get number of Columns information </a:t>
            </a:r>
          </a:p>
          <a:p>
            <a:r>
              <a:rPr lang="en-US" dirty="0"/>
              <a:t>  </a:t>
            </a:r>
            <a:r>
              <a:rPr lang="en-US" dirty="0" err="1"/>
              <a:t>ncol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/>
              <a:t>)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7223579" y="4163259"/>
            <a:ext cx="237067" cy="42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/>
          <p:cNvSpPr/>
          <p:nvPr/>
        </p:nvSpPr>
        <p:spPr>
          <a:xfrm>
            <a:off x="7223578" y="4915135"/>
            <a:ext cx="237067" cy="42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7910139" y="4781884"/>
            <a:ext cx="172916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/>
              <a:t>&gt; </a:t>
            </a:r>
            <a:r>
              <a:rPr lang="en-US" altLang="en-US" dirty="0" err="1"/>
              <a:t>nrow</a:t>
            </a:r>
            <a:r>
              <a:rPr lang="en-US" altLang="en-US" dirty="0"/>
              <a:t>(</a:t>
            </a:r>
            <a:r>
              <a:rPr lang="en-US" altLang="en-US" dirty="0" err="1"/>
              <a:t>mtcars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 [1] 32</a:t>
            </a:r>
          </a:p>
        </p:txBody>
      </p:sp>
      <p:sp>
        <p:nvSpPr>
          <p:cNvPr id="18" name="Arrow: Right 17"/>
          <p:cNvSpPr/>
          <p:nvPr/>
        </p:nvSpPr>
        <p:spPr>
          <a:xfrm>
            <a:off x="7223578" y="5794871"/>
            <a:ext cx="237067" cy="42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7910139" y="5686461"/>
            <a:ext cx="172916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/>
              <a:t>&gt; </a:t>
            </a:r>
            <a:r>
              <a:rPr lang="en-US" altLang="en-US" dirty="0" err="1"/>
              <a:t>ncol</a:t>
            </a:r>
            <a:r>
              <a:rPr lang="en-US" altLang="en-US" dirty="0"/>
              <a:t>(</a:t>
            </a:r>
            <a:r>
              <a:rPr lang="en-US" altLang="en-US" dirty="0" err="1"/>
              <a:t>mtcars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 [1] 11</a:t>
            </a:r>
          </a:p>
        </p:txBody>
      </p:sp>
    </p:spTree>
    <p:extLst>
      <p:ext uri="{BB962C8B-B14F-4D97-AF65-F5344CB8AC3E}">
        <p14:creationId xmlns:p14="http://schemas.microsoft.com/office/powerpoint/2010/main" val="3727104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473" y="279833"/>
            <a:ext cx="3499114" cy="681876"/>
          </a:xfrm>
        </p:spPr>
        <p:txBody>
          <a:bodyPr>
            <a:normAutofit/>
          </a:bodyPr>
          <a:lstStyle/>
          <a:p>
            <a:r>
              <a:rPr lang="en-US" sz="3600" dirty="0"/>
              <a:t>Lists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9473" y="983125"/>
            <a:ext cx="1128586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Verdana" panose="020B0604030504040204" pitchFamily="34" charset="0"/>
              </a:rPr>
              <a:t> A </a:t>
            </a:r>
            <a:r>
              <a:rPr lang="en-US" b="1" dirty="0">
                <a:solidFill>
                  <a:srgbClr val="444444"/>
                </a:solidFill>
                <a:latin typeface="Verdana" panose="020B0604030504040204" pitchFamily="34" charset="0"/>
              </a:rPr>
              <a:t>list </a:t>
            </a:r>
            <a:r>
              <a:rPr lang="en-US" dirty="0">
                <a:solidFill>
                  <a:srgbClr val="444444"/>
                </a:solidFill>
                <a:latin typeface="Verdana" panose="020B0604030504040204" pitchFamily="34" charset="0"/>
              </a:rPr>
              <a:t>is a generic vector containing other objects. In the example shown,</a:t>
            </a:r>
          </a:p>
          <a:p>
            <a:r>
              <a:rPr lang="en-US" dirty="0">
                <a:solidFill>
                  <a:srgbClr val="444444"/>
                </a:solidFill>
                <a:latin typeface="Verdana" panose="020B0604030504040204" pitchFamily="34" charset="0"/>
              </a:rPr>
              <a:t> the following variable </a:t>
            </a:r>
            <a:r>
              <a:rPr lang="en-US" dirty="0">
                <a:solidFill>
                  <a:srgbClr val="444444"/>
                </a:solidFill>
                <a:latin typeface="Arial" panose="020B0604020202020204" pitchFamily="34" charset="0"/>
              </a:rPr>
              <a:t>x </a:t>
            </a:r>
            <a:r>
              <a:rPr lang="en-US" dirty="0">
                <a:solidFill>
                  <a:srgbClr val="444444"/>
                </a:solidFill>
                <a:latin typeface="Verdana" panose="020B0604030504040204" pitchFamily="34" charset="0"/>
              </a:rPr>
              <a:t>is a list containing copies of three vectors </a:t>
            </a:r>
            <a:r>
              <a:rPr lang="en-US" dirty="0">
                <a:solidFill>
                  <a:srgbClr val="444444"/>
                </a:solidFill>
                <a:latin typeface="Arial" panose="020B0604020202020204" pitchFamily="34" charset="0"/>
              </a:rPr>
              <a:t>n</a:t>
            </a:r>
            <a:r>
              <a:rPr lang="en-US" dirty="0">
                <a:solidFill>
                  <a:srgbClr val="444444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444444"/>
                </a:solidFill>
                <a:latin typeface="Arial" panose="020B0604020202020204" pitchFamily="34" charset="0"/>
              </a:rPr>
              <a:t>s</a:t>
            </a:r>
            <a:r>
              <a:rPr lang="en-US" dirty="0">
                <a:solidFill>
                  <a:srgbClr val="444444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444444"/>
                </a:solidFill>
                <a:latin typeface="Arial" panose="020B0604020202020204" pitchFamily="34" charset="0"/>
              </a:rPr>
              <a:t>b</a:t>
            </a:r>
            <a:r>
              <a:rPr lang="en-US" dirty="0">
                <a:solidFill>
                  <a:srgbClr val="444444"/>
                </a:solidFill>
                <a:latin typeface="Verdana" panose="020B0604030504040204" pitchFamily="34" charset="0"/>
              </a:rPr>
              <a:t>, </a:t>
            </a:r>
          </a:p>
          <a:p>
            <a:r>
              <a:rPr lang="en-US" dirty="0">
                <a:solidFill>
                  <a:srgbClr val="444444"/>
                </a:solidFill>
                <a:latin typeface="Verdana" panose="020B0604030504040204" pitchFamily="34" charset="0"/>
              </a:rPr>
              <a:t> and a numeric value 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9473" y="2118153"/>
            <a:ext cx="8200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Lucida Console" panose="020B0609040504020204" pitchFamily="49" charset="0"/>
              </a:rPr>
              <a:t>&gt; n = c(2, 3, 5) </a:t>
            </a:r>
            <a:br>
              <a:rPr lang="en-US" dirty="0"/>
            </a:br>
            <a:r>
              <a:rPr lang="en-US" dirty="0">
                <a:solidFill>
                  <a:srgbClr val="444444"/>
                </a:solidFill>
                <a:latin typeface="Lucida Console" panose="020B0609040504020204" pitchFamily="49" charset="0"/>
              </a:rPr>
              <a:t>&gt; s = c("aa", "bb", "cc", "</a:t>
            </a:r>
            <a:r>
              <a:rPr lang="en-US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dd</a:t>
            </a:r>
            <a:r>
              <a:rPr lang="en-US" dirty="0">
                <a:solidFill>
                  <a:srgbClr val="444444"/>
                </a:solidFill>
                <a:latin typeface="Lucida Console" panose="020B0609040504020204" pitchFamily="49" charset="0"/>
              </a:rPr>
              <a:t>", "</a:t>
            </a:r>
            <a:r>
              <a:rPr lang="en-US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ee</a:t>
            </a:r>
            <a:r>
              <a:rPr lang="en-US" dirty="0">
                <a:solidFill>
                  <a:srgbClr val="444444"/>
                </a:solidFill>
                <a:latin typeface="Lucida Console" panose="020B0609040504020204" pitchFamily="49" charset="0"/>
              </a:rPr>
              <a:t>") </a:t>
            </a:r>
            <a:br>
              <a:rPr lang="en-US" dirty="0"/>
            </a:br>
            <a:r>
              <a:rPr lang="en-US" dirty="0">
                <a:solidFill>
                  <a:srgbClr val="444444"/>
                </a:solidFill>
                <a:latin typeface="Lucida Console" panose="020B0609040504020204" pitchFamily="49" charset="0"/>
              </a:rPr>
              <a:t>&gt; b = c(TRUE, FALSE, TRUE, FALSE, FALSE) </a:t>
            </a:r>
            <a:br>
              <a:rPr lang="en-US" dirty="0"/>
            </a:br>
            <a:r>
              <a:rPr lang="en-US" dirty="0">
                <a:solidFill>
                  <a:srgbClr val="444444"/>
                </a:solidFill>
                <a:latin typeface="Lucida Console" panose="020B0609040504020204" pitchFamily="49" charset="0"/>
              </a:rPr>
              <a:t>&gt; x = list(n, s, b, 3)   # x contains copies of n, s, b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47798" y="4473063"/>
            <a:ext cx="5160067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[[1]] [1] 2 3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[[2]] [1] "aa" "bb" "cc"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[[3]] [1] TRUE FALSE TRUE FALSE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FALSE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[[4]] [1] 3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7798" y="3929127"/>
            <a:ext cx="240217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444444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dirty="0"/>
              <a:t>How the List looks </a:t>
            </a:r>
          </a:p>
        </p:txBody>
      </p:sp>
    </p:spTree>
    <p:extLst>
      <p:ext uri="{BB962C8B-B14F-4D97-AF65-F5344CB8AC3E}">
        <p14:creationId xmlns:p14="http://schemas.microsoft.com/office/powerpoint/2010/main" val="91205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473" y="279833"/>
            <a:ext cx="3499114" cy="681876"/>
          </a:xfrm>
        </p:spPr>
        <p:txBody>
          <a:bodyPr>
            <a:normAutofit/>
          </a:bodyPr>
          <a:lstStyle/>
          <a:p>
            <a:r>
              <a:rPr lang="en-US" sz="3600" dirty="0"/>
              <a:t>Lists contd.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6409" y="1165926"/>
            <a:ext cx="452575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Extracting  a sub list from the a given list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0131" y="3951669"/>
            <a:ext cx="416219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Directly referencing  a member of the list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0131" y="5174133"/>
            <a:ext cx="483514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Directly referencing an item of a member of a list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0131" y="1629589"/>
            <a:ext cx="2185855" cy="369332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dirty="0" err="1"/>
              <a:t>child_list</a:t>
            </a:r>
            <a:r>
              <a:rPr lang="en-US" dirty="0"/>
              <a:t> &lt;- x[c(2, 4)]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706737" y="132069"/>
            <a:ext cx="11017" cy="622453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06409" y="4429648"/>
            <a:ext cx="2276585" cy="369332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dirty="0" err="1"/>
              <a:t>Sec_Member</a:t>
            </a:r>
            <a:r>
              <a:rPr lang="en-US" dirty="0"/>
              <a:t> &lt;- x[[2]]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1797" y="5757643"/>
            <a:ext cx="3226140" cy="369332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dirty="0" err="1"/>
              <a:t>Sec_Mem_First_Item</a:t>
            </a:r>
            <a:r>
              <a:rPr lang="en-US" dirty="0"/>
              <a:t> &lt;- x[[2]][1]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0131" y="2620542"/>
            <a:ext cx="452575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Slicing the list to extract a member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6409" y="3076060"/>
            <a:ext cx="2689839" cy="369332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dirty="0" err="1"/>
              <a:t>Second_Elem_Slice</a:t>
            </a:r>
            <a:r>
              <a:rPr lang="en-US" dirty="0"/>
              <a:t> &lt;- x[2] </a:t>
            </a: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6325157" y="1260257"/>
            <a:ext cx="3440044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[[1]] [1] 2 3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[[2]] [1] "aa" "bb" "cc"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[[3]] [1] TRUE FALSE TRUE FALSE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FALSE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[[4]] [1] 3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64271" y="592377"/>
            <a:ext cx="158990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Complete List </a:t>
            </a: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6325158" y="3690986"/>
            <a:ext cx="3440044" cy="184666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prstDash val="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[[1]] [1] "aa" "bb" "cc" "</a:t>
            </a:r>
            <a:r>
              <a:rPr lang="en-US" altLang="en-US" sz="1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dd</a:t>
            </a:r>
            <a:r>
              <a:rPr lang="en-US" altLang="en-US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" "</a:t>
            </a:r>
            <a:r>
              <a:rPr lang="en-US" altLang="en-US" sz="1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ee</a:t>
            </a:r>
            <a:r>
              <a:rPr lang="en-US" altLang="en-US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"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416617" y="2283332"/>
            <a:ext cx="3313218" cy="369332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prstDash val="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[[1]] [1] "aa" "bb" "cc"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[[2]] [1] 3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65986" y="1629589"/>
            <a:ext cx="3398285" cy="652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96248" y="3098537"/>
            <a:ext cx="2828909" cy="539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6325157" y="4931335"/>
            <a:ext cx="2936074" cy="184666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prstDash val="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[1] "aa" "bb" "cc" "</a:t>
            </a:r>
            <a:r>
              <a:rPr lang="en-US" altLang="en-US" sz="1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dd</a:t>
            </a:r>
            <a:r>
              <a:rPr lang="en-US" altLang="en-US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" "</a:t>
            </a:r>
            <a:r>
              <a:rPr lang="en-US" altLang="en-US" sz="1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ee</a:t>
            </a:r>
            <a:r>
              <a:rPr lang="en-US" altLang="en-US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"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082994" y="4454642"/>
            <a:ext cx="3242163" cy="4410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6364271" y="6056997"/>
            <a:ext cx="748725" cy="184666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prstDash val="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[1] "aa"</a:t>
            </a:r>
          </a:p>
        </p:txBody>
      </p:sp>
      <p:cxnSp>
        <p:nvCxnSpPr>
          <p:cNvPr id="28" name="Straight Arrow Connector 27"/>
          <p:cNvCxnSpPr>
            <a:endCxn id="27" idx="1"/>
          </p:cNvCxnSpPr>
          <p:nvPr/>
        </p:nvCxnSpPr>
        <p:spPr>
          <a:xfrm>
            <a:off x="4038600" y="5766700"/>
            <a:ext cx="2325671" cy="3826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661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473" y="279833"/>
            <a:ext cx="4925804" cy="681876"/>
          </a:xfrm>
        </p:spPr>
        <p:txBody>
          <a:bodyPr>
            <a:normAutofit/>
          </a:bodyPr>
          <a:lstStyle/>
          <a:p>
            <a:r>
              <a:rPr lang="en-US" sz="3600" dirty="0"/>
              <a:t>Initialization  concepts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9496" y="1006344"/>
            <a:ext cx="291132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Assigning value to a variable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889496" y="1470611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Var1 &lt;- 5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9496" y="2119544"/>
            <a:ext cx="382572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Initialize a numeric vector of length 10 </a:t>
            </a:r>
          </a:p>
        </p:txBody>
      </p:sp>
      <p:sp>
        <p:nvSpPr>
          <p:cNvPr id="7" name="Rectangle 6"/>
          <p:cNvSpPr/>
          <p:nvPr/>
        </p:nvSpPr>
        <p:spPr>
          <a:xfrm>
            <a:off x="889496" y="2494081"/>
            <a:ext cx="504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Vec_Size_10 &lt;- vector(mode="numeric", length=10)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9496" y="3151952"/>
            <a:ext cx="663502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Initialize  the vector with  5 repeats of '10' and then 5 repeats of '20' </a:t>
            </a:r>
          </a:p>
        </p:txBody>
      </p:sp>
      <p:sp>
        <p:nvSpPr>
          <p:cNvPr id="9" name="Rectangle 8"/>
          <p:cNvSpPr/>
          <p:nvPr/>
        </p:nvSpPr>
        <p:spPr>
          <a:xfrm>
            <a:off x="889496" y="3612109"/>
            <a:ext cx="3590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Vec_Size_10 &lt;- rep(c(10,20),each=5)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9496" y="4171312"/>
            <a:ext cx="283420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Create an empty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89496" y="4665724"/>
            <a:ext cx="5438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df_3col_5row &lt;-  </a:t>
            </a:r>
            <a:r>
              <a:rPr lang="en-US" dirty="0" err="1"/>
              <a:t>as.data.frame</a:t>
            </a:r>
            <a:r>
              <a:rPr lang="en-US" dirty="0"/>
              <a:t>(matrix(</a:t>
            </a:r>
            <a:r>
              <a:rPr lang="en-US" dirty="0" err="1"/>
              <a:t>ncol</a:t>
            </a:r>
            <a:r>
              <a:rPr lang="en-US" dirty="0"/>
              <a:t>=3, </a:t>
            </a:r>
            <a:r>
              <a:rPr lang="en-US" dirty="0" err="1"/>
              <a:t>nrow</a:t>
            </a:r>
            <a:r>
              <a:rPr lang="en-US" dirty="0"/>
              <a:t>=5))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9496" y="5260786"/>
            <a:ext cx="716830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# Initialize the first column to 1,s the 2nd col to 2's and the 3rd col to 3's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9496" y="5704304"/>
            <a:ext cx="3149104" cy="92333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in 1:5){</a:t>
            </a:r>
          </a:p>
          <a:p>
            <a:r>
              <a:rPr lang="en-US" dirty="0"/>
              <a:t>  df_3col_5row[</a:t>
            </a:r>
            <a:r>
              <a:rPr lang="en-US" dirty="0" err="1"/>
              <a:t>i</a:t>
            </a:r>
            <a:r>
              <a:rPr lang="en-US" dirty="0"/>
              <a:t>,] &lt;- c(1,2,3)</a:t>
            </a:r>
          </a:p>
          <a:p>
            <a:r>
              <a:rPr lang="en-US" dirty="0"/>
              <a:t>}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t="71128" r="82615" b="6308"/>
          <a:stretch/>
        </p:blipFill>
        <p:spPr>
          <a:xfrm>
            <a:off x="8755061" y="2916081"/>
            <a:ext cx="2649415" cy="1934309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4038600" y="2937599"/>
            <a:ext cx="4716461" cy="2786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84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897" y="101768"/>
            <a:ext cx="5874213" cy="681876"/>
          </a:xfrm>
        </p:spPr>
        <p:txBody>
          <a:bodyPr>
            <a:normAutofit/>
          </a:bodyPr>
          <a:lstStyle/>
          <a:p>
            <a:r>
              <a:rPr lang="en-US" sz="3600" dirty="0"/>
              <a:t>List Initialization  concepts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9496" y="1006344"/>
            <a:ext cx="291132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Create  List column  names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9496" y="1518085"/>
            <a:ext cx="4539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mylist.names &lt;- c("COL_1", "COL_2", "COL_3")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89496" y="260479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mylist</a:t>
            </a:r>
            <a:r>
              <a:rPr lang="en-US" dirty="0"/>
              <a:t> &lt;- vector("list", length(</a:t>
            </a:r>
            <a:r>
              <a:rPr lang="en-US" dirty="0" err="1"/>
              <a:t>mylist.names</a:t>
            </a:r>
            <a:r>
              <a:rPr lang="en-US" dirty="0"/>
              <a:t>))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9496" y="2230856"/>
            <a:ext cx="291132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Create empty list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9495" y="3536991"/>
            <a:ext cx="45398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Initialize list with 3 Vectors of different length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89496" y="3947576"/>
            <a:ext cx="3252592" cy="369332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err="1"/>
              <a:t>mylist</a:t>
            </a:r>
            <a:r>
              <a:rPr lang="en-US" dirty="0"/>
              <a:t>  &lt;- list(a=1, b=1:2, c=1:3)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142088" y="1887417"/>
            <a:ext cx="3585228" cy="2083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t="72624" r="90387" b="5010"/>
          <a:stretch/>
        </p:blipFill>
        <p:spPr>
          <a:xfrm>
            <a:off x="7727317" y="1619700"/>
            <a:ext cx="1465006" cy="191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62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R?</a:t>
            </a:r>
          </a:p>
          <a:p>
            <a:r>
              <a:rPr lang="en-US" dirty="0"/>
              <a:t>Understanding the R Studio IDE</a:t>
            </a:r>
          </a:p>
          <a:p>
            <a:r>
              <a:rPr lang="en-US" dirty="0"/>
              <a:t>Preliminary Data Assignment and Math Operators</a:t>
            </a:r>
          </a:p>
          <a:p>
            <a:r>
              <a:rPr lang="en-US" dirty="0"/>
              <a:t>Vectors and Matrices</a:t>
            </a:r>
          </a:p>
          <a:p>
            <a:r>
              <a:rPr lang="en-US" dirty="0"/>
              <a:t>Data frames and Lists</a:t>
            </a:r>
          </a:p>
          <a:p>
            <a:r>
              <a:rPr lang="en-US" dirty="0"/>
              <a:t>Initialization concepts</a:t>
            </a:r>
          </a:p>
          <a:p>
            <a:r>
              <a:rPr lang="en-US" dirty="0"/>
              <a:t>File I/O – Reading and writing CSV data from files</a:t>
            </a:r>
          </a:p>
          <a:p>
            <a:r>
              <a:rPr lang="en-US" dirty="0"/>
              <a:t>Module 1 Quiz </a:t>
            </a:r>
          </a:p>
        </p:txBody>
      </p:sp>
    </p:spTree>
    <p:extLst>
      <p:ext uri="{BB962C8B-B14F-4D97-AF65-F5344CB8AC3E}">
        <p14:creationId xmlns:p14="http://schemas.microsoft.com/office/powerpoint/2010/main" val="3741107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15" y="0"/>
            <a:ext cx="10515600" cy="1325563"/>
          </a:xfrm>
        </p:spPr>
        <p:txBody>
          <a:bodyPr/>
          <a:lstStyle/>
          <a:p>
            <a:r>
              <a:rPr lang="en-US" dirty="0"/>
              <a:t>Module 1 - Quiz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0185" y="1652954"/>
            <a:ext cx="713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Elements of Data frames are vectors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0185" y="2219063"/>
            <a:ext cx="482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Elements of   Lists must have the same length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0185" y="2785172"/>
            <a:ext cx="482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frames are the most flexible structure in 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53401" y="1652954"/>
            <a:ext cx="75613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53401" y="2219063"/>
            <a:ext cx="75613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53401" y="2785172"/>
            <a:ext cx="75613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07638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3845" y="2318103"/>
            <a:ext cx="2672644" cy="1325563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29960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63" y="301249"/>
            <a:ext cx="2599063" cy="68187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What is R?</a:t>
            </a:r>
            <a:r>
              <a:rPr lang="en-US" dirty="0"/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616945" y="1786367"/>
            <a:ext cx="10205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</a:rPr>
              <a:t> is a programming language and software environment for statistical computing and graphics supported by the R Foundation for Statistical Computing. 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6944" y="3235940"/>
            <a:ext cx="115750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R is an implementation of the S programming language combined with lexical scoping semantics inspired by Scheme.</a:t>
            </a:r>
            <a:r>
              <a:rPr lang="en-US" baseline="30000" dirty="0">
                <a:latin typeface="Arial" panose="020B0604020202020204" pitchFamily="34" charset="0"/>
              </a:rPr>
              <a:t>[11]</a:t>
            </a:r>
            <a:r>
              <a:rPr lang="en-US" dirty="0">
                <a:latin typeface="Arial" panose="020B0604020202020204" pitchFamily="34" charset="0"/>
              </a:rPr>
              <a:t> S was created by John Chambers while at Bell Labs. </a:t>
            </a:r>
          </a:p>
          <a:p>
            <a:endParaRPr lang="en-US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R was created by Ross Ihaka and Robert Gentleman</a:t>
            </a:r>
            <a:r>
              <a:rPr lang="en-US" baseline="30000" dirty="0">
                <a:latin typeface="Arial" panose="020B0604020202020204" pitchFamily="34" charset="0"/>
              </a:rPr>
              <a:t>[13]</a:t>
            </a:r>
            <a:r>
              <a:rPr lang="en-US" dirty="0">
                <a:latin typeface="Arial" panose="020B0604020202020204" pitchFamily="34" charset="0"/>
              </a:rPr>
              <a:t> at the University of Auckland, New Zealand, and is currently developed by the </a:t>
            </a:r>
            <a:r>
              <a:rPr lang="en-US" i="1" dirty="0">
                <a:latin typeface="Arial" panose="020B0604020202020204" pitchFamily="34" charset="0"/>
              </a:rPr>
              <a:t>R Development Core Team</a:t>
            </a:r>
            <a:r>
              <a:rPr lang="en-US" dirty="0">
                <a:latin typeface="Arial" panose="020B0604020202020204" pitchFamily="34" charset="0"/>
              </a:rPr>
              <a:t>, of which Chambers is a member. R is named partly after the first names of the first two R authors and partly as a play on the name of S.</a:t>
            </a:r>
            <a:r>
              <a:rPr lang="en-US" baseline="30000" dirty="0">
                <a:latin typeface="Arial" panose="020B0604020202020204" pitchFamily="34" charset="0"/>
              </a:rPr>
              <a:t>[14]</a:t>
            </a:r>
            <a:r>
              <a:rPr lang="en-US" dirty="0">
                <a:latin typeface="Arial" panose="020B0604020202020204" pitchFamily="34" charset="0"/>
              </a:rPr>
              <a:t> 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063" y="1257837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 just another alphabet!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063" y="2591897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292079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048" y="28820"/>
            <a:ext cx="9507556" cy="681876"/>
          </a:xfrm>
        </p:spPr>
        <p:txBody>
          <a:bodyPr>
            <a:normAutofit/>
          </a:bodyPr>
          <a:lstStyle/>
          <a:p>
            <a:r>
              <a:rPr lang="en-US" sz="3200" dirty="0"/>
              <a:t>Understanding the R studio 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Copyright 2017   Anish Roychowdhury and Jacob Minz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72" y="964655"/>
            <a:ext cx="9973056" cy="560984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2733152" y="1286615"/>
            <a:ext cx="1678074" cy="793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13644" y="5484454"/>
            <a:ext cx="1848897" cy="27699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Command Line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418493" y="5757705"/>
            <a:ext cx="3495151" cy="433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1226" y="1286659"/>
            <a:ext cx="1215851" cy="27699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Editor Window 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908053" y="642187"/>
            <a:ext cx="1894984" cy="1437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26926" y="390208"/>
            <a:ext cx="1478113" cy="27699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Variable Information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341996" y="2720700"/>
            <a:ext cx="1894984" cy="1437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99017" y="2443701"/>
            <a:ext cx="2163913" cy="27699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Documentation results </a:t>
            </a:r>
          </a:p>
        </p:txBody>
      </p:sp>
    </p:spTree>
    <p:extLst>
      <p:ext uri="{BB962C8B-B14F-4D97-AF65-F5344CB8AC3E}">
        <p14:creationId xmlns:p14="http://schemas.microsoft.com/office/powerpoint/2010/main" val="232387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62" y="301249"/>
            <a:ext cx="8384623" cy="68187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Preliminary Data Assignment and Math Operators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3440" y="157117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 clear all data variables </a:t>
            </a:r>
          </a:p>
          <a:p>
            <a:r>
              <a:rPr lang="en-US" sz="2400" dirty="0" err="1"/>
              <a:t>rm</a:t>
            </a:r>
            <a:r>
              <a:rPr lang="en-US" sz="2400" dirty="0"/>
              <a:t>(list=ls())</a:t>
            </a:r>
          </a:p>
        </p:txBody>
      </p:sp>
      <p:sp>
        <p:nvSpPr>
          <p:cNvPr id="9" name="Rectangle 8"/>
          <p:cNvSpPr/>
          <p:nvPr/>
        </p:nvSpPr>
        <p:spPr>
          <a:xfrm>
            <a:off x="853440" y="304447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 basic operations</a:t>
            </a:r>
          </a:p>
          <a:p>
            <a:r>
              <a:rPr lang="en-US" sz="2400" dirty="0"/>
              <a:t>x &lt;- 11; y &lt;- 4;</a:t>
            </a:r>
          </a:p>
          <a:p>
            <a:r>
              <a:rPr lang="en-US" sz="2400" dirty="0">
                <a:solidFill>
                  <a:srgbClr val="C00000"/>
                </a:solidFill>
              </a:rPr>
              <a:t># add</a:t>
            </a:r>
          </a:p>
          <a:p>
            <a:r>
              <a:rPr lang="en-US" sz="2400" dirty="0"/>
              <a:t> z = x + y</a:t>
            </a:r>
          </a:p>
          <a:p>
            <a:r>
              <a:rPr lang="en-US" sz="2400" dirty="0">
                <a:solidFill>
                  <a:srgbClr val="C00000"/>
                </a:solidFill>
              </a:rPr>
              <a:t># subtract</a:t>
            </a:r>
          </a:p>
          <a:p>
            <a:r>
              <a:rPr lang="en-US" sz="2400" dirty="0"/>
              <a:t> z = x-y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97280" y="1162594"/>
            <a:ext cx="2804160" cy="408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53440" y="1571173"/>
            <a:ext cx="283029" cy="415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01440" y="1155675"/>
            <a:ext cx="2362200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Comment line marker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36469" y="3478900"/>
            <a:ext cx="283029" cy="415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419498" y="2974310"/>
            <a:ext cx="2029096" cy="485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8594" y="2974310"/>
            <a:ext cx="2362200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Assignment operators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419498" y="3343642"/>
            <a:ext cx="2029096" cy="887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36469" y="4188422"/>
            <a:ext cx="283029" cy="415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423379" y="993820"/>
            <a:ext cx="0" cy="5587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628513" y="1216742"/>
            <a:ext cx="39728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 multiply </a:t>
            </a:r>
          </a:p>
          <a:p>
            <a:r>
              <a:rPr lang="en-US" dirty="0"/>
              <a:t>z = x*y</a:t>
            </a:r>
          </a:p>
          <a:p>
            <a:r>
              <a:rPr lang="en-US" sz="2400" dirty="0">
                <a:solidFill>
                  <a:srgbClr val="C00000"/>
                </a:solidFill>
              </a:rPr>
              <a:t># to the power </a:t>
            </a:r>
          </a:p>
          <a:p>
            <a:r>
              <a:rPr lang="en-US" dirty="0"/>
              <a:t>z = </a:t>
            </a:r>
            <a:r>
              <a:rPr lang="en-US" dirty="0" err="1"/>
              <a:t>x^y</a:t>
            </a:r>
            <a:endParaRPr lang="en-US" dirty="0"/>
          </a:p>
          <a:p>
            <a:r>
              <a:rPr lang="en-US" sz="2400" dirty="0">
                <a:solidFill>
                  <a:srgbClr val="C00000"/>
                </a:solidFill>
              </a:rPr>
              <a:t># modulo division remainder</a:t>
            </a:r>
          </a:p>
          <a:p>
            <a:r>
              <a:rPr lang="en-US" dirty="0"/>
              <a:t>z = x%%y</a:t>
            </a:r>
          </a:p>
          <a:p>
            <a:r>
              <a:rPr lang="en-US" sz="2400" dirty="0">
                <a:solidFill>
                  <a:srgbClr val="C00000"/>
                </a:solidFill>
              </a:rPr>
              <a:t># integer divide </a:t>
            </a:r>
          </a:p>
          <a:p>
            <a:r>
              <a:rPr lang="en-US" dirty="0"/>
              <a:t>z = x%/%y</a:t>
            </a:r>
          </a:p>
        </p:txBody>
      </p:sp>
      <p:sp>
        <p:nvSpPr>
          <p:cNvPr id="8" name="Rectangle 7"/>
          <p:cNvSpPr/>
          <p:nvPr/>
        </p:nvSpPr>
        <p:spPr>
          <a:xfrm>
            <a:off x="10567852" y="2697311"/>
            <a:ext cx="1385469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l-PL" dirty="0"/>
              <a:t>&gt; z = x%%y</a:t>
            </a:r>
          </a:p>
          <a:p>
            <a:r>
              <a:rPr lang="pl-PL" dirty="0"/>
              <a:t>&gt; z</a:t>
            </a:r>
          </a:p>
          <a:p>
            <a:r>
              <a:rPr lang="pl-PL" dirty="0"/>
              <a:t>[1]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46052" y="3934506"/>
            <a:ext cx="139853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l-PL" dirty="0"/>
              <a:t>&gt; z = x%/%y</a:t>
            </a:r>
          </a:p>
          <a:p>
            <a:r>
              <a:rPr lang="pl-PL" dirty="0"/>
              <a:t>&gt; z</a:t>
            </a:r>
          </a:p>
          <a:p>
            <a:r>
              <a:rPr lang="pl-PL" dirty="0"/>
              <a:t>[1] 2</a:t>
            </a:r>
            <a:endParaRPr lang="en-US" dirty="0"/>
          </a:p>
        </p:txBody>
      </p:sp>
      <p:sp>
        <p:nvSpPr>
          <p:cNvPr id="22" name="Arrow: Right 21"/>
          <p:cNvSpPr/>
          <p:nvPr/>
        </p:nvSpPr>
        <p:spPr>
          <a:xfrm>
            <a:off x="9138865" y="2906082"/>
            <a:ext cx="237067" cy="42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/>
          <p:cNvSpPr/>
          <p:nvPr/>
        </p:nvSpPr>
        <p:spPr>
          <a:xfrm rot="5400000">
            <a:off x="8483439" y="3537398"/>
            <a:ext cx="263026" cy="42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6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4062" y="301249"/>
            <a:ext cx="10741582" cy="681876"/>
          </a:xfrm>
        </p:spPr>
        <p:txBody>
          <a:bodyPr>
            <a:normAutofit/>
          </a:bodyPr>
          <a:lstStyle/>
          <a:p>
            <a:r>
              <a:rPr lang="en-US" sz="3600" dirty="0"/>
              <a:t>Preliminary Data Assignment and Math Operators contd.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7095" y="1216742"/>
            <a:ext cx="331349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</a:t>
            </a:r>
            <a:r>
              <a:rPr lang="en-US" sz="2400" dirty="0">
                <a:solidFill>
                  <a:srgbClr val="C00000"/>
                </a:solidFill>
              </a:rPr>
              <a:t>Log and exponentials </a:t>
            </a:r>
          </a:p>
          <a:p>
            <a:r>
              <a:rPr lang="en-US" dirty="0" err="1"/>
              <a:t>vec</a:t>
            </a:r>
            <a:r>
              <a:rPr lang="en-US" dirty="0"/>
              <a:t> &lt;- (1:10)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C00000"/>
                </a:solidFill>
              </a:rPr>
              <a:t># Natural log </a:t>
            </a:r>
          </a:p>
          <a:p>
            <a:r>
              <a:rPr lang="en-US" dirty="0"/>
              <a:t>z = log(</a:t>
            </a:r>
            <a:r>
              <a:rPr lang="en-US" dirty="0" err="1"/>
              <a:t>vec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C00000"/>
                </a:solidFill>
              </a:rPr>
              <a:t># exponential</a:t>
            </a:r>
          </a:p>
          <a:p>
            <a:r>
              <a:rPr lang="en-US" dirty="0"/>
              <a:t>y = </a:t>
            </a:r>
            <a:r>
              <a:rPr lang="en-US" dirty="0" err="1"/>
              <a:t>exp</a:t>
            </a:r>
            <a:r>
              <a:rPr lang="en-US" dirty="0"/>
              <a:t>(z)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C00000"/>
                </a:solidFill>
              </a:rPr>
              <a:t># Base 10 log </a:t>
            </a:r>
          </a:p>
          <a:p>
            <a:r>
              <a:rPr lang="en-US" dirty="0"/>
              <a:t>z = log(</a:t>
            </a:r>
            <a:r>
              <a:rPr lang="en-US" dirty="0" err="1"/>
              <a:t>vec</a:t>
            </a:r>
            <a:r>
              <a:rPr lang="en-US" dirty="0"/>
              <a:t>, base = 10)</a:t>
            </a:r>
          </a:p>
        </p:txBody>
      </p:sp>
      <p:sp>
        <p:nvSpPr>
          <p:cNvPr id="9" name="Rectangle 8"/>
          <p:cNvSpPr/>
          <p:nvPr/>
        </p:nvSpPr>
        <p:spPr>
          <a:xfrm>
            <a:off x="225183" y="5652537"/>
            <a:ext cx="1093952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l-PL" dirty="0"/>
              <a:t>&gt; z</a:t>
            </a:r>
          </a:p>
          <a:p>
            <a:r>
              <a:rPr lang="pl-PL" dirty="0"/>
              <a:t> [1] 0.0000000 0.3010300 0.4771213 0.6020600 0.6989700 0.7781513 0.8450980 0.9030900 0.9542425 1.0000000</a:t>
            </a:r>
            <a:endParaRPr lang="en-US" dirty="0"/>
          </a:p>
        </p:txBody>
      </p:sp>
      <p:sp>
        <p:nvSpPr>
          <p:cNvPr id="10" name="Arrow: Right 9"/>
          <p:cNvSpPr/>
          <p:nvPr/>
        </p:nvSpPr>
        <p:spPr>
          <a:xfrm rot="5400000">
            <a:off x="500338" y="4875769"/>
            <a:ext cx="263026" cy="42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39858" y="1101099"/>
            <a:ext cx="48492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sz="2400" dirty="0">
                <a:solidFill>
                  <a:srgbClr val="C00000"/>
                </a:solidFill>
              </a:rPr>
              <a:t># square root </a:t>
            </a:r>
          </a:p>
          <a:p>
            <a:r>
              <a:rPr lang="pt-BR" dirty="0"/>
              <a:t>z = sqrt(4)</a:t>
            </a:r>
          </a:p>
          <a:p>
            <a:r>
              <a:rPr lang="pt-BR" sz="2400" dirty="0">
                <a:solidFill>
                  <a:srgbClr val="C00000"/>
                </a:solidFill>
              </a:rPr>
              <a:t># factorial</a:t>
            </a:r>
          </a:p>
          <a:p>
            <a:r>
              <a:rPr lang="pt-BR" dirty="0"/>
              <a:t>z =  factorial(4)</a:t>
            </a:r>
          </a:p>
          <a:p>
            <a:r>
              <a:rPr lang="pt-BR" sz="2400" dirty="0">
                <a:solidFill>
                  <a:srgbClr val="C00000"/>
                </a:solidFill>
              </a:rPr>
              <a:t># combinatorics ncr</a:t>
            </a:r>
          </a:p>
          <a:p>
            <a:r>
              <a:rPr lang="pt-BR" dirty="0"/>
              <a:t>n = 5 ; r  = 3</a:t>
            </a:r>
          </a:p>
          <a:p>
            <a:endParaRPr lang="pt-BR" dirty="0"/>
          </a:p>
          <a:p>
            <a:r>
              <a:rPr lang="pt-BR" dirty="0"/>
              <a:t>num = choose(n,r)</a:t>
            </a:r>
          </a:p>
          <a:p>
            <a:endParaRPr lang="pt-BR" dirty="0"/>
          </a:p>
          <a:p>
            <a:r>
              <a:rPr lang="pt-BR" dirty="0"/>
              <a:t>num2 = choose(n,n-r)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730589" y="1216742"/>
            <a:ext cx="0" cy="388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/>
          <p:cNvSpPr/>
          <p:nvPr/>
        </p:nvSpPr>
        <p:spPr>
          <a:xfrm>
            <a:off x="6490466" y="3724081"/>
            <a:ext cx="1310431" cy="198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86831" y="3428317"/>
            <a:ext cx="84666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num</a:t>
            </a:r>
            <a:endParaRPr lang="en-US" dirty="0"/>
          </a:p>
          <a:p>
            <a:r>
              <a:rPr lang="en-US" dirty="0"/>
              <a:t>[1] 10</a:t>
            </a:r>
          </a:p>
        </p:txBody>
      </p:sp>
      <p:sp>
        <p:nvSpPr>
          <p:cNvPr id="16" name="Arrow: Right 15"/>
          <p:cNvSpPr/>
          <p:nvPr/>
        </p:nvSpPr>
        <p:spPr>
          <a:xfrm flipV="1">
            <a:off x="6490466" y="4289897"/>
            <a:ext cx="3466334" cy="121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103224" y="4194253"/>
            <a:ext cx="9373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 num2</a:t>
            </a:r>
          </a:p>
          <a:p>
            <a:r>
              <a:rPr lang="en-US" dirty="0"/>
              <a:t>[1] 10</a:t>
            </a:r>
          </a:p>
        </p:txBody>
      </p:sp>
    </p:spTree>
    <p:extLst>
      <p:ext uri="{BB962C8B-B14F-4D97-AF65-F5344CB8AC3E}">
        <p14:creationId xmlns:p14="http://schemas.microsoft.com/office/powerpoint/2010/main" val="31114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4773" y="1026994"/>
            <a:ext cx="380494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#Rounding Numbers</a:t>
            </a:r>
          </a:p>
          <a:p>
            <a:r>
              <a:rPr lang="en-US" dirty="0"/>
              <a:t>x = 123.456</a:t>
            </a:r>
          </a:p>
          <a:p>
            <a:r>
              <a:rPr lang="en-US" sz="2400" dirty="0">
                <a:solidFill>
                  <a:srgbClr val="C00000"/>
                </a:solidFill>
              </a:rPr>
              <a:t># normal rounding 2 decimal places</a:t>
            </a:r>
          </a:p>
          <a:p>
            <a:r>
              <a:rPr lang="en-US" dirty="0"/>
              <a:t>z = round(</a:t>
            </a:r>
            <a:r>
              <a:rPr lang="en-US" dirty="0" err="1"/>
              <a:t>x,digits</a:t>
            </a:r>
            <a:r>
              <a:rPr lang="en-US" dirty="0"/>
              <a:t> = 2)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# flooring </a:t>
            </a:r>
          </a:p>
          <a:p>
            <a:r>
              <a:rPr lang="en-US" dirty="0"/>
              <a:t>z = floor(x)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# ceiling</a:t>
            </a:r>
          </a:p>
          <a:p>
            <a:r>
              <a:rPr lang="en-US" dirty="0"/>
              <a:t>z = ceiling(x)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# truncating decimal part </a:t>
            </a:r>
          </a:p>
          <a:p>
            <a:r>
              <a:rPr lang="en-US" dirty="0"/>
              <a:t>z = </a:t>
            </a:r>
            <a:r>
              <a:rPr lang="en-US" dirty="0" err="1"/>
              <a:t>trunc</a:t>
            </a:r>
            <a:r>
              <a:rPr lang="en-US" dirty="0"/>
              <a:t>(x)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3439" y="256094"/>
            <a:ext cx="10741582" cy="681876"/>
          </a:xfrm>
        </p:spPr>
        <p:txBody>
          <a:bodyPr>
            <a:normAutofit/>
          </a:bodyPr>
          <a:lstStyle/>
          <a:p>
            <a:r>
              <a:rPr lang="en-US" sz="3600" dirty="0"/>
              <a:t>Preliminary Data Assignment and Math Operators contd. </a:t>
            </a:r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935111" y="2357500"/>
            <a:ext cx="790222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&gt; z [1] 123.46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2336800" y="2558242"/>
            <a:ext cx="462455" cy="15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889411" y="2937549"/>
            <a:ext cx="970844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&gt; z [1]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123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2294244" y="3168383"/>
            <a:ext cx="1010021" cy="146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/>
          <p:cNvSpPr/>
          <p:nvPr/>
        </p:nvSpPr>
        <p:spPr>
          <a:xfrm>
            <a:off x="2280356" y="3748432"/>
            <a:ext cx="2421716" cy="169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922408" y="3620888"/>
            <a:ext cx="970844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&gt; z [1]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124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2302933" y="4550322"/>
            <a:ext cx="3019973" cy="115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610874" y="4411823"/>
            <a:ext cx="994016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&gt; z [1]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123</a:t>
            </a:r>
          </a:p>
        </p:txBody>
      </p:sp>
    </p:spTree>
    <p:extLst>
      <p:ext uri="{BB962C8B-B14F-4D97-AF65-F5344CB8AC3E}">
        <p14:creationId xmlns:p14="http://schemas.microsoft.com/office/powerpoint/2010/main" val="178949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8" y="291597"/>
            <a:ext cx="8384623" cy="681876"/>
          </a:xfrm>
        </p:spPr>
        <p:txBody>
          <a:bodyPr>
            <a:normAutofit/>
          </a:bodyPr>
          <a:lstStyle/>
          <a:p>
            <a:r>
              <a:rPr lang="en-US" sz="3600" dirty="0"/>
              <a:t>Vectors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5427" y="190061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 Define  a Vector as arbitrary numbers </a:t>
            </a:r>
          </a:p>
          <a:p>
            <a:r>
              <a:rPr lang="en-US" dirty="0" err="1"/>
              <a:t>My_First_Vector</a:t>
            </a:r>
            <a:r>
              <a:rPr lang="en-US" dirty="0"/>
              <a:t> &lt;- c(12,4,4,6,9,3)</a:t>
            </a:r>
          </a:p>
        </p:txBody>
      </p:sp>
      <p:sp>
        <p:nvSpPr>
          <p:cNvPr id="7" name="Rectangle 6"/>
          <p:cNvSpPr/>
          <p:nvPr/>
        </p:nvSpPr>
        <p:spPr>
          <a:xfrm>
            <a:off x="417095" y="2735426"/>
            <a:ext cx="83950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 Generating a vector using sequence of numbers with increment </a:t>
            </a:r>
          </a:p>
          <a:p>
            <a:r>
              <a:rPr lang="en-US" dirty="0" err="1"/>
              <a:t>My_Second_Vector</a:t>
            </a:r>
            <a:r>
              <a:rPr lang="en-US" dirty="0"/>
              <a:t> = </a:t>
            </a:r>
            <a:r>
              <a:rPr lang="en-US" dirty="0" err="1"/>
              <a:t>seq</a:t>
            </a:r>
            <a:r>
              <a:rPr lang="en-US" dirty="0"/>
              <a:t>(from = 2.5, to = 5.0, by = 0.5)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428" y="1113331"/>
            <a:ext cx="1138908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vector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is a sequence of data elements of the same basic type. Members in a 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vector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are officially called components</a:t>
            </a:r>
            <a:endParaRPr lang="en-US" dirty="0"/>
          </a:p>
        </p:txBody>
      </p:sp>
      <p:sp>
        <p:nvSpPr>
          <p:cNvPr id="4" name="Right Bracket 3"/>
          <p:cNvSpPr/>
          <p:nvPr/>
        </p:nvSpPr>
        <p:spPr>
          <a:xfrm>
            <a:off x="8375488" y="1924457"/>
            <a:ext cx="654755" cy="161431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/>
          <p:cNvSpPr/>
          <p:nvPr/>
        </p:nvSpPr>
        <p:spPr>
          <a:xfrm>
            <a:off x="9195977" y="2500862"/>
            <a:ext cx="237067" cy="42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28500" y="2392452"/>
            <a:ext cx="1845131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Note: both are of same length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9548" y="3738993"/>
            <a:ext cx="85279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 linear operation on two vectors </a:t>
            </a:r>
          </a:p>
          <a:p>
            <a:r>
              <a:rPr lang="en-US" dirty="0" err="1"/>
              <a:t>My_Third_Vec</a:t>
            </a:r>
            <a:r>
              <a:rPr lang="en-US" dirty="0"/>
              <a:t>  = 10* </a:t>
            </a:r>
            <a:r>
              <a:rPr lang="en-US" dirty="0" err="1"/>
              <a:t>My_First_Vector</a:t>
            </a:r>
            <a:r>
              <a:rPr lang="en-US" dirty="0"/>
              <a:t> + 20*</a:t>
            </a:r>
            <a:r>
              <a:rPr lang="en-US" dirty="0" err="1"/>
              <a:t>My_Second_Vector</a:t>
            </a:r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10132" y="4008438"/>
            <a:ext cx="308186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My_Third_Vec</a:t>
            </a:r>
            <a:endParaRPr lang="en-US" dirty="0"/>
          </a:p>
          <a:p>
            <a:r>
              <a:rPr lang="en-US" dirty="0"/>
              <a:t>[1] 170 100 110 140 180 130</a:t>
            </a:r>
          </a:p>
        </p:txBody>
      </p:sp>
      <p:sp>
        <p:nvSpPr>
          <p:cNvPr id="18" name="Arrow: Right 17"/>
          <p:cNvSpPr/>
          <p:nvPr/>
        </p:nvSpPr>
        <p:spPr>
          <a:xfrm>
            <a:off x="8702865" y="4177352"/>
            <a:ext cx="237067" cy="42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95912" y="5947369"/>
            <a:ext cx="539608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First_and_Second</a:t>
            </a:r>
            <a:endParaRPr lang="en-US" dirty="0"/>
          </a:p>
          <a:p>
            <a:r>
              <a:rPr lang="en-US" dirty="0"/>
              <a:t> [1] 12.0  4.0  4.0  6.0  9.0  3.0  2.5  3.0  3.5  4.0  4.5  5.0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9548" y="4816838"/>
            <a:ext cx="79584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 combining two vectors </a:t>
            </a:r>
          </a:p>
          <a:p>
            <a:r>
              <a:rPr lang="en-US" dirty="0" err="1"/>
              <a:t>First_and_Second</a:t>
            </a:r>
            <a:r>
              <a:rPr lang="en-US" dirty="0"/>
              <a:t> &lt;- c(</a:t>
            </a:r>
            <a:r>
              <a:rPr lang="en-US" dirty="0" err="1"/>
              <a:t>My_First_Vector</a:t>
            </a:r>
            <a:r>
              <a:rPr lang="en-US" dirty="0"/>
              <a:t>, </a:t>
            </a:r>
            <a:r>
              <a:rPr lang="en-US" dirty="0" err="1"/>
              <a:t>My_Second_Vector</a:t>
            </a:r>
            <a:r>
              <a:rPr lang="en-US" dirty="0"/>
              <a:t>)</a:t>
            </a:r>
          </a:p>
        </p:txBody>
      </p:sp>
      <p:sp>
        <p:nvSpPr>
          <p:cNvPr id="22" name="Arrow: Right 21"/>
          <p:cNvSpPr/>
          <p:nvPr/>
        </p:nvSpPr>
        <p:spPr>
          <a:xfrm rot="5400000">
            <a:off x="7620804" y="5540291"/>
            <a:ext cx="237067" cy="42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6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5428" y="888086"/>
            <a:ext cx="93617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 repeat a vector 3 times </a:t>
            </a:r>
          </a:p>
          <a:p>
            <a:r>
              <a:rPr lang="en-US" dirty="0"/>
              <a:t>vec3 &lt;- c(0,0,7)</a:t>
            </a:r>
          </a:p>
          <a:p>
            <a:r>
              <a:rPr lang="en-US" dirty="0"/>
              <a:t>Rvec3 &lt;-rep(vec3,times=3)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5428" y="291597"/>
            <a:ext cx="8384623" cy="681876"/>
          </a:xfrm>
        </p:spPr>
        <p:txBody>
          <a:bodyPr>
            <a:normAutofit/>
          </a:bodyPr>
          <a:lstStyle/>
          <a:p>
            <a:r>
              <a:rPr lang="en-US" sz="3600" dirty="0"/>
              <a:t>More on Vectors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16285" y="1246796"/>
            <a:ext cx="223177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&gt; Rvec3</a:t>
            </a:r>
          </a:p>
          <a:p>
            <a:r>
              <a:rPr lang="fr-FR" dirty="0"/>
              <a:t>[1] 0 0 7 0 0 7 0 0 7</a:t>
            </a:r>
            <a:endParaRPr lang="en-US" dirty="0"/>
          </a:p>
        </p:txBody>
      </p:sp>
      <p:sp>
        <p:nvSpPr>
          <p:cNvPr id="8" name="Arrow: Right 7"/>
          <p:cNvSpPr/>
          <p:nvPr/>
        </p:nvSpPr>
        <p:spPr>
          <a:xfrm>
            <a:off x="4283427" y="1316187"/>
            <a:ext cx="237067" cy="42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4225" y="2361738"/>
            <a:ext cx="7308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 Generating a vector using 'n' numbers equally spaced</a:t>
            </a:r>
          </a:p>
          <a:p>
            <a:r>
              <a:rPr lang="en-US" dirty="0"/>
              <a:t>vec2 = </a:t>
            </a:r>
            <a:r>
              <a:rPr lang="en-US" dirty="0" err="1"/>
              <a:t>seq</a:t>
            </a:r>
            <a:r>
              <a:rPr lang="en-US" dirty="0"/>
              <a:t>(from = 2.5, to = 7, </a:t>
            </a:r>
            <a:r>
              <a:rPr lang="en-US" dirty="0" err="1"/>
              <a:t>length.out</a:t>
            </a:r>
            <a:r>
              <a:rPr lang="en-US" dirty="0"/>
              <a:t> = 10)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7731276" y="2750984"/>
            <a:ext cx="414463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/>
              <a:t>&gt;  Vec2</a:t>
            </a:r>
          </a:p>
          <a:p>
            <a:r>
              <a:rPr lang="en-US" altLang="en-US" dirty="0"/>
              <a:t>[1] 2.5 3.0 3.5 4.0 4.5 5.0 5.5 6.0 6.5 7.0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7059483" y="2838166"/>
            <a:ext cx="237067" cy="42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4225" y="3669532"/>
            <a:ext cx="88101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 Repeat individual occurrences of a vector specified number of times </a:t>
            </a:r>
          </a:p>
          <a:p>
            <a:r>
              <a:rPr lang="en-US" dirty="0"/>
              <a:t>Rvec321 &lt;- rep(c(1,2,3),times = c(3,2,1))</a:t>
            </a:r>
          </a:p>
        </p:txBody>
      </p:sp>
      <p:sp>
        <p:nvSpPr>
          <p:cNvPr id="13" name="Arrow: Right 12"/>
          <p:cNvSpPr/>
          <p:nvPr/>
        </p:nvSpPr>
        <p:spPr>
          <a:xfrm>
            <a:off x="7092338" y="4191121"/>
            <a:ext cx="237067" cy="42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731276" y="4297469"/>
            <a:ext cx="158271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/>
              <a:t>&gt; Rvec321 </a:t>
            </a:r>
          </a:p>
          <a:p>
            <a:r>
              <a:rPr lang="en-US" altLang="en-US" dirty="0"/>
              <a:t>[1] 1 1 1 2 2 3</a:t>
            </a:r>
          </a:p>
        </p:txBody>
      </p:sp>
      <p:sp>
        <p:nvSpPr>
          <p:cNvPr id="4" name="Rectangle 3"/>
          <p:cNvSpPr/>
          <p:nvPr/>
        </p:nvSpPr>
        <p:spPr>
          <a:xfrm>
            <a:off x="384225" y="512033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 Repeat each occurrence in a vector 'n' times</a:t>
            </a:r>
          </a:p>
          <a:p>
            <a:r>
              <a:rPr lang="en-US" dirty="0" err="1"/>
              <a:t>Rvecn</a:t>
            </a:r>
            <a:r>
              <a:rPr lang="en-US" dirty="0"/>
              <a:t> &lt;- rep(c(1,2,3),each=3)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7088357" y="5521821"/>
            <a:ext cx="237067" cy="42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692975" y="5598078"/>
            <a:ext cx="220738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/>
              <a:t>&gt; </a:t>
            </a:r>
            <a:r>
              <a:rPr lang="en-US" altLang="en-US" dirty="0" err="1"/>
              <a:t>Rvecn</a:t>
            </a:r>
            <a:endParaRPr lang="en-US" altLang="en-US" dirty="0"/>
          </a:p>
          <a:p>
            <a:r>
              <a:rPr lang="en-US" altLang="en-US" dirty="0"/>
              <a:t> [1] 1 1 1 2 2 2 3 3 3</a:t>
            </a:r>
          </a:p>
        </p:txBody>
      </p:sp>
    </p:spTree>
    <p:extLst>
      <p:ext uri="{BB962C8B-B14F-4D97-AF65-F5344CB8AC3E}">
        <p14:creationId xmlns:p14="http://schemas.microsoft.com/office/powerpoint/2010/main" val="226532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6676</TotalTime>
  <Words>1877</Words>
  <Application>Microsoft Office PowerPoint</Application>
  <PresentationFormat>Widescreen</PresentationFormat>
  <Paragraphs>298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</vt:lpstr>
      <vt:lpstr>Calibri</vt:lpstr>
      <vt:lpstr>Calibri Light</vt:lpstr>
      <vt:lpstr>Cambria Math</vt:lpstr>
      <vt:lpstr>Lucida Console</vt:lpstr>
      <vt:lpstr>Verdana</vt:lpstr>
      <vt:lpstr>Office Theme</vt:lpstr>
      <vt:lpstr>Introduction to R </vt:lpstr>
      <vt:lpstr>Agenda</vt:lpstr>
      <vt:lpstr>What is R?  </vt:lpstr>
      <vt:lpstr>Understanding the R studio IDE</vt:lpstr>
      <vt:lpstr>Preliminary Data Assignment and Math Operators </vt:lpstr>
      <vt:lpstr>Preliminary Data Assignment and Math Operators contd. </vt:lpstr>
      <vt:lpstr>Preliminary Data Assignment and Math Operators contd. </vt:lpstr>
      <vt:lpstr>Vectors </vt:lpstr>
      <vt:lpstr>More on Vectors</vt:lpstr>
      <vt:lpstr>Logical Vectors</vt:lpstr>
      <vt:lpstr>Strings   </vt:lpstr>
      <vt:lpstr>Naming strings</vt:lpstr>
      <vt:lpstr>Matrices</vt:lpstr>
      <vt:lpstr>Data Frames </vt:lpstr>
      <vt:lpstr>Data Frames contd.  </vt:lpstr>
      <vt:lpstr>Lists</vt:lpstr>
      <vt:lpstr>Lists contd. </vt:lpstr>
      <vt:lpstr>Initialization  concepts</vt:lpstr>
      <vt:lpstr>List Initialization  concepts</vt:lpstr>
      <vt:lpstr>Module 1 - Quiz </vt:lpstr>
      <vt:lpstr>Thank You 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</dc:title>
  <dc:creator>Roychowdhury, Anish</dc:creator>
  <cp:lastModifiedBy>Roychowdhury, Anish</cp:lastModifiedBy>
  <cp:revision>141</cp:revision>
  <dcterms:created xsi:type="dcterms:W3CDTF">2016-10-17T11:46:38Z</dcterms:created>
  <dcterms:modified xsi:type="dcterms:W3CDTF">2017-07-24T09:10:41Z</dcterms:modified>
</cp:coreProperties>
</file>