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63" r:id="rId5"/>
    <p:sldId id="265" r:id="rId6"/>
    <p:sldId id="266" r:id="rId7"/>
    <p:sldId id="267" r:id="rId8"/>
    <p:sldId id="268" r:id="rId9"/>
    <p:sldId id="270" r:id="rId10"/>
    <p:sldId id="269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56EBF-E284-4C4C-B9A6-1DF3F2D0C3E6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3D7E2-3887-4419-ADDA-774338F08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98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3D7E2-3887-4419-ADDA-774338F085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50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3D7E2-3887-4419-ADDA-774338F085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9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EC7D1-8133-4CDA-81ED-D7E8E43A4AE5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4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37C31-B736-4E18-BEDA-BEAB5CFBBF9F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5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26D3-5C59-4340-8FDA-4869ACA9C4C1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5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EF36-6B67-433F-914B-93EC584FD38C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7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3B80-88B4-4B9C-BB26-ACDEDD1FB819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1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6398-4290-4FDD-9B10-169D636C3F66}" type="datetime1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1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3486-5118-46C2-AF03-01AE95298C04}" type="datetime1">
              <a:rPr lang="en-US" smtClean="0"/>
              <a:t>9/16/2017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8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A70A-7B40-4F1C-BDFE-7B5D13400741}" type="datetime1">
              <a:rPr lang="en-US" smtClean="0"/>
              <a:t>9/16/2017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84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78A9-3F6D-4161-AA0D-5052A99FB0FE}" type="datetime1">
              <a:rPr lang="en-US" smtClean="0"/>
              <a:t>9/16/2017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9502-655E-4C73-8284-19D6ECE84E6C}" type="datetime1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8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4B08-4A63-48A2-BDF5-DF95C8F438E5}" type="datetime1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3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EAB0A-B71D-482C-9098-465C5DC90C80}" type="datetime1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2017 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3893"/>
            <a:ext cx="9144000" cy="920999"/>
          </a:xfrm>
        </p:spPr>
        <p:txBody>
          <a:bodyPr/>
          <a:lstStyle/>
          <a:p>
            <a:r>
              <a:rPr lang="en-US" dirty="0"/>
              <a:t>Introduction to R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5418" y="3397124"/>
            <a:ext cx="77643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/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 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 Module – 2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Data I/O,  Functions and  Loops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CII</a:t>
            </a:r>
          </a:p>
          <a:p>
            <a:pPr algn="ctr"/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2400" i="1" dirty="0"/>
              <a:t> </a:t>
            </a:r>
            <a:endParaRPr lang="en-US" sz="2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732E3C-9DA9-4E47-A9E2-7AEFEA3B4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3790422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5100" y="1832035"/>
            <a:ext cx="2463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 in 1:5){</a:t>
            </a:r>
          </a:p>
          <a:p>
            <a:r>
              <a:rPr lang="en-US" dirty="0"/>
              <a:t>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for(j in 1:5){</a:t>
            </a:r>
          </a:p>
          <a:p>
            <a:r>
              <a:rPr lang="en-US" dirty="0"/>
              <a:t>  j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# Display 'j' outside loop</a:t>
            </a:r>
          </a:p>
          <a:p>
            <a:r>
              <a:rPr lang="en-US" dirty="0"/>
              <a:t>j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&lt;-1:5</a:t>
            </a:r>
          </a:p>
          <a:p>
            <a:r>
              <a:rPr lang="en-US" dirty="0"/>
              <a:t>for(j in </a:t>
            </a:r>
            <a:r>
              <a:rPr lang="en-US" dirty="0" err="1"/>
              <a:t>i</a:t>
            </a:r>
            <a:r>
              <a:rPr lang="en-US" dirty="0"/>
              <a:t>){</a:t>
            </a:r>
          </a:p>
          <a:p>
            <a:r>
              <a:rPr lang="en-US" dirty="0"/>
              <a:t>  print(j)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787" y="1209467"/>
            <a:ext cx="112332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 loops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140597" cy="1325563"/>
          </a:xfrm>
        </p:spPr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032552" y="1789083"/>
            <a:ext cx="596348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5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30895" y="3039810"/>
            <a:ext cx="2007705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defRPr>
            </a:lvl1pPr>
          </a:lstStyle>
          <a:p>
            <a:r>
              <a:rPr lang="en-US" sz="1400" dirty="0"/>
              <a:t>No console output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30895" y="4441460"/>
            <a:ext cx="77017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defRPr>
            </a:lvl1pPr>
          </a:lstStyle>
          <a:p>
            <a:r>
              <a:rPr lang="en-US" sz="1400" dirty="0"/>
              <a:t>[1] 5 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032383" y="5115167"/>
            <a:ext cx="566531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[1] 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[1] 2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[1] 3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[1] 4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[1] 5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958489" y="941492"/>
            <a:ext cx="0" cy="5396948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51608" y="1292135"/>
            <a:ext cx="127765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while loops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51608" y="2029871"/>
            <a:ext cx="16628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x&lt;-0</a:t>
            </a:r>
          </a:p>
          <a:p>
            <a:r>
              <a:rPr lang="en-US" dirty="0"/>
              <a:t>while(x &lt;5){ </a:t>
            </a:r>
          </a:p>
          <a:p>
            <a:r>
              <a:rPr lang="en-US" dirty="0"/>
              <a:t>  print( x&lt;-x+1) </a:t>
            </a:r>
          </a:p>
          <a:p>
            <a:r>
              <a:rPr lang="en-US" dirty="0"/>
              <a:t>}</a:t>
            </a: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8261851" y="1998829"/>
            <a:ext cx="609180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[1] 1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[1] 2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[1] 3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[1] 4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[1] 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462532" y="395239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/>
              <a:t>y&lt;-0</a:t>
            </a:r>
          </a:p>
          <a:p>
            <a:r>
              <a:rPr lang="es-ES" dirty="0" err="1"/>
              <a:t>repeat</a:t>
            </a:r>
            <a:r>
              <a:rPr lang="es-ES" dirty="0"/>
              <a:t>{</a:t>
            </a:r>
          </a:p>
          <a:p>
            <a:r>
              <a:rPr lang="es-ES" dirty="0"/>
              <a:t>  </a:t>
            </a:r>
            <a:r>
              <a:rPr lang="es-ES" dirty="0" err="1"/>
              <a:t>print</a:t>
            </a:r>
            <a:r>
              <a:rPr lang="es-ES" dirty="0"/>
              <a:t>(y&lt;-y+1)</a:t>
            </a:r>
          </a:p>
          <a:p>
            <a:r>
              <a:rPr lang="es-ES" dirty="0"/>
              <a:t>  </a:t>
            </a:r>
            <a:r>
              <a:rPr lang="es-ES" dirty="0" err="1"/>
              <a:t>if</a:t>
            </a:r>
            <a:r>
              <a:rPr lang="es-ES" dirty="0"/>
              <a:t>(y&gt;5){</a:t>
            </a:r>
          </a:p>
          <a:p>
            <a:r>
              <a:rPr lang="es-ES" dirty="0"/>
              <a:t>    break</a:t>
            </a:r>
          </a:p>
          <a:p>
            <a:r>
              <a:rPr lang="es-ES" dirty="0"/>
              <a:t>  }</a:t>
            </a:r>
          </a:p>
          <a:p>
            <a:r>
              <a:rPr lang="es-ES" dirty="0"/>
              <a:t>}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51607" y="3399325"/>
            <a:ext cx="180179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Repeat – break 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8322095" y="4231042"/>
            <a:ext cx="644407" cy="1292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[1] 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[1] 2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[1] 3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[1] 4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[1] 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[1] 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0A958-22B5-4AD2-98A1-0B5249011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1575542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37253" y="2577947"/>
            <a:ext cx="3140597" cy="1325563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B7B5E1-6446-4C54-908D-1761B5285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212437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86202"/>
          </a:xfrm>
        </p:spPr>
        <p:txBody>
          <a:bodyPr>
            <a:normAutofit/>
          </a:bodyPr>
          <a:lstStyle/>
          <a:p>
            <a:r>
              <a:rPr lang="en-US" dirty="0"/>
              <a:t>Data I/O File Read / Write </a:t>
            </a:r>
          </a:p>
          <a:p>
            <a:r>
              <a:rPr lang="en-US" dirty="0"/>
              <a:t>Functions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Misc. Functions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User Defined Functions  </a:t>
            </a:r>
            <a:endParaRPr lang="en-US" dirty="0"/>
          </a:p>
          <a:p>
            <a:r>
              <a:rPr lang="en-US" dirty="0"/>
              <a:t>Loops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4AF9A-4067-4F90-AF2E-A6CFEB410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374110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5803" y="302374"/>
            <a:ext cx="10983664" cy="681876"/>
          </a:xfrm>
        </p:spPr>
        <p:txBody>
          <a:bodyPr>
            <a:normAutofit/>
          </a:bodyPr>
          <a:lstStyle/>
          <a:p>
            <a:r>
              <a:rPr lang="en-US" sz="3600" dirty="0"/>
              <a:t>File I/O – Read and Write csv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38600" y="1343175"/>
            <a:ext cx="3710356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Read the data file  into a data frame </a:t>
            </a:r>
          </a:p>
        </p:txBody>
      </p:sp>
      <p:sp>
        <p:nvSpPr>
          <p:cNvPr id="8" name="Down Arrow 7"/>
          <p:cNvSpPr/>
          <p:nvPr/>
        </p:nvSpPr>
        <p:spPr>
          <a:xfrm>
            <a:off x="5662246" y="1863969"/>
            <a:ext cx="249113" cy="2579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74475" y="2273339"/>
            <a:ext cx="397998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Extract and separate relevant portions</a:t>
            </a:r>
          </a:p>
        </p:txBody>
      </p:sp>
      <p:sp>
        <p:nvSpPr>
          <p:cNvPr id="10" name="Down Arrow 9"/>
          <p:cNvSpPr/>
          <p:nvPr/>
        </p:nvSpPr>
        <p:spPr>
          <a:xfrm>
            <a:off x="5662246" y="2771176"/>
            <a:ext cx="249113" cy="2579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5640267" y="3704298"/>
            <a:ext cx="249113" cy="2579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84479" y="3116302"/>
            <a:ext cx="200464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Computation Block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11539" y="4130178"/>
            <a:ext cx="275052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Populate Output Structure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5643197" y="4706517"/>
            <a:ext cx="249113" cy="2579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46483" y="5241520"/>
            <a:ext cx="212261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Write Output File </a:t>
            </a:r>
          </a:p>
        </p:txBody>
      </p:sp>
      <p:sp>
        <p:nvSpPr>
          <p:cNvPr id="16" name="Right Brace 15"/>
          <p:cNvSpPr/>
          <p:nvPr/>
        </p:nvSpPr>
        <p:spPr>
          <a:xfrm>
            <a:off x="7951177" y="2121877"/>
            <a:ext cx="404446" cy="27080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509490" y="3291226"/>
            <a:ext cx="178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Processing </a:t>
            </a:r>
          </a:p>
        </p:txBody>
      </p:sp>
      <p:sp>
        <p:nvSpPr>
          <p:cNvPr id="18" name="Right Brace 17"/>
          <p:cNvSpPr/>
          <p:nvPr/>
        </p:nvSpPr>
        <p:spPr>
          <a:xfrm>
            <a:off x="7945315" y="5123671"/>
            <a:ext cx="404446" cy="6085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546120" y="1407407"/>
            <a:ext cx="91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481651" y="5181306"/>
            <a:ext cx="91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3" name="Right Brace 22"/>
          <p:cNvSpPr/>
          <p:nvPr/>
        </p:nvSpPr>
        <p:spPr>
          <a:xfrm>
            <a:off x="7945315" y="1343175"/>
            <a:ext cx="404446" cy="6085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EC6FAE-FA22-4501-B9E8-7F14A1A8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301001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94062" y="301249"/>
            <a:ext cx="6555037" cy="681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Data I/O – File Read Write contd.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4062" y="950250"/>
            <a:ext cx="1053838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Objective :  Read  Car Sales file  and report car model and make for those  models having sale value &gt; 300,</a:t>
            </a:r>
          </a:p>
          <a:p>
            <a:r>
              <a:rPr lang="en-US" dirty="0">
                <a:solidFill>
                  <a:srgbClr val="C00000"/>
                </a:solidFill>
              </a:rPr>
              <a:t>List by highest sales first  </a:t>
            </a:r>
          </a:p>
        </p:txBody>
      </p:sp>
      <p:sp>
        <p:nvSpPr>
          <p:cNvPr id="3" name="Rectangle 2"/>
          <p:cNvSpPr/>
          <p:nvPr/>
        </p:nvSpPr>
        <p:spPr>
          <a:xfrm>
            <a:off x="694062" y="1814150"/>
            <a:ext cx="347153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# Read the Car Sales csv file </a:t>
            </a:r>
          </a:p>
          <a:p>
            <a:r>
              <a:rPr lang="en-US" sz="1600" dirty="0" err="1"/>
              <a:t>Car_Data</a:t>
            </a:r>
            <a:r>
              <a:rPr lang="en-US" sz="1600" dirty="0"/>
              <a:t>&lt;-read.csv(file="CarSales.csv")</a:t>
            </a:r>
          </a:p>
        </p:txBody>
      </p:sp>
      <p:sp>
        <p:nvSpPr>
          <p:cNvPr id="5" name="Rectangle 4"/>
          <p:cNvSpPr/>
          <p:nvPr/>
        </p:nvSpPr>
        <p:spPr>
          <a:xfrm>
            <a:off x="694062" y="2553881"/>
            <a:ext cx="266417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# Display  car sales data  </a:t>
            </a:r>
          </a:p>
          <a:p>
            <a:r>
              <a:rPr lang="en-US" sz="1600" dirty="0" err="1"/>
              <a:t>CarData</a:t>
            </a:r>
            <a:endParaRPr lang="en-US" sz="16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444978" y="1881626"/>
            <a:ext cx="7845777" cy="1130391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73080" r="84074" b="7315"/>
          <a:stretch/>
        </p:blipFill>
        <p:spPr>
          <a:xfrm>
            <a:off x="9290755" y="1881625"/>
            <a:ext cx="1941689" cy="13445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694062" y="3293612"/>
            <a:ext cx="6096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# Subset- Choose car Make and Model, Sales  for sales &gt; 300</a:t>
            </a:r>
            <a:endParaRPr lang="en-US" dirty="0"/>
          </a:p>
          <a:p>
            <a:r>
              <a:rPr lang="en-US" sz="1600" dirty="0" err="1"/>
              <a:t>TopSales</a:t>
            </a:r>
            <a:r>
              <a:rPr lang="en-US" sz="1600" dirty="0"/>
              <a:t> &lt;- subset(</a:t>
            </a:r>
            <a:r>
              <a:rPr lang="en-US" sz="1600" dirty="0" err="1"/>
              <a:t>CarData,Sales</a:t>
            </a:r>
            <a:r>
              <a:rPr lang="en-US" sz="1600" dirty="0"/>
              <a:t>&gt;300)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4062" y="4068630"/>
            <a:ext cx="6096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# and list in Descending Order </a:t>
            </a:r>
          </a:p>
          <a:p>
            <a:r>
              <a:rPr lang="en-US" sz="1600" dirty="0" err="1"/>
              <a:t>Sorted_TopSales</a:t>
            </a:r>
            <a:r>
              <a:rPr lang="en-US" sz="1600" dirty="0"/>
              <a:t> &lt;- </a:t>
            </a:r>
            <a:r>
              <a:rPr lang="en-US" sz="1600" dirty="0" err="1"/>
              <a:t>TopSales</a:t>
            </a:r>
            <a:r>
              <a:rPr lang="en-US" sz="1600" dirty="0"/>
              <a:t>[order(-</a:t>
            </a:r>
            <a:r>
              <a:rPr lang="en-US" sz="1600" dirty="0" err="1"/>
              <a:t>TopSales$Sales</a:t>
            </a:r>
            <a:r>
              <a:rPr lang="en-US" sz="1600" dirty="0"/>
              <a:t>),]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4062" y="4829113"/>
            <a:ext cx="232693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# Display Sorted Data</a:t>
            </a:r>
          </a:p>
          <a:p>
            <a:r>
              <a:rPr lang="en-US" sz="1600" dirty="0" err="1"/>
              <a:t>Sorted_TopSales</a:t>
            </a:r>
            <a:endParaRPr lang="en-US" sz="16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t="81505" r="85408" b="7315"/>
          <a:stretch/>
        </p:blipFill>
        <p:spPr>
          <a:xfrm>
            <a:off x="9290755" y="4068630"/>
            <a:ext cx="1779104" cy="76675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Straight Arrow Connector 16"/>
          <p:cNvCxnSpPr/>
          <p:nvPr/>
        </p:nvCxnSpPr>
        <p:spPr>
          <a:xfrm flipV="1">
            <a:off x="2296409" y="4043766"/>
            <a:ext cx="6994346" cy="1209601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/>
          <a:srcRect l="-583" r="44719" b="62760"/>
          <a:stretch/>
        </p:blipFill>
        <p:spPr>
          <a:xfrm>
            <a:off x="7494105" y="4960318"/>
            <a:ext cx="4590460" cy="17212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Rectangle 20"/>
          <p:cNvSpPr/>
          <p:nvPr/>
        </p:nvSpPr>
        <p:spPr>
          <a:xfrm>
            <a:off x="673253" y="5624319"/>
            <a:ext cx="682085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# Write output file </a:t>
            </a:r>
          </a:p>
          <a:p>
            <a:r>
              <a:rPr lang="en-US" sz="1600" dirty="0" err="1"/>
              <a:t>write.table</a:t>
            </a:r>
            <a:r>
              <a:rPr lang="en-US" sz="1600" dirty="0"/>
              <a:t>(</a:t>
            </a:r>
            <a:r>
              <a:rPr lang="en-US" sz="1600" dirty="0" err="1"/>
              <a:t>Sorted_TopSales,file</a:t>
            </a:r>
            <a:r>
              <a:rPr lang="en-US" sz="1600" dirty="0"/>
              <a:t>="Sorted_Top_Sales.csv",</a:t>
            </a:r>
            <a:r>
              <a:rPr lang="en-US" sz="1600" dirty="0" err="1"/>
              <a:t>sep</a:t>
            </a:r>
            <a:r>
              <a:rPr lang="en-US" sz="1600" dirty="0"/>
              <a:t>=",",</a:t>
            </a:r>
          </a:p>
          <a:p>
            <a:r>
              <a:rPr lang="en-US" sz="1600" dirty="0" err="1"/>
              <a:t>row.names</a:t>
            </a:r>
            <a:r>
              <a:rPr lang="en-US" sz="1600" dirty="0"/>
              <a:t>=FALSE)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658701" y="4957052"/>
            <a:ext cx="4736012" cy="961480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664579-C0A3-4E70-ABD6-D9CBC67E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2762490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6711"/>
            <a:ext cx="3776870" cy="1325563"/>
          </a:xfrm>
        </p:spPr>
        <p:txBody>
          <a:bodyPr/>
          <a:lstStyle/>
          <a:p>
            <a:r>
              <a:rPr lang="en-US" dirty="0"/>
              <a:t>Misc. Functions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332" y="1632841"/>
            <a:ext cx="403860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# Create a vector of 5 numbers </a:t>
            </a:r>
          </a:p>
          <a:p>
            <a:r>
              <a:rPr lang="en-US" sz="1600" dirty="0"/>
              <a:t>Vec1&lt;-c(15,2,32,45,50)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# Return 1 if value is 2 return 0 otherwise </a:t>
            </a:r>
          </a:p>
          <a:p>
            <a:r>
              <a:rPr lang="en-US" sz="1600" dirty="0" err="1"/>
              <a:t>ifelse</a:t>
            </a:r>
            <a:r>
              <a:rPr lang="en-US" sz="1600" dirty="0"/>
              <a:t>(Vec1==2,1,0)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332" y="1138274"/>
            <a:ext cx="221642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Conditional Function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057396" y="2750191"/>
            <a:ext cx="174928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ifelse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(Vec1==2,1,0)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0 1 0 0 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50944" y="2764255"/>
            <a:ext cx="226943" cy="13046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07090" y="787595"/>
            <a:ext cx="165983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Concatenation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887817" y="787595"/>
            <a:ext cx="0" cy="5218076"/>
          </a:xfrm>
          <a:prstGeom prst="line">
            <a:avLst/>
          </a:prstGeom>
          <a:ln>
            <a:solidFill>
              <a:srgbClr val="FFC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07090" y="1325343"/>
            <a:ext cx="320371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# Concatenate  two characters</a:t>
            </a:r>
          </a:p>
          <a:p>
            <a:r>
              <a:rPr lang="en-US" sz="1600" dirty="0"/>
              <a:t>paste("</a:t>
            </a:r>
            <a:r>
              <a:rPr lang="en-US" sz="1600" dirty="0" err="1"/>
              <a:t>a","b</a:t>
            </a:r>
            <a:r>
              <a:rPr lang="en-US" sz="1600" dirty="0"/>
              <a:t>")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# Explicit separators used</a:t>
            </a:r>
            <a:endParaRPr lang="en-US" dirty="0"/>
          </a:p>
          <a:p>
            <a:r>
              <a:rPr lang="en-US" sz="1600" dirty="0"/>
              <a:t>paste("</a:t>
            </a:r>
            <a:r>
              <a:rPr lang="en-US" sz="1600" dirty="0" err="1"/>
              <a:t>Hello","World</a:t>
            </a:r>
            <a:r>
              <a:rPr lang="en-US" sz="1600" dirty="0"/>
              <a:t>", </a:t>
            </a:r>
            <a:r>
              <a:rPr lang="en-US" sz="1600" dirty="0" err="1"/>
              <a:t>sep</a:t>
            </a:r>
            <a:r>
              <a:rPr lang="en-US" sz="1600" dirty="0"/>
              <a:t>="_")</a:t>
            </a:r>
          </a:p>
          <a:p>
            <a:endParaRPr lang="en-US" sz="1600" dirty="0"/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# Concatenate  two strings </a:t>
            </a:r>
          </a:p>
          <a:p>
            <a:r>
              <a:rPr lang="en-US" sz="1600" dirty="0"/>
              <a:t>String1&lt;-c("</a:t>
            </a:r>
            <a:r>
              <a:rPr lang="en-US" sz="1600" dirty="0" err="1"/>
              <a:t>hello","world</a:t>
            </a:r>
            <a:r>
              <a:rPr lang="en-US" sz="1600" dirty="0"/>
              <a:t>")</a:t>
            </a:r>
          </a:p>
          <a:p>
            <a:r>
              <a:rPr lang="en-US" sz="1600" dirty="0"/>
              <a:t>paste(String1)</a:t>
            </a:r>
          </a:p>
          <a:p>
            <a:endParaRPr lang="en-US" sz="1600" dirty="0"/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# Concatenate as single string</a:t>
            </a:r>
          </a:p>
          <a:p>
            <a:r>
              <a:rPr lang="en-US" sz="1600" dirty="0"/>
              <a:t>paste(String1,collapse=" ")</a:t>
            </a:r>
          </a:p>
          <a:p>
            <a:endParaRPr lang="en-US" sz="1600" dirty="0"/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# Concatenate without spaces</a:t>
            </a:r>
            <a:endParaRPr lang="en-US" dirty="0"/>
          </a:p>
          <a:p>
            <a:r>
              <a:rPr lang="en-US" sz="1600" dirty="0"/>
              <a:t>paste(String1,collapse="")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348871" y="1744367"/>
            <a:ext cx="347870" cy="8058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8777911" y="1685510"/>
            <a:ext cx="135172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paste("</a:t>
            </a:r>
            <a:r>
              <a:rPr lang="en-US" altLang="en-US" sz="1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a","b</a:t>
            </a:r>
            <a:r>
              <a:rPr lang="en-US" alt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")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 [1] "a b"</a:t>
            </a: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8835886" y="2740836"/>
            <a:ext cx="256429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paste("Hello","World",</a:t>
            </a:r>
            <a:r>
              <a:rPr lang="en-US" altLang="en-US" sz="1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sep</a:t>
            </a:r>
            <a:r>
              <a:rPr lang="en-US" alt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="_")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[1] "</a:t>
            </a:r>
            <a:r>
              <a:rPr lang="en-US" altLang="en-US" sz="1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Hello_World</a:t>
            </a:r>
            <a:r>
              <a:rPr lang="en-US" alt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"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9453772" y="3573435"/>
            <a:ext cx="232756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String1&lt;-c("</a:t>
            </a:r>
            <a:r>
              <a:rPr lang="en-US" altLang="en-US" sz="1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hello","world</a:t>
            </a:r>
            <a:r>
              <a:rPr lang="en-US" alt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")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&gt; paste(String1)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 [1] "hello" "world"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319052" y="2754784"/>
            <a:ext cx="347870" cy="8058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933623" y="3831102"/>
            <a:ext cx="347870" cy="8058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9614123" y="4906068"/>
            <a:ext cx="23977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paste(String1,collapse=" ")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[1] "hello world"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081938" y="5059956"/>
            <a:ext cx="347870" cy="8058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288341" y="5871836"/>
            <a:ext cx="347870" cy="8058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9776796" y="5818880"/>
            <a:ext cx="225287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paste(String1,collapse="")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[1] "</a:t>
            </a:r>
            <a:r>
              <a:rPr lang="en-US" altLang="en-US" sz="1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helloworld</a:t>
            </a:r>
            <a:r>
              <a:rPr lang="en-US" alt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"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9332" y="3684474"/>
            <a:ext cx="4627768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# Check for odd and even </a:t>
            </a:r>
            <a:r>
              <a:rPr lang="en-US" dirty="0"/>
              <a:t> </a:t>
            </a:r>
          </a:p>
          <a:p>
            <a:r>
              <a:rPr lang="en-US" sz="1600" dirty="0" err="1"/>
              <a:t>TestVec</a:t>
            </a:r>
            <a:r>
              <a:rPr lang="en-US" sz="1600" dirty="0"/>
              <a:t> = c(5,9,2,3)</a:t>
            </a:r>
          </a:p>
          <a:p>
            <a:r>
              <a:rPr lang="en-US" sz="1600" dirty="0"/>
              <a:t> </a:t>
            </a:r>
            <a:r>
              <a:rPr lang="en-US" sz="1600" dirty="0" err="1"/>
              <a:t>ResultVec</a:t>
            </a:r>
            <a:r>
              <a:rPr lang="en-US" sz="1600" dirty="0"/>
              <a:t> &lt;- </a:t>
            </a:r>
            <a:r>
              <a:rPr lang="en-US" sz="1600" dirty="0" err="1"/>
              <a:t>ifelse</a:t>
            </a:r>
            <a:r>
              <a:rPr lang="en-US" sz="1600" dirty="0"/>
              <a:t>(</a:t>
            </a:r>
            <a:r>
              <a:rPr lang="en-US" sz="1600" dirty="0" err="1"/>
              <a:t>TestVec</a:t>
            </a:r>
            <a:r>
              <a:rPr lang="en-US" sz="1600" dirty="0"/>
              <a:t> %% 2 == 0,"even","odd"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# </a:t>
            </a:r>
            <a:r>
              <a:rPr lang="en-US" dirty="0" err="1">
                <a:solidFill>
                  <a:srgbClr val="C00000"/>
                </a:solidFill>
              </a:rPr>
              <a:t>Dispay</a:t>
            </a:r>
            <a:r>
              <a:rPr lang="en-US" dirty="0">
                <a:solidFill>
                  <a:srgbClr val="C00000"/>
                </a:solidFill>
              </a:rPr>
              <a:t> Result Vector</a:t>
            </a:r>
          </a:p>
          <a:p>
            <a:r>
              <a:rPr lang="en-US" sz="1600" dirty="0"/>
              <a:t> </a:t>
            </a:r>
            <a:r>
              <a:rPr lang="en-US" sz="1600" dirty="0" err="1"/>
              <a:t>ResultVec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233570" y="5352176"/>
            <a:ext cx="2611229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 fontAlgn="t">
              <a:buFont typeface="Wingdings" panose="05000000000000000000" pitchFamily="2" charset="2"/>
              <a:buChar char="Ø"/>
            </a:pPr>
            <a:r>
              <a:rPr lang="en-US" sz="1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ResultVec</a:t>
            </a:r>
            <a:endParaRPr lang="en-US" sz="10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fontAlgn="t"/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latin typeface="Lucida Console" panose="020B0609040504020204" pitchFamily="49" charset="0"/>
              </a:rPr>
              <a:t>[1] "odd" "odd" "even" </a:t>
            </a:r>
            <a:r>
              <a:rPr lang="en-US" sz="1000">
                <a:latin typeface="Lucida Console" panose="020B0609040504020204" pitchFamily="49" charset="0"/>
              </a:rPr>
              <a:t>"odd”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AD3B6-0DD6-4693-8CDA-008CA7EE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393344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1651" y="1751203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# Create a vector with NULL </a:t>
            </a:r>
          </a:p>
          <a:p>
            <a:r>
              <a:rPr lang="en-US" sz="1600" dirty="0"/>
              <a:t>Vec1 &lt;-c(1,2,3,NA,4,5,NA,NA)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# Check for  NULL</a:t>
            </a:r>
          </a:p>
          <a:p>
            <a:r>
              <a:rPr lang="en-US" sz="1600" dirty="0"/>
              <a:t>is.na(Vec1)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# Copy non Null values to another vector</a:t>
            </a:r>
          </a:p>
          <a:p>
            <a:r>
              <a:rPr lang="en-US" sz="1600" dirty="0" err="1"/>
              <a:t>No_Null_Vec</a:t>
            </a:r>
            <a:r>
              <a:rPr lang="en-US" sz="1600" dirty="0"/>
              <a:t> &lt;- Vec1[!is.na(Vec1)]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# Display No Null </a:t>
            </a:r>
            <a:r>
              <a:rPr lang="en-US" dirty="0" err="1">
                <a:solidFill>
                  <a:srgbClr val="C00000"/>
                </a:solidFill>
              </a:rPr>
              <a:t>Vec</a:t>
            </a:r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 err="1"/>
              <a:t>No_Null_Vec</a:t>
            </a:r>
            <a:endParaRPr lang="en-US" sz="1600" dirty="0"/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# Replace Null with zeros in the original Vector</a:t>
            </a:r>
          </a:p>
          <a:p>
            <a:r>
              <a:rPr lang="en-US" sz="1600" dirty="0"/>
              <a:t>Vec1[is.na(Vec1)] &lt;-0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#Display after replace </a:t>
            </a:r>
          </a:p>
          <a:p>
            <a:r>
              <a:rPr lang="en-US" sz="1600" dirty="0"/>
              <a:t>Vec1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56711"/>
            <a:ext cx="5764192" cy="1325563"/>
          </a:xfrm>
        </p:spPr>
        <p:txBody>
          <a:bodyPr/>
          <a:lstStyle/>
          <a:p>
            <a:r>
              <a:rPr lang="en-US" dirty="0"/>
              <a:t>Misc. Functions contd.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3504" y="1189754"/>
            <a:ext cx="221642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Null Handling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812621" y="2658255"/>
            <a:ext cx="489347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is.na(Vec1)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FALSE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TRUE FALSE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TRUE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TRUE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812620" y="4338025"/>
            <a:ext cx="154067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No_Null_Vec</a:t>
            </a:r>
            <a:endParaRPr lang="en-US" altLang="en-US" sz="12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 [1] 1 2 3 4 5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812621" y="5664172"/>
            <a:ext cx="198517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Vec1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[1] 1 2 3 0 4 5 0 0</a:t>
            </a:r>
          </a:p>
        </p:txBody>
      </p:sp>
      <p:sp>
        <p:nvSpPr>
          <p:cNvPr id="14" name="Arrow: Right 13"/>
          <p:cNvSpPr/>
          <p:nvPr/>
        </p:nvSpPr>
        <p:spPr>
          <a:xfrm>
            <a:off x="2743200" y="2689033"/>
            <a:ext cx="2692400" cy="153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/>
          <p:cNvSpPr/>
          <p:nvPr/>
        </p:nvSpPr>
        <p:spPr>
          <a:xfrm>
            <a:off x="2743200" y="4491914"/>
            <a:ext cx="2692400" cy="153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/>
          <p:cNvSpPr/>
          <p:nvPr/>
        </p:nvSpPr>
        <p:spPr>
          <a:xfrm>
            <a:off x="2792875" y="5925782"/>
            <a:ext cx="2692400" cy="153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B32CD3-DF78-4823-8B77-D8431986D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3728496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2203" y="126159"/>
            <a:ext cx="5764192" cy="1325563"/>
          </a:xfrm>
        </p:spPr>
        <p:txBody>
          <a:bodyPr/>
          <a:lstStyle/>
          <a:p>
            <a:r>
              <a:rPr lang="en-US" dirty="0"/>
              <a:t>Misc. Functions contd.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1099" y="1172998"/>
            <a:ext cx="113046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Merging </a:t>
            </a:r>
          </a:p>
        </p:txBody>
      </p:sp>
      <p:sp>
        <p:nvSpPr>
          <p:cNvPr id="8" name="Rectangle 7"/>
          <p:cNvSpPr/>
          <p:nvPr/>
        </p:nvSpPr>
        <p:spPr>
          <a:xfrm>
            <a:off x="212203" y="1542330"/>
            <a:ext cx="909384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# Create Database With same col name for the Key Column</a:t>
            </a:r>
          </a:p>
          <a:p>
            <a:r>
              <a:rPr lang="en-US" sz="1600" dirty="0" err="1"/>
              <a:t>Cust_Data</a:t>
            </a:r>
            <a:r>
              <a:rPr lang="en-US" sz="1600" dirty="0"/>
              <a:t>   &lt;- </a:t>
            </a:r>
            <a:r>
              <a:rPr lang="en-US" sz="1600" dirty="0" err="1"/>
              <a:t>data.frame</a:t>
            </a:r>
            <a:r>
              <a:rPr lang="en-US" sz="1600" dirty="0"/>
              <a:t>(</a:t>
            </a:r>
            <a:r>
              <a:rPr lang="en-US" sz="1600" dirty="0" err="1"/>
              <a:t>Cust_ID</a:t>
            </a:r>
            <a:r>
              <a:rPr lang="en-US" sz="1600" dirty="0"/>
              <a:t>= c(1,2,3,4,5), Name = c("</a:t>
            </a:r>
            <a:r>
              <a:rPr lang="en-US" sz="1600" dirty="0" err="1"/>
              <a:t>Vinod","Ramesh","Ashish","Venkat","Raj</a:t>
            </a:r>
            <a:r>
              <a:rPr lang="en-US" sz="1600" dirty="0"/>
              <a:t>"))</a:t>
            </a:r>
          </a:p>
          <a:p>
            <a:r>
              <a:rPr lang="en-US" sz="1600" dirty="0" err="1"/>
              <a:t>Sales_Data</a:t>
            </a:r>
            <a:r>
              <a:rPr lang="en-US" sz="1600" dirty="0"/>
              <a:t>  &lt;- </a:t>
            </a:r>
            <a:r>
              <a:rPr lang="en-US" sz="1600" dirty="0" err="1"/>
              <a:t>data.frame</a:t>
            </a:r>
            <a:r>
              <a:rPr lang="en-US" sz="1600" dirty="0"/>
              <a:t>(</a:t>
            </a:r>
            <a:r>
              <a:rPr lang="en-US" sz="1600" dirty="0" err="1"/>
              <a:t>Cust_Number</a:t>
            </a:r>
            <a:r>
              <a:rPr lang="en-US" sz="1600"/>
              <a:t> </a:t>
            </a:r>
            <a:r>
              <a:rPr lang="en-US" sz="1600" dirty="0"/>
              <a:t>= c(1,2,3,4,5), Purchase  = c(450,60,75,83,92))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# Merge Customer and sales Data </a:t>
            </a:r>
          </a:p>
          <a:p>
            <a:r>
              <a:rPr lang="en-US" sz="1600" dirty="0" err="1"/>
              <a:t>Merged_Data</a:t>
            </a:r>
            <a:r>
              <a:rPr lang="en-US" sz="1600" dirty="0"/>
              <a:t> &lt;- merge(</a:t>
            </a:r>
            <a:r>
              <a:rPr lang="en-US" sz="1600" dirty="0" err="1"/>
              <a:t>Cust_Data</a:t>
            </a:r>
            <a:r>
              <a:rPr lang="en-US" sz="1600" dirty="0"/>
              <a:t>, </a:t>
            </a:r>
            <a:r>
              <a:rPr lang="en-US" sz="1600" dirty="0" err="1"/>
              <a:t>Sales_Data</a:t>
            </a:r>
            <a:r>
              <a:rPr lang="en-US" sz="1600" dirty="0"/>
              <a:t>, </a:t>
            </a:r>
            <a:r>
              <a:rPr lang="en-US" sz="1600" dirty="0" err="1"/>
              <a:t>by.Cust_Data</a:t>
            </a:r>
            <a:r>
              <a:rPr lang="en-US" sz="1600" dirty="0"/>
              <a:t> = "Cust_ID",</a:t>
            </a:r>
            <a:r>
              <a:rPr lang="en-US" sz="1600" dirty="0" err="1"/>
              <a:t>by.Sales_Data</a:t>
            </a:r>
            <a:r>
              <a:rPr lang="en-US" sz="1600" dirty="0"/>
              <a:t>="</a:t>
            </a:r>
            <a:r>
              <a:rPr lang="en-US" sz="1600" dirty="0" err="1"/>
              <a:t>Cust_Number</a:t>
            </a:r>
            <a:r>
              <a:rPr lang="en-US" sz="1600" dirty="0"/>
              <a:t>")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# Display Merged Data </a:t>
            </a:r>
          </a:p>
          <a:p>
            <a:r>
              <a:rPr lang="en-US" sz="1600" dirty="0" err="1"/>
              <a:t>Merged_Data</a:t>
            </a:r>
            <a:endParaRPr lang="en-US" sz="160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51099" y="4229438"/>
            <a:ext cx="1865895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Merged_Data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Cust_ID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Name Purchase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1 1 Vinod 450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2 2 Ramesh 60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3 Ashish 75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4 Venkat 83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 5 Raj 92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00253" y="3708298"/>
            <a:ext cx="1813367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Cust_ID</a:t>
            </a:r>
            <a:r>
              <a:rPr lang="en-US" dirty="0"/>
              <a:t>   Name</a:t>
            </a:r>
          </a:p>
          <a:p>
            <a:r>
              <a:rPr lang="en-US" dirty="0"/>
              <a:t>1       1  Vinod</a:t>
            </a:r>
          </a:p>
          <a:p>
            <a:r>
              <a:rPr lang="en-US" dirty="0"/>
              <a:t>2       2 Ramesh</a:t>
            </a:r>
          </a:p>
          <a:p>
            <a:r>
              <a:rPr lang="en-US" dirty="0"/>
              <a:t>3       3 Ashish</a:t>
            </a:r>
          </a:p>
          <a:p>
            <a:r>
              <a:rPr lang="en-US" dirty="0"/>
              <a:t>4       4 Venkat</a:t>
            </a:r>
          </a:p>
          <a:p>
            <a:r>
              <a:rPr lang="en-US" dirty="0"/>
              <a:t>5       5    Raj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289175" y="3708596"/>
            <a:ext cx="2689134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Cust_Number</a:t>
            </a:r>
            <a:r>
              <a:rPr lang="en-US" dirty="0"/>
              <a:t> Purchase</a:t>
            </a:r>
          </a:p>
          <a:p>
            <a:r>
              <a:rPr lang="en-US" dirty="0"/>
              <a:t>1       1      450</a:t>
            </a:r>
          </a:p>
          <a:p>
            <a:r>
              <a:rPr lang="en-US" dirty="0"/>
              <a:t>2       2       60</a:t>
            </a:r>
          </a:p>
          <a:p>
            <a:r>
              <a:rPr lang="en-US" dirty="0"/>
              <a:t>3       3       75</a:t>
            </a:r>
          </a:p>
          <a:p>
            <a:pPr marL="342900" indent="-342900">
              <a:buAutoNum type="arabicPlain" startAt="4"/>
            </a:pPr>
            <a:r>
              <a:rPr lang="en-US" dirty="0"/>
              <a:t>  4        83 </a:t>
            </a:r>
          </a:p>
          <a:p>
            <a:pPr marL="342900" indent="-342900">
              <a:buAutoNum type="arabicPlain" startAt="4"/>
            </a:pPr>
            <a:r>
              <a:rPr lang="en-US" dirty="0"/>
              <a:t>  5        92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99453" y="4073473"/>
            <a:ext cx="243068" cy="13891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783721" y="4073472"/>
            <a:ext cx="243068" cy="13891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296629" y="4073472"/>
            <a:ext cx="5278056" cy="155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>
          <a:xfrm flipH="1">
            <a:off x="1701478" y="4151455"/>
            <a:ext cx="4595151" cy="4899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0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2203" y="126159"/>
            <a:ext cx="5764192" cy="1325563"/>
          </a:xfrm>
        </p:spPr>
        <p:txBody>
          <a:bodyPr/>
          <a:lstStyle/>
          <a:p>
            <a:r>
              <a:rPr lang="en-US" dirty="0"/>
              <a:t>Misc. Functions contd.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099" y="1172998"/>
            <a:ext cx="124910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Tabulation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351099" y="188353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# Create Gender Vector </a:t>
            </a:r>
          </a:p>
          <a:p>
            <a:r>
              <a:rPr lang="en-US" dirty="0"/>
              <a:t>Gender&lt;-c("</a:t>
            </a:r>
            <a:r>
              <a:rPr lang="en-US" dirty="0" err="1"/>
              <a:t>male","male","female","male","female</a:t>
            </a:r>
            <a:r>
              <a:rPr lang="en-US" dirty="0"/>
              <a:t>")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# Create Marital Status Vector </a:t>
            </a:r>
          </a:p>
          <a:p>
            <a:r>
              <a:rPr lang="en-US" dirty="0" err="1"/>
              <a:t>Mstatus</a:t>
            </a:r>
            <a:r>
              <a:rPr lang="en-US" dirty="0"/>
              <a:t>&lt;-c("</a:t>
            </a:r>
            <a:r>
              <a:rPr lang="en-US" dirty="0" err="1"/>
              <a:t>Married","Single","Married","Single","Married</a:t>
            </a:r>
            <a:r>
              <a:rPr lang="en-US" dirty="0"/>
              <a:t>")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# One way tabulation </a:t>
            </a:r>
          </a:p>
          <a:p>
            <a:r>
              <a:rPr lang="en-US" dirty="0"/>
              <a:t>table(Gender)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# Two way tabulation </a:t>
            </a:r>
          </a:p>
          <a:p>
            <a:r>
              <a:rPr lang="en-US" dirty="0"/>
              <a:t>table(</a:t>
            </a:r>
            <a:r>
              <a:rPr lang="en-US" dirty="0" err="1"/>
              <a:t>Gender,Mstatus</a:t>
            </a:r>
            <a:r>
              <a:rPr lang="en-US" dirty="0"/>
              <a:t>)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973501" y="3530143"/>
            <a:ext cx="1752600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table(Gender)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Gender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female male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2     3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Arrow: Right 8"/>
          <p:cNvSpPr/>
          <p:nvPr/>
        </p:nvSpPr>
        <p:spPr>
          <a:xfrm>
            <a:off x="2692400" y="3884086"/>
            <a:ext cx="2692400" cy="153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2692400" y="5199496"/>
            <a:ext cx="2692400" cy="153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019800" y="4931539"/>
            <a:ext cx="2438801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table(</a:t>
            </a:r>
            <a:r>
              <a:rPr lang="en-US" alt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Gender,Mstatus</a:t>
            </a:r>
            <a:r>
              <a:rPr lang="en-US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Mstatus</a:t>
            </a:r>
            <a:r>
              <a:rPr lang="en-US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Gender Married Single 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female 2        0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male  1        2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697008" y="1894047"/>
            <a:ext cx="1142394" cy="162558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864600" y="1237208"/>
            <a:ext cx="2603500" cy="646331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Frequency table like information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64600" y="774284"/>
            <a:ext cx="26035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How many  males ?  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8458604" y="3884086"/>
            <a:ext cx="761596" cy="104745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220200" y="3543130"/>
            <a:ext cx="2679700" cy="369332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Cross Table Information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20200" y="3083867"/>
            <a:ext cx="26797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How many  single males 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600DC7-5744-453F-9437-9C2C1FA7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423177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524500" cy="1325563"/>
          </a:xfrm>
        </p:spPr>
        <p:txBody>
          <a:bodyPr/>
          <a:lstStyle/>
          <a:p>
            <a:r>
              <a:rPr lang="en-US" dirty="0"/>
              <a:t>User defined functions </a:t>
            </a:r>
          </a:p>
        </p:txBody>
      </p:sp>
      <p:sp>
        <p:nvSpPr>
          <p:cNvPr id="2" name="Rectangle 1"/>
          <p:cNvSpPr/>
          <p:nvPr/>
        </p:nvSpPr>
        <p:spPr>
          <a:xfrm>
            <a:off x="123712" y="1325563"/>
            <a:ext cx="4112566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# Function Definition</a:t>
            </a:r>
          </a:p>
          <a:p>
            <a:r>
              <a:rPr lang="en-US" sz="1600" dirty="0" err="1"/>
              <a:t>Hello_World</a:t>
            </a:r>
            <a:r>
              <a:rPr lang="en-US" sz="1600" dirty="0"/>
              <a:t>&lt;-function(){</a:t>
            </a:r>
          </a:p>
          <a:p>
            <a:r>
              <a:rPr lang="en-US" sz="1600" dirty="0"/>
              <a:t>  print("Hello World")</a:t>
            </a:r>
          </a:p>
          <a:p>
            <a:r>
              <a:rPr lang="en-US" sz="1600" dirty="0"/>
              <a:t>  return()</a:t>
            </a:r>
          </a:p>
          <a:p>
            <a:r>
              <a:rPr lang="en-US" sz="1600" dirty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# Function Call </a:t>
            </a:r>
          </a:p>
          <a:p>
            <a:r>
              <a:rPr lang="en-US" sz="1600" dirty="0" err="1"/>
              <a:t>Hello_World</a:t>
            </a:r>
            <a:r>
              <a:rPr lang="en-US" sz="1600" dirty="0"/>
              <a:t>()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658627" y="2763960"/>
            <a:ext cx="2221762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Hello_World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"Hello World“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NULL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Right 5"/>
          <p:cNvSpPr/>
          <p:nvPr/>
        </p:nvSpPr>
        <p:spPr>
          <a:xfrm>
            <a:off x="2109954" y="2871000"/>
            <a:ext cx="395111" cy="462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5761" y="4453866"/>
            <a:ext cx="6096000" cy="21544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# Function Definition </a:t>
            </a:r>
          </a:p>
          <a:p>
            <a:r>
              <a:rPr lang="en-US" sz="1600" dirty="0" err="1"/>
              <a:t>Sum_Two_Nos</a:t>
            </a:r>
            <a:r>
              <a:rPr lang="en-US" sz="1600" dirty="0"/>
              <a:t>&lt;-function(</a:t>
            </a:r>
            <a:r>
              <a:rPr lang="en-US" sz="1600" dirty="0" err="1"/>
              <a:t>a,b</a:t>
            </a:r>
            <a:r>
              <a:rPr lang="en-US" sz="1600" dirty="0"/>
              <a:t>){</a:t>
            </a:r>
          </a:p>
          <a:p>
            <a:r>
              <a:rPr lang="en-US" sz="1600" dirty="0"/>
              <a:t>  sum2 &lt;- a + b </a:t>
            </a:r>
          </a:p>
          <a:p>
            <a:r>
              <a:rPr lang="en-US" sz="1600" dirty="0"/>
              <a:t>  print(paste("Sum is ",sum2)) </a:t>
            </a:r>
          </a:p>
          <a:p>
            <a:r>
              <a:rPr lang="en-US" sz="1600" dirty="0"/>
              <a:t>}</a:t>
            </a:r>
          </a:p>
          <a:p>
            <a:endParaRPr lang="en-US" sz="1600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# Function Call </a:t>
            </a:r>
          </a:p>
          <a:p>
            <a:r>
              <a:rPr lang="en-US" sz="1600" dirty="0" err="1"/>
              <a:t>ReturnVal</a:t>
            </a:r>
            <a:r>
              <a:rPr lang="en-US" sz="1600" dirty="0"/>
              <a:t> &lt;-</a:t>
            </a:r>
            <a:r>
              <a:rPr lang="en-US" sz="1600" dirty="0" err="1"/>
              <a:t>Sum_Two_Nos</a:t>
            </a:r>
            <a:r>
              <a:rPr lang="en-US" sz="1600" dirty="0"/>
              <a:t>(5,10)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3711" y="956231"/>
            <a:ext cx="316135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 Arguments No Return Value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3640" y="3946625"/>
            <a:ext cx="341523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With  Arguments No  Return Value 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3087510" y="6043610"/>
            <a:ext cx="395111" cy="462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3691496" y="5728865"/>
            <a:ext cx="3752630" cy="4924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ReturnVal</a:t>
            </a: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 &lt;-</a:t>
            </a:r>
            <a:r>
              <a:rPr lang="en-US" alt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Sum_Two_Nos</a:t>
            </a: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(5,10)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[1] "Sum is 15"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107289" y="191911"/>
            <a:ext cx="0" cy="522675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335473" y="1556219"/>
            <a:ext cx="515000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# Function definition </a:t>
            </a:r>
          </a:p>
          <a:p>
            <a:r>
              <a:rPr lang="en-US" sz="1600" dirty="0" err="1"/>
              <a:t>Compute_mean_std_Tot</a:t>
            </a:r>
            <a:r>
              <a:rPr lang="en-US" sz="1600" dirty="0"/>
              <a:t>&lt;-function(</a:t>
            </a:r>
            <a:r>
              <a:rPr lang="en-US" sz="1600" dirty="0" err="1"/>
              <a:t>x,y</a:t>
            </a:r>
            <a:r>
              <a:rPr lang="en-US" sz="1600" dirty="0"/>
              <a:t>){</a:t>
            </a:r>
          </a:p>
          <a:p>
            <a:r>
              <a:rPr lang="en-US" sz="1600" dirty="0"/>
              <a:t>  Tot&lt;- x + y </a:t>
            </a:r>
          </a:p>
          <a:p>
            <a:r>
              <a:rPr lang="en-US" sz="1600" dirty="0"/>
              <a:t>  mu&lt;-mean(</a:t>
            </a:r>
            <a:r>
              <a:rPr lang="en-US" sz="1600" dirty="0" err="1"/>
              <a:t>x+y</a:t>
            </a:r>
            <a:r>
              <a:rPr lang="en-US" sz="1600" dirty="0"/>
              <a:t>)</a:t>
            </a:r>
          </a:p>
          <a:p>
            <a:r>
              <a:rPr lang="en-US" sz="1600" dirty="0"/>
              <a:t>  sigma&lt;-</a:t>
            </a:r>
            <a:r>
              <a:rPr lang="en-US" sz="1600" dirty="0" err="1"/>
              <a:t>sd</a:t>
            </a:r>
            <a:r>
              <a:rPr lang="en-US" sz="1600" dirty="0"/>
              <a:t>(</a:t>
            </a:r>
            <a:r>
              <a:rPr lang="en-US" sz="1600" dirty="0" err="1"/>
              <a:t>x+y</a:t>
            </a:r>
            <a:r>
              <a:rPr lang="en-US" sz="1600" dirty="0"/>
              <a:t>)</a:t>
            </a:r>
          </a:p>
          <a:p>
            <a:r>
              <a:rPr lang="en-US" sz="1600" dirty="0"/>
              <a:t>  return(list(mean=</a:t>
            </a:r>
            <a:r>
              <a:rPr lang="en-US" sz="1600" dirty="0" err="1"/>
              <a:t>mu,stand_dev</a:t>
            </a:r>
            <a:r>
              <a:rPr lang="en-US" sz="1600" dirty="0"/>
              <a:t>=</a:t>
            </a:r>
            <a:r>
              <a:rPr lang="en-US" sz="1600" dirty="0" err="1"/>
              <a:t>sigma,Totals</a:t>
            </a:r>
            <a:r>
              <a:rPr lang="en-US" sz="1600" dirty="0"/>
              <a:t>=Tot))</a:t>
            </a:r>
          </a:p>
          <a:p>
            <a:r>
              <a:rPr lang="en-US" sz="1600" dirty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# Prepare Data </a:t>
            </a:r>
          </a:p>
          <a:p>
            <a:r>
              <a:rPr lang="en-US" sz="1600" dirty="0"/>
              <a:t>X&lt;-c(1,2,3,4,5)</a:t>
            </a:r>
          </a:p>
          <a:p>
            <a:r>
              <a:rPr lang="en-US" sz="1600" dirty="0"/>
              <a:t>Y&lt;-c(10,10,10,10,10)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# Function Call</a:t>
            </a:r>
          </a:p>
          <a:p>
            <a:r>
              <a:rPr lang="en-US" sz="1600" dirty="0" err="1"/>
              <a:t>Compute_mean_std_Tot</a:t>
            </a:r>
            <a:r>
              <a:rPr lang="en-US" sz="1600" dirty="0"/>
              <a:t>(X,Y)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72721" y="973542"/>
            <a:ext cx="395981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Multiple Argument and Return Values</a:t>
            </a: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9491897" y="3715202"/>
            <a:ext cx="2221762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&gt;$mean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Lucida Console" panose="020B0609040504020204" pitchFamily="49" charset="0"/>
              </a:rPr>
              <a:t>[1] 13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&gt;$</a:t>
            </a:r>
            <a:r>
              <a:rPr lang="en-US" alt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stand_dev</a:t>
            </a: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Lucida Console" panose="020B0609040504020204" pitchFamily="49" charset="0"/>
              </a:rPr>
              <a:t>[1] 1.581139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&gt;$Totals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Lucida Console" panose="020B0609040504020204" pitchFamily="49" charset="0"/>
              </a:rPr>
              <a:t>[1] 11 12 13 14 15</a:t>
            </a:r>
          </a:p>
        </p:txBody>
      </p:sp>
      <p:sp>
        <p:nvSpPr>
          <p:cNvPr id="17" name="Arrow: Right 16"/>
          <p:cNvSpPr/>
          <p:nvPr/>
        </p:nvSpPr>
        <p:spPr>
          <a:xfrm>
            <a:off x="8712918" y="4222443"/>
            <a:ext cx="395111" cy="462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B8A45-629C-4B5E-95C6-5AC8BC8B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93892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7320</TotalTime>
  <Words>1387</Words>
  <Application>Microsoft Office PowerPoint</Application>
  <PresentationFormat>Widescreen</PresentationFormat>
  <Paragraphs>280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Lucida Console</vt:lpstr>
      <vt:lpstr>Wingdings</vt:lpstr>
      <vt:lpstr>Office Theme</vt:lpstr>
      <vt:lpstr>Introduction to R </vt:lpstr>
      <vt:lpstr>Agenda</vt:lpstr>
      <vt:lpstr>File I/O – Read and Write csv data</vt:lpstr>
      <vt:lpstr>PowerPoint Presentation</vt:lpstr>
      <vt:lpstr>Misc. Functions</vt:lpstr>
      <vt:lpstr>Misc. Functions contd.</vt:lpstr>
      <vt:lpstr>Misc. Functions contd.</vt:lpstr>
      <vt:lpstr>Misc. Functions contd.</vt:lpstr>
      <vt:lpstr>User defined functions </vt:lpstr>
      <vt:lpstr>Loops</vt:lpstr>
      <vt:lpstr>Thank You 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</dc:title>
  <dc:creator>Roychowdhury, Anish</dc:creator>
  <cp:lastModifiedBy>Roychowdhury, Anish</cp:lastModifiedBy>
  <cp:revision>171</cp:revision>
  <dcterms:created xsi:type="dcterms:W3CDTF">2016-10-17T11:46:38Z</dcterms:created>
  <dcterms:modified xsi:type="dcterms:W3CDTF">2017-09-16T13:02:45Z</dcterms:modified>
</cp:coreProperties>
</file>