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6EBF-E284-4C4C-B9A6-1DF3F2D0C3E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D7E2-3887-4419-ADDA-774338F0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41F9-E8BB-4FEB-9B4F-062B9639769F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2D4-8B75-464C-9E1B-B05011E106B9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3900-3B79-44B2-BB10-E9AC16E9B35E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8508-ACAD-48F1-9E23-BDD38958BBC7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BB4-4642-4879-AB6B-EBF803DF0E86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DD11-9B70-4884-94FD-93BA7409CF5F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699-8E45-4EAF-9AC2-C82A52A35DF9}" type="datetime1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F910-E90E-4D3A-A7EA-A0D6318DC702}" type="datetime1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BC3-7EAA-4560-85BF-968FDF6D2A24}" type="datetime1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F88-6150-423F-BF8F-E9F67CFFD8BC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46DE-5339-48D9-A3A1-6192064C81B1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68EC-AFE9-485C-B40F-E98B6EDD4C55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3893"/>
            <a:ext cx="9144000" cy="920999"/>
          </a:xfrm>
        </p:spPr>
        <p:txBody>
          <a:bodyPr/>
          <a:lstStyle/>
          <a:p>
            <a:r>
              <a:rPr lang="en-US" dirty="0"/>
              <a:t>Introduction to 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178" y="3737810"/>
            <a:ext cx="7764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 Module 3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Graphs and Plots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</a:t>
            </a: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Plot function in R </a:t>
            </a:r>
          </a:p>
          <a:p>
            <a:r>
              <a:rPr lang="en-US" dirty="0"/>
              <a:t>Scatter Plots and Linear Fits</a:t>
            </a:r>
          </a:p>
          <a:p>
            <a:r>
              <a:rPr lang="en-US" dirty="0"/>
              <a:t>Histograms and Pie Charts</a:t>
            </a:r>
          </a:p>
          <a:p>
            <a:r>
              <a:rPr lang="en-US" dirty="0"/>
              <a:t>The Box Plot </a:t>
            </a:r>
          </a:p>
          <a:p>
            <a:r>
              <a:rPr lang="en-US" dirty="0"/>
              <a:t>Multiple Dimension Graphs</a:t>
            </a:r>
          </a:p>
          <a:p>
            <a:r>
              <a:rPr lang="en-US" dirty="0"/>
              <a:t>Exporting Graphs </a:t>
            </a:r>
          </a:p>
          <a:p>
            <a:r>
              <a:rPr lang="en-US" dirty="0"/>
              <a:t>Module 3 Quiz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D72D8-ADF5-4CF0-A6EE-C6AED4EE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411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301249"/>
            <a:ext cx="6555037" cy="681876"/>
          </a:xfrm>
        </p:spPr>
        <p:txBody>
          <a:bodyPr>
            <a:normAutofit/>
          </a:bodyPr>
          <a:lstStyle/>
          <a:p>
            <a:r>
              <a:rPr lang="en-US" sz="3600" dirty="0"/>
              <a:t>Plot Function in 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6790" y="983125"/>
            <a:ext cx="2171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Example:  Basic Plot </a:t>
            </a:r>
          </a:p>
        </p:txBody>
      </p:sp>
      <p:sp>
        <p:nvSpPr>
          <p:cNvPr id="3" name="Rectangle 2"/>
          <p:cNvSpPr/>
          <p:nvPr/>
        </p:nvSpPr>
        <p:spPr>
          <a:xfrm>
            <a:off x="856790" y="1446118"/>
            <a:ext cx="4849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 Create a Vector of 100 points between 1 and 10 </a:t>
            </a:r>
          </a:p>
          <a:p>
            <a:r>
              <a:rPr lang="en-US" dirty="0"/>
              <a:t>X &lt;- </a:t>
            </a:r>
            <a:r>
              <a:rPr lang="en-US" dirty="0" err="1"/>
              <a:t>seq</a:t>
            </a:r>
            <a:r>
              <a:rPr lang="en-US" dirty="0"/>
              <a:t>(1, 10, </a:t>
            </a:r>
            <a:r>
              <a:rPr lang="en-US" dirty="0" err="1"/>
              <a:t>length.out</a:t>
            </a:r>
            <a:r>
              <a:rPr lang="en-US" dirty="0"/>
              <a:t>= 100)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  Create Y Values as Sin X + COS X   </a:t>
            </a:r>
          </a:p>
          <a:p>
            <a:r>
              <a:rPr lang="en-US" dirty="0"/>
              <a:t>Y &lt;- sin(X) + cos(X)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 Just a  Basic plot </a:t>
            </a:r>
          </a:p>
          <a:p>
            <a:r>
              <a:rPr lang="en-US" dirty="0"/>
              <a:t>plot(X, Y, main = "Plot of sin(x) + cos(x)")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92" y="374225"/>
            <a:ext cx="2163478" cy="2002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642338" y="374225"/>
            <a:ext cx="2262554" cy="3013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2338" y="2426677"/>
            <a:ext cx="2262554" cy="1144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8021" y="4032769"/>
            <a:ext cx="30626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Example:  A Juiced Up 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6790" y="5079150"/>
            <a:ext cx="10508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 a Juiced up version </a:t>
            </a:r>
          </a:p>
          <a:p>
            <a:r>
              <a:rPr lang="en-US" dirty="0"/>
              <a:t>plot(X, Y, main = "Plot of sin(x) + cos(x)", </a:t>
            </a:r>
            <a:r>
              <a:rPr lang="en-US" dirty="0" err="1"/>
              <a:t>xlab</a:t>
            </a:r>
            <a:r>
              <a:rPr lang="en-US" dirty="0"/>
              <a:t> = "x values", </a:t>
            </a:r>
            <a:r>
              <a:rPr lang="en-US" dirty="0" err="1"/>
              <a:t>ylab</a:t>
            </a:r>
            <a:r>
              <a:rPr lang="en-US" dirty="0"/>
              <a:t> = "sin(x) + cos(x)", type = "h", </a:t>
            </a:r>
            <a:r>
              <a:rPr lang="en-US" dirty="0" err="1"/>
              <a:t>lwd</a:t>
            </a:r>
            <a:r>
              <a:rPr lang="en-US" dirty="0"/>
              <a:t> = 2.5)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600280"/>
            <a:ext cx="3727195" cy="2570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2840303" y="2547878"/>
            <a:ext cx="5313097" cy="2855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840303" y="5171164"/>
            <a:ext cx="5313097" cy="220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04914-D8E5-4FB2-A91E-FD956C59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9207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774" y="4140272"/>
            <a:ext cx="2830923" cy="1952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15" y="174011"/>
            <a:ext cx="5929476" cy="681876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 and Linear Fits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660" y="1189847"/>
            <a:ext cx="46700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Data File below (Part Shown Only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" y="1825708"/>
            <a:ext cx="3791530" cy="275179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427111" y="1220391"/>
            <a:ext cx="4990664" cy="728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7606" y="851059"/>
            <a:ext cx="194016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Sell Out quantity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431822" y="1834368"/>
            <a:ext cx="2045785" cy="114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7605" y="1834368"/>
            <a:ext cx="194016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Sell In Quantity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60089" y="141847"/>
            <a:ext cx="431468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Study  Trends for Sell Out </a:t>
            </a:r>
            <a:r>
              <a:rPr lang="en-US" dirty="0" err="1"/>
              <a:t>Qty</a:t>
            </a:r>
            <a:r>
              <a:rPr lang="en-US" dirty="0"/>
              <a:t> and Sell in </a:t>
            </a:r>
            <a:r>
              <a:rPr lang="en-US" dirty="0" err="1"/>
              <a:t>Qty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0089" y="649944"/>
            <a:ext cx="34110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Scatter Plot - POS Monthly Trend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4676" y="1179377"/>
            <a:ext cx="4480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Read the data file </a:t>
            </a:r>
          </a:p>
          <a:p>
            <a:r>
              <a:rPr lang="en-US" sz="1600" dirty="0"/>
              <a:t>Data&lt;- read.csv(file='HR_1N.csv', header=T, </a:t>
            </a:r>
            <a:r>
              <a:rPr lang="en-US" sz="1600" dirty="0" err="1"/>
              <a:t>sep</a:t>
            </a:r>
            <a:r>
              <a:rPr lang="en-US" sz="1600" dirty="0"/>
              <a:t>=',')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94676" y="1834368"/>
            <a:ext cx="1912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Get Col data </a:t>
            </a:r>
          </a:p>
          <a:p>
            <a:r>
              <a:rPr lang="en-US" sz="1600" dirty="0"/>
              <a:t>Month  &lt;- Data[,2]</a:t>
            </a:r>
          </a:p>
          <a:p>
            <a:r>
              <a:rPr lang="en-US" sz="1600" dirty="0"/>
              <a:t>POS    &lt;- Data[,3]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EB57-E53E-43B0-AC49-0AAB422A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56863-65BA-463D-8A80-03E392A756E7}"/>
              </a:ext>
            </a:extLst>
          </p:cNvPr>
          <p:cNvSpPr/>
          <p:nvPr/>
        </p:nvSpPr>
        <p:spPr>
          <a:xfrm>
            <a:off x="4779197" y="3423338"/>
            <a:ext cx="4409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plot(Month, POS, main="POS Sum Qty - Monthly",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xlab</a:t>
            </a:r>
            <a:r>
              <a:rPr lang="en-US" sz="1600" dirty="0"/>
              <a:t>="Month", </a:t>
            </a:r>
            <a:r>
              <a:rPr lang="en-US" sz="1600" dirty="0" err="1"/>
              <a:t>ylab</a:t>
            </a:r>
            <a:r>
              <a:rPr lang="en-US" sz="1600" dirty="0"/>
              <a:t>="POS Sum Qty", </a:t>
            </a:r>
            <a:r>
              <a:rPr lang="en-US" sz="1600" dirty="0" err="1"/>
              <a:t>pch</a:t>
            </a:r>
            <a:r>
              <a:rPr lang="en-US" sz="1600" dirty="0"/>
              <a:t>=19)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# Simple Regression </a:t>
            </a:r>
          </a:p>
          <a:p>
            <a:r>
              <a:rPr lang="en-US" sz="1600" dirty="0"/>
              <a:t>POS.simple.reg &lt;-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POS~Month</a:t>
            </a:r>
            <a:r>
              <a:rPr lang="en-US" sz="1600" dirty="0"/>
              <a:t>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 Get Linear Model </a:t>
            </a:r>
            <a:r>
              <a:rPr lang="en-US" sz="1600" dirty="0" err="1">
                <a:solidFill>
                  <a:srgbClr val="C00000"/>
                </a:solidFill>
              </a:rPr>
              <a:t>coeff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/>
              <a:t>coeffs</a:t>
            </a:r>
            <a:r>
              <a:rPr lang="en-US" sz="1600" dirty="0"/>
              <a:t> = coefficients(POS.simple.reg);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 Plot Regression Line</a:t>
            </a:r>
          </a:p>
          <a:p>
            <a:r>
              <a:rPr lang="en-US" sz="1600" dirty="0" err="1"/>
              <a:t>abline</a:t>
            </a:r>
            <a:r>
              <a:rPr lang="en-US" sz="1600" dirty="0"/>
              <a:t>(POS.simple.reg)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2E5A-B215-45EB-A9CD-1B561E81F454}"/>
              </a:ext>
            </a:extLst>
          </p:cNvPr>
          <p:cNvSpPr/>
          <p:nvPr/>
        </p:nvSpPr>
        <p:spPr>
          <a:xfrm>
            <a:off x="8454818" y="4503073"/>
            <a:ext cx="191911" cy="1027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30" y="96455"/>
            <a:ext cx="7177316" cy="681876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091011"/>
            <a:ext cx="784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Data Source:   http://www.team-bhp.com/forum/motorbikes/179411-july-2016-two-wheeler-sales-figures-analysis.htm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46" y="1043670"/>
            <a:ext cx="3844424" cy="26517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3730" y="1195901"/>
            <a:ext cx="50671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#  get some Normally Distributed Data with Zero Mean and </a:t>
            </a:r>
            <a:r>
              <a:rPr lang="en-US" sz="1400" dirty="0" err="1">
                <a:solidFill>
                  <a:srgbClr val="C00000"/>
                </a:solidFill>
              </a:rPr>
              <a:t>Std</a:t>
            </a:r>
            <a:r>
              <a:rPr lang="en-US" sz="1400" dirty="0">
                <a:solidFill>
                  <a:srgbClr val="C00000"/>
                </a:solidFill>
              </a:rPr>
              <a:t> = 5 </a:t>
            </a:r>
          </a:p>
          <a:p>
            <a:r>
              <a:rPr lang="en-US" sz="1400" dirty="0"/>
              <a:t>x &lt;- </a:t>
            </a:r>
            <a:r>
              <a:rPr lang="en-US" sz="1400" dirty="0" err="1"/>
              <a:t>rnorm</a:t>
            </a:r>
            <a:r>
              <a:rPr lang="en-US" sz="1400" dirty="0"/>
              <a:t>(100, mean = 0, </a:t>
            </a:r>
            <a:r>
              <a:rPr lang="en-US" sz="1400" dirty="0" err="1"/>
              <a:t>sd</a:t>
            </a:r>
            <a:r>
              <a:rPr lang="en-US" sz="1400" dirty="0"/>
              <a:t> = 5)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C00000"/>
                </a:solidFill>
              </a:rPr>
              <a:t># Round Off the Data </a:t>
            </a:r>
          </a:p>
          <a:p>
            <a:r>
              <a:rPr lang="en-US" sz="1400" dirty="0" err="1"/>
              <a:t>Xrounded</a:t>
            </a:r>
            <a:r>
              <a:rPr lang="en-US" sz="1400" dirty="0"/>
              <a:t> &lt;- floor(x)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C00000"/>
                </a:solidFill>
              </a:rPr>
              <a:t># Generate a Simple Histogram </a:t>
            </a:r>
          </a:p>
          <a:p>
            <a:r>
              <a:rPr lang="en-US" sz="1400" dirty="0" err="1"/>
              <a:t>hist</a:t>
            </a:r>
            <a:r>
              <a:rPr lang="en-US" sz="1400" dirty="0"/>
              <a:t>(</a:t>
            </a:r>
            <a:r>
              <a:rPr lang="en-US" sz="1400" dirty="0" err="1"/>
              <a:t>Xrounded</a:t>
            </a:r>
            <a:r>
              <a:rPr lang="en-US" sz="14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7523" y="448776"/>
            <a:ext cx="17491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Basic Histogram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838093" y="2012612"/>
            <a:ext cx="597876" cy="504285"/>
          </a:xfrm>
          <a:prstGeom prst="rightArrow">
            <a:avLst>
              <a:gd name="adj1" fmla="val 50000"/>
              <a:gd name="adj2" fmla="val 53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3391" y="3244582"/>
            <a:ext cx="258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Spicing things up a bit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730" y="778436"/>
            <a:ext cx="16088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Just the basics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391" y="3751178"/>
            <a:ext cx="5275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hist</a:t>
            </a:r>
            <a:r>
              <a:rPr lang="en-US" sz="1400" dirty="0"/>
              <a:t>(</a:t>
            </a:r>
            <a:r>
              <a:rPr lang="en-US" sz="1400" dirty="0" err="1"/>
              <a:t>Xrounded</a:t>
            </a:r>
            <a:r>
              <a:rPr lang="en-US" sz="1400" dirty="0"/>
              <a:t>, </a:t>
            </a:r>
          </a:p>
          <a:p>
            <a:r>
              <a:rPr lang="en-US" sz="1400" dirty="0"/>
              <a:t>     main="Histogram of Normally Dist. data",   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     </a:t>
            </a:r>
            <a:r>
              <a:rPr lang="en-US" sz="1400" dirty="0" err="1"/>
              <a:t>xlab</a:t>
            </a:r>
            <a:r>
              <a:rPr lang="en-US" sz="1400" dirty="0"/>
              <a:t>="100 Normally distributed Random Nos with Mean=0 </a:t>
            </a:r>
            <a:r>
              <a:rPr lang="en-US" sz="1400" dirty="0" err="1"/>
              <a:t>Std</a:t>
            </a:r>
            <a:r>
              <a:rPr lang="en-US" sz="1400" dirty="0"/>
              <a:t>=5", </a:t>
            </a:r>
          </a:p>
          <a:p>
            <a:r>
              <a:rPr lang="en-US" sz="1400" dirty="0"/>
              <a:t>     border="blue", </a:t>
            </a:r>
          </a:p>
          <a:p>
            <a:r>
              <a:rPr lang="en-US" sz="1400" dirty="0"/>
              <a:t>     col="green",</a:t>
            </a:r>
          </a:p>
          <a:p>
            <a:r>
              <a:rPr lang="en-US" sz="1400" dirty="0"/>
              <a:t>     breaks=5)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450" y="3751178"/>
            <a:ext cx="3914764" cy="270026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5838093" y="4100302"/>
            <a:ext cx="597876" cy="504285"/>
          </a:xfrm>
          <a:prstGeom prst="rightArrow">
            <a:avLst>
              <a:gd name="adj1" fmla="val 50000"/>
              <a:gd name="adj2" fmla="val 53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16B1B-76F2-4A51-8935-0EF5E06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55830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30" y="96455"/>
            <a:ext cx="7177316" cy="681876"/>
          </a:xfrm>
        </p:spPr>
        <p:txBody>
          <a:bodyPr>
            <a:normAutofit fontScale="90000"/>
          </a:bodyPr>
          <a:lstStyle/>
          <a:p>
            <a:r>
              <a:rPr lang="en-US" dirty="0"/>
              <a:t>Pie Charts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9" y="876854"/>
            <a:ext cx="46046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Data Frame “</a:t>
            </a:r>
            <a:r>
              <a:rPr lang="en-US" dirty="0" err="1"/>
              <a:t>BikeSales</a:t>
            </a:r>
            <a:r>
              <a:rPr lang="en-US" dirty="0"/>
              <a:t>”   below  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091011"/>
            <a:ext cx="784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Data Source:   http://www.team-bhp.com/forum/motorbikes/179411-july-2016-two-wheeler-sales-figures-analysis.htm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6690" t="17119" r="13100" b="21426"/>
          <a:stretch/>
        </p:blipFill>
        <p:spPr>
          <a:xfrm>
            <a:off x="7678959" y="524782"/>
            <a:ext cx="3641271" cy="2563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732313" y="1541355"/>
            <a:ext cx="3973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# Simple Pie Chart </a:t>
            </a:r>
          </a:p>
          <a:p>
            <a:r>
              <a:rPr lang="en-US" sz="1400" dirty="0"/>
              <a:t>pie(</a:t>
            </a:r>
            <a:r>
              <a:rPr lang="en-US" sz="1400" dirty="0" err="1"/>
              <a:t>BikeSales</a:t>
            </a:r>
            <a:r>
              <a:rPr lang="en-US" sz="1400" dirty="0"/>
              <a:t>[, 2], labels = </a:t>
            </a:r>
            <a:r>
              <a:rPr lang="en-US" sz="1400" dirty="0" err="1"/>
              <a:t>BikeSales</a:t>
            </a:r>
            <a:r>
              <a:rPr lang="en-US" sz="1400" dirty="0"/>
              <a:t>[, 1])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93570" y="48036"/>
            <a:ext cx="2012047" cy="3739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Simple Pie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840" t="4332" r="3283" b="23161"/>
          <a:stretch/>
        </p:blipFill>
        <p:spPr>
          <a:xfrm>
            <a:off x="7678959" y="3424630"/>
            <a:ext cx="3478905" cy="2601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4038600" y="2341944"/>
            <a:ext cx="2642440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3338" y="3034583"/>
            <a:ext cx="30403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Data Spiced Up Visuals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378" y="3465427"/>
            <a:ext cx="59952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>
                <a:solidFill>
                  <a:srgbClr val="C00000"/>
                </a:solidFill>
              </a:rPr>
              <a:t># Get Percentages</a:t>
            </a:r>
          </a:p>
          <a:p>
            <a:r>
              <a:rPr lang="en-US" sz="1400" dirty="0" err="1"/>
              <a:t>Xdata</a:t>
            </a:r>
            <a:r>
              <a:rPr lang="en-US" sz="1400" dirty="0"/>
              <a:t> &lt;- </a:t>
            </a:r>
            <a:r>
              <a:rPr lang="en-US" sz="1400" dirty="0" err="1"/>
              <a:t>BikeSales</a:t>
            </a:r>
            <a:r>
              <a:rPr lang="en-US" sz="1400" dirty="0"/>
              <a:t>[,2]</a:t>
            </a:r>
          </a:p>
          <a:p>
            <a:r>
              <a:rPr lang="en-US" sz="1400" dirty="0" err="1"/>
              <a:t>piepercent</a:t>
            </a:r>
            <a:r>
              <a:rPr lang="en-US" sz="1400" dirty="0"/>
              <a:t>&lt;- round(100*</a:t>
            </a:r>
            <a:r>
              <a:rPr lang="en-US" sz="1400" dirty="0" err="1"/>
              <a:t>Xdata</a:t>
            </a:r>
            <a:r>
              <a:rPr lang="en-US" sz="1400" dirty="0"/>
              <a:t>/sum(</a:t>
            </a:r>
            <a:r>
              <a:rPr lang="en-US" sz="1400" dirty="0" err="1"/>
              <a:t>Xdata</a:t>
            </a:r>
            <a:r>
              <a:rPr lang="en-US" sz="1400" dirty="0"/>
              <a:t>), 1)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C00000"/>
                </a:solidFill>
              </a:rPr>
              <a:t># Plot the chart.</a:t>
            </a:r>
          </a:p>
          <a:p>
            <a:r>
              <a:rPr lang="en-US" sz="1400" dirty="0"/>
              <a:t>pie(</a:t>
            </a:r>
            <a:r>
              <a:rPr lang="en-US" sz="1400" dirty="0" err="1"/>
              <a:t>Xdata</a:t>
            </a:r>
            <a:r>
              <a:rPr lang="en-US" sz="1400" dirty="0"/>
              <a:t>, labels = </a:t>
            </a:r>
            <a:r>
              <a:rPr lang="en-US" sz="1400" dirty="0" err="1"/>
              <a:t>piepercent</a:t>
            </a:r>
            <a:r>
              <a:rPr lang="en-US" sz="1400" dirty="0"/>
              <a:t>, main = "Bike Sales July 2016 ",col = rainbow(length(</a:t>
            </a:r>
            <a:r>
              <a:rPr lang="en-US" sz="1400" dirty="0" err="1"/>
              <a:t>Xdata</a:t>
            </a:r>
            <a:r>
              <a:rPr lang="en-US" sz="1400" dirty="0"/>
              <a:t>)))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C00000"/>
                </a:solidFill>
              </a:rPr>
              <a:t># Provide Legend</a:t>
            </a:r>
          </a:p>
          <a:p>
            <a:r>
              <a:rPr lang="en-US" sz="1400" dirty="0" err="1"/>
              <a:t>LegendData</a:t>
            </a:r>
            <a:r>
              <a:rPr lang="en-US" sz="1400" dirty="0"/>
              <a:t> &lt;-  </a:t>
            </a:r>
            <a:r>
              <a:rPr lang="en-US" sz="1400" dirty="0" err="1"/>
              <a:t>BikeSales</a:t>
            </a:r>
            <a:r>
              <a:rPr lang="en-US" sz="1400" dirty="0"/>
              <a:t>[,1]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legend("</a:t>
            </a:r>
            <a:r>
              <a:rPr lang="en-US" sz="1400" dirty="0" err="1"/>
              <a:t>topright</a:t>
            </a:r>
            <a:r>
              <a:rPr lang="en-US" sz="1400" dirty="0"/>
              <a:t>", legend=</a:t>
            </a:r>
            <a:r>
              <a:rPr lang="en-US" sz="1400" dirty="0" err="1"/>
              <a:t>LegendData</a:t>
            </a:r>
            <a:r>
              <a:rPr lang="en-US" sz="1400" dirty="0"/>
              <a:t>, </a:t>
            </a:r>
            <a:r>
              <a:rPr lang="en-US" sz="1400" dirty="0" err="1"/>
              <a:t>cex</a:t>
            </a:r>
            <a:r>
              <a:rPr lang="en-US" sz="1400" dirty="0"/>
              <a:t> = 0.8,fill = rainbow(length(</a:t>
            </a:r>
            <a:r>
              <a:rPr lang="en-US" sz="1400" dirty="0" err="1"/>
              <a:t>Xdata</a:t>
            </a:r>
            <a:r>
              <a:rPr lang="en-US" sz="1400" dirty="0"/>
              <a:t>)))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7AC7A-2518-48EB-9EE7-D06E8D8E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4AC20-B91D-462D-B7FF-D25833F304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03" r="82500" b="6583"/>
          <a:stretch/>
        </p:blipFill>
        <p:spPr>
          <a:xfrm>
            <a:off x="363614" y="1504365"/>
            <a:ext cx="2133600" cy="13039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3FE397-03AD-4393-A7AA-FA42E0A58844}"/>
              </a:ext>
            </a:extLst>
          </p:cNvPr>
          <p:cNvSpPr/>
          <p:nvPr/>
        </p:nvSpPr>
        <p:spPr>
          <a:xfrm>
            <a:off x="292378" y="1246186"/>
            <a:ext cx="2439935" cy="29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4062" y="253662"/>
            <a:ext cx="7730410" cy="681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Box Plot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7281" y="1603519"/>
            <a:ext cx="374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4567" y="160351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3212" y="4864511"/>
            <a:ext cx="374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4062" y="2517919"/>
            <a:ext cx="627961" cy="143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80499" y="395011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9004" y="3234015"/>
            <a:ext cx="65112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2783" y="1461284"/>
            <a:ext cx="120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Maximum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3122" y="3079923"/>
            <a:ext cx="120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82783" y="4649442"/>
            <a:ext cx="120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Minimum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429980" y="1603519"/>
            <a:ext cx="4196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02779" y="2527100"/>
            <a:ext cx="4196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22410" y="2421592"/>
            <a:ext cx="134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Third Quartile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02779" y="3234015"/>
            <a:ext cx="4196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33491" y="3950111"/>
            <a:ext cx="4196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0687" y="3769627"/>
            <a:ext cx="134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 Quartile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59267" y="1493899"/>
            <a:ext cx="32483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would you use a box plot?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59267" y="2141169"/>
            <a:ext cx="665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Box and whisker plots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 are very effective and easy to read. They summarize data from multiple sources and display the results in a single graph.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Box and whisker plots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 allow for comparison of data from different categories for easier, more effective decision-making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13CB36-3900-4665-BC7B-C6B7AEA4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12890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4062" y="301249"/>
            <a:ext cx="7730410" cy="681876"/>
          </a:xfrm>
        </p:spPr>
        <p:txBody>
          <a:bodyPr>
            <a:normAutofit fontScale="90000"/>
          </a:bodyPr>
          <a:lstStyle/>
          <a:p>
            <a:r>
              <a:rPr lang="en-US" dirty="0"/>
              <a:t>Box Plots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28" t="15855" r="2895" b="12482"/>
          <a:stretch/>
        </p:blipFill>
        <p:spPr>
          <a:xfrm>
            <a:off x="6881446" y="670581"/>
            <a:ext cx="4642339" cy="2492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3400" y="197783"/>
            <a:ext cx="275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Box Plot for Population – 1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123" y="1086591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# Create a Population of 5 Sets with Mean = 5 and </a:t>
            </a:r>
            <a:r>
              <a:rPr lang="en-US" sz="1400" dirty="0" err="1">
                <a:solidFill>
                  <a:srgbClr val="C00000"/>
                </a:solidFill>
              </a:rPr>
              <a:t>stdev</a:t>
            </a:r>
            <a:r>
              <a:rPr lang="en-US" sz="1400" dirty="0">
                <a:solidFill>
                  <a:srgbClr val="C00000"/>
                </a:solidFill>
              </a:rPr>
              <a:t> increasing  as 0.25, 0.5, 0.75, 1.0, 1.25 </a:t>
            </a:r>
          </a:p>
          <a:p>
            <a:endParaRPr lang="en-US" sz="1400" dirty="0"/>
          </a:p>
          <a:p>
            <a:r>
              <a:rPr lang="en-US" sz="1400" dirty="0"/>
              <a:t>     Pop1 &lt;-</a:t>
            </a:r>
            <a:r>
              <a:rPr lang="en-US" sz="1400" dirty="0" err="1"/>
              <a:t>data.frame</a:t>
            </a:r>
            <a:r>
              <a:rPr lang="en-US" sz="1400" dirty="0"/>
              <a:t>(Set1=</a:t>
            </a:r>
            <a:r>
              <a:rPr lang="en-US" sz="1400" dirty="0" err="1"/>
              <a:t>rnorm</a:t>
            </a:r>
            <a:r>
              <a:rPr lang="en-US" sz="1400" dirty="0"/>
              <a:t>(100,mean=5,sd=0.25),</a:t>
            </a:r>
          </a:p>
          <a:p>
            <a:r>
              <a:rPr lang="en-US" sz="1400" dirty="0"/>
              <a:t>                       Set2=</a:t>
            </a:r>
            <a:r>
              <a:rPr lang="en-US" sz="1400" dirty="0" err="1"/>
              <a:t>rnorm</a:t>
            </a:r>
            <a:r>
              <a:rPr lang="en-US" sz="1400" dirty="0"/>
              <a:t>(100,mean=5,sd=0.5),</a:t>
            </a:r>
          </a:p>
          <a:p>
            <a:r>
              <a:rPr lang="en-US" sz="1400" dirty="0"/>
              <a:t>                       Set3=</a:t>
            </a:r>
            <a:r>
              <a:rPr lang="en-US" sz="1400" dirty="0" err="1"/>
              <a:t>rnorm</a:t>
            </a:r>
            <a:r>
              <a:rPr lang="en-US" sz="1400" dirty="0"/>
              <a:t>(100,mean=5,sd=0.75),</a:t>
            </a:r>
          </a:p>
          <a:p>
            <a:r>
              <a:rPr lang="en-US" sz="1400" dirty="0"/>
              <a:t>                       Set4=</a:t>
            </a:r>
            <a:r>
              <a:rPr lang="en-US" sz="1400" dirty="0" err="1"/>
              <a:t>rnorm</a:t>
            </a:r>
            <a:r>
              <a:rPr lang="en-US" sz="1400" dirty="0"/>
              <a:t>(100,mean=5,sd=1.0),</a:t>
            </a:r>
          </a:p>
          <a:p>
            <a:r>
              <a:rPr lang="en-US" sz="1400" dirty="0"/>
              <a:t>                       Set5=</a:t>
            </a:r>
            <a:r>
              <a:rPr lang="en-US" sz="1400" dirty="0" err="1"/>
              <a:t>rnorm</a:t>
            </a:r>
            <a:r>
              <a:rPr lang="en-US" sz="1400" dirty="0"/>
              <a:t>(100,mean=5,sd=1.25))</a:t>
            </a:r>
          </a:p>
          <a:p>
            <a:r>
              <a:rPr lang="en-US" sz="1400" dirty="0"/>
              <a:t>                      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# Create a Box Plot </a:t>
            </a:r>
          </a:p>
          <a:p>
            <a:r>
              <a:rPr lang="en-US" sz="1400" dirty="0"/>
              <a:t>  boxplot(Pop1</a:t>
            </a:r>
            <a:r>
              <a:rPr lang="en-US" dirty="0"/>
              <a:t>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27785" y="2157046"/>
            <a:ext cx="351692" cy="58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252" t="13325" r="3865" b="10234"/>
          <a:stretch/>
        </p:blipFill>
        <p:spPr>
          <a:xfrm>
            <a:off x="6986954" y="3886737"/>
            <a:ext cx="4712678" cy="270432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64123" y="3756320"/>
            <a:ext cx="6482862" cy="0"/>
          </a:xfrm>
          <a:prstGeom prst="line">
            <a:avLst/>
          </a:prstGeom>
          <a:ln w="222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427785" y="4506915"/>
            <a:ext cx="351692" cy="58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7216" y="392594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# Create a Population of 5 Sets with Mean = 5,6,7,8, 9 and </a:t>
            </a:r>
            <a:r>
              <a:rPr lang="en-US" sz="1400" dirty="0" err="1">
                <a:solidFill>
                  <a:srgbClr val="C00000"/>
                </a:solidFill>
              </a:rPr>
              <a:t>stdev</a:t>
            </a:r>
            <a:r>
              <a:rPr lang="en-US" sz="1400" dirty="0">
                <a:solidFill>
                  <a:srgbClr val="C00000"/>
                </a:solidFill>
              </a:rPr>
              <a:t> = 0.25 </a:t>
            </a:r>
          </a:p>
          <a:p>
            <a:endParaRPr lang="en-US" sz="1400" dirty="0"/>
          </a:p>
          <a:p>
            <a:r>
              <a:rPr lang="en-US" sz="1400" dirty="0"/>
              <a:t>Pop2 &lt;-</a:t>
            </a:r>
            <a:r>
              <a:rPr lang="en-US" sz="1400" dirty="0" err="1"/>
              <a:t>data.frame</a:t>
            </a:r>
            <a:r>
              <a:rPr lang="en-US" sz="1400" dirty="0"/>
              <a:t>(Set1=</a:t>
            </a:r>
            <a:r>
              <a:rPr lang="en-US" sz="1400" dirty="0" err="1"/>
              <a:t>rnorm</a:t>
            </a:r>
            <a:r>
              <a:rPr lang="en-US" sz="1400" dirty="0"/>
              <a:t>(100,mean=5,sd=0.25),</a:t>
            </a:r>
          </a:p>
          <a:p>
            <a:r>
              <a:rPr lang="en-US" sz="1400" dirty="0"/>
              <a:t>                  Set2=</a:t>
            </a:r>
            <a:r>
              <a:rPr lang="en-US" sz="1400" dirty="0" err="1"/>
              <a:t>rnorm</a:t>
            </a:r>
            <a:r>
              <a:rPr lang="en-US" sz="1400" dirty="0"/>
              <a:t>(100,mean=6,sd=0.25),</a:t>
            </a:r>
          </a:p>
          <a:p>
            <a:r>
              <a:rPr lang="en-US" sz="1400" dirty="0"/>
              <a:t>                  Set3=</a:t>
            </a:r>
            <a:r>
              <a:rPr lang="en-US" sz="1400" dirty="0" err="1"/>
              <a:t>rnorm</a:t>
            </a:r>
            <a:r>
              <a:rPr lang="en-US" sz="1400" dirty="0"/>
              <a:t>(100,mean=7,sd=0.25),</a:t>
            </a:r>
          </a:p>
          <a:p>
            <a:r>
              <a:rPr lang="en-US" sz="1400" dirty="0"/>
              <a:t>                  Set4=</a:t>
            </a:r>
            <a:r>
              <a:rPr lang="en-US" sz="1400" dirty="0" err="1"/>
              <a:t>rnorm</a:t>
            </a:r>
            <a:r>
              <a:rPr lang="en-US" sz="1400" dirty="0"/>
              <a:t>(100,mean=8,sd=0.25),</a:t>
            </a:r>
          </a:p>
          <a:p>
            <a:r>
              <a:rPr lang="en-US" sz="1400" dirty="0"/>
              <a:t>                  Set5=</a:t>
            </a:r>
            <a:r>
              <a:rPr lang="en-US" sz="1400" dirty="0" err="1"/>
              <a:t>rnorm</a:t>
            </a:r>
            <a:r>
              <a:rPr lang="en-US" sz="1400" dirty="0"/>
              <a:t>(100,mean=9,sd=0.25))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# Create a Box Plot </a:t>
            </a:r>
          </a:p>
          <a:p>
            <a:r>
              <a:rPr lang="en-US" sz="1400" dirty="0"/>
              <a:t>  boxplot(Pop2)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3399" y="3571654"/>
            <a:ext cx="275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Box Plot for Population – 2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702C6-1CD6-4A91-824F-7A9E70CE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37411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6F1B-62EF-4DCB-83C8-9B54EBB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78" y="2735792"/>
            <a:ext cx="2616200" cy="132556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ADB36-3145-4CCC-A0F5-552F5BC6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09430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9331</TotalTime>
  <Words>899</Words>
  <Application>Microsoft Office PowerPoint</Application>
  <PresentationFormat>Widescreen</PresentationFormat>
  <Paragraphs>125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Introduction to R </vt:lpstr>
      <vt:lpstr>Agenda</vt:lpstr>
      <vt:lpstr>Plot Function in R </vt:lpstr>
      <vt:lpstr>Scatter Plots and Linear Fits </vt:lpstr>
      <vt:lpstr>Histograms</vt:lpstr>
      <vt:lpstr>Pie Charts </vt:lpstr>
      <vt:lpstr>Box Plot</vt:lpstr>
      <vt:lpstr>Box Plots </vt:lpstr>
      <vt:lpstr>Thank You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Roychowdhury, Anish</dc:creator>
  <cp:lastModifiedBy>Roychowdhury, Anish</cp:lastModifiedBy>
  <cp:revision>164</cp:revision>
  <dcterms:created xsi:type="dcterms:W3CDTF">2016-10-17T11:46:38Z</dcterms:created>
  <dcterms:modified xsi:type="dcterms:W3CDTF">2017-09-21T14:11:39Z</dcterms:modified>
</cp:coreProperties>
</file>