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56EBF-E284-4C4C-B9A6-1DF3F2D0C3E6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3D7E2-3887-4419-ADDA-774338F08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3D7E2-3887-4419-ADDA-774338F08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FF68-E0FE-4F6B-B53A-22F0F36BDBF2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B445-AA23-4CDB-AFB5-592507BC7EE4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B9B-B21E-4D35-B1F2-5AB9559AD9A3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BF72-0C7E-4EEC-AB86-EBA17CAC363B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6C36-EE60-4CBE-86E8-B664A2727815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84A9-3822-4D89-A630-54DB36AEF4A5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33CF9-FF8A-410D-A203-5C46FCD676F8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5B9-F436-41C0-A401-BA1BDB0253BA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2FB7-592E-496C-813B-3B813C80D4C9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048B-A54F-41B7-B6E8-7E91EDDDF209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E30-912D-4793-A726-76333FD91B65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DD53-E6B1-4E5E-BC81-B766277FE829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  Anish Roychowdhury and Jacob Minz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3611-2A67-46D0-A7BE-C14E0742E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3893"/>
            <a:ext cx="9144000" cy="920999"/>
          </a:xfrm>
        </p:spPr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80781" y="2676621"/>
            <a:ext cx="9144000" cy="518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5418" y="3397124"/>
            <a:ext cx="7764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 Module – 4</a:t>
            </a:r>
          </a:p>
          <a:p>
            <a:pPr algn="ctr"/>
            <a:r>
              <a:rPr lang="en-US" sz="2400" dirty="0"/>
              <a:t>Data slicing and Dicing</a:t>
            </a:r>
          </a:p>
          <a:p>
            <a:pPr algn="ctr"/>
            <a:r>
              <a:rPr lang="en-US" sz="2400" dirty="0"/>
              <a:t>CII 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400" i="1" dirty="0"/>
              <a:t> 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15601-5F79-43DB-B9A4-62BF69EC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9042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8195" y="2851338"/>
            <a:ext cx="3269376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209B16-1B89-493E-8B18-F014C4E7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3741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202"/>
          </a:xfrm>
        </p:spPr>
        <p:txBody>
          <a:bodyPr>
            <a:normAutofit/>
          </a:bodyPr>
          <a:lstStyle/>
          <a:p>
            <a:r>
              <a:rPr lang="en-US" dirty="0"/>
              <a:t>Slicing Vectors and Matrices</a:t>
            </a:r>
          </a:p>
          <a:p>
            <a:r>
              <a:rPr lang="en-US" dirty="0"/>
              <a:t>Slicing Data Frames </a:t>
            </a:r>
          </a:p>
          <a:p>
            <a:r>
              <a:rPr lang="en-US" dirty="0" err="1"/>
              <a:t>Subsetting</a:t>
            </a:r>
            <a:r>
              <a:rPr lang="en-US" dirty="0"/>
              <a:t> Data Frames </a:t>
            </a:r>
          </a:p>
          <a:p>
            <a:r>
              <a:rPr lang="en-US" dirty="0"/>
              <a:t>Important Verbs from DPLYR package</a:t>
            </a:r>
          </a:p>
          <a:p>
            <a:r>
              <a:rPr lang="en-US" dirty="0"/>
              <a:t>Converting between data types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AFF13-6BA7-4184-AE86-BB6D5FF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74110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6555037" cy="681876"/>
          </a:xfrm>
        </p:spPr>
        <p:txBody>
          <a:bodyPr>
            <a:normAutofit/>
          </a:bodyPr>
          <a:lstStyle/>
          <a:p>
            <a:r>
              <a:rPr lang="en-US" sz="3600" dirty="0"/>
              <a:t>Slicing Vectors and Matrices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3154" y="1171776"/>
            <a:ext cx="48891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Example:  extract the 3</a:t>
            </a:r>
            <a:r>
              <a:rPr lang="en-US" baseline="30000" dirty="0"/>
              <a:t>rd</a:t>
            </a:r>
            <a:r>
              <a:rPr lang="en-US" dirty="0"/>
              <a:t> element of a given Vector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967" r="85770" b="5541"/>
          <a:stretch/>
        </p:blipFill>
        <p:spPr>
          <a:xfrm>
            <a:off x="823154" y="1729759"/>
            <a:ext cx="3094091" cy="12832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202" y="3201674"/>
            <a:ext cx="21888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matrix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81520" r="68852" b="5890"/>
          <a:stretch/>
        </p:blipFill>
        <p:spPr>
          <a:xfrm>
            <a:off x="839202" y="3972393"/>
            <a:ext cx="6724748" cy="15289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63122" y="5006715"/>
            <a:ext cx="299804" cy="23984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01368" y="4213273"/>
            <a:ext cx="4442340" cy="814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43708" y="3837457"/>
            <a:ext cx="1515158" cy="36933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/>
              <a:t>A23 &lt;- A[2, 3]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78250" y="3386340"/>
            <a:ext cx="27943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 Particular Element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58977" y="4998184"/>
            <a:ext cx="2298307" cy="24088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31454" y="4876827"/>
            <a:ext cx="3732496" cy="36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90946" y="4858330"/>
            <a:ext cx="2073516" cy="369332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/>
              <a:t>ARow2Vec &lt;-  A[2, ]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63951" y="4346061"/>
            <a:ext cx="2200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second row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93889" y="4796851"/>
            <a:ext cx="1014241" cy="64745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659564" y="5472849"/>
            <a:ext cx="4904386" cy="4297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63950" y="5837064"/>
            <a:ext cx="1993303" cy="369332"/>
          </a:xfrm>
          <a:prstGeom prst="rect">
            <a:avLst/>
          </a:prstGeom>
          <a:ln>
            <a:solidFill>
              <a:srgbClr val="00B050"/>
            </a:solidFill>
            <a:prstDash val="dashDot"/>
          </a:ln>
        </p:spPr>
        <p:txBody>
          <a:bodyPr wrap="none">
            <a:spAutoFit/>
          </a:bodyPr>
          <a:lstStyle/>
          <a:p>
            <a:r>
              <a:rPr lang="en-US" dirty="0"/>
              <a:t>A2by2 &lt;- A[1:2,1:2]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3950" y="5444308"/>
            <a:ext cx="21094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sub matrix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A8D26-CE4F-45EB-A887-C06E0389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2920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301249"/>
            <a:ext cx="7730410" cy="681876"/>
          </a:xfrm>
        </p:spPr>
        <p:txBody>
          <a:bodyPr>
            <a:normAutofit fontScale="90000"/>
          </a:bodyPr>
          <a:lstStyle/>
          <a:p>
            <a:r>
              <a:rPr lang="en-US" dirty="0"/>
              <a:t>Slicing Data Frames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154" y="1171776"/>
            <a:ext cx="33441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Data Frame below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6519" y="1591064"/>
            <a:ext cx="27943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 Particular Element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4667" r="89901" b="5716"/>
          <a:stretch/>
        </p:blipFill>
        <p:spPr>
          <a:xfrm>
            <a:off x="904410" y="1694591"/>
            <a:ext cx="2141044" cy="114698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35113" y="2191508"/>
            <a:ext cx="655235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df</a:t>
            </a:r>
            <a:r>
              <a:rPr lang="en-US" altLang="en-US" dirty="0"/>
              <a:t>[1,2]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6057" y="1955396"/>
            <a:ext cx="2578306" cy="19473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1"/>
          </p:cNvCxnSpPr>
          <p:nvPr/>
        </p:nvCxnSpPr>
        <p:spPr>
          <a:xfrm flipH="1" flipV="1">
            <a:off x="1757741" y="1911217"/>
            <a:ext cx="4677372" cy="418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02908" y="1901203"/>
            <a:ext cx="255914" cy="30311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784363" y="2194306"/>
            <a:ext cx="3305986" cy="10637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090348" y="3232521"/>
            <a:ext cx="608917" cy="276999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df</a:t>
            </a:r>
            <a:r>
              <a:rPr lang="en-US" altLang="en-US" dirty="0"/>
              <a:t>[1,]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1088526" y="2147460"/>
            <a:ext cx="1077832" cy="1947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744630" y="2762166"/>
            <a:ext cx="5319044" cy="1466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0348" y="2771531"/>
            <a:ext cx="3840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 Particular Row ( Observation)</a:t>
            </a: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7063674" y="4228321"/>
            <a:ext cx="608917" cy="276999"/>
          </a:xfrm>
          <a:prstGeom prst="rect">
            <a:avLst/>
          </a:prstGeom>
          <a:noFill/>
          <a:ln w="9525">
            <a:solidFill>
              <a:srgbClr val="00B05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df</a:t>
            </a:r>
            <a:r>
              <a:rPr lang="en-US" altLang="en-US" dirty="0"/>
              <a:t>[,2]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63674" y="3707256"/>
            <a:ext cx="384008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 Particular Column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A9BA4-4905-460B-AA8A-44310A6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423085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1" y="301249"/>
            <a:ext cx="11283449" cy="68187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Frames-  The </a:t>
            </a:r>
            <a:r>
              <a:rPr lang="en-US" dirty="0">
                <a:solidFill>
                  <a:srgbClr val="C00000"/>
                </a:solidFill>
              </a:rPr>
              <a:t>&lt;subset&gt;  </a:t>
            </a:r>
            <a:r>
              <a:rPr lang="en-US" dirty="0"/>
              <a:t>command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315" y="991634"/>
            <a:ext cx="33441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Consider the Data Frame “</a:t>
            </a:r>
            <a:r>
              <a:rPr lang="en-US" dirty="0" err="1"/>
              <a:t>CarData</a:t>
            </a:r>
            <a:r>
              <a:rPr lang="en-US" dirty="0"/>
              <a:t>”   below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74952" r="82929" b="7714"/>
          <a:stretch/>
        </p:blipFill>
        <p:spPr>
          <a:xfrm>
            <a:off x="694062" y="1662428"/>
            <a:ext cx="4358528" cy="240949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25800" y="983124"/>
            <a:ext cx="25732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Business requirement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5800" y="1542329"/>
            <a:ext cx="458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All Car Make and Models Which  had sales Above 300 units  in  Descending Order ( Fast Runner at the Top of the List )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1992" y="4899167"/>
            <a:ext cx="2584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 Make   Model Sales</a:t>
            </a:r>
          </a:p>
          <a:p>
            <a:r>
              <a:rPr lang="it-IT" dirty="0"/>
              <a:t>3  Maruti    Alto  2000</a:t>
            </a:r>
          </a:p>
          <a:p>
            <a:r>
              <a:rPr lang="it-IT" dirty="0"/>
              <a:t>2 Hyundai     i20   800</a:t>
            </a:r>
          </a:p>
          <a:p>
            <a:r>
              <a:rPr lang="it-IT" dirty="0"/>
              <a:t>6  Maruti  Baleno   350</a:t>
            </a:r>
          </a:p>
          <a:p>
            <a:r>
              <a:rPr lang="it-IT" dirty="0"/>
              <a:t>1  Toyota Corolla   345</a:t>
            </a:r>
          </a:p>
          <a:p>
            <a:r>
              <a:rPr lang="it-IT" dirty="0"/>
              <a:t>&gt;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3349" y="4512059"/>
            <a:ext cx="1079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4860" y="4368105"/>
            <a:ext cx="5228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TopSales</a:t>
            </a:r>
            <a:r>
              <a:rPr lang="en-US" dirty="0"/>
              <a:t> &lt;- subset(</a:t>
            </a:r>
            <a:r>
              <a:rPr lang="en-US" dirty="0" err="1"/>
              <a:t>CarData,Sales</a:t>
            </a:r>
            <a:r>
              <a:rPr lang="en-US" dirty="0"/>
              <a:t>&gt;300)</a:t>
            </a:r>
          </a:p>
          <a:p>
            <a:r>
              <a:rPr lang="en-US" dirty="0" err="1"/>
              <a:t>Sorted_TopSales</a:t>
            </a:r>
            <a:r>
              <a:rPr lang="en-US" dirty="0"/>
              <a:t> &lt;- </a:t>
            </a:r>
            <a:r>
              <a:rPr lang="en-US" dirty="0" err="1"/>
              <a:t>TopSales</a:t>
            </a:r>
            <a:r>
              <a:rPr lang="en-US" dirty="0"/>
              <a:t>[order(-</a:t>
            </a:r>
            <a:r>
              <a:rPr lang="en-US" dirty="0" err="1"/>
              <a:t>TopSales$Sales</a:t>
            </a:r>
            <a:r>
              <a:rPr lang="en-US" dirty="0"/>
              <a:t>),]</a:t>
            </a:r>
          </a:p>
          <a:p>
            <a:endParaRPr lang="en-US" dirty="0"/>
          </a:p>
          <a:p>
            <a:r>
              <a:rPr lang="en-US" dirty="0"/>
              <a:t># Display Sorted Data</a:t>
            </a:r>
          </a:p>
          <a:p>
            <a:r>
              <a:rPr lang="en-US" dirty="0" err="1"/>
              <a:t>Sorted_TopSales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69348" y="3887259"/>
            <a:ext cx="25732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72848" y="991634"/>
            <a:ext cx="473725" cy="36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7138709" y="3137815"/>
            <a:ext cx="473725" cy="36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890121" y="4926358"/>
            <a:ext cx="473725" cy="360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11BE-3DAF-4D85-AF63-A93931D0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44568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44" y="128058"/>
            <a:ext cx="11444112" cy="1325563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 – The </a:t>
            </a:r>
            <a:r>
              <a:rPr lang="en-US" dirty="0">
                <a:solidFill>
                  <a:srgbClr val="C00000"/>
                </a:solidFill>
              </a:rPr>
              <a:t>&lt;which&gt; </a:t>
            </a:r>
            <a:r>
              <a:rPr lang="en-US" dirty="0"/>
              <a:t>command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78" y="1364819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Get Index/ Row  positions meeting any particular criteria </a:t>
            </a:r>
          </a:p>
          <a:p>
            <a:r>
              <a:rPr lang="en-US" sz="1600" dirty="0"/>
              <a:t>IDX_POS &lt;- which(</a:t>
            </a:r>
            <a:r>
              <a:rPr lang="en-US" sz="1600" dirty="0" err="1"/>
              <a:t>CarData$Sales</a:t>
            </a:r>
            <a:r>
              <a:rPr lang="en-US" sz="1600" dirty="0"/>
              <a:t>&gt;300)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Get the Subset using Index positions </a:t>
            </a:r>
          </a:p>
          <a:p>
            <a:r>
              <a:rPr lang="en-US" sz="1600" dirty="0"/>
              <a:t>CarSale_GT_300 &lt;- </a:t>
            </a:r>
            <a:r>
              <a:rPr lang="en-US" sz="1600" dirty="0" err="1"/>
              <a:t>CarData</a:t>
            </a:r>
            <a:r>
              <a:rPr lang="en-US" sz="1600" dirty="0"/>
              <a:t>[IDX_POS,]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#Display Subset</a:t>
            </a:r>
          </a:p>
          <a:p>
            <a:r>
              <a:rPr lang="en-US" sz="1600" dirty="0"/>
              <a:t>CarSale_GT_300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Get  Rows for Sales LT 300</a:t>
            </a:r>
          </a:p>
          <a:p>
            <a:r>
              <a:rPr lang="en-US" sz="1600" dirty="0"/>
              <a:t>CarSale_LT_300 &lt;- </a:t>
            </a:r>
            <a:r>
              <a:rPr lang="en-US" sz="1600" dirty="0" err="1"/>
              <a:t>CarData</a:t>
            </a:r>
            <a:r>
              <a:rPr lang="en-US" sz="1600" dirty="0"/>
              <a:t>[-IDX_POS,]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# Display Subset</a:t>
            </a:r>
          </a:p>
          <a:p>
            <a:r>
              <a:rPr lang="en-US" sz="1600" dirty="0"/>
              <a:t>CarSale_LT_300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9849"/>
          <a:stretch/>
        </p:blipFill>
        <p:spPr>
          <a:xfrm>
            <a:off x="8421814" y="1591348"/>
            <a:ext cx="2353128" cy="1621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244" y="1153152"/>
            <a:ext cx="948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Cardata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909" y="1975045"/>
            <a:ext cx="2014087" cy="1430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1">
                    <a:lumMod val="50000"/>
                  </a:schemeClr>
                </a:solidFill>
              </a:rPr>
              <a:t>&gt; CarSale_GT_300</a:t>
            </a:r>
          </a:p>
          <a:p>
            <a:r>
              <a:rPr lang="it-IT" sz="1400" dirty="0"/>
              <a:t>     Make   Model Sales</a:t>
            </a:r>
          </a:p>
          <a:p>
            <a:r>
              <a:rPr lang="it-IT" sz="1400" dirty="0"/>
              <a:t>1  Toyota Corolla   345</a:t>
            </a:r>
          </a:p>
          <a:p>
            <a:r>
              <a:rPr lang="it-IT" sz="1400" dirty="0"/>
              <a:t>2 Hyundai     i20   800</a:t>
            </a:r>
          </a:p>
          <a:p>
            <a:r>
              <a:rPr lang="it-IT" sz="1400" dirty="0"/>
              <a:t>3  Maruti    Alto  2000</a:t>
            </a:r>
          </a:p>
          <a:p>
            <a:r>
              <a:rPr lang="it-IT" sz="1400" dirty="0"/>
              <a:t>6  Maruti  Baleno   350</a:t>
            </a:r>
            <a:endParaRPr lang="en-US" sz="1400" dirty="0"/>
          </a:p>
        </p:txBody>
      </p:sp>
      <p:sp>
        <p:nvSpPr>
          <p:cNvPr id="9" name="Arrow: Right 8"/>
          <p:cNvSpPr/>
          <p:nvPr/>
        </p:nvSpPr>
        <p:spPr>
          <a:xfrm>
            <a:off x="2291787" y="3148314"/>
            <a:ext cx="2488557" cy="30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2291786" y="4709527"/>
            <a:ext cx="2488557" cy="30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4909" y="3519255"/>
            <a:ext cx="2025730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&gt; CarSale_LT_300</a:t>
            </a:r>
          </a:p>
          <a:p>
            <a:r>
              <a:rPr lang="en-US" sz="1400" dirty="0"/>
              <a:t>     Make    Model Sales</a:t>
            </a:r>
          </a:p>
          <a:p>
            <a:r>
              <a:rPr lang="en-US" sz="1400" dirty="0"/>
              <a:t>4  Toyota    Camry   150</a:t>
            </a:r>
          </a:p>
          <a:p>
            <a:r>
              <a:rPr lang="en-US" sz="1400" dirty="0"/>
              <a:t>5 Hyundai      i10   200</a:t>
            </a:r>
          </a:p>
          <a:p>
            <a:r>
              <a:rPr lang="en-US" sz="1400" dirty="0"/>
              <a:t>7  Toyota Fortuner    50</a:t>
            </a:r>
          </a:p>
          <a:p>
            <a:r>
              <a:rPr lang="en-US" sz="1400" dirty="0"/>
              <a:t>8 Hyundai   Sonata    68</a:t>
            </a:r>
          </a:p>
          <a:p>
            <a:r>
              <a:rPr lang="en-US" sz="1400" dirty="0"/>
              <a:t>9  Maruti    Astra   120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6018" y="3405719"/>
            <a:ext cx="44323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car model had the max sales figures ?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112000" y="1028700"/>
            <a:ext cx="0" cy="5327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53727" y="2029247"/>
            <a:ext cx="3289300" cy="171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06018" y="4152990"/>
            <a:ext cx="4551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&gt; Max_Sale_Model &lt;- CarData$Model[which.max(CarData$Sales)]</a:t>
            </a: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&gt; Max_Sale_Model</a:t>
            </a:r>
          </a:p>
          <a:p>
            <a:r>
              <a:rPr lang="it-IT" sz="1600" dirty="0"/>
              <a:t>[1] Alto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76E9C-BCA8-404B-9155-DADF2A66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338617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5044" y="128058"/>
            <a:ext cx="11444112" cy="1325563"/>
          </a:xfrm>
        </p:spPr>
        <p:txBody>
          <a:bodyPr/>
          <a:lstStyle/>
          <a:p>
            <a:r>
              <a:rPr lang="en-US" dirty="0"/>
              <a:t>DPLYR Package important verbs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6262"/>
          <a:stretch/>
        </p:blipFill>
        <p:spPr>
          <a:xfrm>
            <a:off x="9561223" y="1219294"/>
            <a:ext cx="2383334" cy="1572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27105" y="708469"/>
            <a:ext cx="9020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Cardata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399" y="1147789"/>
            <a:ext cx="2730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&lt;select&gt; –   Columns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044" y="1688993"/>
            <a:ext cx="3931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 Selecting models column </a:t>
            </a:r>
          </a:p>
          <a:p>
            <a:r>
              <a:rPr lang="en-US" dirty="0">
                <a:solidFill>
                  <a:srgbClr val="C00000"/>
                </a:solidFill>
              </a:rPr>
              <a:t>from </a:t>
            </a:r>
            <a:r>
              <a:rPr lang="en-US" dirty="0" err="1">
                <a:solidFill>
                  <a:srgbClr val="C00000"/>
                </a:solidFill>
              </a:rPr>
              <a:t>CarData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Car_Models</a:t>
            </a:r>
            <a:r>
              <a:rPr lang="en-US" dirty="0"/>
              <a:t> &lt;- select(</a:t>
            </a:r>
            <a:r>
              <a:rPr lang="en-US" dirty="0" err="1"/>
              <a:t>CarData,Model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# </a:t>
            </a:r>
            <a:r>
              <a:rPr lang="en-US" dirty="0">
                <a:solidFill>
                  <a:srgbClr val="C00000"/>
                </a:solidFill>
              </a:rPr>
              <a:t>Display Models Column </a:t>
            </a:r>
          </a:p>
          <a:p>
            <a:r>
              <a:rPr lang="en-US" dirty="0"/>
              <a:t>  </a:t>
            </a:r>
            <a:r>
              <a:rPr lang="en-US" dirty="0" err="1"/>
              <a:t>Car_Models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4883" y="3828375"/>
            <a:ext cx="1835839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 Car_Models &lt;- select(CarData,Model)</a:t>
            </a:r>
          </a:p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&gt; Car_Models</a:t>
            </a:r>
          </a:p>
          <a:p>
            <a:r>
              <a:rPr lang="it-IT" sz="1400" dirty="0"/>
              <a:t>     Model</a:t>
            </a:r>
          </a:p>
          <a:p>
            <a:r>
              <a:rPr lang="it-IT" sz="1400" dirty="0"/>
              <a:t>1  Corolla</a:t>
            </a:r>
          </a:p>
          <a:p>
            <a:r>
              <a:rPr lang="it-IT" sz="1400" dirty="0"/>
              <a:t>2      i20</a:t>
            </a:r>
          </a:p>
          <a:p>
            <a:r>
              <a:rPr lang="it-IT" sz="1400" dirty="0"/>
              <a:t>3     Alto</a:t>
            </a:r>
          </a:p>
          <a:p>
            <a:r>
              <a:rPr lang="it-IT" sz="1400" dirty="0"/>
              <a:t>4    Camry</a:t>
            </a:r>
          </a:p>
          <a:p>
            <a:r>
              <a:rPr lang="it-IT" sz="1400" dirty="0"/>
              <a:t>5      i10</a:t>
            </a:r>
          </a:p>
          <a:p>
            <a:r>
              <a:rPr lang="it-IT" sz="1400" dirty="0"/>
              <a:t>6   Baleno</a:t>
            </a:r>
          </a:p>
          <a:p>
            <a:r>
              <a:rPr lang="it-IT" sz="1400" dirty="0"/>
              <a:t>7 Fortuner</a:t>
            </a:r>
          </a:p>
          <a:p>
            <a:r>
              <a:rPr lang="it-IT" sz="1400" dirty="0"/>
              <a:t>8   Sonata</a:t>
            </a:r>
          </a:p>
          <a:p>
            <a:r>
              <a:rPr lang="it-IT" sz="1400" dirty="0"/>
              <a:t>9    Astra</a:t>
            </a:r>
            <a:endParaRPr lang="en-US" sz="1400" dirty="0"/>
          </a:p>
        </p:txBody>
      </p:sp>
      <p:sp>
        <p:nvSpPr>
          <p:cNvPr id="12" name="Arrow: Right 11"/>
          <p:cNvSpPr/>
          <p:nvPr/>
        </p:nvSpPr>
        <p:spPr>
          <a:xfrm rot="5400000">
            <a:off x="1027191" y="3438345"/>
            <a:ext cx="257528" cy="35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17622" y="1147789"/>
            <a:ext cx="0" cy="5502181"/>
          </a:xfrm>
          <a:prstGeom prst="line">
            <a:avLst/>
          </a:prstGeom>
          <a:ln w="22225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9466" y="1147789"/>
            <a:ext cx="17502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&lt;filter – Rows 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77711" y="3971785"/>
            <a:ext cx="185851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&gt; Sales_GT_500</a:t>
            </a:r>
          </a:p>
          <a:p>
            <a:r>
              <a:rPr lang="en-US" sz="1400" dirty="0"/>
              <a:t>     Make Model Sales</a:t>
            </a:r>
          </a:p>
          <a:p>
            <a:r>
              <a:rPr lang="en-US" sz="1400" dirty="0"/>
              <a:t>1 Hyundai   i20   800</a:t>
            </a:r>
          </a:p>
          <a:p>
            <a:r>
              <a:rPr lang="en-US" sz="1400" dirty="0"/>
              <a:t>2  Maruti  Alto  2000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3211" y="1670306"/>
            <a:ext cx="39742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Select rows which </a:t>
            </a:r>
          </a:p>
          <a:p>
            <a:r>
              <a:rPr lang="en-US" dirty="0">
                <a:solidFill>
                  <a:srgbClr val="C00000"/>
                </a:solidFill>
              </a:rPr>
              <a:t>have sales &gt; 500</a:t>
            </a:r>
            <a:r>
              <a:rPr lang="en-US" dirty="0"/>
              <a:t>   </a:t>
            </a:r>
          </a:p>
          <a:p>
            <a:r>
              <a:rPr lang="en-US" sz="1600" dirty="0"/>
              <a:t>Sales_GT_500 &lt;- filter(</a:t>
            </a:r>
            <a:r>
              <a:rPr lang="en-US" sz="1600" dirty="0" err="1"/>
              <a:t>CarData</a:t>
            </a:r>
            <a:r>
              <a:rPr lang="en-US" sz="1600" dirty="0"/>
              <a:t>, Sales &gt; 500)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#Display </a:t>
            </a:r>
          </a:p>
          <a:p>
            <a:r>
              <a:rPr lang="en-US" dirty="0"/>
              <a:t>  </a:t>
            </a:r>
            <a:r>
              <a:rPr lang="en-US" sz="1600" dirty="0"/>
              <a:t>Sales_GT_500</a:t>
            </a:r>
          </a:p>
        </p:txBody>
      </p:sp>
      <p:sp>
        <p:nvSpPr>
          <p:cNvPr id="19" name="Arrow: Right 18"/>
          <p:cNvSpPr/>
          <p:nvPr/>
        </p:nvSpPr>
        <p:spPr>
          <a:xfrm rot="5400000">
            <a:off x="4544561" y="3529735"/>
            <a:ext cx="257528" cy="35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334022" y="1085603"/>
            <a:ext cx="0" cy="5502181"/>
          </a:xfrm>
          <a:prstGeom prst="line">
            <a:avLst/>
          </a:prstGeom>
          <a:ln w="22225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1320ED-C539-462E-86FC-90F70891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49600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044" y="128058"/>
            <a:ext cx="11444112" cy="1325563"/>
          </a:xfrm>
        </p:spPr>
        <p:txBody>
          <a:bodyPr/>
          <a:lstStyle/>
          <a:p>
            <a:r>
              <a:rPr lang="en-US" dirty="0"/>
              <a:t>DPLYR Package important verbs contd.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622" y="1160666"/>
            <a:ext cx="1174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&lt;arrange&gt;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99" y="1711504"/>
            <a:ext cx="5043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Sort </a:t>
            </a:r>
            <a:r>
              <a:rPr lang="en-US" dirty="0" err="1">
                <a:solidFill>
                  <a:srgbClr val="C00000"/>
                </a:solidFill>
              </a:rPr>
              <a:t>CarData</a:t>
            </a:r>
            <a:r>
              <a:rPr lang="en-US" dirty="0">
                <a:solidFill>
                  <a:srgbClr val="C00000"/>
                </a:solidFill>
              </a:rPr>
              <a:t> in descending order of highest sales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Sorted_CarData</a:t>
            </a:r>
            <a:r>
              <a:rPr lang="en-US" sz="1600" dirty="0"/>
              <a:t> &lt;-  arrange(</a:t>
            </a:r>
            <a:r>
              <a:rPr lang="en-US" sz="1600" dirty="0" err="1"/>
              <a:t>CarData,desc</a:t>
            </a:r>
            <a:r>
              <a:rPr lang="en-US" sz="1600" dirty="0"/>
              <a:t>(Sales)) 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# Display   </a:t>
            </a:r>
          </a:p>
          <a:p>
            <a:r>
              <a:rPr lang="en-US" dirty="0"/>
              <a:t>  </a:t>
            </a:r>
            <a:r>
              <a:rPr lang="en-US" sz="1600" dirty="0" err="1"/>
              <a:t>Sorted_CarData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438400" y="2536852"/>
            <a:ext cx="1896534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Sorted_CarData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/>
              <a:t>     Make    Model Sales</a:t>
            </a:r>
          </a:p>
          <a:p>
            <a:r>
              <a:rPr lang="en-US" sz="1400" dirty="0"/>
              <a:t>1  Maruti     Alto  2000</a:t>
            </a:r>
          </a:p>
          <a:p>
            <a:r>
              <a:rPr lang="en-US" sz="1400" dirty="0"/>
              <a:t>2 Hyundai      i20   800</a:t>
            </a:r>
          </a:p>
          <a:p>
            <a:r>
              <a:rPr lang="en-US" sz="1400" dirty="0"/>
              <a:t>3  Maruti   </a:t>
            </a:r>
            <a:r>
              <a:rPr lang="en-US" sz="1400" dirty="0" err="1"/>
              <a:t>Baleno</a:t>
            </a:r>
            <a:r>
              <a:rPr lang="en-US" sz="1400" dirty="0"/>
              <a:t>   350</a:t>
            </a:r>
          </a:p>
          <a:p>
            <a:r>
              <a:rPr lang="en-US" sz="1400" dirty="0"/>
              <a:t>4  Toyota  Corolla   345</a:t>
            </a:r>
          </a:p>
          <a:p>
            <a:r>
              <a:rPr lang="en-US" sz="1400" dirty="0"/>
              <a:t>5 Hyundai      i10   200</a:t>
            </a:r>
          </a:p>
          <a:p>
            <a:r>
              <a:rPr lang="en-US" sz="1400" dirty="0"/>
              <a:t>6  Toyota    Camry   150</a:t>
            </a:r>
          </a:p>
          <a:p>
            <a:r>
              <a:rPr lang="en-US" sz="1400" dirty="0"/>
              <a:t>7  Maruti    Astra   120</a:t>
            </a:r>
          </a:p>
          <a:p>
            <a:r>
              <a:rPr lang="en-US" sz="1400" dirty="0"/>
              <a:t>8 Hyundai   Sonata    68</a:t>
            </a:r>
          </a:p>
          <a:p>
            <a:r>
              <a:rPr lang="en-US" sz="1400" dirty="0"/>
              <a:t>9  Toyota Fortuner    50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1952978" y="2536852"/>
            <a:ext cx="237066" cy="319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964288" y="1160666"/>
            <a:ext cx="0" cy="5056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977" y="1160666"/>
            <a:ext cx="1174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&lt;mutate&gt;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4911" y="14705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# Create  new column - </a:t>
            </a:r>
            <a:r>
              <a:rPr lang="en-US" dirty="0" err="1">
                <a:solidFill>
                  <a:srgbClr val="C00000"/>
                </a:solidFill>
              </a:rPr>
              <a:t>Perc_Tot_Sales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</a:t>
            </a:r>
            <a:r>
              <a:rPr lang="en-US" sz="1600" dirty="0" err="1"/>
              <a:t>CarData</a:t>
            </a:r>
            <a:r>
              <a:rPr lang="en-US" sz="1600" dirty="0"/>
              <a:t>&lt;-mutate(</a:t>
            </a:r>
            <a:r>
              <a:rPr lang="en-US" sz="1600" dirty="0" err="1"/>
              <a:t>CarData,Perc_Tot_Sales</a:t>
            </a:r>
            <a:r>
              <a:rPr lang="en-US" sz="1600" dirty="0"/>
              <a:t> = (100*Sales)/(sum(Sales)))   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CarData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274278" y="2535177"/>
            <a:ext cx="296050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CarData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400" dirty="0"/>
              <a:t>Make    Model Sales </a:t>
            </a:r>
            <a:r>
              <a:rPr lang="en-US" sz="1400" dirty="0" err="1"/>
              <a:t>Perc_Tot_Sales</a:t>
            </a:r>
            <a:endParaRPr lang="en-US" sz="1400" dirty="0"/>
          </a:p>
          <a:p>
            <a:r>
              <a:rPr lang="en-US" sz="1400" dirty="0"/>
              <a:t>1  Toyota  Corolla   345       8.449669</a:t>
            </a:r>
          </a:p>
          <a:p>
            <a:r>
              <a:rPr lang="en-US" sz="1400" dirty="0"/>
              <a:t>2 Hyundai      i20   800      19.593436</a:t>
            </a:r>
          </a:p>
          <a:p>
            <a:r>
              <a:rPr lang="en-US" sz="1400" dirty="0"/>
              <a:t>3  Maruti     Alto  2000      48.983590</a:t>
            </a:r>
          </a:p>
          <a:p>
            <a:r>
              <a:rPr lang="en-US" sz="1400" dirty="0"/>
              <a:t>4  Toyota    Camry   150       3.673769</a:t>
            </a:r>
          </a:p>
          <a:p>
            <a:r>
              <a:rPr lang="en-US" sz="1400" dirty="0"/>
              <a:t>5 Hyundai      i10   200       4.898359</a:t>
            </a:r>
          </a:p>
          <a:p>
            <a:r>
              <a:rPr lang="en-US" sz="1400" dirty="0"/>
              <a:t>6  Maruti   </a:t>
            </a:r>
            <a:r>
              <a:rPr lang="en-US" sz="1400" dirty="0" err="1"/>
              <a:t>Baleno</a:t>
            </a:r>
            <a:r>
              <a:rPr lang="en-US" sz="1400" dirty="0"/>
              <a:t>   350       8.572128</a:t>
            </a:r>
          </a:p>
          <a:p>
            <a:r>
              <a:rPr lang="en-US" sz="1400" dirty="0"/>
              <a:t>7  Toyota Fortuner    50       1.224590</a:t>
            </a:r>
          </a:p>
          <a:p>
            <a:r>
              <a:rPr lang="en-US" sz="1400" dirty="0"/>
              <a:t>8 Hyundai   Sonata    68       1.665442</a:t>
            </a:r>
          </a:p>
          <a:p>
            <a:r>
              <a:rPr lang="en-US" sz="1400" dirty="0"/>
              <a:t>9  Maruti    Astra   120       2.939015</a:t>
            </a:r>
          </a:p>
          <a:p>
            <a:r>
              <a:rPr lang="en-US" sz="1400" dirty="0"/>
              <a:t>&gt; 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6445956" y="2676376"/>
            <a:ext cx="237066" cy="319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EF82B8-92B0-4327-AD9F-1ACCE538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11198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044" y="1594473"/>
            <a:ext cx="41740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# Get the summary Statistics </a:t>
            </a:r>
          </a:p>
          <a:p>
            <a:r>
              <a:rPr lang="en-US" dirty="0"/>
              <a:t>  </a:t>
            </a:r>
            <a:r>
              <a:rPr lang="en-US" dirty="0" err="1"/>
              <a:t>Sale_Summary</a:t>
            </a:r>
            <a:r>
              <a:rPr lang="en-US" dirty="0"/>
              <a:t> &lt;-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CarData</a:t>
            </a:r>
            <a:r>
              <a:rPr lang="en-US" dirty="0"/>
              <a:t>, </a:t>
            </a:r>
          </a:p>
          <a:p>
            <a:r>
              <a:rPr lang="en-US" dirty="0" err="1"/>
              <a:t>avg_sales</a:t>
            </a:r>
            <a:r>
              <a:rPr lang="en-US" dirty="0"/>
              <a:t> = mean(Sales),</a:t>
            </a:r>
          </a:p>
          <a:p>
            <a:r>
              <a:rPr lang="en-US" dirty="0"/>
              <a:t>            </a:t>
            </a:r>
            <a:r>
              <a:rPr lang="en-US" dirty="0" err="1"/>
              <a:t>min_sales</a:t>
            </a:r>
            <a:r>
              <a:rPr lang="en-US" dirty="0"/>
              <a:t> = min(Sales),</a:t>
            </a:r>
          </a:p>
          <a:p>
            <a:r>
              <a:rPr lang="en-US" dirty="0"/>
              <a:t>            </a:t>
            </a:r>
            <a:r>
              <a:rPr lang="en-US" dirty="0" err="1"/>
              <a:t>max_sales</a:t>
            </a:r>
            <a:r>
              <a:rPr lang="en-US" dirty="0"/>
              <a:t> = max(Sales),</a:t>
            </a:r>
          </a:p>
          <a:p>
            <a:r>
              <a:rPr lang="en-US" dirty="0"/>
              <a:t>            </a:t>
            </a:r>
            <a:r>
              <a:rPr lang="en-US" dirty="0" err="1"/>
              <a:t>total_Sales</a:t>
            </a:r>
            <a:r>
              <a:rPr lang="en-US" dirty="0"/>
              <a:t> = sum(Sales))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dirty="0"/>
              <a:t>  </a:t>
            </a:r>
            <a:r>
              <a:rPr lang="en-US" dirty="0" err="1"/>
              <a:t>Sale_Summary</a:t>
            </a:r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5044" y="128058"/>
            <a:ext cx="11444112" cy="1325563"/>
          </a:xfrm>
        </p:spPr>
        <p:txBody>
          <a:bodyPr/>
          <a:lstStyle/>
          <a:p>
            <a:r>
              <a:rPr lang="en-US" dirty="0"/>
              <a:t>DPLYR Package important verbs contd.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399" y="1154715"/>
            <a:ext cx="15077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summarise</a:t>
            </a:r>
            <a:r>
              <a:rPr lang="en-US" dirty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399" y="4547780"/>
            <a:ext cx="384668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Sale_Summary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/>
              <a:t>  </a:t>
            </a:r>
            <a:r>
              <a:rPr lang="en-US" sz="1600" dirty="0" err="1"/>
              <a:t>avg_sales</a:t>
            </a:r>
            <a:r>
              <a:rPr lang="en-US" sz="1600" dirty="0"/>
              <a:t> </a:t>
            </a:r>
            <a:r>
              <a:rPr lang="en-US" sz="1600" dirty="0" err="1"/>
              <a:t>min_sales</a:t>
            </a:r>
            <a:r>
              <a:rPr lang="en-US" sz="1600" dirty="0"/>
              <a:t> </a:t>
            </a:r>
            <a:r>
              <a:rPr lang="en-US" sz="1600" dirty="0" err="1"/>
              <a:t>max_sales</a:t>
            </a:r>
            <a:r>
              <a:rPr lang="en-US" sz="1600" dirty="0"/>
              <a:t> </a:t>
            </a:r>
            <a:r>
              <a:rPr lang="en-US" sz="1600" dirty="0" err="1"/>
              <a:t>total_Sales</a:t>
            </a:r>
            <a:endParaRPr lang="en-US" sz="1600" dirty="0"/>
          </a:p>
          <a:p>
            <a:r>
              <a:rPr lang="en-US" sz="1600" dirty="0"/>
              <a:t>1  453.6667        50      2000        4083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59111" y="1253067"/>
            <a:ext cx="0" cy="5103283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65134" y="1524047"/>
            <a:ext cx="6860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#Get summary statistics average sales by car manufacturer  </a:t>
            </a:r>
          </a:p>
          <a:p>
            <a:r>
              <a:rPr lang="en-US" dirty="0"/>
              <a:t>  </a:t>
            </a:r>
            <a:r>
              <a:rPr lang="en-US" dirty="0" err="1"/>
              <a:t>Mf_Avg_Sales</a:t>
            </a:r>
            <a:r>
              <a:rPr lang="en-US" dirty="0"/>
              <a:t> &lt;- </a:t>
            </a:r>
            <a:r>
              <a:rPr lang="en-US" dirty="0" err="1"/>
              <a:t>CarData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(Make) %&gt;% 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Avg_Sales</a:t>
            </a:r>
            <a:r>
              <a:rPr lang="en-US" dirty="0"/>
              <a:t>=mean(Sales))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C00000"/>
                </a:solidFill>
              </a:rPr>
              <a:t># Display </a:t>
            </a:r>
          </a:p>
          <a:p>
            <a:r>
              <a:rPr lang="en-US" dirty="0"/>
              <a:t>  </a:t>
            </a:r>
            <a:r>
              <a:rPr lang="en-US" dirty="0" err="1"/>
              <a:t>Mf_Avg_Sales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98510" y="1154715"/>
            <a:ext cx="15077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group_by</a:t>
            </a:r>
            <a:r>
              <a:rPr lang="en-US" dirty="0"/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3023" y="3278373"/>
            <a:ext cx="3172177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Mf_Avg_Sales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/>
              <a:t># A </a:t>
            </a:r>
            <a:r>
              <a:rPr lang="en-US" sz="1600" dirty="0" err="1"/>
              <a:t>tibble</a:t>
            </a:r>
            <a:r>
              <a:rPr lang="en-US" sz="1600" dirty="0"/>
              <a:t>: 3 × 2</a:t>
            </a:r>
          </a:p>
          <a:p>
            <a:r>
              <a:rPr lang="en-US" sz="1600" dirty="0"/>
              <a:t>     Make </a:t>
            </a:r>
            <a:r>
              <a:rPr lang="en-US" sz="1600" dirty="0" err="1"/>
              <a:t>Avg_Sales</a:t>
            </a:r>
            <a:endParaRPr lang="en-US" sz="1600" dirty="0"/>
          </a:p>
          <a:p>
            <a:r>
              <a:rPr lang="en-US" sz="1600" dirty="0"/>
              <a:t>   &lt;</a:t>
            </a:r>
            <a:r>
              <a:rPr lang="en-US" sz="1600" dirty="0" err="1"/>
              <a:t>fctr</a:t>
            </a:r>
            <a:r>
              <a:rPr lang="en-US" sz="1600" dirty="0"/>
              <a:t>&gt;     &lt;</a:t>
            </a:r>
            <a:r>
              <a:rPr lang="en-US" sz="1600" dirty="0" err="1"/>
              <a:t>dbl</a:t>
            </a:r>
            <a:r>
              <a:rPr lang="en-US" sz="1600" dirty="0"/>
              <a:t>&gt;</a:t>
            </a:r>
          </a:p>
          <a:p>
            <a:r>
              <a:rPr lang="en-US" sz="1600" dirty="0"/>
              <a:t>1 Hyundai  356.0000</a:t>
            </a:r>
          </a:p>
          <a:p>
            <a:r>
              <a:rPr lang="en-US" sz="1600" dirty="0"/>
              <a:t>2  Maruti  823.3333</a:t>
            </a:r>
          </a:p>
          <a:p>
            <a:r>
              <a:rPr lang="en-US" sz="1600" dirty="0"/>
              <a:t>3  Toyota  181.6667</a:t>
            </a:r>
          </a:p>
          <a:p>
            <a:r>
              <a:rPr lang="en-US" sz="1600" dirty="0"/>
              <a:t>&gt; class(</a:t>
            </a:r>
            <a:r>
              <a:rPr lang="en-US" sz="1600" dirty="0" err="1"/>
              <a:t>Mf_Avg_Sales</a:t>
            </a:r>
            <a:r>
              <a:rPr lang="en-US" sz="1600" dirty="0"/>
              <a:t>)</a:t>
            </a:r>
          </a:p>
          <a:p>
            <a:r>
              <a:rPr lang="en-US" sz="1600" dirty="0"/>
              <a:t>[1] "</a:t>
            </a:r>
            <a:r>
              <a:rPr lang="en-US" sz="1600" dirty="0" err="1"/>
              <a:t>tbl_df</a:t>
            </a:r>
            <a:r>
              <a:rPr lang="en-US" sz="1600" dirty="0"/>
              <a:t>"     "</a:t>
            </a:r>
            <a:r>
              <a:rPr lang="en-US" sz="1600" dirty="0" err="1"/>
              <a:t>tbl</a:t>
            </a:r>
            <a:r>
              <a:rPr lang="en-US" sz="1600" dirty="0"/>
              <a:t>"        "</a:t>
            </a:r>
            <a:r>
              <a:rPr lang="en-US" sz="1600" dirty="0" err="1"/>
              <a:t>data.frame</a:t>
            </a:r>
            <a:r>
              <a:rPr lang="en-US" dirty="0"/>
              <a:t>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49A0-2F1B-4805-A2F8-0530AF46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  Anish Roychowdhury and Jacob Minz</a:t>
            </a:r>
          </a:p>
        </p:txBody>
      </p:sp>
    </p:spTree>
    <p:extLst>
      <p:ext uri="{BB962C8B-B14F-4D97-AF65-F5344CB8AC3E}">
        <p14:creationId xmlns:p14="http://schemas.microsoft.com/office/powerpoint/2010/main" val="165758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966</Words>
  <Application>Microsoft Office PowerPoint</Application>
  <PresentationFormat>Widescreen</PresentationFormat>
  <Paragraphs>192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R </vt:lpstr>
      <vt:lpstr>Agenda</vt:lpstr>
      <vt:lpstr>Slicing Vectors and Matrices</vt:lpstr>
      <vt:lpstr>Slicing Data Frames </vt:lpstr>
      <vt:lpstr>Subsetting Data Frames-  The &lt;subset&gt;  command </vt:lpstr>
      <vt:lpstr>Subsetting Data Frames – The &lt;which&gt; command </vt:lpstr>
      <vt:lpstr>DPLYR Package important verbs </vt:lpstr>
      <vt:lpstr>DPLYR Package important verbs contd. </vt:lpstr>
      <vt:lpstr>DPLYR Package important verbs contd. </vt:lpstr>
      <vt:lpstr>Thank You !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Roychowdhury, Anish</dc:creator>
  <cp:lastModifiedBy>Roychowdhury, Anish</cp:lastModifiedBy>
  <cp:revision>163</cp:revision>
  <dcterms:created xsi:type="dcterms:W3CDTF">2016-10-17T11:46:38Z</dcterms:created>
  <dcterms:modified xsi:type="dcterms:W3CDTF">2017-07-24T09:16:58Z</dcterms:modified>
</cp:coreProperties>
</file>