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56EBF-E284-4C4C-B9A6-1DF3F2D0C3E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3D7E2-3887-4419-ADDA-774338F0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D7E2-3887-4419-ADDA-774338F08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5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61E-687E-4C8B-A2EC-2B71E066CCB7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4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F48-8D9E-41F8-B393-7EB65757F832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34B7-3561-47B0-864E-5CD12F04AF62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5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CDB-04F6-4E74-9E9E-447ECE893689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7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944D-2115-41A9-83E2-B98ABC94023A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EF1-75C6-4A66-A19D-D53FFE03A768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1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DE54-E354-4411-9F53-4FB4CCD1F3A9}" type="datetime1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8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B80B-BDC5-485B-84E7-3624485F980F}" type="datetime1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CF0D-945B-48A2-9DC3-F419B3B0DF97}" type="datetime1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84A6-3BF3-4454-90EC-5508FDBD9A0C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DB02-FCB0-4E43-8822-1F7AB76D2A5F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A2DE-6F0F-43F8-8DE5-0E7242ACC422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18914"/>
            <a:ext cx="9144000" cy="920999"/>
          </a:xfrm>
        </p:spPr>
        <p:txBody>
          <a:bodyPr/>
          <a:lstStyle/>
          <a:p>
            <a:r>
              <a:rPr lang="en-US" dirty="0"/>
              <a:t>Introduction to 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285" y="2617082"/>
            <a:ext cx="7764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 Module – 5 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Descriptive Statistics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CII 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400" i="1" dirty="0"/>
              <a:t> 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2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6202"/>
          </a:xfrm>
        </p:spPr>
        <p:txBody>
          <a:bodyPr>
            <a:normAutofit/>
          </a:bodyPr>
          <a:lstStyle/>
          <a:p>
            <a:r>
              <a:rPr lang="en-US" dirty="0"/>
              <a:t>Exploring Your Data </a:t>
            </a:r>
          </a:p>
          <a:p>
            <a:r>
              <a:rPr lang="en-US" dirty="0"/>
              <a:t>Descriptive Statistics</a:t>
            </a:r>
          </a:p>
          <a:p>
            <a:r>
              <a:rPr lang="en-US" dirty="0"/>
              <a:t> The apply() function </a:t>
            </a:r>
          </a:p>
          <a:p>
            <a:r>
              <a:rPr lang="en-US" dirty="0"/>
              <a:t> The </a:t>
            </a:r>
            <a:r>
              <a:rPr lang="en-US" dirty="0" err="1"/>
              <a:t>lapply</a:t>
            </a:r>
            <a:r>
              <a:rPr lang="en-US" dirty="0"/>
              <a:t>() function  </a:t>
            </a:r>
          </a:p>
          <a:p>
            <a:r>
              <a:rPr lang="en-US" dirty="0"/>
              <a:t> The </a:t>
            </a:r>
            <a:r>
              <a:rPr lang="en-US" dirty="0" err="1"/>
              <a:t>sapply</a:t>
            </a:r>
            <a:r>
              <a:rPr lang="en-US" dirty="0"/>
              <a:t>() function  </a:t>
            </a:r>
          </a:p>
          <a:p>
            <a:r>
              <a:rPr lang="en-US" dirty="0"/>
              <a:t>The </a:t>
            </a:r>
            <a:r>
              <a:rPr lang="en-US" dirty="0" err="1"/>
              <a:t>tapply</a:t>
            </a:r>
            <a:r>
              <a:rPr lang="en-US" dirty="0"/>
              <a:t>() function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76279-61D9-4289-BF15-7269DE25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74110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>
            <a:off x="473790" y="862433"/>
            <a:ext cx="7679610" cy="365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89" y="135178"/>
            <a:ext cx="3833871" cy="681876"/>
          </a:xfrm>
        </p:spPr>
        <p:txBody>
          <a:bodyPr>
            <a:normAutofit/>
          </a:bodyPr>
          <a:lstStyle/>
          <a:p>
            <a:r>
              <a:rPr lang="en-US" sz="3600" dirty="0"/>
              <a:t>Exploring your data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923" y="845961"/>
            <a:ext cx="383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Consider the following PC Sales data *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59127"/>
              </p:ext>
            </p:extLst>
          </p:nvPr>
        </p:nvGraphicFramePr>
        <p:xfrm>
          <a:off x="561923" y="1960066"/>
          <a:ext cx="6083300" cy="1524000"/>
        </p:xfrm>
        <a:graphic>
          <a:graphicData uri="http://schemas.openxmlformats.org/drawingml/2006/table">
            <a:tbl>
              <a:tblPr/>
              <a:tblGrid>
                <a:gridCol w="710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Units_Shipped_Q1_2016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Market_Share_Q1_2016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Units_Shipped_Q1_2015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Market_Share_Q1_2015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Growth_Q1_2016_Q1_2015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Dell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3,461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3,358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23.9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HP Inc.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3,109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3,760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-17.3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Lenovo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1,903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14.6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Apple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1,666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12.7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1,672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770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2,340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2,857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-18.1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1924" y="5916371"/>
            <a:ext cx="442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Source: http://www.gartner.com/newsroom/id/3280626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923" y="1427786"/>
            <a:ext cx="117874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PC_Sales.csv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53400" y="585446"/>
            <a:ext cx="36576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# Provides basic descriptive statistics and frequencies</a:t>
            </a:r>
            <a:r>
              <a:rPr lang="en-US" sz="1200" dirty="0"/>
              <a:t>.</a:t>
            </a:r>
          </a:p>
          <a:p>
            <a:r>
              <a:rPr lang="en-US" sz="1200" dirty="0"/>
              <a:t>summary(</a:t>
            </a:r>
            <a:r>
              <a:rPr lang="en-US" sz="1200" dirty="0" err="1"/>
              <a:t>PCData</a:t>
            </a:r>
            <a:r>
              <a:rPr lang="en-US" sz="1200" dirty="0"/>
              <a:t>) 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Open data editor</a:t>
            </a:r>
          </a:p>
          <a:p>
            <a:r>
              <a:rPr lang="en-US" sz="1200" dirty="0"/>
              <a:t>edit(</a:t>
            </a:r>
            <a:r>
              <a:rPr lang="en-US" sz="1200" dirty="0" err="1"/>
              <a:t>PCData</a:t>
            </a:r>
            <a:r>
              <a:rPr lang="en-US" sz="1200" dirty="0"/>
              <a:t>) 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Provides the structure of the dataset</a:t>
            </a:r>
          </a:p>
          <a:p>
            <a:r>
              <a:rPr lang="en-US" sz="1200" dirty="0" err="1"/>
              <a:t>str</a:t>
            </a:r>
            <a:r>
              <a:rPr lang="en-US" sz="1200" dirty="0"/>
              <a:t>(</a:t>
            </a:r>
            <a:r>
              <a:rPr lang="en-US" sz="1200" dirty="0" err="1"/>
              <a:t>PCData</a:t>
            </a:r>
            <a:r>
              <a:rPr lang="en-US" sz="1200" dirty="0"/>
              <a:t>) 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Lists variables in the dataset</a:t>
            </a:r>
          </a:p>
          <a:p>
            <a:r>
              <a:rPr lang="en-US" sz="1200" dirty="0"/>
              <a:t>names(</a:t>
            </a:r>
            <a:r>
              <a:rPr lang="en-US" sz="1200" dirty="0" err="1"/>
              <a:t>PCData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First few rows of the datase</a:t>
            </a:r>
            <a:r>
              <a:rPr lang="en-US" sz="1200" dirty="0"/>
              <a:t>t </a:t>
            </a:r>
          </a:p>
          <a:p>
            <a:r>
              <a:rPr lang="en-US" sz="1200" dirty="0"/>
              <a:t>head(</a:t>
            </a:r>
            <a:r>
              <a:rPr lang="en-US" sz="1200" dirty="0" err="1"/>
              <a:t>PCData</a:t>
            </a:r>
            <a:r>
              <a:rPr lang="en-US" sz="1200" dirty="0"/>
              <a:t>) 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First 2 rows of dataset</a:t>
            </a:r>
          </a:p>
          <a:p>
            <a:r>
              <a:rPr lang="en-US" sz="1200" dirty="0"/>
              <a:t>head(</a:t>
            </a:r>
            <a:r>
              <a:rPr lang="en-US" sz="1200" dirty="0" err="1"/>
              <a:t>PCData</a:t>
            </a:r>
            <a:r>
              <a:rPr lang="en-US" sz="1200" dirty="0"/>
              <a:t>, n=2)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Last few rows </a:t>
            </a:r>
          </a:p>
          <a:p>
            <a:r>
              <a:rPr lang="en-US" sz="1200" dirty="0"/>
              <a:t>tail(</a:t>
            </a:r>
            <a:r>
              <a:rPr lang="en-US" sz="1200" dirty="0" err="1"/>
              <a:t>PCData</a:t>
            </a:r>
            <a:r>
              <a:rPr lang="en-US" sz="1200" dirty="0"/>
              <a:t>) 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Last 2 rows</a:t>
            </a:r>
          </a:p>
          <a:p>
            <a:r>
              <a:rPr lang="en-US" sz="1200" dirty="0"/>
              <a:t>tail(</a:t>
            </a:r>
            <a:r>
              <a:rPr lang="en-US" sz="1200" dirty="0" err="1"/>
              <a:t>PCData</a:t>
            </a:r>
            <a:r>
              <a:rPr lang="en-US" sz="1200" dirty="0"/>
              <a:t>, n=2)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Rows 2 to 4 </a:t>
            </a:r>
          </a:p>
          <a:p>
            <a:r>
              <a:rPr lang="en-US" sz="1200" dirty="0" err="1"/>
              <a:t>PCData</a:t>
            </a:r>
            <a:r>
              <a:rPr lang="en-US" sz="1200" dirty="0"/>
              <a:t>[2:4, ]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Rows 2 to 4 with Columns 1 to 3 </a:t>
            </a:r>
          </a:p>
          <a:p>
            <a:r>
              <a:rPr lang="en-US" sz="1200" dirty="0" err="1"/>
              <a:t>PCData</a:t>
            </a:r>
            <a:r>
              <a:rPr lang="en-US" sz="1200" dirty="0"/>
              <a:t>[2:4,1:3] 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Rows 2 to 4 with Columns 1  and 3 </a:t>
            </a:r>
          </a:p>
          <a:p>
            <a:r>
              <a:rPr lang="en-US" sz="1200" dirty="0" err="1"/>
              <a:t>PCData</a:t>
            </a:r>
            <a:r>
              <a:rPr lang="en-US" sz="1200" dirty="0"/>
              <a:t>[2:4,c(1,3)]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894964" y="1370745"/>
            <a:ext cx="5209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 # Read the data file </a:t>
            </a:r>
          </a:p>
          <a:p>
            <a:r>
              <a:rPr lang="en-US" sz="1400" dirty="0" err="1"/>
              <a:t>PCData</a:t>
            </a:r>
            <a:r>
              <a:rPr lang="en-US" sz="1400" dirty="0"/>
              <a:t>&lt;- read.csv(file='PC_Sales.csv', header=T, </a:t>
            </a:r>
            <a:r>
              <a:rPr lang="en-US" sz="1400" dirty="0" err="1"/>
              <a:t>sep</a:t>
            </a:r>
            <a:r>
              <a:rPr lang="en-US" sz="1400" dirty="0"/>
              <a:t>=',')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53400" y="123455"/>
            <a:ext cx="34693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Basic Data Set Explorations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4733" r="38146" b="9624"/>
          <a:stretch/>
        </p:blipFill>
        <p:spPr>
          <a:xfrm>
            <a:off x="268004" y="4604886"/>
            <a:ext cx="7541192" cy="10727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7809196" y="876887"/>
            <a:ext cx="344204" cy="363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3400" y="796873"/>
            <a:ext cx="1499886" cy="190863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A3BB9-08DC-4768-A831-C94DCE41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9207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stCxn id="8" idx="1"/>
          </p:cNvCxnSpPr>
          <p:nvPr/>
        </p:nvCxnSpPr>
        <p:spPr>
          <a:xfrm flipH="1">
            <a:off x="561923" y="1830166"/>
            <a:ext cx="7031069" cy="199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3531928" y="1830166"/>
            <a:ext cx="4061064" cy="201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89" y="135178"/>
            <a:ext cx="3833871" cy="6818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Descriptive Statistics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923" y="845961"/>
            <a:ext cx="383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Consider the following PC Sales data *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1923" y="1960066"/>
          <a:ext cx="6083300" cy="1524000"/>
        </p:xfrm>
        <a:graphic>
          <a:graphicData uri="http://schemas.openxmlformats.org/drawingml/2006/table">
            <a:tbl>
              <a:tblPr/>
              <a:tblGrid>
                <a:gridCol w="710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Company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Units_Shipped_Q1_2016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Market_Share_Q1_2016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Units_Shipped_Q1_2015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Market_Share_Q1_2015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Growth_Q1_2016_Q1_2015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Dell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3,461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3,358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23.9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HP Inc.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3,109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3,760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-17.3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Lenovo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1,903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14.6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Apple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1,666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12.7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1,672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770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2,340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2,857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-18.1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1924" y="5916371"/>
            <a:ext cx="442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Source: http://www.gartner.com/newsroom/id/3280626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923" y="1427786"/>
            <a:ext cx="117874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PC_Sales.csv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94964" y="1370745"/>
            <a:ext cx="5209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 # Read the data file </a:t>
            </a:r>
          </a:p>
          <a:p>
            <a:r>
              <a:rPr lang="en-US" sz="1400" dirty="0" err="1"/>
              <a:t>PCData</a:t>
            </a:r>
            <a:r>
              <a:rPr lang="en-US" sz="1400" dirty="0"/>
              <a:t>&lt;- read.csv(file='PC_Sales.csv', header=T, </a:t>
            </a:r>
            <a:r>
              <a:rPr lang="en-US" sz="1400" dirty="0" err="1"/>
              <a:t>sep</a:t>
            </a:r>
            <a:r>
              <a:rPr lang="en-US" sz="1400" dirty="0"/>
              <a:t>=',')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74465" y="127583"/>
            <a:ext cx="26634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58628" y="535166"/>
            <a:ext cx="44931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# Mean of a </a:t>
            </a:r>
            <a:r>
              <a:rPr lang="en-US" sz="1200" dirty="0" err="1">
                <a:solidFill>
                  <a:srgbClr val="C00000"/>
                </a:solidFill>
              </a:rPr>
              <a:t>particuar</a:t>
            </a:r>
            <a:r>
              <a:rPr lang="en-US" sz="1200" dirty="0">
                <a:solidFill>
                  <a:srgbClr val="C00000"/>
                </a:solidFill>
              </a:rPr>
              <a:t> column </a:t>
            </a:r>
          </a:p>
          <a:p>
            <a:r>
              <a:rPr lang="en-US" sz="1200" dirty="0"/>
              <a:t>mean(PCData$Units_Shipped_Q1_2016) 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Median </a:t>
            </a:r>
          </a:p>
          <a:p>
            <a:r>
              <a:rPr lang="en-US" sz="1200" dirty="0"/>
              <a:t>median(PCData$Units_Shipped_Q1_2016)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Variance</a:t>
            </a:r>
          </a:p>
          <a:p>
            <a:r>
              <a:rPr lang="en-US" sz="1200" dirty="0" err="1"/>
              <a:t>var</a:t>
            </a:r>
            <a:r>
              <a:rPr lang="en-US" sz="1200" dirty="0"/>
              <a:t>(PCData$Units_Shipped_Q1_2016)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Standard Deviation</a:t>
            </a:r>
          </a:p>
          <a:p>
            <a:r>
              <a:rPr lang="en-US" sz="1200" dirty="0" err="1"/>
              <a:t>sd</a:t>
            </a:r>
            <a:r>
              <a:rPr lang="en-US" sz="1200" dirty="0"/>
              <a:t>(PCData$Units_Shipped_Q1_2016)</a:t>
            </a:r>
          </a:p>
          <a:p>
            <a:r>
              <a:rPr lang="en-US" sz="1200" dirty="0"/>
              <a:t>   </a:t>
            </a:r>
          </a:p>
          <a:p>
            <a:r>
              <a:rPr lang="en-US" sz="1200" dirty="0">
                <a:solidFill>
                  <a:srgbClr val="C00000"/>
                </a:solidFill>
              </a:rPr>
              <a:t># Maximum</a:t>
            </a:r>
          </a:p>
          <a:p>
            <a:r>
              <a:rPr lang="en-US" sz="1200" dirty="0"/>
              <a:t>max(PCData$Units_Shipped_Q1_2016) 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Minimum</a:t>
            </a:r>
          </a:p>
          <a:p>
            <a:r>
              <a:rPr lang="en-US" sz="1200" dirty="0"/>
              <a:t>min(PCData$Units_Shipped_Q1_2016) # Min value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Range</a:t>
            </a:r>
          </a:p>
          <a:p>
            <a:r>
              <a:rPr lang="en-US" sz="1200" dirty="0"/>
              <a:t>range(PCData$Units_Shipped_Q1_2016) # Range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#Quantile 25% </a:t>
            </a:r>
          </a:p>
          <a:p>
            <a:r>
              <a:rPr lang="en-US" sz="1200" dirty="0"/>
              <a:t>quantile(PCData$Units_Shipped_Q1_2016) 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Number of Observations </a:t>
            </a:r>
          </a:p>
          <a:p>
            <a:r>
              <a:rPr lang="en-US" sz="1200" dirty="0"/>
              <a:t>length(PCData$Units_Shipped_Q1_2016) 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# Which is the Maximum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PCData$Company</a:t>
            </a:r>
            <a:r>
              <a:rPr lang="en-US" sz="1200" dirty="0"/>
              <a:t>[[</a:t>
            </a:r>
            <a:r>
              <a:rPr lang="en-US" sz="1200" dirty="0" err="1"/>
              <a:t>which.max</a:t>
            </a:r>
            <a:r>
              <a:rPr lang="en-US" sz="1200" dirty="0"/>
              <a:t>(PCData$Units_Shipped_Q1_2016)]]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923" y="3845177"/>
            <a:ext cx="2970005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&gt; mean(PCData$Units_Shipped_Q1_2016)</a:t>
            </a:r>
          </a:p>
          <a:p>
            <a:r>
              <a:rPr lang="en-US" sz="1200" dirty="0"/>
              <a:t>[1] 2191</a:t>
            </a:r>
          </a:p>
          <a:p>
            <a:r>
              <a:rPr lang="en-US" sz="1200" dirty="0"/>
              <a:t>&gt; median(PCData$Units_Shipped_Q1_2016)</a:t>
            </a:r>
          </a:p>
          <a:p>
            <a:r>
              <a:rPr lang="en-US" sz="1200" dirty="0"/>
              <a:t>[1] 2121.5</a:t>
            </a:r>
          </a:p>
          <a:p>
            <a:r>
              <a:rPr lang="en-US" sz="1200" dirty="0"/>
              <a:t>&gt; </a:t>
            </a:r>
            <a:r>
              <a:rPr lang="en-US" sz="1200" dirty="0" err="1"/>
              <a:t>var</a:t>
            </a:r>
            <a:r>
              <a:rPr lang="en-US" sz="1200" dirty="0"/>
              <a:t>(PCData$Units_Shipped_Q1_2016)</a:t>
            </a:r>
          </a:p>
          <a:p>
            <a:r>
              <a:rPr lang="en-US" sz="1200" dirty="0"/>
              <a:t>[1] 1031794</a:t>
            </a:r>
          </a:p>
          <a:p>
            <a:r>
              <a:rPr lang="en-US" sz="1200" dirty="0"/>
              <a:t>&gt; </a:t>
            </a:r>
            <a:r>
              <a:rPr lang="en-US" sz="1200" dirty="0" err="1"/>
              <a:t>sd</a:t>
            </a:r>
            <a:r>
              <a:rPr lang="en-US" sz="1200" dirty="0"/>
              <a:t>(PCData$Units_Shipped_Q1_2016)</a:t>
            </a:r>
          </a:p>
          <a:p>
            <a:r>
              <a:rPr lang="en-US" sz="1200" dirty="0"/>
              <a:t>[1] 1015.773</a:t>
            </a:r>
          </a:p>
          <a:p>
            <a:r>
              <a:rPr lang="en-US" sz="1200" dirty="0"/>
              <a:t>&gt; max(PCData$Units_Shipped_Q1_2016)</a:t>
            </a:r>
          </a:p>
          <a:p>
            <a:r>
              <a:rPr lang="en-US" sz="1200" dirty="0"/>
              <a:t>[1] 3461</a:t>
            </a:r>
          </a:p>
        </p:txBody>
      </p:sp>
      <p:sp>
        <p:nvSpPr>
          <p:cNvPr id="8" name="Left Brace 7"/>
          <p:cNvSpPr/>
          <p:nvPr/>
        </p:nvSpPr>
        <p:spPr>
          <a:xfrm>
            <a:off x="7592992" y="535166"/>
            <a:ext cx="281473" cy="2589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C282C-7766-4483-943B-2AB7CA37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54521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3789" y="135178"/>
            <a:ext cx="3833871" cy="681876"/>
          </a:xfrm>
        </p:spPr>
        <p:txBody>
          <a:bodyPr>
            <a:normAutofit/>
          </a:bodyPr>
          <a:lstStyle/>
          <a:p>
            <a:r>
              <a:rPr lang="en-US" sz="3600" dirty="0"/>
              <a:t>The apply function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2689" y="721288"/>
            <a:ext cx="808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Applies a function to sections of an array and returns the results in an array.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70267" r="76200" b="12666"/>
          <a:stretch/>
        </p:blipFill>
        <p:spPr>
          <a:xfrm>
            <a:off x="680540" y="1528925"/>
            <a:ext cx="3627120" cy="14630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8122" y="1095387"/>
            <a:ext cx="163835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Consider the matrix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689" y="3244241"/>
            <a:ext cx="2155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#row sums of mat1</a:t>
            </a:r>
          </a:p>
          <a:p>
            <a:r>
              <a:rPr lang="en-US" sz="1600" dirty="0"/>
              <a:t>  apply(mat1, 1, sum)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689" y="4028799"/>
            <a:ext cx="2440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#column sums of mat1</a:t>
            </a:r>
          </a:p>
          <a:p>
            <a:r>
              <a:rPr lang="en-US" sz="1600" dirty="0"/>
              <a:t>  apply(mat1, 2, sum)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0002" y="4813357"/>
            <a:ext cx="4343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#  Applying a user defined function across Rows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#  Row Sum + 2 </a:t>
            </a:r>
          </a:p>
          <a:p>
            <a:r>
              <a:rPr lang="en-US" sz="1600" dirty="0"/>
              <a:t>  apply(mat1, 1, function(x) sum(x) + 2)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rot="10800000" flipV="1">
            <a:off x="8455908" y="2337188"/>
            <a:ext cx="19979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4 8 12 16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44639" y="1676730"/>
            <a:ext cx="10565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721553" y="2392193"/>
            <a:ext cx="5459275" cy="1084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455908" y="3154130"/>
            <a:ext cx="209191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[1] 10 10 10 10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713739" y="3180712"/>
            <a:ext cx="5273202" cy="1012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8455908" y="3864695"/>
            <a:ext cx="195245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[1] 6 10 14 18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757195" y="4156577"/>
            <a:ext cx="3196180" cy="778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D455FE-A6A5-4EBD-B4AA-6E5B0C68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88729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62533" r="69900" b="6800"/>
          <a:stretch/>
        </p:blipFill>
        <p:spPr>
          <a:xfrm>
            <a:off x="7102869" y="3520820"/>
            <a:ext cx="4587240" cy="2628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3789" y="135178"/>
            <a:ext cx="3833871" cy="681876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lapply</a:t>
            </a:r>
            <a:r>
              <a:rPr lang="en-US" sz="3600" dirty="0"/>
              <a:t> function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122" y="1095387"/>
            <a:ext cx="189981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Consider the </a:t>
            </a:r>
            <a:r>
              <a:rPr lang="en-US" sz="1400" dirty="0" err="1"/>
              <a:t>dataframe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671594" y="1061119"/>
            <a:ext cx="10565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35775" y="1743242"/>
            <a:ext cx="3760043" cy="1520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735775" y="3760683"/>
            <a:ext cx="2367094" cy="66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82709" y="679261"/>
            <a:ext cx="9034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Applies a function to elements in a list or a vector and returns the results in a list.</a:t>
            </a:r>
          </a:p>
        </p:txBody>
      </p:sp>
      <p:sp>
        <p:nvSpPr>
          <p:cNvPr id="3" name="Rectangle 2"/>
          <p:cNvSpPr/>
          <p:nvPr/>
        </p:nvSpPr>
        <p:spPr>
          <a:xfrm>
            <a:off x="582709" y="1583553"/>
            <a:ext cx="152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&gt; mat1.df</a:t>
            </a:r>
          </a:p>
          <a:p>
            <a:r>
              <a:rPr lang="en-US" sz="1400" dirty="0"/>
              <a:t>  X1 X2 X3 X4</a:t>
            </a:r>
          </a:p>
          <a:p>
            <a:r>
              <a:rPr lang="en-US" sz="1400" dirty="0"/>
              <a:t>1  1  1  1  1</a:t>
            </a:r>
          </a:p>
          <a:p>
            <a:r>
              <a:rPr lang="en-US" sz="1400" dirty="0"/>
              <a:t>2  2  2  2  2</a:t>
            </a:r>
          </a:p>
          <a:p>
            <a:r>
              <a:rPr lang="en-US" sz="1400" dirty="0"/>
              <a:t>3  3  3  3  3</a:t>
            </a:r>
          </a:p>
          <a:p>
            <a:r>
              <a:rPr lang="en-US" sz="1400" dirty="0"/>
              <a:t>4  4  4  4  4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645" y="324095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 obtaining the sum of each variable in mat1.df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lapply</a:t>
            </a:r>
            <a:r>
              <a:rPr lang="en-US" sz="1600" dirty="0"/>
              <a:t>(mat1.df, sum)  </a:t>
            </a:r>
            <a:r>
              <a:rPr lang="en-US" sz="1600" dirty="0">
                <a:solidFill>
                  <a:srgbClr val="C00000"/>
                </a:solidFill>
              </a:rPr>
              <a:t># Note a List is Returned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638529" y="1592676"/>
            <a:ext cx="1682756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[1]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$X2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$X3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[1]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$X4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6586" y="4248534"/>
            <a:ext cx="4725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# user defined function with multiple arguments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 # function defined inside the </a:t>
            </a:r>
            <a:r>
              <a:rPr lang="en-US" sz="1600" dirty="0" err="1">
                <a:solidFill>
                  <a:srgbClr val="C00000"/>
                </a:solidFill>
              </a:rPr>
              <a:t>lapply</a:t>
            </a:r>
            <a:r>
              <a:rPr lang="en-US" sz="1600" dirty="0">
                <a:solidFill>
                  <a:srgbClr val="C00000"/>
                </a:solidFill>
              </a:rPr>
              <a:t> function</a:t>
            </a:r>
          </a:p>
          <a:p>
            <a:r>
              <a:rPr lang="en-US" sz="1600" dirty="0"/>
              <a:t>  y1 &lt;- </a:t>
            </a:r>
            <a:r>
              <a:rPr lang="en-US" sz="1600" dirty="0" err="1"/>
              <a:t>lapply</a:t>
            </a:r>
            <a:r>
              <a:rPr lang="en-US" sz="1600" dirty="0"/>
              <a:t>(mat1.df, function(x, y) sum(x) + y, y = 5)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t="86533" r="90450" b="4933"/>
          <a:stretch/>
        </p:blipFill>
        <p:spPr>
          <a:xfrm>
            <a:off x="473789" y="5540093"/>
            <a:ext cx="1455420" cy="7315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0CDE5-AD30-471F-B7D7-FD323052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27456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3789" y="135178"/>
            <a:ext cx="3833871" cy="681876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sapply</a:t>
            </a:r>
            <a:r>
              <a:rPr lang="en-US" sz="3600" dirty="0"/>
              <a:t> function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2688" y="721288"/>
            <a:ext cx="9998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Applies a function to elements in a list and returns the results in a vector, matrix or a list.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70267" r="76200" b="12666"/>
          <a:stretch/>
        </p:blipFill>
        <p:spPr>
          <a:xfrm>
            <a:off x="562688" y="1550354"/>
            <a:ext cx="3627120" cy="14630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8122" y="1095387"/>
            <a:ext cx="163835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Consider the matrix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44639" y="1676730"/>
            <a:ext cx="10565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8122" y="3417913"/>
            <a:ext cx="40024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C00000"/>
                </a:solidFill>
              </a:rPr>
              <a:t># </a:t>
            </a:r>
            <a:r>
              <a:rPr lang="es-ES" sz="1600" dirty="0" err="1">
                <a:solidFill>
                  <a:srgbClr val="C00000"/>
                </a:solidFill>
              </a:rPr>
              <a:t>User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defined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functions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using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err="1">
                <a:solidFill>
                  <a:srgbClr val="C00000"/>
                </a:solidFill>
              </a:rPr>
              <a:t>sapply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</a:p>
          <a:p>
            <a:r>
              <a:rPr lang="es-ES" sz="1600" dirty="0"/>
              <a:t>y2 &lt;‐ </a:t>
            </a:r>
            <a:r>
              <a:rPr lang="es-ES" sz="1600" dirty="0" err="1"/>
              <a:t>sapply</a:t>
            </a:r>
            <a:r>
              <a:rPr lang="es-ES" sz="1600" dirty="0"/>
              <a:t>(mat1.df, </a:t>
            </a:r>
            <a:r>
              <a:rPr lang="es-ES" sz="1600" dirty="0" err="1"/>
              <a:t>function</a:t>
            </a:r>
            <a:r>
              <a:rPr lang="es-ES" sz="1600" dirty="0"/>
              <a:t>(x, y) sum(x) + y, y = 5)</a:t>
            </a:r>
          </a:p>
          <a:p>
            <a:r>
              <a:rPr lang="es-ES" sz="1600" dirty="0"/>
              <a:t>    </a:t>
            </a:r>
          </a:p>
          <a:p>
            <a:r>
              <a:rPr lang="es-ES" sz="1600" dirty="0">
                <a:solidFill>
                  <a:srgbClr val="C00000"/>
                </a:solidFill>
              </a:rPr>
              <a:t># </a:t>
            </a:r>
            <a:r>
              <a:rPr lang="es-ES" sz="1600" dirty="0" err="1">
                <a:solidFill>
                  <a:srgbClr val="C00000"/>
                </a:solidFill>
              </a:rPr>
              <a:t>Display</a:t>
            </a:r>
            <a:r>
              <a:rPr lang="es-ES" sz="1600" dirty="0">
                <a:solidFill>
                  <a:srgbClr val="C00000"/>
                </a:solidFill>
              </a:rPr>
              <a:t> y2</a:t>
            </a:r>
          </a:p>
          <a:p>
            <a:r>
              <a:rPr lang="es-ES" sz="1600" dirty="0"/>
              <a:t>y2</a:t>
            </a:r>
          </a:p>
          <a:p>
            <a:r>
              <a:rPr lang="es-ES" sz="1600" dirty="0"/>
              <a:t>    </a:t>
            </a:r>
          </a:p>
          <a:p>
            <a:r>
              <a:rPr lang="es-ES" sz="1600" dirty="0">
                <a:solidFill>
                  <a:srgbClr val="C00000"/>
                </a:solidFill>
              </a:rPr>
              <a:t># Test </a:t>
            </a:r>
            <a:r>
              <a:rPr lang="es-ES" sz="1600" dirty="0" err="1">
                <a:solidFill>
                  <a:srgbClr val="C00000"/>
                </a:solidFill>
              </a:rPr>
              <a:t>If</a:t>
            </a:r>
            <a:r>
              <a:rPr lang="es-ES" sz="1600" dirty="0">
                <a:solidFill>
                  <a:srgbClr val="C00000"/>
                </a:solidFill>
              </a:rPr>
              <a:t> Vector   </a:t>
            </a:r>
          </a:p>
          <a:p>
            <a:r>
              <a:rPr lang="es-ES" sz="1600" dirty="0"/>
              <a:t> </a:t>
            </a:r>
            <a:r>
              <a:rPr lang="es-ES" sz="1600" dirty="0" err="1"/>
              <a:t>is.vector</a:t>
            </a:r>
            <a:r>
              <a:rPr lang="es-ES" sz="1600" dirty="0"/>
              <a:t>(y2)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4272" r="88222" b="5654"/>
          <a:stretch/>
        </p:blipFill>
        <p:spPr>
          <a:xfrm>
            <a:off x="8153400" y="2986112"/>
            <a:ext cx="1794933" cy="8636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967696" y="3565003"/>
            <a:ext cx="5906304" cy="93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83443" y="4325855"/>
            <a:ext cx="5790557" cy="8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86247" r="88556" b="8024"/>
          <a:stretch/>
        </p:blipFill>
        <p:spPr>
          <a:xfrm>
            <a:off x="8144933" y="4288757"/>
            <a:ext cx="1744133" cy="4910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75760-BB2F-4A01-A0E7-12A6A606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71120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3789" y="135178"/>
            <a:ext cx="3833871" cy="681876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tapply</a:t>
            </a:r>
            <a:r>
              <a:rPr lang="en-US" sz="3600" dirty="0"/>
              <a:t> function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2689" y="721288"/>
            <a:ext cx="808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Applies a function to sections of an array and returns the results in an array.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122" y="1200769"/>
            <a:ext cx="2941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Consider the inbuilt dataset iris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29772" y="357695"/>
            <a:ext cx="10565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8122" y="1614187"/>
            <a:ext cx="25879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 a sneak peek into iris    </a:t>
            </a:r>
          </a:p>
          <a:p>
            <a:r>
              <a:rPr lang="en-US" sz="1600" dirty="0"/>
              <a:t> head(iris)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9842" r="68441" b="16237"/>
          <a:stretch/>
        </p:blipFill>
        <p:spPr>
          <a:xfrm>
            <a:off x="6924951" y="1279112"/>
            <a:ext cx="4809641" cy="11933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579755" y="1488372"/>
            <a:ext cx="2991526" cy="27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949527" y="3673401"/>
            <a:ext cx="94539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6334" y="3300053"/>
            <a:ext cx="4454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 How many Species is Data available for ?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UniqueSpeciesCnt</a:t>
            </a:r>
            <a:r>
              <a:rPr lang="en-US" sz="1600" dirty="0"/>
              <a:t> &lt;- length(unique(</a:t>
            </a:r>
            <a:r>
              <a:rPr lang="en-US" sz="1600" dirty="0" err="1"/>
              <a:t>iris$Species</a:t>
            </a:r>
            <a:r>
              <a:rPr lang="en-US" sz="1600" dirty="0"/>
              <a:t>))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UniqueSpeciesCnt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038600" y="2806181"/>
            <a:ext cx="2532681" cy="24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2689" y="2325471"/>
            <a:ext cx="46176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# What are the different species listed ? 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UniqueSpecies</a:t>
            </a:r>
            <a:r>
              <a:rPr lang="en-US" sz="1600" dirty="0"/>
              <a:t> &lt;- unique(</a:t>
            </a:r>
            <a:r>
              <a:rPr lang="en-US" sz="1600" dirty="0" err="1"/>
              <a:t>iris$Species</a:t>
            </a:r>
            <a:r>
              <a:rPr lang="en-US" sz="1600" dirty="0"/>
              <a:t>)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UniqueSpecies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038600" y="3820013"/>
            <a:ext cx="2630414" cy="19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86572" r="77389" b="7198"/>
          <a:stretch/>
        </p:blipFill>
        <p:spPr>
          <a:xfrm>
            <a:off x="6940543" y="2805846"/>
            <a:ext cx="3445790" cy="534191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74390" y="4323748"/>
            <a:ext cx="75205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Find Mean Sepal Length in Dataset iris,  Split the Result by Species ….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/>
          <a:srcRect t="83039" r="60203" b="5390"/>
          <a:stretch/>
        </p:blipFill>
        <p:spPr>
          <a:xfrm>
            <a:off x="5620087" y="5238709"/>
            <a:ext cx="6065003" cy="99189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90954" y="4858206"/>
            <a:ext cx="4405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tapply</a:t>
            </a:r>
            <a:r>
              <a:rPr lang="en-US" dirty="0"/>
              <a:t>(</a:t>
            </a:r>
            <a:r>
              <a:rPr lang="en-US" dirty="0" err="1"/>
              <a:t>iris$Sepal.Length</a:t>
            </a:r>
            <a:r>
              <a:rPr lang="en-US" dirty="0"/>
              <a:t>, </a:t>
            </a:r>
            <a:r>
              <a:rPr lang="en-US" dirty="0" err="1"/>
              <a:t>iris$Species</a:t>
            </a:r>
            <a:r>
              <a:rPr lang="en-US" dirty="0"/>
              <a:t>, mean)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96455" y="5161456"/>
            <a:ext cx="533740" cy="1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F3C3D-5A4C-46DC-B40C-F0D5FC31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26039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892" y="2656634"/>
            <a:ext cx="10515600" cy="132556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F771F-1A3B-4755-BA4F-747B4DD0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37948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14874</TotalTime>
  <Words>1143</Words>
  <Application>Microsoft Office PowerPoint</Application>
  <PresentationFormat>Widescreen</PresentationFormat>
  <Paragraphs>258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Office Theme</vt:lpstr>
      <vt:lpstr>Introduction to R </vt:lpstr>
      <vt:lpstr>Agenda</vt:lpstr>
      <vt:lpstr>Exploring your data </vt:lpstr>
      <vt:lpstr>Descriptive Statistics </vt:lpstr>
      <vt:lpstr>The apply function </vt:lpstr>
      <vt:lpstr>The lapply function </vt:lpstr>
      <vt:lpstr>The sapply function </vt:lpstr>
      <vt:lpstr>The tapply function </vt:lpstr>
      <vt:lpstr>Thank You 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Roychowdhury, Anish</dc:creator>
  <cp:lastModifiedBy>Roychowdhury, Anish</cp:lastModifiedBy>
  <cp:revision>209</cp:revision>
  <dcterms:created xsi:type="dcterms:W3CDTF">2016-10-17T11:46:38Z</dcterms:created>
  <dcterms:modified xsi:type="dcterms:W3CDTF">2017-09-16T13:54:02Z</dcterms:modified>
</cp:coreProperties>
</file>