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D3BDA-1A3D-41FA-9878-87F30BE9B070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82783-CC25-4FAF-8522-CC29016F28C1}">
      <dgm:prSet phldrT="[Text]"/>
      <dgm:spPr/>
      <dgm:t>
        <a:bodyPr/>
        <a:lstStyle/>
        <a:p>
          <a:r>
            <a:rPr lang="en-US" dirty="0"/>
            <a:t>Customer Data </a:t>
          </a:r>
        </a:p>
      </dgm:t>
    </dgm:pt>
    <dgm:pt modelId="{A734176D-41DE-4E5E-B1BC-3FF50897B315}" type="parTrans" cxnId="{291B3AE4-F374-437F-A877-9E342F1C2F18}">
      <dgm:prSet/>
      <dgm:spPr/>
      <dgm:t>
        <a:bodyPr/>
        <a:lstStyle/>
        <a:p>
          <a:endParaRPr lang="en-US"/>
        </a:p>
      </dgm:t>
    </dgm:pt>
    <dgm:pt modelId="{E76538CE-85C3-4FD0-98CE-3F28E3769A56}" type="sibTrans" cxnId="{291B3AE4-F374-437F-A877-9E342F1C2F18}">
      <dgm:prSet/>
      <dgm:spPr/>
      <dgm:t>
        <a:bodyPr/>
        <a:lstStyle/>
        <a:p>
          <a:endParaRPr lang="en-US"/>
        </a:p>
      </dgm:t>
    </dgm:pt>
    <dgm:pt modelId="{61CA72A8-5BAF-4696-8806-E04B4C53DEA6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Frequency of Purchase </a:t>
          </a:r>
        </a:p>
      </dgm:t>
    </dgm:pt>
    <dgm:pt modelId="{9F3037A5-5B97-4A25-AAA8-BC376571D8DD}" type="parTrans" cxnId="{7E9824DE-A437-4A65-9060-3FC93A7EB80A}">
      <dgm:prSet/>
      <dgm:spPr/>
      <dgm:t>
        <a:bodyPr/>
        <a:lstStyle/>
        <a:p>
          <a:endParaRPr lang="en-US"/>
        </a:p>
      </dgm:t>
    </dgm:pt>
    <dgm:pt modelId="{9CF57B53-FDB6-4206-9919-25A37855387D}" type="sibTrans" cxnId="{7E9824DE-A437-4A65-9060-3FC93A7EB80A}">
      <dgm:prSet/>
      <dgm:spPr/>
      <dgm:t>
        <a:bodyPr/>
        <a:lstStyle/>
        <a:p>
          <a:endParaRPr lang="en-US"/>
        </a:p>
      </dgm:t>
    </dgm:pt>
    <dgm:pt modelId="{CFC2227F-C800-4B7C-81F6-875E1CDB348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Purchase Value</a:t>
          </a:r>
        </a:p>
      </dgm:t>
    </dgm:pt>
    <dgm:pt modelId="{0ADFF7F7-140B-4D8C-B7FF-6FBE6524C8AB}" type="parTrans" cxnId="{339ED6FB-64FD-48ED-9F22-EA6288D1E108}">
      <dgm:prSet/>
      <dgm:spPr/>
      <dgm:t>
        <a:bodyPr/>
        <a:lstStyle/>
        <a:p>
          <a:endParaRPr lang="en-US"/>
        </a:p>
      </dgm:t>
    </dgm:pt>
    <dgm:pt modelId="{775E785B-EA50-4B54-A9EC-C109025509C4}" type="sibTrans" cxnId="{339ED6FB-64FD-48ED-9F22-EA6288D1E108}">
      <dgm:prSet/>
      <dgm:spPr/>
      <dgm:t>
        <a:bodyPr/>
        <a:lstStyle/>
        <a:p>
          <a:endParaRPr lang="en-US"/>
        </a:p>
      </dgm:t>
    </dgm:pt>
    <dgm:pt modelId="{47C08B7C-6AD6-4035-9D48-A5AC3553EC6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Intervals between Purchase</a:t>
          </a:r>
        </a:p>
      </dgm:t>
    </dgm:pt>
    <dgm:pt modelId="{7373B131-4CDA-42A7-82E1-3C306A37666E}" type="parTrans" cxnId="{799839A1-8D0B-4024-A81A-D631A40D31FA}">
      <dgm:prSet/>
      <dgm:spPr/>
      <dgm:t>
        <a:bodyPr/>
        <a:lstStyle/>
        <a:p>
          <a:endParaRPr lang="en-US"/>
        </a:p>
      </dgm:t>
    </dgm:pt>
    <dgm:pt modelId="{8F7FCC02-F328-49D8-BB93-9EFAA0ED8983}" type="sibTrans" cxnId="{799839A1-8D0B-4024-A81A-D631A40D31FA}">
      <dgm:prSet/>
      <dgm:spPr/>
      <dgm:t>
        <a:bodyPr/>
        <a:lstStyle/>
        <a:p>
          <a:endParaRPr lang="en-US"/>
        </a:p>
      </dgm:t>
    </dgm:pt>
    <dgm:pt modelId="{CF9354DA-B730-456C-BC3C-56CA661127F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Weekend vs Weekday spend patterns</a:t>
          </a:r>
        </a:p>
      </dgm:t>
    </dgm:pt>
    <dgm:pt modelId="{E8BDE65A-2040-4324-9704-5C6261F83CE0}" type="parTrans" cxnId="{5F6754DD-3737-4272-B283-858BCF90BCD1}">
      <dgm:prSet/>
      <dgm:spPr/>
      <dgm:t>
        <a:bodyPr/>
        <a:lstStyle/>
        <a:p>
          <a:endParaRPr lang="en-US"/>
        </a:p>
      </dgm:t>
    </dgm:pt>
    <dgm:pt modelId="{D8C32A35-D725-482E-A36E-37592FFEA4D7}" type="sibTrans" cxnId="{5F6754DD-3737-4272-B283-858BCF90BCD1}">
      <dgm:prSet/>
      <dgm:spPr/>
      <dgm:t>
        <a:bodyPr/>
        <a:lstStyle/>
        <a:p>
          <a:endParaRPr lang="en-US"/>
        </a:p>
      </dgm:t>
    </dgm:pt>
    <dgm:pt modelId="{D8A04D39-758A-4281-B790-B46FDD1440D3}" type="pres">
      <dgm:prSet presAssocID="{325D3BDA-1A3D-41FA-9878-87F30BE9B07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82190F9-891C-4705-B9D2-EFF0F2C192B0}" type="pres">
      <dgm:prSet presAssocID="{8AC82783-CC25-4FAF-8522-CC29016F28C1}" presName="centerShape" presStyleLbl="node0" presStyleIdx="0" presStyleCnt="1"/>
      <dgm:spPr/>
    </dgm:pt>
    <dgm:pt modelId="{42F89BA2-1A15-470F-8B4E-2A92AF237EFF}" type="pres">
      <dgm:prSet presAssocID="{9F3037A5-5B97-4A25-AAA8-BC376571D8DD}" presName="Name9" presStyleLbl="parChTrans1D2" presStyleIdx="0" presStyleCnt="4"/>
      <dgm:spPr/>
    </dgm:pt>
    <dgm:pt modelId="{B8C61238-57EE-4389-92F5-1A0E6A2297A8}" type="pres">
      <dgm:prSet presAssocID="{9F3037A5-5B97-4A25-AAA8-BC376571D8DD}" presName="connTx" presStyleLbl="parChTrans1D2" presStyleIdx="0" presStyleCnt="4"/>
      <dgm:spPr/>
    </dgm:pt>
    <dgm:pt modelId="{5F4355EB-DEA5-4C77-9748-1078845F26CA}" type="pres">
      <dgm:prSet presAssocID="{61CA72A8-5BAF-4696-8806-E04B4C53DEA6}" presName="node" presStyleLbl="node1" presStyleIdx="0" presStyleCnt="4">
        <dgm:presLayoutVars>
          <dgm:bulletEnabled val="1"/>
        </dgm:presLayoutVars>
      </dgm:prSet>
      <dgm:spPr/>
    </dgm:pt>
    <dgm:pt modelId="{20820F75-409C-48E5-AD09-12F08B0E93AF}" type="pres">
      <dgm:prSet presAssocID="{0ADFF7F7-140B-4D8C-B7FF-6FBE6524C8AB}" presName="Name9" presStyleLbl="parChTrans1D2" presStyleIdx="1" presStyleCnt="4"/>
      <dgm:spPr/>
    </dgm:pt>
    <dgm:pt modelId="{63BCC725-8688-44F4-800D-6F3E470FD64D}" type="pres">
      <dgm:prSet presAssocID="{0ADFF7F7-140B-4D8C-B7FF-6FBE6524C8AB}" presName="connTx" presStyleLbl="parChTrans1D2" presStyleIdx="1" presStyleCnt="4"/>
      <dgm:spPr/>
    </dgm:pt>
    <dgm:pt modelId="{5344D3B2-2D09-4686-9783-ED728402AAD4}" type="pres">
      <dgm:prSet presAssocID="{CFC2227F-C800-4B7C-81F6-875E1CDB3484}" presName="node" presStyleLbl="node1" presStyleIdx="1" presStyleCnt="4">
        <dgm:presLayoutVars>
          <dgm:bulletEnabled val="1"/>
        </dgm:presLayoutVars>
      </dgm:prSet>
      <dgm:spPr/>
    </dgm:pt>
    <dgm:pt modelId="{4AAFB35B-37D5-4894-A4A7-C32C3C24E199}" type="pres">
      <dgm:prSet presAssocID="{7373B131-4CDA-42A7-82E1-3C306A37666E}" presName="Name9" presStyleLbl="parChTrans1D2" presStyleIdx="2" presStyleCnt="4"/>
      <dgm:spPr/>
    </dgm:pt>
    <dgm:pt modelId="{2E3B18FE-56E1-40F0-9741-D33AAA19DC18}" type="pres">
      <dgm:prSet presAssocID="{7373B131-4CDA-42A7-82E1-3C306A37666E}" presName="connTx" presStyleLbl="parChTrans1D2" presStyleIdx="2" presStyleCnt="4"/>
      <dgm:spPr/>
    </dgm:pt>
    <dgm:pt modelId="{02CEAB11-0B55-4691-97BE-E23621FD4268}" type="pres">
      <dgm:prSet presAssocID="{47C08B7C-6AD6-4035-9D48-A5AC3553EC6C}" presName="node" presStyleLbl="node1" presStyleIdx="2" presStyleCnt="4">
        <dgm:presLayoutVars>
          <dgm:bulletEnabled val="1"/>
        </dgm:presLayoutVars>
      </dgm:prSet>
      <dgm:spPr/>
    </dgm:pt>
    <dgm:pt modelId="{FEEBE652-2EB9-4D60-8F12-3E707AA3B1D8}" type="pres">
      <dgm:prSet presAssocID="{E8BDE65A-2040-4324-9704-5C6261F83CE0}" presName="Name9" presStyleLbl="parChTrans1D2" presStyleIdx="3" presStyleCnt="4"/>
      <dgm:spPr/>
    </dgm:pt>
    <dgm:pt modelId="{F1DD0BF3-3764-4660-8D51-1EFC55E44438}" type="pres">
      <dgm:prSet presAssocID="{E8BDE65A-2040-4324-9704-5C6261F83CE0}" presName="connTx" presStyleLbl="parChTrans1D2" presStyleIdx="3" presStyleCnt="4"/>
      <dgm:spPr/>
    </dgm:pt>
    <dgm:pt modelId="{8C48329F-DBCE-4080-9578-35AE54D6CB4A}" type="pres">
      <dgm:prSet presAssocID="{CF9354DA-B730-456C-BC3C-56CA661127FF}" presName="node" presStyleLbl="node1" presStyleIdx="3" presStyleCnt="4">
        <dgm:presLayoutVars>
          <dgm:bulletEnabled val="1"/>
        </dgm:presLayoutVars>
      </dgm:prSet>
      <dgm:spPr/>
    </dgm:pt>
  </dgm:ptLst>
  <dgm:cxnLst>
    <dgm:cxn modelId="{B48C8304-B077-4626-B3C8-F4080774CB5C}" type="presOf" srcId="{E8BDE65A-2040-4324-9704-5C6261F83CE0}" destId="{F1DD0BF3-3764-4660-8D51-1EFC55E44438}" srcOrd="1" destOrd="0" presId="urn:microsoft.com/office/officeart/2005/8/layout/radial1"/>
    <dgm:cxn modelId="{5F32600D-794E-4A93-9D78-9B50EAA0DBFF}" type="presOf" srcId="{47C08B7C-6AD6-4035-9D48-A5AC3553EC6C}" destId="{02CEAB11-0B55-4691-97BE-E23621FD4268}" srcOrd="0" destOrd="0" presId="urn:microsoft.com/office/officeart/2005/8/layout/radial1"/>
    <dgm:cxn modelId="{88A16827-36D7-4C41-ACC5-26EBC073C3F4}" type="presOf" srcId="{0ADFF7F7-140B-4D8C-B7FF-6FBE6524C8AB}" destId="{20820F75-409C-48E5-AD09-12F08B0E93AF}" srcOrd="0" destOrd="0" presId="urn:microsoft.com/office/officeart/2005/8/layout/radial1"/>
    <dgm:cxn modelId="{801AE534-AE8E-4F9E-810C-082B897210B2}" type="presOf" srcId="{7373B131-4CDA-42A7-82E1-3C306A37666E}" destId="{2E3B18FE-56E1-40F0-9741-D33AAA19DC18}" srcOrd="1" destOrd="0" presId="urn:microsoft.com/office/officeart/2005/8/layout/radial1"/>
    <dgm:cxn modelId="{55C56C5D-4456-43B4-BD1E-E8D1F1286C8A}" type="presOf" srcId="{7373B131-4CDA-42A7-82E1-3C306A37666E}" destId="{4AAFB35B-37D5-4894-A4A7-C32C3C24E199}" srcOrd="0" destOrd="0" presId="urn:microsoft.com/office/officeart/2005/8/layout/radial1"/>
    <dgm:cxn modelId="{B3F7A941-BAE6-4F56-BD47-01DF15860A16}" type="presOf" srcId="{325D3BDA-1A3D-41FA-9878-87F30BE9B070}" destId="{D8A04D39-758A-4281-B790-B46FDD1440D3}" srcOrd="0" destOrd="0" presId="urn:microsoft.com/office/officeart/2005/8/layout/radial1"/>
    <dgm:cxn modelId="{864F9746-530B-4BBD-926A-FAB5E24E1601}" type="presOf" srcId="{9F3037A5-5B97-4A25-AAA8-BC376571D8DD}" destId="{B8C61238-57EE-4389-92F5-1A0E6A2297A8}" srcOrd="1" destOrd="0" presId="urn:microsoft.com/office/officeart/2005/8/layout/radial1"/>
    <dgm:cxn modelId="{3982D74A-8E4A-4A91-B4BE-3A384D5E0DE8}" type="presOf" srcId="{8AC82783-CC25-4FAF-8522-CC29016F28C1}" destId="{F82190F9-891C-4705-B9D2-EFF0F2C192B0}" srcOrd="0" destOrd="0" presId="urn:microsoft.com/office/officeart/2005/8/layout/radial1"/>
    <dgm:cxn modelId="{994FF56A-BA04-4BD9-B809-B5A1CB642B01}" type="presOf" srcId="{CF9354DA-B730-456C-BC3C-56CA661127FF}" destId="{8C48329F-DBCE-4080-9578-35AE54D6CB4A}" srcOrd="0" destOrd="0" presId="urn:microsoft.com/office/officeart/2005/8/layout/radial1"/>
    <dgm:cxn modelId="{F93AEE73-81C1-4EA4-B1AA-F5004B1E6D56}" type="presOf" srcId="{61CA72A8-5BAF-4696-8806-E04B4C53DEA6}" destId="{5F4355EB-DEA5-4C77-9748-1078845F26CA}" srcOrd="0" destOrd="0" presId="urn:microsoft.com/office/officeart/2005/8/layout/radial1"/>
    <dgm:cxn modelId="{4F6BE657-0881-4542-B2E0-8685723EDB44}" type="presOf" srcId="{9F3037A5-5B97-4A25-AAA8-BC376571D8DD}" destId="{42F89BA2-1A15-470F-8B4E-2A92AF237EFF}" srcOrd="0" destOrd="0" presId="urn:microsoft.com/office/officeart/2005/8/layout/radial1"/>
    <dgm:cxn modelId="{799839A1-8D0B-4024-A81A-D631A40D31FA}" srcId="{8AC82783-CC25-4FAF-8522-CC29016F28C1}" destId="{47C08B7C-6AD6-4035-9D48-A5AC3553EC6C}" srcOrd="2" destOrd="0" parTransId="{7373B131-4CDA-42A7-82E1-3C306A37666E}" sibTransId="{8F7FCC02-F328-49D8-BB93-9EFAA0ED8983}"/>
    <dgm:cxn modelId="{F2AB2EB2-A8B7-4FE4-B8C2-3ED94C3F27D9}" type="presOf" srcId="{CFC2227F-C800-4B7C-81F6-875E1CDB3484}" destId="{5344D3B2-2D09-4686-9783-ED728402AAD4}" srcOrd="0" destOrd="0" presId="urn:microsoft.com/office/officeart/2005/8/layout/radial1"/>
    <dgm:cxn modelId="{AC1D80B2-E3BA-4063-8983-82B761C51F39}" type="presOf" srcId="{0ADFF7F7-140B-4D8C-B7FF-6FBE6524C8AB}" destId="{63BCC725-8688-44F4-800D-6F3E470FD64D}" srcOrd="1" destOrd="0" presId="urn:microsoft.com/office/officeart/2005/8/layout/radial1"/>
    <dgm:cxn modelId="{CF3BAABD-16B2-4284-ADE9-843B4FC003B9}" type="presOf" srcId="{E8BDE65A-2040-4324-9704-5C6261F83CE0}" destId="{FEEBE652-2EB9-4D60-8F12-3E707AA3B1D8}" srcOrd="0" destOrd="0" presId="urn:microsoft.com/office/officeart/2005/8/layout/radial1"/>
    <dgm:cxn modelId="{5F6754DD-3737-4272-B283-858BCF90BCD1}" srcId="{8AC82783-CC25-4FAF-8522-CC29016F28C1}" destId="{CF9354DA-B730-456C-BC3C-56CA661127FF}" srcOrd="3" destOrd="0" parTransId="{E8BDE65A-2040-4324-9704-5C6261F83CE0}" sibTransId="{D8C32A35-D725-482E-A36E-37592FFEA4D7}"/>
    <dgm:cxn modelId="{7E9824DE-A437-4A65-9060-3FC93A7EB80A}" srcId="{8AC82783-CC25-4FAF-8522-CC29016F28C1}" destId="{61CA72A8-5BAF-4696-8806-E04B4C53DEA6}" srcOrd="0" destOrd="0" parTransId="{9F3037A5-5B97-4A25-AAA8-BC376571D8DD}" sibTransId="{9CF57B53-FDB6-4206-9919-25A37855387D}"/>
    <dgm:cxn modelId="{291B3AE4-F374-437F-A877-9E342F1C2F18}" srcId="{325D3BDA-1A3D-41FA-9878-87F30BE9B070}" destId="{8AC82783-CC25-4FAF-8522-CC29016F28C1}" srcOrd="0" destOrd="0" parTransId="{A734176D-41DE-4E5E-B1BC-3FF50897B315}" sibTransId="{E76538CE-85C3-4FD0-98CE-3F28E3769A56}"/>
    <dgm:cxn modelId="{339ED6FB-64FD-48ED-9F22-EA6288D1E108}" srcId="{8AC82783-CC25-4FAF-8522-CC29016F28C1}" destId="{CFC2227F-C800-4B7C-81F6-875E1CDB3484}" srcOrd="1" destOrd="0" parTransId="{0ADFF7F7-140B-4D8C-B7FF-6FBE6524C8AB}" sibTransId="{775E785B-EA50-4B54-A9EC-C109025509C4}"/>
    <dgm:cxn modelId="{8EAB5FEB-70CA-4CCB-B563-ABBF74AA78D9}" type="presParOf" srcId="{D8A04D39-758A-4281-B790-B46FDD1440D3}" destId="{F82190F9-891C-4705-B9D2-EFF0F2C192B0}" srcOrd="0" destOrd="0" presId="urn:microsoft.com/office/officeart/2005/8/layout/radial1"/>
    <dgm:cxn modelId="{496BFEB0-B023-4064-86EA-BC8CE4616FA9}" type="presParOf" srcId="{D8A04D39-758A-4281-B790-B46FDD1440D3}" destId="{42F89BA2-1A15-470F-8B4E-2A92AF237EFF}" srcOrd="1" destOrd="0" presId="urn:microsoft.com/office/officeart/2005/8/layout/radial1"/>
    <dgm:cxn modelId="{C4473AAD-7BFA-487E-8859-BED3595F3845}" type="presParOf" srcId="{42F89BA2-1A15-470F-8B4E-2A92AF237EFF}" destId="{B8C61238-57EE-4389-92F5-1A0E6A2297A8}" srcOrd="0" destOrd="0" presId="urn:microsoft.com/office/officeart/2005/8/layout/radial1"/>
    <dgm:cxn modelId="{757458EA-480E-42AF-B5AA-435E1E215A43}" type="presParOf" srcId="{D8A04D39-758A-4281-B790-B46FDD1440D3}" destId="{5F4355EB-DEA5-4C77-9748-1078845F26CA}" srcOrd="2" destOrd="0" presId="urn:microsoft.com/office/officeart/2005/8/layout/radial1"/>
    <dgm:cxn modelId="{FDAB2A2C-4490-4556-8CD5-7131A6B28607}" type="presParOf" srcId="{D8A04D39-758A-4281-B790-B46FDD1440D3}" destId="{20820F75-409C-48E5-AD09-12F08B0E93AF}" srcOrd="3" destOrd="0" presId="urn:microsoft.com/office/officeart/2005/8/layout/radial1"/>
    <dgm:cxn modelId="{89CBF362-6A0A-45DC-84A1-8ABCE0CDA567}" type="presParOf" srcId="{20820F75-409C-48E5-AD09-12F08B0E93AF}" destId="{63BCC725-8688-44F4-800D-6F3E470FD64D}" srcOrd="0" destOrd="0" presId="urn:microsoft.com/office/officeart/2005/8/layout/radial1"/>
    <dgm:cxn modelId="{B8DED788-32CC-4119-8683-323059EFA710}" type="presParOf" srcId="{D8A04D39-758A-4281-B790-B46FDD1440D3}" destId="{5344D3B2-2D09-4686-9783-ED728402AAD4}" srcOrd="4" destOrd="0" presId="urn:microsoft.com/office/officeart/2005/8/layout/radial1"/>
    <dgm:cxn modelId="{DCD08F6D-C04B-4A3C-9E67-8E096F8DD3FE}" type="presParOf" srcId="{D8A04D39-758A-4281-B790-B46FDD1440D3}" destId="{4AAFB35B-37D5-4894-A4A7-C32C3C24E199}" srcOrd="5" destOrd="0" presId="urn:microsoft.com/office/officeart/2005/8/layout/radial1"/>
    <dgm:cxn modelId="{D26FA89C-29F2-40EF-933D-2846FB7FDF2F}" type="presParOf" srcId="{4AAFB35B-37D5-4894-A4A7-C32C3C24E199}" destId="{2E3B18FE-56E1-40F0-9741-D33AAA19DC18}" srcOrd="0" destOrd="0" presId="urn:microsoft.com/office/officeart/2005/8/layout/radial1"/>
    <dgm:cxn modelId="{6619BAB9-8BD8-472D-9DBC-2F9A6BFFD35F}" type="presParOf" srcId="{D8A04D39-758A-4281-B790-B46FDD1440D3}" destId="{02CEAB11-0B55-4691-97BE-E23621FD4268}" srcOrd="6" destOrd="0" presId="urn:microsoft.com/office/officeart/2005/8/layout/radial1"/>
    <dgm:cxn modelId="{36C1E9BF-17E3-4F41-A27E-CBAD8453999B}" type="presParOf" srcId="{D8A04D39-758A-4281-B790-B46FDD1440D3}" destId="{FEEBE652-2EB9-4D60-8F12-3E707AA3B1D8}" srcOrd="7" destOrd="0" presId="urn:microsoft.com/office/officeart/2005/8/layout/radial1"/>
    <dgm:cxn modelId="{3CC49AA8-8F68-48D6-86CA-DB7971873BFD}" type="presParOf" srcId="{FEEBE652-2EB9-4D60-8F12-3E707AA3B1D8}" destId="{F1DD0BF3-3764-4660-8D51-1EFC55E44438}" srcOrd="0" destOrd="0" presId="urn:microsoft.com/office/officeart/2005/8/layout/radial1"/>
    <dgm:cxn modelId="{7FBB57FE-7614-4745-B5E6-7742966DA862}" type="presParOf" srcId="{D8A04D39-758A-4281-B790-B46FDD1440D3}" destId="{8C48329F-DBCE-4080-9578-35AE54D6CB4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190F9-891C-4705-B9D2-EFF0F2C192B0}">
      <dsp:nvSpPr>
        <dsp:cNvPr id="0" name=""/>
        <dsp:cNvSpPr/>
      </dsp:nvSpPr>
      <dsp:spPr>
        <a:xfrm>
          <a:off x="2829612" y="1515464"/>
          <a:ext cx="1162489" cy="1162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Data </a:t>
          </a:r>
        </a:p>
      </dsp:txBody>
      <dsp:txXfrm>
        <a:off x="2999855" y="1685707"/>
        <a:ext cx="822003" cy="822003"/>
      </dsp:txXfrm>
    </dsp:sp>
    <dsp:sp modelId="{42F89BA2-1A15-470F-8B4E-2A92AF237EFF}">
      <dsp:nvSpPr>
        <dsp:cNvPr id="0" name=""/>
        <dsp:cNvSpPr/>
      </dsp:nvSpPr>
      <dsp:spPr>
        <a:xfrm rot="16200000">
          <a:off x="3235607" y="1324878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2094" y="1331452"/>
        <a:ext cx="17524" cy="17524"/>
      </dsp:txXfrm>
    </dsp:sp>
    <dsp:sp modelId="{5F4355EB-DEA5-4C77-9748-1078845F26CA}">
      <dsp:nvSpPr>
        <dsp:cNvPr id="0" name=""/>
        <dsp:cNvSpPr/>
      </dsp:nvSpPr>
      <dsp:spPr>
        <a:xfrm>
          <a:off x="2829612" y="2475"/>
          <a:ext cx="1162489" cy="1162489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Frequency of Purchase </a:t>
          </a:r>
        </a:p>
      </dsp:txBody>
      <dsp:txXfrm>
        <a:off x="2999855" y="172718"/>
        <a:ext cx="822003" cy="822003"/>
      </dsp:txXfrm>
    </dsp:sp>
    <dsp:sp modelId="{20820F75-409C-48E5-AD09-12F08B0E93AF}">
      <dsp:nvSpPr>
        <dsp:cNvPr id="0" name=""/>
        <dsp:cNvSpPr/>
      </dsp:nvSpPr>
      <dsp:spPr>
        <a:xfrm>
          <a:off x="3992101" y="2081372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8588" y="2087947"/>
        <a:ext cx="17524" cy="17524"/>
      </dsp:txXfrm>
    </dsp:sp>
    <dsp:sp modelId="{5344D3B2-2D09-4686-9783-ED728402AAD4}">
      <dsp:nvSpPr>
        <dsp:cNvPr id="0" name=""/>
        <dsp:cNvSpPr/>
      </dsp:nvSpPr>
      <dsp:spPr>
        <a:xfrm>
          <a:off x="4342601" y="1515464"/>
          <a:ext cx="1162489" cy="116248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Purchase Value</a:t>
          </a:r>
        </a:p>
      </dsp:txBody>
      <dsp:txXfrm>
        <a:off x="4512844" y="1685707"/>
        <a:ext cx="822003" cy="822003"/>
      </dsp:txXfrm>
    </dsp:sp>
    <dsp:sp modelId="{4AAFB35B-37D5-4894-A4A7-C32C3C24E199}">
      <dsp:nvSpPr>
        <dsp:cNvPr id="0" name=""/>
        <dsp:cNvSpPr/>
      </dsp:nvSpPr>
      <dsp:spPr>
        <a:xfrm rot="5400000">
          <a:off x="3235607" y="2837867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2094" y="2844441"/>
        <a:ext cx="17524" cy="17524"/>
      </dsp:txXfrm>
    </dsp:sp>
    <dsp:sp modelId="{02CEAB11-0B55-4691-97BE-E23621FD4268}">
      <dsp:nvSpPr>
        <dsp:cNvPr id="0" name=""/>
        <dsp:cNvSpPr/>
      </dsp:nvSpPr>
      <dsp:spPr>
        <a:xfrm>
          <a:off x="2829612" y="3028453"/>
          <a:ext cx="1162489" cy="116248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Intervals between Purchase</a:t>
          </a:r>
        </a:p>
      </dsp:txBody>
      <dsp:txXfrm>
        <a:off x="2999855" y="3198696"/>
        <a:ext cx="822003" cy="822003"/>
      </dsp:txXfrm>
    </dsp:sp>
    <dsp:sp modelId="{FEEBE652-2EB9-4D60-8F12-3E707AA3B1D8}">
      <dsp:nvSpPr>
        <dsp:cNvPr id="0" name=""/>
        <dsp:cNvSpPr/>
      </dsp:nvSpPr>
      <dsp:spPr>
        <a:xfrm rot="10800000">
          <a:off x="2479112" y="2081372"/>
          <a:ext cx="350499" cy="30673"/>
        </a:xfrm>
        <a:custGeom>
          <a:avLst/>
          <a:gdLst/>
          <a:ahLst/>
          <a:cxnLst/>
          <a:rect l="0" t="0" r="0" b="0"/>
          <a:pathLst>
            <a:path>
              <a:moveTo>
                <a:pt x="0" y="15336"/>
              </a:moveTo>
              <a:lnTo>
                <a:pt x="350499" y="15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45600" y="2087947"/>
        <a:ext cx="17524" cy="17524"/>
      </dsp:txXfrm>
    </dsp:sp>
    <dsp:sp modelId="{8C48329F-DBCE-4080-9578-35AE54D6CB4A}">
      <dsp:nvSpPr>
        <dsp:cNvPr id="0" name=""/>
        <dsp:cNvSpPr/>
      </dsp:nvSpPr>
      <dsp:spPr>
        <a:xfrm>
          <a:off x="1316623" y="1515464"/>
          <a:ext cx="1162489" cy="1162489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Weekend vs Weekday spend patterns</a:t>
          </a:r>
        </a:p>
      </dsp:txBody>
      <dsp:txXfrm>
        <a:off x="1486866" y="1685707"/>
        <a:ext cx="822003" cy="822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9EB8-213F-4CB9-ABAB-72CBF2FDD613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A60D-6919-49E5-A80D-AF2D3C01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BA60D-6919-49E5-A80D-AF2D3C01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4" y="714571"/>
            <a:ext cx="10274621" cy="573754"/>
          </a:xfrm>
        </p:spPr>
        <p:txBody>
          <a:bodyPr>
            <a:normAutofit/>
          </a:bodyPr>
          <a:lstStyle>
            <a:lvl1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67217" y="6492350"/>
            <a:ext cx="824783" cy="365650"/>
          </a:xfrm>
        </p:spPr>
        <p:txBody>
          <a:bodyPr/>
          <a:lstStyle>
            <a:lvl1pPr algn="ctr">
              <a:defRPr/>
            </a:lvl1pPr>
          </a:lstStyle>
          <a:p>
            <a:fld id="{6B8C2D3D-C878-45F6-BA2B-28A0B2D447D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1674" y="1583567"/>
            <a:ext cx="10281201" cy="4736955"/>
          </a:xfrm>
        </p:spPr>
        <p:txBody>
          <a:bodyPr>
            <a:normAutofit/>
          </a:bodyPr>
          <a:lstStyle>
            <a:lvl1pPr marL="0" indent="0">
              <a:buNone/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3117" b="1" kern="1200" dirty="0" smtClean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IN" sz="3117" b="1" kern="1200" dirty="0">
                <a:solidFill>
                  <a:schemeClr val="tx1"/>
                </a:solidFill>
                <a:latin typeface="Helvetica LT Std Cond Light" panose="020B040602020203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973E2A-31E7-4C51-822B-C45AF270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3201"/>
            <a:ext cx="4114800" cy="365125"/>
          </a:xfrm>
        </p:spPr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341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92B1-A1C2-42C3-9F07-738927CB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74395" y="1222513"/>
            <a:ext cx="11625943" cy="29817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0" dirty="0">
                <a:latin typeface="+mj-lt"/>
                <a:ea typeface="+mj-ea"/>
                <a:cs typeface="+mj-cs"/>
              </a:rPr>
            </a:br>
            <a:br>
              <a:rPr lang="en-US" sz="4400" b="0" dirty="0">
                <a:latin typeface="+mj-lt"/>
                <a:ea typeface="+mj-ea"/>
                <a:cs typeface="+mj-cs"/>
              </a:rPr>
            </a:br>
            <a:r>
              <a:rPr lang="en-US" sz="4400" b="0" dirty="0">
                <a:latin typeface="+mj-lt"/>
                <a:ea typeface="+mj-ea"/>
                <a:cs typeface="+mj-cs"/>
              </a:rPr>
              <a:t>Business Case Study – Part 2 </a:t>
            </a:r>
            <a:br>
              <a:rPr lang="en-US" sz="4400" b="0" dirty="0">
                <a:latin typeface="+mj-lt"/>
                <a:ea typeface="+mj-ea"/>
                <a:cs typeface="+mj-cs"/>
              </a:rPr>
            </a:br>
            <a:r>
              <a:rPr lang="en-US" sz="4400" b="0" dirty="0">
                <a:latin typeface="+mj-lt"/>
                <a:ea typeface="+mj-ea"/>
                <a:cs typeface="+mj-cs"/>
              </a:rPr>
              <a:t>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8606B-0415-48A4-858B-0F9D53F3F5F7}"/>
              </a:ext>
            </a:extLst>
          </p:cNvPr>
          <p:cNvSpPr txBox="1"/>
          <p:nvPr/>
        </p:nvSpPr>
        <p:spPr>
          <a:xfrm>
            <a:off x="5078897" y="2902226"/>
            <a:ext cx="190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Aggregating Data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63CA-55CA-4180-9481-0891769E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7397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Using column bind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306" y="1102864"/>
            <a:ext cx="83125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 Step 1 -- Combine </a:t>
            </a:r>
            <a:r>
              <a:rPr lang="en-US" dirty="0" err="1">
                <a:solidFill>
                  <a:srgbClr val="C00000"/>
                </a:solidFill>
              </a:rPr>
              <a:t>Spend_Freq</a:t>
            </a:r>
            <a:r>
              <a:rPr lang="en-US" dirty="0">
                <a:solidFill>
                  <a:srgbClr val="C00000"/>
                </a:solidFill>
              </a:rPr>
              <a:t> with </a:t>
            </a:r>
            <a:r>
              <a:rPr lang="en-US" dirty="0" err="1">
                <a:solidFill>
                  <a:srgbClr val="C00000"/>
                </a:solidFill>
              </a:rPr>
              <a:t>ipi</a:t>
            </a:r>
            <a:r>
              <a:rPr lang="en-US" dirty="0">
                <a:solidFill>
                  <a:srgbClr val="C00000"/>
                </a:solidFill>
              </a:rPr>
              <a:t> col 2 </a:t>
            </a:r>
          </a:p>
          <a:p>
            <a:r>
              <a:rPr lang="en-US" dirty="0"/>
              <a:t>   </a:t>
            </a:r>
            <a:r>
              <a:rPr lang="en-US" dirty="0" err="1"/>
              <a:t>Agg_data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Spend_Freq,ipi</a:t>
            </a:r>
            <a:r>
              <a:rPr lang="en-US" dirty="0"/>
              <a:t>[2])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 Step 2 </a:t>
            </a:r>
          </a:p>
          <a:p>
            <a:r>
              <a:rPr lang="en-US" dirty="0">
                <a:solidFill>
                  <a:srgbClr val="C00000"/>
                </a:solidFill>
              </a:rPr>
              <a:t>#  We now column bind </a:t>
            </a:r>
            <a:r>
              <a:rPr lang="en-US" dirty="0" err="1">
                <a:solidFill>
                  <a:srgbClr val="C00000"/>
                </a:solidFill>
              </a:rPr>
              <a:t>Agg_data</a:t>
            </a:r>
            <a:r>
              <a:rPr lang="en-US" dirty="0">
                <a:solidFill>
                  <a:srgbClr val="C00000"/>
                </a:solidFill>
              </a:rPr>
              <a:t> with All columns of derived variable except </a:t>
            </a:r>
            <a:r>
              <a:rPr lang="en-US" dirty="0" err="1">
                <a:solidFill>
                  <a:srgbClr val="C00000"/>
                </a:solidFill>
              </a:rPr>
              <a:t>Cust_id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</a:t>
            </a:r>
            <a:r>
              <a:rPr lang="en-US" dirty="0" err="1"/>
              <a:t>Agg_data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Agg_data,Spend_Pattern</a:t>
            </a:r>
            <a:r>
              <a:rPr lang="en-US" dirty="0"/>
              <a:t>[,c(2:6)])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8233" r="36381" b="7714"/>
          <a:stretch/>
        </p:blipFill>
        <p:spPr>
          <a:xfrm>
            <a:off x="420915" y="3411188"/>
            <a:ext cx="11564557" cy="1436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657" y="3178959"/>
            <a:ext cx="287382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979482-8E86-4EA6-A925-F58709C1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62497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Handling NA’s  in computed columns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657" y="3178959"/>
            <a:ext cx="2873829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6199" y="1108417"/>
            <a:ext cx="4783594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This tells us how  many NA values in </a:t>
            </a:r>
            <a:r>
              <a:rPr lang="en-US" sz="1600" dirty="0" err="1">
                <a:solidFill>
                  <a:srgbClr val="C00000"/>
                </a:solidFill>
              </a:rPr>
              <a:t>weekend_spend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/>
              <a:t>length(which(is.na(</a:t>
            </a:r>
            <a:r>
              <a:rPr lang="en-US" sz="1600" dirty="0" err="1"/>
              <a:t>Agg_data$weekend_spend</a:t>
            </a:r>
            <a:r>
              <a:rPr lang="en-US" sz="1600" dirty="0"/>
              <a:t>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199" y="1891007"/>
            <a:ext cx="4783594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This tells us how many NA values in </a:t>
            </a:r>
            <a:r>
              <a:rPr lang="en-US" sz="1600" dirty="0" err="1">
                <a:solidFill>
                  <a:srgbClr val="C00000"/>
                </a:solidFill>
              </a:rPr>
              <a:t>weekday_spend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/>
              <a:t>length(which(is.na(</a:t>
            </a:r>
            <a:r>
              <a:rPr lang="en-US" sz="1600" dirty="0" err="1"/>
              <a:t>Agg_data$weekday_spend</a:t>
            </a:r>
            <a:r>
              <a:rPr lang="en-US" sz="1600" dirty="0"/>
              <a:t>)))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199" y="2763107"/>
            <a:ext cx="6096000" cy="135421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 Replace NA with zeros in </a:t>
            </a:r>
            <a:r>
              <a:rPr lang="en-US" sz="1600" dirty="0" err="1">
                <a:solidFill>
                  <a:srgbClr val="C00000"/>
                </a:solidFill>
              </a:rPr>
              <a:t>weekday_spend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Agg_data</a:t>
            </a:r>
            <a:r>
              <a:rPr lang="en-US" sz="1600" dirty="0"/>
              <a:t>[is.na(</a:t>
            </a:r>
            <a:r>
              <a:rPr lang="en-US" sz="1600" dirty="0" err="1"/>
              <a:t>Agg_data$weekday_spend</a:t>
            </a:r>
            <a:r>
              <a:rPr lang="en-US" sz="1600" dirty="0"/>
              <a:t>),"</a:t>
            </a:r>
            <a:r>
              <a:rPr lang="en-US" sz="1600" dirty="0" err="1"/>
              <a:t>weekday_spend</a:t>
            </a:r>
            <a:r>
              <a:rPr lang="en-US" sz="1600" dirty="0"/>
              <a:t>"]&lt;-0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# Replace NA with zeros in </a:t>
            </a:r>
            <a:r>
              <a:rPr lang="en-US" sz="1600" dirty="0" err="1">
                <a:solidFill>
                  <a:srgbClr val="C00000"/>
                </a:solidFill>
              </a:rPr>
              <a:t>weekend_spend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r>
              <a:rPr lang="en-US" sz="1600" dirty="0" err="1"/>
              <a:t>Agg_data</a:t>
            </a:r>
            <a:r>
              <a:rPr lang="en-US" sz="1600" dirty="0"/>
              <a:t>[is.na(</a:t>
            </a:r>
            <a:r>
              <a:rPr lang="en-US" sz="1600" dirty="0" err="1"/>
              <a:t>Agg_data$weekend_spend</a:t>
            </a:r>
            <a:r>
              <a:rPr lang="en-US" sz="1600" dirty="0"/>
              <a:t>),"</a:t>
            </a:r>
            <a:r>
              <a:rPr lang="en-US" sz="1600" dirty="0" err="1"/>
              <a:t>weekend_spend</a:t>
            </a:r>
            <a:r>
              <a:rPr lang="en-US" sz="1600" dirty="0"/>
              <a:t>"]&lt;-0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307" y="4725574"/>
            <a:ext cx="6096000" cy="83099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# Write Data to output file </a:t>
            </a:r>
          </a:p>
          <a:p>
            <a:r>
              <a:rPr lang="en-US" sz="1600" dirty="0" err="1"/>
              <a:t>write.table</a:t>
            </a:r>
            <a:r>
              <a:rPr lang="en-US" sz="1600" dirty="0"/>
              <a:t>(</a:t>
            </a:r>
            <a:r>
              <a:rPr lang="en-US" sz="1600" dirty="0" err="1"/>
              <a:t>Agg_data</a:t>
            </a:r>
            <a:r>
              <a:rPr lang="en-US" sz="1600" dirty="0"/>
              <a:t>, file="Agg_data.csv", </a:t>
            </a:r>
            <a:r>
              <a:rPr lang="en-US" sz="1600" dirty="0" err="1"/>
              <a:t>sep</a:t>
            </a:r>
            <a:r>
              <a:rPr lang="en-US" sz="1600" dirty="0"/>
              <a:t>=",", </a:t>
            </a:r>
            <a:r>
              <a:rPr lang="en-US" sz="1600" dirty="0" err="1"/>
              <a:t>row.names</a:t>
            </a:r>
            <a:r>
              <a:rPr lang="en-US" sz="1600" dirty="0"/>
              <a:t>=FALSE, </a:t>
            </a:r>
            <a:r>
              <a:rPr lang="en-US" sz="1600" dirty="0" err="1"/>
              <a:t>col.names</a:t>
            </a:r>
            <a:r>
              <a:rPr lang="en-US" sz="1600" dirty="0"/>
              <a:t>=TRUE, append=FALSE)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3EF7A-B94E-4E0F-93C1-83F9F90B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75571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6769" y="2809300"/>
            <a:ext cx="293249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Thank You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90CD7-D39A-4799-925B-00D9AD17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76476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2857" y="203200"/>
            <a:ext cx="11277600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Information from Data for Decision making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57" y="1027447"/>
            <a:ext cx="108711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we derive from the data at hand to better understand the customer spending behavior ? 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8009075"/>
              </p:ext>
            </p:extLst>
          </p:nvPr>
        </p:nvGraphicFramePr>
        <p:xfrm>
          <a:off x="2888343" y="1654628"/>
          <a:ext cx="6821714" cy="419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D965-47BB-4836-ACC9-3DE87BEF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0514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7" y="1396779"/>
            <a:ext cx="6099944" cy="174184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857" y="203200"/>
            <a:ext cx="11277600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Information from Data for Decision making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1087" y="2693650"/>
            <a:ext cx="15530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Information  </a:t>
            </a:r>
          </a:p>
        </p:txBody>
      </p:sp>
      <p:sp>
        <p:nvSpPr>
          <p:cNvPr id="7" name="Curved Left Arrow 6"/>
          <p:cNvSpPr/>
          <p:nvPr/>
        </p:nvSpPr>
        <p:spPr>
          <a:xfrm rot="20251318">
            <a:off x="7708485" y="1319207"/>
            <a:ext cx="856855" cy="14927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70" y="3288408"/>
            <a:ext cx="7808684" cy="3253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130" y="954522"/>
            <a:ext cx="653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3DDF9-7E39-48F0-9953-02023367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6329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Creating Computed Columns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334" y="824247"/>
            <a:ext cx="4174908" cy="369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Total_Spend</a:t>
            </a:r>
            <a:r>
              <a:rPr lang="en-US" dirty="0"/>
              <a:t> = Qty*</a:t>
            </a:r>
            <a:r>
              <a:rPr lang="en-US" dirty="0" err="1"/>
              <a:t>unit_Price</a:t>
            </a: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34" y="1386841"/>
            <a:ext cx="4174908" cy="5847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Create a Total Spend Column for the data </a:t>
            </a:r>
          </a:p>
          <a:p>
            <a:r>
              <a:rPr lang="en-IN" sz="1600" dirty="0" err="1"/>
              <a:t>data$Total_Spend</a:t>
            </a:r>
            <a:r>
              <a:rPr lang="en-IN" sz="1600" dirty="0"/>
              <a:t>  &lt;- </a:t>
            </a:r>
            <a:r>
              <a:rPr lang="en-IN" sz="1600" dirty="0" err="1"/>
              <a:t>data$Qty</a:t>
            </a:r>
            <a:r>
              <a:rPr lang="en-IN" sz="1600" dirty="0"/>
              <a:t>*</a:t>
            </a:r>
            <a:r>
              <a:rPr lang="en-IN" sz="1600" dirty="0" err="1"/>
              <a:t>data$Price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33334" y="2164876"/>
            <a:ext cx="42563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Converting to &lt;DATE&gt; data type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34" y="2725599"/>
            <a:ext cx="4256339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Check the class  of Date column </a:t>
            </a:r>
          </a:p>
          <a:p>
            <a:r>
              <a:rPr lang="en-IN" sz="1600" dirty="0"/>
              <a:t>class(</a:t>
            </a:r>
            <a:r>
              <a:rPr lang="en-IN" sz="1600" dirty="0" err="1"/>
              <a:t>data$Transaction_date</a:t>
            </a:r>
            <a:r>
              <a:rPr lang="en-IN" sz="1600" dirty="0"/>
              <a:t>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 Convert character data to Date format </a:t>
            </a:r>
          </a:p>
          <a:p>
            <a:r>
              <a:rPr lang="en-IN" sz="1600" dirty="0" err="1"/>
              <a:t>data$Transaction_date</a:t>
            </a:r>
            <a:r>
              <a:rPr lang="en-IN" sz="1600" dirty="0"/>
              <a:t>&lt;-</a:t>
            </a:r>
            <a:r>
              <a:rPr lang="en-IN" sz="1600" dirty="0" err="1"/>
              <a:t>as.Date</a:t>
            </a:r>
            <a:r>
              <a:rPr lang="en-IN" sz="1600" dirty="0"/>
              <a:t>(</a:t>
            </a:r>
            <a:r>
              <a:rPr lang="en-IN" sz="1600" dirty="0" err="1"/>
              <a:t>as.character</a:t>
            </a:r>
            <a:r>
              <a:rPr lang="en-IN" sz="1600" dirty="0"/>
              <a:t>(</a:t>
            </a:r>
            <a:r>
              <a:rPr lang="en-IN" sz="1600" dirty="0" err="1"/>
              <a:t>data$Transaction_date</a:t>
            </a:r>
            <a:r>
              <a:rPr lang="en-IN" sz="1600" dirty="0"/>
              <a:t>),</a:t>
            </a:r>
          </a:p>
          <a:p>
            <a:r>
              <a:rPr lang="en-IN" sz="1600" dirty="0"/>
              <a:t>format="%d/%m/%Y")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33" y="4657024"/>
            <a:ext cx="4256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MAX Date as  Last Tran Day + 1 Day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761" y="5219616"/>
            <a:ext cx="3766031" cy="3385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Max_date</a:t>
            </a:r>
            <a:r>
              <a:rPr lang="en-IN" sz="1600" dirty="0"/>
              <a:t>&lt;-max(</a:t>
            </a:r>
            <a:r>
              <a:rPr lang="en-IN" sz="1600" dirty="0" err="1"/>
              <a:t>data$Transaction_date</a:t>
            </a:r>
            <a:r>
              <a:rPr lang="en-IN" sz="1600" dirty="0"/>
              <a:t>)+1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01939" y="1041711"/>
            <a:ext cx="0" cy="557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14206" y="1279049"/>
            <a:ext cx="6096000" cy="28931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# Day of Week </a:t>
            </a:r>
          </a:p>
          <a:p>
            <a:r>
              <a:rPr lang="en-IN" sz="1600" dirty="0" err="1"/>
              <a:t>data$week_day</a:t>
            </a:r>
            <a:r>
              <a:rPr lang="en-IN" sz="1600" dirty="0"/>
              <a:t>&lt;-weekdays(</a:t>
            </a:r>
            <a:r>
              <a:rPr lang="en-IN" sz="1600" dirty="0" err="1"/>
              <a:t>as.Date</a:t>
            </a:r>
            <a:r>
              <a:rPr lang="en-IN" sz="1600" dirty="0"/>
              <a:t>(data[,2]))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#Extract Day of the Week  number </a:t>
            </a:r>
            <a:r>
              <a:rPr lang="en-IN" sz="1600" dirty="0" err="1">
                <a:solidFill>
                  <a:srgbClr val="C00000"/>
                </a:solidFill>
              </a:rPr>
              <a:t>eg</a:t>
            </a:r>
            <a:r>
              <a:rPr lang="en-IN" sz="1600" dirty="0">
                <a:solidFill>
                  <a:srgbClr val="C00000"/>
                </a:solidFill>
              </a:rPr>
              <a:t>/Mon = 1; TUE = 2 etc. </a:t>
            </a:r>
          </a:p>
          <a:p>
            <a:r>
              <a:rPr lang="en-IN" sz="1600" dirty="0" err="1"/>
              <a:t>data$week_number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(format((data[,2]),"%w"))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#Extract Month  Number </a:t>
            </a:r>
          </a:p>
          <a:p>
            <a:r>
              <a:rPr lang="en-IN" sz="1600" dirty="0" err="1"/>
              <a:t>data$month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 "%m"))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>
                <a:solidFill>
                  <a:srgbClr val="C00000"/>
                </a:solidFill>
              </a:rPr>
              <a:t># Extract Year </a:t>
            </a:r>
          </a:p>
          <a:p>
            <a:r>
              <a:rPr lang="en-IN" sz="1600" dirty="0" err="1"/>
              <a:t>data$year</a:t>
            </a:r>
            <a:r>
              <a:rPr lang="en-IN" sz="1600" dirty="0"/>
              <a:t>&lt;-</a:t>
            </a:r>
            <a:r>
              <a:rPr lang="en-IN" sz="1600" dirty="0" err="1"/>
              <a:t>as.numeric</a:t>
            </a:r>
            <a:r>
              <a:rPr lang="en-IN" sz="1600" dirty="0"/>
              <a:t>(format((data[,2]), "%Y"))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8965" r="48438" b="6054"/>
          <a:stretch/>
        </p:blipFill>
        <p:spPr>
          <a:xfrm>
            <a:off x="5214206" y="4311112"/>
            <a:ext cx="6191250" cy="23625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14206" y="819216"/>
            <a:ext cx="4174908" cy="369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columns from Date column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E124C-AA79-4481-85C5-70B7BDC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7644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1 - Spend Pattern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334" y="824246"/>
            <a:ext cx="70396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First Level Aggregation: Capture Spend Pattern based on day of the week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299" y="1592640"/>
            <a:ext cx="10311865" cy="1815882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# Create Temp Table having Spend Pattern at Customer level </a:t>
            </a:r>
          </a:p>
          <a:p>
            <a:r>
              <a:rPr lang="en-IN" sz="1600" dirty="0" err="1"/>
              <a:t>Spend_Pattern</a:t>
            </a:r>
            <a:r>
              <a:rPr lang="en-IN" sz="1600" dirty="0"/>
              <a:t> &lt;-</a:t>
            </a:r>
            <a:r>
              <a:rPr lang="en-IN" sz="1600" dirty="0" err="1"/>
              <a:t>sqldf</a:t>
            </a:r>
            <a:r>
              <a:rPr lang="en-IN" sz="1600" dirty="0"/>
              <a:t>("select </a:t>
            </a:r>
            <a:r>
              <a:rPr lang="en-IN" sz="1600" dirty="0" err="1"/>
              <a:t>Cust_id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not in ('0','6') then </a:t>
            </a:r>
            <a:r>
              <a:rPr lang="en-IN" sz="1600" dirty="0" err="1"/>
              <a:t>Total_Spend</a:t>
            </a:r>
            <a:r>
              <a:rPr lang="en-IN" sz="1600" dirty="0"/>
              <a:t> end) as </a:t>
            </a:r>
            <a:r>
              <a:rPr lang="en-IN" sz="1600" dirty="0" err="1"/>
              <a:t>weekday_spend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in ('0','6') then </a:t>
            </a:r>
            <a:r>
              <a:rPr lang="en-IN" sz="1600" dirty="0" err="1"/>
              <a:t>Total_Spend</a:t>
            </a:r>
            <a:r>
              <a:rPr lang="en-IN" sz="1600" dirty="0"/>
              <a:t> end) as </a:t>
            </a:r>
            <a:r>
              <a:rPr lang="en-IN" sz="1600" dirty="0" err="1"/>
              <a:t>weekend_spend</a:t>
            </a:r>
            <a:r>
              <a:rPr lang="en-IN" sz="1600" dirty="0"/>
              <a:t>, 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not in ('0','6') then 1 else 0 end) as </a:t>
            </a:r>
            <a:r>
              <a:rPr lang="en-IN" sz="1600" dirty="0" err="1"/>
              <a:t>weekday_visits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sum(case when </a:t>
            </a:r>
            <a:r>
              <a:rPr lang="en-IN" sz="1600" dirty="0" err="1"/>
              <a:t>week_number</a:t>
            </a:r>
            <a:r>
              <a:rPr lang="en-IN" sz="1600" dirty="0"/>
              <a:t> in ('0','6') then 1 else 0 end) as </a:t>
            </a:r>
            <a:r>
              <a:rPr lang="en-IN" sz="1600" dirty="0" err="1"/>
              <a:t>weekend_visits</a:t>
            </a:r>
            <a:r>
              <a:rPr lang="en-IN" sz="1600" dirty="0"/>
              <a:t>, </a:t>
            </a:r>
          </a:p>
          <a:p>
            <a:r>
              <a:rPr lang="en-IN" sz="1600" dirty="0"/>
              <a:t>                        Max(Age) as </a:t>
            </a:r>
            <a:r>
              <a:rPr lang="en-IN" sz="1600" dirty="0" err="1"/>
              <a:t>Age_band</a:t>
            </a:r>
            <a:r>
              <a:rPr lang="en-IN" sz="1600" dirty="0"/>
              <a:t> from data group by 1")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6208" r="57446" b="6522"/>
          <a:stretch/>
        </p:blipFill>
        <p:spPr>
          <a:xfrm>
            <a:off x="495299" y="4003382"/>
            <a:ext cx="7889532" cy="18010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5E05E-988D-4C90-9963-01C5AE63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53243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965" y="0"/>
            <a:ext cx="12406489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2 – Spend Freq. 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334" y="824246"/>
            <a:ext cx="70396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Second  Level Aggregation: Capture Spend and </a:t>
            </a:r>
            <a:r>
              <a:rPr lang="en-US" dirty="0" err="1"/>
              <a:t>Recency</a:t>
            </a:r>
            <a:r>
              <a:rPr lang="en-US" dirty="0"/>
              <a:t> at Customer level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33" y="1390926"/>
            <a:ext cx="9888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Spend_Freq</a:t>
            </a:r>
            <a:r>
              <a:rPr lang="en-IN" dirty="0"/>
              <a:t> &lt;- </a:t>
            </a:r>
            <a:r>
              <a:rPr lang="en-IN" dirty="0" err="1"/>
              <a:t>ddply</a:t>
            </a:r>
            <a:r>
              <a:rPr lang="en-IN" dirty="0"/>
              <a:t>(data,.(</a:t>
            </a:r>
            <a:r>
              <a:rPr lang="en-IN" dirty="0" err="1"/>
              <a:t>Cust_id</a:t>
            </a:r>
            <a:r>
              <a:rPr lang="en-IN" dirty="0"/>
              <a:t>),summarize, Freq=length(</a:t>
            </a:r>
            <a:r>
              <a:rPr lang="en-IN" dirty="0" err="1"/>
              <a:t>Cust_id</a:t>
            </a:r>
            <a:r>
              <a:rPr lang="en-IN" dirty="0"/>
              <a:t>), Monetary=sum(</a:t>
            </a:r>
            <a:r>
              <a:rPr lang="en-IN" dirty="0" err="1"/>
              <a:t>Total_Spend</a:t>
            </a:r>
            <a:r>
              <a:rPr lang="en-IN" dirty="0"/>
              <a:t>),</a:t>
            </a:r>
          </a:p>
          <a:p>
            <a:r>
              <a:rPr lang="en-IN" dirty="0"/>
              <a:t>                  </a:t>
            </a:r>
            <a:r>
              <a:rPr lang="en-IN" dirty="0" err="1"/>
              <a:t>Recency</a:t>
            </a:r>
            <a:r>
              <a:rPr lang="en-IN" dirty="0"/>
              <a:t>=round(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difftime</a:t>
            </a:r>
            <a:r>
              <a:rPr lang="en-IN" dirty="0"/>
              <a:t>(</a:t>
            </a:r>
            <a:r>
              <a:rPr lang="en-IN" dirty="0" err="1"/>
              <a:t>Max_date,max</a:t>
            </a:r>
            <a:r>
              <a:rPr lang="en-IN" dirty="0"/>
              <a:t>(</a:t>
            </a:r>
            <a:r>
              <a:rPr lang="en-IN" dirty="0" err="1"/>
              <a:t>Transaction_date</a:t>
            </a:r>
            <a:r>
              <a:rPr lang="en-IN" dirty="0"/>
              <a:t>),units="days"))))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6087" r="81576" b="7537"/>
          <a:stretch/>
        </p:blipFill>
        <p:spPr>
          <a:xfrm>
            <a:off x="432724" y="2365511"/>
            <a:ext cx="4015407" cy="200770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C8AB-BAA1-4DF3-9021-678A5EB1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9551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4247" y="278421"/>
            <a:ext cx="11648661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Aggregating Data by Customer Id : 3 – Inter Purchase Interval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334" y="1252330"/>
            <a:ext cx="8328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STEP 1 :  Get Difference vector for Transaction Date for every row, for each Customer Id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34" y="1940289"/>
            <a:ext cx="4407631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N" sz="1600" dirty="0"/>
              <a:t>IPI&lt;-</a:t>
            </a:r>
            <a:r>
              <a:rPr lang="en-IN" sz="1600" dirty="0" err="1"/>
              <a:t>ddply</a:t>
            </a:r>
            <a:r>
              <a:rPr lang="en-IN" sz="1600" dirty="0"/>
              <a:t>(data,"Cust_id",</a:t>
            </a:r>
            <a:r>
              <a:rPr lang="en-IN" sz="1600" dirty="0" err="1"/>
              <a:t>transform,inner_time</a:t>
            </a:r>
            <a:r>
              <a:rPr lang="en-IN" sz="1600" dirty="0"/>
              <a:t>=c(0,diff(</a:t>
            </a:r>
            <a:r>
              <a:rPr lang="en-IN" sz="1600" dirty="0" err="1"/>
              <a:t>Transaction_date</a:t>
            </a:r>
            <a:r>
              <a:rPr lang="en-IN" sz="1600" dirty="0"/>
              <a:t>)))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C00000"/>
                </a:solidFill>
              </a:rPr>
              <a:t># Check the data for </a:t>
            </a:r>
            <a:r>
              <a:rPr lang="en-IN" sz="1600" dirty="0" err="1">
                <a:solidFill>
                  <a:srgbClr val="C00000"/>
                </a:solidFill>
              </a:rPr>
              <a:t>Cust_id</a:t>
            </a:r>
            <a:r>
              <a:rPr lang="en-IN" sz="1600" dirty="0">
                <a:solidFill>
                  <a:srgbClr val="C00000"/>
                </a:solidFill>
              </a:rPr>
              <a:t> = 1113</a:t>
            </a:r>
          </a:p>
          <a:p>
            <a:r>
              <a:rPr lang="en-IN" sz="1600" dirty="0"/>
              <a:t>IPI_1113 &lt;- IPI[which(</a:t>
            </a:r>
            <a:r>
              <a:rPr lang="en-IN" sz="1600" dirty="0" err="1"/>
              <a:t>IPI$Cust_id</a:t>
            </a:r>
            <a:r>
              <a:rPr lang="en-IN" sz="1600" dirty="0"/>
              <a:t>==1113),]</a:t>
            </a:r>
          </a:p>
          <a:p>
            <a:r>
              <a:rPr lang="en-IN" sz="1600" dirty="0"/>
              <a:t>IPI_1113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319" r="40979" b="6957"/>
          <a:stretch/>
        </p:blipFill>
        <p:spPr>
          <a:xfrm>
            <a:off x="5004726" y="1771324"/>
            <a:ext cx="7051440" cy="2064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34" y="4074798"/>
            <a:ext cx="8328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STEP 2 :  Aggregate at customer id level taking mean of IPI for a customer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34" y="4515230"/>
            <a:ext cx="5272021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ipi</a:t>
            </a:r>
            <a:r>
              <a:rPr lang="en-US" sz="1600" dirty="0"/>
              <a:t>&lt;-round(aggregate(</a:t>
            </a:r>
            <a:r>
              <a:rPr lang="en-US" sz="1600" dirty="0" err="1"/>
              <a:t>IPI$inner_time,list</a:t>
            </a:r>
            <a:r>
              <a:rPr lang="en-US" sz="1600" dirty="0"/>
              <a:t>(</a:t>
            </a:r>
            <a:r>
              <a:rPr lang="en-US" sz="1600" dirty="0" err="1"/>
              <a:t>IPI$Cust_id</a:t>
            </a:r>
            <a:r>
              <a:rPr lang="en-US" sz="1600" dirty="0"/>
              <a:t>),mean))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# Rename col 1</a:t>
            </a:r>
          </a:p>
          <a:p>
            <a:r>
              <a:rPr lang="en-US" sz="1600" dirty="0"/>
              <a:t>names(</a:t>
            </a:r>
            <a:r>
              <a:rPr lang="en-US" sz="1600" dirty="0" err="1"/>
              <a:t>ipi</a:t>
            </a:r>
            <a:r>
              <a:rPr lang="en-US" sz="1600" dirty="0"/>
              <a:t>)[1] &lt;- "</a:t>
            </a:r>
            <a:r>
              <a:rPr lang="en-US" sz="1600" dirty="0" err="1"/>
              <a:t>Cust_id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# Rename col 2 </a:t>
            </a:r>
          </a:p>
          <a:p>
            <a:r>
              <a:rPr lang="en-US" sz="1600" dirty="0"/>
              <a:t>names(</a:t>
            </a:r>
            <a:r>
              <a:rPr lang="en-US" sz="1600" dirty="0" err="1"/>
              <a:t>ipi</a:t>
            </a:r>
            <a:r>
              <a:rPr lang="en-US" sz="1600" dirty="0"/>
              <a:t>)[2] &lt;- "</a:t>
            </a:r>
            <a:r>
              <a:rPr lang="en-US" sz="1600" dirty="0" err="1"/>
              <a:t>Inter_purchase_interval</a:t>
            </a:r>
            <a:r>
              <a:rPr lang="en-US" sz="1600" dirty="0"/>
              <a:t>"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78402" r="80095" b="5513"/>
          <a:stretch/>
        </p:blipFill>
        <p:spPr>
          <a:xfrm>
            <a:off x="7547427" y="4530019"/>
            <a:ext cx="3962401" cy="180109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B0C56-4D8B-4DCE-95C5-03466742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3874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Merging the Aggregated Data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8293" y="1934025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Spend_Freq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8293" y="2411042"/>
            <a:ext cx="696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435" y="2414642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3836" y="2417603"/>
            <a:ext cx="117565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Monetary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8350" y="2417603"/>
            <a:ext cx="10014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1638" y="1934025"/>
            <a:ext cx="16038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Spend_Pattern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1638" y="2411042"/>
            <a:ext cx="11103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Weekday_spend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6780" y="2414642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1637" y="2410651"/>
            <a:ext cx="117565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Weekend_spend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5178" y="2410650"/>
            <a:ext cx="11176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Weekend_visit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8088" y="2410649"/>
            <a:ext cx="11176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Weekday_visit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053571" y="2410648"/>
            <a:ext cx="11176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 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2096" y="3804000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ipi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17238" y="4284617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534" y="4284617"/>
            <a:ext cx="25390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Inter_purchase_interval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1094" y="2786936"/>
            <a:ext cx="1585686" cy="16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28350" y="4441371"/>
            <a:ext cx="170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7307" y="2786936"/>
            <a:ext cx="3144394" cy="16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3048000" y="4438410"/>
            <a:ext cx="609600" cy="215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55015" y="4737323"/>
            <a:ext cx="139337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Agg_data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23350" y="5106655"/>
            <a:ext cx="10232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6DE9CC-D81D-46EB-86F6-A64FD7D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11001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307" y="85760"/>
            <a:ext cx="11648661" cy="824247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+mj-lt"/>
                <a:ea typeface="+mj-ea"/>
                <a:cs typeface="+mj-cs"/>
              </a:rPr>
              <a:t>Merging in R: </a:t>
            </a:r>
            <a:r>
              <a:rPr lang="en-US" sz="4400" b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note Data Frames are already sorted ! </a:t>
            </a:r>
            <a:endParaRPr lang="en-US" sz="44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7894" r="82381" b="6190"/>
          <a:stretch/>
        </p:blipFill>
        <p:spPr>
          <a:xfrm>
            <a:off x="0" y="1351909"/>
            <a:ext cx="3742062" cy="1901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971" y="946292"/>
            <a:ext cx="13353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Spend_Freq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544" r="82000" b="24476"/>
          <a:stretch/>
        </p:blipFill>
        <p:spPr>
          <a:xfrm>
            <a:off x="5167085" y="1430697"/>
            <a:ext cx="3991428" cy="17437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40285" y="1167243"/>
            <a:ext cx="13353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ipi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75600" y="1167243"/>
            <a:ext cx="13353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77048" r="60000" b="5513"/>
          <a:stretch/>
        </p:blipFill>
        <p:spPr>
          <a:xfrm>
            <a:off x="3283924" y="4078770"/>
            <a:ext cx="8048036" cy="19736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40284" y="3688964"/>
            <a:ext cx="16473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Spend_Pattern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83AC-2E2A-4907-B5D7-2F03C2BA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63517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1051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LT Std Cond Light</vt:lpstr>
      <vt:lpstr>Office Theme</vt:lpstr>
      <vt:lpstr>  Business Case Study – Part 2   </vt:lpstr>
      <vt:lpstr>Creating Information from Data for Decision making </vt:lpstr>
      <vt:lpstr>Creating Information from Data for Decision making </vt:lpstr>
      <vt:lpstr>Creating Computed Columns</vt:lpstr>
      <vt:lpstr>Aggregating Data by Customer Id : 1 - Spend Pattern </vt:lpstr>
      <vt:lpstr>Aggregating Data by Customer Id : 2 – Spend Freq.  </vt:lpstr>
      <vt:lpstr>Aggregating Data by Customer Id : 3 – Inter Purchase Interval</vt:lpstr>
      <vt:lpstr>Merging the Aggregated Data </vt:lpstr>
      <vt:lpstr>Merging in R: note Data Frames are already sorted ! </vt:lpstr>
      <vt:lpstr>Using column bind </vt:lpstr>
      <vt:lpstr>Handling NA’s  in computed columns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 Data Overview</dc:title>
  <dc:creator>Roychowdhury, Anish</dc:creator>
  <cp:lastModifiedBy>Roychowdhury, Anish</cp:lastModifiedBy>
  <cp:revision>70</cp:revision>
  <dcterms:created xsi:type="dcterms:W3CDTF">2016-12-12T08:50:35Z</dcterms:created>
  <dcterms:modified xsi:type="dcterms:W3CDTF">2017-07-24T09:25:53Z</dcterms:modified>
</cp:coreProperties>
</file>