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05" r:id="rId2"/>
    <p:sldId id="306" r:id="rId3"/>
    <p:sldId id="298" r:id="rId4"/>
    <p:sldId id="293" r:id="rId5"/>
    <p:sldId id="294" r:id="rId6"/>
    <p:sldId id="295" r:id="rId7"/>
    <p:sldId id="296" r:id="rId8"/>
    <p:sldId id="297" r:id="rId9"/>
    <p:sldId id="304" r:id="rId10"/>
    <p:sldId id="307" r:id="rId11"/>
    <p:sldId id="301" r:id="rId12"/>
    <p:sldId id="302" r:id="rId13"/>
    <p:sldId id="303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96" d="100"/>
          <a:sy n="96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E9EB8-213F-4CB9-ABAB-72CBF2FDD613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A60D-6919-49E5-A80D-AF2D3C01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3D7E2-3887-4419-ADDA-774338F085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4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BA60D-6919-49E5-A80D-AF2D3C0157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1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4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81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84" y="714571"/>
            <a:ext cx="10274621" cy="573754"/>
          </a:xfrm>
        </p:spPr>
        <p:txBody>
          <a:bodyPr>
            <a:normAutofit/>
          </a:bodyPr>
          <a:lstStyle>
            <a:lvl1pPr>
              <a:defRPr lang="en-IN" sz="3117" b="1" kern="1200" dirty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67217" y="6492350"/>
            <a:ext cx="824783" cy="365650"/>
          </a:xfrm>
        </p:spPr>
        <p:txBody>
          <a:bodyPr/>
          <a:lstStyle>
            <a:lvl1pPr algn="ctr">
              <a:defRPr/>
            </a:lvl1pPr>
          </a:lstStyle>
          <a:p>
            <a:fld id="{6B8C2D3D-C878-45F6-BA2B-28A0B2D447D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1674" y="1583567"/>
            <a:ext cx="10281201" cy="4736955"/>
          </a:xfrm>
        </p:spPr>
        <p:txBody>
          <a:bodyPr>
            <a:normAutofit/>
          </a:bodyPr>
          <a:lstStyle>
            <a:lvl1pPr marL="0" indent="0">
              <a:buNone/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n-IN" sz="3117" b="1" kern="1200" dirty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33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8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6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7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tion_of_a_s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rototype" TargetMode="External"/><Relationship Id="rId5" Type="http://schemas.openxmlformats.org/officeDocument/2006/relationships/hyperlink" Target="https://en.wikipedia.org/wiki/Mean" TargetMode="External"/><Relationship Id="rId4" Type="http://schemas.openxmlformats.org/officeDocument/2006/relationships/hyperlink" Target="https://en.wikipedia.org/wiki/Cluster_(statistics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3.emf"/><Relationship Id="rId7" Type="http://schemas.openxmlformats.org/officeDocument/2006/relationships/image" Target="../media/image1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 Case Study with 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9285" y="2617082"/>
            <a:ext cx="7764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Implementing K Means Clustering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CII</a:t>
            </a: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400" i="1" dirty="0"/>
              <a:t> 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2F3E7-9BAE-477D-976B-2C9B0CA7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16742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261" y="344591"/>
            <a:ext cx="9822392" cy="681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Process Flow </a:t>
            </a:r>
          </a:p>
        </p:txBody>
      </p:sp>
      <p:sp>
        <p:nvSpPr>
          <p:cNvPr id="5" name="Pentagon 4"/>
          <p:cNvSpPr/>
          <p:nvPr/>
        </p:nvSpPr>
        <p:spPr>
          <a:xfrm>
            <a:off x="1298346" y="1889840"/>
            <a:ext cx="2279681" cy="875886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59" dirty="0">
                <a:solidFill>
                  <a:schemeClr val="tx1"/>
                </a:solidFill>
              </a:rPr>
              <a:t>Performing </a:t>
            </a:r>
          </a:p>
          <a:p>
            <a:pPr algn="ctr"/>
            <a:r>
              <a:rPr lang="en-US" sz="1559" dirty="0">
                <a:solidFill>
                  <a:schemeClr val="tx1"/>
                </a:solidFill>
              </a:rPr>
              <a:t>k means </a:t>
            </a:r>
          </a:p>
          <a:p>
            <a:pPr algn="ctr"/>
            <a:r>
              <a:rPr lang="en-US" sz="1559" dirty="0">
                <a:solidFill>
                  <a:schemeClr val="tx1"/>
                </a:solidFill>
              </a:rPr>
              <a:t>in R</a:t>
            </a:r>
          </a:p>
        </p:txBody>
      </p:sp>
      <p:sp>
        <p:nvSpPr>
          <p:cNvPr id="6" name="Chevron 5"/>
          <p:cNvSpPr/>
          <p:nvPr/>
        </p:nvSpPr>
        <p:spPr>
          <a:xfrm>
            <a:off x="3517828" y="1889840"/>
            <a:ext cx="2367019" cy="913157"/>
          </a:xfrm>
          <a:prstGeom prst="chevron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59" dirty="0">
                <a:solidFill>
                  <a:schemeClr val="tx1"/>
                </a:solidFill>
              </a:rPr>
              <a:t>Choosing optimal segments</a:t>
            </a:r>
          </a:p>
        </p:txBody>
      </p:sp>
      <p:sp>
        <p:nvSpPr>
          <p:cNvPr id="7" name="Chevron 6"/>
          <p:cNvSpPr/>
          <p:nvPr/>
        </p:nvSpPr>
        <p:spPr>
          <a:xfrm>
            <a:off x="5797510" y="1889840"/>
            <a:ext cx="2348845" cy="913157"/>
          </a:xfrm>
          <a:prstGeom prst="chevron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59" dirty="0">
                <a:solidFill>
                  <a:schemeClr val="tx1"/>
                </a:solidFill>
              </a:rPr>
              <a:t>Generate Clustering Vector </a:t>
            </a:r>
          </a:p>
        </p:txBody>
      </p:sp>
      <p:sp>
        <p:nvSpPr>
          <p:cNvPr id="8" name="Chevron 7"/>
          <p:cNvSpPr/>
          <p:nvPr/>
        </p:nvSpPr>
        <p:spPr>
          <a:xfrm>
            <a:off x="8016993" y="1871204"/>
            <a:ext cx="2348845" cy="913157"/>
          </a:xfrm>
          <a:prstGeom prst="chevron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59" dirty="0">
                <a:solidFill>
                  <a:schemeClr val="tx1"/>
                </a:solidFill>
              </a:rPr>
              <a:t>Summarize Clustered data 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5601128" y="-1296618"/>
            <a:ext cx="355827" cy="91735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60278" y="3666396"/>
            <a:ext cx="204913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Business decisions </a:t>
            </a:r>
          </a:p>
        </p:txBody>
      </p:sp>
    </p:spTree>
    <p:extLst>
      <p:ext uri="{BB962C8B-B14F-4D97-AF65-F5344CB8AC3E}">
        <p14:creationId xmlns:p14="http://schemas.microsoft.com/office/powerpoint/2010/main" val="5985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2395" y="1288325"/>
            <a:ext cx="11940606" cy="5288586"/>
          </a:xfrm>
        </p:spPr>
        <p:txBody>
          <a:bodyPr/>
          <a:lstStyle/>
          <a:p>
            <a:pPr marL="494862" indent="-494862">
              <a:buFont typeface="Arial" panose="020B0604020202020204" pitchFamily="34" charset="0"/>
              <a:buChar char="•"/>
            </a:pPr>
            <a:r>
              <a:rPr lang="en-US" sz="2078" b="0" dirty="0">
                <a:latin typeface="+mn-lt"/>
                <a:cs typeface="Times New Roman" panose="02020603050405020304" pitchFamily="18" charset="0"/>
              </a:rPr>
              <a:t>Objective of the k-means clustering is used to minimize the within cluster distance and maximize the between cluster distance.   </a:t>
            </a:r>
          </a:p>
          <a:p>
            <a:pPr marL="494862" indent="-494862">
              <a:buFont typeface="Arial" panose="020B0604020202020204" pitchFamily="34" charset="0"/>
              <a:buChar char="•"/>
            </a:pPr>
            <a:r>
              <a:rPr lang="en-US" sz="2078" b="0" dirty="0">
                <a:latin typeface="+mn-lt"/>
                <a:cs typeface="Times New Roman" panose="02020603050405020304" pitchFamily="18" charset="0"/>
              </a:rPr>
              <a:t>K-means expects user to specify number of centers</a:t>
            </a:r>
          </a:p>
          <a:p>
            <a:pPr marL="494862" indent="-494862">
              <a:buFont typeface="Arial" panose="020B0604020202020204" pitchFamily="34" charset="0"/>
              <a:buChar char="•"/>
            </a:pPr>
            <a:r>
              <a:rPr lang="en-US" sz="2078" b="0" dirty="0">
                <a:latin typeface="+mn-lt"/>
                <a:cs typeface="Times New Roman" panose="02020603050405020304" pitchFamily="18" charset="0"/>
              </a:rPr>
              <a:t>Elbow method is used to choose optimal center 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1001" y="2993974"/>
            <a:ext cx="6638371" cy="3432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559" dirty="0">
              <a:latin typeface="Courier"/>
              <a:cs typeface="Times New Roman" panose="02020603050405020304" pitchFamily="18" charset="0"/>
            </a:endParaRPr>
          </a:p>
          <a:p>
            <a:r>
              <a:rPr lang="en-IN" sz="1732" dirty="0" err="1">
                <a:latin typeface="Courier"/>
                <a:cs typeface="Times New Roman" panose="02020603050405020304" pitchFamily="18" charset="0"/>
              </a:rPr>
              <a:t>data_after_cor</a:t>
            </a:r>
            <a:r>
              <a:rPr lang="en-IN" sz="1732" dirty="0">
                <a:latin typeface="Courier"/>
                <a:cs typeface="Times New Roman" panose="02020603050405020304" pitchFamily="18" charset="0"/>
              </a:rPr>
              <a:t>&lt;-</a:t>
            </a:r>
            <a:r>
              <a:rPr lang="en-IN" sz="1732" dirty="0" err="1">
                <a:latin typeface="Courier"/>
                <a:cs typeface="Times New Roman" panose="02020603050405020304" pitchFamily="18" charset="0"/>
              </a:rPr>
              <a:t>Agg_data</a:t>
            </a:r>
            <a:r>
              <a:rPr lang="en-IN" sz="1732" dirty="0">
                <a:latin typeface="Courier"/>
                <a:cs typeface="Times New Roman" panose="02020603050405020304" pitchFamily="18" charset="0"/>
              </a:rPr>
              <a:t>[,c(1:5,7,9:10)]</a:t>
            </a:r>
          </a:p>
          <a:p>
            <a:r>
              <a:rPr lang="en-IN" sz="1732" dirty="0" err="1">
                <a:latin typeface="Courier"/>
                <a:cs typeface="Times New Roman" panose="02020603050405020304" pitchFamily="18" charset="0"/>
              </a:rPr>
              <a:t>Scaled_data</a:t>
            </a:r>
            <a:r>
              <a:rPr lang="en-IN" sz="1732" dirty="0">
                <a:latin typeface="Courier"/>
                <a:cs typeface="Times New Roman" panose="02020603050405020304" pitchFamily="18" charset="0"/>
              </a:rPr>
              <a:t>&lt;-scale(</a:t>
            </a:r>
            <a:r>
              <a:rPr lang="en-IN" sz="1732" dirty="0" err="1">
                <a:latin typeface="Courier"/>
                <a:cs typeface="Times New Roman" panose="02020603050405020304" pitchFamily="18" charset="0"/>
              </a:rPr>
              <a:t>data_after_cor</a:t>
            </a:r>
            <a:r>
              <a:rPr lang="en-IN" sz="1732" dirty="0">
                <a:latin typeface="Courier"/>
                <a:cs typeface="Times New Roman" panose="02020603050405020304" pitchFamily="18" charset="0"/>
              </a:rPr>
              <a:t>[,c(-1,-8)])</a:t>
            </a:r>
          </a:p>
          <a:p>
            <a:r>
              <a:rPr lang="en-IN" sz="1732" dirty="0" err="1">
                <a:latin typeface="Courier"/>
                <a:cs typeface="Times New Roman" panose="02020603050405020304" pitchFamily="18" charset="0"/>
              </a:rPr>
              <a:t>set.seed</a:t>
            </a:r>
            <a:r>
              <a:rPr lang="en-IN" sz="1732" dirty="0">
                <a:latin typeface="Courier"/>
                <a:cs typeface="Times New Roman" panose="02020603050405020304" pitchFamily="18" charset="0"/>
              </a:rPr>
              <a:t>(4)</a:t>
            </a:r>
          </a:p>
          <a:p>
            <a:r>
              <a:rPr lang="en-IN" sz="1732" dirty="0" err="1">
                <a:latin typeface="Courier"/>
                <a:cs typeface="Times New Roman" panose="02020603050405020304" pitchFamily="18" charset="0"/>
              </a:rPr>
              <a:t>kr</a:t>
            </a:r>
            <a:r>
              <a:rPr lang="en-IN" sz="1732" dirty="0">
                <a:latin typeface="Courier"/>
                <a:cs typeface="Times New Roman" panose="02020603050405020304" pitchFamily="18" charset="0"/>
              </a:rPr>
              <a:t>&lt;-NULL</a:t>
            </a:r>
          </a:p>
          <a:p>
            <a:r>
              <a:rPr lang="en-IN" sz="1732" dirty="0">
                <a:latin typeface="Courier"/>
                <a:cs typeface="Times New Roman" panose="02020603050405020304" pitchFamily="18" charset="0"/>
              </a:rPr>
              <a:t>for(k in 2:10)</a:t>
            </a:r>
          </a:p>
          <a:p>
            <a:r>
              <a:rPr lang="en-IN" sz="1732" dirty="0">
                <a:latin typeface="Courier"/>
                <a:cs typeface="Times New Roman" panose="02020603050405020304" pitchFamily="18" charset="0"/>
              </a:rPr>
              <a:t>{</a:t>
            </a:r>
          </a:p>
          <a:p>
            <a:r>
              <a:rPr lang="en-IN" sz="1732" dirty="0">
                <a:latin typeface="Courier"/>
                <a:cs typeface="Times New Roman" panose="02020603050405020304" pitchFamily="18" charset="0"/>
              </a:rPr>
              <a:t>  </a:t>
            </a:r>
            <a:r>
              <a:rPr lang="en-IN" sz="1732" dirty="0" err="1">
                <a:latin typeface="Courier"/>
                <a:cs typeface="Times New Roman" panose="02020603050405020304" pitchFamily="18" charset="0"/>
              </a:rPr>
              <a:t>xk</a:t>
            </a:r>
            <a:r>
              <a:rPr lang="en-IN" sz="1732" dirty="0">
                <a:latin typeface="Courier"/>
                <a:cs typeface="Times New Roman" panose="02020603050405020304" pitchFamily="18" charset="0"/>
              </a:rPr>
              <a:t>&lt;-</a:t>
            </a:r>
            <a:r>
              <a:rPr lang="en-IN" sz="1732" dirty="0" err="1">
                <a:latin typeface="Courier"/>
                <a:cs typeface="Times New Roman" panose="02020603050405020304" pitchFamily="18" charset="0"/>
              </a:rPr>
              <a:t>kmeans</a:t>
            </a:r>
            <a:r>
              <a:rPr lang="en-IN" sz="1732" dirty="0">
                <a:latin typeface="Courier"/>
                <a:cs typeface="Times New Roman" panose="02020603050405020304" pitchFamily="18" charset="0"/>
              </a:rPr>
              <a:t>(</a:t>
            </a:r>
            <a:r>
              <a:rPr lang="en-IN" sz="1732" dirty="0" err="1">
                <a:latin typeface="Courier"/>
                <a:cs typeface="Times New Roman" panose="02020603050405020304" pitchFamily="18" charset="0"/>
              </a:rPr>
              <a:t>Scaled_data,k,iter.max</a:t>
            </a:r>
            <a:r>
              <a:rPr lang="en-IN" sz="1732" dirty="0">
                <a:latin typeface="Courier"/>
                <a:cs typeface="Times New Roman" panose="02020603050405020304" pitchFamily="18" charset="0"/>
              </a:rPr>
              <a:t>=200)</a:t>
            </a:r>
          </a:p>
          <a:p>
            <a:r>
              <a:rPr lang="en-IN" sz="1732" dirty="0">
                <a:latin typeface="Courier"/>
                <a:cs typeface="Times New Roman" panose="02020603050405020304" pitchFamily="18" charset="0"/>
              </a:rPr>
              <a:t>  print(</a:t>
            </a:r>
            <a:r>
              <a:rPr lang="en-IN" sz="1732" dirty="0" err="1">
                <a:latin typeface="Courier"/>
                <a:cs typeface="Times New Roman" panose="02020603050405020304" pitchFamily="18" charset="0"/>
              </a:rPr>
              <a:t>xk$betweenss</a:t>
            </a:r>
            <a:r>
              <a:rPr lang="en-IN" sz="1732" dirty="0">
                <a:latin typeface="Courier"/>
                <a:cs typeface="Times New Roman" panose="02020603050405020304" pitchFamily="18" charset="0"/>
              </a:rPr>
              <a:t>/</a:t>
            </a:r>
            <a:r>
              <a:rPr lang="en-IN" sz="1732" dirty="0" err="1">
                <a:latin typeface="Courier"/>
                <a:cs typeface="Times New Roman" panose="02020603050405020304" pitchFamily="18" charset="0"/>
              </a:rPr>
              <a:t>xk$totss</a:t>
            </a:r>
            <a:r>
              <a:rPr lang="en-IN" sz="1732" dirty="0">
                <a:latin typeface="Courier"/>
                <a:cs typeface="Times New Roman" panose="02020603050405020304" pitchFamily="18" charset="0"/>
              </a:rPr>
              <a:t>*100)</a:t>
            </a:r>
          </a:p>
          <a:p>
            <a:r>
              <a:rPr lang="en-IN" sz="1732" dirty="0">
                <a:latin typeface="Courier"/>
                <a:cs typeface="Times New Roman" panose="02020603050405020304" pitchFamily="18" charset="0"/>
              </a:rPr>
              <a:t>  </a:t>
            </a:r>
            <a:r>
              <a:rPr lang="en-IN" sz="1732" dirty="0" err="1">
                <a:latin typeface="Courier"/>
                <a:cs typeface="Times New Roman" panose="02020603050405020304" pitchFamily="18" charset="0"/>
              </a:rPr>
              <a:t>kr</a:t>
            </a:r>
            <a:r>
              <a:rPr lang="en-IN" sz="1732" dirty="0">
                <a:latin typeface="Courier"/>
                <a:cs typeface="Times New Roman" panose="02020603050405020304" pitchFamily="18" charset="0"/>
              </a:rPr>
              <a:t>&lt;-c(</a:t>
            </a:r>
            <a:r>
              <a:rPr lang="en-IN" sz="1732" dirty="0" err="1">
                <a:latin typeface="Courier"/>
                <a:cs typeface="Times New Roman" panose="02020603050405020304" pitchFamily="18" charset="0"/>
              </a:rPr>
              <a:t>kr</a:t>
            </a:r>
            <a:r>
              <a:rPr lang="en-IN" sz="1732" dirty="0">
                <a:latin typeface="Courier"/>
                <a:cs typeface="Times New Roman" panose="02020603050405020304" pitchFamily="18" charset="0"/>
              </a:rPr>
              <a:t>, </a:t>
            </a:r>
            <a:r>
              <a:rPr lang="en-IN" sz="1732" dirty="0" err="1">
                <a:latin typeface="Courier"/>
                <a:cs typeface="Times New Roman" panose="02020603050405020304" pitchFamily="18" charset="0"/>
              </a:rPr>
              <a:t>xk$betweenss</a:t>
            </a:r>
            <a:r>
              <a:rPr lang="en-IN" sz="1732" dirty="0">
                <a:latin typeface="Courier"/>
                <a:cs typeface="Times New Roman" panose="02020603050405020304" pitchFamily="18" charset="0"/>
              </a:rPr>
              <a:t>/</a:t>
            </a:r>
            <a:r>
              <a:rPr lang="en-IN" sz="1732" dirty="0" err="1">
                <a:latin typeface="Courier"/>
                <a:cs typeface="Times New Roman" panose="02020603050405020304" pitchFamily="18" charset="0"/>
              </a:rPr>
              <a:t>xk$totss</a:t>
            </a:r>
            <a:r>
              <a:rPr lang="en-IN" sz="1732" dirty="0">
                <a:latin typeface="Courier"/>
                <a:cs typeface="Times New Roman" panose="02020603050405020304" pitchFamily="18" charset="0"/>
              </a:rPr>
              <a:t>*100)</a:t>
            </a:r>
          </a:p>
          <a:p>
            <a:r>
              <a:rPr lang="en-IN" sz="1732" dirty="0">
                <a:latin typeface="Courier"/>
                <a:cs typeface="Times New Roman" panose="02020603050405020304" pitchFamily="18" charset="0"/>
              </a:rPr>
              <a:t>}</a:t>
            </a:r>
          </a:p>
          <a:p>
            <a:r>
              <a:rPr lang="en-IN" sz="1732" dirty="0" err="1">
                <a:latin typeface="Courier"/>
                <a:cs typeface="Times New Roman" panose="02020603050405020304" pitchFamily="18" charset="0"/>
              </a:rPr>
              <a:t>kr</a:t>
            </a:r>
            <a:endParaRPr lang="en-IN" sz="1732" dirty="0">
              <a:latin typeface="Courier"/>
              <a:cs typeface="Times New Roman" panose="02020603050405020304" pitchFamily="18" charset="0"/>
            </a:endParaRPr>
          </a:p>
          <a:p>
            <a:r>
              <a:rPr lang="en-IN" sz="1732" dirty="0">
                <a:latin typeface="Courier"/>
                <a:cs typeface="Times New Roman" panose="02020603050405020304" pitchFamily="18" charset="0"/>
              </a:rPr>
              <a:t>plot(c(2:10),</a:t>
            </a:r>
            <a:r>
              <a:rPr lang="en-IN" sz="1732" dirty="0" err="1">
                <a:latin typeface="Courier"/>
                <a:cs typeface="Times New Roman" panose="02020603050405020304" pitchFamily="18" charset="0"/>
              </a:rPr>
              <a:t>kr,type</a:t>
            </a:r>
            <a:r>
              <a:rPr lang="en-IN" sz="1732" dirty="0">
                <a:latin typeface="Courier"/>
                <a:cs typeface="Times New Roman" panose="02020603050405020304" pitchFamily="18" charset="0"/>
              </a:rPr>
              <a:t>='l',</a:t>
            </a:r>
            <a:r>
              <a:rPr lang="en-IN" sz="1732" dirty="0" err="1">
                <a:latin typeface="Courier"/>
                <a:cs typeface="Times New Roman" panose="02020603050405020304" pitchFamily="18" charset="0"/>
              </a:rPr>
              <a:t>xlab</a:t>
            </a:r>
            <a:r>
              <a:rPr lang="en-IN" sz="1732" dirty="0">
                <a:latin typeface="Courier"/>
                <a:cs typeface="Times New Roman" panose="02020603050405020304" pitchFamily="18" charset="0"/>
              </a:rPr>
              <a:t>="Cluster_Number",</a:t>
            </a:r>
            <a:r>
              <a:rPr lang="en-IN" sz="1732" dirty="0" err="1">
                <a:latin typeface="Courier"/>
                <a:cs typeface="Times New Roman" panose="02020603050405020304" pitchFamily="18" charset="0"/>
              </a:rPr>
              <a:t>ylab</a:t>
            </a:r>
            <a:r>
              <a:rPr lang="en-IN" sz="1732" dirty="0">
                <a:latin typeface="Courier"/>
                <a:cs typeface="Times New Roman" panose="02020603050405020304" pitchFamily="18" charset="0"/>
              </a:rPr>
              <a:t>="</a:t>
            </a:r>
            <a:r>
              <a:rPr lang="en-IN" sz="1732" dirty="0" err="1">
                <a:latin typeface="Courier"/>
                <a:cs typeface="Times New Roman" panose="02020603050405020304" pitchFamily="18" charset="0"/>
              </a:rPr>
              <a:t>PC_of_variance_explained</a:t>
            </a:r>
            <a:r>
              <a:rPr lang="en-IN" sz="1732" dirty="0">
                <a:latin typeface="Courier"/>
                <a:cs typeface="Times New Roman" panose="02020603050405020304" pitchFamily="18" charset="0"/>
              </a:rPr>
              <a:t>")</a:t>
            </a:r>
          </a:p>
          <a:p>
            <a:endParaRPr lang="en-IN" sz="1732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977" y="2856146"/>
            <a:ext cx="4708874" cy="35698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01261" y="344591"/>
            <a:ext cx="9822392" cy="681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Optimal Cluster Size Determination </a:t>
            </a:r>
          </a:p>
        </p:txBody>
      </p:sp>
    </p:spTree>
    <p:extLst>
      <p:ext uri="{BB962C8B-B14F-4D97-AF65-F5344CB8AC3E}">
        <p14:creationId xmlns:p14="http://schemas.microsoft.com/office/powerpoint/2010/main" val="272222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1001" y="1665864"/>
          <a:ext cx="11503675" cy="2315500"/>
        </p:xfrm>
        <a:graphic>
          <a:graphicData uri="http://schemas.openxmlformats.org/drawingml/2006/table">
            <a:tbl>
              <a:tblPr/>
              <a:tblGrid>
                <a:gridCol w="1523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1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38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86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  #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%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 %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Avg_Freq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Avg_Recency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Avg_Weekend_spend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Avg_Weekend_visits</a:t>
                      </a:r>
                      <a:endParaRPr lang="en-IN" sz="21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1170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884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1" i="0" u="none" strike="noStrike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1" i="0" u="none" strike="noStrike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1" i="0" u="none" strike="noStrike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1" i="0" u="none" strike="noStrike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1" i="0" u="none" strike="noStrike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1" i="0" u="none" strike="noStrike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21331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1" i="0" u="none" strike="noStrike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1239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248" marR="8248" marT="8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70690" y="4360706"/>
            <a:ext cx="7898680" cy="1526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85" dirty="0"/>
          </a:p>
          <a:p>
            <a:pPr marL="247431" indent="-247431">
              <a:buFont typeface="Wingdings" pitchFamily="2" charset="2"/>
              <a:buChar char="ü"/>
            </a:pPr>
            <a:endParaRPr lang="en-US" sz="1385" dirty="0">
              <a:solidFill>
                <a:schemeClr val="tx1"/>
              </a:solidFill>
            </a:endParaRPr>
          </a:p>
          <a:p>
            <a:pPr marL="247431" indent="-247431">
              <a:buFont typeface="Wingdings" pitchFamily="2" charset="2"/>
              <a:buChar char="ü"/>
            </a:pPr>
            <a:endParaRPr lang="en-US" sz="1559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Cluster 3 can be profiled as high value segment.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58% revenue is generated by 10% of customer base</a:t>
            </a:r>
          </a:p>
          <a:p>
            <a:pPr marL="247431" indent="-247431">
              <a:buFont typeface="Wingdings" pitchFamily="2" charset="2"/>
              <a:buChar char="ü"/>
            </a:pPr>
            <a:endParaRPr lang="en-US" sz="2000" dirty="0">
              <a:latin typeface="+mj-lt"/>
            </a:endParaRPr>
          </a:p>
          <a:p>
            <a:pPr algn="ctr"/>
            <a:endParaRPr lang="en-US" sz="2000" dirty="0">
              <a:latin typeface="+mj-lt"/>
            </a:endParaRPr>
          </a:p>
          <a:p>
            <a:pPr algn="ctr"/>
            <a:endParaRPr lang="en-US" sz="1559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1261" y="344591"/>
            <a:ext cx="9822392" cy="681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Optimal Cluster Size Determination </a:t>
            </a:r>
          </a:p>
        </p:txBody>
      </p:sp>
    </p:spTree>
    <p:extLst>
      <p:ext uri="{BB962C8B-B14F-4D97-AF65-F5344CB8AC3E}">
        <p14:creationId xmlns:p14="http://schemas.microsoft.com/office/powerpoint/2010/main" val="402717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94862" indent="-494862">
              <a:buFont typeface="+mj-lt"/>
              <a:buAutoNum type="arabicPeriod"/>
            </a:pPr>
            <a:r>
              <a:rPr lang="en-IN" sz="2800" b="0" dirty="0">
                <a:latin typeface="+mj-lt"/>
                <a:cs typeface="Times New Roman" panose="02020603050405020304" pitchFamily="18" charset="0"/>
              </a:rPr>
              <a:t>Giving privileged customer status to High Revenue share customer segment (as per analysis 10%) for their retention</a:t>
            </a:r>
          </a:p>
          <a:p>
            <a:pPr marL="494862" indent="-494862">
              <a:buFont typeface="+mj-lt"/>
              <a:buAutoNum type="arabicPeriod"/>
            </a:pPr>
            <a:endParaRPr lang="en-IN" sz="2800" b="0" dirty="0">
              <a:latin typeface="+mj-lt"/>
              <a:cs typeface="Times New Roman" panose="02020603050405020304" pitchFamily="18" charset="0"/>
            </a:endParaRPr>
          </a:p>
          <a:p>
            <a:pPr marL="494862" indent="-494862">
              <a:buFont typeface="+mj-lt"/>
              <a:buAutoNum type="arabicPeriod"/>
            </a:pPr>
            <a:r>
              <a:rPr lang="en-IN" sz="2800" b="0" dirty="0">
                <a:latin typeface="+mj-lt"/>
                <a:cs typeface="Times New Roman" panose="02020603050405020304" pitchFamily="18" charset="0"/>
              </a:rPr>
              <a:t>Customizing marketing campaigns for lower revenue share customer segment (as per analysis 31%) so as to increase their share of wallet</a:t>
            </a:r>
          </a:p>
          <a:p>
            <a:pPr marL="494862" indent="-494862">
              <a:buFont typeface="+mj-lt"/>
              <a:buAutoNum type="arabicPeriod"/>
            </a:pPr>
            <a:endParaRPr lang="en-IN" sz="2800" b="0" dirty="0">
              <a:latin typeface="+mj-lt"/>
              <a:cs typeface="Times New Roman" panose="02020603050405020304" pitchFamily="18" charset="0"/>
            </a:endParaRPr>
          </a:p>
          <a:p>
            <a:pPr marL="494862" indent="-494862">
              <a:buFont typeface="+mj-lt"/>
              <a:buAutoNum type="arabicPeriod"/>
            </a:pPr>
            <a:r>
              <a:rPr lang="en-IN" sz="2800" b="0" dirty="0">
                <a:latin typeface="+mj-lt"/>
                <a:cs typeface="Times New Roman" panose="02020603050405020304" pitchFamily="18" charset="0"/>
              </a:rPr>
              <a:t>Modify the product portfolios by introducing low cost products for the lower revenue share customer segments to increase their revenue share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1261" y="344591"/>
            <a:ext cx="9822392" cy="681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Probable Strategic Business Decisions</a:t>
            </a:r>
          </a:p>
        </p:txBody>
      </p:sp>
    </p:spTree>
    <p:extLst>
      <p:ext uri="{BB962C8B-B14F-4D97-AF65-F5344CB8AC3E}">
        <p14:creationId xmlns:p14="http://schemas.microsoft.com/office/powerpoint/2010/main" val="374696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9054" y="2581015"/>
            <a:ext cx="9822392" cy="681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1787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536"/>
            <a:ext cx="10515600" cy="3028597"/>
          </a:xfrm>
        </p:spPr>
        <p:txBody>
          <a:bodyPr>
            <a:normAutofit/>
          </a:bodyPr>
          <a:lstStyle/>
          <a:p>
            <a:r>
              <a:rPr lang="en-US" dirty="0"/>
              <a:t>The k Means Algorithm</a:t>
            </a:r>
          </a:p>
          <a:p>
            <a:r>
              <a:rPr lang="en-US" dirty="0"/>
              <a:t>Segmentation using k Means</a:t>
            </a:r>
          </a:p>
          <a:p>
            <a:r>
              <a:rPr lang="en-US" dirty="0"/>
              <a:t>Summarizing </a:t>
            </a:r>
            <a:r>
              <a:rPr lang="en-US"/>
              <a:t>the k </a:t>
            </a:r>
            <a:r>
              <a:rPr lang="en-US" dirty="0"/>
              <a:t>Means output</a:t>
            </a:r>
          </a:p>
          <a:p>
            <a:r>
              <a:rPr lang="en-US" dirty="0"/>
              <a:t>Strategic Business Decisions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E97C1-4449-4EF7-838D-52D54C5C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106923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k Means Algorithm</a:t>
            </a:r>
          </a:p>
        </p:txBody>
      </p:sp>
    </p:spTree>
    <p:extLst>
      <p:ext uri="{BB962C8B-B14F-4D97-AF65-F5344CB8AC3E}">
        <p14:creationId xmlns:p14="http://schemas.microsoft.com/office/powerpoint/2010/main" val="111517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01" y="-63122"/>
            <a:ext cx="3833727" cy="681850"/>
          </a:xfrm>
        </p:spPr>
        <p:txBody>
          <a:bodyPr>
            <a:normAutofit fontScale="90000"/>
          </a:bodyPr>
          <a:lstStyle/>
          <a:p>
            <a:r>
              <a:rPr lang="en-US" sz="3600" i="1" dirty="0"/>
              <a:t>k</a:t>
            </a:r>
            <a:r>
              <a:rPr lang="en-US" sz="3600" dirty="0"/>
              <a:t> means – Clustering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328" y="4329276"/>
            <a:ext cx="5155636" cy="126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33" indent="-285733">
              <a:buFont typeface="Arial" panose="020B0604020202020204" pitchFamily="34" charset="0"/>
              <a:buChar char="•"/>
            </a:pPr>
            <a:r>
              <a:rPr lang="en-US" sz="1905" dirty="0">
                <a:solidFill>
                  <a:srgbClr val="333333"/>
                </a:solidFill>
              </a:rPr>
              <a:t>Simple, easy to implement</a:t>
            </a:r>
          </a:p>
          <a:p>
            <a:pPr marL="285733" indent="-285733">
              <a:buFont typeface="Arial" panose="020B0604020202020204" pitchFamily="34" charset="0"/>
              <a:buChar char="•"/>
            </a:pPr>
            <a:r>
              <a:rPr lang="en-US" sz="1905" dirty="0">
                <a:solidFill>
                  <a:srgbClr val="333333"/>
                </a:solidFill>
              </a:rPr>
              <a:t>Easy to interpret the clustering results</a:t>
            </a:r>
          </a:p>
          <a:p>
            <a:pPr marL="285733" indent="-285733">
              <a:buFont typeface="Arial" panose="020B0604020202020204" pitchFamily="34" charset="0"/>
              <a:buChar char="•"/>
            </a:pPr>
            <a:r>
              <a:rPr lang="en-US" sz="1905" dirty="0">
                <a:solidFill>
                  <a:srgbClr val="333333"/>
                </a:solidFill>
              </a:rPr>
              <a:t>Fast and efficient in terms of computational cost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327" y="3796985"/>
            <a:ext cx="492429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Why is K means – so popular in Data Mining ?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327" y="968892"/>
            <a:ext cx="492429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What is k means clustering ?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4001" y="1497967"/>
            <a:ext cx="54971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252525"/>
                </a:solidFill>
              </a:rPr>
              <a:t>k</a:t>
            </a:r>
            <a:r>
              <a:rPr lang="en-US" sz="2000" dirty="0">
                <a:solidFill>
                  <a:srgbClr val="252525"/>
                </a:solidFill>
              </a:rPr>
              <a:t>-means clustering aims to </a:t>
            </a:r>
            <a:r>
              <a:rPr lang="en-US" sz="2000" dirty="0">
                <a:solidFill>
                  <a:srgbClr val="0B0080"/>
                </a:solidFill>
                <a:hlinkClick r:id="rId3" tooltip="Partition of a set"/>
              </a:rPr>
              <a:t>partition</a:t>
            </a:r>
            <a:r>
              <a:rPr lang="en-US" sz="2000" dirty="0">
                <a:solidFill>
                  <a:srgbClr val="252525"/>
                </a:solidFill>
              </a:rPr>
              <a:t> </a:t>
            </a:r>
            <a:r>
              <a:rPr lang="en-US" sz="2000" i="1" dirty="0">
                <a:solidFill>
                  <a:srgbClr val="252525"/>
                </a:solidFill>
              </a:rPr>
              <a:t>n</a:t>
            </a:r>
            <a:r>
              <a:rPr lang="en-US" sz="2000" dirty="0">
                <a:solidFill>
                  <a:srgbClr val="252525"/>
                </a:solidFill>
              </a:rPr>
              <a:t> observations into </a:t>
            </a:r>
            <a:r>
              <a:rPr lang="en-US" sz="2000" i="1" dirty="0">
                <a:solidFill>
                  <a:srgbClr val="252525"/>
                </a:solidFill>
              </a:rPr>
              <a:t>k</a:t>
            </a:r>
            <a:r>
              <a:rPr lang="en-US" sz="2000" dirty="0">
                <a:solidFill>
                  <a:srgbClr val="252525"/>
                </a:solidFill>
              </a:rPr>
              <a:t> clusters in which each observation belongs to the </a:t>
            </a:r>
            <a:r>
              <a:rPr lang="en-US" sz="2000" dirty="0">
                <a:solidFill>
                  <a:srgbClr val="0B0080"/>
                </a:solidFill>
                <a:hlinkClick r:id="rId4" tooltip="Cluster (statistics)"/>
              </a:rPr>
              <a:t>cluster</a:t>
            </a:r>
            <a:r>
              <a:rPr lang="en-US" sz="2000" dirty="0">
                <a:solidFill>
                  <a:srgbClr val="252525"/>
                </a:solidFill>
              </a:rPr>
              <a:t> with the nearest </a:t>
            </a:r>
            <a:r>
              <a:rPr lang="en-US" sz="2000" dirty="0">
                <a:solidFill>
                  <a:srgbClr val="0B0080"/>
                </a:solidFill>
                <a:hlinkClick r:id="rId5" tooltip="Mean"/>
              </a:rPr>
              <a:t>mean</a:t>
            </a:r>
            <a:r>
              <a:rPr lang="en-US" sz="2000" dirty="0">
                <a:solidFill>
                  <a:srgbClr val="252525"/>
                </a:solidFill>
              </a:rPr>
              <a:t>, serving as a </a:t>
            </a:r>
            <a:r>
              <a:rPr lang="en-US" sz="2000" dirty="0">
                <a:solidFill>
                  <a:srgbClr val="0B0080"/>
                </a:solidFill>
                <a:hlinkClick r:id="rId6" tooltip="Prototype"/>
              </a:rPr>
              <a:t>prototype</a:t>
            </a:r>
            <a:r>
              <a:rPr lang="en-US" sz="2000" dirty="0">
                <a:solidFill>
                  <a:srgbClr val="252525"/>
                </a:solidFill>
              </a:rPr>
              <a:t> of the cluster.</a:t>
            </a:r>
            <a:endParaRPr lang="en-US" sz="2000" dirty="0"/>
          </a:p>
        </p:txBody>
      </p:sp>
      <p:sp>
        <p:nvSpPr>
          <p:cNvPr id="15" name="Flowchart: Terminator 14"/>
          <p:cNvSpPr/>
          <p:nvPr/>
        </p:nvSpPr>
        <p:spPr>
          <a:xfrm>
            <a:off x="8038226" y="1190341"/>
            <a:ext cx="1399089" cy="408009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5" dirty="0">
                <a:solidFill>
                  <a:srgbClr val="C00000"/>
                </a:solidFill>
              </a:rPr>
              <a:t>Start 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8641375" y="1750261"/>
            <a:ext cx="192788" cy="253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sp>
        <p:nvSpPr>
          <p:cNvPr id="17" name="Flowchart: Data 16"/>
          <p:cNvSpPr/>
          <p:nvPr/>
        </p:nvSpPr>
        <p:spPr>
          <a:xfrm rot="10800000" flipH="1" flipV="1">
            <a:off x="7610640" y="2139532"/>
            <a:ext cx="2210180" cy="767101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5" dirty="0">
                <a:solidFill>
                  <a:srgbClr val="C00000"/>
                </a:solidFill>
              </a:rPr>
              <a:t>Number of clusters – ‘k’ 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8619335" y="3042526"/>
            <a:ext cx="192788" cy="253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sp>
        <p:nvSpPr>
          <p:cNvPr id="18" name="Flowchart: Process 17"/>
          <p:cNvSpPr/>
          <p:nvPr/>
        </p:nvSpPr>
        <p:spPr>
          <a:xfrm>
            <a:off x="7596590" y="3342934"/>
            <a:ext cx="2089568" cy="58173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5" dirty="0">
                <a:solidFill>
                  <a:srgbClr val="C00000"/>
                </a:solidFill>
              </a:rPr>
              <a:t>Centroid 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8619333" y="4014187"/>
            <a:ext cx="192788" cy="253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sp>
        <p:nvSpPr>
          <p:cNvPr id="23" name="Flowchart: Process 22"/>
          <p:cNvSpPr/>
          <p:nvPr/>
        </p:nvSpPr>
        <p:spPr>
          <a:xfrm>
            <a:off x="7596590" y="4329276"/>
            <a:ext cx="2089568" cy="58173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5" dirty="0">
                <a:solidFill>
                  <a:srgbClr val="C00000"/>
                </a:solidFill>
              </a:rPr>
              <a:t>Object distance to centroid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7610641" y="5353357"/>
            <a:ext cx="2089568" cy="58173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5" dirty="0">
                <a:solidFill>
                  <a:srgbClr val="C00000"/>
                </a:solidFill>
              </a:rPr>
              <a:t>Grouping based on minimum distance 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8619334" y="5048184"/>
            <a:ext cx="192788" cy="253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cxnSp>
        <p:nvCxnSpPr>
          <p:cNvPr id="27" name="Straight Connector 26"/>
          <p:cNvCxnSpPr/>
          <p:nvPr/>
        </p:nvCxnSpPr>
        <p:spPr>
          <a:xfrm>
            <a:off x="8769546" y="5935092"/>
            <a:ext cx="0" cy="421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769546" y="6378273"/>
            <a:ext cx="2019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0771214" y="5583400"/>
            <a:ext cx="0" cy="812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/>
          <p:cNvSpPr/>
          <p:nvPr/>
        </p:nvSpPr>
        <p:spPr>
          <a:xfrm>
            <a:off x="9773649" y="3571505"/>
            <a:ext cx="1995134" cy="201189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5" dirty="0">
                <a:solidFill>
                  <a:srgbClr val="C00000"/>
                </a:solidFill>
              </a:rPr>
              <a:t>Group Move Possible?</a:t>
            </a:r>
          </a:p>
        </p:txBody>
      </p:sp>
      <p:sp>
        <p:nvSpPr>
          <p:cNvPr id="35" name="Down Arrow 34"/>
          <p:cNvSpPr/>
          <p:nvPr/>
        </p:nvSpPr>
        <p:spPr>
          <a:xfrm rot="10800000">
            <a:off x="10629195" y="3181785"/>
            <a:ext cx="284040" cy="337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sp>
        <p:nvSpPr>
          <p:cNvPr id="37" name="TextBox 36"/>
          <p:cNvSpPr txBox="1"/>
          <p:nvPr/>
        </p:nvSpPr>
        <p:spPr>
          <a:xfrm>
            <a:off x="11602893" y="4082907"/>
            <a:ext cx="506757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5" dirty="0"/>
              <a:t>No</a:t>
            </a:r>
          </a:p>
        </p:txBody>
      </p:sp>
      <p:cxnSp>
        <p:nvCxnSpPr>
          <p:cNvPr id="39" name="Straight Arrow Connector 38"/>
          <p:cNvCxnSpPr>
            <a:stCxn id="35" idx="2"/>
          </p:cNvCxnSpPr>
          <p:nvPr/>
        </p:nvCxnSpPr>
        <p:spPr>
          <a:xfrm flipH="1" flipV="1">
            <a:off x="8851600" y="3181784"/>
            <a:ext cx="19196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922108" y="3264484"/>
            <a:ext cx="506757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5" dirty="0"/>
              <a:t>Yes</a:t>
            </a:r>
          </a:p>
        </p:txBody>
      </p:sp>
      <p:cxnSp>
        <p:nvCxnSpPr>
          <p:cNvPr id="43" name="Straight Connector 42"/>
          <p:cNvCxnSpPr>
            <a:stCxn id="32" idx="3"/>
          </p:cNvCxnSpPr>
          <p:nvPr/>
        </p:nvCxnSpPr>
        <p:spPr>
          <a:xfrm flipV="1">
            <a:off x="11768782" y="4577453"/>
            <a:ext cx="228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1989111" y="4577452"/>
            <a:ext cx="0" cy="63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>
          <a:xfrm>
            <a:off x="11428865" y="5288140"/>
            <a:ext cx="755142" cy="508795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5" dirty="0">
                <a:solidFill>
                  <a:srgbClr val="C00000"/>
                </a:solidFill>
              </a:rPr>
              <a:t>End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723BA-1C88-43E7-A8EC-5A80BD94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123919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271509" y="1494722"/>
            <a:ext cx="1589076" cy="678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05" dirty="0"/>
              <a:t>Iteration - Zero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4000" y="35981"/>
            <a:ext cx="5596295" cy="681850"/>
          </a:xfrm>
        </p:spPr>
        <p:txBody>
          <a:bodyPr>
            <a:normAutofit fontScale="90000"/>
          </a:bodyPr>
          <a:lstStyle/>
          <a:p>
            <a:r>
              <a:rPr lang="en-US" sz="3600" i="1" dirty="0"/>
              <a:t>k</a:t>
            </a:r>
            <a:r>
              <a:rPr lang="en-US" sz="3600" dirty="0"/>
              <a:t> means clustering – An example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49" y="817152"/>
            <a:ext cx="4086027" cy="1411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099" y="1880053"/>
            <a:ext cx="3236767" cy="28521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06248" y="2461883"/>
            <a:ext cx="4086027" cy="6786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05" dirty="0"/>
              <a:t>Business Need:   Group the Medicines </a:t>
            </a:r>
          </a:p>
          <a:p>
            <a:r>
              <a:rPr lang="en-US" sz="1905" dirty="0"/>
              <a:t>                               in k = 2 groups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07862" y="3415936"/>
            <a:ext cx="269621" cy="3231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sp>
        <p:nvSpPr>
          <p:cNvPr id="10" name="Rounded Rectangle 9"/>
          <p:cNvSpPr/>
          <p:nvPr/>
        </p:nvSpPr>
        <p:spPr>
          <a:xfrm>
            <a:off x="7233097" y="3411273"/>
            <a:ext cx="269621" cy="3231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367906" y="984831"/>
            <a:ext cx="339956" cy="2426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866117" y="1015798"/>
            <a:ext cx="1573701" cy="2426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24232" y="605041"/>
            <a:ext cx="1283630" cy="3854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905" dirty="0"/>
              <a:t>Centroid 1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06072" y="605041"/>
            <a:ext cx="1283630" cy="3854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905" dirty="0"/>
              <a:t>Centroid 2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26" y="5154513"/>
            <a:ext cx="4728314" cy="85110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4033144" y="1015798"/>
            <a:ext cx="2391088" cy="37057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038677" y="1015798"/>
            <a:ext cx="4167395" cy="4257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6247" y="4439038"/>
            <a:ext cx="3071665" cy="385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05" dirty="0"/>
              <a:t>Distance Matrix at Iteration 0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22306" y="4808356"/>
            <a:ext cx="1849841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5" dirty="0"/>
              <a:t>A    B       C        D 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5488792" y="4988835"/>
            <a:ext cx="2787349" cy="1300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5" dirty="0"/>
              <a:t>Re- Group – Based on Min Distance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838" y="5380438"/>
            <a:ext cx="3358538" cy="115835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972603" y="4903517"/>
            <a:ext cx="3071665" cy="385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05" dirty="0"/>
              <a:t>Group Matrix at Iteration 0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21372" y="3763976"/>
            <a:ext cx="31651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60972" y="3784919"/>
            <a:ext cx="31651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8463352" y="2868697"/>
            <a:ext cx="25197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 flipH="1">
            <a:off x="8902949" y="2479215"/>
            <a:ext cx="25197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595866" y="5791111"/>
            <a:ext cx="2300510" cy="747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4AE0AA-0DB1-4DC9-950D-4FDED8EF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268205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305" y="4933677"/>
            <a:ext cx="4671471" cy="763764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181739" y="3853158"/>
            <a:ext cx="160437" cy="16272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518735" y="3731265"/>
            <a:ext cx="1987558" cy="1450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68017" y="4375822"/>
            <a:ext cx="3583777" cy="678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05" dirty="0"/>
              <a:t>Distance Matrix after Iteration One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13" y="3445569"/>
            <a:ext cx="3049848" cy="278270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9218" y="-29199"/>
            <a:ext cx="3833727" cy="681850"/>
          </a:xfrm>
        </p:spPr>
        <p:txBody>
          <a:bodyPr>
            <a:normAutofit/>
          </a:bodyPr>
          <a:lstStyle/>
          <a:p>
            <a:r>
              <a:rPr lang="en-US" sz="3600" i="1" dirty="0"/>
              <a:t>k</a:t>
            </a:r>
            <a:r>
              <a:rPr lang="en-US" sz="3600" dirty="0"/>
              <a:t> means contd.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4000" y="780807"/>
            <a:ext cx="1589076" cy="678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05" dirty="0"/>
              <a:t>Iteration – One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221" y="291568"/>
            <a:ext cx="4090617" cy="14143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0561" y="1535933"/>
            <a:ext cx="3127510" cy="3854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05" dirty="0" err="1"/>
              <a:t>Recompute</a:t>
            </a:r>
            <a:r>
              <a:rPr lang="en-US" sz="1905" dirty="0"/>
              <a:t> Group Centroids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777" y="1830453"/>
            <a:ext cx="3359061" cy="11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98" y="2099993"/>
            <a:ext cx="1050171" cy="3894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498" y="2684216"/>
            <a:ext cx="3840160" cy="737771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1488667" y="2259371"/>
            <a:ext cx="785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15092" y="2099992"/>
            <a:ext cx="2801710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5" dirty="0"/>
              <a:t>Group 1 has only 1 member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6510" y="2804091"/>
            <a:ext cx="2801710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5" dirty="0"/>
              <a:t>Group 2 has 3 members 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307728" y="3004688"/>
            <a:ext cx="422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4444" y="5463760"/>
            <a:ext cx="31651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78270" y="5452037"/>
            <a:ext cx="31651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 flipH="1">
            <a:off x="2296716" y="4654537"/>
            <a:ext cx="25197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 flipH="1">
            <a:off x="2748566" y="4224196"/>
            <a:ext cx="25197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45176" y="3350004"/>
            <a:ext cx="1283630" cy="3854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905" dirty="0"/>
              <a:t>Centroid 1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98109" y="3337520"/>
            <a:ext cx="1283630" cy="3854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905" dirty="0"/>
              <a:t>Centroid 2 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092700" y="3707006"/>
            <a:ext cx="2252477" cy="1451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181085" y="3743749"/>
            <a:ext cx="2717024" cy="910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0800" y="3891851"/>
            <a:ext cx="3710971" cy="154989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695172" y="3521515"/>
            <a:ext cx="3335847" cy="678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05" dirty="0"/>
              <a:t>Group Matrix after Iteration One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D94104-346A-4B78-BEE9-B7BC2A9E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23997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4000" y="-83217"/>
            <a:ext cx="3043020" cy="681850"/>
          </a:xfrm>
        </p:spPr>
        <p:txBody>
          <a:bodyPr>
            <a:normAutofit/>
          </a:bodyPr>
          <a:lstStyle/>
          <a:p>
            <a:r>
              <a:rPr lang="en-US" sz="3600" i="1" dirty="0"/>
              <a:t>k</a:t>
            </a:r>
            <a:r>
              <a:rPr lang="en-US" sz="3600" dirty="0"/>
              <a:t> means contd.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4002" y="810030"/>
            <a:ext cx="2612241" cy="385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05" dirty="0"/>
              <a:t>Iteration – Two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3" y="2072411"/>
            <a:ext cx="2769525" cy="6843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01" y="2756791"/>
            <a:ext cx="3043020" cy="6354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4002" y="1307221"/>
            <a:ext cx="2864214" cy="6786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05" dirty="0" err="1"/>
              <a:t>Recompute</a:t>
            </a:r>
            <a:r>
              <a:rPr lang="en-US" sz="1905" dirty="0"/>
              <a:t> Group Centroids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41" y="3586939"/>
            <a:ext cx="3170334" cy="28084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1313" y="5584940"/>
            <a:ext cx="31651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6448" y="5584940"/>
            <a:ext cx="31651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2173255" y="4837272"/>
            <a:ext cx="25197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3086243" y="4068517"/>
            <a:ext cx="25197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233" y="5110398"/>
            <a:ext cx="5722130" cy="8045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11215" y="3390172"/>
            <a:ext cx="1283630" cy="3854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905" dirty="0"/>
              <a:t>Centroid 1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5468" y="2628963"/>
            <a:ext cx="1283630" cy="3854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905" dirty="0"/>
              <a:t>Centroid 2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433640" y="3772818"/>
            <a:ext cx="3251829" cy="1559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03455" y="3781142"/>
            <a:ext cx="1141202" cy="1363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53583" y="3024880"/>
            <a:ext cx="1976138" cy="1312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03455" y="3024880"/>
            <a:ext cx="1855814" cy="2713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97330" y="4375215"/>
            <a:ext cx="2980968" cy="678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05" dirty="0"/>
              <a:t>Distance Matrix after Iteration  Two 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0891" y="708668"/>
            <a:ext cx="4090617" cy="141434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3481" y="1826616"/>
            <a:ext cx="2923739" cy="122422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855924" y="3082210"/>
            <a:ext cx="3335847" cy="678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05" dirty="0"/>
              <a:t>Group Matrix after Iteration Two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7255" y="3909368"/>
            <a:ext cx="2943711" cy="133256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977427" y="5605425"/>
            <a:ext cx="1863672" cy="1264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05" dirty="0"/>
              <a:t>G2 = G1</a:t>
            </a:r>
          </a:p>
          <a:p>
            <a:r>
              <a:rPr lang="en-US" sz="1905" dirty="0"/>
              <a:t>Iteration Stops .</a:t>
            </a:r>
          </a:p>
          <a:p>
            <a:r>
              <a:rPr lang="en-US" sz="1905" dirty="0"/>
              <a:t>Final Grouping established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539363" y="3931926"/>
            <a:ext cx="2539596" cy="472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sp>
        <p:nvSpPr>
          <p:cNvPr id="36" name="Rectangle 35"/>
          <p:cNvSpPr/>
          <p:nvPr/>
        </p:nvSpPr>
        <p:spPr>
          <a:xfrm>
            <a:off x="9153705" y="1816663"/>
            <a:ext cx="2539596" cy="472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BD299-6BCC-4057-855E-9E069EA8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39358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2447" y="14085"/>
            <a:ext cx="3833727" cy="681850"/>
          </a:xfrm>
        </p:spPr>
        <p:txBody>
          <a:bodyPr>
            <a:normAutofit/>
          </a:bodyPr>
          <a:lstStyle/>
          <a:p>
            <a:r>
              <a:rPr lang="en-US" sz="3600" i="1" dirty="0"/>
              <a:t>k</a:t>
            </a:r>
            <a:r>
              <a:rPr lang="en-US" sz="3600" dirty="0"/>
              <a:t> means contd.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915" y="817152"/>
            <a:ext cx="1125373" cy="385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05" dirty="0"/>
              <a:t>Input file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16" y="1325129"/>
            <a:ext cx="3007418" cy="12973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2448" y="3130498"/>
            <a:ext cx="6628591" cy="273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5" dirty="0">
                <a:solidFill>
                  <a:schemeClr val="accent6">
                    <a:lumMod val="75000"/>
                  </a:schemeClr>
                </a:solidFill>
              </a:rPr>
              <a:t># Read the data file </a:t>
            </a:r>
          </a:p>
          <a:p>
            <a:r>
              <a:rPr lang="en-US" sz="1905" dirty="0" err="1"/>
              <a:t>kmeansData</a:t>
            </a:r>
            <a:r>
              <a:rPr lang="en-US" sz="1905" dirty="0"/>
              <a:t>&lt;- read.csv(file='INPUT_k_means.csv', header=T, </a:t>
            </a:r>
            <a:r>
              <a:rPr lang="en-US" sz="1905" dirty="0" err="1"/>
              <a:t>sep</a:t>
            </a:r>
            <a:r>
              <a:rPr lang="en-US" sz="1905" dirty="0"/>
              <a:t>=',')</a:t>
            </a:r>
          </a:p>
          <a:p>
            <a:endParaRPr lang="en-US" sz="1905" dirty="0"/>
          </a:p>
          <a:p>
            <a:r>
              <a:rPr lang="en-US" sz="1905" dirty="0">
                <a:solidFill>
                  <a:schemeClr val="accent6">
                    <a:lumMod val="75000"/>
                  </a:schemeClr>
                </a:solidFill>
              </a:rPr>
              <a:t>######## Setting k = 2 #############</a:t>
            </a:r>
          </a:p>
          <a:p>
            <a:r>
              <a:rPr lang="en-US" sz="1905" dirty="0"/>
              <a:t>k &lt;- 2</a:t>
            </a:r>
          </a:p>
          <a:p>
            <a:endParaRPr lang="en-US" sz="1905" dirty="0"/>
          </a:p>
          <a:p>
            <a:r>
              <a:rPr lang="en-US" sz="1905" dirty="0"/>
              <a:t># </a:t>
            </a:r>
            <a:r>
              <a:rPr lang="en-US" sz="1905" dirty="0">
                <a:solidFill>
                  <a:schemeClr val="accent6">
                    <a:lumMod val="75000"/>
                  </a:schemeClr>
                </a:solidFill>
              </a:rPr>
              <a:t>Calling </a:t>
            </a:r>
            <a:r>
              <a:rPr lang="en-US" sz="1905" dirty="0" err="1">
                <a:solidFill>
                  <a:schemeClr val="accent6">
                    <a:lumMod val="75000"/>
                  </a:schemeClr>
                </a:solidFill>
              </a:rPr>
              <a:t>kmeans</a:t>
            </a:r>
            <a:r>
              <a:rPr lang="en-US" sz="1905" dirty="0">
                <a:solidFill>
                  <a:schemeClr val="accent6">
                    <a:lumMod val="75000"/>
                  </a:schemeClr>
                </a:solidFill>
              </a:rPr>
              <a:t> R function </a:t>
            </a:r>
          </a:p>
          <a:p>
            <a:r>
              <a:rPr lang="en-US" sz="1905" dirty="0"/>
              <a:t>kc &lt;- </a:t>
            </a:r>
            <a:r>
              <a:rPr lang="en-US" sz="1905" dirty="0" err="1"/>
              <a:t>kmeans</a:t>
            </a:r>
            <a:r>
              <a:rPr lang="en-US" sz="1905" dirty="0"/>
              <a:t>(</a:t>
            </a:r>
            <a:r>
              <a:rPr lang="en-US" sz="1905" dirty="0" err="1"/>
              <a:t>kmeansData</a:t>
            </a:r>
            <a:r>
              <a:rPr lang="en-US" sz="1905" dirty="0"/>
              <a:t>, k) 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943608" y="5130965"/>
            <a:ext cx="461871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34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Clustering vector: [1] 2 2 1 1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501722" y="5024880"/>
            <a:ext cx="1219154" cy="492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777" y="2128099"/>
            <a:ext cx="2944513" cy="13350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60194" y="4761651"/>
            <a:ext cx="1307635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5" dirty="0"/>
              <a:t>A   B    C   D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360194" y="4314060"/>
            <a:ext cx="615999" cy="1723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sp>
        <p:nvSpPr>
          <p:cNvPr id="26" name="Rectangle 25"/>
          <p:cNvSpPr/>
          <p:nvPr/>
        </p:nvSpPr>
        <p:spPr>
          <a:xfrm>
            <a:off x="10036896" y="4314060"/>
            <a:ext cx="615999" cy="1723228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3D61FD-20B3-4760-86B1-3B5A63E2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276035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Segmentation using k </a:t>
            </a:r>
            <a:r>
              <a:rPr lang="en-US"/>
              <a:t>Mean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7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680</Words>
  <Application>Microsoft Office PowerPoint</Application>
  <PresentationFormat>Widescreen</PresentationFormat>
  <Paragraphs>167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Helvetica LT Std Cond Light</vt:lpstr>
      <vt:lpstr>Lucida Console</vt:lpstr>
      <vt:lpstr>Times New Roman</vt:lpstr>
      <vt:lpstr>Wingdings</vt:lpstr>
      <vt:lpstr>Office Theme</vt:lpstr>
      <vt:lpstr>Customer Segmentation Case Study with R </vt:lpstr>
      <vt:lpstr>Contents</vt:lpstr>
      <vt:lpstr>The k Means Algorithm</vt:lpstr>
      <vt:lpstr>k means – Clustering </vt:lpstr>
      <vt:lpstr>k means clustering – An example </vt:lpstr>
      <vt:lpstr>k means contd. </vt:lpstr>
      <vt:lpstr>k means contd.</vt:lpstr>
      <vt:lpstr>k means contd. </vt:lpstr>
      <vt:lpstr>Segmentation using k Mean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Customer Data Overview</dc:title>
  <dc:creator>Roychowdhury, Anish</dc:creator>
  <cp:lastModifiedBy>Roychowdhury, Anish</cp:lastModifiedBy>
  <cp:revision>88</cp:revision>
  <dcterms:created xsi:type="dcterms:W3CDTF">2016-12-12T08:50:35Z</dcterms:created>
  <dcterms:modified xsi:type="dcterms:W3CDTF">2017-07-24T10:40:59Z</dcterms:modified>
</cp:coreProperties>
</file>