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05" r:id="rId2"/>
    <p:sldId id="306" r:id="rId3"/>
    <p:sldId id="309" r:id="rId4"/>
    <p:sldId id="311" r:id="rId5"/>
    <p:sldId id="310" r:id="rId6"/>
    <p:sldId id="312" r:id="rId7"/>
    <p:sldId id="313" r:id="rId8"/>
    <p:sldId id="316" r:id="rId9"/>
    <p:sldId id="315" r:id="rId10"/>
    <p:sldId id="317" r:id="rId11"/>
    <p:sldId id="314" r:id="rId12"/>
    <p:sldId id="318" r:id="rId13"/>
    <p:sldId id="319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87" y="1466006"/>
            <a:ext cx="10379213" cy="1325563"/>
          </a:xfrm>
        </p:spPr>
        <p:txBody>
          <a:bodyPr/>
          <a:lstStyle/>
          <a:p>
            <a:r>
              <a:rPr lang="en-US"/>
              <a:t>Diagnosing  </a:t>
            </a:r>
            <a:r>
              <a:rPr lang="en-US" dirty="0"/>
              <a:t>Cancer with k NN Method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285" y="2617082"/>
            <a:ext cx="7764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Implementing k NN Classification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CII Workshop 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F3E7-9BAE-477D-976B-2C9B0CA7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674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394-527D-4D7C-BDC5-3747EF69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 in  k NN… (Not covered here!)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A8BD-1FBF-4AFC-A225-728E5753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1587086"/>
            <a:ext cx="3366052" cy="1285323"/>
          </a:xfrm>
        </p:spPr>
        <p:txBody>
          <a:bodyPr>
            <a:normAutofit/>
          </a:bodyPr>
          <a:lstStyle/>
          <a:p>
            <a:r>
              <a:rPr lang="en-US" sz="1800" dirty="0"/>
              <a:t>Weighted Features</a:t>
            </a:r>
          </a:p>
          <a:p>
            <a:r>
              <a:rPr lang="en-US" sz="1800" dirty="0"/>
              <a:t>Handling Categorical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F46C9-3AF5-4D9D-B0DE-0152F89B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6FC23-AAD0-44B9-AF34-C8662EA4D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6" t="25833" r="24592" b="8550"/>
          <a:stretch/>
        </p:blipFill>
        <p:spPr>
          <a:xfrm>
            <a:off x="6028082" y="3210264"/>
            <a:ext cx="4250635" cy="258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D3D7B-D075-444E-825C-450AE388E668}"/>
              </a:ext>
            </a:extLst>
          </p:cNvPr>
          <p:cNvSpPr txBox="1"/>
          <p:nvPr/>
        </p:nvSpPr>
        <p:spPr>
          <a:xfrm>
            <a:off x="6286498" y="2301245"/>
            <a:ext cx="331966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Suggested Read for Categorical variables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30256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72D8-AA12-4059-B6A8-B2B52891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377687"/>
            <a:ext cx="10515600" cy="686836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 Detecting Breast Cancer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20370-4643-4AF8-BCB5-0BEF4E4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3F71B-B0E4-40B0-9080-DA65BFFC688E}"/>
              </a:ext>
            </a:extLst>
          </p:cNvPr>
          <p:cNvSpPr txBox="1"/>
          <p:nvPr/>
        </p:nvSpPr>
        <p:spPr>
          <a:xfrm>
            <a:off x="559904" y="1690688"/>
            <a:ext cx="347869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Manual Detection of Breast Cancer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954AA-826E-439B-A53F-DBF838F33F5A}"/>
              </a:ext>
            </a:extLst>
          </p:cNvPr>
          <p:cNvSpPr txBox="1"/>
          <p:nvPr/>
        </p:nvSpPr>
        <p:spPr>
          <a:xfrm>
            <a:off x="7820439" y="1731112"/>
            <a:ext cx="1981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k NN helps!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64684-4A7B-4C1C-A513-6B0783B9402D}"/>
              </a:ext>
            </a:extLst>
          </p:cNvPr>
          <p:cNvSpPr txBox="1"/>
          <p:nvPr/>
        </p:nvSpPr>
        <p:spPr>
          <a:xfrm>
            <a:off x="490330" y="2345635"/>
            <a:ext cx="4552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breast tissue for abnormal lumps or masses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abnormal lump detected : extracted small sample tissue from suspected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clinically if sample is benign (B)  or cancerous 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A0343-8D82-4FCB-9C76-48EB98074D13}"/>
              </a:ext>
            </a:extLst>
          </p:cNvPr>
          <p:cNvSpPr txBox="1"/>
          <p:nvPr/>
        </p:nvSpPr>
        <p:spPr>
          <a:xfrm>
            <a:off x="6828182" y="2345635"/>
            <a:ext cx="3965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Database of measured biopsied cells from women with abnormal breast masses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attributes for 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K NN to determine  if test data falls in “B”  </a:t>
            </a:r>
            <a:r>
              <a:rPr lang="en-US"/>
              <a:t>or “M” </a:t>
            </a:r>
            <a:r>
              <a:rPr lang="en-US" dirty="0"/>
              <a:t>category </a:t>
            </a:r>
          </a:p>
        </p:txBody>
      </p:sp>
    </p:spTree>
    <p:extLst>
      <p:ext uri="{BB962C8B-B14F-4D97-AF65-F5344CB8AC3E}">
        <p14:creationId xmlns:p14="http://schemas.microsoft.com/office/powerpoint/2010/main" val="332426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F4D7-BED7-4756-B9EF-73F87F50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Attributes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2E08C-0E5D-45AD-B4E2-7A8556FC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7DC9F-EF9B-44BD-A51A-72931EE0A6E8}"/>
              </a:ext>
            </a:extLst>
          </p:cNvPr>
          <p:cNvSpPr/>
          <p:nvPr/>
        </p:nvSpPr>
        <p:spPr>
          <a:xfrm>
            <a:off x="962762" y="3105113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Std"/>
              </a:rPr>
              <a:t>http://archive.ics.uci.edu/ml</a:t>
            </a:r>
            <a:r>
              <a:rPr lang="en-US" sz="2000" dirty="0">
                <a:latin typeface="BookAntiqua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BE703-A037-4CA2-96FA-DCD8FAE1E77B}"/>
              </a:ext>
            </a:extLst>
          </p:cNvPr>
          <p:cNvSpPr txBox="1"/>
          <p:nvPr/>
        </p:nvSpPr>
        <p:spPr>
          <a:xfrm>
            <a:off x="962762" y="2735781"/>
            <a:ext cx="13486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Source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66B31-98DA-4EF2-88A5-338C059090E4}"/>
              </a:ext>
            </a:extLst>
          </p:cNvPr>
          <p:cNvSpPr txBox="1"/>
          <p:nvPr/>
        </p:nvSpPr>
        <p:spPr>
          <a:xfrm>
            <a:off x="962762" y="1550453"/>
            <a:ext cx="11327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Set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9FD90-BD22-4F72-860C-8F9DCBB52792}"/>
              </a:ext>
            </a:extLst>
          </p:cNvPr>
          <p:cNvSpPr/>
          <p:nvPr/>
        </p:nvSpPr>
        <p:spPr>
          <a:xfrm>
            <a:off x="838200" y="1997117"/>
            <a:ext cx="5513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Wisconsin Breast Cancer Diagnostic dataset from the UCI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7C11-CFA8-4FDB-9ABB-6ECF7CE2EFFE}"/>
              </a:ext>
            </a:extLst>
          </p:cNvPr>
          <p:cNvSpPr txBox="1"/>
          <p:nvPr/>
        </p:nvSpPr>
        <p:spPr>
          <a:xfrm>
            <a:off x="962762" y="3838853"/>
            <a:ext cx="18439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Data Summary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80806-A757-4F88-99F9-37229A5417B2}"/>
              </a:ext>
            </a:extLst>
          </p:cNvPr>
          <p:cNvSpPr txBox="1"/>
          <p:nvPr/>
        </p:nvSpPr>
        <p:spPr>
          <a:xfrm>
            <a:off x="962762" y="4480260"/>
            <a:ext cx="976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569 examples with cancer biopsies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features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feature is ID number, another is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Mean, </a:t>
            </a:r>
            <a:r>
              <a:rPr lang="en-US" dirty="0" err="1"/>
              <a:t>Std</a:t>
            </a:r>
            <a:r>
              <a:rPr lang="en-US" dirty="0"/>
              <a:t> err , and Worst (Largest) Value of Ten measurements of  cell nuclei make up the other thirty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0E2B8-BB88-480A-B361-1787023492B6}"/>
              </a:ext>
            </a:extLst>
          </p:cNvPr>
          <p:cNvSpPr/>
          <p:nvPr/>
        </p:nvSpPr>
        <p:spPr>
          <a:xfrm>
            <a:off x="8864600" y="1982711"/>
            <a:ext cx="227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Antiqua"/>
              </a:rPr>
              <a:t>• Radius</a:t>
            </a:r>
          </a:p>
          <a:p>
            <a:r>
              <a:rPr lang="en-US" dirty="0">
                <a:latin typeface="BookAntiqua"/>
              </a:rPr>
              <a:t>• Texture</a:t>
            </a:r>
          </a:p>
          <a:p>
            <a:r>
              <a:rPr lang="en-US" dirty="0">
                <a:latin typeface="BookAntiqua"/>
              </a:rPr>
              <a:t>• Perimeter</a:t>
            </a:r>
          </a:p>
          <a:p>
            <a:r>
              <a:rPr lang="en-US" dirty="0">
                <a:latin typeface="BookAntiqua"/>
              </a:rPr>
              <a:t>• Area</a:t>
            </a:r>
          </a:p>
          <a:p>
            <a:r>
              <a:rPr lang="en-US" dirty="0">
                <a:latin typeface="BookAntiqua"/>
              </a:rPr>
              <a:t>• Smoothness</a:t>
            </a:r>
          </a:p>
          <a:p>
            <a:r>
              <a:rPr lang="en-US" dirty="0">
                <a:latin typeface="BookAntiqua"/>
              </a:rPr>
              <a:t>• Compactness</a:t>
            </a:r>
          </a:p>
          <a:p>
            <a:r>
              <a:rPr lang="en-US" dirty="0">
                <a:latin typeface="BookAntiqua"/>
              </a:rPr>
              <a:t>• Concavity</a:t>
            </a:r>
          </a:p>
          <a:p>
            <a:r>
              <a:rPr lang="en-US" dirty="0">
                <a:latin typeface="BookAntiqua"/>
              </a:rPr>
              <a:t>• Concave points</a:t>
            </a:r>
          </a:p>
          <a:p>
            <a:r>
              <a:rPr lang="en-US" dirty="0">
                <a:latin typeface="BookAntiqua"/>
              </a:rPr>
              <a:t>• Symmetry</a:t>
            </a:r>
          </a:p>
          <a:p>
            <a:r>
              <a:rPr lang="en-US" dirty="0">
                <a:latin typeface="BookAntiqua"/>
              </a:rPr>
              <a:t>• Fractal dimension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72156-3CF8-4881-98B2-6A9430199BDB}"/>
              </a:ext>
            </a:extLst>
          </p:cNvPr>
          <p:cNvSpPr txBox="1"/>
          <p:nvPr/>
        </p:nvSpPr>
        <p:spPr>
          <a:xfrm>
            <a:off x="8864600" y="1474571"/>
            <a:ext cx="14605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Cell Features </a:t>
            </a:r>
          </a:p>
        </p:txBody>
      </p:sp>
    </p:spTree>
    <p:extLst>
      <p:ext uri="{BB962C8B-B14F-4D97-AF65-F5344CB8AC3E}">
        <p14:creationId xmlns:p14="http://schemas.microsoft.com/office/powerpoint/2010/main" val="415049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890-A60C-4FA1-9C6E-E0AFBEA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 in k NN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0A9F-7AFE-4427-8D2F-FDC0AD66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data </a:t>
            </a:r>
          </a:p>
          <a:p>
            <a:r>
              <a:rPr lang="en-US" dirty="0"/>
              <a:t>Normalizing numeric data </a:t>
            </a:r>
          </a:p>
          <a:p>
            <a:r>
              <a:rPr lang="en-US" dirty="0"/>
              <a:t>Create Test and Train sets </a:t>
            </a:r>
          </a:p>
          <a:p>
            <a:r>
              <a:rPr lang="en-US" dirty="0"/>
              <a:t>Train model on data </a:t>
            </a:r>
          </a:p>
          <a:p>
            <a:r>
              <a:rPr lang="en-US" dirty="0"/>
              <a:t>Evaluate model performance </a:t>
            </a:r>
          </a:p>
          <a:p>
            <a:r>
              <a:rPr lang="en-US" dirty="0"/>
              <a:t>Improve model performance </a:t>
            </a:r>
          </a:p>
          <a:p>
            <a:r>
              <a:rPr lang="en-US" dirty="0"/>
              <a:t>Test with alternative k values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49C0-540A-4CBA-B92D-D8AD1601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95571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9054" y="2581015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8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03236"/>
            <a:ext cx="5118100" cy="30285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k NN Introduction</a:t>
            </a:r>
          </a:p>
          <a:p>
            <a:r>
              <a:rPr lang="en-US" dirty="0"/>
              <a:t>Choosing ‘k’</a:t>
            </a:r>
          </a:p>
          <a:p>
            <a:r>
              <a:rPr lang="en-US" dirty="0"/>
              <a:t>Feature normalization</a:t>
            </a:r>
          </a:p>
          <a:p>
            <a:r>
              <a:rPr lang="en-US" dirty="0"/>
              <a:t>Nominal data handling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Pros and cons </a:t>
            </a:r>
          </a:p>
          <a:p>
            <a:r>
              <a:rPr lang="en-US" dirty="0"/>
              <a:t>Further reading</a:t>
            </a:r>
          </a:p>
          <a:p>
            <a:r>
              <a:rPr lang="en-US" dirty="0"/>
              <a:t>Case study:  Diagnosing breast cancer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97C1-4449-4EF7-838D-52D54C5C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0692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3A52-5486-4474-97D4-B834595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59955"/>
            <a:ext cx="10515600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k NN stand for 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01EED-B2A3-4301-A436-F0906856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03279-035E-424C-BCF6-49DFE10EEB65}"/>
              </a:ext>
            </a:extLst>
          </p:cNvPr>
          <p:cNvSpPr txBox="1"/>
          <p:nvPr/>
        </p:nvSpPr>
        <p:spPr>
          <a:xfrm>
            <a:off x="367748" y="1212574"/>
            <a:ext cx="252453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k NN  method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C231C-EAB9-49E7-9163-75AA99C32AEA}"/>
              </a:ext>
            </a:extLst>
          </p:cNvPr>
          <p:cNvSpPr txBox="1"/>
          <p:nvPr/>
        </p:nvSpPr>
        <p:spPr>
          <a:xfrm>
            <a:off x="3041375" y="1212574"/>
            <a:ext cx="902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‘k’ </a:t>
            </a:r>
            <a:r>
              <a:rPr lang="en-US" i="1" dirty="0">
                <a:solidFill>
                  <a:srgbClr val="C00000"/>
                </a:solidFill>
              </a:rPr>
              <a:t>nearest neighbor   </a:t>
            </a:r>
            <a:r>
              <a:rPr lang="en-US" dirty="0"/>
              <a:t>as the name suggest 	uses input from a data points nearest </a:t>
            </a:r>
            <a:r>
              <a:rPr lang="en-US" dirty="0" err="1"/>
              <a:t>neighbours</a:t>
            </a:r>
            <a:r>
              <a:rPr lang="en-US" dirty="0"/>
              <a:t> to classify a data point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29DF6-8A85-427C-8BB2-BFCE9D4317E1}"/>
              </a:ext>
            </a:extLst>
          </p:cNvPr>
          <p:cNvSpPr txBox="1"/>
          <p:nvPr/>
        </p:nvSpPr>
        <p:spPr>
          <a:xfrm>
            <a:off x="307247" y="2080443"/>
            <a:ext cx="62517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Plot in 2 Dimensions using Two Attributes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E918505-9B28-4A6C-AF38-A332AE616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22" y="4108025"/>
            <a:ext cx="320729" cy="320729"/>
          </a:xfrm>
          <a:prstGeom prst="rect">
            <a:avLst/>
          </a:prstGeom>
        </p:spPr>
      </p:pic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1B050B30-AC86-473F-BB54-F1E921BBA7E5}"/>
              </a:ext>
            </a:extLst>
          </p:cNvPr>
          <p:cNvSpPr/>
          <p:nvPr/>
        </p:nvSpPr>
        <p:spPr>
          <a:xfrm>
            <a:off x="7371521" y="2769885"/>
            <a:ext cx="3250096" cy="721623"/>
          </a:xfrm>
          <a:prstGeom prst="wedgeRoundRectCallout">
            <a:avLst>
              <a:gd name="adj1" fmla="val -107989"/>
              <a:gd name="adj2" fmla="val 420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see any emerging pattern ? 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963E974-1803-4673-B70A-F403A134ADF4}"/>
              </a:ext>
            </a:extLst>
          </p:cNvPr>
          <p:cNvSpPr/>
          <p:nvPr/>
        </p:nvSpPr>
        <p:spPr>
          <a:xfrm>
            <a:off x="2922104" y="3070845"/>
            <a:ext cx="1878496" cy="2634216"/>
          </a:xfrm>
          <a:custGeom>
            <a:avLst/>
            <a:gdLst>
              <a:gd name="connsiteX0" fmla="*/ 457200 w 1878496"/>
              <a:gd name="connsiteY0" fmla="*/ 346 h 2634216"/>
              <a:gd name="connsiteX1" fmla="*/ 427383 w 1878496"/>
              <a:gd name="connsiteY1" fmla="*/ 50042 h 2634216"/>
              <a:gd name="connsiteX2" fmla="*/ 377687 w 1878496"/>
              <a:gd name="connsiteY2" fmla="*/ 109677 h 2634216"/>
              <a:gd name="connsiteX3" fmla="*/ 347870 w 1878496"/>
              <a:gd name="connsiteY3" fmla="*/ 179251 h 2634216"/>
              <a:gd name="connsiteX4" fmla="*/ 337931 w 1878496"/>
              <a:gd name="connsiteY4" fmla="*/ 209068 h 2634216"/>
              <a:gd name="connsiteX5" fmla="*/ 327992 w 1878496"/>
              <a:gd name="connsiteY5" fmla="*/ 248825 h 2634216"/>
              <a:gd name="connsiteX6" fmla="*/ 308113 w 1878496"/>
              <a:gd name="connsiteY6" fmla="*/ 278642 h 2634216"/>
              <a:gd name="connsiteX7" fmla="*/ 298174 w 1878496"/>
              <a:gd name="connsiteY7" fmla="*/ 318398 h 2634216"/>
              <a:gd name="connsiteX8" fmla="*/ 288235 w 1878496"/>
              <a:gd name="connsiteY8" fmla="*/ 348216 h 2634216"/>
              <a:gd name="connsiteX9" fmla="*/ 278296 w 1878496"/>
              <a:gd name="connsiteY9" fmla="*/ 397912 h 2634216"/>
              <a:gd name="connsiteX10" fmla="*/ 248479 w 1878496"/>
              <a:gd name="connsiteY10" fmla="*/ 467485 h 2634216"/>
              <a:gd name="connsiteX11" fmla="*/ 228600 w 1878496"/>
              <a:gd name="connsiteY11" fmla="*/ 556938 h 2634216"/>
              <a:gd name="connsiteX12" fmla="*/ 218661 w 1878496"/>
              <a:gd name="connsiteY12" fmla="*/ 606633 h 2634216"/>
              <a:gd name="connsiteX13" fmla="*/ 208722 w 1878496"/>
              <a:gd name="connsiteY13" fmla="*/ 636451 h 2634216"/>
              <a:gd name="connsiteX14" fmla="*/ 168966 w 1878496"/>
              <a:gd name="connsiteY14" fmla="*/ 775598 h 2634216"/>
              <a:gd name="connsiteX15" fmla="*/ 159026 w 1878496"/>
              <a:gd name="connsiteY15" fmla="*/ 805416 h 2634216"/>
              <a:gd name="connsiteX16" fmla="*/ 139148 w 1878496"/>
              <a:gd name="connsiteY16" fmla="*/ 845172 h 2634216"/>
              <a:gd name="connsiteX17" fmla="*/ 89453 w 1878496"/>
              <a:gd name="connsiteY17" fmla="*/ 954503 h 2634216"/>
              <a:gd name="connsiteX18" fmla="*/ 89453 w 1878496"/>
              <a:gd name="connsiteY18" fmla="*/ 954503 h 2634216"/>
              <a:gd name="connsiteX19" fmla="*/ 59635 w 1878496"/>
              <a:gd name="connsiteY19" fmla="*/ 1014138 h 2634216"/>
              <a:gd name="connsiteX20" fmla="*/ 19879 w 1878496"/>
              <a:gd name="connsiteY20" fmla="*/ 1093651 h 2634216"/>
              <a:gd name="connsiteX21" fmla="*/ 9939 w 1878496"/>
              <a:gd name="connsiteY21" fmla="*/ 1143346 h 2634216"/>
              <a:gd name="connsiteX22" fmla="*/ 0 w 1878496"/>
              <a:gd name="connsiteY22" fmla="*/ 1282494 h 2634216"/>
              <a:gd name="connsiteX23" fmla="*/ 19879 w 1878496"/>
              <a:gd name="connsiteY23" fmla="*/ 1421642 h 2634216"/>
              <a:gd name="connsiteX24" fmla="*/ 39757 w 1878496"/>
              <a:gd name="connsiteY24" fmla="*/ 1560790 h 2634216"/>
              <a:gd name="connsiteX25" fmla="*/ 49696 w 1878496"/>
              <a:gd name="connsiteY25" fmla="*/ 1600546 h 2634216"/>
              <a:gd name="connsiteX26" fmla="*/ 59635 w 1878496"/>
              <a:gd name="connsiteY26" fmla="*/ 1689998 h 2634216"/>
              <a:gd name="connsiteX27" fmla="*/ 69574 w 1878496"/>
              <a:gd name="connsiteY27" fmla="*/ 1719816 h 2634216"/>
              <a:gd name="connsiteX28" fmla="*/ 79513 w 1878496"/>
              <a:gd name="connsiteY28" fmla="*/ 1799329 h 2634216"/>
              <a:gd name="connsiteX29" fmla="*/ 89453 w 1878496"/>
              <a:gd name="connsiteY29" fmla="*/ 2008051 h 2634216"/>
              <a:gd name="connsiteX30" fmla="*/ 99392 w 1878496"/>
              <a:gd name="connsiteY30" fmla="*/ 2037868 h 2634216"/>
              <a:gd name="connsiteX31" fmla="*/ 109331 w 1878496"/>
              <a:gd name="connsiteY31" fmla="*/ 2177016 h 2634216"/>
              <a:gd name="connsiteX32" fmla="*/ 139148 w 1878496"/>
              <a:gd name="connsiteY32" fmla="*/ 2296285 h 2634216"/>
              <a:gd name="connsiteX33" fmla="*/ 159026 w 1878496"/>
              <a:gd name="connsiteY33" fmla="*/ 2316164 h 2634216"/>
              <a:gd name="connsiteX34" fmla="*/ 178905 w 1878496"/>
              <a:gd name="connsiteY34" fmla="*/ 2365859 h 2634216"/>
              <a:gd name="connsiteX35" fmla="*/ 258418 w 1878496"/>
              <a:gd name="connsiteY35" fmla="*/ 2425494 h 2634216"/>
              <a:gd name="connsiteX36" fmla="*/ 288235 w 1878496"/>
              <a:gd name="connsiteY36" fmla="*/ 2435433 h 2634216"/>
              <a:gd name="connsiteX37" fmla="*/ 327992 w 1878496"/>
              <a:gd name="connsiteY37" fmla="*/ 2455312 h 2634216"/>
              <a:gd name="connsiteX38" fmla="*/ 357809 w 1878496"/>
              <a:gd name="connsiteY38" fmla="*/ 2475190 h 2634216"/>
              <a:gd name="connsiteX39" fmla="*/ 655983 w 1878496"/>
              <a:gd name="connsiteY39" fmla="*/ 2505007 h 2634216"/>
              <a:gd name="connsiteX40" fmla="*/ 705679 w 1878496"/>
              <a:gd name="connsiteY40" fmla="*/ 2514946 h 2634216"/>
              <a:gd name="connsiteX41" fmla="*/ 735496 w 1878496"/>
              <a:gd name="connsiteY41" fmla="*/ 2534825 h 2634216"/>
              <a:gd name="connsiteX42" fmla="*/ 914400 w 1878496"/>
              <a:gd name="connsiteY42" fmla="*/ 2554703 h 2634216"/>
              <a:gd name="connsiteX43" fmla="*/ 1053548 w 1878496"/>
              <a:gd name="connsiteY43" fmla="*/ 2584520 h 2634216"/>
              <a:gd name="connsiteX44" fmla="*/ 1103244 w 1878496"/>
              <a:gd name="connsiteY44" fmla="*/ 2604398 h 2634216"/>
              <a:gd name="connsiteX45" fmla="*/ 1133061 w 1878496"/>
              <a:gd name="connsiteY45" fmla="*/ 2624277 h 2634216"/>
              <a:gd name="connsiteX46" fmla="*/ 1172818 w 1878496"/>
              <a:gd name="connsiteY46" fmla="*/ 2634216 h 2634216"/>
              <a:gd name="connsiteX47" fmla="*/ 1252331 w 1878496"/>
              <a:gd name="connsiteY47" fmla="*/ 2604398 h 2634216"/>
              <a:gd name="connsiteX48" fmla="*/ 1311966 w 1878496"/>
              <a:gd name="connsiteY48" fmla="*/ 2554703 h 2634216"/>
              <a:gd name="connsiteX49" fmla="*/ 1341783 w 1878496"/>
              <a:gd name="connsiteY49" fmla="*/ 2534825 h 2634216"/>
              <a:gd name="connsiteX50" fmla="*/ 1431235 w 1878496"/>
              <a:gd name="connsiteY50" fmla="*/ 2495068 h 2634216"/>
              <a:gd name="connsiteX51" fmla="*/ 1461053 w 1878496"/>
              <a:gd name="connsiteY51" fmla="*/ 2485129 h 2634216"/>
              <a:gd name="connsiteX52" fmla="*/ 1530626 w 1878496"/>
              <a:gd name="connsiteY52" fmla="*/ 2455312 h 2634216"/>
              <a:gd name="connsiteX53" fmla="*/ 1620079 w 1878496"/>
              <a:gd name="connsiteY53" fmla="*/ 2445372 h 2634216"/>
              <a:gd name="connsiteX54" fmla="*/ 1649896 w 1878496"/>
              <a:gd name="connsiteY54" fmla="*/ 2435433 h 2634216"/>
              <a:gd name="connsiteX55" fmla="*/ 1739348 w 1878496"/>
              <a:gd name="connsiteY55" fmla="*/ 2365859 h 2634216"/>
              <a:gd name="connsiteX56" fmla="*/ 1798983 w 1878496"/>
              <a:gd name="connsiteY56" fmla="*/ 2266468 h 2634216"/>
              <a:gd name="connsiteX57" fmla="*/ 1838739 w 1878496"/>
              <a:gd name="connsiteY57" fmla="*/ 2117381 h 2634216"/>
              <a:gd name="connsiteX58" fmla="*/ 1858618 w 1878496"/>
              <a:gd name="connsiteY58" fmla="*/ 2047807 h 2634216"/>
              <a:gd name="connsiteX59" fmla="*/ 1868557 w 1878496"/>
              <a:gd name="connsiteY59" fmla="*/ 1968294 h 2634216"/>
              <a:gd name="connsiteX60" fmla="*/ 1878496 w 1878496"/>
              <a:gd name="connsiteY60" fmla="*/ 1898720 h 2634216"/>
              <a:gd name="connsiteX61" fmla="*/ 1868557 w 1878496"/>
              <a:gd name="connsiteY61" fmla="*/ 1610485 h 2634216"/>
              <a:gd name="connsiteX62" fmla="*/ 1858618 w 1878496"/>
              <a:gd name="connsiteY62" fmla="*/ 1580668 h 2634216"/>
              <a:gd name="connsiteX63" fmla="*/ 1848679 w 1878496"/>
              <a:gd name="connsiteY63" fmla="*/ 1113529 h 2634216"/>
              <a:gd name="connsiteX64" fmla="*/ 1828800 w 1878496"/>
              <a:gd name="connsiteY64" fmla="*/ 994259 h 2634216"/>
              <a:gd name="connsiteX65" fmla="*/ 1818861 w 1878496"/>
              <a:gd name="connsiteY65" fmla="*/ 924685 h 2634216"/>
              <a:gd name="connsiteX66" fmla="*/ 1789044 w 1878496"/>
              <a:gd name="connsiteY66" fmla="*/ 855112 h 2634216"/>
              <a:gd name="connsiteX67" fmla="*/ 1779105 w 1878496"/>
              <a:gd name="connsiteY67" fmla="*/ 815355 h 2634216"/>
              <a:gd name="connsiteX68" fmla="*/ 1779105 w 1878496"/>
              <a:gd name="connsiteY68" fmla="*/ 616572 h 2634216"/>
              <a:gd name="connsiteX69" fmla="*/ 1798983 w 1878496"/>
              <a:gd name="connsiteY69" fmla="*/ 586755 h 2634216"/>
              <a:gd name="connsiteX70" fmla="*/ 1818861 w 1878496"/>
              <a:gd name="connsiteY70" fmla="*/ 546998 h 2634216"/>
              <a:gd name="connsiteX71" fmla="*/ 1848679 w 1878496"/>
              <a:gd name="connsiteY71" fmla="*/ 497303 h 2634216"/>
              <a:gd name="connsiteX72" fmla="*/ 1838739 w 1878496"/>
              <a:gd name="connsiteY72" fmla="*/ 407851 h 2634216"/>
              <a:gd name="connsiteX73" fmla="*/ 1818861 w 1878496"/>
              <a:gd name="connsiteY73" fmla="*/ 387972 h 2634216"/>
              <a:gd name="connsiteX74" fmla="*/ 1719470 w 1878496"/>
              <a:gd name="connsiteY74" fmla="*/ 358155 h 2634216"/>
              <a:gd name="connsiteX75" fmla="*/ 1649896 w 1878496"/>
              <a:gd name="connsiteY75" fmla="*/ 308459 h 2634216"/>
              <a:gd name="connsiteX76" fmla="*/ 1361661 w 1878496"/>
              <a:gd name="connsiteY76" fmla="*/ 189190 h 2634216"/>
              <a:gd name="connsiteX77" fmla="*/ 1282148 w 1878496"/>
              <a:gd name="connsiteY77" fmla="*/ 169312 h 2634216"/>
              <a:gd name="connsiteX78" fmla="*/ 1143000 w 1878496"/>
              <a:gd name="connsiteY78" fmla="*/ 119616 h 2634216"/>
              <a:gd name="connsiteX79" fmla="*/ 1113183 w 1878496"/>
              <a:gd name="connsiteY79" fmla="*/ 89798 h 2634216"/>
              <a:gd name="connsiteX80" fmla="*/ 1063487 w 1878496"/>
              <a:gd name="connsiteY80" fmla="*/ 69920 h 2634216"/>
              <a:gd name="connsiteX81" fmla="*/ 626166 w 1878496"/>
              <a:gd name="connsiteY81" fmla="*/ 30164 h 2634216"/>
              <a:gd name="connsiteX82" fmla="*/ 457200 w 1878496"/>
              <a:gd name="connsiteY82" fmla="*/ 346 h 263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878496" h="2634216">
                <a:moveTo>
                  <a:pt x="457200" y="346"/>
                </a:moveTo>
                <a:cubicBezTo>
                  <a:pt x="424070" y="3659"/>
                  <a:pt x="438745" y="34419"/>
                  <a:pt x="427383" y="50042"/>
                </a:cubicBezTo>
                <a:cubicBezTo>
                  <a:pt x="412164" y="70969"/>
                  <a:pt x="390078" y="86961"/>
                  <a:pt x="377687" y="109677"/>
                </a:cubicBezTo>
                <a:cubicBezTo>
                  <a:pt x="321155" y="213318"/>
                  <a:pt x="404519" y="122599"/>
                  <a:pt x="347870" y="179251"/>
                </a:cubicBezTo>
                <a:cubicBezTo>
                  <a:pt x="344557" y="189190"/>
                  <a:pt x="340809" y="198994"/>
                  <a:pt x="337931" y="209068"/>
                </a:cubicBezTo>
                <a:cubicBezTo>
                  <a:pt x="334178" y="222203"/>
                  <a:pt x="333373" y="236269"/>
                  <a:pt x="327992" y="248825"/>
                </a:cubicBezTo>
                <a:cubicBezTo>
                  <a:pt x="323286" y="259805"/>
                  <a:pt x="314739" y="268703"/>
                  <a:pt x="308113" y="278642"/>
                </a:cubicBezTo>
                <a:cubicBezTo>
                  <a:pt x="304800" y="291894"/>
                  <a:pt x="301927" y="305264"/>
                  <a:pt x="298174" y="318398"/>
                </a:cubicBezTo>
                <a:cubicBezTo>
                  <a:pt x="295296" y="328472"/>
                  <a:pt x="290776" y="338052"/>
                  <a:pt x="288235" y="348216"/>
                </a:cubicBezTo>
                <a:cubicBezTo>
                  <a:pt x="284138" y="364605"/>
                  <a:pt x="282393" y="381523"/>
                  <a:pt x="278296" y="397912"/>
                </a:cubicBezTo>
                <a:cubicBezTo>
                  <a:pt x="270984" y="427160"/>
                  <a:pt x="262701" y="439041"/>
                  <a:pt x="248479" y="467485"/>
                </a:cubicBezTo>
                <a:cubicBezTo>
                  <a:pt x="221125" y="631595"/>
                  <a:pt x="253069" y="459060"/>
                  <a:pt x="228600" y="556938"/>
                </a:cubicBezTo>
                <a:cubicBezTo>
                  <a:pt x="224503" y="573327"/>
                  <a:pt x="222758" y="590244"/>
                  <a:pt x="218661" y="606633"/>
                </a:cubicBezTo>
                <a:cubicBezTo>
                  <a:pt x="216120" y="616797"/>
                  <a:pt x="211479" y="626343"/>
                  <a:pt x="208722" y="636451"/>
                </a:cubicBezTo>
                <a:cubicBezTo>
                  <a:pt x="171289" y="773707"/>
                  <a:pt x="207050" y="661350"/>
                  <a:pt x="168966" y="775598"/>
                </a:cubicBezTo>
                <a:cubicBezTo>
                  <a:pt x="165653" y="785537"/>
                  <a:pt x="163711" y="796045"/>
                  <a:pt x="159026" y="805416"/>
                </a:cubicBezTo>
                <a:lnTo>
                  <a:pt x="139148" y="845172"/>
                </a:lnTo>
                <a:cubicBezTo>
                  <a:pt x="124524" y="918295"/>
                  <a:pt x="138580" y="880812"/>
                  <a:pt x="89453" y="954503"/>
                </a:cubicBezTo>
                <a:lnTo>
                  <a:pt x="89453" y="954503"/>
                </a:lnTo>
                <a:cubicBezTo>
                  <a:pt x="75735" y="995652"/>
                  <a:pt x="85324" y="975603"/>
                  <a:pt x="59635" y="1014138"/>
                </a:cubicBezTo>
                <a:cubicBezTo>
                  <a:pt x="29261" y="1135635"/>
                  <a:pt x="77801" y="963327"/>
                  <a:pt x="19879" y="1093651"/>
                </a:cubicBezTo>
                <a:cubicBezTo>
                  <a:pt x="13018" y="1109088"/>
                  <a:pt x="13252" y="1126781"/>
                  <a:pt x="9939" y="1143346"/>
                </a:cubicBezTo>
                <a:cubicBezTo>
                  <a:pt x="6626" y="1189729"/>
                  <a:pt x="0" y="1235993"/>
                  <a:pt x="0" y="1282494"/>
                </a:cubicBezTo>
                <a:cubicBezTo>
                  <a:pt x="0" y="1337870"/>
                  <a:pt x="10702" y="1371170"/>
                  <a:pt x="19879" y="1421642"/>
                </a:cubicBezTo>
                <a:cubicBezTo>
                  <a:pt x="57400" y="1628001"/>
                  <a:pt x="-3419" y="1301730"/>
                  <a:pt x="39757" y="1560790"/>
                </a:cubicBezTo>
                <a:cubicBezTo>
                  <a:pt x="42003" y="1574264"/>
                  <a:pt x="46383" y="1587294"/>
                  <a:pt x="49696" y="1600546"/>
                </a:cubicBezTo>
                <a:cubicBezTo>
                  <a:pt x="53009" y="1630363"/>
                  <a:pt x="54703" y="1660405"/>
                  <a:pt x="59635" y="1689998"/>
                </a:cubicBezTo>
                <a:cubicBezTo>
                  <a:pt x="61357" y="1700332"/>
                  <a:pt x="67700" y="1709508"/>
                  <a:pt x="69574" y="1719816"/>
                </a:cubicBezTo>
                <a:cubicBezTo>
                  <a:pt x="74352" y="1746096"/>
                  <a:pt x="76200" y="1772825"/>
                  <a:pt x="79513" y="1799329"/>
                </a:cubicBezTo>
                <a:cubicBezTo>
                  <a:pt x="82826" y="1868903"/>
                  <a:pt x="83668" y="1938639"/>
                  <a:pt x="89453" y="2008051"/>
                </a:cubicBezTo>
                <a:cubicBezTo>
                  <a:pt x="90323" y="2018491"/>
                  <a:pt x="98168" y="2027463"/>
                  <a:pt x="99392" y="2037868"/>
                </a:cubicBezTo>
                <a:cubicBezTo>
                  <a:pt x="104825" y="2084050"/>
                  <a:pt x="104704" y="2130746"/>
                  <a:pt x="109331" y="2177016"/>
                </a:cubicBezTo>
                <a:cubicBezTo>
                  <a:pt x="112867" y="2212377"/>
                  <a:pt x="123136" y="2264261"/>
                  <a:pt x="139148" y="2296285"/>
                </a:cubicBezTo>
                <a:cubicBezTo>
                  <a:pt x="143339" y="2304667"/>
                  <a:pt x="152400" y="2309538"/>
                  <a:pt x="159026" y="2316164"/>
                </a:cubicBezTo>
                <a:cubicBezTo>
                  <a:pt x="165652" y="2332729"/>
                  <a:pt x="169449" y="2350730"/>
                  <a:pt x="178905" y="2365859"/>
                </a:cubicBezTo>
                <a:cubicBezTo>
                  <a:pt x="194585" y="2390946"/>
                  <a:pt x="234872" y="2413721"/>
                  <a:pt x="258418" y="2425494"/>
                </a:cubicBezTo>
                <a:cubicBezTo>
                  <a:pt x="267789" y="2430179"/>
                  <a:pt x="278605" y="2431306"/>
                  <a:pt x="288235" y="2435433"/>
                </a:cubicBezTo>
                <a:cubicBezTo>
                  <a:pt x="301854" y="2441270"/>
                  <a:pt x="315128" y="2447961"/>
                  <a:pt x="327992" y="2455312"/>
                </a:cubicBezTo>
                <a:cubicBezTo>
                  <a:pt x="338363" y="2461239"/>
                  <a:pt x="346893" y="2470339"/>
                  <a:pt x="357809" y="2475190"/>
                </a:cubicBezTo>
                <a:cubicBezTo>
                  <a:pt x="455663" y="2518680"/>
                  <a:pt x="538094" y="2500095"/>
                  <a:pt x="655983" y="2505007"/>
                </a:cubicBezTo>
                <a:cubicBezTo>
                  <a:pt x="672548" y="2508320"/>
                  <a:pt x="689861" y="2509014"/>
                  <a:pt x="705679" y="2514946"/>
                </a:cubicBezTo>
                <a:cubicBezTo>
                  <a:pt x="716864" y="2519140"/>
                  <a:pt x="723972" y="2531682"/>
                  <a:pt x="735496" y="2534825"/>
                </a:cubicBezTo>
                <a:cubicBezTo>
                  <a:pt x="751785" y="2539268"/>
                  <a:pt x="908425" y="2554105"/>
                  <a:pt x="914400" y="2554703"/>
                </a:cubicBezTo>
                <a:cubicBezTo>
                  <a:pt x="1013464" y="2579469"/>
                  <a:pt x="966965" y="2570090"/>
                  <a:pt x="1053548" y="2584520"/>
                </a:cubicBezTo>
                <a:cubicBezTo>
                  <a:pt x="1070113" y="2591146"/>
                  <a:pt x="1087286" y="2596419"/>
                  <a:pt x="1103244" y="2604398"/>
                </a:cubicBezTo>
                <a:cubicBezTo>
                  <a:pt x="1113928" y="2609740"/>
                  <a:pt x="1122081" y="2619571"/>
                  <a:pt x="1133061" y="2624277"/>
                </a:cubicBezTo>
                <a:cubicBezTo>
                  <a:pt x="1145617" y="2629658"/>
                  <a:pt x="1159566" y="2630903"/>
                  <a:pt x="1172818" y="2634216"/>
                </a:cubicBezTo>
                <a:cubicBezTo>
                  <a:pt x="1210977" y="2624676"/>
                  <a:pt x="1217680" y="2626055"/>
                  <a:pt x="1252331" y="2604398"/>
                </a:cubicBezTo>
                <a:cubicBezTo>
                  <a:pt x="1329651" y="2556073"/>
                  <a:pt x="1263365" y="2593583"/>
                  <a:pt x="1311966" y="2554703"/>
                </a:cubicBezTo>
                <a:cubicBezTo>
                  <a:pt x="1321294" y="2547241"/>
                  <a:pt x="1331412" y="2540752"/>
                  <a:pt x="1341783" y="2534825"/>
                </a:cubicBezTo>
                <a:cubicBezTo>
                  <a:pt x="1370537" y="2518394"/>
                  <a:pt x="1400247" y="2506688"/>
                  <a:pt x="1431235" y="2495068"/>
                </a:cubicBezTo>
                <a:cubicBezTo>
                  <a:pt x="1441045" y="2491389"/>
                  <a:pt x="1451423" y="2489256"/>
                  <a:pt x="1461053" y="2485129"/>
                </a:cubicBezTo>
                <a:cubicBezTo>
                  <a:pt x="1484095" y="2475254"/>
                  <a:pt x="1505197" y="2459550"/>
                  <a:pt x="1530626" y="2455312"/>
                </a:cubicBezTo>
                <a:cubicBezTo>
                  <a:pt x="1560219" y="2450380"/>
                  <a:pt x="1590261" y="2448685"/>
                  <a:pt x="1620079" y="2445372"/>
                </a:cubicBezTo>
                <a:cubicBezTo>
                  <a:pt x="1630018" y="2442059"/>
                  <a:pt x="1640738" y="2440521"/>
                  <a:pt x="1649896" y="2435433"/>
                </a:cubicBezTo>
                <a:cubicBezTo>
                  <a:pt x="1679310" y="2419092"/>
                  <a:pt x="1717299" y="2394207"/>
                  <a:pt x="1739348" y="2365859"/>
                </a:cubicBezTo>
                <a:cubicBezTo>
                  <a:pt x="1772934" y="2322677"/>
                  <a:pt x="1777345" y="2309745"/>
                  <a:pt x="1798983" y="2266468"/>
                </a:cubicBezTo>
                <a:cubicBezTo>
                  <a:pt x="1835702" y="2101229"/>
                  <a:pt x="1800767" y="2243951"/>
                  <a:pt x="1838739" y="2117381"/>
                </a:cubicBezTo>
                <a:cubicBezTo>
                  <a:pt x="1876184" y="1992567"/>
                  <a:pt x="1825213" y="2148026"/>
                  <a:pt x="1858618" y="2047807"/>
                </a:cubicBezTo>
                <a:cubicBezTo>
                  <a:pt x="1861931" y="2021303"/>
                  <a:pt x="1865027" y="1994770"/>
                  <a:pt x="1868557" y="1968294"/>
                </a:cubicBezTo>
                <a:cubicBezTo>
                  <a:pt x="1871653" y="1945073"/>
                  <a:pt x="1878496" y="1922147"/>
                  <a:pt x="1878496" y="1898720"/>
                </a:cubicBezTo>
                <a:cubicBezTo>
                  <a:pt x="1878496" y="1802585"/>
                  <a:pt x="1874554" y="1706433"/>
                  <a:pt x="1868557" y="1610485"/>
                </a:cubicBezTo>
                <a:cubicBezTo>
                  <a:pt x="1867903" y="1600029"/>
                  <a:pt x="1861931" y="1590607"/>
                  <a:pt x="1858618" y="1580668"/>
                </a:cubicBezTo>
                <a:cubicBezTo>
                  <a:pt x="1855305" y="1424955"/>
                  <a:pt x="1854444" y="1269171"/>
                  <a:pt x="1848679" y="1113529"/>
                </a:cubicBezTo>
                <a:cubicBezTo>
                  <a:pt x="1847133" y="1071775"/>
                  <a:pt x="1835558" y="1034806"/>
                  <a:pt x="1828800" y="994259"/>
                </a:cubicBezTo>
                <a:cubicBezTo>
                  <a:pt x="1824949" y="971151"/>
                  <a:pt x="1825297" y="947210"/>
                  <a:pt x="1818861" y="924685"/>
                </a:cubicBezTo>
                <a:cubicBezTo>
                  <a:pt x="1811930" y="900425"/>
                  <a:pt x="1797666" y="878824"/>
                  <a:pt x="1789044" y="855112"/>
                </a:cubicBezTo>
                <a:cubicBezTo>
                  <a:pt x="1784376" y="842274"/>
                  <a:pt x="1782418" y="828607"/>
                  <a:pt x="1779105" y="815355"/>
                </a:cubicBezTo>
                <a:cubicBezTo>
                  <a:pt x="1772134" y="738672"/>
                  <a:pt x="1760465" y="691134"/>
                  <a:pt x="1779105" y="616572"/>
                </a:cubicBezTo>
                <a:cubicBezTo>
                  <a:pt x="1782002" y="604983"/>
                  <a:pt x="1793057" y="597126"/>
                  <a:pt x="1798983" y="586755"/>
                </a:cubicBezTo>
                <a:cubicBezTo>
                  <a:pt x="1806334" y="573891"/>
                  <a:pt x="1813025" y="560617"/>
                  <a:pt x="1818861" y="546998"/>
                </a:cubicBezTo>
                <a:cubicBezTo>
                  <a:pt x="1838214" y="501841"/>
                  <a:pt x="1815622" y="530358"/>
                  <a:pt x="1848679" y="497303"/>
                </a:cubicBezTo>
                <a:cubicBezTo>
                  <a:pt x="1845366" y="467486"/>
                  <a:pt x="1846633" y="436795"/>
                  <a:pt x="1838739" y="407851"/>
                </a:cubicBezTo>
                <a:cubicBezTo>
                  <a:pt x="1836273" y="398810"/>
                  <a:pt x="1827242" y="392163"/>
                  <a:pt x="1818861" y="387972"/>
                </a:cubicBezTo>
                <a:cubicBezTo>
                  <a:pt x="1794665" y="375874"/>
                  <a:pt x="1748003" y="365288"/>
                  <a:pt x="1719470" y="358155"/>
                </a:cubicBezTo>
                <a:cubicBezTo>
                  <a:pt x="1696279" y="341590"/>
                  <a:pt x="1675182" y="321608"/>
                  <a:pt x="1649896" y="308459"/>
                </a:cubicBezTo>
                <a:cubicBezTo>
                  <a:pt x="1582145" y="273229"/>
                  <a:pt x="1445216" y="215575"/>
                  <a:pt x="1361661" y="189190"/>
                </a:cubicBezTo>
                <a:cubicBezTo>
                  <a:pt x="1335609" y="180963"/>
                  <a:pt x="1308358" y="177021"/>
                  <a:pt x="1282148" y="169312"/>
                </a:cubicBezTo>
                <a:cubicBezTo>
                  <a:pt x="1215178" y="149615"/>
                  <a:pt x="1199508" y="142219"/>
                  <a:pt x="1143000" y="119616"/>
                </a:cubicBezTo>
                <a:cubicBezTo>
                  <a:pt x="1133061" y="109677"/>
                  <a:pt x="1125103" y="97248"/>
                  <a:pt x="1113183" y="89798"/>
                </a:cubicBezTo>
                <a:cubicBezTo>
                  <a:pt x="1098054" y="80342"/>
                  <a:pt x="1080289" y="75921"/>
                  <a:pt x="1063487" y="69920"/>
                </a:cubicBezTo>
                <a:cubicBezTo>
                  <a:pt x="878440" y="3833"/>
                  <a:pt x="952097" y="39476"/>
                  <a:pt x="626166" y="30164"/>
                </a:cubicBezTo>
                <a:cubicBezTo>
                  <a:pt x="506994" y="18247"/>
                  <a:pt x="490330" y="-2967"/>
                  <a:pt x="457200" y="3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89E8F14-EA3D-42C0-82A5-6E36A55FFE29}"/>
              </a:ext>
            </a:extLst>
          </p:cNvPr>
          <p:cNvSpPr/>
          <p:nvPr/>
        </p:nvSpPr>
        <p:spPr>
          <a:xfrm>
            <a:off x="655006" y="2755159"/>
            <a:ext cx="2086648" cy="1388534"/>
          </a:xfrm>
          <a:custGeom>
            <a:avLst/>
            <a:gdLst>
              <a:gd name="connsiteX0" fmla="*/ 1004711 w 2086648"/>
              <a:gd name="connsiteY0" fmla="*/ 112889 h 1388534"/>
              <a:gd name="connsiteX1" fmla="*/ 812800 w 2086648"/>
              <a:gd name="connsiteY1" fmla="*/ 79023 h 1388534"/>
              <a:gd name="connsiteX2" fmla="*/ 632178 w 2086648"/>
              <a:gd name="connsiteY2" fmla="*/ 67734 h 1388534"/>
              <a:gd name="connsiteX3" fmla="*/ 587022 w 2086648"/>
              <a:gd name="connsiteY3" fmla="*/ 56445 h 1388534"/>
              <a:gd name="connsiteX4" fmla="*/ 395111 w 2086648"/>
              <a:gd name="connsiteY4" fmla="*/ 33867 h 1388534"/>
              <a:gd name="connsiteX5" fmla="*/ 282222 w 2086648"/>
              <a:gd name="connsiteY5" fmla="*/ 0 h 1388534"/>
              <a:gd name="connsiteX6" fmla="*/ 203200 w 2086648"/>
              <a:gd name="connsiteY6" fmla="*/ 56445 h 1388534"/>
              <a:gd name="connsiteX7" fmla="*/ 146756 w 2086648"/>
              <a:gd name="connsiteY7" fmla="*/ 112889 h 1388534"/>
              <a:gd name="connsiteX8" fmla="*/ 124178 w 2086648"/>
              <a:gd name="connsiteY8" fmla="*/ 146756 h 1388534"/>
              <a:gd name="connsiteX9" fmla="*/ 45156 w 2086648"/>
              <a:gd name="connsiteY9" fmla="*/ 214489 h 1388534"/>
              <a:gd name="connsiteX10" fmla="*/ 22578 w 2086648"/>
              <a:gd name="connsiteY10" fmla="*/ 248356 h 1388534"/>
              <a:gd name="connsiteX11" fmla="*/ 0 w 2086648"/>
              <a:gd name="connsiteY11" fmla="*/ 327378 h 1388534"/>
              <a:gd name="connsiteX12" fmla="*/ 22578 w 2086648"/>
              <a:gd name="connsiteY12" fmla="*/ 587023 h 1388534"/>
              <a:gd name="connsiteX13" fmla="*/ 79022 w 2086648"/>
              <a:gd name="connsiteY13" fmla="*/ 654756 h 1388534"/>
              <a:gd name="connsiteX14" fmla="*/ 158045 w 2086648"/>
              <a:gd name="connsiteY14" fmla="*/ 722489 h 1388534"/>
              <a:gd name="connsiteX15" fmla="*/ 169333 w 2086648"/>
              <a:gd name="connsiteY15" fmla="*/ 756356 h 1388534"/>
              <a:gd name="connsiteX16" fmla="*/ 225778 w 2086648"/>
              <a:gd name="connsiteY16" fmla="*/ 790223 h 1388534"/>
              <a:gd name="connsiteX17" fmla="*/ 259645 w 2086648"/>
              <a:gd name="connsiteY17" fmla="*/ 812800 h 1388534"/>
              <a:gd name="connsiteX18" fmla="*/ 327378 w 2086648"/>
              <a:gd name="connsiteY18" fmla="*/ 891823 h 1388534"/>
              <a:gd name="connsiteX19" fmla="*/ 361245 w 2086648"/>
              <a:gd name="connsiteY19" fmla="*/ 925689 h 1388534"/>
              <a:gd name="connsiteX20" fmla="*/ 383822 w 2086648"/>
              <a:gd name="connsiteY20" fmla="*/ 970845 h 1388534"/>
              <a:gd name="connsiteX21" fmla="*/ 417689 w 2086648"/>
              <a:gd name="connsiteY21" fmla="*/ 1016000 h 1388534"/>
              <a:gd name="connsiteX22" fmla="*/ 440267 w 2086648"/>
              <a:gd name="connsiteY22" fmla="*/ 1072445 h 1388534"/>
              <a:gd name="connsiteX23" fmla="*/ 474133 w 2086648"/>
              <a:gd name="connsiteY23" fmla="*/ 1106312 h 1388534"/>
              <a:gd name="connsiteX24" fmla="*/ 598311 w 2086648"/>
              <a:gd name="connsiteY24" fmla="*/ 1196623 h 1388534"/>
              <a:gd name="connsiteX25" fmla="*/ 632178 w 2086648"/>
              <a:gd name="connsiteY25" fmla="*/ 1230489 h 1388534"/>
              <a:gd name="connsiteX26" fmla="*/ 677333 w 2086648"/>
              <a:gd name="connsiteY26" fmla="*/ 1253067 h 1388534"/>
              <a:gd name="connsiteX27" fmla="*/ 756356 w 2086648"/>
              <a:gd name="connsiteY27" fmla="*/ 1298223 h 1388534"/>
              <a:gd name="connsiteX28" fmla="*/ 801511 w 2086648"/>
              <a:gd name="connsiteY28" fmla="*/ 1309512 h 1388534"/>
              <a:gd name="connsiteX29" fmla="*/ 857956 w 2086648"/>
              <a:gd name="connsiteY29" fmla="*/ 1332089 h 1388534"/>
              <a:gd name="connsiteX30" fmla="*/ 903111 w 2086648"/>
              <a:gd name="connsiteY30" fmla="*/ 1343378 h 1388534"/>
              <a:gd name="connsiteX31" fmla="*/ 1049867 w 2086648"/>
              <a:gd name="connsiteY31" fmla="*/ 1377245 h 1388534"/>
              <a:gd name="connsiteX32" fmla="*/ 1478845 w 2086648"/>
              <a:gd name="connsiteY32" fmla="*/ 1388534 h 1388534"/>
              <a:gd name="connsiteX33" fmla="*/ 1941689 w 2086648"/>
              <a:gd name="connsiteY33" fmla="*/ 1377245 h 1388534"/>
              <a:gd name="connsiteX34" fmla="*/ 1975556 w 2086648"/>
              <a:gd name="connsiteY34" fmla="*/ 1365956 h 1388534"/>
              <a:gd name="connsiteX35" fmla="*/ 2009422 w 2086648"/>
              <a:gd name="connsiteY35" fmla="*/ 1320800 h 1388534"/>
              <a:gd name="connsiteX36" fmla="*/ 2043289 w 2086648"/>
              <a:gd name="connsiteY36" fmla="*/ 1286934 h 1388534"/>
              <a:gd name="connsiteX37" fmla="*/ 2054578 w 2086648"/>
              <a:gd name="connsiteY37" fmla="*/ 778934 h 1388534"/>
              <a:gd name="connsiteX38" fmla="*/ 1998133 w 2086648"/>
              <a:gd name="connsiteY38" fmla="*/ 666045 h 1388534"/>
              <a:gd name="connsiteX39" fmla="*/ 1952978 w 2086648"/>
              <a:gd name="connsiteY39" fmla="*/ 553156 h 1388534"/>
              <a:gd name="connsiteX40" fmla="*/ 1885245 w 2086648"/>
              <a:gd name="connsiteY40" fmla="*/ 428978 h 1388534"/>
              <a:gd name="connsiteX41" fmla="*/ 1862667 w 2086648"/>
              <a:gd name="connsiteY41" fmla="*/ 395112 h 1388534"/>
              <a:gd name="connsiteX42" fmla="*/ 1828800 w 2086648"/>
              <a:gd name="connsiteY42" fmla="*/ 361245 h 1388534"/>
              <a:gd name="connsiteX43" fmla="*/ 1772356 w 2086648"/>
              <a:gd name="connsiteY43" fmla="*/ 304800 h 1388534"/>
              <a:gd name="connsiteX44" fmla="*/ 1727200 w 2086648"/>
              <a:gd name="connsiteY44" fmla="*/ 270934 h 1388534"/>
              <a:gd name="connsiteX45" fmla="*/ 1456267 w 2086648"/>
              <a:gd name="connsiteY45" fmla="*/ 225778 h 1388534"/>
              <a:gd name="connsiteX46" fmla="*/ 1422400 w 2086648"/>
              <a:gd name="connsiteY46" fmla="*/ 214489 h 1388534"/>
              <a:gd name="connsiteX47" fmla="*/ 1377245 w 2086648"/>
              <a:gd name="connsiteY47" fmla="*/ 191912 h 1388534"/>
              <a:gd name="connsiteX48" fmla="*/ 1332089 w 2086648"/>
              <a:gd name="connsiteY48" fmla="*/ 180623 h 1388534"/>
              <a:gd name="connsiteX49" fmla="*/ 1298222 w 2086648"/>
              <a:gd name="connsiteY49" fmla="*/ 169334 h 1388534"/>
              <a:gd name="connsiteX50" fmla="*/ 1241778 w 2086648"/>
              <a:gd name="connsiteY50" fmla="*/ 158045 h 1388534"/>
              <a:gd name="connsiteX51" fmla="*/ 1207911 w 2086648"/>
              <a:gd name="connsiteY51" fmla="*/ 146756 h 1388534"/>
              <a:gd name="connsiteX52" fmla="*/ 1004711 w 2086648"/>
              <a:gd name="connsiteY52" fmla="*/ 112889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086648" h="1388534">
                <a:moveTo>
                  <a:pt x="1004711" y="112889"/>
                </a:moveTo>
                <a:cubicBezTo>
                  <a:pt x="938859" y="101600"/>
                  <a:pt x="877287" y="86839"/>
                  <a:pt x="812800" y="79023"/>
                </a:cubicBezTo>
                <a:cubicBezTo>
                  <a:pt x="752914" y="71764"/>
                  <a:pt x="692203" y="73737"/>
                  <a:pt x="632178" y="67734"/>
                </a:cubicBezTo>
                <a:cubicBezTo>
                  <a:pt x="616740" y="66190"/>
                  <a:pt x="602401" y="58496"/>
                  <a:pt x="587022" y="56445"/>
                </a:cubicBezTo>
                <a:cubicBezTo>
                  <a:pt x="527634" y="48526"/>
                  <a:pt x="455609" y="48991"/>
                  <a:pt x="395111" y="33867"/>
                </a:cubicBezTo>
                <a:cubicBezTo>
                  <a:pt x="356997" y="24339"/>
                  <a:pt x="319852" y="11289"/>
                  <a:pt x="282222" y="0"/>
                </a:cubicBezTo>
                <a:cubicBezTo>
                  <a:pt x="257946" y="16184"/>
                  <a:pt x="224201" y="37778"/>
                  <a:pt x="203200" y="56445"/>
                </a:cubicBezTo>
                <a:cubicBezTo>
                  <a:pt x="183313" y="74122"/>
                  <a:pt x="164277" y="92864"/>
                  <a:pt x="146756" y="112889"/>
                </a:cubicBezTo>
                <a:cubicBezTo>
                  <a:pt x="137822" y="123100"/>
                  <a:pt x="133008" y="136455"/>
                  <a:pt x="124178" y="146756"/>
                </a:cubicBezTo>
                <a:cubicBezTo>
                  <a:pt x="87678" y="189339"/>
                  <a:pt x="85102" y="187859"/>
                  <a:pt x="45156" y="214489"/>
                </a:cubicBezTo>
                <a:cubicBezTo>
                  <a:pt x="37630" y="225778"/>
                  <a:pt x="28646" y="236221"/>
                  <a:pt x="22578" y="248356"/>
                </a:cubicBezTo>
                <a:cubicBezTo>
                  <a:pt x="14481" y="264551"/>
                  <a:pt x="3617" y="312911"/>
                  <a:pt x="0" y="327378"/>
                </a:cubicBezTo>
                <a:cubicBezTo>
                  <a:pt x="7526" y="413926"/>
                  <a:pt x="2194" y="502573"/>
                  <a:pt x="22578" y="587023"/>
                </a:cubicBezTo>
                <a:cubicBezTo>
                  <a:pt x="29474" y="615592"/>
                  <a:pt x="59497" y="632790"/>
                  <a:pt x="79022" y="654756"/>
                </a:cubicBezTo>
                <a:cubicBezTo>
                  <a:pt x="110470" y="690135"/>
                  <a:pt x="118646" y="692941"/>
                  <a:pt x="158045" y="722489"/>
                </a:cubicBezTo>
                <a:cubicBezTo>
                  <a:pt x="161808" y="733778"/>
                  <a:pt x="160919" y="747942"/>
                  <a:pt x="169333" y="756356"/>
                </a:cubicBezTo>
                <a:cubicBezTo>
                  <a:pt x="184848" y="771871"/>
                  <a:pt x="207171" y="778594"/>
                  <a:pt x="225778" y="790223"/>
                </a:cubicBezTo>
                <a:cubicBezTo>
                  <a:pt x="237283" y="797414"/>
                  <a:pt x="249344" y="803970"/>
                  <a:pt x="259645" y="812800"/>
                </a:cubicBezTo>
                <a:cubicBezTo>
                  <a:pt x="338786" y="880635"/>
                  <a:pt x="277445" y="831904"/>
                  <a:pt x="327378" y="891823"/>
                </a:cubicBezTo>
                <a:cubicBezTo>
                  <a:pt x="337599" y="904087"/>
                  <a:pt x="349956" y="914400"/>
                  <a:pt x="361245" y="925689"/>
                </a:cubicBezTo>
                <a:cubicBezTo>
                  <a:pt x="368771" y="940741"/>
                  <a:pt x="374903" y="956574"/>
                  <a:pt x="383822" y="970845"/>
                </a:cubicBezTo>
                <a:cubicBezTo>
                  <a:pt x="393794" y="986800"/>
                  <a:pt x="408552" y="999553"/>
                  <a:pt x="417689" y="1016000"/>
                </a:cubicBezTo>
                <a:cubicBezTo>
                  <a:pt x="427530" y="1033714"/>
                  <a:pt x="429527" y="1055261"/>
                  <a:pt x="440267" y="1072445"/>
                </a:cubicBezTo>
                <a:cubicBezTo>
                  <a:pt x="448728" y="1085983"/>
                  <a:pt x="462118" y="1095799"/>
                  <a:pt x="474133" y="1106312"/>
                </a:cubicBezTo>
                <a:cubicBezTo>
                  <a:pt x="580936" y="1199764"/>
                  <a:pt x="477681" y="1102800"/>
                  <a:pt x="598311" y="1196623"/>
                </a:cubicBezTo>
                <a:cubicBezTo>
                  <a:pt x="610913" y="1206424"/>
                  <a:pt x="619187" y="1221210"/>
                  <a:pt x="632178" y="1230489"/>
                </a:cubicBezTo>
                <a:cubicBezTo>
                  <a:pt x="645872" y="1240270"/>
                  <a:pt x="662722" y="1244718"/>
                  <a:pt x="677333" y="1253067"/>
                </a:cubicBezTo>
                <a:cubicBezTo>
                  <a:pt x="719017" y="1276887"/>
                  <a:pt x="706736" y="1279615"/>
                  <a:pt x="756356" y="1298223"/>
                </a:cubicBezTo>
                <a:cubicBezTo>
                  <a:pt x="770883" y="1303671"/>
                  <a:pt x="786792" y="1304606"/>
                  <a:pt x="801511" y="1309512"/>
                </a:cubicBezTo>
                <a:cubicBezTo>
                  <a:pt x="820735" y="1315920"/>
                  <a:pt x="838732" y="1325681"/>
                  <a:pt x="857956" y="1332089"/>
                </a:cubicBezTo>
                <a:cubicBezTo>
                  <a:pt x="872675" y="1336995"/>
                  <a:pt x="888250" y="1338920"/>
                  <a:pt x="903111" y="1343378"/>
                </a:cubicBezTo>
                <a:cubicBezTo>
                  <a:pt x="972880" y="1364309"/>
                  <a:pt x="973231" y="1373839"/>
                  <a:pt x="1049867" y="1377245"/>
                </a:cubicBezTo>
                <a:cubicBezTo>
                  <a:pt x="1192768" y="1383596"/>
                  <a:pt x="1335852" y="1384771"/>
                  <a:pt x="1478845" y="1388534"/>
                </a:cubicBezTo>
                <a:cubicBezTo>
                  <a:pt x="1633126" y="1384771"/>
                  <a:pt x="1787521" y="1384253"/>
                  <a:pt x="1941689" y="1377245"/>
                </a:cubicBezTo>
                <a:cubicBezTo>
                  <a:pt x="1953576" y="1376705"/>
                  <a:pt x="1966414" y="1373574"/>
                  <a:pt x="1975556" y="1365956"/>
                </a:cubicBezTo>
                <a:cubicBezTo>
                  <a:pt x="1990010" y="1353911"/>
                  <a:pt x="1997178" y="1335085"/>
                  <a:pt x="2009422" y="1320800"/>
                </a:cubicBezTo>
                <a:cubicBezTo>
                  <a:pt x="2019812" y="1308679"/>
                  <a:pt x="2032000" y="1298223"/>
                  <a:pt x="2043289" y="1286934"/>
                </a:cubicBezTo>
                <a:cubicBezTo>
                  <a:pt x="2120619" y="1093608"/>
                  <a:pt x="2075039" y="1229082"/>
                  <a:pt x="2054578" y="778934"/>
                </a:cubicBezTo>
                <a:cubicBezTo>
                  <a:pt x="2051627" y="714009"/>
                  <a:pt x="2025803" y="735221"/>
                  <a:pt x="1998133" y="666045"/>
                </a:cubicBezTo>
                <a:cubicBezTo>
                  <a:pt x="1983081" y="628415"/>
                  <a:pt x="1971103" y="589406"/>
                  <a:pt x="1952978" y="553156"/>
                </a:cubicBezTo>
                <a:cubicBezTo>
                  <a:pt x="1924254" y="495708"/>
                  <a:pt x="1925370" y="495853"/>
                  <a:pt x="1885245" y="428978"/>
                </a:cubicBezTo>
                <a:cubicBezTo>
                  <a:pt x="1878265" y="417344"/>
                  <a:pt x="1871353" y="405535"/>
                  <a:pt x="1862667" y="395112"/>
                </a:cubicBezTo>
                <a:cubicBezTo>
                  <a:pt x="1852446" y="382847"/>
                  <a:pt x="1839021" y="373510"/>
                  <a:pt x="1828800" y="361245"/>
                </a:cubicBezTo>
                <a:cubicBezTo>
                  <a:pt x="1775678" y="297498"/>
                  <a:pt x="1840529" y="353495"/>
                  <a:pt x="1772356" y="304800"/>
                </a:cubicBezTo>
                <a:cubicBezTo>
                  <a:pt x="1757046" y="293864"/>
                  <a:pt x="1745291" y="276103"/>
                  <a:pt x="1727200" y="270934"/>
                </a:cubicBezTo>
                <a:cubicBezTo>
                  <a:pt x="1675878" y="256271"/>
                  <a:pt x="1531274" y="236493"/>
                  <a:pt x="1456267" y="225778"/>
                </a:cubicBezTo>
                <a:cubicBezTo>
                  <a:pt x="1444978" y="222015"/>
                  <a:pt x="1433338" y="219176"/>
                  <a:pt x="1422400" y="214489"/>
                </a:cubicBezTo>
                <a:cubicBezTo>
                  <a:pt x="1406932" y="207860"/>
                  <a:pt x="1393002" y="197821"/>
                  <a:pt x="1377245" y="191912"/>
                </a:cubicBezTo>
                <a:cubicBezTo>
                  <a:pt x="1362718" y="186464"/>
                  <a:pt x="1347007" y="184885"/>
                  <a:pt x="1332089" y="180623"/>
                </a:cubicBezTo>
                <a:cubicBezTo>
                  <a:pt x="1320647" y="177354"/>
                  <a:pt x="1309766" y="172220"/>
                  <a:pt x="1298222" y="169334"/>
                </a:cubicBezTo>
                <a:cubicBezTo>
                  <a:pt x="1279608" y="164680"/>
                  <a:pt x="1260392" y="162699"/>
                  <a:pt x="1241778" y="158045"/>
                </a:cubicBezTo>
                <a:cubicBezTo>
                  <a:pt x="1230234" y="155159"/>
                  <a:pt x="1219547" y="149249"/>
                  <a:pt x="1207911" y="146756"/>
                </a:cubicBezTo>
                <a:cubicBezTo>
                  <a:pt x="1093124" y="122159"/>
                  <a:pt x="1070563" y="124178"/>
                  <a:pt x="1004711" y="11288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91CEC3B-8116-4306-A2EA-A9ABCB38D252}"/>
              </a:ext>
            </a:extLst>
          </p:cNvPr>
          <p:cNvSpPr/>
          <p:nvPr/>
        </p:nvSpPr>
        <p:spPr>
          <a:xfrm>
            <a:off x="846667" y="4334871"/>
            <a:ext cx="1975555" cy="1485659"/>
          </a:xfrm>
          <a:custGeom>
            <a:avLst/>
            <a:gdLst>
              <a:gd name="connsiteX0" fmla="*/ 1286933 w 1975555"/>
              <a:gd name="connsiteY0" fmla="*/ 33929 h 1485659"/>
              <a:gd name="connsiteX1" fmla="*/ 1230489 w 1975555"/>
              <a:gd name="connsiteY1" fmla="*/ 22640 h 1485659"/>
              <a:gd name="connsiteX2" fmla="*/ 1004711 w 1975555"/>
              <a:gd name="connsiteY2" fmla="*/ 45218 h 1485659"/>
              <a:gd name="connsiteX3" fmla="*/ 914400 w 1975555"/>
              <a:gd name="connsiteY3" fmla="*/ 67796 h 1485659"/>
              <a:gd name="connsiteX4" fmla="*/ 869244 w 1975555"/>
              <a:gd name="connsiteY4" fmla="*/ 79085 h 1485659"/>
              <a:gd name="connsiteX5" fmla="*/ 801511 w 1975555"/>
              <a:gd name="connsiteY5" fmla="*/ 112951 h 1485659"/>
              <a:gd name="connsiteX6" fmla="*/ 677333 w 1975555"/>
              <a:gd name="connsiteY6" fmla="*/ 158107 h 1485659"/>
              <a:gd name="connsiteX7" fmla="*/ 620889 w 1975555"/>
              <a:gd name="connsiteY7" fmla="*/ 191973 h 1485659"/>
              <a:gd name="connsiteX8" fmla="*/ 587022 w 1975555"/>
              <a:gd name="connsiteY8" fmla="*/ 203262 h 1485659"/>
              <a:gd name="connsiteX9" fmla="*/ 553155 w 1975555"/>
              <a:gd name="connsiteY9" fmla="*/ 225840 h 1485659"/>
              <a:gd name="connsiteX10" fmla="*/ 485422 w 1975555"/>
              <a:gd name="connsiteY10" fmla="*/ 259707 h 1485659"/>
              <a:gd name="connsiteX11" fmla="*/ 440266 w 1975555"/>
              <a:gd name="connsiteY11" fmla="*/ 293573 h 1485659"/>
              <a:gd name="connsiteX12" fmla="*/ 406400 w 1975555"/>
              <a:gd name="connsiteY12" fmla="*/ 316151 h 1485659"/>
              <a:gd name="connsiteX13" fmla="*/ 349955 w 1975555"/>
              <a:gd name="connsiteY13" fmla="*/ 372596 h 1485659"/>
              <a:gd name="connsiteX14" fmla="*/ 316089 w 1975555"/>
              <a:gd name="connsiteY14" fmla="*/ 417751 h 1485659"/>
              <a:gd name="connsiteX15" fmla="*/ 282222 w 1975555"/>
              <a:gd name="connsiteY15" fmla="*/ 440329 h 1485659"/>
              <a:gd name="connsiteX16" fmla="*/ 248355 w 1975555"/>
              <a:gd name="connsiteY16" fmla="*/ 485485 h 1485659"/>
              <a:gd name="connsiteX17" fmla="*/ 191911 w 1975555"/>
              <a:gd name="connsiteY17" fmla="*/ 541929 h 1485659"/>
              <a:gd name="connsiteX18" fmla="*/ 158044 w 1975555"/>
              <a:gd name="connsiteY18" fmla="*/ 620951 h 1485659"/>
              <a:gd name="connsiteX19" fmla="*/ 135466 w 1975555"/>
              <a:gd name="connsiteY19" fmla="*/ 688685 h 1485659"/>
              <a:gd name="connsiteX20" fmla="*/ 124177 w 1975555"/>
              <a:gd name="connsiteY20" fmla="*/ 733840 h 1485659"/>
              <a:gd name="connsiteX21" fmla="*/ 101600 w 1975555"/>
              <a:gd name="connsiteY21" fmla="*/ 767707 h 1485659"/>
              <a:gd name="connsiteX22" fmla="*/ 67733 w 1975555"/>
              <a:gd name="connsiteY22" fmla="*/ 846729 h 1485659"/>
              <a:gd name="connsiteX23" fmla="*/ 33866 w 1975555"/>
              <a:gd name="connsiteY23" fmla="*/ 948329 h 1485659"/>
              <a:gd name="connsiteX24" fmla="*/ 11289 w 1975555"/>
              <a:gd name="connsiteY24" fmla="*/ 1016062 h 1485659"/>
              <a:gd name="connsiteX25" fmla="*/ 0 w 1975555"/>
              <a:gd name="connsiteY25" fmla="*/ 1049929 h 1485659"/>
              <a:gd name="connsiteX26" fmla="*/ 33866 w 1975555"/>
              <a:gd name="connsiteY26" fmla="*/ 1207973 h 1485659"/>
              <a:gd name="connsiteX27" fmla="*/ 45155 w 1975555"/>
              <a:gd name="connsiteY27" fmla="*/ 1241840 h 1485659"/>
              <a:gd name="connsiteX28" fmla="*/ 56444 w 1975555"/>
              <a:gd name="connsiteY28" fmla="*/ 1275707 h 1485659"/>
              <a:gd name="connsiteX29" fmla="*/ 124177 w 1975555"/>
              <a:gd name="connsiteY29" fmla="*/ 1320862 h 1485659"/>
              <a:gd name="connsiteX30" fmla="*/ 158044 w 1975555"/>
              <a:gd name="connsiteY30" fmla="*/ 1388596 h 1485659"/>
              <a:gd name="connsiteX31" fmla="*/ 248355 w 1975555"/>
              <a:gd name="connsiteY31" fmla="*/ 1411173 h 1485659"/>
              <a:gd name="connsiteX32" fmla="*/ 632177 w 1975555"/>
              <a:gd name="connsiteY32" fmla="*/ 1422462 h 1485659"/>
              <a:gd name="connsiteX33" fmla="*/ 699911 w 1975555"/>
              <a:gd name="connsiteY33" fmla="*/ 1433751 h 1485659"/>
              <a:gd name="connsiteX34" fmla="*/ 835377 w 1975555"/>
              <a:gd name="connsiteY34" fmla="*/ 1456329 h 1485659"/>
              <a:gd name="connsiteX35" fmla="*/ 1027289 w 1975555"/>
              <a:gd name="connsiteY35" fmla="*/ 1467618 h 1485659"/>
              <a:gd name="connsiteX36" fmla="*/ 1309511 w 1975555"/>
              <a:gd name="connsiteY36" fmla="*/ 1467618 h 1485659"/>
              <a:gd name="connsiteX37" fmla="*/ 1388533 w 1975555"/>
              <a:gd name="connsiteY37" fmla="*/ 1445040 h 1485659"/>
              <a:gd name="connsiteX38" fmla="*/ 1467555 w 1975555"/>
              <a:gd name="connsiteY38" fmla="*/ 1399885 h 1485659"/>
              <a:gd name="connsiteX39" fmla="*/ 1512711 w 1975555"/>
              <a:gd name="connsiteY39" fmla="*/ 1388596 h 1485659"/>
              <a:gd name="connsiteX40" fmla="*/ 1569155 w 1975555"/>
              <a:gd name="connsiteY40" fmla="*/ 1366018 h 1485659"/>
              <a:gd name="connsiteX41" fmla="*/ 1603022 w 1975555"/>
              <a:gd name="connsiteY41" fmla="*/ 1354729 h 1485659"/>
              <a:gd name="connsiteX42" fmla="*/ 1648177 w 1975555"/>
              <a:gd name="connsiteY42" fmla="*/ 1332151 h 1485659"/>
              <a:gd name="connsiteX43" fmla="*/ 1693333 w 1975555"/>
              <a:gd name="connsiteY43" fmla="*/ 1320862 h 1485659"/>
              <a:gd name="connsiteX44" fmla="*/ 1772355 w 1975555"/>
              <a:gd name="connsiteY44" fmla="*/ 1298285 h 1485659"/>
              <a:gd name="connsiteX45" fmla="*/ 1806222 w 1975555"/>
              <a:gd name="connsiteY45" fmla="*/ 1275707 h 1485659"/>
              <a:gd name="connsiteX46" fmla="*/ 1873955 w 1975555"/>
              <a:gd name="connsiteY46" fmla="*/ 1253129 h 1485659"/>
              <a:gd name="connsiteX47" fmla="*/ 1941689 w 1975555"/>
              <a:gd name="connsiteY47" fmla="*/ 1196685 h 1485659"/>
              <a:gd name="connsiteX48" fmla="*/ 1975555 w 1975555"/>
              <a:gd name="connsiteY48" fmla="*/ 1083796 h 1485659"/>
              <a:gd name="connsiteX49" fmla="*/ 1964266 w 1975555"/>
              <a:gd name="connsiteY49" fmla="*/ 858018 h 1485659"/>
              <a:gd name="connsiteX50" fmla="*/ 1941689 w 1975555"/>
              <a:gd name="connsiteY50" fmla="*/ 778996 h 1485659"/>
              <a:gd name="connsiteX51" fmla="*/ 1919111 w 1975555"/>
              <a:gd name="connsiteY51" fmla="*/ 688685 h 1485659"/>
              <a:gd name="connsiteX52" fmla="*/ 1896533 w 1975555"/>
              <a:gd name="connsiteY52" fmla="*/ 598373 h 1485659"/>
              <a:gd name="connsiteX53" fmla="*/ 1885244 w 1975555"/>
              <a:gd name="connsiteY53" fmla="*/ 541929 h 1485659"/>
              <a:gd name="connsiteX54" fmla="*/ 1851377 w 1975555"/>
              <a:gd name="connsiteY54" fmla="*/ 508062 h 1485659"/>
              <a:gd name="connsiteX55" fmla="*/ 1840089 w 1975555"/>
              <a:gd name="connsiteY55" fmla="*/ 440329 h 1485659"/>
              <a:gd name="connsiteX56" fmla="*/ 1806222 w 1975555"/>
              <a:gd name="connsiteY56" fmla="*/ 361307 h 1485659"/>
              <a:gd name="connsiteX57" fmla="*/ 1783644 w 1975555"/>
              <a:gd name="connsiteY57" fmla="*/ 327440 h 1485659"/>
              <a:gd name="connsiteX58" fmla="*/ 1749777 w 1975555"/>
              <a:gd name="connsiteY58" fmla="*/ 304862 h 1485659"/>
              <a:gd name="connsiteX59" fmla="*/ 1738489 w 1975555"/>
              <a:gd name="connsiteY59" fmla="*/ 270996 h 1485659"/>
              <a:gd name="connsiteX60" fmla="*/ 1603022 w 1975555"/>
              <a:gd name="connsiteY60" fmla="*/ 203262 h 1485659"/>
              <a:gd name="connsiteX61" fmla="*/ 1569155 w 1975555"/>
              <a:gd name="connsiteY61" fmla="*/ 191973 h 1485659"/>
              <a:gd name="connsiteX62" fmla="*/ 1535289 w 1975555"/>
              <a:gd name="connsiteY62" fmla="*/ 180685 h 1485659"/>
              <a:gd name="connsiteX63" fmla="*/ 1501422 w 1975555"/>
              <a:gd name="connsiteY63" fmla="*/ 158107 h 1485659"/>
              <a:gd name="connsiteX64" fmla="*/ 1467555 w 1975555"/>
              <a:gd name="connsiteY64" fmla="*/ 146818 h 1485659"/>
              <a:gd name="connsiteX65" fmla="*/ 1444977 w 1975555"/>
              <a:gd name="connsiteY65" fmla="*/ 112951 h 1485659"/>
              <a:gd name="connsiteX66" fmla="*/ 1411111 w 1975555"/>
              <a:gd name="connsiteY66" fmla="*/ 90373 h 1485659"/>
              <a:gd name="connsiteX67" fmla="*/ 1365955 w 1975555"/>
              <a:gd name="connsiteY67" fmla="*/ 56507 h 1485659"/>
              <a:gd name="connsiteX68" fmla="*/ 1298222 w 1975555"/>
              <a:gd name="connsiteY68" fmla="*/ 62 h 1485659"/>
              <a:gd name="connsiteX69" fmla="*/ 1286933 w 1975555"/>
              <a:gd name="connsiteY69" fmla="*/ 33929 h 14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975555" h="1485659">
                <a:moveTo>
                  <a:pt x="1286933" y="33929"/>
                </a:moveTo>
                <a:cubicBezTo>
                  <a:pt x="1275644" y="37692"/>
                  <a:pt x="1249676" y="22640"/>
                  <a:pt x="1230489" y="22640"/>
                </a:cubicBezTo>
                <a:cubicBezTo>
                  <a:pt x="1039140" y="22640"/>
                  <a:pt x="1107166" y="22450"/>
                  <a:pt x="1004711" y="45218"/>
                </a:cubicBezTo>
                <a:cubicBezTo>
                  <a:pt x="849779" y="79648"/>
                  <a:pt x="1020310" y="37536"/>
                  <a:pt x="914400" y="67796"/>
                </a:cubicBezTo>
                <a:cubicBezTo>
                  <a:pt x="899482" y="72058"/>
                  <a:pt x="883650" y="73323"/>
                  <a:pt x="869244" y="79085"/>
                </a:cubicBezTo>
                <a:cubicBezTo>
                  <a:pt x="845807" y="88460"/>
                  <a:pt x="824812" y="103242"/>
                  <a:pt x="801511" y="112951"/>
                </a:cubicBezTo>
                <a:cubicBezTo>
                  <a:pt x="738282" y="139296"/>
                  <a:pt x="735670" y="128939"/>
                  <a:pt x="677333" y="158107"/>
                </a:cubicBezTo>
                <a:cubicBezTo>
                  <a:pt x="657708" y="167919"/>
                  <a:pt x="640514" y="182161"/>
                  <a:pt x="620889" y="191973"/>
                </a:cubicBezTo>
                <a:cubicBezTo>
                  <a:pt x="610246" y="197295"/>
                  <a:pt x="597665" y="197940"/>
                  <a:pt x="587022" y="203262"/>
                </a:cubicBezTo>
                <a:cubicBezTo>
                  <a:pt x="574887" y="209330"/>
                  <a:pt x="565015" y="219251"/>
                  <a:pt x="553155" y="225840"/>
                </a:cubicBezTo>
                <a:cubicBezTo>
                  <a:pt x="531089" y="238099"/>
                  <a:pt x="507067" y="246720"/>
                  <a:pt x="485422" y="259707"/>
                </a:cubicBezTo>
                <a:cubicBezTo>
                  <a:pt x="469288" y="269387"/>
                  <a:pt x="455576" y="282637"/>
                  <a:pt x="440266" y="293573"/>
                </a:cubicBezTo>
                <a:cubicBezTo>
                  <a:pt x="429226" y="301459"/>
                  <a:pt x="417689" y="308625"/>
                  <a:pt x="406400" y="316151"/>
                </a:cubicBezTo>
                <a:cubicBezTo>
                  <a:pt x="346192" y="406463"/>
                  <a:pt x="425215" y="297336"/>
                  <a:pt x="349955" y="372596"/>
                </a:cubicBezTo>
                <a:cubicBezTo>
                  <a:pt x="336651" y="385900"/>
                  <a:pt x="329393" y="404447"/>
                  <a:pt x="316089" y="417751"/>
                </a:cubicBezTo>
                <a:cubicBezTo>
                  <a:pt x="306495" y="427345"/>
                  <a:pt x="291816" y="430735"/>
                  <a:pt x="282222" y="440329"/>
                </a:cubicBezTo>
                <a:cubicBezTo>
                  <a:pt x="268918" y="453633"/>
                  <a:pt x="260855" y="471422"/>
                  <a:pt x="248355" y="485485"/>
                </a:cubicBezTo>
                <a:cubicBezTo>
                  <a:pt x="230678" y="505372"/>
                  <a:pt x="210726" y="523114"/>
                  <a:pt x="191911" y="541929"/>
                </a:cubicBezTo>
                <a:cubicBezTo>
                  <a:pt x="155572" y="650946"/>
                  <a:pt x="213844" y="481453"/>
                  <a:pt x="158044" y="620951"/>
                </a:cubicBezTo>
                <a:cubicBezTo>
                  <a:pt x="149205" y="643048"/>
                  <a:pt x="141238" y="665596"/>
                  <a:pt x="135466" y="688685"/>
                </a:cubicBezTo>
                <a:cubicBezTo>
                  <a:pt x="131703" y="703737"/>
                  <a:pt x="130289" y="719579"/>
                  <a:pt x="124177" y="733840"/>
                </a:cubicBezTo>
                <a:cubicBezTo>
                  <a:pt x="118833" y="746311"/>
                  <a:pt x="109126" y="756418"/>
                  <a:pt x="101600" y="767707"/>
                </a:cubicBezTo>
                <a:cubicBezTo>
                  <a:pt x="71737" y="887155"/>
                  <a:pt x="112282" y="746495"/>
                  <a:pt x="67733" y="846729"/>
                </a:cubicBezTo>
                <a:cubicBezTo>
                  <a:pt x="67731" y="846732"/>
                  <a:pt x="39511" y="931394"/>
                  <a:pt x="33866" y="948329"/>
                </a:cubicBezTo>
                <a:lnTo>
                  <a:pt x="11289" y="1016062"/>
                </a:lnTo>
                <a:lnTo>
                  <a:pt x="0" y="1049929"/>
                </a:lnTo>
                <a:cubicBezTo>
                  <a:pt x="14241" y="1163853"/>
                  <a:pt x="1696" y="1111460"/>
                  <a:pt x="33866" y="1207973"/>
                </a:cubicBezTo>
                <a:lnTo>
                  <a:pt x="45155" y="1241840"/>
                </a:lnTo>
                <a:cubicBezTo>
                  <a:pt x="48918" y="1253129"/>
                  <a:pt x="46543" y="1269106"/>
                  <a:pt x="56444" y="1275707"/>
                </a:cubicBezTo>
                <a:lnTo>
                  <a:pt x="124177" y="1320862"/>
                </a:lnTo>
                <a:cubicBezTo>
                  <a:pt x="129520" y="1336891"/>
                  <a:pt x="140537" y="1379842"/>
                  <a:pt x="158044" y="1388596"/>
                </a:cubicBezTo>
                <a:cubicBezTo>
                  <a:pt x="185798" y="1402473"/>
                  <a:pt x="217338" y="1410261"/>
                  <a:pt x="248355" y="1411173"/>
                </a:cubicBezTo>
                <a:lnTo>
                  <a:pt x="632177" y="1422462"/>
                </a:lnTo>
                <a:lnTo>
                  <a:pt x="699911" y="1433751"/>
                </a:lnTo>
                <a:cubicBezTo>
                  <a:pt x="754966" y="1443761"/>
                  <a:pt x="775469" y="1451337"/>
                  <a:pt x="835377" y="1456329"/>
                </a:cubicBezTo>
                <a:cubicBezTo>
                  <a:pt x="899237" y="1461651"/>
                  <a:pt x="963318" y="1463855"/>
                  <a:pt x="1027289" y="1467618"/>
                </a:cubicBezTo>
                <a:cubicBezTo>
                  <a:pt x="1144334" y="1496880"/>
                  <a:pt x="1081729" y="1485841"/>
                  <a:pt x="1309511" y="1467618"/>
                </a:cubicBezTo>
                <a:cubicBezTo>
                  <a:pt x="1318122" y="1466929"/>
                  <a:pt x="1376830" y="1450892"/>
                  <a:pt x="1388533" y="1445040"/>
                </a:cubicBezTo>
                <a:cubicBezTo>
                  <a:pt x="1454037" y="1412288"/>
                  <a:pt x="1388391" y="1429571"/>
                  <a:pt x="1467555" y="1399885"/>
                </a:cubicBezTo>
                <a:cubicBezTo>
                  <a:pt x="1482082" y="1394437"/>
                  <a:pt x="1497992" y="1393502"/>
                  <a:pt x="1512711" y="1388596"/>
                </a:cubicBezTo>
                <a:cubicBezTo>
                  <a:pt x="1531935" y="1382188"/>
                  <a:pt x="1550181" y="1373133"/>
                  <a:pt x="1569155" y="1366018"/>
                </a:cubicBezTo>
                <a:cubicBezTo>
                  <a:pt x="1580297" y="1361840"/>
                  <a:pt x="1592085" y="1359417"/>
                  <a:pt x="1603022" y="1354729"/>
                </a:cubicBezTo>
                <a:cubicBezTo>
                  <a:pt x="1618490" y="1348100"/>
                  <a:pt x="1632420" y="1338060"/>
                  <a:pt x="1648177" y="1332151"/>
                </a:cubicBezTo>
                <a:cubicBezTo>
                  <a:pt x="1662704" y="1326703"/>
                  <a:pt x="1678415" y="1325124"/>
                  <a:pt x="1693333" y="1320862"/>
                </a:cubicBezTo>
                <a:cubicBezTo>
                  <a:pt x="1806669" y="1288480"/>
                  <a:pt x="1631233" y="1333563"/>
                  <a:pt x="1772355" y="1298285"/>
                </a:cubicBezTo>
                <a:cubicBezTo>
                  <a:pt x="1783644" y="1290759"/>
                  <a:pt x="1793824" y="1281217"/>
                  <a:pt x="1806222" y="1275707"/>
                </a:cubicBezTo>
                <a:cubicBezTo>
                  <a:pt x="1827970" y="1266041"/>
                  <a:pt x="1854153" y="1266330"/>
                  <a:pt x="1873955" y="1253129"/>
                </a:cubicBezTo>
                <a:cubicBezTo>
                  <a:pt x="1921106" y="1221695"/>
                  <a:pt x="1898228" y="1240145"/>
                  <a:pt x="1941689" y="1196685"/>
                </a:cubicBezTo>
                <a:cubicBezTo>
                  <a:pt x="1969172" y="1114232"/>
                  <a:pt x="1958494" y="1152040"/>
                  <a:pt x="1975555" y="1083796"/>
                </a:cubicBezTo>
                <a:cubicBezTo>
                  <a:pt x="1971792" y="1008537"/>
                  <a:pt x="1970524" y="933111"/>
                  <a:pt x="1964266" y="858018"/>
                </a:cubicBezTo>
                <a:cubicBezTo>
                  <a:pt x="1962010" y="830948"/>
                  <a:pt x="1948742" y="804857"/>
                  <a:pt x="1941689" y="778996"/>
                </a:cubicBezTo>
                <a:cubicBezTo>
                  <a:pt x="1933525" y="749059"/>
                  <a:pt x="1925197" y="719113"/>
                  <a:pt x="1919111" y="688685"/>
                </a:cubicBezTo>
                <a:cubicBezTo>
                  <a:pt x="1877504" y="480650"/>
                  <a:pt x="1931245" y="737219"/>
                  <a:pt x="1896533" y="598373"/>
                </a:cubicBezTo>
                <a:cubicBezTo>
                  <a:pt x="1891879" y="579759"/>
                  <a:pt x="1893825" y="559091"/>
                  <a:pt x="1885244" y="541929"/>
                </a:cubicBezTo>
                <a:cubicBezTo>
                  <a:pt x="1878104" y="527649"/>
                  <a:pt x="1862666" y="519351"/>
                  <a:pt x="1851377" y="508062"/>
                </a:cubicBezTo>
                <a:cubicBezTo>
                  <a:pt x="1847614" y="485484"/>
                  <a:pt x="1845054" y="462673"/>
                  <a:pt x="1840089" y="440329"/>
                </a:cubicBezTo>
                <a:cubicBezTo>
                  <a:pt x="1834332" y="414423"/>
                  <a:pt x="1818772" y="383270"/>
                  <a:pt x="1806222" y="361307"/>
                </a:cubicBezTo>
                <a:cubicBezTo>
                  <a:pt x="1799490" y="349527"/>
                  <a:pt x="1793238" y="337034"/>
                  <a:pt x="1783644" y="327440"/>
                </a:cubicBezTo>
                <a:cubicBezTo>
                  <a:pt x="1774050" y="317846"/>
                  <a:pt x="1761066" y="312388"/>
                  <a:pt x="1749777" y="304862"/>
                </a:cubicBezTo>
                <a:cubicBezTo>
                  <a:pt x="1746014" y="293573"/>
                  <a:pt x="1746903" y="279410"/>
                  <a:pt x="1738489" y="270996"/>
                </a:cubicBezTo>
                <a:cubicBezTo>
                  <a:pt x="1694722" y="227229"/>
                  <a:pt x="1658111" y="221625"/>
                  <a:pt x="1603022" y="203262"/>
                </a:cubicBezTo>
                <a:lnTo>
                  <a:pt x="1569155" y="191973"/>
                </a:lnTo>
                <a:lnTo>
                  <a:pt x="1535289" y="180685"/>
                </a:lnTo>
                <a:cubicBezTo>
                  <a:pt x="1524000" y="173159"/>
                  <a:pt x="1513557" y="164175"/>
                  <a:pt x="1501422" y="158107"/>
                </a:cubicBezTo>
                <a:cubicBezTo>
                  <a:pt x="1490779" y="152785"/>
                  <a:pt x="1476847" y="154252"/>
                  <a:pt x="1467555" y="146818"/>
                </a:cubicBezTo>
                <a:cubicBezTo>
                  <a:pt x="1456960" y="138342"/>
                  <a:pt x="1454571" y="122545"/>
                  <a:pt x="1444977" y="112951"/>
                </a:cubicBezTo>
                <a:cubicBezTo>
                  <a:pt x="1435383" y="103357"/>
                  <a:pt x="1422151" y="98259"/>
                  <a:pt x="1411111" y="90373"/>
                </a:cubicBezTo>
                <a:cubicBezTo>
                  <a:pt x="1395801" y="79437"/>
                  <a:pt x="1380240" y="68751"/>
                  <a:pt x="1365955" y="56507"/>
                </a:cubicBezTo>
                <a:cubicBezTo>
                  <a:pt x="1352445" y="44927"/>
                  <a:pt x="1319920" y="4402"/>
                  <a:pt x="1298222" y="62"/>
                </a:cubicBezTo>
                <a:cubicBezTo>
                  <a:pt x="1289971" y="-1588"/>
                  <a:pt x="1298222" y="30166"/>
                  <a:pt x="1286933" y="3392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FA1867-6E9D-4F11-8F6C-846407DB0D36}"/>
              </a:ext>
            </a:extLst>
          </p:cNvPr>
          <p:cNvSpPr txBox="1"/>
          <p:nvPr/>
        </p:nvSpPr>
        <p:spPr>
          <a:xfrm>
            <a:off x="7901485" y="3864379"/>
            <a:ext cx="21901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Three Groups seem to emerge 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FD46C0-6889-417D-BAAA-6647BE464019}"/>
              </a:ext>
            </a:extLst>
          </p:cNvPr>
          <p:cNvSpPr txBox="1"/>
          <p:nvPr/>
        </p:nvSpPr>
        <p:spPr>
          <a:xfrm>
            <a:off x="4156155" y="2866411"/>
            <a:ext cx="664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fruit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FB6EEE-3CA9-44EE-9A8A-3D050473F412}"/>
              </a:ext>
            </a:extLst>
          </p:cNvPr>
          <p:cNvSpPr txBox="1"/>
          <p:nvPr/>
        </p:nvSpPr>
        <p:spPr>
          <a:xfrm>
            <a:off x="2037018" y="2635105"/>
            <a:ext cx="93052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Veggies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28048-64F7-4C4E-AD6B-1017B8F67BAA}"/>
              </a:ext>
            </a:extLst>
          </p:cNvPr>
          <p:cNvSpPr txBox="1"/>
          <p:nvPr/>
        </p:nvSpPr>
        <p:spPr>
          <a:xfrm>
            <a:off x="620483" y="4205707"/>
            <a:ext cx="10055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protein</a:t>
            </a:r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CE136CE0-85FC-4714-872C-AEEAD563509D}"/>
              </a:ext>
            </a:extLst>
          </p:cNvPr>
          <p:cNvSpPr/>
          <p:nvPr/>
        </p:nvSpPr>
        <p:spPr>
          <a:xfrm>
            <a:off x="6784623" y="4735455"/>
            <a:ext cx="4628444" cy="1203385"/>
          </a:xfrm>
          <a:prstGeom prst="wedgeEllipseCallout">
            <a:avLst>
              <a:gd name="adj1" fmla="val -135711"/>
              <a:gd name="adj2" fmla="val -819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Tomato a fruit or a Vegetable?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B4F2C7-0DC4-4532-B3FE-D2D56A95331B}"/>
              </a:ext>
            </a:extLst>
          </p:cNvPr>
          <p:cNvGrpSpPr/>
          <p:nvPr/>
        </p:nvGrpSpPr>
        <p:grpSpPr>
          <a:xfrm>
            <a:off x="0" y="2743291"/>
            <a:ext cx="4565829" cy="3366135"/>
            <a:chOff x="0" y="2743291"/>
            <a:chExt cx="4565829" cy="336613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528F77-7241-4145-886C-3AC9D7E84BAD}"/>
                </a:ext>
              </a:extLst>
            </p:cNvPr>
            <p:cNvCxnSpPr/>
            <p:nvPr/>
          </p:nvCxnSpPr>
          <p:spPr>
            <a:xfrm>
              <a:off x="465427" y="5754756"/>
              <a:ext cx="3707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198AC87-2133-4680-A938-0A7162638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427" y="2968486"/>
              <a:ext cx="0" cy="2786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67E62B-68C0-4660-AE54-B5E8B20D4A2E}"/>
                </a:ext>
              </a:extLst>
            </p:cNvPr>
            <p:cNvSpPr txBox="1"/>
            <p:nvPr/>
          </p:nvSpPr>
          <p:spPr>
            <a:xfrm>
              <a:off x="985574" y="5740094"/>
              <a:ext cx="288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sweet the food tastes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906F87-AAA5-4711-B913-27FBE4277C4C}"/>
                </a:ext>
              </a:extLst>
            </p:cNvPr>
            <p:cNvSpPr txBox="1"/>
            <p:nvPr/>
          </p:nvSpPr>
          <p:spPr>
            <a:xfrm rot="16200000">
              <a:off x="-1256508" y="4020520"/>
              <a:ext cx="288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crunch the food is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BCA926-4E6F-4E5E-9B00-16A8C8FB35A9}"/>
                </a:ext>
              </a:extLst>
            </p:cNvPr>
            <p:cNvSpPr txBox="1"/>
            <p:nvPr/>
          </p:nvSpPr>
          <p:spPr>
            <a:xfrm>
              <a:off x="1034441" y="2743291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celery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2512C4-0EDF-41B7-B49A-4317E8A7C5F8}"/>
                </a:ext>
              </a:extLst>
            </p:cNvPr>
            <p:cNvSpPr txBox="1"/>
            <p:nvPr/>
          </p:nvSpPr>
          <p:spPr>
            <a:xfrm>
              <a:off x="1687937" y="3058972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carrot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8AB61B-51F9-4744-A25E-65A4527870E7}"/>
                </a:ext>
              </a:extLst>
            </p:cNvPr>
            <p:cNvSpPr txBox="1"/>
            <p:nvPr/>
          </p:nvSpPr>
          <p:spPr>
            <a:xfrm>
              <a:off x="1190983" y="3443900"/>
              <a:ext cx="1128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cucumber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FCFE4A-1E66-471C-900A-0F7C71143CF4}"/>
                </a:ext>
              </a:extLst>
            </p:cNvPr>
            <p:cNvSpPr txBox="1"/>
            <p:nvPr/>
          </p:nvSpPr>
          <p:spPr>
            <a:xfrm>
              <a:off x="626937" y="3151388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lettuce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54A95F-FA39-42AB-847D-3FC7D5643ACE}"/>
                </a:ext>
              </a:extLst>
            </p:cNvPr>
            <p:cNvSpPr txBox="1"/>
            <p:nvPr/>
          </p:nvSpPr>
          <p:spPr>
            <a:xfrm>
              <a:off x="1668191" y="4501225"/>
              <a:ext cx="66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nuts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EB8DF53-7603-474A-8403-922515627883}"/>
                </a:ext>
              </a:extLst>
            </p:cNvPr>
            <p:cNvSpPr txBox="1"/>
            <p:nvPr/>
          </p:nvSpPr>
          <p:spPr>
            <a:xfrm>
              <a:off x="1094715" y="4727831"/>
              <a:ext cx="863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shrimp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4B1923-2C29-41DA-B480-283F27FAD227}"/>
                </a:ext>
              </a:extLst>
            </p:cNvPr>
            <p:cNvSpPr txBox="1"/>
            <p:nvPr/>
          </p:nvSpPr>
          <p:spPr>
            <a:xfrm>
              <a:off x="3247358" y="3201556"/>
              <a:ext cx="78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D5FB23-5C54-47F9-8D2A-DBE3859B6CA1}"/>
                </a:ext>
              </a:extLst>
            </p:cNvPr>
            <p:cNvSpPr txBox="1"/>
            <p:nvPr/>
          </p:nvSpPr>
          <p:spPr>
            <a:xfrm>
              <a:off x="749667" y="5345888"/>
              <a:ext cx="861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cheese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90CAF0F-EA62-451B-9789-46FFEA24F1B0}"/>
                </a:ext>
              </a:extLst>
            </p:cNvPr>
            <p:cNvSpPr txBox="1"/>
            <p:nvPr/>
          </p:nvSpPr>
          <p:spPr>
            <a:xfrm>
              <a:off x="1962129" y="5128956"/>
              <a:ext cx="6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fish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375FC66-BA29-477E-8DBD-CF1FBDD8FEBC}"/>
                </a:ext>
              </a:extLst>
            </p:cNvPr>
            <p:cNvSpPr txBox="1"/>
            <p:nvPr/>
          </p:nvSpPr>
          <p:spPr>
            <a:xfrm>
              <a:off x="3779614" y="3585550"/>
              <a:ext cx="78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pear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DD0488C-970B-4366-A12B-A49C0495F499}"/>
                </a:ext>
              </a:extLst>
            </p:cNvPr>
            <p:cNvSpPr txBox="1"/>
            <p:nvPr/>
          </p:nvSpPr>
          <p:spPr>
            <a:xfrm>
              <a:off x="3185744" y="3917228"/>
              <a:ext cx="78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40908EF-CBAD-494A-BCFF-9A1EFE4FD890}"/>
                </a:ext>
              </a:extLst>
            </p:cNvPr>
            <p:cNvSpPr txBox="1"/>
            <p:nvPr/>
          </p:nvSpPr>
          <p:spPr>
            <a:xfrm>
              <a:off x="3006651" y="4670153"/>
              <a:ext cx="97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orange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36848A-4B51-4E99-90D0-2F84F98BE335}"/>
                </a:ext>
              </a:extLst>
            </p:cNvPr>
            <p:cNvSpPr txBox="1"/>
            <p:nvPr/>
          </p:nvSpPr>
          <p:spPr>
            <a:xfrm>
              <a:off x="3482679" y="5131770"/>
              <a:ext cx="97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banana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F783-0A1B-4917-B81A-62D1D6AA047F}"/>
                </a:ext>
              </a:extLst>
            </p:cNvPr>
            <p:cNvSpPr txBox="1"/>
            <p:nvPr/>
          </p:nvSpPr>
          <p:spPr>
            <a:xfrm>
              <a:off x="1542301" y="3724155"/>
              <a:ext cx="132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green bean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A192-5AB5-4113-9817-3D9732ED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3126C-1140-4FF9-A49D-06B1027C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59955"/>
            <a:ext cx="10515600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Computation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37AA5-1E54-4D87-9FBF-F6B9B3093A8E}"/>
              </a:ext>
            </a:extLst>
          </p:cNvPr>
          <p:cNvSpPr txBox="1"/>
          <p:nvPr/>
        </p:nvSpPr>
        <p:spPr>
          <a:xfrm>
            <a:off x="270933" y="1129730"/>
            <a:ext cx="2517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Euclidean Distance in 2D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D9068D-F04A-4530-8DB4-4EC89F882783}"/>
              </a:ext>
            </a:extLst>
          </p:cNvPr>
          <p:cNvCxnSpPr/>
          <p:nvPr/>
        </p:nvCxnSpPr>
        <p:spPr>
          <a:xfrm>
            <a:off x="7490178" y="1445819"/>
            <a:ext cx="2065867" cy="29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EBEA34A-F586-47FB-850B-2853FEBEA900}"/>
              </a:ext>
            </a:extLst>
          </p:cNvPr>
          <p:cNvSpPr/>
          <p:nvPr/>
        </p:nvSpPr>
        <p:spPr>
          <a:xfrm>
            <a:off x="7044268" y="1112376"/>
            <a:ext cx="445910" cy="48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CEB5C-90A6-4D5B-B087-5170CF370E2C}"/>
              </a:ext>
            </a:extLst>
          </p:cNvPr>
          <p:cNvSpPr/>
          <p:nvPr/>
        </p:nvSpPr>
        <p:spPr>
          <a:xfrm>
            <a:off x="9556045" y="1499062"/>
            <a:ext cx="445910" cy="48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37DAEE-8F19-4030-A7EC-90DB3E66AE0F}"/>
                  </a:ext>
                </a:extLst>
              </p:cNvPr>
              <p:cNvSpPr/>
              <p:nvPr/>
            </p:nvSpPr>
            <p:spPr>
              <a:xfrm>
                <a:off x="6256804" y="1470922"/>
                <a:ext cx="963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37DAEE-8F19-4030-A7EC-90DB3E66A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470922"/>
                <a:ext cx="963789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9C6086-C6CF-464E-97A5-73985D8C49CE}"/>
                  </a:ext>
                </a:extLst>
              </p:cNvPr>
              <p:cNvSpPr/>
              <p:nvPr/>
            </p:nvSpPr>
            <p:spPr>
              <a:xfrm>
                <a:off x="9779000" y="1924838"/>
                <a:ext cx="974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9C6086-C6CF-464E-97A5-73985D8C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0" y="1924838"/>
                <a:ext cx="97443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5269DF-460D-4388-BF38-9214ED144112}"/>
                  </a:ext>
                </a:extLst>
              </p:cNvPr>
              <p:cNvSpPr/>
              <p:nvPr/>
            </p:nvSpPr>
            <p:spPr>
              <a:xfrm>
                <a:off x="122582" y="1602684"/>
                <a:ext cx="4287649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5269DF-460D-4388-BF38-9214ED14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" y="1602684"/>
                <a:ext cx="4287649" cy="427746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C45B055-2A0B-4F67-8FDD-20A120CB59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4" y="2851094"/>
            <a:ext cx="320729" cy="320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92649E-1F09-4062-AF9A-F7A8976363BF}"/>
                  </a:ext>
                </a:extLst>
              </p:cNvPr>
              <p:cNvSpPr/>
              <p:nvPr/>
            </p:nvSpPr>
            <p:spPr>
              <a:xfrm>
                <a:off x="721673" y="2851094"/>
                <a:ext cx="3501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𝑠𝑤𝑒𝑒𝑡𝑛𝑒𝑠𝑠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𝑐𝑟𝑢𝑛𝑐h𝑖𝑛𝑒𝑠𝑠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92649E-1F09-4062-AF9A-F7A897636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3" y="2851094"/>
                <a:ext cx="3501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7393699-13EE-4585-B619-2B2036546226}"/>
              </a:ext>
            </a:extLst>
          </p:cNvPr>
          <p:cNvSpPr txBox="1"/>
          <p:nvPr/>
        </p:nvSpPr>
        <p:spPr>
          <a:xfrm>
            <a:off x="270934" y="2435462"/>
            <a:ext cx="47977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attributes for the tomato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55FF-2953-4AB9-8280-EAF7E3FCD98A}"/>
              </a:ext>
            </a:extLst>
          </p:cNvPr>
          <p:cNvSpPr txBox="1"/>
          <p:nvPr/>
        </p:nvSpPr>
        <p:spPr>
          <a:xfrm>
            <a:off x="270932" y="3436876"/>
            <a:ext cx="61750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compute  the following table for its closest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FC12DB-6267-43E2-A9B0-B273E995F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8025" y="3621542"/>
            <a:ext cx="2687859" cy="20426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B9FF14-CF25-4B48-B758-53AEFC0C06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587" y="4534584"/>
            <a:ext cx="178326" cy="1783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65DE90-6463-4853-833D-63C5072893F4}"/>
              </a:ext>
            </a:extLst>
          </p:cNvPr>
          <p:cNvSpPr txBox="1"/>
          <p:nvPr/>
        </p:nvSpPr>
        <p:spPr>
          <a:xfrm>
            <a:off x="8695940" y="3171823"/>
            <a:ext cx="26499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Tomato and its neighbors!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25719-F369-45FC-92F0-5F3ED429C236}"/>
              </a:ext>
            </a:extLst>
          </p:cNvPr>
          <p:cNvCxnSpPr>
            <a:cxnSpLocks/>
          </p:cNvCxnSpPr>
          <p:nvPr/>
        </p:nvCxnSpPr>
        <p:spPr>
          <a:xfrm flipH="1">
            <a:off x="9924221" y="4670476"/>
            <a:ext cx="183444" cy="15240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BB4575-FDDF-4304-A469-E42D012BC68A}"/>
              </a:ext>
            </a:extLst>
          </p:cNvPr>
          <p:cNvCxnSpPr>
            <a:cxnSpLocks/>
          </p:cNvCxnSpPr>
          <p:nvPr/>
        </p:nvCxnSpPr>
        <p:spPr>
          <a:xfrm flipV="1">
            <a:off x="10292856" y="4418808"/>
            <a:ext cx="304801" cy="16389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8EDAAB-2DD5-4CB6-924F-7F9A7FA4F76D}"/>
              </a:ext>
            </a:extLst>
          </p:cNvPr>
          <p:cNvCxnSpPr>
            <a:cxnSpLocks/>
          </p:cNvCxnSpPr>
          <p:nvPr/>
        </p:nvCxnSpPr>
        <p:spPr>
          <a:xfrm flipH="1" flipV="1">
            <a:off x="10366975" y="4670476"/>
            <a:ext cx="271207" cy="124379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D3C56A-B1F4-458C-ADA5-3FEC8BEC898C}"/>
              </a:ext>
            </a:extLst>
          </p:cNvPr>
          <p:cNvCxnSpPr/>
          <p:nvPr/>
        </p:nvCxnSpPr>
        <p:spPr>
          <a:xfrm flipH="1" flipV="1">
            <a:off x="9876304" y="4418808"/>
            <a:ext cx="289215" cy="16389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66EDA1A-4A24-4EC4-AC7D-2B32498D2D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32" y="3875094"/>
            <a:ext cx="6130427" cy="13375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789C9A-99A8-402D-AF73-A1B58DBC6398}"/>
              </a:ext>
            </a:extLst>
          </p:cNvPr>
          <p:cNvSpPr txBox="1"/>
          <p:nvPr/>
        </p:nvSpPr>
        <p:spPr>
          <a:xfrm>
            <a:off x="294606" y="5503499"/>
            <a:ext cx="319475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1NN – Single nearest neighbor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5373F0E-2236-4D3E-A7B1-7CD7AE9968BF}"/>
              </a:ext>
            </a:extLst>
          </p:cNvPr>
          <p:cNvSpPr/>
          <p:nvPr/>
        </p:nvSpPr>
        <p:spPr>
          <a:xfrm>
            <a:off x="3714044" y="5508978"/>
            <a:ext cx="3245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EB2F9-8EBD-4FD4-A8BC-59DA64352321}"/>
              </a:ext>
            </a:extLst>
          </p:cNvPr>
          <p:cNvSpPr txBox="1"/>
          <p:nvPr/>
        </p:nvSpPr>
        <p:spPr>
          <a:xfrm>
            <a:off x="4219815" y="5503499"/>
            <a:ext cx="8458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orange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E275EE8-6B2E-42B0-8270-DC797EEB0AAD}"/>
              </a:ext>
            </a:extLst>
          </p:cNvPr>
          <p:cNvSpPr/>
          <p:nvPr/>
        </p:nvSpPr>
        <p:spPr>
          <a:xfrm>
            <a:off x="5250560" y="4912208"/>
            <a:ext cx="372533" cy="369332"/>
          </a:xfrm>
          <a:prstGeom prst="flowChartAlternate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72A7B7A-3A82-42FD-8DD5-59363F4EE34E}"/>
              </a:ext>
            </a:extLst>
          </p:cNvPr>
          <p:cNvSpPr/>
          <p:nvPr/>
        </p:nvSpPr>
        <p:spPr>
          <a:xfrm>
            <a:off x="5231783" y="5512402"/>
            <a:ext cx="14874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0FDEF7-B88B-4E58-8B3A-F88F5ECDBA05}"/>
              </a:ext>
            </a:extLst>
          </p:cNvPr>
          <p:cNvSpPr txBox="1"/>
          <p:nvPr/>
        </p:nvSpPr>
        <p:spPr>
          <a:xfrm>
            <a:off x="6858001" y="5512402"/>
            <a:ext cx="632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fruit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C5D29-397D-40A0-87CD-519F6B3CDA00}"/>
              </a:ext>
            </a:extLst>
          </p:cNvPr>
          <p:cNvSpPr txBox="1"/>
          <p:nvPr/>
        </p:nvSpPr>
        <p:spPr>
          <a:xfrm>
            <a:off x="5355788" y="5298150"/>
            <a:ext cx="104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Classification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309EB-C455-48CB-B30B-5C321F09223E}"/>
              </a:ext>
            </a:extLst>
          </p:cNvPr>
          <p:cNvSpPr txBox="1"/>
          <p:nvPr/>
        </p:nvSpPr>
        <p:spPr>
          <a:xfrm>
            <a:off x="294605" y="6091732"/>
            <a:ext cx="319475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3NN – Three  nearest neighbors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B9F3C23-0A72-4518-BE26-06188157C422}"/>
              </a:ext>
            </a:extLst>
          </p:cNvPr>
          <p:cNvSpPr/>
          <p:nvPr/>
        </p:nvSpPr>
        <p:spPr>
          <a:xfrm>
            <a:off x="3714044" y="6168260"/>
            <a:ext cx="3245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1D11B-A674-4CFC-9B93-F573BC23410F}"/>
              </a:ext>
            </a:extLst>
          </p:cNvPr>
          <p:cNvSpPr txBox="1"/>
          <p:nvPr/>
        </p:nvSpPr>
        <p:spPr>
          <a:xfrm>
            <a:off x="4219814" y="6060921"/>
            <a:ext cx="180329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fruits, 1 protein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ECC7DFE-2D28-4552-8AF6-72A7EC099EE6}"/>
              </a:ext>
            </a:extLst>
          </p:cNvPr>
          <p:cNvSpPr/>
          <p:nvPr/>
        </p:nvSpPr>
        <p:spPr>
          <a:xfrm>
            <a:off x="6154631" y="6091732"/>
            <a:ext cx="14874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C4C69-5BC9-48DE-91E4-994B32C73381}"/>
              </a:ext>
            </a:extLst>
          </p:cNvPr>
          <p:cNvSpPr txBox="1"/>
          <p:nvPr/>
        </p:nvSpPr>
        <p:spPr>
          <a:xfrm>
            <a:off x="7809475" y="6075466"/>
            <a:ext cx="632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fruit</a:t>
            </a:r>
          </a:p>
        </p:txBody>
      </p:sp>
    </p:spTree>
    <p:extLst>
      <p:ext uri="{BB962C8B-B14F-4D97-AF65-F5344CB8AC3E}">
        <p14:creationId xmlns:p14="http://schemas.microsoft.com/office/powerpoint/2010/main" val="29110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3A52-5486-4474-97D4-B834595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59955"/>
            <a:ext cx="10515600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‘k’  understanding the tradeoffs!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01EED-B2A3-4301-A436-F0906856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7A889-A3D1-4F28-8A79-0C2633FE3CE7}"/>
              </a:ext>
            </a:extLst>
          </p:cNvPr>
          <p:cNvSpPr txBox="1"/>
          <p:nvPr/>
        </p:nvSpPr>
        <p:spPr>
          <a:xfrm>
            <a:off x="347870" y="1103243"/>
            <a:ext cx="56255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the decision boundary varies with small or large k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53B20-0223-41E9-8A45-D24A3BB309C7}"/>
              </a:ext>
            </a:extLst>
          </p:cNvPr>
          <p:cNvCxnSpPr>
            <a:cxnSpLocks/>
          </p:cNvCxnSpPr>
          <p:nvPr/>
        </p:nvCxnSpPr>
        <p:spPr>
          <a:xfrm flipV="1">
            <a:off x="610521" y="2510957"/>
            <a:ext cx="0" cy="25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C480E3-7C05-4F1D-91F2-9303632AE8D3}"/>
              </a:ext>
            </a:extLst>
          </p:cNvPr>
          <p:cNvCxnSpPr>
            <a:cxnSpLocks/>
          </p:cNvCxnSpPr>
          <p:nvPr/>
        </p:nvCxnSpPr>
        <p:spPr>
          <a:xfrm flipV="1">
            <a:off x="610521" y="5075252"/>
            <a:ext cx="3256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1A355-3BA8-4334-8279-7711615ED767}"/>
              </a:ext>
            </a:extLst>
          </p:cNvPr>
          <p:cNvCxnSpPr/>
          <p:nvPr/>
        </p:nvCxnSpPr>
        <p:spPr>
          <a:xfrm>
            <a:off x="1020725" y="3238776"/>
            <a:ext cx="1729408" cy="14511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64CC3A2-1E87-4E0F-9656-A543AA68BC98}"/>
              </a:ext>
            </a:extLst>
          </p:cNvPr>
          <p:cNvSpPr/>
          <p:nvPr/>
        </p:nvSpPr>
        <p:spPr>
          <a:xfrm>
            <a:off x="1384975" y="3104509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4760F-A173-42C0-B991-85E841F25ABE}"/>
              </a:ext>
            </a:extLst>
          </p:cNvPr>
          <p:cNvSpPr/>
          <p:nvPr/>
        </p:nvSpPr>
        <p:spPr>
          <a:xfrm>
            <a:off x="1580077" y="3421797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FC76D-AEF6-4526-8697-A93E24842B72}"/>
              </a:ext>
            </a:extLst>
          </p:cNvPr>
          <p:cNvSpPr/>
          <p:nvPr/>
        </p:nvSpPr>
        <p:spPr>
          <a:xfrm>
            <a:off x="1946229" y="2803812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3AB7FB-923C-415F-82BD-11B5127AB191}"/>
              </a:ext>
            </a:extLst>
          </p:cNvPr>
          <p:cNvSpPr/>
          <p:nvPr/>
        </p:nvSpPr>
        <p:spPr>
          <a:xfrm>
            <a:off x="2026541" y="3529041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07E94D-A61C-4D95-9675-7A646563AA84}"/>
              </a:ext>
            </a:extLst>
          </p:cNvPr>
          <p:cNvSpPr/>
          <p:nvPr/>
        </p:nvSpPr>
        <p:spPr>
          <a:xfrm>
            <a:off x="2409625" y="3213375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5A578C-43ED-4F6F-B70C-7144637C9CC9}"/>
              </a:ext>
            </a:extLst>
          </p:cNvPr>
          <p:cNvSpPr/>
          <p:nvPr/>
        </p:nvSpPr>
        <p:spPr>
          <a:xfrm>
            <a:off x="2358825" y="4141503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A85F29-9B31-47DA-B97D-869063F26487}"/>
              </a:ext>
            </a:extLst>
          </p:cNvPr>
          <p:cNvSpPr/>
          <p:nvPr/>
        </p:nvSpPr>
        <p:spPr>
          <a:xfrm>
            <a:off x="1020725" y="3680602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D973E9D-5FF2-4543-82BD-AD219168F0C5}"/>
              </a:ext>
            </a:extLst>
          </p:cNvPr>
          <p:cNvSpPr/>
          <p:nvPr/>
        </p:nvSpPr>
        <p:spPr>
          <a:xfrm>
            <a:off x="717765" y="3927771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15C5382-DD65-4C91-8DED-C620AC0CF680}"/>
              </a:ext>
            </a:extLst>
          </p:cNvPr>
          <p:cNvSpPr/>
          <p:nvPr/>
        </p:nvSpPr>
        <p:spPr>
          <a:xfrm>
            <a:off x="870165" y="4306288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40289F-1DDF-44D2-8BBB-E532712007E2}"/>
              </a:ext>
            </a:extLst>
          </p:cNvPr>
          <p:cNvSpPr/>
          <p:nvPr/>
        </p:nvSpPr>
        <p:spPr>
          <a:xfrm>
            <a:off x="1342641" y="3930555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8346A1-F141-4F29-ACA0-C564A4D4393F}"/>
              </a:ext>
            </a:extLst>
          </p:cNvPr>
          <p:cNvSpPr/>
          <p:nvPr/>
        </p:nvSpPr>
        <p:spPr>
          <a:xfrm>
            <a:off x="1582469" y="4280447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8DD2906-C516-4414-A0CC-886C582B74D8}"/>
              </a:ext>
            </a:extLst>
          </p:cNvPr>
          <p:cNvSpPr/>
          <p:nvPr/>
        </p:nvSpPr>
        <p:spPr>
          <a:xfrm>
            <a:off x="2204216" y="4652671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F77976E-9F32-44D1-93F2-01816560694B}"/>
              </a:ext>
            </a:extLst>
          </p:cNvPr>
          <p:cNvSpPr/>
          <p:nvPr/>
        </p:nvSpPr>
        <p:spPr>
          <a:xfrm>
            <a:off x="2106665" y="3789169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FA4A69-56FB-46AA-ACCC-B306FEF7382D}"/>
              </a:ext>
            </a:extLst>
          </p:cNvPr>
          <p:cNvCxnSpPr>
            <a:cxnSpLocks/>
          </p:cNvCxnSpPr>
          <p:nvPr/>
        </p:nvCxnSpPr>
        <p:spPr>
          <a:xfrm flipV="1">
            <a:off x="4753174" y="2493379"/>
            <a:ext cx="0" cy="25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226E7-2C93-4E5A-8568-3E76FB7143A9}"/>
              </a:ext>
            </a:extLst>
          </p:cNvPr>
          <p:cNvCxnSpPr>
            <a:cxnSpLocks/>
          </p:cNvCxnSpPr>
          <p:nvPr/>
        </p:nvCxnSpPr>
        <p:spPr>
          <a:xfrm flipV="1">
            <a:off x="4753174" y="5057674"/>
            <a:ext cx="3256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E4C5F75-155E-4740-B60C-FE7122C669B1}"/>
              </a:ext>
            </a:extLst>
          </p:cNvPr>
          <p:cNvSpPr/>
          <p:nvPr/>
        </p:nvSpPr>
        <p:spPr>
          <a:xfrm>
            <a:off x="5527628" y="3086931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367C30-2562-4844-A60A-4FBD19A7BBB8}"/>
              </a:ext>
            </a:extLst>
          </p:cNvPr>
          <p:cNvSpPr/>
          <p:nvPr/>
        </p:nvSpPr>
        <p:spPr>
          <a:xfrm>
            <a:off x="5722730" y="3404219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1DB349-87D4-469F-B08C-7B5E1B7F03ED}"/>
              </a:ext>
            </a:extLst>
          </p:cNvPr>
          <p:cNvSpPr/>
          <p:nvPr/>
        </p:nvSpPr>
        <p:spPr>
          <a:xfrm>
            <a:off x="6088882" y="2786234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B131B1-76D3-4396-8485-3273CDB16624}"/>
              </a:ext>
            </a:extLst>
          </p:cNvPr>
          <p:cNvSpPr/>
          <p:nvPr/>
        </p:nvSpPr>
        <p:spPr>
          <a:xfrm>
            <a:off x="6169194" y="3511463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2E00B6-98D4-446E-940E-2588C100B555}"/>
              </a:ext>
            </a:extLst>
          </p:cNvPr>
          <p:cNvSpPr/>
          <p:nvPr/>
        </p:nvSpPr>
        <p:spPr>
          <a:xfrm>
            <a:off x="6552278" y="3195797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93636E-1831-4EF7-8E20-AF3A2735FD90}"/>
              </a:ext>
            </a:extLst>
          </p:cNvPr>
          <p:cNvSpPr/>
          <p:nvPr/>
        </p:nvSpPr>
        <p:spPr>
          <a:xfrm>
            <a:off x="6589826" y="4212822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9A9965-C88A-43F5-93E8-CD60FE8176E7}"/>
              </a:ext>
            </a:extLst>
          </p:cNvPr>
          <p:cNvSpPr/>
          <p:nvPr/>
        </p:nvSpPr>
        <p:spPr>
          <a:xfrm>
            <a:off x="5163378" y="3663024"/>
            <a:ext cx="195102" cy="21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8B1365D-9FA2-48EC-AEAD-9163F5AD7787}"/>
              </a:ext>
            </a:extLst>
          </p:cNvPr>
          <p:cNvSpPr/>
          <p:nvPr/>
        </p:nvSpPr>
        <p:spPr>
          <a:xfrm>
            <a:off x="4860418" y="3910193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70D82C5-CE9A-4473-BC3C-E6F7C51D965D}"/>
              </a:ext>
            </a:extLst>
          </p:cNvPr>
          <p:cNvSpPr/>
          <p:nvPr/>
        </p:nvSpPr>
        <p:spPr>
          <a:xfrm>
            <a:off x="5012818" y="4288710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88C6B54-6F9A-48E1-A284-E0355371C5F1}"/>
              </a:ext>
            </a:extLst>
          </p:cNvPr>
          <p:cNvSpPr/>
          <p:nvPr/>
        </p:nvSpPr>
        <p:spPr>
          <a:xfrm>
            <a:off x="5473699" y="3992532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AB29BF1-ACD1-4729-9965-54E19F4337AB}"/>
              </a:ext>
            </a:extLst>
          </p:cNvPr>
          <p:cNvSpPr/>
          <p:nvPr/>
        </p:nvSpPr>
        <p:spPr>
          <a:xfrm>
            <a:off x="5725122" y="4262869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B3296E8-0F3F-4853-9C5C-C704466232B7}"/>
              </a:ext>
            </a:extLst>
          </p:cNvPr>
          <p:cNvSpPr/>
          <p:nvPr/>
        </p:nvSpPr>
        <p:spPr>
          <a:xfrm>
            <a:off x="6346869" y="4635093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E50A590-7427-4B75-9D5F-F5098173A6E7}"/>
              </a:ext>
            </a:extLst>
          </p:cNvPr>
          <p:cNvSpPr/>
          <p:nvPr/>
        </p:nvSpPr>
        <p:spPr>
          <a:xfrm>
            <a:off x="6304904" y="3795649"/>
            <a:ext cx="302960" cy="27720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CB1538-7581-49C1-BCBB-89A91226B085}"/>
              </a:ext>
            </a:extLst>
          </p:cNvPr>
          <p:cNvCxnSpPr/>
          <p:nvPr/>
        </p:nvCxnSpPr>
        <p:spPr>
          <a:xfrm>
            <a:off x="4222044" y="2080213"/>
            <a:ext cx="0" cy="414302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69A1CAB-B614-43A8-AFA3-031099857087}"/>
              </a:ext>
            </a:extLst>
          </p:cNvPr>
          <p:cNvSpPr/>
          <p:nvPr/>
        </p:nvSpPr>
        <p:spPr>
          <a:xfrm>
            <a:off x="4978400" y="3488267"/>
            <a:ext cx="2099733" cy="1241777"/>
          </a:xfrm>
          <a:custGeom>
            <a:avLst/>
            <a:gdLst>
              <a:gd name="connsiteX0" fmla="*/ 0 w 2099733"/>
              <a:gd name="connsiteY0" fmla="*/ 0 h 1241777"/>
              <a:gd name="connsiteX1" fmla="*/ 11289 w 2099733"/>
              <a:gd name="connsiteY1" fmla="*/ 203200 h 1241777"/>
              <a:gd name="connsiteX2" fmla="*/ 56444 w 2099733"/>
              <a:gd name="connsiteY2" fmla="*/ 270933 h 1241777"/>
              <a:gd name="connsiteX3" fmla="*/ 90311 w 2099733"/>
              <a:gd name="connsiteY3" fmla="*/ 338666 h 1241777"/>
              <a:gd name="connsiteX4" fmla="*/ 112889 w 2099733"/>
              <a:gd name="connsiteY4" fmla="*/ 372533 h 1241777"/>
              <a:gd name="connsiteX5" fmla="*/ 124178 w 2099733"/>
              <a:gd name="connsiteY5" fmla="*/ 406400 h 1241777"/>
              <a:gd name="connsiteX6" fmla="*/ 158044 w 2099733"/>
              <a:gd name="connsiteY6" fmla="*/ 417689 h 1241777"/>
              <a:gd name="connsiteX7" fmla="*/ 214489 w 2099733"/>
              <a:gd name="connsiteY7" fmla="*/ 462844 h 1241777"/>
              <a:gd name="connsiteX8" fmla="*/ 237067 w 2099733"/>
              <a:gd name="connsiteY8" fmla="*/ 496711 h 1241777"/>
              <a:gd name="connsiteX9" fmla="*/ 304800 w 2099733"/>
              <a:gd name="connsiteY9" fmla="*/ 519289 h 1241777"/>
              <a:gd name="connsiteX10" fmla="*/ 417689 w 2099733"/>
              <a:gd name="connsiteY10" fmla="*/ 485422 h 1241777"/>
              <a:gd name="connsiteX11" fmla="*/ 496711 w 2099733"/>
              <a:gd name="connsiteY11" fmla="*/ 462844 h 1241777"/>
              <a:gd name="connsiteX12" fmla="*/ 530578 w 2099733"/>
              <a:gd name="connsiteY12" fmla="*/ 440266 h 1241777"/>
              <a:gd name="connsiteX13" fmla="*/ 643467 w 2099733"/>
              <a:gd name="connsiteY13" fmla="*/ 406400 h 1241777"/>
              <a:gd name="connsiteX14" fmla="*/ 767644 w 2099733"/>
              <a:gd name="connsiteY14" fmla="*/ 372533 h 1241777"/>
              <a:gd name="connsiteX15" fmla="*/ 846667 w 2099733"/>
              <a:gd name="connsiteY15" fmla="*/ 361244 h 1241777"/>
              <a:gd name="connsiteX16" fmla="*/ 880533 w 2099733"/>
              <a:gd name="connsiteY16" fmla="*/ 349955 h 1241777"/>
              <a:gd name="connsiteX17" fmla="*/ 1241778 w 2099733"/>
              <a:gd name="connsiteY17" fmla="*/ 372533 h 1241777"/>
              <a:gd name="connsiteX18" fmla="*/ 1354667 w 2099733"/>
              <a:gd name="connsiteY18" fmla="*/ 361244 h 1241777"/>
              <a:gd name="connsiteX19" fmla="*/ 1422400 w 2099733"/>
              <a:gd name="connsiteY19" fmla="*/ 293511 h 1241777"/>
              <a:gd name="connsiteX20" fmla="*/ 1456267 w 2099733"/>
              <a:gd name="connsiteY20" fmla="*/ 259644 h 1241777"/>
              <a:gd name="connsiteX21" fmla="*/ 1738489 w 2099733"/>
              <a:gd name="connsiteY21" fmla="*/ 270933 h 1241777"/>
              <a:gd name="connsiteX22" fmla="*/ 1749778 w 2099733"/>
              <a:gd name="connsiteY22" fmla="*/ 304800 h 1241777"/>
              <a:gd name="connsiteX23" fmla="*/ 1761067 w 2099733"/>
              <a:gd name="connsiteY23" fmla="*/ 372533 h 1241777"/>
              <a:gd name="connsiteX24" fmla="*/ 1794933 w 2099733"/>
              <a:gd name="connsiteY24" fmla="*/ 395111 h 1241777"/>
              <a:gd name="connsiteX25" fmla="*/ 1828800 w 2099733"/>
              <a:gd name="connsiteY25" fmla="*/ 428977 h 1241777"/>
              <a:gd name="connsiteX26" fmla="*/ 1840089 w 2099733"/>
              <a:gd name="connsiteY26" fmla="*/ 587022 h 1241777"/>
              <a:gd name="connsiteX27" fmla="*/ 1749778 w 2099733"/>
              <a:gd name="connsiteY27" fmla="*/ 620889 h 1241777"/>
              <a:gd name="connsiteX28" fmla="*/ 1715911 w 2099733"/>
              <a:gd name="connsiteY28" fmla="*/ 643466 h 1241777"/>
              <a:gd name="connsiteX29" fmla="*/ 1648178 w 2099733"/>
              <a:gd name="connsiteY29" fmla="*/ 654755 h 1241777"/>
              <a:gd name="connsiteX30" fmla="*/ 1603022 w 2099733"/>
              <a:gd name="connsiteY30" fmla="*/ 722489 h 1241777"/>
              <a:gd name="connsiteX31" fmla="*/ 1535289 w 2099733"/>
              <a:gd name="connsiteY31" fmla="*/ 767644 h 1241777"/>
              <a:gd name="connsiteX32" fmla="*/ 1501422 w 2099733"/>
              <a:gd name="connsiteY32" fmla="*/ 835377 h 1241777"/>
              <a:gd name="connsiteX33" fmla="*/ 1512711 w 2099733"/>
              <a:gd name="connsiteY33" fmla="*/ 903111 h 1241777"/>
              <a:gd name="connsiteX34" fmla="*/ 1535289 w 2099733"/>
              <a:gd name="connsiteY34" fmla="*/ 970844 h 1241777"/>
              <a:gd name="connsiteX35" fmla="*/ 1603022 w 2099733"/>
              <a:gd name="connsiteY35" fmla="*/ 1016000 h 1241777"/>
              <a:gd name="connsiteX36" fmla="*/ 1636889 w 2099733"/>
              <a:gd name="connsiteY36" fmla="*/ 1027289 h 1241777"/>
              <a:gd name="connsiteX37" fmla="*/ 1670756 w 2099733"/>
              <a:gd name="connsiteY37" fmla="*/ 1049866 h 1241777"/>
              <a:gd name="connsiteX38" fmla="*/ 1704622 w 2099733"/>
              <a:gd name="connsiteY38" fmla="*/ 1061155 h 1241777"/>
              <a:gd name="connsiteX39" fmla="*/ 1806222 w 2099733"/>
              <a:gd name="connsiteY39" fmla="*/ 1106311 h 1241777"/>
              <a:gd name="connsiteX40" fmla="*/ 1896533 w 2099733"/>
              <a:gd name="connsiteY40" fmla="*/ 1128889 h 1241777"/>
              <a:gd name="connsiteX41" fmla="*/ 2009422 w 2099733"/>
              <a:gd name="connsiteY41" fmla="*/ 1162755 h 1241777"/>
              <a:gd name="connsiteX42" fmla="*/ 2077156 w 2099733"/>
              <a:gd name="connsiteY42" fmla="*/ 1207911 h 1241777"/>
              <a:gd name="connsiteX43" fmla="*/ 2099733 w 2099733"/>
              <a:gd name="connsiteY43" fmla="*/ 1241777 h 124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099733" h="1241777">
                <a:moveTo>
                  <a:pt x="0" y="0"/>
                </a:moveTo>
                <a:cubicBezTo>
                  <a:pt x="3763" y="67733"/>
                  <a:pt x="-2547" y="136788"/>
                  <a:pt x="11289" y="203200"/>
                </a:cubicBezTo>
                <a:cubicBezTo>
                  <a:pt x="16823" y="229765"/>
                  <a:pt x="41392" y="248355"/>
                  <a:pt x="56444" y="270933"/>
                </a:cubicBezTo>
                <a:cubicBezTo>
                  <a:pt x="121151" y="367995"/>
                  <a:pt x="43571" y="245188"/>
                  <a:pt x="90311" y="338666"/>
                </a:cubicBezTo>
                <a:cubicBezTo>
                  <a:pt x="96379" y="350801"/>
                  <a:pt x="106821" y="360398"/>
                  <a:pt x="112889" y="372533"/>
                </a:cubicBezTo>
                <a:cubicBezTo>
                  <a:pt x="118211" y="383176"/>
                  <a:pt x="115764" y="397986"/>
                  <a:pt x="124178" y="406400"/>
                </a:cubicBezTo>
                <a:cubicBezTo>
                  <a:pt x="132592" y="414814"/>
                  <a:pt x="146755" y="413926"/>
                  <a:pt x="158044" y="417689"/>
                </a:cubicBezTo>
                <a:cubicBezTo>
                  <a:pt x="222751" y="514746"/>
                  <a:pt x="136590" y="400525"/>
                  <a:pt x="214489" y="462844"/>
                </a:cubicBezTo>
                <a:cubicBezTo>
                  <a:pt x="225084" y="471320"/>
                  <a:pt x="225562" y="489520"/>
                  <a:pt x="237067" y="496711"/>
                </a:cubicBezTo>
                <a:cubicBezTo>
                  <a:pt x="257248" y="509325"/>
                  <a:pt x="304800" y="519289"/>
                  <a:pt x="304800" y="519289"/>
                </a:cubicBezTo>
                <a:cubicBezTo>
                  <a:pt x="488780" y="493006"/>
                  <a:pt x="315012" y="529427"/>
                  <a:pt x="417689" y="485422"/>
                </a:cubicBezTo>
                <a:cubicBezTo>
                  <a:pt x="468327" y="463720"/>
                  <a:pt x="452774" y="484812"/>
                  <a:pt x="496711" y="462844"/>
                </a:cubicBezTo>
                <a:cubicBezTo>
                  <a:pt x="508846" y="456776"/>
                  <a:pt x="518180" y="445776"/>
                  <a:pt x="530578" y="440266"/>
                </a:cubicBezTo>
                <a:cubicBezTo>
                  <a:pt x="578865" y="418805"/>
                  <a:pt x="597496" y="419535"/>
                  <a:pt x="643467" y="406400"/>
                </a:cubicBezTo>
                <a:cubicBezTo>
                  <a:pt x="698580" y="390653"/>
                  <a:pt x="687148" y="384032"/>
                  <a:pt x="767644" y="372533"/>
                </a:cubicBezTo>
                <a:lnTo>
                  <a:pt x="846667" y="361244"/>
                </a:lnTo>
                <a:cubicBezTo>
                  <a:pt x="857956" y="357481"/>
                  <a:pt x="868634" y="349955"/>
                  <a:pt x="880533" y="349955"/>
                </a:cubicBezTo>
                <a:cubicBezTo>
                  <a:pt x="1184706" y="349955"/>
                  <a:pt x="1108148" y="327990"/>
                  <a:pt x="1241778" y="372533"/>
                </a:cubicBezTo>
                <a:cubicBezTo>
                  <a:pt x="1279408" y="368770"/>
                  <a:pt x="1320020" y="376402"/>
                  <a:pt x="1354667" y="361244"/>
                </a:cubicBezTo>
                <a:cubicBezTo>
                  <a:pt x="1383920" y="348446"/>
                  <a:pt x="1399822" y="316089"/>
                  <a:pt x="1422400" y="293511"/>
                </a:cubicBezTo>
                <a:lnTo>
                  <a:pt x="1456267" y="259644"/>
                </a:lnTo>
                <a:cubicBezTo>
                  <a:pt x="1550341" y="263407"/>
                  <a:pt x="1645435" y="256617"/>
                  <a:pt x="1738489" y="270933"/>
                </a:cubicBezTo>
                <a:cubicBezTo>
                  <a:pt x="1750250" y="272742"/>
                  <a:pt x="1747197" y="293184"/>
                  <a:pt x="1749778" y="304800"/>
                </a:cubicBezTo>
                <a:cubicBezTo>
                  <a:pt x="1754743" y="327144"/>
                  <a:pt x="1750831" y="352060"/>
                  <a:pt x="1761067" y="372533"/>
                </a:cubicBezTo>
                <a:cubicBezTo>
                  <a:pt x="1767134" y="384668"/>
                  <a:pt x="1784510" y="386425"/>
                  <a:pt x="1794933" y="395111"/>
                </a:cubicBezTo>
                <a:cubicBezTo>
                  <a:pt x="1807198" y="405331"/>
                  <a:pt x="1817511" y="417688"/>
                  <a:pt x="1828800" y="428977"/>
                </a:cubicBezTo>
                <a:cubicBezTo>
                  <a:pt x="1847566" y="485274"/>
                  <a:pt x="1871419" y="524363"/>
                  <a:pt x="1840089" y="587022"/>
                </a:cubicBezTo>
                <a:cubicBezTo>
                  <a:pt x="1831656" y="603888"/>
                  <a:pt x="1764609" y="617181"/>
                  <a:pt x="1749778" y="620889"/>
                </a:cubicBezTo>
                <a:cubicBezTo>
                  <a:pt x="1738489" y="628415"/>
                  <a:pt x="1728782" y="639176"/>
                  <a:pt x="1715911" y="643466"/>
                </a:cubicBezTo>
                <a:cubicBezTo>
                  <a:pt x="1694196" y="650704"/>
                  <a:pt x="1666929" y="641629"/>
                  <a:pt x="1648178" y="654755"/>
                </a:cubicBezTo>
                <a:cubicBezTo>
                  <a:pt x="1625948" y="670316"/>
                  <a:pt x="1625600" y="707437"/>
                  <a:pt x="1603022" y="722489"/>
                </a:cubicBezTo>
                <a:lnTo>
                  <a:pt x="1535289" y="767644"/>
                </a:lnTo>
                <a:cubicBezTo>
                  <a:pt x="1523874" y="784766"/>
                  <a:pt x="1501422" y="812009"/>
                  <a:pt x="1501422" y="835377"/>
                </a:cubicBezTo>
                <a:cubicBezTo>
                  <a:pt x="1501422" y="858266"/>
                  <a:pt x="1507159" y="880905"/>
                  <a:pt x="1512711" y="903111"/>
                </a:cubicBezTo>
                <a:cubicBezTo>
                  <a:pt x="1518483" y="926199"/>
                  <a:pt x="1515487" y="957643"/>
                  <a:pt x="1535289" y="970844"/>
                </a:cubicBezTo>
                <a:cubicBezTo>
                  <a:pt x="1557867" y="985896"/>
                  <a:pt x="1577279" y="1007419"/>
                  <a:pt x="1603022" y="1016000"/>
                </a:cubicBezTo>
                <a:cubicBezTo>
                  <a:pt x="1614311" y="1019763"/>
                  <a:pt x="1626246" y="1021967"/>
                  <a:pt x="1636889" y="1027289"/>
                </a:cubicBezTo>
                <a:cubicBezTo>
                  <a:pt x="1649024" y="1033356"/>
                  <a:pt x="1658621" y="1043798"/>
                  <a:pt x="1670756" y="1049866"/>
                </a:cubicBezTo>
                <a:cubicBezTo>
                  <a:pt x="1681399" y="1055187"/>
                  <a:pt x="1693979" y="1055833"/>
                  <a:pt x="1704622" y="1061155"/>
                </a:cubicBezTo>
                <a:cubicBezTo>
                  <a:pt x="1767682" y="1092685"/>
                  <a:pt x="1709146" y="1086896"/>
                  <a:pt x="1806222" y="1106311"/>
                </a:cubicBezTo>
                <a:cubicBezTo>
                  <a:pt x="1921004" y="1129267"/>
                  <a:pt x="1815522" y="1105744"/>
                  <a:pt x="1896533" y="1128889"/>
                </a:cubicBezTo>
                <a:cubicBezTo>
                  <a:pt x="1924146" y="1136778"/>
                  <a:pt x="1989295" y="1149337"/>
                  <a:pt x="2009422" y="1162755"/>
                </a:cubicBezTo>
                <a:lnTo>
                  <a:pt x="2077156" y="1207911"/>
                </a:lnTo>
                <a:lnTo>
                  <a:pt x="2099733" y="1241777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BE9D68-E72A-4A15-9F98-98684435BEA1}"/>
              </a:ext>
            </a:extLst>
          </p:cNvPr>
          <p:cNvSpPr txBox="1"/>
          <p:nvPr/>
        </p:nvSpPr>
        <p:spPr>
          <a:xfrm>
            <a:off x="1532345" y="5334050"/>
            <a:ext cx="97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k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FCC16-DB70-46AB-ACE9-06B076F5A9AA}"/>
              </a:ext>
            </a:extLst>
          </p:cNvPr>
          <p:cNvSpPr txBox="1"/>
          <p:nvPr/>
        </p:nvSpPr>
        <p:spPr>
          <a:xfrm>
            <a:off x="5708251" y="5334050"/>
            <a:ext cx="111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Smaller k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6EE8D5-ECF5-481B-BAEC-A254D3FD4F0F}"/>
              </a:ext>
            </a:extLst>
          </p:cNvPr>
          <p:cNvCxnSpPr/>
          <p:nvPr/>
        </p:nvCxnSpPr>
        <p:spPr>
          <a:xfrm>
            <a:off x="8153400" y="1977283"/>
            <a:ext cx="0" cy="414302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B4F7E2-BF83-4611-AAB3-ABC31FE72EB8}"/>
              </a:ext>
            </a:extLst>
          </p:cNvPr>
          <p:cNvSpPr txBox="1"/>
          <p:nvPr/>
        </p:nvSpPr>
        <p:spPr>
          <a:xfrm>
            <a:off x="8982029" y="1144440"/>
            <a:ext cx="21262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extremes 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91A2D4-7084-447C-B1F8-850CE664651F}"/>
              </a:ext>
            </a:extLst>
          </p:cNvPr>
          <p:cNvSpPr txBox="1"/>
          <p:nvPr/>
        </p:nvSpPr>
        <p:spPr>
          <a:xfrm>
            <a:off x="8410896" y="2020973"/>
            <a:ext cx="8177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k == 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C0BD05-45F2-4B51-AB9D-9ADAD89DE5AA}"/>
              </a:ext>
            </a:extLst>
          </p:cNvPr>
          <p:cNvSpPr txBox="1"/>
          <p:nvPr/>
        </p:nvSpPr>
        <p:spPr>
          <a:xfrm>
            <a:off x="8352794" y="2440600"/>
            <a:ext cx="31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class will always be applied!!!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9CE7F-A89D-4580-8FB2-B61BE065FC10}"/>
              </a:ext>
            </a:extLst>
          </p:cNvPr>
          <p:cNvSpPr txBox="1"/>
          <p:nvPr/>
        </p:nvSpPr>
        <p:spPr>
          <a:xfrm>
            <a:off x="8410896" y="3344375"/>
            <a:ext cx="8177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k = 1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F37DF7-395E-469E-B72E-D47038132983}"/>
              </a:ext>
            </a:extLst>
          </p:cNvPr>
          <p:cNvSpPr txBox="1"/>
          <p:nvPr/>
        </p:nvSpPr>
        <p:spPr>
          <a:xfrm>
            <a:off x="8361815" y="3864230"/>
            <a:ext cx="31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will influence decisions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4B8E3-0D28-4DAE-835C-0DD771C36868}"/>
              </a:ext>
            </a:extLst>
          </p:cNvPr>
          <p:cNvSpPr txBox="1"/>
          <p:nvPr/>
        </p:nvSpPr>
        <p:spPr>
          <a:xfrm>
            <a:off x="8296905" y="4404362"/>
            <a:ext cx="21262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Finding the balance!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9C89CF-878F-44CF-BC2B-CA032DC175DF}"/>
              </a:ext>
            </a:extLst>
          </p:cNvPr>
          <p:cNvSpPr txBox="1"/>
          <p:nvPr/>
        </p:nvSpPr>
        <p:spPr>
          <a:xfrm>
            <a:off x="8237880" y="4812948"/>
            <a:ext cx="31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k is always between the two extremes!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D89B7-E188-4376-9AA9-C64843F2084B}"/>
              </a:ext>
            </a:extLst>
          </p:cNvPr>
          <p:cNvSpPr txBox="1"/>
          <p:nvPr/>
        </p:nvSpPr>
        <p:spPr>
          <a:xfrm>
            <a:off x="8383472" y="5545319"/>
            <a:ext cx="14847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thumb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A5EF9F7-FE8E-4E8E-8D0A-C8D0FF1EEDF2}"/>
                  </a:ext>
                </a:extLst>
              </p:cNvPr>
              <p:cNvSpPr/>
              <p:nvPr/>
            </p:nvSpPr>
            <p:spPr>
              <a:xfrm>
                <a:off x="8410896" y="6002941"/>
                <a:ext cx="1063496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A5EF9F7-FE8E-4E8E-8D0A-C8D0FF1EE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96" y="6002941"/>
                <a:ext cx="1063496" cy="37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2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BFAD-EBFA-4063-B50C-8A056C76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4CAF9-0706-458A-A57E-73863ED0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59955"/>
            <a:ext cx="10515600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k NN : Feature Normalization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CB02F-854E-469D-8C5E-E11124EA71A5}"/>
              </a:ext>
            </a:extLst>
          </p:cNvPr>
          <p:cNvSpPr txBox="1"/>
          <p:nvPr/>
        </p:nvSpPr>
        <p:spPr>
          <a:xfrm>
            <a:off x="327377" y="1004711"/>
            <a:ext cx="21674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is this needed?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ED9F-4AEF-41E0-81E3-23C6E36718B1}"/>
              </a:ext>
            </a:extLst>
          </p:cNvPr>
          <p:cNvSpPr txBox="1"/>
          <p:nvPr/>
        </p:nvSpPr>
        <p:spPr>
          <a:xfrm>
            <a:off x="220133" y="1475643"/>
            <a:ext cx="1175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NN being a distance dominated method , if a certain attribute is at a much higher scale than the others it will dominate the result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3022-26A1-46AF-9525-16B7083F0A82}"/>
              </a:ext>
            </a:extLst>
          </p:cNvPr>
          <p:cNvSpPr txBox="1"/>
          <p:nvPr/>
        </p:nvSpPr>
        <p:spPr>
          <a:xfrm>
            <a:off x="519288" y="2612485"/>
            <a:ext cx="24609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 Max normalization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48F8BB-EADE-4C19-AAE8-56A1441F563C}"/>
                  </a:ext>
                </a:extLst>
              </p:cNvPr>
              <p:cNvSpPr/>
              <p:nvPr/>
            </p:nvSpPr>
            <p:spPr>
              <a:xfrm>
                <a:off x="519288" y="3287892"/>
                <a:ext cx="2347053" cy="61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48F8BB-EADE-4C19-AAE8-56A1441F5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88" y="3287892"/>
                <a:ext cx="2347053" cy="613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4B62D5-7ED9-46E7-82C0-04DDCA29ECDC}"/>
              </a:ext>
            </a:extLst>
          </p:cNvPr>
          <p:cNvSpPr txBox="1"/>
          <p:nvPr/>
        </p:nvSpPr>
        <p:spPr>
          <a:xfrm>
            <a:off x="5986229" y="2630931"/>
            <a:ext cx="2449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 score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D5B768-E26B-4640-B792-62B8F3BE35E6}"/>
                  </a:ext>
                </a:extLst>
              </p:cNvPr>
              <p:cNvSpPr/>
              <p:nvPr/>
            </p:nvSpPr>
            <p:spPr>
              <a:xfrm>
                <a:off x="5534525" y="3287892"/>
                <a:ext cx="335309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D5B768-E26B-4640-B792-62B8F3BE3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25" y="3287892"/>
                <a:ext cx="3353097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24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992-5C38-4C72-9E58-5EC1453B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nominal data with dummies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4C9-7D22-45E9-A19C-3A047C8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55411-F0F0-4BB2-9D67-32F571496AEA}"/>
              </a:ext>
            </a:extLst>
          </p:cNvPr>
          <p:cNvSpPr txBox="1"/>
          <p:nvPr/>
        </p:nvSpPr>
        <p:spPr>
          <a:xfrm>
            <a:off x="507999" y="1690688"/>
            <a:ext cx="31608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an attribute:  Hotness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BCC2-6692-4863-9766-A1E096AA0403}"/>
              </a:ext>
            </a:extLst>
          </p:cNvPr>
          <p:cNvSpPr txBox="1"/>
          <p:nvPr/>
        </p:nvSpPr>
        <p:spPr>
          <a:xfrm>
            <a:off x="507999" y="2246488"/>
            <a:ext cx="12079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76A00-8D10-4DCB-9D42-2D9DB715E645}"/>
              </a:ext>
            </a:extLst>
          </p:cNvPr>
          <p:cNvSpPr txBox="1"/>
          <p:nvPr/>
        </p:nvSpPr>
        <p:spPr>
          <a:xfrm>
            <a:off x="2912533" y="2369920"/>
            <a:ext cx="194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New Dummy Variables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760BB7-EAD6-49D6-9E7D-0D9A2002502A}"/>
              </a:ext>
            </a:extLst>
          </p:cNvPr>
          <p:cNvSpPr/>
          <p:nvPr/>
        </p:nvSpPr>
        <p:spPr>
          <a:xfrm>
            <a:off x="2223910" y="2337485"/>
            <a:ext cx="180623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454E-CC77-446D-A02E-23EEC0B5550A}"/>
              </a:ext>
            </a:extLst>
          </p:cNvPr>
          <p:cNvSpPr txBox="1"/>
          <p:nvPr/>
        </p:nvSpPr>
        <p:spPr>
          <a:xfrm>
            <a:off x="5542844" y="2369920"/>
            <a:ext cx="269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Hot </a:t>
            </a:r>
          </a:p>
          <a:p>
            <a:r>
              <a:rPr lang="en-US" dirty="0"/>
              <a:t>Hot = 1 (means Hot)</a:t>
            </a:r>
          </a:p>
          <a:p>
            <a:r>
              <a:rPr lang="en-US" dirty="0"/>
              <a:t>Hot = 0 (means Otherwise)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28C90-BC4B-490C-8D0E-841AC1B9D681}"/>
              </a:ext>
            </a:extLst>
          </p:cNvPr>
          <p:cNvSpPr txBox="1"/>
          <p:nvPr/>
        </p:nvSpPr>
        <p:spPr>
          <a:xfrm>
            <a:off x="5542844" y="3651209"/>
            <a:ext cx="292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Warm</a:t>
            </a:r>
          </a:p>
          <a:p>
            <a:r>
              <a:rPr lang="en-US" dirty="0"/>
              <a:t>Warm = 1 (means Warm)</a:t>
            </a:r>
          </a:p>
          <a:p>
            <a:r>
              <a:rPr lang="en-US" dirty="0"/>
              <a:t>Warm = 0 (means Otherwise)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CF1BB-8FB8-4A0E-A76D-D39871EBE667}"/>
              </a:ext>
            </a:extLst>
          </p:cNvPr>
          <p:cNvSpPr txBox="1"/>
          <p:nvPr/>
        </p:nvSpPr>
        <p:spPr>
          <a:xfrm>
            <a:off x="507999" y="4777119"/>
            <a:ext cx="54666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variable needed for being Cold, can you guess why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EF98D-B260-44D2-9407-30C98568EADC}"/>
              </a:ext>
            </a:extLst>
          </p:cNvPr>
          <p:cNvSpPr txBox="1"/>
          <p:nvPr/>
        </p:nvSpPr>
        <p:spPr>
          <a:xfrm>
            <a:off x="9714089" y="4598416"/>
            <a:ext cx="8748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Caveat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880E2-160F-4FAD-9AFF-5E720BEB061A}"/>
              </a:ext>
            </a:extLst>
          </p:cNvPr>
          <p:cNvSpPr txBox="1"/>
          <p:nvPr/>
        </p:nvSpPr>
        <p:spPr>
          <a:xfrm>
            <a:off x="8300155" y="5057732"/>
            <a:ext cx="370275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Could we have used one variable called Hotness and given values </a:t>
            </a:r>
          </a:p>
          <a:p>
            <a:r>
              <a:rPr lang="en-US" dirty="0"/>
              <a:t>If Hot = 1</a:t>
            </a:r>
          </a:p>
          <a:p>
            <a:r>
              <a:rPr lang="en-US" dirty="0"/>
              <a:t>If Warm = 0.5</a:t>
            </a:r>
          </a:p>
          <a:p>
            <a:r>
              <a:rPr lang="en-US" dirty="0"/>
              <a:t>If Cold = 0  ?</a:t>
            </a:r>
          </a:p>
        </p:txBody>
      </p:sp>
    </p:spTree>
    <p:extLst>
      <p:ext uri="{BB962C8B-B14F-4D97-AF65-F5344CB8AC3E}">
        <p14:creationId xmlns:p14="http://schemas.microsoft.com/office/powerpoint/2010/main" val="5853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DF99-0CCD-4313-98FE-A38F76D8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  for </a:t>
            </a:r>
            <a:r>
              <a:rPr lang="en-US" dirty="0">
                <a:solidFill>
                  <a:srgbClr val="C00000"/>
                </a:solidFill>
              </a:rPr>
              <a:t>‘n’</a:t>
            </a:r>
            <a:r>
              <a:rPr lang="en-US" dirty="0"/>
              <a:t> examples with </a:t>
            </a:r>
            <a:r>
              <a:rPr lang="en-US" dirty="0">
                <a:solidFill>
                  <a:srgbClr val="C00000"/>
                </a:solidFill>
              </a:rPr>
              <a:t>‘d’ </a:t>
            </a:r>
            <a:r>
              <a:rPr lang="en-US" dirty="0"/>
              <a:t>dimensions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6A38-84A9-4C02-8329-ED38042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81B9C-C971-4D21-B32F-69EC224BCFB4}"/>
              </a:ext>
            </a:extLst>
          </p:cNvPr>
          <p:cNvSpPr txBox="1"/>
          <p:nvPr/>
        </p:nvSpPr>
        <p:spPr>
          <a:xfrm>
            <a:off x="284259" y="2453206"/>
            <a:ext cx="4949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O(d)  to compute distance to one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O(</a:t>
            </a:r>
            <a:r>
              <a:rPr lang="en-US" dirty="0" err="1"/>
              <a:t>nd</a:t>
            </a:r>
            <a:r>
              <a:rPr lang="en-US" dirty="0"/>
              <a:t>)  to compute distance for ‘n’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O(</a:t>
            </a:r>
            <a:r>
              <a:rPr lang="en-US" dirty="0" err="1"/>
              <a:t>nk</a:t>
            </a:r>
            <a:r>
              <a:rPr lang="en-US" dirty="0"/>
              <a:t>) to find k closest 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 O(</a:t>
            </a:r>
            <a:r>
              <a:rPr lang="en-US" dirty="0" err="1"/>
              <a:t>nk</a:t>
            </a:r>
            <a:r>
              <a:rPr lang="en-US" dirty="0"/>
              <a:t> + </a:t>
            </a:r>
            <a:r>
              <a:rPr lang="en-US" dirty="0" err="1"/>
              <a:t>nd</a:t>
            </a:r>
            <a:r>
              <a:rPr lang="en-US" dirty="0"/>
              <a:t>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3E703-7BA9-40C1-87C8-DA105C539913}"/>
              </a:ext>
            </a:extLst>
          </p:cNvPr>
          <p:cNvSpPr txBox="1"/>
          <p:nvPr/>
        </p:nvSpPr>
        <p:spPr>
          <a:xfrm>
            <a:off x="508000" y="2047880"/>
            <a:ext cx="31597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Order of complexity  O(</a:t>
            </a:r>
            <a:r>
              <a:rPr lang="en-US" dirty="0" err="1"/>
              <a:t>nk</a:t>
            </a:r>
            <a:r>
              <a:rPr lang="en-US" dirty="0"/>
              <a:t> + </a:t>
            </a:r>
            <a:r>
              <a:rPr lang="en-US" dirty="0" err="1"/>
              <a:t>nd</a:t>
            </a:r>
            <a:r>
              <a:rPr lang="en-US" dirty="0"/>
              <a:t>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640C-2C58-48F9-BDF9-AFA921350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7" t="39667" r="37962" b="41305"/>
          <a:stretch/>
        </p:blipFill>
        <p:spPr>
          <a:xfrm>
            <a:off x="5326504" y="3990193"/>
            <a:ext cx="6689432" cy="1732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467C28-5475-43AA-A913-7DD611B8CB88}"/>
              </a:ext>
            </a:extLst>
          </p:cNvPr>
          <p:cNvSpPr txBox="1"/>
          <p:nvPr/>
        </p:nvSpPr>
        <p:spPr>
          <a:xfrm>
            <a:off x="6527800" y="3479465"/>
            <a:ext cx="4826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Algorithm for Order of complexity  O(</a:t>
            </a:r>
            <a:r>
              <a:rPr lang="en-US" dirty="0" err="1"/>
              <a:t>nk</a:t>
            </a:r>
            <a:r>
              <a:rPr lang="en-US" dirty="0"/>
              <a:t> + </a:t>
            </a:r>
            <a:r>
              <a:rPr lang="en-US" dirty="0" err="1"/>
              <a:t>nd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2340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9ABA-DCD7-4A26-BBF0-E38C14E0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EF4F-FCDC-4031-9DB9-E4ADC8D7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45C2-85C6-47EB-B24A-F924F859CED1}"/>
              </a:ext>
            </a:extLst>
          </p:cNvPr>
          <p:cNvSpPr txBox="1"/>
          <p:nvPr/>
        </p:nvSpPr>
        <p:spPr>
          <a:xfrm>
            <a:off x="974035" y="1681785"/>
            <a:ext cx="7354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3C9FC-2AFE-4266-8CF2-85BFE894E0D9}"/>
              </a:ext>
            </a:extLst>
          </p:cNvPr>
          <p:cNvSpPr txBox="1"/>
          <p:nvPr/>
        </p:nvSpPr>
        <p:spPr>
          <a:xfrm>
            <a:off x="6197047" y="1690688"/>
            <a:ext cx="7354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2A5FD-F3F8-4473-B3A0-0AC7A5937ACE}"/>
              </a:ext>
            </a:extLst>
          </p:cNvPr>
          <p:cNvSpPr txBox="1"/>
          <p:nvPr/>
        </p:nvSpPr>
        <p:spPr>
          <a:xfrm>
            <a:off x="974035" y="2546191"/>
            <a:ext cx="4313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intuitive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applied to data from any distribution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need not be linearly separable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A0E48-B968-493A-9C87-41E5F76CEE92}"/>
              </a:ext>
            </a:extLst>
          </p:cNvPr>
          <p:cNvSpPr txBox="1"/>
          <p:nvPr/>
        </p:nvSpPr>
        <p:spPr>
          <a:xfrm>
            <a:off x="6096000" y="2592359"/>
            <a:ext cx="431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k may be tricky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stage is computationally expensive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 large sample to work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3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833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BookAntiqua</vt:lpstr>
      <vt:lpstr>Calibri</vt:lpstr>
      <vt:lpstr>Calibri Light</vt:lpstr>
      <vt:lpstr>Cambria Math</vt:lpstr>
      <vt:lpstr>CourierStd</vt:lpstr>
      <vt:lpstr>Helvetica LT Std Cond Light</vt:lpstr>
      <vt:lpstr>Office Theme</vt:lpstr>
      <vt:lpstr>Diagnosing  Cancer with k NN Method </vt:lpstr>
      <vt:lpstr>Contents</vt:lpstr>
      <vt:lpstr>What does k NN stand for ? </vt:lpstr>
      <vt:lpstr>Nearest Neighbour Computation </vt:lpstr>
      <vt:lpstr>Choosing ‘k’  understanding the tradeoffs!</vt:lpstr>
      <vt:lpstr>k NN : Feature Normalization </vt:lpstr>
      <vt:lpstr>Handling nominal data with dummies </vt:lpstr>
      <vt:lpstr>Computational complexity  for ‘n’ examples with ‘d’ dimensions </vt:lpstr>
      <vt:lpstr>Pros and Cons!</vt:lpstr>
      <vt:lpstr>Further study in  k NN… (Not covered here!)</vt:lpstr>
      <vt:lpstr>Case Study:  Detecting Breast Cancer </vt:lpstr>
      <vt:lpstr>Data Source and Attributes</vt:lpstr>
      <vt:lpstr>Overall Steps in k NN Implementation 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143</cp:revision>
  <dcterms:created xsi:type="dcterms:W3CDTF">2016-12-12T08:50:35Z</dcterms:created>
  <dcterms:modified xsi:type="dcterms:W3CDTF">2017-08-26T22:12:35Z</dcterms:modified>
</cp:coreProperties>
</file>