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5" r:id="rId2"/>
    <p:sldId id="306" r:id="rId3"/>
    <p:sldId id="327" r:id="rId4"/>
    <p:sldId id="328" r:id="rId5"/>
    <p:sldId id="309" r:id="rId6"/>
    <p:sldId id="311" r:id="rId7"/>
    <p:sldId id="320" r:id="rId8"/>
    <p:sldId id="321" r:id="rId9"/>
    <p:sldId id="329" r:id="rId10"/>
    <p:sldId id="324" r:id="rId11"/>
    <p:sldId id="323" r:id="rId12"/>
    <p:sldId id="325" r:id="rId13"/>
    <p:sldId id="326" r:id="rId14"/>
    <p:sldId id="330" r:id="rId15"/>
    <p:sldId id="332" r:id="rId16"/>
    <p:sldId id="331" r:id="rId17"/>
    <p:sldId id="333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4660"/>
  </p:normalViewPr>
  <p:slideViewPr>
    <p:cSldViewPr snapToGrid="0">
      <p:cViewPr>
        <p:scale>
          <a:sx n="100" d="100"/>
          <a:sy n="10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9EB8-213F-4CB9-ABAB-72CBF2FDD613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A60D-6919-49E5-A80D-AF2D3C01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4" y="714571"/>
            <a:ext cx="10274621" cy="573754"/>
          </a:xfrm>
        </p:spPr>
        <p:txBody>
          <a:bodyPr>
            <a:normAutofit/>
          </a:bodyPr>
          <a:lstStyle>
            <a:lvl1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7217" y="6492350"/>
            <a:ext cx="824783" cy="365650"/>
          </a:xfrm>
        </p:spPr>
        <p:txBody>
          <a:bodyPr/>
          <a:lstStyle>
            <a:lvl1pPr algn="ctr">
              <a:defRPr/>
            </a:lvl1pPr>
          </a:lstStyle>
          <a:p>
            <a:fld id="{6B8C2D3D-C878-45F6-BA2B-28A0B2D447D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1674" y="1583567"/>
            <a:ext cx="10281201" cy="4736955"/>
          </a:xfrm>
        </p:spPr>
        <p:txBody>
          <a:bodyPr>
            <a:normAutofit/>
          </a:bodyPr>
          <a:lstStyle>
            <a:lvl1pPr marL="0" indent="0">
              <a:buNone/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emf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87" y="1466006"/>
            <a:ext cx="11698356" cy="1325563"/>
          </a:xfrm>
        </p:spPr>
        <p:txBody>
          <a:bodyPr/>
          <a:lstStyle/>
          <a:p>
            <a:r>
              <a:rPr lang="en-US" dirty="0"/>
              <a:t>Diagnosing Heart Disease with Logistics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285" y="2617082"/>
            <a:ext cx="7764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Implementing Logistics Regression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 Workshop 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F3E7-9BAE-477D-976B-2C9B0CA7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6742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F1B8-EFA8-44FC-B017-141C8534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180459"/>
            <a:ext cx="10515600" cy="1325563"/>
          </a:xfrm>
        </p:spPr>
        <p:txBody>
          <a:bodyPr/>
          <a:lstStyle/>
          <a:p>
            <a:r>
              <a:rPr lang="en-US" dirty="0"/>
              <a:t>Pros and cons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A35F8-712E-4C0F-8DD9-5D2EC214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6253480"/>
            <a:ext cx="4114800" cy="365125"/>
          </a:xfrm>
        </p:spPr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607AB-817A-4851-9238-A2FF1DA220DB}"/>
              </a:ext>
            </a:extLst>
          </p:cNvPr>
          <p:cNvSpPr txBox="1"/>
          <p:nvPr/>
        </p:nvSpPr>
        <p:spPr>
          <a:xfrm>
            <a:off x="857250" y="1403152"/>
            <a:ext cx="7315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63371-A6A8-4FF3-BB2D-9805EF66E64B}"/>
              </a:ext>
            </a:extLst>
          </p:cNvPr>
          <p:cNvSpPr txBox="1"/>
          <p:nvPr/>
        </p:nvSpPr>
        <p:spPr>
          <a:xfrm>
            <a:off x="8919210" y="1506022"/>
            <a:ext cx="7315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B71C9-085C-4F97-A606-326DC991A618}"/>
              </a:ext>
            </a:extLst>
          </p:cNvPr>
          <p:cNvSpPr txBox="1"/>
          <p:nvPr/>
        </p:nvSpPr>
        <p:spPr>
          <a:xfrm>
            <a:off x="6593205" y="2225168"/>
            <a:ext cx="4652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GLM – cannot handle Non linear problems  (Have to Use NON Linear Kernels)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High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handle data with large amount of noise or Low Signal to Noise Ratio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581F6-4E54-4A33-86E0-DC0BDA7FAB8A}"/>
              </a:ext>
            </a:extLst>
          </p:cNvPr>
          <p:cNvSpPr txBox="1"/>
          <p:nvPr/>
        </p:nvSpPr>
        <p:spPr>
          <a:xfrm>
            <a:off x="857250" y="2348846"/>
            <a:ext cx="4960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a Probability- Thus can be used for Ranking as well as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Low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variables can be categorical or continuous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need much of parameter tuning other than regularization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9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F9EB-DE36-49DF-9B66-F34F3400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12" y="304637"/>
            <a:ext cx="6217356" cy="55331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for further reading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8C503-1CE0-4050-A160-ECD2BC1F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07171-13C9-4E6B-8173-DF0088F394C4}"/>
              </a:ext>
            </a:extLst>
          </p:cNvPr>
          <p:cNvSpPr/>
          <p:nvPr/>
        </p:nvSpPr>
        <p:spPr>
          <a:xfrm>
            <a:off x="217312" y="1457987"/>
            <a:ext cx="848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http://www.win-vector.com/blog/2011/09/the-simpler-derivation-of-logistic-regression/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A868C-E382-40FD-8EA2-9AD83C7BC385}"/>
              </a:ext>
            </a:extLst>
          </p:cNvPr>
          <p:cNvSpPr/>
          <p:nvPr/>
        </p:nvSpPr>
        <p:spPr>
          <a:xfrm>
            <a:off x="217312" y="2051265"/>
            <a:ext cx="479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https://en.wikipedia.org/wiki/Logistic_regression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8F180-F704-4439-AED7-BCFA12DB2B8A}"/>
              </a:ext>
            </a:extLst>
          </p:cNvPr>
          <p:cNvSpPr/>
          <p:nvPr/>
        </p:nvSpPr>
        <p:spPr>
          <a:xfrm>
            <a:off x="217312" y="2644543"/>
            <a:ext cx="6148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http://www.stat.cmu.edu/~cshalizi/uADA/12/lectures/ch12.pdf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E0F14-3F26-4357-8EBE-4F73E266C8E2}"/>
              </a:ext>
            </a:extLst>
          </p:cNvPr>
          <p:cNvSpPr/>
          <p:nvPr/>
        </p:nvSpPr>
        <p:spPr>
          <a:xfrm>
            <a:off x="217312" y="3237821"/>
            <a:ext cx="7501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http://repository.cmu.edu/cgi/viewcontent.cgi?article=1221&amp;context=robotics</a:t>
            </a:r>
          </a:p>
        </p:txBody>
      </p:sp>
    </p:spTree>
    <p:extLst>
      <p:ext uri="{BB962C8B-B14F-4D97-AF65-F5344CB8AC3E}">
        <p14:creationId xmlns:p14="http://schemas.microsoft.com/office/powerpoint/2010/main" val="147629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FEF8-CD6A-4F1A-8A43-5FE2FF67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71"/>
            <a:ext cx="10515600" cy="666958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Predicting heart disease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B1D7F-46B6-4E3A-97C7-7130E3D2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080F8-D54F-45FF-80BF-664794FC0041}"/>
              </a:ext>
            </a:extLst>
          </p:cNvPr>
          <p:cNvSpPr/>
          <p:nvPr/>
        </p:nvSpPr>
        <p:spPr>
          <a:xfrm>
            <a:off x="257084" y="2743855"/>
            <a:ext cx="6030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http://archive.ics.uci.edu/ml/datasets/Statlog+%28Heart%29.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979E-9C30-461A-B29B-820DE72C7740}"/>
              </a:ext>
            </a:extLst>
          </p:cNvPr>
          <p:cNvSpPr txBox="1"/>
          <p:nvPr/>
        </p:nvSpPr>
        <p:spPr>
          <a:xfrm>
            <a:off x="257084" y="2293417"/>
            <a:ext cx="13486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Source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529B7-430E-4202-BED7-2113A092027B}"/>
              </a:ext>
            </a:extLst>
          </p:cNvPr>
          <p:cNvSpPr txBox="1"/>
          <p:nvPr/>
        </p:nvSpPr>
        <p:spPr>
          <a:xfrm>
            <a:off x="257084" y="1223549"/>
            <a:ext cx="11327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Set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69DEF-16DF-425C-A64E-4F5BDAC1BB97}"/>
              </a:ext>
            </a:extLst>
          </p:cNvPr>
          <p:cNvSpPr/>
          <p:nvPr/>
        </p:nvSpPr>
        <p:spPr>
          <a:xfrm>
            <a:off x="257084" y="1650860"/>
            <a:ext cx="322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Statlog</a:t>
            </a:r>
            <a:r>
              <a:rPr lang="en-US" dirty="0"/>
              <a:t> (Heart) dataset from UCI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BE438-0350-4BA7-85F8-5399788C0E04}"/>
              </a:ext>
            </a:extLst>
          </p:cNvPr>
          <p:cNvSpPr txBox="1"/>
          <p:nvPr/>
        </p:nvSpPr>
        <p:spPr>
          <a:xfrm>
            <a:off x="215671" y="3400263"/>
            <a:ext cx="173239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Data Summary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D2A9C-EDEC-4440-AC07-1CC9B883488D}"/>
              </a:ext>
            </a:extLst>
          </p:cNvPr>
          <p:cNvSpPr txBox="1"/>
          <p:nvPr/>
        </p:nvSpPr>
        <p:spPr>
          <a:xfrm>
            <a:off x="190500" y="4042820"/>
            <a:ext cx="535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270 patient examples  with 120 having heart disease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features for each example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A8BDE3-02B6-43E9-A89F-ECDE39DC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77" y="1952898"/>
            <a:ext cx="5114666" cy="42244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753706-272C-41F8-A2DD-60C04E9DAE28}"/>
              </a:ext>
            </a:extLst>
          </p:cNvPr>
          <p:cNvSpPr txBox="1"/>
          <p:nvPr/>
        </p:nvSpPr>
        <p:spPr>
          <a:xfrm>
            <a:off x="8403291" y="1221051"/>
            <a:ext cx="17736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Parameter Table</a:t>
            </a:r>
          </a:p>
        </p:txBody>
      </p:sp>
    </p:spTree>
    <p:extLst>
      <p:ext uri="{BB962C8B-B14F-4D97-AF65-F5344CB8AC3E}">
        <p14:creationId xmlns:p14="http://schemas.microsoft.com/office/powerpoint/2010/main" val="5991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59C7-170A-4FAF-A009-F63269DF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Steps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48603-954F-4C12-9D18-EB194D8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97568-0FBC-48FB-91CD-458656EAEEA1}"/>
              </a:ext>
            </a:extLst>
          </p:cNvPr>
          <p:cNvSpPr txBox="1"/>
          <p:nvPr/>
        </p:nvSpPr>
        <p:spPr>
          <a:xfrm>
            <a:off x="838200" y="1690688"/>
            <a:ext cx="42108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Factorize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train-test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GLM model for Logit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Assess model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deviance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set performance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Regularization with Lasso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Classification metrics </a:t>
            </a:r>
          </a:p>
        </p:txBody>
      </p:sp>
    </p:spTree>
    <p:extLst>
      <p:ext uri="{BB962C8B-B14F-4D97-AF65-F5344CB8AC3E}">
        <p14:creationId xmlns:p14="http://schemas.microsoft.com/office/powerpoint/2010/main" val="133004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12AA-C41A-4047-B1FB-6E45E557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" y="29954"/>
            <a:ext cx="698218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Wald’s Test : Model Performance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9927-BCE7-401D-BEF8-7B9EA6FE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1DD3C-ED24-4ED4-98CF-92C1C237E9CD}"/>
              </a:ext>
            </a:extLst>
          </p:cNvPr>
          <p:cNvSpPr txBox="1"/>
          <p:nvPr/>
        </p:nvSpPr>
        <p:spPr>
          <a:xfrm>
            <a:off x="7411154" y="1207718"/>
            <a:ext cx="45268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from R Summary of the current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8B67F-EE87-4BE9-A097-CC3DCCA0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721518"/>
            <a:ext cx="5017198" cy="4221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308DC3-2092-493C-9ADF-769B5956F53A}"/>
              </a:ext>
            </a:extLst>
          </p:cNvPr>
          <p:cNvSpPr/>
          <p:nvPr/>
        </p:nvSpPr>
        <p:spPr>
          <a:xfrm>
            <a:off x="6773332" y="2596444"/>
            <a:ext cx="1275645" cy="644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A7EF19-3E62-42F9-9AB7-EF090BA5FFF3}"/>
              </a:ext>
            </a:extLst>
          </p:cNvPr>
          <p:cNvCxnSpPr>
            <a:cxnSpLocks/>
          </p:cNvCxnSpPr>
          <p:nvPr/>
        </p:nvCxnSpPr>
        <p:spPr>
          <a:xfrm flipV="1">
            <a:off x="6627977" y="2596446"/>
            <a:ext cx="145355" cy="163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2F0B11-B272-44AA-A408-23C39D3950B6}"/>
              </a:ext>
            </a:extLst>
          </p:cNvPr>
          <p:cNvSpPr txBox="1"/>
          <p:nvPr/>
        </p:nvSpPr>
        <p:spPr>
          <a:xfrm>
            <a:off x="5486885" y="4212264"/>
            <a:ext cx="1143200" cy="138499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Chestpain</a:t>
            </a:r>
            <a:r>
              <a:rPr lang="en-US" sz="1400" dirty="0"/>
              <a:t> had n=4 categories , hence n-1 dummy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4D4622-898C-42B4-AA32-00D53E92815F}"/>
              </a:ext>
            </a:extLst>
          </p:cNvPr>
          <p:cNvSpPr/>
          <p:nvPr/>
        </p:nvSpPr>
        <p:spPr>
          <a:xfrm>
            <a:off x="6423378" y="2183069"/>
            <a:ext cx="5768622" cy="277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BF18B-8652-4E3B-8387-5798262AB0E4}"/>
              </a:ext>
            </a:extLst>
          </p:cNvPr>
          <p:cNvSpPr txBox="1"/>
          <p:nvPr/>
        </p:nvSpPr>
        <p:spPr>
          <a:xfrm>
            <a:off x="110424" y="1254285"/>
            <a:ext cx="26528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Assessing Attribute “AGE”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EC964-9934-4A92-8B32-08FA0710EF7C}"/>
              </a:ext>
            </a:extLst>
          </p:cNvPr>
          <p:cNvSpPr txBox="1"/>
          <p:nvPr/>
        </p:nvSpPr>
        <p:spPr>
          <a:xfrm>
            <a:off x="110424" y="1721518"/>
            <a:ext cx="2652889" cy="95410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Age </a:t>
            </a:r>
            <a:r>
              <a:rPr lang="en-US" sz="1400" dirty="0" err="1"/>
              <a:t>Coeff</a:t>
            </a:r>
            <a:r>
              <a:rPr lang="en-US" sz="1400" dirty="0"/>
              <a:t> Estimate :    1.641327</a:t>
            </a:r>
          </a:p>
          <a:p>
            <a:r>
              <a:rPr lang="en-US" sz="1400" dirty="0"/>
              <a:t>Age </a:t>
            </a:r>
            <a:r>
              <a:rPr lang="en-US" sz="1400" dirty="0" err="1"/>
              <a:t>Coeff</a:t>
            </a:r>
            <a:r>
              <a:rPr lang="en-US" sz="1400" dirty="0"/>
              <a:t>     </a:t>
            </a:r>
            <a:r>
              <a:rPr lang="en-US" sz="1400" dirty="0" err="1"/>
              <a:t>Std</a:t>
            </a:r>
            <a:r>
              <a:rPr lang="en-US" sz="1400" dirty="0"/>
              <a:t> </a:t>
            </a:r>
            <a:r>
              <a:rPr lang="en-US" sz="1400" dirty="0" err="1"/>
              <a:t>Er</a:t>
            </a:r>
            <a:r>
              <a:rPr lang="en-US" sz="1400" dirty="0"/>
              <a:t>  :     0.656291</a:t>
            </a:r>
          </a:p>
          <a:p>
            <a:r>
              <a:rPr lang="en-US" sz="1400" dirty="0"/>
              <a:t>Age </a:t>
            </a:r>
            <a:r>
              <a:rPr lang="en-US" sz="1400" dirty="0" err="1"/>
              <a:t>Coeff</a:t>
            </a:r>
            <a:r>
              <a:rPr lang="en-US" sz="1400" dirty="0"/>
              <a:t>    </a:t>
            </a:r>
            <a:r>
              <a:rPr lang="en-US" sz="1400" dirty="0" err="1"/>
              <a:t>Zscore</a:t>
            </a:r>
            <a:r>
              <a:rPr lang="en-US" sz="1400" dirty="0"/>
              <a:t>  :    2.501</a:t>
            </a:r>
          </a:p>
          <a:p>
            <a:r>
              <a:rPr lang="en-US" sz="1400" dirty="0"/>
              <a:t>Age </a:t>
            </a:r>
            <a:r>
              <a:rPr lang="en-US" sz="1400" dirty="0" err="1"/>
              <a:t>Coeff</a:t>
            </a:r>
            <a:r>
              <a:rPr lang="en-US" sz="1400" dirty="0"/>
              <a:t>    P value :   0.012387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B31755-0167-4170-93F6-13A62504E5A8}"/>
                  </a:ext>
                </a:extLst>
              </p:cNvPr>
              <p:cNvSpPr/>
              <p:nvPr/>
            </p:nvSpPr>
            <p:spPr>
              <a:xfrm>
                <a:off x="2865236" y="2081759"/>
                <a:ext cx="2393732" cy="57477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score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𝐸𝑠𝑡𝑖𝑚𝑎𝑡𝑒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Age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𝑆𝑡𝑑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𝐸𝑟𝑟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Age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B31755-0167-4170-93F6-13A62504E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236" y="2081759"/>
                <a:ext cx="2393732" cy="574773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B8592883-6FA6-4582-9364-57E912AB3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09" y="4844829"/>
            <a:ext cx="2582333" cy="12424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6838F7-B60F-4DE7-BCF3-C874942F0A0A}"/>
              </a:ext>
            </a:extLst>
          </p:cNvPr>
          <p:cNvCxnSpPr>
            <a:cxnSpLocks/>
          </p:cNvCxnSpPr>
          <p:nvPr/>
        </p:nvCxnSpPr>
        <p:spPr>
          <a:xfrm>
            <a:off x="2763313" y="1721519"/>
            <a:ext cx="3660065" cy="46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FC4E0-699D-4F16-A268-B29D061BCBE1}"/>
              </a:ext>
            </a:extLst>
          </p:cNvPr>
          <p:cNvCxnSpPr>
            <a:cxnSpLocks/>
          </p:cNvCxnSpPr>
          <p:nvPr/>
        </p:nvCxnSpPr>
        <p:spPr>
          <a:xfrm>
            <a:off x="1879398" y="5215951"/>
            <a:ext cx="192398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B9AA93-3C00-458D-94A1-18297E89402E}"/>
              </a:ext>
            </a:extLst>
          </p:cNvPr>
          <p:cNvSpPr txBox="1"/>
          <p:nvPr/>
        </p:nvSpPr>
        <p:spPr>
          <a:xfrm>
            <a:off x="1616359" y="4879531"/>
            <a:ext cx="99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= 0.025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113030-2E96-40CE-9113-AA3FFFD2C73E}"/>
              </a:ext>
            </a:extLst>
          </p:cNvPr>
          <p:cNvSpPr txBox="1"/>
          <p:nvPr/>
        </p:nvSpPr>
        <p:spPr>
          <a:xfrm>
            <a:off x="3793013" y="4854073"/>
            <a:ext cx="10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A2 = 0.025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786FCF-EBB4-41C2-8F9C-D4EC76F77755}"/>
              </a:ext>
            </a:extLst>
          </p:cNvPr>
          <p:cNvCxnSpPr>
            <a:cxnSpLocks/>
          </p:cNvCxnSpPr>
          <p:nvPr/>
        </p:nvCxnSpPr>
        <p:spPr>
          <a:xfrm flipH="1">
            <a:off x="3591828" y="5138500"/>
            <a:ext cx="385321" cy="65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718F26-52C9-4331-8B90-470306125CF4}"/>
              </a:ext>
            </a:extLst>
          </p:cNvPr>
          <p:cNvCxnSpPr/>
          <p:nvPr/>
        </p:nvCxnSpPr>
        <p:spPr>
          <a:xfrm>
            <a:off x="3502533" y="6161979"/>
            <a:ext cx="0" cy="338667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DCA564-6F29-406C-9242-B4763AC9F1E5}"/>
              </a:ext>
            </a:extLst>
          </p:cNvPr>
          <p:cNvCxnSpPr/>
          <p:nvPr/>
        </p:nvCxnSpPr>
        <p:spPr>
          <a:xfrm>
            <a:off x="2175732" y="6121562"/>
            <a:ext cx="0" cy="338667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8CF9F1-81AF-490D-A9A7-DFCD9A8E9C19}"/>
                  </a:ext>
                </a:extLst>
              </p:cNvPr>
              <p:cNvSpPr/>
              <p:nvPr/>
            </p:nvSpPr>
            <p:spPr>
              <a:xfrm>
                <a:off x="3325962" y="6443236"/>
                <a:ext cx="835165" cy="387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8CF9F1-81AF-490D-A9A7-DFCD9A8E9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62" y="6443236"/>
                <a:ext cx="835165" cy="387414"/>
              </a:xfrm>
              <a:prstGeom prst="rect">
                <a:avLst/>
              </a:prstGeom>
              <a:blipFill>
                <a:blip r:embed="rId5"/>
                <a:stretch>
                  <a:fillRect t="-48438" r="-38686" b="-1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4F9A35-849C-430C-BBD9-783E4BE866AE}"/>
                  </a:ext>
                </a:extLst>
              </p:cNvPr>
              <p:cNvSpPr/>
              <p:nvPr/>
            </p:nvSpPr>
            <p:spPr>
              <a:xfrm>
                <a:off x="1820971" y="6428887"/>
                <a:ext cx="790280" cy="387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4F9A35-849C-430C-BBD9-783E4BE86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71" y="6428887"/>
                <a:ext cx="790280" cy="387414"/>
              </a:xfrm>
              <a:prstGeom prst="rect">
                <a:avLst/>
              </a:prstGeom>
              <a:blipFill>
                <a:blip r:embed="rId6"/>
                <a:stretch>
                  <a:fillRect t="-49206" r="-41860" b="-1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A434F2A-1AB2-49D9-9DCD-2025AD60D544}"/>
              </a:ext>
            </a:extLst>
          </p:cNvPr>
          <p:cNvSpPr txBox="1"/>
          <p:nvPr/>
        </p:nvSpPr>
        <p:spPr>
          <a:xfrm>
            <a:off x="-39441" y="3083155"/>
            <a:ext cx="99200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Note:  For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AF59BBC-B362-4634-9F67-C33EE94B13B8}"/>
                  </a:ext>
                </a:extLst>
              </p:cNvPr>
              <p:cNvSpPr/>
              <p:nvPr/>
            </p:nvSpPr>
            <p:spPr>
              <a:xfrm>
                <a:off x="951630" y="3090636"/>
                <a:ext cx="111658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AF59BBC-B362-4634-9F67-C33EE94B1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30" y="3090636"/>
                <a:ext cx="1116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1BD37F-9FDC-447A-8AEA-CF254FB5EBC4}"/>
                  </a:ext>
                </a:extLst>
              </p:cNvPr>
              <p:cNvSpPr/>
              <p:nvPr/>
            </p:nvSpPr>
            <p:spPr>
              <a:xfrm>
                <a:off x="1238730" y="3621499"/>
                <a:ext cx="196489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𝑐𝑜𝑚𝑝𝑢𝑡𝑒𝑑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1BD37F-9FDC-447A-8AEA-CF254FB5E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30" y="3621499"/>
                <a:ext cx="1964897" cy="390748"/>
              </a:xfrm>
              <a:prstGeom prst="rect">
                <a:avLst/>
              </a:prstGeom>
              <a:blipFill>
                <a:blip r:embed="rId8"/>
                <a:stretch>
                  <a:fillRect t="-48438" r="-16409" b="-1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8AA952-66F6-4145-BA1A-6BDF89CDFEFC}"/>
                  </a:ext>
                </a:extLst>
              </p:cNvPr>
              <p:cNvSpPr/>
              <p:nvPr/>
            </p:nvSpPr>
            <p:spPr>
              <a:xfrm>
                <a:off x="42392" y="3563764"/>
                <a:ext cx="1242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𝑅𝑒𝑗𝑒𝑐𝑡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/>
                  <a:t>if 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8AA952-66F6-4145-BA1A-6BDF89CDF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2" y="3563764"/>
                <a:ext cx="1242584" cy="338554"/>
              </a:xfrm>
              <a:prstGeom prst="rect">
                <a:avLst/>
              </a:prstGeom>
              <a:blipFill>
                <a:blip r:embed="rId9"/>
                <a:stretch>
                  <a:fillRect t="-5455" r="-147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038E40C-D9E8-4266-AF95-8A71A4A6B3FC}"/>
              </a:ext>
            </a:extLst>
          </p:cNvPr>
          <p:cNvSpPr txBox="1"/>
          <p:nvPr/>
        </p:nvSpPr>
        <p:spPr>
          <a:xfrm>
            <a:off x="3121981" y="3663646"/>
            <a:ext cx="44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3A9D3C-E244-47C1-BAA6-5817A50B280C}"/>
                  </a:ext>
                </a:extLst>
              </p:cNvPr>
              <p:cNvSpPr/>
              <p:nvPr/>
            </p:nvSpPr>
            <p:spPr>
              <a:xfrm>
                <a:off x="3373550" y="3636873"/>
                <a:ext cx="224061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𝑐𝑜𝑚𝑝𝑢𝑡𝑒𝑑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&lt; −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3A9D3C-E244-47C1-BAA6-5817A50B2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50" y="3636873"/>
                <a:ext cx="2240613" cy="390748"/>
              </a:xfrm>
              <a:prstGeom prst="rect">
                <a:avLst/>
              </a:prstGeom>
              <a:blipFill>
                <a:blip r:embed="rId10"/>
                <a:stretch>
                  <a:fillRect t="-48438" r="-14402" b="-1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EB44337-FEB9-45F2-A710-A278F07F474D}"/>
                  </a:ext>
                </a:extLst>
              </p:cNvPr>
              <p:cNvSpPr/>
              <p:nvPr/>
            </p:nvSpPr>
            <p:spPr>
              <a:xfrm>
                <a:off x="28215" y="4283874"/>
                <a:ext cx="1242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𝑅𝑒𝑗𝑒𝑐𝑡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/>
                  <a:t>if 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EB44337-FEB9-45F2-A710-A278F07F4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" y="4283874"/>
                <a:ext cx="1242584" cy="338554"/>
              </a:xfrm>
              <a:prstGeom prst="rect">
                <a:avLst/>
              </a:prstGeom>
              <a:blipFill>
                <a:blip r:embed="rId11"/>
                <a:stretch>
                  <a:fillRect t="-5455" r="-197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4FA60C3-7308-49DC-BA0D-E021B77F975A}"/>
                  </a:ext>
                </a:extLst>
              </p:cNvPr>
              <p:cNvSpPr/>
              <p:nvPr/>
            </p:nvSpPr>
            <p:spPr>
              <a:xfrm>
                <a:off x="1224553" y="4223514"/>
                <a:ext cx="1782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&lt;0.05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4FA60C3-7308-49DC-BA0D-E021B77F9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53" y="4223514"/>
                <a:ext cx="1782731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9334104-650D-4684-B11D-8C1B95A59E4B}"/>
                  </a:ext>
                </a:extLst>
              </p:cNvPr>
              <p:cNvSpPr/>
              <p:nvPr/>
            </p:nvSpPr>
            <p:spPr>
              <a:xfrm>
                <a:off x="7534079" y="41592"/>
                <a:ext cx="492028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a:rPr lang="en-US" sz="1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𝐻𝑦𝑝𝑜𝑡h𝑒𝑠𝑖𝑠</m:t>
                      </m:r>
                      <m:r>
                        <a:rPr lang="en-US" sz="1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𝐶𝑜𝑒𝑓𝑓𝑖𝑐𝑖𝑒𝑛𝑡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9334104-650D-4684-B11D-8C1B95A59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79" y="41592"/>
                <a:ext cx="4920281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AC2D4B-6F4B-4F89-80D4-0917C051A760}"/>
                  </a:ext>
                </a:extLst>
              </p:cNvPr>
              <p:cNvSpPr/>
              <p:nvPr/>
            </p:nvSpPr>
            <p:spPr>
              <a:xfrm>
                <a:off x="5258968" y="267714"/>
                <a:ext cx="7322712" cy="42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𝑙𝑡𝑒𝑟𝑛𝑎𝑡𝑒</m:t>
                      </m:r>
                      <m:r>
                        <a:rPr lang="en-US" sz="1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𝐻𝑦𝑝𝑜𝑡h𝑒𝑠𝑖𝑠</m:t>
                      </m:r>
                      <m:r>
                        <a:rPr lang="en-US" sz="1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eqAr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𝑜𝑒𝑓𝑓𝑖𝑐𝑖𝑒𝑛𝑡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𝑠𝑖𝑔𝑛𝑖𝑓𝑖𝑐𝑎𝑛𝑡𝑙𝑦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𝑑𝑖𝑓𝑓𝑒𝑟𝑒𝑛𝑡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AC2D4B-6F4B-4F89-80D4-0917C051A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68" y="267714"/>
                <a:ext cx="7322712" cy="4224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82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D99F-13DF-4E66-86A0-8C1DA3AB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6770"/>
            <a:ext cx="10515600" cy="763764"/>
          </a:xfrm>
        </p:spPr>
        <p:txBody>
          <a:bodyPr/>
          <a:lstStyle/>
          <a:p>
            <a:r>
              <a:rPr lang="en-US" dirty="0"/>
              <a:t> Linear Regression : Quick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03DAA-C9F1-4DF9-87F8-74F05C3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C8B069-B87A-49DF-846D-3DABF5725CDA}"/>
              </a:ext>
            </a:extLst>
          </p:cNvPr>
          <p:cNvCxnSpPr/>
          <p:nvPr/>
        </p:nvCxnSpPr>
        <p:spPr>
          <a:xfrm>
            <a:off x="228600" y="5136444"/>
            <a:ext cx="5463822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E21EB2-A1B9-4D3D-B1CD-E255F09F9316}"/>
                  </a:ext>
                </a:extLst>
              </p:cNvPr>
              <p:cNvSpPr/>
              <p:nvPr/>
            </p:nvSpPr>
            <p:spPr>
              <a:xfrm>
                <a:off x="5404007" y="513644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E21EB2-A1B9-4D3D-B1CD-E255F09F9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07" y="5136444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2B843-3A89-47D2-A2DC-8B8162F7A900}"/>
              </a:ext>
            </a:extLst>
          </p:cNvPr>
          <p:cNvCxnSpPr/>
          <p:nvPr/>
        </p:nvCxnSpPr>
        <p:spPr>
          <a:xfrm flipV="1">
            <a:off x="788670" y="1280160"/>
            <a:ext cx="0" cy="4225616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5E23C0-E09E-4C4C-B06C-ED52B94F8454}"/>
                  </a:ext>
                </a:extLst>
              </p:cNvPr>
              <p:cNvSpPr/>
              <p:nvPr/>
            </p:nvSpPr>
            <p:spPr>
              <a:xfrm>
                <a:off x="432526" y="130582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5E23C0-E09E-4C4C-B06C-ED52B94F8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6" y="1305820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EA0BA4-AF1F-4C15-A88C-DC570F8E5AD0}"/>
              </a:ext>
            </a:extLst>
          </p:cNvPr>
          <p:cNvCxnSpPr/>
          <p:nvPr/>
        </p:nvCxnSpPr>
        <p:spPr>
          <a:xfrm flipV="1">
            <a:off x="1131570" y="2091690"/>
            <a:ext cx="274320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9AF735-2342-4AA4-A807-4D31ED2BED46}"/>
              </a:ext>
            </a:extLst>
          </p:cNvPr>
          <p:cNvSpPr/>
          <p:nvPr/>
        </p:nvSpPr>
        <p:spPr>
          <a:xfrm>
            <a:off x="1097280" y="4136086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29A58C-D8F1-4376-9AC0-E1A3B3F34676}"/>
              </a:ext>
            </a:extLst>
          </p:cNvPr>
          <p:cNvSpPr/>
          <p:nvPr/>
        </p:nvSpPr>
        <p:spPr>
          <a:xfrm>
            <a:off x="1689736" y="4642767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BCAFF8-F57D-4DE5-97DD-007E34E9006F}"/>
              </a:ext>
            </a:extLst>
          </p:cNvPr>
          <p:cNvSpPr/>
          <p:nvPr/>
        </p:nvSpPr>
        <p:spPr>
          <a:xfrm>
            <a:off x="1546861" y="2983230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554F36-18C5-4937-973F-0290E407DF2A}"/>
              </a:ext>
            </a:extLst>
          </p:cNvPr>
          <p:cNvSpPr/>
          <p:nvPr/>
        </p:nvSpPr>
        <p:spPr>
          <a:xfrm>
            <a:off x="2636520" y="3583072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33D989-7DC5-42CB-B39E-CA13B1B3F5FE}"/>
              </a:ext>
            </a:extLst>
          </p:cNvPr>
          <p:cNvSpPr/>
          <p:nvPr/>
        </p:nvSpPr>
        <p:spPr>
          <a:xfrm>
            <a:off x="2531745" y="2641519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577E7A-C8A1-497F-90AE-6A978C75336E}"/>
              </a:ext>
            </a:extLst>
          </p:cNvPr>
          <p:cNvSpPr/>
          <p:nvPr/>
        </p:nvSpPr>
        <p:spPr>
          <a:xfrm>
            <a:off x="3409949" y="1591511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D2072A-998E-4754-BC81-38461126C75B}"/>
              </a:ext>
            </a:extLst>
          </p:cNvPr>
          <p:cNvSpPr/>
          <p:nvPr/>
        </p:nvSpPr>
        <p:spPr>
          <a:xfrm>
            <a:off x="3198777" y="2876929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46C7A0-3AA8-4AF0-B748-E5D3C88AF5BC}"/>
              </a:ext>
            </a:extLst>
          </p:cNvPr>
          <p:cNvSpPr/>
          <p:nvPr/>
        </p:nvSpPr>
        <p:spPr>
          <a:xfrm>
            <a:off x="2964462" y="2178371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95D57F-4759-4712-B71C-47F31F8E7241}"/>
              </a:ext>
            </a:extLst>
          </p:cNvPr>
          <p:cNvSpPr/>
          <p:nvPr/>
        </p:nvSpPr>
        <p:spPr>
          <a:xfrm>
            <a:off x="2322195" y="4145942"/>
            <a:ext cx="20955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4D5-49E4-48B1-9FB6-1AB1C2DAA9FD}"/>
              </a:ext>
            </a:extLst>
          </p:cNvPr>
          <p:cNvCxnSpPr/>
          <p:nvPr/>
        </p:nvCxnSpPr>
        <p:spPr>
          <a:xfrm>
            <a:off x="720372" y="3201589"/>
            <a:ext cx="49720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139FA5-3CC0-4ABC-9163-FF4A1CBC1E98}"/>
              </a:ext>
            </a:extLst>
          </p:cNvPr>
          <p:cNvCxnSpPr>
            <a:cxnSpLocks/>
          </p:cNvCxnSpPr>
          <p:nvPr/>
        </p:nvCxnSpPr>
        <p:spPr>
          <a:xfrm>
            <a:off x="3514723" y="1872734"/>
            <a:ext cx="0" cy="31811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78858FA-6D6B-4095-9C61-BF87596AA336}"/>
                  </a:ext>
                </a:extLst>
              </p:cNvPr>
              <p:cNvSpPr/>
              <p:nvPr/>
            </p:nvSpPr>
            <p:spPr>
              <a:xfrm>
                <a:off x="432526" y="28220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78858FA-6D6B-4095-9C61-BF87596AA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6" y="2822017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56144B2-9B87-4EEB-9945-3BCB035698A1}"/>
                  </a:ext>
                </a:extLst>
              </p:cNvPr>
              <p:cNvSpPr/>
              <p:nvPr/>
            </p:nvSpPr>
            <p:spPr>
              <a:xfrm>
                <a:off x="3298030" y="5117472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56144B2-9B87-4EEB-9945-3BCB03569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30" y="5117472"/>
                <a:ext cx="4333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901E6-292A-4D9A-B9CE-D3F0C3D347AF}"/>
              </a:ext>
            </a:extLst>
          </p:cNvPr>
          <p:cNvCxnSpPr>
            <a:cxnSpLocks/>
          </p:cNvCxnSpPr>
          <p:nvPr/>
        </p:nvCxnSpPr>
        <p:spPr>
          <a:xfrm>
            <a:off x="3514723" y="1873583"/>
            <a:ext cx="0" cy="5333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80EDE41-0378-4E63-B2B4-0948C5E930AA}"/>
                  </a:ext>
                </a:extLst>
              </p:cNvPr>
              <p:cNvSpPr/>
              <p:nvPr/>
            </p:nvSpPr>
            <p:spPr>
              <a:xfrm>
                <a:off x="3079667" y="1302189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80EDE41-0378-4E63-B2B4-0948C5E93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67" y="1302189"/>
                <a:ext cx="43505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C1CB62-452C-4A6E-9E94-3AAF44AF7DDA}"/>
              </a:ext>
            </a:extLst>
          </p:cNvPr>
          <p:cNvCxnSpPr>
            <a:cxnSpLocks/>
          </p:cNvCxnSpPr>
          <p:nvPr/>
        </p:nvCxnSpPr>
        <p:spPr>
          <a:xfrm>
            <a:off x="3571869" y="2477067"/>
            <a:ext cx="220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C52C3F-E504-47BF-ADC9-A44810980E1A}"/>
              </a:ext>
            </a:extLst>
          </p:cNvPr>
          <p:cNvCxnSpPr>
            <a:cxnSpLocks/>
          </p:cNvCxnSpPr>
          <p:nvPr/>
        </p:nvCxnSpPr>
        <p:spPr>
          <a:xfrm>
            <a:off x="3514723" y="1742842"/>
            <a:ext cx="862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A08B6E0-ECFB-4B44-9552-20A390C04ED6}"/>
              </a:ext>
            </a:extLst>
          </p:cNvPr>
          <p:cNvSpPr/>
          <p:nvPr/>
        </p:nvSpPr>
        <p:spPr>
          <a:xfrm>
            <a:off x="4531987" y="1752545"/>
            <a:ext cx="107374" cy="724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67B9E47-2900-403A-A504-7107544C9CBD}"/>
              </a:ext>
            </a:extLst>
          </p:cNvPr>
          <p:cNvSpPr/>
          <p:nvPr/>
        </p:nvSpPr>
        <p:spPr>
          <a:xfrm>
            <a:off x="5771992" y="2462461"/>
            <a:ext cx="108021" cy="728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95C533-8CE6-44C8-9B28-1301BFFD1EE5}"/>
                  </a:ext>
                </a:extLst>
              </p:cNvPr>
              <p:cNvSpPr/>
              <p:nvPr/>
            </p:nvSpPr>
            <p:spPr>
              <a:xfrm>
                <a:off x="3136813" y="214843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95C533-8CE6-44C8-9B28-1301BFFD1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13" y="2148433"/>
                <a:ext cx="435056" cy="369332"/>
              </a:xfrm>
              <a:prstGeom prst="rect">
                <a:avLst/>
              </a:prstGeom>
              <a:blipFill>
                <a:blip r:embed="rId7"/>
                <a:stretch>
                  <a:fillRect t="-6557" r="-1267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ABEEC1-59B0-49A7-A8C6-E511CB65AB2C}"/>
                  </a:ext>
                </a:extLst>
              </p:cNvPr>
              <p:cNvSpPr/>
              <p:nvPr/>
            </p:nvSpPr>
            <p:spPr>
              <a:xfrm>
                <a:off x="4478652" y="1765894"/>
                <a:ext cx="23088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𝑢𝑛𝑒𝑥𝑝𝑙𝑎𝑖𝑛𝑒𝑑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𝑑𝑒𝑣𝑖𝑎𝑡𝑖𝑜𝑛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ABEEC1-59B0-49A7-A8C6-E511CB65A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52" y="1765894"/>
                <a:ext cx="23088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E72B65B-3C84-4F0C-9B40-92D818E0E829}"/>
                  </a:ext>
                </a:extLst>
              </p:cNvPr>
              <p:cNvSpPr/>
              <p:nvPr/>
            </p:nvSpPr>
            <p:spPr>
              <a:xfrm>
                <a:off x="5833107" y="2516256"/>
                <a:ext cx="19279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𝑒𝑥𝑝𝑙𝑎𝑖𝑛𝑒𝑑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𝑑𝑒𝑣𝑖𝑎𝑡𝑖𝑜𝑛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E72B65B-3C84-4F0C-9B40-92D818E0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7" y="2516256"/>
                <a:ext cx="19279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202EF45-9B47-45DB-A41F-4A4971E811D5}"/>
                  </a:ext>
                </a:extLst>
              </p:cNvPr>
              <p:cNvSpPr/>
              <p:nvPr/>
            </p:nvSpPr>
            <p:spPr>
              <a:xfrm>
                <a:off x="3506663" y="3391372"/>
                <a:ext cx="46386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𝐷𝑒𝑣𝑖𝑎𝑡𝑖𝑜𝑛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𝑒𝑥𝑝𝑙𝑎𝑖𝑛𝑒𝑑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𝑢𝑛𝑒𝑥𝑝𝑙𝑎𝑖𝑛𝑒𝑑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202EF45-9B47-45DB-A41F-4A4971E81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63" y="3391372"/>
                <a:ext cx="463867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8029C5-30F6-4BCE-9A83-0BC32CAB21C4}"/>
              </a:ext>
            </a:extLst>
          </p:cNvPr>
          <p:cNvCxnSpPr/>
          <p:nvPr/>
        </p:nvCxnSpPr>
        <p:spPr>
          <a:xfrm>
            <a:off x="8118230" y="1057737"/>
            <a:ext cx="0" cy="519049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A69F68-4FE4-479A-8742-B15B0A776128}"/>
              </a:ext>
            </a:extLst>
          </p:cNvPr>
          <p:cNvSpPr txBox="1"/>
          <p:nvPr/>
        </p:nvSpPr>
        <p:spPr>
          <a:xfrm>
            <a:off x="9086850" y="682024"/>
            <a:ext cx="18495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Some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C3A5E0C-23CA-4C72-BC1B-E7F84BB2AE18}"/>
                  </a:ext>
                </a:extLst>
              </p:cNvPr>
              <p:cNvSpPr/>
              <p:nvPr/>
            </p:nvSpPr>
            <p:spPr>
              <a:xfrm>
                <a:off x="8249084" y="1309468"/>
                <a:ext cx="24761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𝑜𝑡𝑎𝑙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C3A5E0C-23CA-4C72-BC1B-E7F84BB2A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084" y="1309468"/>
                <a:ext cx="2476126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7F0765D-72B7-4A2E-B959-35EB773ECD45}"/>
                  </a:ext>
                </a:extLst>
              </p:cNvPr>
              <p:cNvSpPr/>
              <p:nvPr/>
            </p:nvSpPr>
            <p:spPr>
              <a:xfrm>
                <a:off x="8305576" y="1656058"/>
                <a:ext cx="21355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7F0765D-72B7-4A2E-B959-35EB773E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76" y="1656058"/>
                <a:ext cx="2135585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CAC492D-2986-4630-9C91-B2CB82430525}"/>
                  </a:ext>
                </a:extLst>
              </p:cNvPr>
              <p:cNvSpPr/>
              <p:nvPr/>
            </p:nvSpPr>
            <p:spPr>
              <a:xfrm>
                <a:off x="8176599" y="2623977"/>
                <a:ext cx="39503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CAC492D-2986-4630-9C91-B2CB82430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599" y="2623977"/>
                <a:ext cx="3950377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B4E4D66-6C5D-471A-AC33-5FC7874D51DF}"/>
                  </a:ext>
                </a:extLst>
              </p:cNvPr>
              <p:cNvSpPr/>
              <p:nvPr/>
            </p:nvSpPr>
            <p:spPr>
              <a:xfrm>
                <a:off x="8298641" y="2991229"/>
                <a:ext cx="215475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B4E4D66-6C5D-471A-AC33-5FC7874D5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1" y="2991229"/>
                <a:ext cx="2154757" cy="8712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735AE6-397E-4693-BD8C-E10A3128CD49}"/>
                  </a:ext>
                </a:extLst>
              </p:cNvPr>
              <p:cNvSpPr/>
              <p:nvPr/>
            </p:nvSpPr>
            <p:spPr>
              <a:xfrm>
                <a:off x="8249084" y="3964656"/>
                <a:ext cx="3433632" cy="306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𝑆𝑞𝑢𝑎𝑟𝑒𝑠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735AE6-397E-4693-BD8C-E10A3128C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084" y="3964656"/>
                <a:ext cx="3433632" cy="306109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F6FD32E-C536-4D5F-ABF0-E6235958658D}"/>
                  </a:ext>
                </a:extLst>
              </p:cNvPr>
              <p:cNvSpPr/>
              <p:nvPr/>
            </p:nvSpPr>
            <p:spPr>
              <a:xfrm>
                <a:off x="8305576" y="4345365"/>
                <a:ext cx="220964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F6FD32E-C536-4D5F-ABF0-E62359586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76" y="4345365"/>
                <a:ext cx="2209644" cy="8712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97A91E9-A514-4DBC-9D04-50995E63BD6B}"/>
                  </a:ext>
                </a:extLst>
              </p:cNvPr>
              <p:cNvSpPr/>
              <p:nvPr/>
            </p:nvSpPr>
            <p:spPr>
              <a:xfrm>
                <a:off x="8020532" y="5726571"/>
                <a:ext cx="4106444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𝐸𝑥𝑝𝑙𝑎𝑖𝑛𝑒𝑑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97A91E9-A514-4DBC-9D04-50995E63B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32" y="5726571"/>
                <a:ext cx="4106444" cy="6183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49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21D2-EE23-450C-A269-D2023D7A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" y="80448"/>
            <a:ext cx="10515600" cy="761368"/>
          </a:xfrm>
        </p:spPr>
        <p:txBody>
          <a:bodyPr/>
          <a:lstStyle/>
          <a:p>
            <a:r>
              <a:rPr lang="en-US" dirty="0"/>
              <a:t>Concept of Deviance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65185-321B-4F6D-9559-6FED7D0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27F8F-DFE8-4441-88EB-5AAFDF19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3" y="1556791"/>
            <a:ext cx="5129156" cy="741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003026-8513-4EC6-8EE2-1FA6901759BA}"/>
              </a:ext>
            </a:extLst>
          </p:cNvPr>
          <p:cNvSpPr txBox="1"/>
          <p:nvPr/>
        </p:nvSpPr>
        <p:spPr>
          <a:xfrm>
            <a:off x="405258" y="972405"/>
            <a:ext cx="22917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Recall Log Likelihood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0A359-3C6D-484A-B967-AD0D0A66538B}"/>
              </a:ext>
            </a:extLst>
          </p:cNvPr>
          <p:cNvSpPr txBox="1"/>
          <p:nvPr/>
        </p:nvSpPr>
        <p:spPr>
          <a:xfrm>
            <a:off x="56445" y="2664966"/>
            <a:ext cx="12763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Deviance: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55708-102F-4A82-85F6-D527E74240A5}"/>
              </a:ext>
            </a:extLst>
          </p:cNvPr>
          <p:cNvSpPr txBox="1"/>
          <p:nvPr/>
        </p:nvSpPr>
        <p:spPr>
          <a:xfrm>
            <a:off x="62222" y="3621738"/>
            <a:ext cx="124800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  <a:p>
            <a:r>
              <a:rPr lang="en-US" dirty="0"/>
              <a:t>Deviance: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145275-FEF2-4C5F-B1D6-E4A7CE241705}"/>
              </a:ext>
            </a:extLst>
          </p:cNvPr>
          <p:cNvCxnSpPr/>
          <p:nvPr/>
        </p:nvCxnSpPr>
        <p:spPr>
          <a:xfrm>
            <a:off x="6523979" y="638456"/>
            <a:ext cx="0" cy="5717894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1D322-1653-4D2A-A2E0-92EA87D9551D}"/>
              </a:ext>
            </a:extLst>
          </p:cNvPr>
          <p:cNvSpPr txBox="1"/>
          <p:nvPr/>
        </p:nvSpPr>
        <p:spPr>
          <a:xfrm>
            <a:off x="7229023" y="977461"/>
            <a:ext cx="33913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with 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342DC1-57DD-4AF9-AD25-ABB06717E53B}"/>
                  </a:ext>
                </a:extLst>
              </p:cNvPr>
              <p:cNvSpPr/>
              <p:nvPr/>
            </p:nvSpPr>
            <p:spPr>
              <a:xfrm>
                <a:off x="1248002" y="2682636"/>
                <a:ext cx="48367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2[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𝑆𝑎𝑡𝑢𝑟𝑎𝑡𝑒𝑑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𝑀𝑜𝑑𝑒𝑙</m:t>
                              </m:r>
                            </m:e>
                          </m:d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𝐿𝐿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𝑃𝑟𝑜𝑝𝑜𝑠𝑒𝑑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342DC1-57DD-4AF9-AD25-ABB06717E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2" y="2682636"/>
                <a:ext cx="4836709" cy="338554"/>
              </a:xfrm>
              <a:prstGeom prst="rect">
                <a:avLst/>
              </a:prstGeom>
              <a:blipFill>
                <a:blip r:embed="rId3"/>
                <a:stretch>
                  <a:fillRect t="-108929" r="-7314" b="-16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50AF52-665A-4652-AF39-655824BC0205}"/>
                  </a:ext>
                </a:extLst>
              </p:cNvPr>
              <p:cNvSpPr/>
              <p:nvPr/>
            </p:nvSpPr>
            <p:spPr>
              <a:xfrm>
                <a:off x="1248002" y="3804314"/>
                <a:ext cx="53324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2[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𝑆𝑎𝑡𝑢𝑟𝑎𝑡𝑒𝑑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𝑀𝑜𝑑𝑒𝑙</m:t>
                              </m:r>
                            </m:e>
                          </m:d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𝐿𝐿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𝐼𝑛𝑡𝑒𝑟𝑐𝑒𝑝𝑡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50AF52-665A-4652-AF39-655824BC0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2" y="3804314"/>
                <a:ext cx="5332421" cy="338554"/>
              </a:xfrm>
              <a:prstGeom prst="rect">
                <a:avLst/>
              </a:prstGeom>
              <a:blipFill>
                <a:blip r:embed="rId4"/>
                <a:stretch>
                  <a:fillRect t="-108929" r="-6636" b="-16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6223E5-35BF-4E29-BFBF-E5D9EE953CE6}"/>
                  </a:ext>
                </a:extLst>
              </p:cNvPr>
              <p:cNvSpPr/>
              <p:nvPr/>
            </p:nvSpPr>
            <p:spPr>
              <a:xfrm>
                <a:off x="1600079" y="4741778"/>
                <a:ext cx="38186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𝑈𝐿𝐿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𝐷𝑒𝑣𝑖𝑎𝑛𝑐𝑒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6223E5-35BF-4E29-BFBF-E5D9EE953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79" y="4741778"/>
                <a:ext cx="3818674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5CB2D13-743F-4DFA-880A-CFDFE6C81556}"/>
              </a:ext>
            </a:extLst>
          </p:cNvPr>
          <p:cNvSpPr txBox="1"/>
          <p:nvPr/>
        </p:nvSpPr>
        <p:spPr>
          <a:xfrm>
            <a:off x="45156" y="4587889"/>
            <a:ext cx="1248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Metric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AAAE9-A0CD-4169-AB27-DDD9054E5592}"/>
              </a:ext>
            </a:extLst>
          </p:cNvPr>
          <p:cNvSpPr txBox="1"/>
          <p:nvPr/>
        </p:nvSpPr>
        <p:spPr>
          <a:xfrm>
            <a:off x="45156" y="5511793"/>
            <a:ext cx="128764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Pseudo R  Squared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4B8DB8-1FDF-4958-95E5-FE08E4D4334F}"/>
                  </a:ext>
                </a:extLst>
              </p:cNvPr>
              <p:cNvSpPr/>
              <p:nvPr/>
            </p:nvSpPr>
            <p:spPr>
              <a:xfrm>
                <a:off x="6740966" y="5457664"/>
                <a:ext cx="4106444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𝐸𝑥𝑝𝑙𝑎𝑖𝑛𝑒𝑑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4B8DB8-1FDF-4958-95E5-FE08E4D4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66" y="5457664"/>
                <a:ext cx="4106444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AD22D2-29C3-439D-AA3E-EC40F46F2980}"/>
                  </a:ext>
                </a:extLst>
              </p:cNvPr>
              <p:cNvSpPr/>
              <p:nvPr/>
            </p:nvSpPr>
            <p:spPr>
              <a:xfrm>
                <a:off x="6523979" y="1539350"/>
                <a:ext cx="24761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𝑜𝑡𝑎𝑙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AD22D2-29C3-439D-AA3E-EC40F46F2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979" y="1539350"/>
                <a:ext cx="2476126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D515E5-30B0-4EA0-85DD-63393099AD09}"/>
                  </a:ext>
                </a:extLst>
              </p:cNvPr>
              <p:cNvSpPr/>
              <p:nvPr/>
            </p:nvSpPr>
            <p:spPr>
              <a:xfrm>
                <a:off x="8305576" y="1656058"/>
                <a:ext cx="21355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D515E5-30B0-4EA0-85DD-63393099A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76" y="1656058"/>
                <a:ext cx="2135585" cy="8712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33AD55-5540-451C-A341-39B1733C9D69}"/>
                  </a:ext>
                </a:extLst>
              </p:cNvPr>
              <p:cNvSpPr/>
              <p:nvPr/>
            </p:nvSpPr>
            <p:spPr>
              <a:xfrm>
                <a:off x="6490784" y="2682295"/>
                <a:ext cx="39503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33AD55-5540-451C-A341-39B1733C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84" y="2682295"/>
                <a:ext cx="3950377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D74E9B-A35F-43BC-8285-D3217A8F719B}"/>
                  </a:ext>
                </a:extLst>
              </p:cNvPr>
              <p:cNvSpPr/>
              <p:nvPr/>
            </p:nvSpPr>
            <p:spPr>
              <a:xfrm>
                <a:off x="8298641" y="2991229"/>
                <a:ext cx="215475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D74E9B-A35F-43BC-8285-D3217A8F7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1" y="2991229"/>
                <a:ext cx="2154757" cy="8712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829DC6-B020-429B-8F5F-5242A2590888}"/>
                  </a:ext>
                </a:extLst>
              </p:cNvPr>
              <p:cNvSpPr/>
              <p:nvPr/>
            </p:nvSpPr>
            <p:spPr>
              <a:xfrm>
                <a:off x="6544635" y="3965226"/>
                <a:ext cx="3433632" cy="306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𝑆𝑞𝑢𝑎𝑟𝑒𝑠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829DC6-B020-429B-8F5F-5242A2590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35" y="3965226"/>
                <a:ext cx="3433632" cy="306109"/>
              </a:xfrm>
              <a:prstGeom prst="rect">
                <a:avLst/>
              </a:prstGeom>
              <a:blipFill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26BDCE-07E4-4D78-83FF-9719DC35F79C}"/>
                  </a:ext>
                </a:extLst>
              </p:cNvPr>
              <p:cNvSpPr/>
              <p:nvPr/>
            </p:nvSpPr>
            <p:spPr>
              <a:xfrm>
                <a:off x="8305576" y="4345365"/>
                <a:ext cx="220964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26BDCE-07E4-4D78-83FF-9719DC35F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76" y="4345365"/>
                <a:ext cx="2209644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050031B-74F7-4D91-8C5D-E230D92F46D3}"/>
                  </a:ext>
                </a:extLst>
              </p:cNvPr>
              <p:cNvSpPr/>
              <p:nvPr/>
            </p:nvSpPr>
            <p:spPr>
              <a:xfrm>
                <a:off x="1651412" y="5457601"/>
                <a:ext cx="258711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𝐷𝑒𝑣𝑖𝑎𝑛𝑐𝑒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𝐷𝑒𝑣𝑖𝑎𝑛𝑐𝑒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050031B-74F7-4D91-8C5D-E230D92F4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412" y="5457601"/>
                <a:ext cx="2587118" cy="6183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67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127E-3E9F-46EF-8E81-27B3B8FE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D73F5-B0C8-4959-8356-9FB3955D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E1005-A655-426B-A7CD-86FED22B9442}"/>
              </a:ext>
            </a:extLst>
          </p:cNvPr>
          <p:cNvSpPr txBox="1"/>
          <p:nvPr/>
        </p:nvSpPr>
        <p:spPr>
          <a:xfrm>
            <a:off x="982131" y="2054455"/>
            <a:ext cx="5249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Low p value for  Chi Square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Large Pseudo R Squared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Wald’s Test : Individual </a:t>
            </a:r>
            <a:r>
              <a:rPr lang="en-US" dirty="0" err="1"/>
              <a:t>Coeff</a:t>
            </a:r>
            <a:r>
              <a:rPr lang="en-US" dirty="0"/>
              <a:t> different from zero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822DF-02B2-43F2-82EA-D32360216EFA}"/>
              </a:ext>
            </a:extLst>
          </p:cNvPr>
          <p:cNvSpPr txBox="1"/>
          <p:nvPr/>
        </p:nvSpPr>
        <p:spPr>
          <a:xfrm>
            <a:off x="982132" y="1467556"/>
            <a:ext cx="19420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Common Metrics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2F3C4-27A9-4CB4-951D-E15F1B7B109A}"/>
              </a:ext>
            </a:extLst>
          </p:cNvPr>
          <p:cNvSpPr txBox="1"/>
          <p:nvPr/>
        </p:nvSpPr>
        <p:spPr>
          <a:xfrm>
            <a:off x="982131" y="3895550"/>
            <a:ext cx="19420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 Tuning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BB21-1011-4B69-9E80-789C3A8428A3}"/>
              </a:ext>
            </a:extLst>
          </p:cNvPr>
          <p:cNvSpPr txBox="1"/>
          <p:nvPr/>
        </p:nvSpPr>
        <p:spPr>
          <a:xfrm>
            <a:off x="846667" y="4369030"/>
            <a:ext cx="538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Regularization with Lasso Regression</a:t>
            </a:r>
          </a:p>
          <a:p>
            <a:r>
              <a:rPr lang="en-US" dirty="0"/>
              <a:t>    ( Suggested Further Reading)   - Out of current scope </a:t>
            </a:r>
          </a:p>
        </p:txBody>
      </p:sp>
    </p:spTree>
    <p:extLst>
      <p:ext uri="{BB962C8B-B14F-4D97-AF65-F5344CB8AC3E}">
        <p14:creationId xmlns:p14="http://schemas.microsoft.com/office/powerpoint/2010/main" val="183735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9054" y="2581015"/>
            <a:ext cx="9822392" cy="68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787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366"/>
            <a:ext cx="9795014" cy="30285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Why Linear Regression is not suitable for categorical output</a:t>
            </a:r>
          </a:p>
          <a:p>
            <a:r>
              <a:rPr lang="en-US" dirty="0"/>
              <a:t>Logistics Regression introduction</a:t>
            </a:r>
          </a:p>
          <a:p>
            <a:r>
              <a:rPr lang="en-US" dirty="0"/>
              <a:t>The Logistics function </a:t>
            </a:r>
          </a:p>
          <a:p>
            <a:r>
              <a:rPr lang="en-US" dirty="0"/>
              <a:t>The Odds ratio</a:t>
            </a:r>
          </a:p>
          <a:p>
            <a:r>
              <a:rPr lang="en-US" dirty="0"/>
              <a:t>Maximum likelihood</a:t>
            </a:r>
          </a:p>
          <a:p>
            <a:r>
              <a:rPr lang="en-US" dirty="0"/>
              <a:t>Pros and Cons </a:t>
            </a:r>
          </a:p>
          <a:p>
            <a:r>
              <a:rPr lang="en-US" dirty="0"/>
              <a:t>References for further reading </a:t>
            </a:r>
          </a:p>
          <a:p>
            <a:r>
              <a:rPr lang="en-US" dirty="0"/>
              <a:t>Case Study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97C1-4449-4EF7-838D-52D54C5C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06923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135B-3AA3-4AA3-A846-A6EE7CB9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55" y="103515"/>
            <a:ext cx="10515600" cy="1325563"/>
          </a:xfrm>
        </p:spPr>
        <p:txBody>
          <a:bodyPr/>
          <a:lstStyle/>
          <a:p>
            <a:r>
              <a:rPr lang="en-US" dirty="0"/>
              <a:t>Classifying with Linear Regression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34903-5937-480D-A483-46C711AE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0634E-6662-4305-8DAB-EE68B34138A3}"/>
              </a:ext>
            </a:extLst>
          </p:cNvPr>
          <p:cNvSpPr txBox="1"/>
          <p:nvPr/>
        </p:nvSpPr>
        <p:spPr>
          <a:xfrm>
            <a:off x="632179" y="1506022"/>
            <a:ext cx="11514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Approach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75F0E-D983-4D91-A9E6-A5A7F5241765}"/>
              </a:ext>
            </a:extLst>
          </p:cNvPr>
          <p:cNvSpPr txBox="1"/>
          <p:nvPr/>
        </p:nvSpPr>
        <p:spPr>
          <a:xfrm>
            <a:off x="632179" y="2308365"/>
            <a:ext cx="1535288" cy="523220"/>
          </a:xfrm>
          <a:prstGeom prst="rect">
            <a:avLst/>
          </a:prstGeom>
          <a:noFill/>
          <a:ln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Train LR Model to predict in [0,1]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86E6FA-9D2E-49C6-BA39-862459594791}"/>
              </a:ext>
            </a:extLst>
          </p:cNvPr>
          <p:cNvSpPr/>
          <p:nvPr/>
        </p:nvSpPr>
        <p:spPr>
          <a:xfrm>
            <a:off x="2314221" y="2362225"/>
            <a:ext cx="349956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6D90728-DA99-4B33-84E0-613CCECF857E}"/>
              </a:ext>
            </a:extLst>
          </p:cNvPr>
          <p:cNvSpPr/>
          <p:nvPr/>
        </p:nvSpPr>
        <p:spPr>
          <a:xfrm>
            <a:off x="2891367" y="1745430"/>
            <a:ext cx="3091744" cy="1649090"/>
          </a:xfrm>
          <a:prstGeom prst="flowChartDecision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&lt; =0.5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58ACB-41EA-4C0D-8F2F-A875F5D78465}"/>
              </a:ext>
            </a:extLst>
          </p:cNvPr>
          <p:cNvSpPr txBox="1"/>
          <p:nvPr/>
        </p:nvSpPr>
        <p:spPr>
          <a:xfrm>
            <a:off x="5836355" y="2123699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4218-84D5-4966-B723-21577AF18E89}"/>
              </a:ext>
            </a:extLst>
          </p:cNvPr>
          <p:cNvSpPr txBox="1"/>
          <p:nvPr/>
        </p:nvSpPr>
        <p:spPr>
          <a:xfrm>
            <a:off x="3917950" y="3432020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3DB8D-3407-4453-B7D2-95961BB9639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437239" y="3394520"/>
            <a:ext cx="0" cy="4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0927-B78C-4C64-B6D5-F35774A5B06C}"/>
              </a:ext>
            </a:extLst>
          </p:cNvPr>
          <p:cNvCxnSpPr>
            <a:cxnSpLocks/>
          </p:cNvCxnSpPr>
          <p:nvPr/>
        </p:nvCxnSpPr>
        <p:spPr>
          <a:xfrm>
            <a:off x="5983111" y="2569975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0741AA-858B-4BF9-8CB3-DA3E767E28E4}"/>
              </a:ext>
            </a:extLst>
          </p:cNvPr>
          <p:cNvSpPr txBox="1"/>
          <p:nvPr/>
        </p:nvSpPr>
        <p:spPr>
          <a:xfrm>
            <a:off x="6460068" y="2416086"/>
            <a:ext cx="753532" cy="307777"/>
          </a:xfrm>
          <a:prstGeom prst="rect">
            <a:avLst/>
          </a:prstGeom>
          <a:noFill/>
          <a:ln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15027-5C63-4761-9557-F213424B47AF}"/>
              </a:ext>
            </a:extLst>
          </p:cNvPr>
          <p:cNvSpPr txBox="1"/>
          <p:nvPr/>
        </p:nvSpPr>
        <p:spPr>
          <a:xfrm>
            <a:off x="4038600" y="3900408"/>
            <a:ext cx="691445" cy="307777"/>
          </a:xfrm>
          <a:prstGeom prst="rect">
            <a:avLst/>
          </a:prstGeom>
          <a:noFill/>
          <a:ln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 1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D24B9-1D94-4E00-9BD5-8C48502E62FA}"/>
              </a:ext>
            </a:extLst>
          </p:cNvPr>
          <p:cNvSpPr txBox="1"/>
          <p:nvPr/>
        </p:nvSpPr>
        <p:spPr>
          <a:xfrm>
            <a:off x="578555" y="3838853"/>
            <a:ext cx="14336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us Test 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F9EEBB-C45F-4DB8-9504-3AE61A60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4" y="4525462"/>
            <a:ext cx="3579635" cy="6899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3C6575-81FB-4A19-8CB3-27A31A2B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89" y="1754501"/>
            <a:ext cx="3894446" cy="416870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D7BE39-8C37-4CF9-AC83-895474E96E0F}"/>
              </a:ext>
            </a:extLst>
          </p:cNvPr>
          <p:cNvSpPr/>
          <p:nvPr/>
        </p:nvSpPr>
        <p:spPr>
          <a:xfrm>
            <a:off x="9938346" y="4870457"/>
            <a:ext cx="1384410" cy="53692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6004A6-DA33-4F5E-887F-23060CB779F3}"/>
              </a:ext>
            </a:extLst>
          </p:cNvPr>
          <p:cNvCxnSpPr>
            <a:cxnSpLocks/>
          </p:cNvCxnSpPr>
          <p:nvPr/>
        </p:nvCxnSpPr>
        <p:spPr>
          <a:xfrm flipV="1">
            <a:off x="6549390" y="4870458"/>
            <a:ext cx="3388956" cy="10527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51D0ED-0E12-4A75-9686-E2D60BDE24D3}"/>
              </a:ext>
            </a:extLst>
          </p:cNvPr>
          <p:cNvSpPr txBox="1"/>
          <p:nvPr/>
        </p:nvSpPr>
        <p:spPr>
          <a:xfrm>
            <a:off x="4856762" y="3292113"/>
            <a:ext cx="2234071" cy="307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Wrongly classified as class 0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69FE4-0EA8-47AA-A88E-974153368485}"/>
              </a:ext>
            </a:extLst>
          </p:cNvPr>
          <p:cNvSpPr/>
          <p:nvPr/>
        </p:nvSpPr>
        <p:spPr>
          <a:xfrm>
            <a:off x="9074855" y="2093764"/>
            <a:ext cx="859116" cy="53692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36EB2-7EB3-4D75-B821-B848DC3FC7E8}"/>
              </a:ext>
            </a:extLst>
          </p:cNvPr>
          <p:cNvCxnSpPr>
            <a:cxnSpLocks/>
          </p:cNvCxnSpPr>
          <p:nvPr/>
        </p:nvCxnSpPr>
        <p:spPr>
          <a:xfrm flipV="1">
            <a:off x="6960870" y="2646921"/>
            <a:ext cx="2090718" cy="6334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6C4581-30D6-4B56-8737-56BC2655EE0C}"/>
              </a:ext>
            </a:extLst>
          </p:cNvPr>
          <p:cNvSpPr txBox="1"/>
          <p:nvPr/>
        </p:nvSpPr>
        <p:spPr>
          <a:xfrm>
            <a:off x="4421893" y="5823429"/>
            <a:ext cx="2234071" cy="307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Wrongly classified as class 1 </a:t>
            </a:r>
          </a:p>
        </p:txBody>
      </p:sp>
    </p:spTree>
    <p:extLst>
      <p:ext uri="{BB962C8B-B14F-4D97-AF65-F5344CB8AC3E}">
        <p14:creationId xmlns:p14="http://schemas.microsoft.com/office/powerpoint/2010/main" val="37266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333D-DFBC-4B8D-B38F-48D43578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Linear Regression is not suitable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DA5EC-302C-4139-8240-71248F3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51217-016B-4745-944B-0FE53F1ADC35}"/>
              </a:ext>
            </a:extLst>
          </p:cNvPr>
          <p:cNvSpPr txBox="1"/>
          <p:nvPr/>
        </p:nvSpPr>
        <p:spPr>
          <a:xfrm>
            <a:off x="293370" y="1690688"/>
            <a:ext cx="476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output from LR predicts values beyond [0,1]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9F56-21C3-48BE-A7E6-2F1DFD1536FC}"/>
              </a:ext>
            </a:extLst>
          </p:cNvPr>
          <p:cNvSpPr/>
          <p:nvPr/>
        </p:nvSpPr>
        <p:spPr>
          <a:xfrm>
            <a:off x="293370" y="2290852"/>
            <a:ext cx="460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LR is designed for minimizing MSE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partition data into two classes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7DFF968-7D07-4FA1-98EC-8BF4D76D9276}"/>
              </a:ext>
            </a:extLst>
          </p:cNvPr>
          <p:cNvSpPr/>
          <p:nvPr/>
        </p:nvSpPr>
        <p:spPr>
          <a:xfrm>
            <a:off x="4038600" y="2207212"/>
            <a:ext cx="1508760" cy="1051560"/>
          </a:xfrm>
          <a:prstGeom prst="rightBrace">
            <a:avLst>
              <a:gd name="adj1" fmla="val 8333"/>
              <a:gd name="adj2" fmla="val 467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80CDB-7F7B-4B1D-9320-79D65F6939D2}"/>
              </a:ext>
            </a:extLst>
          </p:cNvPr>
          <p:cNvSpPr txBox="1"/>
          <p:nvPr/>
        </p:nvSpPr>
        <p:spPr>
          <a:xfrm>
            <a:off x="2787014" y="3858936"/>
            <a:ext cx="2642235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Decision boundary very sensitive to  </a:t>
            </a:r>
            <a:r>
              <a:rPr lang="en-US" dirty="0">
                <a:solidFill>
                  <a:srgbClr val="C00000"/>
                </a:solidFill>
              </a:rPr>
              <a:t>Outliers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B99BB0-276B-4C76-8B9D-1411C58455F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290185" y="2698701"/>
            <a:ext cx="257175" cy="11602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23F8E-BC2C-4DE0-938E-AE71D9DFA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7321740" y="1520752"/>
            <a:ext cx="4603560" cy="50055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579A51-9929-4358-A54F-A0B8F61AFB2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872990" y="1912011"/>
            <a:ext cx="5825490" cy="2304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2C58C-5127-4B10-BC3B-73B8BA4DB941}"/>
              </a:ext>
            </a:extLst>
          </p:cNvPr>
          <p:cNvSpPr/>
          <p:nvPr/>
        </p:nvSpPr>
        <p:spPr>
          <a:xfrm>
            <a:off x="4015740" y="4216391"/>
            <a:ext cx="857250" cy="2413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B20652-FC3B-4B57-B894-B8B6596005C7}"/>
              </a:ext>
            </a:extLst>
          </p:cNvPr>
          <p:cNvSpPr/>
          <p:nvPr/>
        </p:nvSpPr>
        <p:spPr>
          <a:xfrm>
            <a:off x="10698480" y="1771651"/>
            <a:ext cx="1226820" cy="2807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74FDAB-6076-4FAD-B63A-A10088B1A4F9}"/>
              </a:ext>
            </a:extLst>
          </p:cNvPr>
          <p:cNvCxnSpPr>
            <a:cxnSpLocks/>
          </p:cNvCxnSpPr>
          <p:nvPr/>
        </p:nvCxnSpPr>
        <p:spPr>
          <a:xfrm flipH="1" flipV="1">
            <a:off x="9292590" y="2732993"/>
            <a:ext cx="617220" cy="3312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CF59B-4E80-49FC-AF38-CCC153D135B1}"/>
              </a:ext>
            </a:extLst>
          </p:cNvPr>
          <p:cNvSpPr txBox="1"/>
          <p:nvPr/>
        </p:nvSpPr>
        <p:spPr>
          <a:xfrm>
            <a:off x="9845453" y="3108644"/>
            <a:ext cx="1972299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New  regression line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DD8E7-EAF7-4D42-B259-D2FDAB01A4C9}"/>
              </a:ext>
            </a:extLst>
          </p:cNvPr>
          <p:cNvSpPr txBox="1"/>
          <p:nvPr/>
        </p:nvSpPr>
        <p:spPr>
          <a:xfrm>
            <a:off x="544010" y="5289630"/>
            <a:ext cx="542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Logistics Regression 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output bounded in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fit using MSE  </a:t>
            </a:r>
          </a:p>
        </p:txBody>
      </p:sp>
    </p:spTree>
    <p:extLst>
      <p:ext uri="{BB962C8B-B14F-4D97-AF65-F5344CB8AC3E}">
        <p14:creationId xmlns:p14="http://schemas.microsoft.com/office/powerpoint/2010/main" val="129689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3A52-5486-4474-97D4-B8345951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259955"/>
            <a:ext cx="10515600" cy="522065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Logistics Regression: Introduction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01EED-B2A3-4301-A436-F0906856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03279-035E-424C-BCF6-49DFE10EEB65}"/>
              </a:ext>
            </a:extLst>
          </p:cNvPr>
          <p:cNvSpPr txBox="1"/>
          <p:nvPr/>
        </p:nvSpPr>
        <p:spPr>
          <a:xfrm>
            <a:off x="367749" y="1117043"/>
            <a:ext cx="126226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When used 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1C231C-EAB9-49E7-9163-75AA99C32AEA}"/>
              </a:ext>
            </a:extLst>
          </p:cNvPr>
          <p:cNvSpPr txBox="1"/>
          <p:nvPr/>
        </p:nvSpPr>
        <p:spPr>
          <a:xfrm>
            <a:off x="1979488" y="1117043"/>
            <a:ext cx="902870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scenarios where output variable is categorical, and input variable may be continuous or categorical. Output is typically Yes,  No; Pass , Fail  or 1,0  type; such as in  Cancer / No Cancer predictions.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D89C1-AC4A-4361-9195-9081A9BF4B6B}"/>
              </a:ext>
            </a:extLst>
          </p:cNvPr>
          <p:cNvSpPr/>
          <p:nvPr/>
        </p:nvSpPr>
        <p:spPr>
          <a:xfrm>
            <a:off x="299776" y="3148421"/>
            <a:ext cx="8891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</a:rPr>
              <a:t>Dependent variable to be categorical in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</a:rPr>
              <a:t>Independent variables can take continuous or categorical values by nature , where the categorical variables needs to be dummy coded depending on the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</a:rPr>
              <a:t>Based on the guidelines created cases/values per independent variable should be at least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</a:rPr>
              <a:t>Unlike linear discriminant analysis logistic regression does not make any assumptions of normality, linearity, and homogeneity of variance for the independent variables. 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323C4-4836-484C-A11F-C38DD53BE802}"/>
              </a:ext>
            </a:extLst>
          </p:cNvPr>
          <p:cNvSpPr txBox="1"/>
          <p:nvPr/>
        </p:nvSpPr>
        <p:spPr>
          <a:xfrm>
            <a:off x="299776" y="2474844"/>
            <a:ext cx="14495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877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CA192-5AB5-4113-9817-3D9732ED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3126C-1140-4FF9-A49D-06B1027C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1" y="259955"/>
            <a:ext cx="11953461" cy="522065"/>
          </a:xfrm>
        </p:spPr>
        <p:txBody>
          <a:bodyPr>
            <a:normAutofit fontScale="90000"/>
          </a:bodyPr>
          <a:lstStyle/>
          <a:p>
            <a:r>
              <a:rPr lang="en-US" dirty="0"/>
              <a:t>The Logistics Function:  A part of GLM      </a:t>
            </a:r>
            <a:r>
              <a:rPr lang="en-US" sz="2200" dirty="0"/>
              <a:t>(Generalized Linear Models 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37AA5-1E54-4D87-9FBF-F6B9B3093A8E}"/>
              </a:ext>
            </a:extLst>
          </p:cNvPr>
          <p:cNvSpPr txBox="1"/>
          <p:nvPr/>
        </p:nvSpPr>
        <p:spPr>
          <a:xfrm>
            <a:off x="270933" y="1129730"/>
            <a:ext cx="23430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Linear Regression Eqn.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8C39D-CFD7-40A2-8C97-E0FFD00898B3}"/>
                  </a:ext>
                </a:extLst>
              </p:cNvPr>
              <p:cNvSpPr/>
              <p:nvPr/>
            </p:nvSpPr>
            <p:spPr>
              <a:xfrm>
                <a:off x="294607" y="1605241"/>
                <a:ext cx="17778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8C39D-CFD7-40A2-8C97-E0FFD0089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7" y="1605241"/>
                <a:ext cx="177785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5DE6FC3-9E4E-4A90-85DA-A9EB5859E853}"/>
              </a:ext>
            </a:extLst>
          </p:cNvPr>
          <p:cNvSpPr txBox="1"/>
          <p:nvPr/>
        </p:nvSpPr>
        <p:spPr>
          <a:xfrm>
            <a:off x="2904803" y="1555383"/>
            <a:ext cx="891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  values of x would lead to y&gt;&gt;1 similarly highly negative values of x would lead to y&lt;0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E52D4-71C8-4DC9-9C8F-E05AA2920A6A}"/>
              </a:ext>
            </a:extLst>
          </p:cNvPr>
          <p:cNvSpPr txBox="1"/>
          <p:nvPr/>
        </p:nvSpPr>
        <p:spPr>
          <a:xfrm>
            <a:off x="2904803" y="2292296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get a y output of the form 0 or 1?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941E8D-1CF7-48CF-9A6E-EAF89BA66772}"/>
              </a:ext>
            </a:extLst>
          </p:cNvPr>
          <p:cNvSpPr txBox="1"/>
          <p:nvPr/>
        </p:nvSpPr>
        <p:spPr>
          <a:xfrm>
            <a:off x="385391" y="2263734"/>
            <a:ext cx="2228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Key question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6F9FB-553C-48C4-84B7-6DA848F1B25D}"/>
              </a:ext>
            </a:extLst>
          </p:cNvPr>
          <p:cNvSpPr txBox="1"/>
          <p:nvPr/>
        </p:nvSpPr>
        <p:spPr>
          <a:xfrm>
            <a:off x="405269" y="3048406"/>
            <a:ext cx="24233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Logistics  Function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095AE1-BEA5-4823-8693-EDA94639C5A5}"/>
              </a:ext>
            </a:extLst>
          </p:cNvPr>
          <p:cNvSpPr txBox="1"/>
          <p:nvPr/>
        </p:nvSpPr>
        <p:spPr>
          <a:xfrm>
            <a:off x="2904803" y="3029606"/>
            <a:ext cx="524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the Regression as input to the </a:t>
            </a:r>
            <a:r>
              <a:rPr lang="en-US" dirty="0">
                <a:solidFill>
                  <a:srgbClr val="C00000"/>
                </a:solidFill>
              </a:rPr>
              <a:t>Logistics  Function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C947240-B359-4348-9965-E7BE42DA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904731"/>
            <a:ext cx="2808810" cy="84912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93C66DD5-2925-4D08-BEB5-F0D44C530DCB}"/>
              </a:ext>
            </a:extLst>
          </p:cNvPr>
          <p:cNvSpPr/>
          <p:nvPr/>
        </p:nvSpPr>
        <p:spPr>
          <a:xfrm>
            <a:off x="8070574" y="3005889"/>
            <a:ext cx="159026" cy="38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99D859C-DD93-4A82-A882-67F435E25B04}"/>
                  </a:ext>
                </a:extLst>
              </p:cNvPr>
              <p:cNvSpPr/>
              <p:nvPr/>
            </p:nvSpPr>
            <p:spPr>
              <a:xfrm>
                <a:off x="7921487" y="2067905"/>
                <a:ext cx="296113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99D859C-DD93-4A82-A882-67F435E25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87" y="2067905"/>
                <a:ext cx="2961132" cy="630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04AF21-1E8D-4FD6-8B4E-71B2BF84C981}"/>
              </a:ext>
            </a:extLst>
          </p:cNvPr>
          <p:cNvCxnSpPr/>
          <p:nvPr/>
        </p:nvCxnSpPr>
        <p:spPr>
          <a:xfrm flipV="1">
            <a:off x="6957391" y="2476962"/>
            <a:ext cx="1043609" cy="57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A1011AE-6E8B-4C1F-A74E-50E8B670A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6" y="3660892"/>
            <a:ext cx="2793632" cy="29903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5B477CF-D724-486E-BBA7-26E6C451B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803" y="3901755"/>
            <a:ext cx="2184504" cy="98528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85C0A3-0C9B-495B-8D8E-31132AE6F191}"/>
              </a:ext>
            </a:extLst>
          </p:cNvPr>
          <p:cNvCxnSpPr>
            <a:cxnSpLocks/>
          </p:cNvCxnSpPr>
          <p:nvPr/>
        </p:nvCxnSpPr>
        <p:spPr>
          <a:xfrm flipH="1" flipV="1">
            <a:off x="8965096" y="3582092"/>
            <a:ext cx="592709" cy="29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8CD97D-27B1-4152-B439-1D1A24721B82}"/>
              </a:ext>
            </a:extLst>
          </p:cNvPr>
          <p:cNvSpPr txBox="1"/>
          <p:nvPr/>
        </p:nvSpPr>
        <p:spPr>
          <a:xfrm>
            <a:off x="9604188" y="3878726"/>
            <a:ext cx="1530626" cy="9541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 are computing the probability that the output belongs to class 1 </a:t>
            </a:r>
          </a:p>
        </p:txBody>
      </p:sp>
    </p:spTree>
    <p:extLst>
      <p:ext uri="{BB962C8B-B14F-4D97-AF65-F5344CB8AC3E}">
        <p14:creationId xmlns:p14="http://schemas.microsoft.com/office/powerpoint/2010/main" val="291109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4506-005A-4BA2-B448-ADF423B0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Odds ratio!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09194-B926-4F24-9905-169BCA25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  Anish Roychowdhury and Jacob </a:t>
            </a:r>
            <a:r>
              <a:rPr lang="en-US" dirty="0" err="1"/>
              <a:t>Minz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34D80-DE5F-4E83-B66B-A70C0A14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53"/>
            <a:ext cx="5864238" cy="414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F15DD-75D0-4E28-B556-72820A931144}"/>
              </a:ext>
            </a:extLst>
          </p:cNvPr>
          <p:cNvSpPr txBox="1"/>
          <p:nvPr/>
        </p:nvSpPr>
        <p:spPr>
          <a:xfrm>
            <a:off x="6034708" y="2291212"/>
            <a:ext cx="336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 </a:t>
            </a:r>
            <a:r>
              <a:rPr lang="en-US" dirty="0">
                <a:solidFill>
                  <a:srgbClr val="C00000"/>
                </a:solidFill>
              </a:rPr>
              <a:t>Logistics</a:t>
            </a:r>
            <a:r>
              <a:rPr lang="en-US" dirty="0"/>
              <a:t> Function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4DC8E-5575-421C-B4F5-B720E45C5A1E}"/>
              </a:ext>
            </a:extLst>
          </p:cNvPr>
          <p:cNvSpPr txBox="1"/>
          <p:nvPr/>
        </p:nvSpPr>
        <p:spPr>
          <a:xfrm>
            <a:off x="7773029" y="3099787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for the  </a:t>
            </a:r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 terms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54BC4-CDFA-4E4F-B248-CF326723177C}"/>
              </a:ext>
            </a:extLst>
          </p:cNvPr>
          <p:cNvSpPr/>
          <p:nvPr/>
        </p:nvSpPr>
        <p:spPr>
          <a:xfrm>
            <a:off x="3824985" y="1769165"/>
            <a:ext cx="1096971" cy="959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CE2BE2-369C-4B9D-8D70-CBF69209E644}"/>
              </a:ext>
            </a:extLst>
          </p:cNvPr>
          <p:cNvCxnSpPr>
            <a:cxnSpLocks/>
          </p:cNvCxnSpPr>
          <p:nvPr/>
        </p:nvCxnSpPr>
        <p:spPr>
          <a:xfrm flipH="1" flipV="1">
            <a:off x="4946849" y="1781176"/>
            <a:ext cx="2459027" cy="51003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68C77-DCFD-4045-9C47-F4CDBE4669C7}"/>
              </a:ext>
            </a:extLst>
          </p:cNvPr>
          <p:cNvSpPr/>
          <p:nvPr/>
        </p:nvSpPr>
        <p:spPr>
          <a:xfrm>
            <a:off x="4705517" y="3160888"/>
            <a:ext cx="634127" cy="308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FCA7F-015B-42DD-9459-D9C7ED2A3863}"/>
              </a:ext>
            </a:extLst>
          </p:cNvPr>
          <p:cNvCxnSpPr>
            <a:cxnSpLocks/>
          </p:cNvCxnSpPr>
          <p:nvPr/>
        </p:nvCxnSpPr>
        <p:spPr>
          <a:xfrm flipH="1">
            <a:off x="5339644" y="3423680"/>
            <a:ext cx="3754660" cy="45439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555D96-F521-4217-8C1A-877B700AD27B}"/>
              </a:ext>
            </a:extLst>
          </p:cNvPr>
          <p:cNvSpPr txBox="1"/>
          <p:nvPr/>
        </p:nvSpPr>
        <p:spPr>
          <a:xfrm>
            <a:off x="5204177" y="4527834"/>
            <a:ext cx="54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up with the Log of Odds Ratio or </a:t>
            </a:r>
            <a:r>
              <a:rPr lang="en-US" dirty="0">
                <a:solidFill>
                  <a:srgbClr val="C00000"/>
                </a:solidFill>
              </a:rPr>
              <a:t>LOGIT</a:t>
            </a:r>
            <a:r>
              <a:rPr lang="en-US" dirty="0"/>
              <a:t> Function !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26A657-A0E7-4719-98DA-AAEFF7D9E694}"/>
              </a:ext>
            </a:extLst>
          </p:cNvPr>
          <p:cNvSpPr/>
          <p:nvPr/>
        </p:nvSpPr>
        <p:spPr>
          <a:xfrm>
            <a:off x="1369651" y="5074822"/>
            <a:ext cx="2231504" cy="985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DAA7-674A-4EA2-8029-A9F89025D671}"/>
              </a:ext>
            </a:extLst>
          </p:cNvPr>
          <p:cNvCxnSpPr>
            <a:cxnSpLocks/>
          </p:cNvCxnSpPr>
          <p:nvPr/>
        </p:nvCxnSpPr>
        <p:spPr>
          <a:xfrm flipH="1">
            <a:off x="3601157" y="4878218"/>
            <a:ext cx="5119188" cy="23436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66CD32A0-CFB7-4725-9FD9-0685C740B2EF}"/>
              </a:ext>
            </a:extLst>
          </p:cNvPr>
          <p:cNvSpPr/>
          <p:nvPr/>
        </p:nvSpPr>
        <p:spPr>
          <a:xfrm>
            <a:off x="7225748" y="2729085"/>
            <a:ext cx="616225" cy="169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4E970-6D0E-43FC-B72B-707313611C4A}"/>
              </a:ext>
            </a:extLst>
          </p:cNvPr>
          <p:cNvSpPr/>
          <p:nvPr/>
        </p:nvSpPr>
        <p:spPr>
          <a:xfrm>
            <a:off x="7405876" y="2291212"/>
            <a:ext cx="914035" cy="376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77B69C-0EAD-43EA-81DC-58FFEE4B3F21}"/>
              </a:ext>
            </a:extLst>
          </p:cNvPr>
          <p:cNvSpPr/>
          <p:nvPr/>
        </p:nvSpPr>
        <p:spPr>
          <a:xfrm>
            <a:off x="9065165" y="3051697"/>
            <a:ext cx="1106124" cy="3719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27EABF-FED0-4575-BE24-F0063E3E8F9C}"/>
              </a:ext>
            </a:extLst>
          </p:cNvPr>
          <p:cNvSpPr/>
          <p:nvPr/>
        </p:nvSpPr>
        <p:spPr>
          <a:xfrm>
            <a:off x="8720345" y="4506235"/>
            <a:ext cx="604277" cy="3719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1BC0A-BF77-44FD-8FE3-F529E7E1C46A}"/>
              </a:ext>
            </a:extLst>
          </p:cNvPr>
          <p:cNvSpPr txBox="1"/>
          <p:nvPr/>
        </p:nvSpPr>
        <p:spPr>
          <a:xfrm>
            <a:off x="5864238" y="5281544"/>
            <a:ext cx="299155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 you see a similarity with Linear Regression here ?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A67FBBB-4130-4B34-A3B5-6328A5B1FF4F}"/>
              </a:ext>
            </a:extLst>
          </p:cNvPr>
          <p:cNvSpPr/>
          <p:nvPr/>
        </p:nvSpPr>
        <p:spPr>
          <a:xfrm rot="5400000">
            <a:off x="4987155" y="5484997"/>
            <a:ext cx="506200" cy="26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7F47-64E6-4520-9862-FF86043F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2" y="365125"/>
            <a:ext cx="11274778" cy="1325563"/>
          </a:xfrm>
        </p:spPr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BA649-44EF-4748-8101-01ADB0B5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5410-6EE2-469E-8A42-DE704EE25A2D}"/>
              </a:ext>
            </a:extLst>
          </p:cNvPr>
          <p:cNvSpPr txBox="1"/>
          <p:nvPr/>
        </p:nvSpPr>
        <p:spPr>
          <a:xfrm>
            <a:off x="225778" y="1907822"/>
            <a:ext cx="24271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Likelihood function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C027C-2865-45E5-9FD6-4C736985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1" y="3138311"/>
            <a:ext cx="7092715" cy="10528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D4664C-D750-4C81-B380-0AE75D281FCF}"/>
              </a:ext>
            </a:extLst>
          </p:cNvPr>
          <p:cNvCxnSpPr>
            <a:cxnSpLocks/>
          </p:cNvCxnSpPr>
          <p:nvPr/>
        </p:nvCxnSpPr>
        <p:spPr>
          <a:xfrm flipH="1">
            <a:off x="3364089" y="2225789"/>
            <a:ext cx="474133" cy="105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E234D-4847-49E0-BBF9-CF319C5A1965}"/>
              </a:ext>
            </a:extLst>
          </p:cNvPr>
          <p:cNvCxnSpPr>
            <a:cxnSpLocks/>
          </p:cNvCxnSpPr>
          <p:nvPr/>
        </p:nvCxnSpPr>
        <p:spPr>
          <a:xfrm flipH="1">
            <a:off x="5716411" y="2551845"/>
            <a:ext cx="313502" cy="7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75140-2E88-449A-8505-E877F9E034BD}"/>
              </a:ext>
            </a:extLst>
          </p:cNvPr>
          <p:cNvSpPr txBox="1"/>
          <p:nvPr/>
        </p:nvSpPr>
        <p:spPr>
          <a:xfrm>
            <a:off x="3738268" y="1871310"/>
            <a:ext cx="22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 for class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50FE2-72A3-4B60-A9EA-3C6A268B2D7D}"/>
              </a:ext>
            </a:extLst>
          </p:cNvPr>
          <p:cNvSpPr txBox="1"/>
          <p:nvPr/>
        </p:nvSpPr>
        <p:spPr>
          <a:xfrm>
            <a:off x="5969469" y="2219025"/>
            <a:ext cx="22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 for class 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12662-99E5-425A-A9C9-06EBB4B68BAD}"/>
              </a:ext>
            </a:extLst>
          </p:cNvPr>
          <p:cNvSpPr txBox="1"/>
          <p:nvPr/>
        </p:nvSpPr>
        <p:spPr>
          <a:xfrm>
            <a:off x="2175933" y="4904127"/>
            <a:ext cx="62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overall likelihood is the </a:t>
            </a:r>
            <a:r>
              <a:rPr lang="en-US" dirty="0">
                <a:solidFill>
                  <a:srgbClr val="C00000"/>
                </a:solidFill>
              </a:rPr>
              <a:t>product </a:t>
            </a:r>
            <a:r>
              <a:rPr lang="en-US" dirty="0"/>
              <a:t>of ALL individual likelihoods!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9A7EB4-B642-4EC2-8E26-25DFB3CEE48A}"/>
              </a:ext>
            </a:extLst>
          </p:cNvPr>
          <p:cNvCxnSpPr>
            <a:cxnSpLocks/>
          </p:cNvCxnSpPr>
          <p:nvPr/>
        </p:nvCxnSpPr>
        <p:spPr>
          <a:xfrm flipH="1" flipV="1">
            <a:off x="2754490" y="4109157"/>
            <a:ext cx="2325510" cy="79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C75893-2923-4B2B-909A-8E55E5837F0F}"/>
              </a:ext>
            </a:extLst>
          </p:cNvPr>
          <p:cNvCxnSpPr>
            <a:cxnSpLocks/>
          </p:cNvCxnSpPr>
          <p:nvPr/>
        </p:nvCxnSpPr>
        <p:spPr>
          <a:xfrm flipH="1" flipV="1">
            <a:off x="5005447" y="4069322"/>
            <a:ext cx="74553" cy="83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ABAE0E-620E-4BF7-9882-0ADFE8D1E579}"/>
              </a:ext>
            </a:extLst>
          </p:cNvPr>
          <p:cNvSpPr/>
          <p:nvPr/>
        </p:nvSpPr>
        <p:spPr>
          <a:xfrm>
            <a:off x="4829478" y="4919533"/>
            <a:ext cx="758522" cy="3719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ECD9B6-D27E-447A-A364-1FBFB095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14" y="858692"/>
            <a:ext cx="3560857" cy="880172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756E9677-FCF5-46BF-86A5-08EED6B371DA}"/>
              </a:ext>
            </a:extLst>
          </p:cNvPr>
          <p:cNvSpPr/>
          <p:nvPr/>
        </p:nvSpPr>
        <p:spPr>
          <a:xfrm rot="18912492">
            <a:off x="7658335" y="842270"/>
            <a:ext cx="1038109" cy="2500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09DE8-7F8D-4023-A00F-C35ECF6265F1}"/>
              </a:ext>
            </a:extLst>
          </p:cNvPr>
          <p:cNvSpPr txBox="1"/>
          <p:nvPr/>
        </p:nvSpPr>
        <p:spPr>
          <a:xfrm>
            <a:off x="9197622" y="546422"/>
            <a:ext cx="215617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More compact form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93FD2E1-9034-47C0-B7EF-C6F569760AA1}"/>
              </a:ext>
            </a:extLst>
          </p:cNvPr>
          <p:cNvSpPr/>
          <p:nvPr/>
        </p:nvSpPr>
        <p:spPr>
          <a:xfrm>
            <a:off x="10064983" y="1871310"/>
            <a:ext cx="654755" cy="644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02397-9EB5-4386-B7AE-B01D61E01E70}"/>
              </a:ext>
            </a:extLst>
          </p:cNvPr>
          <p:cNvSpPr txBox="1"/>
          <p:nvPr/>
        </p:nvSpPr>
        <p:spPr>
          <a:xfrm>
            <a:off x="9421862" y="2647779"/>
            <a:ext cx="23706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Need to Maximize This 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8445DF7-BB5A-4093-8E18-68CC499E038A}"/>
              </a:ext>
            </a:extLst>
          </p:cNvPr>
          <p:cNvSpPr/>
          <p:nvPr/>
        </p:nvSpPr>
        <p:spPr>
          <a:xfrm>
            <a:off x="10064983" y="3160004"/>
            <a:ext cx="654755" cy="644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332E7-DBC4-4713-A6B1-85811275A931}"/>
              </a:ext>
            </a:extLst>
          </p:cNvPr>
          <p:cNvSpPr txBox="1"/>
          <p:nvPr/>
        </p:nvSpPr>
        <p:spPr>
          <a:xfrm>
            <a:off x="9463412" y="3946920"/>
            <a:ext cx="228756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Maximize*  the LOG Likelihood instead!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026034-7CC1-4F5D-806C-06905E899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07" y="5306255"/>
            <a:ext cx="6869634" cy="991882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2D35AC5C-AD5F-4C5C-9699-54912B50CF01}"/>
              </a:ext>
            </a:extLst>
          </p:cNvPr>
          <p:cNvSpPr/>
          <p:nvPr/>
        </p:nvSpPr>
        <p:spPr>
          <a:xfrm>
            <a:off x="10074158" y="4879037"/>
            <a:ext cx="654755" cy="644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8E591A-DFCE-4FB8-B24F-C1C759BF6705}"/>
              </a:ext>
            </a:extLst>
          </p:cNvPr>
          <p:cNvSpPr txBox="1"/>
          <p:nvPr/>
        </p:nvSpPr>
        <p:spPr>
          <a:xfrm>
            <a:off x="1862667" y="5523060"/>
            <a:ext cx="232551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Easier to handle sums than products!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F3095EE-131D-4E44-895F-F6B54D080784}"/>
              </a:ext>
            </a:extLst>
          </p:cNvPr>
          <p:cNvSpPr/>
          <p:nvPr/>
        </p:nvSpPr>
        <p:spPr>
          <a:xfrm rot="16200000">
            <a:off x="4165543" y="5695942"/>
            <a:ext cx="654755" cy="292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19EBD0-DE4C-46E7-BE29-9B3C7CAECD20}"/>
              </a:ext>
            </a:extLst>
          </p:cNvPr>
          <p:cNvSpPr txBox="1"/>
          <p:nvPr/>
        </p:nvSpPr>
        <p:spPr>
          <a:xfrm>
            <a:off x="79022" y="6538912"/>
            <a:ext cx="415431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* For derivation see  reference mentioned at end of this presentation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06848FF-1E34-410F-AF90-CEE4ECC49BD5}"/>
              </a:ext>
            </a:extLst>
          </p:cNvPr>
          <p:cNvSpPr/>
          <p:nvPr/>
        </p:nvSpPr>
        <p:spPr>
          <a:xfrm>
            <a:off x="10074158" y="6077452"/>
            <a:ext cx="654755" cy="220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D1990-9C4E-4B22-99C9-43F3426AC8BC}"/>
              </a:ext>
            </a:extLst>
          </p:cNvPr>
          <p:cNvSpPr txBox="1"/>
          <p:nvPr/>
        </p:nvSpPr>
        <p:spPr>
          <a:xfrm>
            <a:off x="9204944" y="6431190"/>
            <a:ext cx="23931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Regression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3202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D8F7-1506-4B11-B0A9-759214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Coefficients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8BD20-B9EB-4740-9430-24248EBD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07D32-AFA9-4078-9CFE-801DCCEBACA5}"/>
              </a:ext>
            </a:extLst>
          </p:cNvPr>
          <p:cNvSpPr txBox="1"/>
          <p:nvPr/>
        </p:nvSpPr>
        <p:spPr>
          <a:xfrm>
            <a:off x="938459" y="1464997"/>
            <a:ext cx="1907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Linear Regression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1E48-6861-4365-AAFA-F9CEE34F0E59}"/>
              </a:ext>
            </a:extLst>
          </p:cNvPr>
          <p:cNvSpPr txBox="1"/>
          <p:nvPr/>
        </p:nvSpPr>
        <p:spPr>
          <a:xfrm>
            <a:off x="8008058" y="1453708"/>
            <a:ext cx="213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Logistics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7D754F-56D0-4261-9F3F-FFE838F334F3}"/>
                  </a:ext>
                </a:extLst>
              </p:cNvPr>
              <p:cNvSpPr/>
              <p:nvPr/>
            </p:nvSpPr>
            <p:spPr>
              <a:xfrm>
                <a:off x="1152449" y="2060020"/>
                <a:ext cx="1081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7D754F-56D0-4261-9F3F-FFE838F33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49" y="2060020"/>
                <a:ext cx="1081770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D05937-22DE-4A03-8AA0-A1171C914958}"/>
                  </a:ext>
                </a:extLst>
              </p:cNvPr>
              <p:cNvSpPr/>
              <p:nvPr/>
            </p:nvSpPr>
            <p:spPr>
              <a:xfrm>
                <a:off x="1003369" y="2611969"/>
                <a:ext cx="13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D05937-22DE-4A03-8AA0-A1171C914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69" y="2611969"/>
                <a:ext cx="137993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B6C436-E45E-4257-AC7D-B6C79D9EE4D2}"/>
                  </a:ext>
                </a:extLst>
              </p:cNvPr>
              <p:cNvSpPr/>
              <p:nvPr/>
            </p:nvSpPr>
            <p:spPr>
              <a:xfrm>
                <a:off x="1003369" y="3163918"/>
                <a:ext cx="1854482" cy="481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B6C436-E45E-4257-AC7D-B6C79D9EE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69" y="3163918"/>
                <a:ext cx="1854482" cy="481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B20F0F4-D380-436D-8B77-3378ABD33B59}"/>
              </a:ext>
            </a:extLst>
          </p:cNvPr>
          <p:cNvSpPr/>
          <p:nvPr/>
        </p:nvSpPr>
        <p:spPr>
          <a:xfrm>
            <a:off x="838200" y="3081867"/>
            <a:ext cx="2108200" cy="68862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1CA15-3456-4AD8-858D-ED2B64F42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218" y="2394575"/>
            <a:ext cx="6144159" cy="887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991347-CA44-4403-A6F9-AEBD915F9A96}"/>
              </a:ext>
            </a:extLst>
          </p:cNvPr>
          <p:cNvSpPr txBox="1"/>
          <p:nvPr/>
        </p:nvSpPr>
        <p:spPr>
          <a:xfrm>
            <a:off x="5359218" y="2037862"/>
            <a:ext cx="23523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maximize 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473F2888-7003-40F2-B4F3-94B56CBF08CB}"/>
              </a:ext>
            </a:extLst>
          </p:cNvPr>
          <p:cNvSpPr/>
          <p:nvPr/>
        </p:nvSpPr>
        <p:spPr>
          <a:xfrm rot="2051723">
            <a:off x="7868355" y="2178102"/>
            <a:ext cx="766236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ECA2B-842F-46FF-B61F-BDA0418172D5}"/>
              </a:ext>
            </a:extLst>
          </p:cNvPr>
          <p:cNvSpPr txBox="1"/>
          <p:nvPr/>
        </p:nvSpPr>
        <p:spPr>
          <a:xfrm>
            <a:off x="8620253" y="3328206"/>
            <a:ext cx="17203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results in 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5E432C-04B5-4ECA-B180-AC5CDE45C462}"/>
                  </a:ext>
                </a:extLst>
              </p:cNvPr>
              <p:cNvSpPr/>
              <p:nvPr/>
            </p:nvSpPr>
            <p:spPr>
              <a:xfrm>
                <a:off x="7118918" y="3742348"/>
                <a:ext cx="206896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5E432C-04B5-4ECA-B180-AC5CDE45C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18" y="3742348"/>
                <a:ext cx="2068963" cy="871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8A46CB4B-8AB6-43D8-9258-EF90053D1B12}"/>
              </a:ext>
            </a:extLst>
          </p:cNvPr>
          <p:cNvSpPr/>
          <p:nvPr/>
        </p:nvSpPr>
        <p:spPr>
          <a:xfrm rot="2424662">
            <a:off x="7848810" y="3314451"/>
            <a:ext cx="280889" cy="6586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D80E779B-35E5-41C5-B7A9-3F8CC71273D5}"/>
              </a:ext>
            </a:extLst>
          </p:cNvPr>
          <p:cNvSpPr/>
          <p:nvPr/>
        </p:nvSpPr>
        <p:spPr>
          <a:xfrm>
            <a:off x="6355645" y="3985596"/>
            <a:ext cx="637821" cy="17361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EFCB0B-A761-4E62-8444-0C00DCAD7C84}"/>
              </a:ext>
            </a:extLst>
          </p:cNvPr>
          <p:cNvSpPr txBox="1"/>
          <p:nvPr/>
        </p:nvSpPr>
        <p:spPr>
          <a:xfrm>
            <a:off x="3347487" y="3818358"/>
            <a:ext cx="262178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Numerical Soln. using Newtons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CEEF78D-DB08-41DD-BFA9-360AE7143B82}"/>
                  </a:ext>
                </a:extLst>
              </p:cNvPr>
              <p:cNvSpPr/>
              <p:nvPr/>
            </p:nvSpPr>
            <p:spPr>
              <a:xfrm>
                <a:off x="2946400" y="4645294"/>
                <a:ext cx="3356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CEEF78D-DB08-41DD-BFA9-360AE7143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4645294"/>
                <a:ext cx="335649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C72E582-9935-4DA5-B4AC-DFDC3EDACC2D}"/>
                  </a:ext>
                </a:extLst>
              </p:cNvPr>
              <p:cNvSpPr/>
              <p:nvPr/>
            </p:nvSpPr>
            <p:spPr>
              <a:xfrm>
                <a:off x="9502523" y="3987284"/>
                <a:ext cx="2037289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𝑡h𝑢𝑠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C72E582-9935-4DA5-B4AC-DFDC3EDAC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23" y="3987284"/>
                <a:ext cx="2037289" cy="410497"/>
              </a:xfrm>
              <a:prstGeom prst="rect">
                <a:avLst/>
              </a:prstGeom>
              <a:blipFill>
                <a:blip r:embed="rId8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3BEB92-9BC1-4C3B-BB9C-7A9B6DCCDFAA}"/>
              </a:ext>
            </a:extLst>
          </p:cNvPr>
          <p:cNvSpPr/>
          <p:nvPr/>
        </p:nvSpPr>
        <p:spPr>
          <a:xfrm>
            <a:off x="9313333" y="4100086"/>
            <a:ext cx="167104" cy="192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D605A4-001F-4A69-AE9D-F56F26E7AF84}"/>
              </a:ext>
            </a:extLst>
          </p:cNvPr>
          <p:cNvCxnSpPr>
            <a:cxnSpLocks/>
          </p:cNvCxnSpPr>
          <p:nvPr/>
        </p:nvCxnSpPr>
        <p:spPr>
          <a:xfrm flipV="1">
            <a:off x="2529214" y="4958519"/>
            <a:ext cx="888947" cy="9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BBD66A-D17E-4120-9540-7FFBCEDA6EB5}"/>
              </a:ext>
            </a:extLst>
          </p:cNvPr>
          <p:cNvSpPr txBox="1"/>
          <p:nvPr/>
        </p:nvSpPr>
        <p:spPr>
          <a:xfrm>
            <a:off x="1339474" y="5721731"/>
            <a:ext cx="134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Where…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B41EEA-DB4B-4516-B53E-5A8B83AA0383}"/>
              </a:ext>
            </a:extLst>
          </p:cNvPr>
          <p:cNvCxnSpPr>
            <a:cxnSpLocks/>
          </p:cNvCxnSpPr>
          <p:nvPr/>
        </p:nvCxnSpPr>
        <p:spPr>
          <a:xfrm>
            <a:off x="1390828" y="5056749"/>
            <a:ext cx="115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4DE5A6-8855-4B1B-8174-353CACDBA2C4}"/>
              </a:ext>
            </a:extLst>
          </p:cNvPr>
          <p:cNvCxnSpPr>
            <a:cxnSpLocks/>
          </p:cNvCxnSpPr>
          <p:nvPr/>
        </p:nvCxnSpPr>
        <p:spPr>
          <a:xfrm>
            <a:off x="1377538" y="5602864"/>
            <a:ext cx="1151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928666-9537-4E88-8E17-5F64A6733F7D}"/>
              </a:ext>
            </a:extLst>
          </p:cNvPr>
          <p:cNvCxnSpPr>
            <a:cxnSpLocks/>
          </p:cNvCxnSpPr>
          <p:nvPr/>
        </p:nvCxnSpPr>
        <p:spPr>
          <a:xfrm flipV="1">
            <a:off x="2529214" y="5480730"/>
            <a:ext cx="578589" cy="11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C95077-E41C-4C45-A809-B75686F3D143}"/>
              </a:ext>
            </a:extLst>
          </p:cNvPr>
          <p:cNvSpPr txBox="1"/>
          <p:nvPr/>
        </p:nvSpPr>
        <p:spPr>
          <a:xfrm>
            <a:off x="1541589" y="4801194"/>
            <a:ext cx="102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 guess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CDF8727-DC29-451B-9BDC-5601420CF999}"/>
                  </a:ext>
                </a:extLst>
              </p:cNvPr>
              <p:cNvSpPr/>
              <p:nvPr/>
            </p:nvSpPr>
            <p:spPr>
              <a:xfrm>
                <a:off x="3006938" y="5147396"/>
                <a:ext cx="160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CDF8727-DC29-451B-9BDC-5601420CF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38" y="5147396"/>
                <a:ext cx="16072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54EDD86-381F-413F-8D86-7273422FB4CF}"/>
              </a:ext>
            </a:extLst>
          </p:cNvPr>
          <p:cNvSpPr txBox="1"/>
          <p:nvPr/>
        </p:nvSpPr>
        <p:spPr>
          <a:xfrm>
            <a:off x="1296177" y="5267382"/>
            <a:ext cx="134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965A0B-7144-46DE-95E2-81BB97A87996}"/>
                  </a:ext>
                </a:extLst>
              </p:cNvPr>
              <p:cNvSpPr/>
              <p:nvPr/>
            </p:nvSpPr>
            <p:spPr>
              <a:xfrm>
                <a:off x="2999862" y="5597612"/>
                <a:ext cx="2716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−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965A0B-7144-46DE-95E2-81BB97A87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62" y="5597612"/>
                <a:ext cx="2716962" cy="369332"/>
              </a:xfrm>
              <a:prstGeom prst="rect">
                <a:avLst/>
              </a:prstGeom>
              <a:blipFill>
                <a:blip r:embed="rId10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FD8A27F-E716-4581-BFB1-C69A675B6545}"/>
              </a:ext>
            </a:extLst>
          </p:cNvPr>
          <p:cNvSpPr txBox="1"/>
          <p:nvPr/>
        </p:nvSpPr>
        <p:spPr>
          <a:xfrm>
            <a:off x="7337778" y="4958519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BE8321-3BD7-4ED7-B9D2-06A007B823C8}"/>
                  </a:ext>
                </a:extLst>
              </p:cNvPr>
              <p:cNvSpPr/>
              <p:nvPr/>
            </p:nvSpPr>
            <p:spPr>
              <a:xfrm>
                <a:off x="7118918" y="4870157"/>
                <a:ext cx="1876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𝑖𝑡𝑒𝑟𝑎𝑡𝑖𝑜𝑛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BE8321-3BD7-4ED7-B9D2-06A007B82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18" y="4870157"/>
                <a:ext cx="18768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15480A5-0299-4BB7-A67D-0F1A431BFD1B}"/>
                  </a:ext>
                </a:extLst>
              </p:cNvPr>
              <p:cNvSpPr/>
              <p:nvPr/>
            </p:nvSpPr>
            <p:spPr>
              <a:xfrm>
                <a:off x="7118918" y="5365207"/>
                <a:ext cx="3078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15480A5-0299-4BB7-A67D-0F1A431BF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18" y="5365207"/>
                <a:ext cx="3078856" cy="369332"/>
              </a:xfrm>
              <a:prstGeom prst="rect">
                <a:avLst/>
              </a:prstGeom>
              <a:blipFill>
                <a:blip r:embed="rId12"/>
                <a:stretch>
                  <a:fillRect t="-119672" r="-1623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559D94A-0049-4821-A767-508FC17B3B67}"/>
              </a:ext>
            </a:extLst>
          </p:cNvPr>
          <p:cNvSpPr txBox="1"/>
          <p:nvPr/>
        </p:nvSpPr>
        <p:spPr>
          <a:xfrm>
            <a:off x="7118918" y="5863877"/>
            <a:ext cx="134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51435C-A819-4467-89D9-4C0C6733C273}"/>
                  </a:ext>
                </a:extLst>
              </p:cNvPr>
              <p:cNvSpPr/>
              <p:nvPr/>
            </p:nvSpPr>
            <p:spPr>
              <a:xfrm>
                <a:off x="7337778" y="6076852"/>
                <a:ext cx="4689617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𝑑𝑖𝑎𝑔𝑜𝑛𝑎𝑙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𝑑𝑒𝑟𝑖𝑣𝑎𝑡𝑖𝑣𝑒𝑠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51435C-A819-4467-89D9-4C0C6733C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78" y="6076852"/>
                <a:ext cx="4689617" cy="369588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0AAC1FF-A560-4DA7-B1E7-DB11DB585435}"/>
              </a:ext>
            </a:extLst>
          </p:cNvPr>
          <p:cNvSpPr/>
          <p:nvPr/>
        </p:nvSpPr>
        <p:spPr>
          <a:xfrm>
            <a:off x="7205132" y="5235423"/>
            <a:ext cx="3036175" cy="58567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1184</Words>
  <Application>Microsoft Office PowerPoint</Application>
  <PresentationFormat>Widescreen</PresentationFormat>
  <Paragraphs>219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LT Std Cond Light</vt:lpstr>
      <vt:lpstr>Open Sans</vt:lpstr>
      <vt:lpstr>Times New Roman</vt:lpstr>
      <vt:lpstr>Wingdings</vt:lpstr>
      <vt:lpstr>Office Theme</vt:lpstr>
      <vt:lpstr>Diagnosing Heart Disease with Logistics Regression</vt:lpstr>
      <vt:lpstr>Contents</vt:lpstr>
      <vt:lpstr>Classifying with Linear Regression </vt:lpstr>
      <vt:lpstr>Why Linear Regression is not suitable </vt:lpstr>
      <vt:lpstr>Logistics Regression: Introduction </vt:lpstr>
      <vt:lpstr>The Logistics Function:  A part of GLM      (Generalized Linear Models ) </vt:lpstr>
      <vt:lpstr>The Odds ratio!</vt:lpstr>
      <vt:lpstr>Maximum Likelihood</vt:lpstr>
      <vt:lpstr>Solving for the Coefficients </vt:lpstr>
      <vt:lpstr>Pros and cons </vt:lpstr>
      <vt:lpstr>Reference for further reading</vt:lpstr>
      <vt:lpstr>Case Study: Predicting heart disease </vt:lpstr>
      <vt:lpstr>Process Steps </vt:lpstr>
      <vt:lpstr>Wald’s Test : Model Performance </vt:lpstr>
      <vt:lpstr> Linear Regression : Quick Reference</vt:lpstr>
      <vt:lpstr>Concept of Deviance</vt:lpstr>
      <vt:lpstr>Model Performance 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Customer Data Overview</dc:title>
  <dc:creator>Roychowdhury, Anish</dc:creator>
  <cp:lastModifiedBy>Roychowdhury, Anish</cp:lastModifiedBy>
  <cp:revision>254</cp:revision>
  <dcterms:created xsi:type="dcterms:W3CDTF">2016-12-12T08:50:35Z</dcterms:created>
  <dcterms:modified xsi:type="dcterms:W3CDTF">2017-08-26T21:47:08Z</dcterms:modified>
</cp:coreProperties>
</file>