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82885" y="6431098"/>
            <a:ext cx="3760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Copyright 2017  Anish Roychowdhury</a:t>
            </a:r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Case Study with 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730" y="6323300"/>
            <a:ext cx="4114800" cy="365125"/>
          </a:xfrm>
        </p:spPr>
        <p:txBody>
          <a:bodyPr/>
          <a:lstStyle/>
          <a:p>
            <a:r>
              <a:rPr lang="en-US" dirty="0"/>
              <a:t>Copyright 2017  Anish Roychowdhury Jacob Minz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285" y="2617082"/>
            <a:ext cx="776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CII – Analytics and R Workshop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Understanding Data through plots 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536"/>
            <a:ext cx="10515600" cy="3028597"/>
          </a:xfrm>
        </p:spPr>
        <p:txBody>
          <a:bodyPr>
            <a:normAutofit/>
          </a:bodyPr>
          <a:lstStyle/>
          <a:p>
            <a:r>
              <a:rPr lang="en-US" dirty="0"/>
              <a:t>Insights on Frequency of Customer Visit </a:t>
            </a:r>
          </a:p>
          <a:p>
            <a:r>
              <a:rPr lang="en-US" dirty="0"/>
              <a:t>Insights on  Total Spend by Customer</a:t>
            </a:r>
          </a:p>
          <a:p>
            <a:r>
              <a:rPr lang="en-US" dirty="0"/>
              <a:t>Insights of </a:t>
            </a:r>
            <a:r>
              <a:rPr lang="en-US" dirty="0" err="1"/>
              <a:t>Recency</a:t>
            </a:r>
            <a:r>
              <a:rPr lang="en-US" dirty="0"/>
              <a:t> of visit by  Customer</a:t>
            </a:r>
          </a:p>
          <a:p>
            <a:r>
              <a:rPr lang="en-US" dirty="0"/>
              <a:t>Correlation Analysis thru plots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</p:spTree>
    <p:extLst>
      <p:ext uri="{BB962C8B-B14F-4D97-AF65-F5344CB8AC3E}">
        <p14:creationId xmlns:p14="http://schemas.microsoft.com/office/powerpoint/2010/main" val="10692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9068"/>
            <a:ext cx="10515600" cy="1325563"/>
          </a:xfrm>
        </p:spPr>
        <p:txBody>
          <a:bodyPr/>
          <a:lstStyle/>
          <a:p>
            <a:r>
              <a:rPr lang="en-US" dirty="0"/>
              <a:t>Insights on Customer Visit Frequency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061" y="1344058"/>
            <a:ext cx="4828450" cy="405419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572002" y="1394752"/>
            <a:ext cx="1244904" cy="2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1514" y="1938389"/>
            <a:ext cx="0" cy="393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4161" y="1090002"/>
            <a:ext cx="38118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Histogram Plot for customer visit count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84161" y="1505101"/>
            <a:ext cx="5491909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Agg_data,aes</a:t>
            </a:r>
            <a:r>
              <a:rPr lang="en-US" sz="1600" dirty="0"/>
              <a:t>(x = </a:t>
            </a:r>
            <a:r>
              <a:rPr lang="en-US" sz="1600" dirty="0" err="1"/>
              <a:t>Freq</a:t>
            </a:r>
            <a:r>
              <a:rPr lang="en-US" sz="1600" dirty="0"/>
              <a:t>))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geom_histogram</a:t>
            </a:r>
            <a:r>
              <a:rPr lang="en-US" sz="1600" dirty="0"/>
              <a:t>()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("Visits")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ylab</a:t>
            </a:r>
            <a:r>
              <a:rPr lang="en-US" sz="1600" dirty="0"/>
              <a:t>("Count")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ggtitle</a:t>
            </a:r>
            <a:r>
              <a:rPr lang="en-US" sz="1600" dirty="0"/>
              <a:t>("Distribution of Number of Visits")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plot.title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</a:t>
            </a:r>
            <a:r>
              <a:rPr lang="en-US" sz="1600" dirty="0" err="1"/>
              <a:t>lineheight</a:t>
            </a:r>
            <a:r>
              <a:rPr lang="en-US" sz="1600" dirty="0"/>
              <a:t>=.8, face="bold"))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xlim</a:t>
            </a:r>
            <a:r>
              <a:rPr lang="en-US" sz="1600" dirty="0"/>
              <a:t>(0,100) 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axis.title.x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(size = </a:t>
            </a:r>
            <a:r>
              <a:rPr lang="en-US" sz="1600" dirty="0" err="1"/>
              <a:t>rel</a:t>
            </a:r>
            <a:r>
              <a:rPr lang="en-US" sz="1600" dirty="0"/>
              <a:t>(1.4)),</a:t>
            </a:r>
            <a:r>
              <a:rPr lang="en-US" sz="1600" dirty="0" err="1"/>
              <a:t>axis.text.x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</a:t>
            </a:r>
            <a:r>
              <a:rPr lang="en-US" sz="1600" dirty="0" err="1"/>
              <a:t>rel</a:t>
            </a:r>
            <a:r>
              <a:rPr lang="en-US" sz="1600" dirty="0"/>
              <a:t>(1.5)))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4160" y="3910988"/>
            <a:ext cx="549191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find bulk of the population having less than 25 visits … let us investigate how much !!!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4160" y="4683637"/>
            <a:ext cx="6096000" cy="135421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LT25cnt  &lt;- </a:t>
            </a:r>
            <a:r>
              <a:rPr lang="en-US" sz="1600" dirty="0" err="1"/>
              <a:t>nrow</a:t>
            </a:r>
            <a:r>
              <a:rPr lang="en-US" sz="1600" dirty="0"/>
              <a:t>(subset(</a:t>
            </a:r>
            <a:r>
              <a:rPr lang="en-US" sz="1600" dirty="0" err="1"/>
              <a:t>Agg_data,Freq</a:t>
            </a:r>
            <a:r>
              <a:rPr lang="en-US" sz="1600" dirty="0"/>
              <a:t> &lt;= 25,select="</a:t>
            </a:r>
            <a:r>
              <a:rPr lang="en-US" sz="1600" dirty="0" err="1"/>
              <a:t>Cust_id</a:t>
            </a:r>
            <a:r>
              <a:rPr lang="en-US" sz="1600" dirty="0"/>
              <a:t>"))</a:t>
            </a:r>
          </a:p>
          <a:p>
            <a:r>
              <a:rPr lang="en-US" sz="1600" dirty="0" err="1"/>
              <a:t>Tot_Cust</a:t>
            </a:r>
            <a:r>
              <a:rPr lang="en-US" sz="1600" dirty="0"/>
              <a:t> &lt;- </a:t>
            </a:r>
            <a:r>
              <a:rPr lang="en-US" sz="1600" dirty="0" err="1"/>
              <a:t>nrow</a:t>
            </a:r>
            <a:r>
              <a:rPr lang="en-US" sz="1600" dirty="0"/>
              <a:t>(</a:t>
            </a:r>
            <a:r>
              <a:rPr lang="en-US" sz="1600" dirty="0" err="1"/>
              <a:t>Agg_data</a:t>
            </a:r>
            <a:r>
              <a:rPr lang="en-US" sz="1600" dirty="0"/>
              <a:t>)</a:t>
            </a:r>
          </a:p>
          <a:p>
            <a:r>
              <a:rPr lang="en-US" sz="1600" dirty="0"/>
              <a:t>LT25perc &lt;- 100*(LT25cnt/</a:t>
            </a:r>
            <a:r>
              <a:rPr lang="en-US" sz="1600" dirty="0" err="1"/>
              <a:t>Tot_Cust</a:t>
            </a:r>
            <a:r>
              <a:rPr lang="en-US" sz="1600" dirty="0"/>
              <a:t>)</a:t>
            </a:r>
          </a:p>
          <a:p>
            <a:r>
              <a:rPr lang="en-US" sz="1600" dirty="0"/>
              <a:t># Display percentage of customers with visit count LT 25 </a:t>
            </a:r>
          </a:p>
          <a:p>
            <a:r>
              <a:rPr lang="en-US" sz="1600" dirty="0"/>
              <a:t>LT25perc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88414" r="91297" b="8415"/>
          <a:stretch/>
        </p:blipFill>
        <p:spPr>
          <a:xfrm>
            <a:off x="2934430" y="5480122"/>
            <a:ext cx="2144197" cy="45264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5015281" y="5617828"/>
            <a:ext cx="358346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" y="63480"/>
            <a:ext cx="8482818" cy="1325563"/>
          </a:xfrm>
        </p:spPr>
        <p:txBody>
          <a:bodyPr/>
          <a:lstStyle/>
          <a:p>
            <a:r>
              <a:rPr lang="en-US" dirty="0"/>
              <a:t>Insights on Total Spend by Customer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 Anish Roychowdhury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4161" y="1090002"/>
            <a:ext cx="56087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Histogram Plot for Total Spend by  customer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9185" y="4008336"/>
            <a:ext cx="549191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observe the count falls exponentially with Amt.   Let us investigate the Quartiles to know more … 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-171637" y="7688752"/>
            <a:ext cx="358346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9" y="1145124"/>
            <a:ext cx="4828571" cy="40571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906831" y="1085962"/>
            <a:ext cx="877329" cy="37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84160" y="1495249"/>
            <a:ext cx="6096000" cy="233910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Agg_data,aes</a:t>
            </a:r>
            <a:r>
              <a:rPr lang="en-US" sz="1600" dirty="0"/>
              <a:t>(Monetary))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geom_histogram</a:t>
            </a:r>
            <a:r>
              <a:rPr lang="en-US" sz="1600" dirty="0"/>
              <a:t>(color="</a:t>
            </a:r>
            <a:r>
              <a:rPr lang="en-US" sz="1600" dirty="0" err="1"/>
              <a:t>white",fill</a:t>
            </a:r>
            <a:r>
              <a:rPr lang="en-US" sz="1600" dirty="0"/>
              <a:t>="blue")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("Monetary")              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ylab</a:t>
            </a:r>
            <a:r>
              <a:rPr lang="en-US" sz="1600" dirty="0"/>
              <a:t>("Count")                 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ggtitle</a:t>
            </a:r>
            <a:r>
              <a:rPr lang="en-US" sz="1600" dirty="0"/>
              <a:t>("Distribution of Monetary")           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plot.title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</a:t>
            </a:r>
            <a:r>
              <a:rPr lang="en-US" sz="1600" dirty="0" err="1"/>
              <a:t>lineheight</a:t>
            </a:r>
            <a:r>
              <a:rPr lang="en-US" sz="1600" dirty="0"/>
              <a:t>=.8, face="bold"))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xlim</a:t>
            </a:r>
            <a:r>
              <a:rPr lang="en-US" sz="1600" dirty="0"/>
              <a:t>(100,8000)                                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axis.title.x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(size = </a:t>
            </a:r>
            <a:r>
              <a:rPr lang="en-US" sz="1600" dirty="0" err="1"/>
              <a:t>rel</a:t>
            </a:r>
            <a:r>
              <a:rPr lang="en-US" sz="1600" dirty="0"/>
              <a:t>(1.4)),</a:t>
            </a:r>
            <a:r>
              <a:rPr lang="en-US" sz="1600" dirty="0" err="1"/>
              <a:t>axis.text.x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</a:t>
            </a:r>
            <a:r>
              <a:rPr lang="en-US" sz="1600" dirty="0" err="1"/>
              <a:t>rel</a:t>
            </a:r>
            <a:r>
              <a:rPr lang="en-US" sz="1600" dirty="0"/>
              <a:t>(1.5)))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4160" y="4697794"/>
            <a:ext cx="3620735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quantile(</a:t>
            </a:r>
            <a:r>
              <a:rPr lang="en-US" sz="1600" dirty="0" err="1"/>
              <a:t>Agg_data$Monetary,seq</a:t>
            </a:r>
            <a:r>
              <a:rPr lang="en-US" sz="1600" dirty="0"/>
              <a:t>(0,1,.1))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956" t="88377" r="37044" b="7450"/>
          <a:stretch/>
        </p:blipFill>
        <p:spPr>
          <a:xfrm>
            <a:off x="685800" y="5851570"/>
            <a:ext cx="9144000" cy="357809"/>
          </a:xfrm>
          <a:prstGeom prst="rect">
            <a:avLst/>
          </a:prstGeom>
        </p:spPr>
      </p:pic>
      <p:sp>
        <p:nvSpPr>
          <p:cNvPr id="13" name="U-Turn Arrow 12"/>
          <p:cNvSpPr/>
          <p:nvPr/>
        </p:nvSpPr>
        <p:spPr>
          <a:xfrm rot="5400000">
            <a:off x="10257183" y="4916446"/>
            <a:ext cx="1135747" cy="9608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5880" y="5745364"/>
            <a:ext cx="604911" cy="46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180492" y="4697794"/>
            <a:ext cx="3475388" cy="10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0492" y="1276440"/>
            <a:ext cx="0" cy="35944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14724" y="5308473"/>
            <a:ext cx="4947124" cy="369332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/>
              <a:t>60% of the customers Total Spend is less than 2500</a:t>
            </a:r>
          </a:p>
        </p:txBody>
      </p:sp>
    </p:spTree>
    <p:extLst>
      <p:ext uri="{BB962C8B-B14F-4D97-AF65-F5344CB8AC3E}">
        <p14:creationId xmlns:p14="http://schemas.microsoft.com/office/powerpoint/2010/main" val="5632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9068"/>
            <a:ext cx="10515600" cy="1325563"/>
          </a:xfrm>
        </p:spPr>
        <p:txBody>
          <a:bodyPr/>
          <a:lstStyle/>
          <a:p>
            <a:r>
              <a:rPr lang="en-US" dirty="0"/>
              <a:t>Insights on </a:t>
            </a:r>
            <a:r>
              <a:rPr lang="en-US" dirty="0" err="1"/>
              <a:t>Recency</a:t>
            </a:r>
            <a:r>
              <a:rPr lang="en-US" dirty="0"/>
              <a:t> of visit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0" y="1442631"/>
            <a:ext cx="4828571" cy="40571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86020" y="975231"/>
            <a:ext cx="4457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Histogram Plot of </a:t>
            </a:r>
            <a:r>
              <a:rPr lang="en-US" dirty="0" err="1"/>
              <a:t>Recency</a:t>
            </a:r>
            <a:r>
              <a:rPr lang="en-US" dirty="0"/>
              <a:t> of  customer visits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91238" y="1344563"/>
            <a:ext cx="1594782" cy="41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6020" y="1580132"/>
            <a:ext cx="5392615" cy="206210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Agg_data,aes</a:t>
            </a:r>
            <a:r>
              <a:rPr lang="en-US" sz="1600" dirty="0"/>
              <a:t>(</a:t>
            </a:r>
            <a:r>
              <a:rPr lang="en-US" sz="1600" dirty="0" err="1"/>
              <a:t>Recency</a:t>
            </a:r>
            <a:r>
              <a:rPr lang="en-US" sz="1600" dirty="0"/>
              <a:t>))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geom_histogram</a:t>
            </a:r>
            <a:r>
              <a:rPr lang="en-US" sz="1600" dirty="0"/>
              <a:t>(color="</a:t>
            </a:r>
            <a:r>
              <a:rPr lang="en-US" sz="1600" dirty="0" err="1"/>
              <a:t>white",fill</a:t>
            </a:r>
            <a:r>
              <a:rPr lang="en-US" sz="1600" dirty="0"/>
              <a:t>="blue")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("</a:t>
            </a:r>
            <a:r>
              <a:rPr lang="en-US" sz="1600" dirty="0" err="1"/>
              <a:t>Recency</a:t>
            </a:r>
            <a:r>
              <a:rPr lang="en-US" sz="1600" dirty="0"/>
              <a:t>")            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ylab</a:t>
            </a:r>
            <a:r>
              <a:rPr lang="en-US" sz="1600" dirty="0"/>
              <a:t>("Count")                              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ggtitle</a:t>
            </a:r>
            <a:r>
              <a:rPr lang="en-US" sz="1600" dirty="0"/>
              <a:t>("Distribution of </a:t>
            </a:r>
            <a:r>
              <a:rPr lang="en-US" sz="1600" dirty="0" err="1"/>
              <a:t>Recency</a:t>
            </a:r>
            <a:r>
              <a:rPr lang="en-US" sz="1600" dirty="0"/>
              <a:t>")          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plot.title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</a:t>
            </a:r>
            <a:r>
              <a:rPr lang="en-US" sz="1600" dirty="0" err="1"/>
              <a:t>lineheight</a:t>
            </a:r>
            <a:r>
              <a:rPr lang="en-US" sz="1600" dirty="0"/>
              <a:t>=.8,face="bold"))  +</a:t>
            </a:r>
          </a:p>
          <a:p>
            <a:r>
              <a:rPr lang="en-US" sz="1600" dirty="0"/>
              <a:t>  theme(</a:t>
            </a:r>
            <a:r>
              <a:rPr lang="en-US" sz="1600" dirty="0" err="1"/>
              <a:t>axis.title.x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(size = </a:t>
            </a:r>
            <a:r>
              <a:rPr lang="en-US" sz="1600" dirty="0" err="1"/>
              <a:t>rel</a:t>
            </a:r>
            <a:r>
              <a:rPr lang="en-US" sz="1600" dirty="0"/>
              <a:t>(1.4)),</a:t>
            </a:r>
            <a:r>
              <a:rPr lang="en-US" sz="1600" dirty="0" err="1"/>
              <a:t>axis.text.x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</a:t>
            </a:r>
            <a:r>
              <a:rPr lang="en-US" sz="1600" dirty="0" err="1"/>
              <a:t>rel</a:t>
            </a:r>
            <a:r>
              <a:rPr lang="en-US" sz="1600" dirty="0"/>
              <a:t>(1.5)))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6020" y="3847729"/>
            <a:ext cx="54919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Need to perform a Quantile study to know more ..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6020" y="4382396"/>
            <a:ext cx="3485057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quantile(</a:t>
            </a:r>
            <a:r>
              <a:rPr lang="en-US" sz="1600" dirty="0" err="1"/>
              <a:t>Agg_data$Recency,seq</a:t>
            </a:r>
            <a:r>
              <a:rPr lang="en-US" sz="1600" dirty="0"/>
              <a:t>(0,1,.1))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86143" r="71354" b="7128"/>
          <a:stretch/>
        </p:blipFill>
        <p:spPr>
          <a:xfrm>
            <a:off x="6631742" y="5204748"/>
            <a:ext cx="4365674" cy="576776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8153400" y="4881489"/>
            <a:ext cx="470095" cy="323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82351" y="2307102"/>
            <a:ext cx="0" cy="27360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34145" y="5406552"/>
            <a:ext cx="356969" cy="604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5675" y="5547606"/>
            <a:ext cx="406556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70 % of customers have </a:t>
            </a:r>
            <a:r>
              <a:rPr lang="en-US" dirty="0" err="1"/>
              <a:t>Recency</a:t>
            </a:r>
            <a:r>
              <a:rPr lang="en-US" dirty="0"/>
              <a:t> less than 22 days .. </a:t>
            </a:r>
          </a:p>
        </p:txBody>
      </p:sp>
    </p:spTree>
    <p:extLst>
      <p:ext uri="{BB962C8B-B14F-4D97-AF65-F5344CB8AC3E}">
        <p14:creationId xmlns:p14="http://schemas.microsoft.com/office/powerpoint/2010/main" val="102459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 before Correlation Studies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534" y="1410159"/>
            <a:ext cx="38448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Data in columns for elimination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7200" r="36000" b="6089"/>
          <a:stretch/>
        </p:blipFill>
        <p:spPr>
          <a:xfrm>
            <a:off x="1002534" y="2019442"/>
            <a:ext cx="9753600" cy="1432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0088" y="2263698"/>
            <a:ext cx="702527" cy="1271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2810" y="2100102"/>
            <a:ext cx="702527" cy="1271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62615" y="3534937"/>
            <a:ext cx="3367668" cy="81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81385" y="3371341"/>
            <a:ext cx="2661426" cy="988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0283" y="4348976"/>
            <a:ext cx="18511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columns maybe neglected in Correlation Studies </a:t>
            </a:r>
          </a:p>
        </p:txBody>
      </p:sp>
    </p:spTree>
    <p:extLst>
      <p:ext uri="{BB962C8B-B14F-4D97-AF65-F5344CB8AC3E}">
        <p14:creationId xmlns:p14="http://schemas.microsoft.com/office/powerpoint/2010/main" val="38441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4" y="-39500"/>
            <a:ext cx="10515600" cy="1325563"/>
          </a:xfrm>
        </p:spPr>
        <p:txBody>
          <a:bodyPr/>
          <a:lstStyle/>
          <a:p>
            <a:r>
              <a:rPr lang="en-US" dirty="0"/>
              <a:t>Correlation studies with plots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534" y="1135163"/>
            <a:ext cx="46660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Neglect Unwanted Columns and study the rest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533" y="1647126"/>
            <a:ext cx="4666003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correlation&lt;-</a:t>
            </a:r>
            <a:r>
              <a:rPr lang="en-US" sz="1600" dirty="0" err="1"/>
              <a:t>cor</a:t>
            </a:r>
            <a:r>
              <a:rPr lang="en-US" sz="1600" dirty="0"/>
              <a:t>(</a:t>
            </a:r>
            <a:r>
              <a:rPr lang="en-US" sz="1600" dirty="0" err="1"/>
              <a:t>Agg_data</a:t>
            </a:r>
            <a:r>
              <a:rPr lang="en-US" sz="1600" dirty="0"/>
              <a:t>[,c(-1,-10)])</a:t>
            </a:r>
          </a:p>
          <a:p>
            <a:r>
              <a:rPr lang="en-US" sz="1600" dirty="0" err="1"/>
              <a:t>corrplot</a:t>
            </a:r>
            <a:r>
              <a:rPr lang="en-US" sz="1600" dirty="0"/>
              <a:t>(correlation)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66" y="922297"/>
            <a:ext cx="4828571" cy="405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658291" y="1791950"/>
            <a:ext cx="364273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532" y="2827281"/>
            <a:ext cx="46660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Highly Correlated  variable pairs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532" y="3388825"/>
            <a:ext cx="409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Freq</a:t>
            </a:r>
            <a:r>
              <a:rPr lang="en-US" dirty="0"/>
              <a:t> and </a:t>
            </a:r>
            <a:r>
              <a:rPr lang="en-US" dirty="0" err="1"/>
              <a:t>weekday_visits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Monetary and </a:t>
            </a:r>
            <a:r>
              <a:rPr lang="en-US" dirty="0" err="1"/>
              <a:t>weekday_spend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532" y="4294900"/>
            <a:ext cx="46660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Verdict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531" y="4923976"/>
            <a:ext cx="409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any one of the variable from each pair for further analysis for clustering </a:t>
            </a:r>
          </a:p>
        </p:txBody>
      </p:sp>
    </p:spTree>
    <p:extLst>
      <p:ext uri="{BB962C8B-B14F-4D97-AF65-F5344CB8AC3E}">
        <p14:creationId xmlns:p14="http://schemas.microsoft.com/office/powerpoint/2010/main" val="43586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34376" y="2138289"/>
            <a:ext cx="374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7370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643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LT Std Cond Light</vt:lpstr>
      <vt:lpstr>Office Theme</vt:lpstr>
      <vt:lpstr>Customer Segmentation Case Study with R </vt:lpstr>
      <vt:lpstr>Contents</vt:lpstr>
      <vt:lpstr>Insights on Customer Visit Frequency </vt:lpstr>
      <vt:lpstr>Insights on Total Spend by Customer </vt:lpstr>
      <vt:lpstr>Insights on Recency of visit </vt:lpstr>
      <vt:lpstr>Pre Process before Correlation Studies </vt:lpstr>
      <vt:lpstr>Correlation studies with plots 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88</cp:revision>
  <dcterms:created xsi:type="dcterms:W3CDTF">2016-12-12T08:50:35Z</dcterms:created>
  <dcterms:modified xsi:type="dcterms:W3CDTF">2017-07-20T07:30:28Z</dcterms:modified>
</cp:coreProperties>
</file>