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3" r:id="rId2"/>
    <p:sldId id="257" r:id="rId3"/>
    <p:sldId id="266" r:id="rId4"/>
    <p:sldId id="256" r:id="rId5"/>
    <p:sldId id="259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B82A7-66C1-8A39-F29A-E1BCA9F71D63}" v="686" dt="2024-12-22T19:31:18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12/23/2024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84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 descr="A logo with text and images&#10;&#10;Description automatically generated">
            <a:extLst>
              <a:ext uri="{FF2B5EF4-FFF2-40B4-BE49-F238E27FC236}">
                <a16:creationId xmlns:a16="http://schemas.microsoft.com/office/drawing/2014/main" id="{BA59FD6B-48BB-3F7A-8626-0684AD0C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8" y="639530"/>
            <a:ext cx="1327163" cy="123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2" name="TextBox 4">
            <a:extLst>
              <a:ext uri="{FF2B5EF4-FFF2-40B4-BE49-F238E27FC236}">
                <a16:creationId xmlns:a16="http://schemas.microsoft.com/office/drawing/2014/main" id="{880D9702-BC9F-CB9B-470B-611E6EDBFCF0}"/>
              </a:ext>
            </a:extLst>
          </p:cNvPr>
          <p:cNvSpPr txBox="1"/>
          <p:nvPr/>
        </p:nvSpPr>
        <p:spPr>
          <a:xfrm>
            <a:off x="1545771" y="780295"/>
            <a:ext cx="9710057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0000"/>
                </a:solidFill>
                <a:latin typeface="Bookman Old Style"/>
                <a:cs typeface="Times New Roman"/>
              </a:rPr>
              <a:t>VISVESVARAYA TECHNOLOGICAL UNIVERSITY</a:t>
            </a:r>
            <a:br>
              <a:rPr lang="en-US" sz="3200" b="1" dirty="0">
                <a:latin typeface="Bookman Old Style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/>
                <a:cs typeface="Times New Roman"/>
              </a:rPr>
              <a:t>Department of Computer Science and Engineering</a:t>
            </a:r>
            <a:br>
              <a:rPr lang="en-US" sz="2800" b="1" dirty="0">
                <a:latin typeface="Bookman Old Style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5">
            <a:extLst>
              <a:ext uri="{FF2B5EF4-FFF2-40B4-BE49-F238E27FC236}">
                <a16:creationId xmlns:a16="http://schemas.microsoft.com/office/drawing/2014/main" id="{0B358D70-F3BF-BB97-AF5B-5578E745D7C1}"/>
              </a:ext>
            </a:extLst>
          </p:cNvPr>
          <p:cNvSpPr txBox="1"/>
          <p:nvPr/>
        </p:nvSpPr>
        <p:spPr>
          <a:xfrm>
            <a:off x="2525831" y="2833734"/>
            <a:ext cx="6641317" cy="23391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B0F0"/>
                </a:solidFill>
                <a:latin typeface="Times New Roman"/>
                <a:cs typeface="Times New Roman"/>
              </a:rPr>
              <a:t>A Presentation on</a:t>
            </a:r>
          </a:p>
          <a:p>
            <a:pPr algn="ctr"/>
            <a:r>
              <a:rPr lang="en-US" sz="2800" dirty="0">
                <a:latin typeface="Bookman Old Style"/>
                <a:cs typeface="Times New Roman"/>
              </a:rPr>
              <a:t>ONLINE VOTING SYSTEM</a:t>
            </a:r>
          </a:p>
          <a:p>
            <a:pPr algn="ctr"/>
            <a:r>
              <a:rPr lang="en-US" dirty="0">
                <a:solidFill>
                  <a:schemeClr val="tx2">
                    <a:lumMod val="49000"/>
                  </a:schemeClr>
                </a:solidFill>
                <a:latin typeface="Source Sans Pro"/>
                <a:ea typeface="Source Sans Pro"/>
                <a:cs typeface="Times New Roman"/>
              </a:rPr>
              <a:t>A Modern Approach to Secure and Efficient Voting Systems</a:t>
            </a:r>
          </a:p>
          <a:p>
            <a:pPr algn="ctr">
              <a:lnSpc>
                <a:spcPct val="100000"/>
              </a:lnSpc>
            </a:pP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6FD45F5-CC2E-19F2-9182-9031CA7F5E06}"/>
              </a:ext>
            </a:extLst>
          </p:cNvPr>
          <p:cNvSpPr txBox="1"/>
          <p:nvPr/>
        </p:nvSpPr>
        <p:spPr>
          <a:xfrm>
            <a:off x="7381188" y="4756115"/>
            <a:ext cx="35719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Team Members:</a:t>
            </a:r>
          </a:p>
          <a:p>
            <a:pPr algn="ctr"/>
            <a:r>
              <a:rPr lang="en-US" dirty="0"/>
              <a:t>D P Kavya</a:t>
            </a:r>
            <a:r>
              <a:rPr lang="en-US" dirty="0">
                <a:ea typeface="Source Sans Pro"/>
              </a:rPr>
              <a:t>                     (4VZ22CS009)</a:t>
            </a:r>
          </a:p>
          <a:p>
            <a:pPr algn="ctr">
              <a:buFont typeface=""/>
            </a:pPr>
            <a:r>
              <a:rPr lang="en-US" dirty="0"/>
              <a:t>Mayank                        (4VZ22CS016)</a:t>
            </a:r>
            <a:endParaRPr lang="en-US" dirty="0">
              <a:ea typeface="Source Sans Pro"/>
            </a:endParaRPr>
          </a:p>
          <a:p>
            <a:pPr algn="ctr">
              <a:buFont typeface=""/>
            </a:pPr>
            <a:r>
              <a:rPr lang="en-US" dirty="0" err="1"/>
              <a:t>Pratheeksha</a:t>
            </a:r>
            <a:r>
              <a:rPr lang="en-US" dirty="0"/>
              <a:t>  R M     (4VZ22CS021)</a:t>
            </a:r>
            <a:endParaRPr lang="en-US" dirty="0">
              <a:ea typeface="Source Sans Pro"/>
            </a:endParaRPr>
          </a:p>
          <a:p>
            <a:pPr algn="ctr">
              <a:buFont typeface=""/>
            </a:pPr>
            <a:r>
              <a:rPr lang="en-US" dirty="0" err="1"/>
              <a:t>Sharanabasavaraj</a:t>
            </a:r>
            <a:r>
              <a:rPr lang="en-US" dirty="0"/>
              <a:t>   (4VZ22CS025) </a:t>
            </a:r>
            <a:endParaRPr lang="en-US" b="1" dirty="0">
              <a:ea typeface="Source Sans Pro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476F1F8-99C1-737B-539C-8720F7AD16E3}"/>
              </a:ext>
            </a:extLst>
          </p:cNvPr>
          <p:cNvSpPr txBox="1"/>
          <p:nvPr/>
        </p:nvSpPr>
        <p:spPr>
          <a:xfrm>
            <a:off x="1076408" y="4877376"/>
            <a:ext cx="34747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Program Coordinator:</a:t>
            </a:r>
            <a:br>
              <a:rPr lang="en-US" dirty="0"/>
            </a:br>
            <a:r>
              <a:rPr lang="en-US" b="1" dirty="0">
                <a:ea typeface="Source Sans Pro"/>
              </a:rPr>
              <a:t>Dr G.F. Ali </a:t>
            </a:r>
            <a:r>
              <a:rPr lang="en-US" b="1" dirty="0" err="1">
                <a:ea typeface="Source Sans Pro"/>
              </a:rPr>
              <a:t>Ahammed</a:t>
            </a:r>
            <a:endParaRPr lang="en-US" dirty="0">
              <a:ea typeface="Source Sans Pro"/>
            </a:endParaRPr>
          </a:p>
          <a:p>
            <a:pPr algn="ctr"/>
            <a:r>
              <a:rPr lang="en-US" dirty="0">
                <a:ea typeface="Source Sans Pro"/>
              </a:rPr>
              <a:t>Dept of CS&amp;E</a:t>
            </a:r>
            <a:br>
              <a:rPr lang="en-US" dirty="0"/>
            </a:br>
            <a:r>
              <a:rPr lang="en-US" dirty="0"/>
              <a:t>VTU CPGS Mysuru</a:t>
            </a:r>
            <a:endParaRPr lang="en-US" dirty="0">
              <a:ea typeface="Source Sans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9ADB2-6696-4336-B571-FDB5C8199296}"/>
              </a:ext>
            </a:extLst>
          </p:cNvPr>
          <p:cNvSpPr/>
          <p:nvPr/>
        </p:nvSpPr>
        <p:spPr>
          <a:xfrm>
            <a:off x="3547206" y="2248392"/>
            <a:ext cx="4598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/>
                <a:ea typeface="Source Sans Pro"/>
                <a:cs typeface="Times New Roman"/>
              </a:rPr>
              <a:t>Subject : - Mini project [BCS586]</a:t>
            </a:r>
            <a:endParaRPr lang="en-IN" sz="2000" b="1" dirty="0">
              <a:ea typeface="Source Sans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89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E3F-FC94-ACA5-63C1-03C392E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88371-A8D8-478E-90D8-AA42F683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98" y="1696826"/>
            <a:ext cx="9426804" cy="4496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782A5-F1AC-424A-A7BC-AF9BCCC2AC62}"/>
              </a:ext>
            </a:extLst>
          </p:cNvPr>
          <p:cNvSpPr txBox="1"/>
          <p:nvPr/>
        </p:nvSpPr>
        <p:spPr>
          <a:xfrm>
            <a:off x="1253765" y="1204946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User Login</a:t>
            </a:r>
          </a:p>
        </p:txBody>
      </p:sp>
    </p:spTree>
    <p:extLst>
      <p:ext uri="{BB962C8B-B14F-4D97-AF65-F5344CB8AC3E}">
        <p14:creationId xmlns:p14="http://schemas.microsoft.com/office/powerpoint/2010/main" val="10801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E3F-FC94-ACA5-63C1-03C392E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88371-A8D8-478E-90D8-AA42F683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35" y="1696826"/>
            <a:ext cx="7993930" cy="4496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782A5-F1AC-424A-A7BC-AF9BCCC2AC62}"/>
              </a:ext>
            </a:extLst>
          </p:cNvPr>
          <p:cNvSpPr txBox="1"/>
          <p:nvPr/>
        </p:nvSpPr>
        <p:spPr>
          <a:xfrm>
            <a:off x="1253765" y="1204946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User Dashboard</a:t>
            </a:r>
          </a:p>
        </p:txBody>
      </p:sp>
    </p:spTree>
    <p:extLst>
      <p:ext uri="{BB962C8B-B14F-4D97-AF65-F5344CB8AC3E}">
        <p14:creationId xmlns:p14="http://schemas.microsoft.com/office/powerpoint/2010/main" val="242408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E3F-FC94-ACA5-63C1-03C392E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88371-A8D8-478E-90D8-AA42F683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35" y="1696826"/>
            <a:ext cx="7993930" cy="4496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782A5-F1AC-424A-A7BC-AF9BCCC2AC62}"/>
              </a:ext>
            </a:extLst>
          </p:cNvPr>
          <p:cNvSpPr txBox="1"/>
          <p:nvPr/>
        </p:nvSpPr>
        <p:spPr>
          <a:xfrm>
            <a:off x="1253765" y="1204946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Candidate List</a:t>
            </a:r>
          </a:p>
        </p:txBody>
      </p:sp>
    </p:spTree>
    <p:extLst>
      <p:ext uri="{BB962C8B-B14F-4D97-AF65-F5344CB8AC3E}">
        <p14:creationId xmlns:p14="http://schemas.microsoft.com/office/powerpoint/2010/main" val="329854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E3F-FC94-ACA5-63C1-03C392E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88371-A8D8-478E-90D8-AA42F683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36" y="1696826"/>
            <a:ext cx="7993928" cy="4496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782A5-F1AC-424A-A7BC-AF9BCCC2AC62}"/>
              </a:ext>
            </a:extLst>
          </p:cNvPr>
          <p:cNvSpPr txBox="1"/>
          <p:nvPr/>
        </p:nvSpPr>
        <p:spPr>
          <a:xfrm>
            <a:off x="1253765" y="1204946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Result List in Admin Module</a:t>
            </a:r>
          </a:p>
        </p:txBody>
      </p:sp>
    </p:spTree>
    <p:extLst>
      <p:ext uri="{BB962C8B-B14F-4D97-AF65-F5344CB8AC3E}">
        <p14:creationId xmlns:p14="http://schemas.microsoft.com/office/powerpoint/2010/main" val="96054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4D93-E40D-4055-9785-2DF27F46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B9EF-9821-489A-B790-E97EC0B8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148" cy="3500519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Online Voting Project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/>
              <a:t>offers a modern solution to the limitations of traditional voting systems by enhancing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accessibility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accuracy</a:t>
            </a:r>
            <a:r>
              <a:rPr lang="en-US" sz="1800" dirty="0"/>
              <a:t>, and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efficiency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1800" dirty="0"/>
              <a:t> With features like automated counting and real-time results, it ensures faster and more transparent elections. The system is cost-effective, secure, and user-friendly, reducing barriers for voters. By adopting such technology, we can strengthen the democratic process and improve voter participation. This project also sets the stage for future advancements like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blockchain integration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biometric authentication</a:t>
            </a:r>
            <a:r>
              <a:rPr lang="en-US" sz="1800" dirty="0"/>
              <a:t>. It is a step towards a more inclusive and reliable voting system.</a:t>
            </a:r>
          </a:p>
        </p:txBody>
      </p:sp>
      <p:pic>
        <p:nvPicPr>
          <p:cNvPr id="1026" name="Picture 2" descr="The Quotable Coach ...">
            <a:extLst>
              <a:ext uri="{FF2B5EF4-FFF2-40B4-BE49-F238E27FC236}">
                <a16:creationId xmlns:a16="http://schemas.microsoft.com/office/drawing/2014/main" id="{54259E41-1233-43CE-A3FD-ED1E3F90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33" y="1980512"/>
            <a:ext cx="4576910" cy="27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6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F9821-2098-4CDA-B838-6D004831B74C}"/>
              </a:ext>
            </a:extLst>
          </p:cNvPr>
          <p:cNvSpPr/>
          <p:nvPr/>
        </p:nvSpPr>
        <p:spPr>
          <a:xfrm>
            <a:off x="3282496" y="4386334"/>
            <a:ext cx="54761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FE94F-26FE-49C2-8A89-7D18DC7D6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26" y="794200"/>
            <a:ext cx="3320592" cy="33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1CF50-2364-FE49-E933-2EAD972C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791" y="110699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ea typeface="Source Sans Pro"/>
              </a:rPr>
              <a:t>INTRODUCTION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Picture 8" descr="The Advantages And Disadvantages Of ...">
            <a:extLst>
              <a:ext uri="{FF2B5EF4-FFF2-40B4-BE49-F238E27FC236}">
                <a16:creationId xmlns:a16="http://schemas.microsoft.com/office/drawing/2014/main" id="{2A140DAA-36C8-CAA9-9F7B-A42FAA9F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77" y="2144265"/>
            <a:ext cx="3217333" cy="2657230"/>
          </a:xfrm>
          <a:prstGeom prst="rect">
            <a:avLst/>
          </a:prstGeom>
        </p:spPr>
      </p:pic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AFD752C-7ACC-360D-181B-35C4FF490BD9}"/>
              </a:ext>
            </a:extLst>
          </p:cNvPr>
          <p:cNvSpPr txBox="1"/>
          <p:nvPr/>
        </p:nvSpPr>
        <p:spPr>
          <a:xfrm>
            <a:off x="6377108" y="2440129"/>
            <a:ext cx="5247653" cy="37925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ea typeface="Source Sans Pro"/>
              </a:rPr>
              <a:t>What is Online voting?</a:t>
            </a:r>
            <a:endParaRPr lang="en-US" sz="3200" dirty="0">
              <a:ea typeface="Source Sans Pro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Online voting is a digital system that allows voters to cast their votes through electronic means, typically via the internet, instead of traditional paper ballots or physical voting machines.</a:t>
            </a:r>
          </a:p>
        </p:txBody>
      </p:sp>
    </p:spTree>
    <p:extLst>
      <p:ext uri="{BB962C8B-B14F-4D97-AF65-F5344CB8AC3E}">
        <p14:creationId xmlns:p14="http://schemas.microsoft.com/office/powerpoint/2010/main" val="4144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D1CF50-2364-FE49-E933-2EAD972C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71" y="83267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Problem Statement</a:t>
            </a:r>
            <a:endParaRPr lang="en-US" sz="3600" dirty="0">
              <a:ea typeface="Source Sans Pro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AFD752C-7ACC-360D-181B-35C4FF490BD9}"/>
              </a:ext>
            </a:extLst>
          </p:cNvPr>
          <p:cNvSpPr txBox="1"/>
          <p:nvPr/>
        </p:nvSpPr>
        <p:spPr>
          <a:xfrm>
            <a:off x="5980868" y="1850849"/>
            <a:ext cx="5704853" cy="43991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The traditional voting system faces several critical challenges that hinder its efficiency and reliability.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49000"/>
                  </a:schemeClr>
                </a:solidFill>
                <a:ea typeface="+mn-lt"/>
                <a:cs typeface="+mn-lt"/>
              </a:rPr>
              <a:t>Limited accessibility</a:t>
            </a:r>
            <a:r>
              <a:rPr lang="en-US" sz="2000" dirty="0">
                <a:ea typeface="+mn-lt"/>
                <a:cs typeface="+mn-lt"/>
              </a:rPr>
              <a:t> prevents remote voters, differently-abled individuals, and others from participating fully in elections.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Additionally,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high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tx2">
                    <a:lumMod val="49000"/>
                  </a:schemeClr>
                </a:solidFill>
                <a:ea typeface="+mn-lt"/>
                <a:cs typeface="+mn-lt"/>
              </a:rPr>
              <a:t>operational costs</a:t>
            </a:r>
            <a:r>
              <a:rPr lang="en-US" sz="2000" dirty="0">
                <a:ea typeface="+mn-lt"/>
                <a:cs typeface="+mn-lt"/>
              </a:rPr>
              <a:t> due to logistics, staffing, and materials strain resources, especially in large-scale elections.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The system is prone to </a:t>
            </a:r>
            <a:r>
              <a:rPr lang="en-US" sz="2000" b="1" dirty="0">
                <a:solidFill>
                  <a:schemeClr val="tx2">
                    <a:lumMod val="49000"/>
                  </a:schemeClr>
                </a:solidFill>
                <a:ea typeface="+mn-lt"/>
                <a:cs typeface="+mn-lt"/>
              </a:rPr>
              <a:t>human errors</a:t>
            </a:r>
            <a:r>
              <a:rPr lang="en-US" sz="2000" dirty="0">
                <a:ea typeface="+mn-lt"/>
                <a:cs typeface="+mn-lt"/>
              </a:rPr>
              <a:t>, such as miscounts and inaccuracies, which can undermine trust in the process. Furthermore,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delayed results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caused by manual vote counting create uncertainty and reduce confidence in the election outcomes.</a:t>
            </a:r>
            <a:endParaRPr lang="en-US" sz="2000" dirty="0">
              <a:ea typeface="Source Sans Pro"/>
            </a:endParaRPr>
          </a:p>
        </p:txBody>
      </p:sp>
      <p:pic>
        <p:nvPicPr>
          <p:cNvPr id="2" name="Picture 1" descr="How to Construct a Research Problem ...">
            <a:extLst>
              <a:ext uri="{FF2B5EF4-FFF2-40B4-BE49-F238E27FC236}">
                <a16:creationId xmlns:a16="http://schemas.microsoft.com/office/drawing/2014/main" id="{386AE7A2-B273-B74F-0995-C351C7E0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5" y="2246312"/>
            <a:ext cx="303657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30"/>
            <a:ext cx="1054466" cy="469695"/>
            <a:chOff x="9841624" y="4115726"/>
            <a:chExt cx="602169" cy="268226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4" y="4115726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14D117A-4E38-6C14-AEBE-C3C83982215E}"/>
              </a:ext>
            </a:extLst>
          </p:cNvPr>
          <p:cNvSpPr txBox="1"/>
          <p:nvPr/>
        </p:nvSpPr>
        <p:spPr>
          <a:xfrm>
            <a:off x="660400" y="2062480"/>
            <a:ext cx="5334000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Objective of the Project:</a:t>
            </a:r>
            <a:endParaRPr lang="en-US" sz="4000" dirty="0">
              <a:ea typeface="Source Sans Pro"/>
            </a:endParaRPr>
          </a:p>
          <a:p>
            <a:pPr algn="just"/>
            <a:br>
              <a:rPr lang="en-US" sz="2000" dirty="0"/>
            </a:br>
            <a:r>
              <a:rPr lang="en-US" sz="2000" dirty="0"/>
              <a:t>The primary goal of this project is to develop a secure, user-friendly, and efficient online voting platform. This platform aims to maintain the integrity of the electoral process while improving accessibility and scalability.</a:t>
            </a:r>
            <a:endParaRPr lang="en-US" sz="2000" dirty="0">
              <a:ea typeface="Source Sans Pro"/>
            </a:endParaRPr>
          </a:p>
        </p:txBody>
      </p:sp>
      <p:pic>
        <p:nvPicPr>
          <p:cNvPr id="4" name="Picture 3" descr="Objective Stock Illustrations – 77,361 ...">
            <a:extLst>
              <a:ext uri="{FF2B5EF4-FFF2-40B4-BE49-F238E27FC236}">
                <a16:creationId xmlns:a16="http://schemas.microsoft.com/office/drawing/2014/main" id="{6A9D2B0D-02D5-E895-F1D6-3C74944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17" y="1818958"/>
            <a:ext cx="3169285" cy="32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E5CB76-E3CA-1981-4424-A2D7CDDA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60" y="1218565"/>
            <a:ext cx="4206240" cy="38350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49000"/>
                  </a:schemeClr>
                </a:solidFill>
                <a:ea typeface="+mj-lt"/>
                <a:cs typeface="+mj-lt"/>
              </a:rPr>
              <a:t>Existing System</a:t>
            </a:r>
            <a:br>
              <a:rPr lang="en-US" sz="4000" b="1" dirty="0">
                <a:ea typeface="+mj-lt"/>
                <a:cs typeface="+mj-lt"/>
              </a:rPr>
            </a:br>
            <a:endParaRPr lang="en-US" sz="4800" b="1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j-lt"/>
                <a:cs typeface="+mj-lt"/>
              </a:rPr>
              <a:t>Manual Voting Process</a:t>
            </a:r>
            <a:endParaRPr lang="en-US" sz="24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j-lt"/>
                <a:cs typeface="+mj-lt"/>
              </a:rPr>
              <a:t>Time-Consuming and Error-Prone Counting</a:t>
            </a:r>
            <a:endParaRPr lang="en-US" sz="24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j-lt"/>
                <a:cs typeface="+mj-lt"/>
              </a:rPr>
              <a:t>Accessibility Issues</a:t>
            </a:r>
            <a:endParaRPr lang="en-US" sz="24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j-lt"/>
                <a:cs typeface="+mj-lt"/>
              </a:rPr>
              <a:t>High Costs</a:t>
            </a:r>
            <a:endParaRPr lang="en-US" sz="2400"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j-lt"/>
                <a:cs typeface="+mj-lt"/>
              </a:rPr>
              <a:t>Delayed Results</a:t>
            </a:r>
            <a:endParaRPr lang="en-US" sz="2400">
              <a:ea typeface="Source Sans Pro"/>
            </a:endParaRPr>
          </a:p>
          <a:p>
            <a:endParaRPr lang="en-US" sz="3600" dirty="0">
              <a:ea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63BBD-0EFA-5F22-402A-8F452911FDF8}"/>
              </a:ext>
            </a:extLst>
          </p:cNvPr>
          <p:cNvSpPr txBox="1"/>
          <p:nvPr/>
        </p:nvSpPr>
        <p:spPr>
          <a:xfrm>
            <a:off x="6675120" y="1219200"/>
            <a:ext cx="48463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tx2">
                    <a:lumMod val="49000"/>
                  </a:schemeClr>
                </a:solidFill>
              </a:rPr>
              <a:t>Proposed System</a:t>
            </a:r>
            <a:endParaRPr lang="en-US" sz="4000" b="1" dirty="0">
              <a:solidFill>
                <a:schemeClr val="tx2">
                  <a:lumMod val="49000"/>
                </a:schemeClr>
              </a:solidFill>
              <a:ea typeface="Source Sans Pro"/>
            </a:endParaRPr>
          </a:p>
          <a:p>
            <a:endParaRPr lang="en-US" sz="3600" b="1" dirty="0">
              <a:ea typeface="Source Sans Pro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Digital Voting Platform</a:t>
            </a:r>
            <a:endParaRPr lang="en-US" sz="2400" b="1">
              <a:ea typeface="Source Sans Pro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Automated Counting</a:t>
            </a:r>
            <a:endParaRPr lang="en-US" sz="2400" b="1">
              <a:ea typeface="Source Sans Pro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Enhanced Accessibility</a:t>
            </a:r>
            <a:endParaRPr lang="en-US" sz="2400" b="1">
              <a:ea typeface="Source Sans Pro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Cost-Effective</a:t>
            </a:r>
            <a:endParaRPr lang="en-US" sz="2400" b="1">
              <a:ea typeface="Source Sans Pro"/>
            </a:endParaRPr>
          </a:p>
          <a:p>
            <a:pPr>
              <a:buFont typeface=""/>
              <a:buChar char="•"/>
            </a:pPr>
            <a:r>
              <a:rPr lang="en-US" sz="2400" b="1" dirty="0"/>
              <a:t>Instant Results</a:t>
            </a:r>
            <a:endParaRPr lang="en-US" sz="2400" b="1">
              <a:ea typeface="Source Sans Pro"/>
            </a:endParaRPr>
          </a:p>
          <a:p>
            <a:pPr>
              <a:buFont typeface=""/>
              <a:buChar char="•"/>
            </a:pPr>
            <a:r>
              <a:rPr lang="en-US" sz="2000" b="1" dirty="0"/>
              <a:t>Security Measures</a:t>
            </a:r>
            <a:endParaRPr lang="en-US" sz="2000" b="1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015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A9A6-8D95-D7FE-E95B-9AB0093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202565"/>
            <a:ext cx="10515600" cy="1325563"/>
          </a:xfrm>
        </p:spPr>
        <p:txBody>
          <a:bodyPr/>
          <a:lstStyle/>
          <a:p>
            <a:r>
              <a:rPr lang="en-US" sz="3600" b="1" dirty="0">
                <a:ea typeface="Source Sans Pro"/>
              </a:rPr>
              <a:t>Project 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2AEB-5B9C-1D35-901C-E6B80596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840" y="1276985"/>
            <a:ext cx="10515600" cy="4859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ea typeface="Source Sans Pro"/>
            </a:endParaRPr>
          </a:p>
          <a:p>
            <a:r>
              <a:rPr lang="en-US" sz="2400" dirty="0">
                <a:ea typeface="+mn-lt"/>
                <a:cs typeface="+mn-lt"/>
              </a:rPr>
              <a:t>Phase 1: Requirement Analysis</a:t>
            </a:r>
            <a:endParaRPr lang="en-US" sz="2400" dirty="0">
              <a:ea typeface="Source Sans Pro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Gathering system requirements</a:t>
            </a:r>
            <a:endParaRPr lang="en-US" sz="2000">
              <a:ea typeface="Source Sans Pro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Identifying user roles</a:t>
            </a:r>
            <a:endParaRPr lang="en-US" sz="2000">
              <a:ea typeface="Source Sans Pro"/>
            </a:endParaRPr>
          </a:p>
          <a:p>
            <a:r>
              <a:rPr lang="en-US" sz="2400" dirty="0">
                <a:ea typeface="+mn-lt"/>
                <a:cs typeface="+mn-lt"/>
              </a:rPr>
              <a:t>Phase 2: Design</a:t>
            </a:r>
            <a:endParaRPr lang="en-US" sz="2400" dirty="0">
              <a:ea typeface="Source Sans Pro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Database schema and user interface wireframes</a:t>
            </a:r>
            <a:endParaRPr lang="en-US" sz="2000">
              <a:ea typeface="Source Sans Pro"/>
            </a:endParaRPr>
          </a:p>
          <a:p>
            <a:r>
              <a:rPr lang="en-US" sz="2400" dirty="0">
                <a:ea typeface="+mn-lt"/>
                <a:cs typeface="+mn-lt"/>
              </a:rPr>
              <a:t>Phase 3: Development</a:t>
            </a:r>
            <a:endParaRPr lang="en-US" sz="2400" dirty="0">
              <a:ea typeface="Source Sans Pro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Using a stack including HTML, CSS, JavaScript, and Express.js</a:t>
            </a:r>
            <a:endParaRPr lang="en-US" sz="2000">
              <a:ea typeface="Source Sans Pro"/>
            </a:endParaRPr>
          </a:p>
          <a:p>
            <a:r>
              <a:rPr lang="en-US" sz="2400" dirty="0">
                <a:ea typeface="+mn-lt"/>
                <a:cs typeface="+mn-lt"/>
              </a:rPr>
              <a:t>Phase 4: Testing and Deployment</a:t>
            </a:r>
            <a:endParaRPr lang="en-US" sz="2400" dirty="0">
              <a:ea typeface="Source Sans Pro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Unit testing, integration testing, and live deployment</a:t>
            </a:r>
            <a:endParaRPr lang="en-US" sz="2000">
              <a:ea typeface="Source Sans Pro"/>
            </a:endParaRPr>
          </a:p>
          <a:p>
            <a:endParaRPr lang="en-US" sz="2400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6609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07A3-4521-4C8B-D305-30FBA9FF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92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Source Sans Pro"/>
              </a:rPr>
              <a:t>Implementation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9B85-6ED7-3176-01A6-CE95D911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1066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b="1" dirty="0">
              <a:ea typeface="Source Sans Pro"/>
            </a:endParaRPr>
          </a:p>
          <a:p>
            <a:r>
              <a:rPr lang="en-US" dirty="0">
                <a:solidFill>
                  <a:schemeClr val="tx2">
                    <a:lumMod val="49000"/>
                  </a:schemeClr>
                </a:solidFill>
                <a:ea typeface="+mn-lt"/>
                <a:cs typeface="+mn-lt"/>
              </a:rPr>
              <a:t>Frontend:</a:t>
            </a:r>
            <a:endParaRPr lang="en-US" dirty="0">
              <a:solidFill>
                <a:schemeClr val="tx2">
                  <a:lumMod val="49000"/>
                </a:schemeClr>
              </a:solidFill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Technologies: HTML, CSS, JavaScript and Embedded </a:t>
            </a:r>
            <a:r>
              <a:rPr lang="en-US" dirty="0" err="1">
                <a:ea typeface="+mn-lt"/>
                <a:cs typeface="+mn-lt"/>
              </a:rPr>
              <a:t>JavaSript</a:t>
            </a:r>
            <a:endParaRPr lang="en-US" dirty="0" err="1"/>
          </a:p>
          <a:p>
            <a:pPr lvl="1"/>
            <a:r>
              <a:rPr lang="en-US" dirty="0">
                <a:ea typeface="+mn-lt"/>
                <a:cs typeface="+mn-lt"/>
              </a:rPr>
              <a:t>Features: Responsive design, intuitive user experience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49000"/>
                  </a:schemeClr>
                </a:solidFill>
                <a:ea typeface="+mn-lt"/>
                <a:cs typeface="+mn-lt"/>
              </a:rPr>
              <a:t>Backend:</a:t>
            </a:r>
            <a:endParaRPr lang="en-US" dirty="0">
              <a:solidFill>
                <a:schemeClr val="tx2">
                  <a:lumMod val="49000"/>
                </a:schemeClr>
              </a:solidFill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Technologies: Express.js, Node.js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Features: API development, database connectivity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49000"/>
                  </a:schemeClr>
                </a:solidFill>
                <a:ea typeface="+mn-lt"/>
                <a:cs typeface="+mn-lt"/>
              </a:rPr>
              <a:t>Database:</a:t>
            </a:r>
            <a:endParaRPr lang="en-US" dirty="0">
              <a:solidFill>
                <a:schemeClr val="tx2">
                  <a:lumMod val="49000"/>
                </a:schemeClr>
              </a:solidFill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Technology: MYSQL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Features: Secure and scalable data storage</a:t>
            </a:r>
            <a:endParaRPr lang="en-US" dirty="0"/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8608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3003F-9B92-9379-8FCF-9A99803E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b="1">
                <a:ea typeface="Source Sans Pro"/>
              </a:rPr>
              <a:t>Advantages of Online Voting</a:t>
            </a:r>
            <a:endParaRPr lang="en-US">
              <a:ea typeface="Source Sans Pro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26DD-0765-755B-0922-D84737AC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b="1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Increased voter turnout due to accessibility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Cost-effective compared to paper-based systems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Instant result computation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Enhanced security and transparency</a:t>
            </a:r>
            <a:endParaRPr lang="en-US" dirty="0"/>
          </a:p>
          <a:p>
            <a:endParaRPr lang="en-US" dirty="0">
              <a:ea typeface="Source Sans Pro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dvantages png images | PNGEgg">
            <a:extLst>
              <a:ext uri="{FF2B5EF4-FFF2-40B4-BE49-F238E27FC236}">
                <a16:creationId xmlns:a16="http://schemas.microsoft.com/office/drawing/2014/main" id="{FBD602EE-54AD-7841-DFCD-1395CE8E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88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AC7-9881-F1A4-DE3A-4597D3FB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ea typeface="Source Sans Pro"/>
              </a:rPr>
              <a:t>Challenges and Limitations</a:t>
            </a:r>
            <a:endParaRPr lang="en-US" sz="5400"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B390-DAA2-C55D-746C-83FC6350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80" y="870585"/>
            <a:ext cx="10515600" cy="24717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b="1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Cybersecurity concerns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Digital literacy barriers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Dependence on stable internet connectivity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Potential resistance to change from traditional systems</a:t>
            </a:r>
            <a:endParaRPr lang="en-US" dirty="0"/>
          </a:p>
          <a:p>
            <a:endParaRPr lang="en-US" dirty="0">
              <a:ea typeface="Source Sans Pro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1FA43-45D3-BA5F-ABAB-1B7E1B478C73}"/>
              </a:ext>
            </a:extLst>
          </p:cNvPr>
          <p:cNvSpPr>
            <a:spLocks noGrp="1"/>
          </p:cNvSpPr>
          <p:nvPr/>
        </p:nvSpPr>
        <p:spPr>
          <a:xfrm>
            <a:off x="1234440" y="3837305"/>
            <a:ext cx="10515600" cy="2766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Integration with blockchain for enhanced security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Biometric authentication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Mobile application support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AI-based fraud detection systems</a:t>
            </a:r>
            <a:endParaRPr lang="en-US" dirty="0"/>
          </a:p>
          <a:p>
            <a:endParaRPr lang="en-US" dirty="0"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5F792-094E-C67F-31DD-A8563109247D}"/>
              </a:ext>
            </a:extLst>
          </p:cNvPr>
          <p:cNvSpPr txBox="1"/>
          <p:nvPr/>
        </p:nvSpPr>
        <p:spPr>
          <a:xfrm>
            <a:off x="833120" y="3545840"/>
            <a:ext cx="6085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 Future Enhancements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09278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579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Source Sans Pro</vt:lpstr>
      <vt:lpstr>Source Sans Pro SemiBold</vt:lpstr>
      <vt:lpstr>Times New Roman</vt:lpstr>
      <vt:lpstr>FunkyShapesDarkVTI</vt:lpstr>
      <vt:lpstr>PowerPoint Presentation</vt:lpstr>
      <vt:lpstr>INTRODUCTION</vt:lpstr>
      <vt:lpstr>Problem Statement</vt:lpstr>
      <vt:lpstr>PowerPoint Presentation</vt:lpstr>
      <vt:lpstr>Existing System  Manual Voting Process Time-Consuming and Error-Prone Counting Accessibility Issues High Costs Delayed Results </vt:lpstr>
      <vt:lpstr>Project Methodology</vt:lpstr>
      <vt:lpstr>Implementation </vt:lpstr>
      <vt:lpstr>Advantages of Online Voting</vt:lpstr>
      <vt:lpstr>Challenges and Limitations</vt:lpstr>
      <vt:lpstr>Snapshots</vt:lpstr>
      <vt:lpstr>Snapshots</vt:lpstr>
      <vt:lpstr>Snapshots</vt:lpstr>
      <vt:lpstr>Snapshots</vt:lpstr>
      <vt:lpstr>Conclsion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569</cp:revision>
  <dcterms:created xsi:type="dcterms:W3CDTF">2024-06-30T16:19:38Z</dcterms:created>
  <dcterms:modified xsi:type="dcterms:W3CDTF">2024-12-23T09:07:19Z</dcterms:modified>
</cp:coreProperties>
</file>