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72" r:id="rId4"/>
    <p:sldId id="259" r:id="rId5"/>
    <p:sldId id="258"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73" d="100"/>
          <a:sy n="73" d="100"/>
        </p:scale>
        <p:origin x="1070" y="269"/>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F531B98-7DAA-4F67-B12F-4F673C8BF44F}"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31B98-7DAA-4F67-B12F-4F673C8BF44F}"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31B98-7DAA-4F67-B12F-4F673C8BF44F}"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531B98-7DAA-4F67-B12F-4F673C8BF44F}"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531B98-7DAA-4F67-B12F-4F673C8BF44F}" type="datetimeFigureOut">
              <a:rPr lang="en-US" smtClean="0"/>
              <a:t>6/18/2024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531B98-7DAA-4F67-B12F-4F673C8BF44F}"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531B98-7DAA-4F67-B12F-4F673C8BF44F}" type="datetimeFigureOut">
              <a:rPr lang="en-US" smtClean="0"/>
              <a:t>6/18/2024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531B98-7DAA-4F67-B12F-4F673C8BF44F}" type="datetimeFigureOut">
              <a:rPr lang="en-US" smtClean="0"/>
              <a:t>6/18/2024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531B98-7DAA-4F67-B12F-4F673C8BF44F}" type="datetimeFigureOut">
              <a:rPr lang="en-US" smtClean="0"/>
              <a:t>6/18/2024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531B98-7DAA-4F67-B12F-4F673C8BF44F}"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531B98-7DAA-4F67-B12F-4F673C8BF44F}" type="datetimeFigureOut">
              <a:rPr lang="en-US" smtClean="0"/>
              <a:t>6/18/2024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C68A8-5216-4190-A4A6-D33F30E85D5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t="-2000" b="8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31B98-7DAA-4F67-B12F-4F673C8BF44F}" type="datetimeFigureOut">
              <a:rPr lang="en-US" smtClean="0"/>
              <a:t>6/18/2024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C68A8-5216-4190-A4A6-D33F30E85D5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a:xfrm>
            <a:off x="228599" y="571500"/>
            <a:ext cx="11707761" cy="6019800"/>
          </a:xfrm>
          <a:prstGeom prst="rect">
            <a:avLst/>
          </a:prstGeom>
          <a:noFill/>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BACHELOR OF TECHNOLOGY </a:t>
            </a: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IN </a:t>
            </a:r>
          </a:p>
          <a:p>
            <a:pPr algn="ctr">
              <a:buFont typeface="Arial" panose="020B0604020202020204" pitchFamily="34" charset="0"/>
              <a:buNone/>
            </a:pPr>
            <a:r>
              <a:rPr lang="en-US" sz="1700" b="1" dirty="0">
                <a:solidFill>
                  <a:srgbClr val="002060"/>
                </a:solidFill>
                <a:latin typeface="Bookman Old Style" panose="02050604050505020204" pitchFamily="18" charset="0"/>
                <a:cs typeface="Times New Roman" panose="02020603050405020304" pitchFamily="18" charset="0"/>
              </a:rPr>
              <a:t>Artificial Intelligence and Machine Learning</a:t>
            </a:r>
          </a:p>
          <a:p>
            <a:pPr algn="ctr">
              <a:buFont typeface="Arial" panose="020B0604020202020204" pitchFamily="34" charset="0"/>
              <a:buNone/>
            </a:pPr>
            <a:endParaRPr lang="en-US" sz="1700" b="1" dirty="0">
              <a:solidFill>
                <a:srgbClr val="002060"/>
              </a:solidFill>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sz="1600" dirty="0">
                <a:solidFill>
                  <a:srgbClr val="000000"/>
                </a:solidFill>
                <a:latin typeface="Bookman Old Style" panose="02050604050505020204" pitchFamily="18" charset="0"/>
                <a:cs typeface="Times New Roman" panose="02020603050405020304" pitchFamily="18" charset="0"/>
              </a:rPr>
              <a:t>                                                                            </a:t>
            </a:r>
          </a:p>
          <a:p>
            <a:pPr>
              <a:buNone/>
            </a:pPr>
            <a:r>
              <a:rPr lang="en-US" sz="1600" b="1" dirty="0">
                <a:latin typeface="Times New Roman" panose="02020603050405020304" pitchFamily="18" charset="0"/>
                <a:cs typeface="Times New Roman" panose="02020603050405020304" pitchFamily="18" charset="0"/>
              </a:rPr>
              <a:t>                                                                                  Project Title : </a:t>
            </a:r>
            <a:r>
              <a:rPr lang="en-US" sz="1800" b="1" dirty="0">
                <a:solidFill>
                  <a:srgbClr val="FF0000"/>
                </a:solidFill>
                <a:effectLst/>
                <a:latin typeface="Times New Roman" panose="02020603050405020304" pitchFamily="18" charset="0"/>
                <a:ea typeface="Times New Roman" panose="02020603050405020304" pitchFamily="18" charset="0"/>
              </a:rPr>
              <a:t>Translating The Language Of Hands Using Sign Language    Interpretation Tool</a:t>
            </a:r>
            <a:endParaRPr lang="en-IN" sz="1800" dirty="0">
              <a:effectLst/>
              <a:latin typeface="Times New Roman" panose="02020603050405020304" pitchFamily="18" charset="0"/>
              <a:ea typeface="Times New Roman" panose="02020603050405020304" pitchFamily="18" charset="0"/>
            </a:endParaRPr>
          </a:p>
          <a:p>
            <a:pPr>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1600" dirty="0">
                <a:solidFill>
                  <a:srgbClr val="000000"/>
                </a:solidFill>
                <a:latin typeface="Bookman Old Style" panose="02050604050505020204" pitchFamily="18" charset="0"/>
                <a:cs typeface="Times New Roman" panose="02020603050405020304" pitchFamily="18" charset="0"/>
              </a:rPr>
              <a:t>                                                                                       Section : ZETA</a:t>
            </a:r>
          </a:p>
          <a:p>
            <a:pPr algn="ctr">
              <a:buFont typeface="Arial" panose="020B0604020202020204" pitchFamily="34" charset="0"/>
              <a:buNone/>
            </a:pPr>
            <a:r>
              <a:rPr lang="en-US" sz="1600" dirty="0">
                <a:solidFill>
                  <a:srgbClr val="000000"/>
                </a:solidFill>
                <a:latin typeface="Bookman Old Style" panose="02050604050505020204" pitchFamily="18" charset="0"/>
                <a:cs typeface="Times New Roman" panose="02020603050405020304" pitchFamily="18" charset="0"/>
              </a:rPr>
              <a:t>                                                                                                  Batch Number: ZT-06</a:t>
            </a:r>
          </a:p>
          <a:p>
            <a:pPr algn="ctr">
              <a:buNone/>
            </a:pPr>
            <a:r>
              <a:rPr lang="en-US" sz="1600" dirty="0">
                <a:latin typeface="Bookman Old Style" panose="02050604050505020204" pitchFamily="18" charset="0"/>
                <a:cs typeface="Times New Roman" panose="02020603050405020304" pitchFamily="18" charset="0"/>
              </a:rPr>
              <a:t>                                                                                       Roll Numbers :</a:t>
            </a:r>
          </a:p>
          <a:p>
            <a:pPr algn="ctr">
              <a:buNone/>
            </a:pPr>
            <a:endParaRPr lang="en-US" sz="1600" dirty="0">
              <a:latin typeface="Bookman Old Style" panose="020506040505050202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000000"/>
              </a:solidFill>
              <a:latin typeface="Times New Roman" panose="02020603050405020304" pitchFamily="18" charset="0"/>
              <a:cs typeface="Times New Roman" panose="02020603050405020304" pitchFamily="18" charset="0"/>
            </a:endParaRPr>
          </a:p>
          <a:p>
            <a:pPr>
              <a:buNone/>
            </a:pPr>
            <a:r>
              <a:rPr lang="en-US" sz="1700" dirty="0">
                <a:latin typeface="Bookman Old Style" panose="02050604050505020204" pitchFamily="18" charset="0"/>
                <a:cs typeface="Times New Roman" panose="02020603050405020304" pitchFamily="18" charset="0"/>
              </a:rPr>
              <a:t>					 			                Project Guide : </a:t>
            </a:r>
            <a:r>
              <a:rPr lang="en-US" sz="1700" dirty="0" err="1">
                <a:latin typeface="Bookman Old Style" panose="02050604050505020204" pitchFamily="18" charset="0"/>
                <a:cs typeface="Times New Roman" panose="02020603050405020304" pitchFamily="18" charset="0"/>
              </a:rPr>
              <a:t>P.Hemalatha</a:t>
            </a:r>
            <a:r>
              <a:rPr lang="en-US" sz="1700" dirty="0">
                <a:latin typeface="Bookman Old Style" panose="020506040505050202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buNone/>
            </a:pPr>
            <a:r>
              <a:rPr lang="en-US" sz="1600" b="1" dirty="0">
                <a:latin typeface="Times New Roman" panose="02020603050405020304" pitchFamily="18" charset="0"/>
                <a:cs typeface="Times New Roman" panose="02020603050405020304" pitchFamily="18" charset="0"/>
              </a:rPr>
              <a:t>                              </a:t>
            </a:r>
          </a:p>
          <a:p>
            <a:pPr>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  </a:t>
            </a:r>
          </a:p>
          <a:p>
            <a:pPr algn="ctr">
              <a:buFont typeface="Arial" panose="020B0604020202020204" pitchFamily="34" charset="0"/>
              <a:buNone/>
            </a:pPr>
            <a:endParaRPr lang="en-US" sz="2200" b="1" dirty="0">
              <a:solidFill>
                <a:srgbClr val="7030A0"/>
              </a:solidFill>
              <a:latin typeface="Bookman Old Style" panose="020506040505050202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Department of AIML, School of Engineering</a:t>
            </a:r>
          </a:p>
          <a:p>
            <a:pPr algn="ctr">
              <a:buFont typeface="Arial" panose="020B0604020202020204" pitchFamily="34" charset="0"/>
              <a:buNone/>
            </a:pPr>
            <a:r>
              <a:rPr lang="en-US" sz="1700" b="1" dirty="0">
                <a:solidFill>
                  <a:srgbClr val="7030A0"/>
                </a:solidFill>
                <a:latin typeface="Bookman Old Style" panose="02050604050505020204" pitchFamily="18" charset="0"/>
                <a:cs typeface="Times New Roman" panose="02020603050405020304" pitchFamily="18" charset="0"/>
              </a:rPr>
              <a:t>Malla Reddy University</a:t>
            </a:r>
            <a:endParaRPr lang="en-US" sz="14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pic>
        <p:nvPicPr>
          <p:cNvPr id="1026" name="Picture 2" descr="No photo description avail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2854" y="4448433"/>
            <a:ext cx="1619250" cy="11838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7F80AED-D6C7-989A-3CEC-D3B3E5C95B28}"/>
              </a:ext>
            </a:extLst>
          </p:cNvPr>
          <p:cNvSpPr txBox="1"/>
          <p:nvPr/>
        </p:nvSpPr>
        <p:spPr>
          <a:xfrm>
            <a:off x="389160" y="1371324"/>
            <a:ext cx="11742821" cy="5678478"/>
          </a:xfrm>
          <a:prstGeom prst="rect">
            <a:avLst/>
          </a:prstGeom>
          <a:noFill/>
        </p:spPr>
        <p:txBody>
          <a:bodyPr wrap="square" rtlCol="0">
            <a:spAutoFit/>
          </a:bodyPr>
          <a:lstStyle/>
          <a:p>
            <a:pPr>
              <a:lnSpc>
                <a:spcPct val="150000"/>
              </a:lnSpc>
            </a:pPr>
            <a:r>
              <a:rPr lang="en-US" sz="1400" b="1" dirty="0">
                <a:latin typeface="Times New Roman" panose="02020603050405020304" pitchFamily="18" charset="0"/>
                <a:cs typeface="Times New Roman" panose="02020603050405020304" pitchFamily="18" charset="0"/>
              </a:rPr>
              <a:t>                                                                                                   DESIGN</a:t>
            </a:r>
          </a:p>
          <a:p>
            <a:pPr>
              <a:lnSpc>
                <a:spcPct val="150000"/>
              </a:lnSpc>
            </a:pPr>
            <a:r>
              <a:rPr lang="en-US" sz="1200" b="1" dirty="0">
                <a:latin typeface="Times New Roman" panose="02020603050405020304" pitchFamily="18" charset="0"/>
                <a:cs typeface="Times New Roman" panose="02020603050405020304" pitchFamily="18" charset="0"/>
              </a:rPr>
              <a:t>Introduction</a:t>
            </a:r>
          </a:p>
          <a:p>
            <a:pPr algn="just">
              <a:lnSpc>
                <a:spcPct val="150000"/>
              </a:lnSpc>
            </a:pPr>
            <a:r>
              <a:rPr lang="en-US" sz="1200" dirty="0">
                <a:effectLst/>
                <a:latin typeface="Times New Roman" panose="02020603050405020304" pitchFamily="18" charset="0"/>
                <a:ea typeface="Times New Roman" panose="02020603050405020304" pitchFamily="18" charset="0"/>
              </a:rPr>
              <a:t>The design phase of the Sign Language Detection (SLD) project involved a systematic approach to developing a robust system capable of recognizing and translating sign language gestures into spoken language. This phase encompassed several critical components, including the selection of appropriate datasets, data preprocessing techniques, and the implementation of machine learning methods and algorithms. Our objective was to create an efficient and accurate model that facilitates seamless communication between deaf individuals and non-sign language speakers</a:t>
            </a:r>
          </a:p>
          <a:p>
            <a:pPr algn="just">
              <a:lnSpc>
                <a:spcPct val="150000"/>
              </a:lnSpc>
            </a:pPr>
            <a:r>
              <a:rPr lang="en-US" sz="1400" b="1" dirty="0">
                <a:effectLst/>
                <a:latin typeface="Times New Roman" panose="02020603050405020304" pitchFamily="18" charset="0"/>
                <a:ea typeface="Times New Roman" panose="02020603050405020304" pitchFamily="18" charset="0"/>
              </a:rPr>
              <a:t>Methods &amp; Algorithms</a:t>
            </a:r>
            <a:endParaRPr lang="en-IN" sz="1400" b="1" dirty="0">
              <a:latin typeface="Times New Roman" panose="02020603050405020304" pitchFamily="18" charset="0"/>
              <a:ea typeface="Times New Roman" panose="02020603050405020304" pitchFamily="18" charset="0"/>
            </a:endParaRPr>
          </a:p>
          <a:p>
            <a:pPr algn="just">
              <a:lnSpc>
                <a:spcPct val="150000"/>
              </a:lnSpc>
            </a:pPr>
            <a:r>
              <a:rPr lang="en-US" sz="1200" b="1" dirty="0">
                <a:effectLst/>
                <a:latin typeface="Times New Roman" panose="02020603050405020304" pitchFamily="18" charset="0"/>
                <a:ea typeface="Times New Roman" panose="02020603050405020304" pitchFamily="18" charset="0"/>
              </a:rPr>
              <a:t>1. Hand Detection and Tracking:</a:t>
            </a:r>
            <a:endParaRPr lang="en-IN" sz="1200" b="1" dirty="0">
              <a:effectLst/>
              <a:latin typeface="Times New Roman" panose="02020603050405020304" pitchFamily="18" charset="0"/>
              <a:ea typeface="Times New Roman" panose="02020603050405020304" pitchFamily="18" charset="0"/>
            </a:endParaRPr>
          </a:p>
          <a:p>
            <a:pPr marL="171450" lvl="0" indent="-171450">
              <a:lnSpc>
                <a:spcPct val="150000"/>
              </a:lnSpc>
              <a:buFont typeface="Wingdings" panose="05000000000000000000" pitchFamily="2" charset="2"/>
              <a:buChar char="Ø"/>
            </a:pP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MediaPipe</a:t>
            </a:r>
            <a:r>
              <a:rPr lang="en-US" sz="1200" dirty="0">
                <a:effectLst/>
                <a:latin typeface="Times New Roman" panose="02020603050405020304" pitchFamily="18" charset="0"/>
                <a:ea typeface="Times New Roman" panose="02020603050405020304" pitchFamily="18" charset="0"/>
              </a:rPr>
              <a:t>: Used for real-time hand detection and tracking. It provided robust hand landmark detection, which was essential for accurately identifying hand positions and movements.</a:t>
            </a:r>
            <a:endParaRPr lang="en-IN" sz="1200" dirty="0">
              <a:effectLst/>
              <a:latin typeface="Times New Roman" panose="02020603050405020304" pitchFamily="18" charset="0"/>
              <a:ea typeface="Times New Roman" panose="02020603050405020304" pitchFamily="18" charset="0"/>
            </a:endParaRPr>
          </a:p>
          <a:p>
            <a:pPr marL="171450" lvl="0" indent="-171450">
              <a:lnSpc>
                <a:spcPct val="150000"/>
              </a:lnSpc>
              <a:buFont typeface="Wingdings" panose="05000000000000000000" pitchFamily="2" charset="2"/>
              <a:buChar char="Ø"/>
            </a:pP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cvzone</a:t>
            </a:r>
            <a:r>
              <a:rPr lang="en-US" sz="1200" dirty="0">
                <a:effectLst/>
                <a:latin typeface="Times New Roman" panose="02020603050405020304" pitchFamily="18" charset="0"/>
                <a:ea typeface="Times New Roman" panose="02020603050405020304" pitchFamily="18" charset="0"/>
              </a:rPr>
              <a:t>: Utilized for integrating hand detection and classification modules, facilitating the seamless flow of data between detection and recognition stages.</a:t>
            </a:r>
          </a:p>
          <a:p>
            <a:pPr marL="171450" lvl="0" indent="-171450">
              <a:lnSpc>
                <a:spcPct val="150000"/>
              </a:lnSpc>
              <a:buFont typeface="Wingdings" panose="05000000000000000000" pitchFamily="2" charset="2"/>
              <a:buChar char="Ø"/>
            </a:pPr>
            <a:endParaRPr lang="en-IN" sz="1200" dirty="0">
              <a:latin typeface="Times New Roman" panose="02020603050405020304" pitchFamily="18" charset="0"/>
              <a:ea typeface="Times New Roman" panose="02020603050405020304" pitchFamily="18" charset="0"/>
            </a:endParaRPr>
          </a:p>
          <a:p>
            <a:pPr lvl="0">
              <a:lnSpc>
                <a:spcPct val="150000"/>
              </a:lnSpc>
            </a:pPr>
            <a:r>
              <a:rPr lang="en-US" sz="1200" b="1" dirty="0">
                <a:effectLst/>
                <a:latin typeface="Times New Roman" panose="02020603050405020304" pitchFamily="18" charset="0"/>
                <a:ea typeface="Times New Roman" panose="02020603050405020304" pitchFamily="18" charset="0"/>
              </a:rPr>
              <a:t>2. Gesture Classification:</a:t>
            </a:r>
            <a:endParaRPr lang="en-IN" sz="1200" b="1" dirty="0">
              <a:effectLst/>
              <a:latin typeface="Times New Roman" panose="02020603050405020304" pitchFamily="18" charset="0"/>
              <a:ea typeface="Times New Roman" panose="02020603050405020304" pitchFamily="18" charset="0"/>
            </a:endParaRPr>
          </a:p>
          <a:p>
            <a:pPr marL="171450" lvl="0" indent="-171450">
              <a:lnSpc>
                <a:spcPct val="150000"/>
              </a:lnSpc>
              <a:buFont typeface="Wingdings" panose="05000000000000000000" pitchFamily="2" charset="2"/>
              <a:buChar char="Ø"/>
            </a:pPr>
            <a:r>
              <a:rPr lang="en-US" sz="1200" dirty="0">
                <a:effectLst/>
                <a:latin typeface="Times New Roman" panose="02020603050405020304" pitchFamily="18" charset="0"/>
                <a:ea typeface="Times New Roman" panose="02020603050405020304" pitchFamily="18" charset="0"/>
              </a:rPr>
              <a:t>Convolutional Neural Networks (CNNs): Implemented CNNs to recognize and classify static hand gestures. The architecture consisted of multiple convolutional and pooling layers, followed by fully connected layers for final classification.</a:t>
            </a:r>
            <a:endParaRPr lang="en-IN" sz="1200" dirty="0">
              <a:effectLst/>
              <a:latin typeface="Times New Roman" panose="02020603050405020304" pitchFamily="18" charset="0"/>
              <a:ea typeface="Times New Roman" panose="02020603050405020304" pitchFamily="18" charset="0"/>
            </a:endParaRPr>
          </a:p>
          <a:p>
            <a:pPr marL="171450" lvl="0" indent="-171450">
              <a:lnSpc>
                <a:spcPct val="150000"/>
              </a:lnSpc>
              <a:buFont typeface="Wingdings" panose="05000000000000000000" pitchFamily="2" charset="2"/>
              <a:buChar char="Ø"/>
            </a:pPr>
            <a:r>
              <a:rPr lang="en-US" sz="1200" dirty="0">
                <a:effectLst/>
                <a:latin typeface="Times New Roman" panose="02020603050405020304" pitchFamily="18" charset="0"/>
                <a:ea typeface="Times New Roman" panose="02020603050405020304" pitchFamily="18" charset="0"/>
              </a:rPr>
              <a:t>Transfer Learning: Leveraged pre-trained models such as </a:t>
            </a:r>
            <a:r>
              <a:rPr lang="en-US" sz="1200" dirty="0" err="1">
                <a:effectLst/>
                <a:latin typeface="Times New Roman" panose="02020603050405020304" pitchFamily="18" charset="0"/>
                <a:ea typeface="Times New Roman" panose="02020603050405020304" pitchFamily="18" charset="0"/>
              </a:rPr>
              <a:t>MobileNet</a:t>
            </a:r>
            <a:r>
              <a:rPr lang="en-US" sz="1200" dirty="0">
                <a:effectLst/>
                <a:latin typeface="Times New Roman" panose="02020603050405020304" pitchFamily="18" charset="0"/>
                <a:ea typeface="Times New Roman" panose="02020603050405020304" pitchFamily="18" charset="0"/>
              </a:rPr>
              <a:t> and VGG16 for feature extraction, fine-tuning them on our sign language datasets to improve performance and reduce training time.</a:t>
            </a:r>
          </a:p>
          <a:p>
            <a:pPr marL="171450" lvl="0" indent="-171450">
              <a:lnSpc>
                <a:spcPct val="150000"/>
              </a:lnSpc>
              <a:buFont typeface="Wingdings" panose="05000000000000000000" pitchFamily="2" charset="2"/>
              <a:buChar char="Ø"/>
            </a:pPr>
            <a:endParaRPr lang="en-IN" sz="1200" dirty="0">
              <a:latin typeface="Times New Roman" panose="02020603050405020304" pitchFamily="18" charset="0"/>
              <a:ea typeface="Times New Roman" panose="02020603050405020304" pitchFamily="18" charset="0"/>
            </a:endParaRPr>
          </a:p>
          <a:p>
            <a:pPr lvl="0">
              <a:lnSpc>
                <a:spcPct val="150000"/>
              </a:lnSpc>
            </a:pPr>
            <a:r>
              <a:rPr lang="en-US" sz="1200" b="1" dirty="0">
                <a:effectLst/>
                <a:latin typeface="Times New Roman" panose="02020603050405020304" pitchFamily="18" charset="0"/>
                <a:ea typeface="Times New Roman" panose="02020603050405020304" pitchFamily="18" charset="0"/>
              </a:rPr>
              <a:t>3. Integration and Deployment:</a:t>
            </a:r>
            <a:endParaRPr lang="en-IN" sz="1200" b="1" dirty="0">
              <a:latin typeface="Times New Roman" panose="02020603050405020304" pitchFamily="18" charset="0"/>
              <a:ea typeface="Times New Roman" panose="02020603050405020304" pitchFamily="18" charset="0"/>
            </a:endParaRPr>
          </a:p>
          <a:p>
            <a:pPr marL="171450" lvl="0" indent="-171450">
              <a:lnSpc>
                <a:spcPct val="150000"/>
              </a:lnSpc>
              <a:buFont typeface="Wingdings" panose="05000000000000000000" pitchFamily="2" charset="2"/>
              <a:buChar char="Ø"/>
            </a:pPr>
            <a:r>
              <a:rPr lang="en-US" sz="1200" dirty="0">
                <a:effectLst/>
                <a:latin typeface="Times New Roman" panose="02020603050405020304" pitchFamily="18" charset="0"/>
                <a:ea typeface="Times New Roman" panose="02020603050405020304" pitchFamily="18" charset="0"/>
              </a:rPr>
              <a:t>TensorFlow Serving: Deployed the trained models using TensorFlow Serving, enabling efficient inference and scalability of the SLD system.</a:t>
            </a:r>
            <a:endParaRPr lang="en-IN" sz="12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826510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6D03BF-E153-F2FC-AF00-ECFE91E52A82}"/>
              </a:ext>
            </a:extLst>
          </p:cNvPr>
          <p:cNvSpPr txBox="1"/>
          <p:nvPr/>
        </p:nvSpPr>
        <p:spPr>
          <a:xfrm>
            <a:off x="352926" y="1153887"/>
            <a:ext cx="11730217" cy="5293757"/>
          </a:xfrm>
          <a:prstGeom prst="rect">
            <a:avLst/>
          </a:prstGeom>
          <a:noFill/>
        </p:spPr>
        <p:txBody>
          <a:bodyPr wrap="square" rtlCol="0">
            <a:spAutoFit/>
          </a:bodyPr>
          <a:lstStyle/>
          <a:p>
            <a:r>
              <a:rPr lang="en-IN" sz="1200" b="1" spc="-5" dirty="0">
                <a:latin typeface="Times New Roman"/>
                <a:cs typeface="Times New Roman"/>
              </a:rPr>
              <a:t>                                                                                              DEPLOYMENT</a:t>
            </a:r>
            <a:r>
              <a:rPr lang="en-IN" sz="1200" b="1" spc="-70" dirty="0">
                <a:latin typeface="Times New Roman"/>
                <a:cs typeface="Times New Roman"/>
              </a:rPr>
              <a:t> </a:t>
            </a:r>
            <a:r>
              <a:rPr lang="en-IN" sz="1200" b="1" spc="-5" dirty="0">
                <a:latin typeface="Times New Roman"/>
                <a:cs typeface="Times New Roman"/>
              </a:rPr>
              <a:t>AND</a:t>
            </a:r>
            <a:r>
              <a:rPr lang="en-IN" sz="1200" b="1" spc="-65" dirty="0">
                <a:latin typeface="Times New Roman"/>
                <a:cs typeface="Times New Roman"/>
              </a:rPr>
              <a:t> </a:t>
            </a:r>
            <a:r>
              <a:rPr lang="en-IN" sz="1200" b="1" spc="-15" dirty="0">
                <a:latin typeface="Times New Roman"/>
                <a:cs typeface="Times New Roman"/>
              </a:rPr>
              <a:t>RESULT</a:t>
            </a:r>
          </a:p>
          <a:p>
            <a:r>
              <a:rPr lang="en-IN" sz="1200" b="1" spc="-15" dirty="0">
                <a:latin typeface="Times New Roman"/>
                <a:cs typeface="Times New Roman"/>
              </a:rPr>
              <a:t>SOURCE CODE:</a:t>
            </a:r>
          </a:p>
          <a:p>
            <a:r>
              <a:rPr lang="en-IN" sz="1200" dirty="0">
                <a:solidFill>
                  <a:srgbClr val="AF00DB"/>
                </a:solidFill>
                <a:effectLst/>
                <a:highlight>
                  <a:srgbClr val="FFFFFF"/>
                </a:highlight>
                <a:latin typeface="Consolas" panose="020B0609020204030204" pitchFamily="49" charset="0"/>
              </a:rPr>
              <a:t>import</a:t>
            </a:r>
            <a:r>
              <a:rPr lang="en-IN" sz="1200" dirty="0">
                <a:solidFill>
                  <a:srgbClr val="000000"/>
                </a:solidFill>
                <a:effectLst/>
                <a:highlight>
                  <a:srgbClr val="FFFFFF"/>
                </a:highlight>
                <a:latin typeface="Consolas" panose="020B0609020204030204" pitchFamily="49" charset="0"/>
              </a:rPr>
              <a:t> </a:t>
            </a:r>
            <a:r>
              <a:rPr lang="en-IN" sz="1200" dirty="0">
                <a:solidFill>
                  <a:srgbClr val="267F99"/>
                </a:solidFill>
                <a:effectLst/>
                <a:highlight>
                  <a:srgbClr val="FFFFFF"/>
                </a:highlight>
                <a:latin typeface="Consolas" panose="020B0609020204030204" pitchFamily="49" charset="0"/>
              </a:rPr>
              <a:t>cv2</a:t>
            </a:r>
            <a:endParaRPr lang="en-IN" sz="1200" dirty="0">
              <a:solidFill>
                <a:srgbClr val="000000"/>
              </a:solidFill>
              <a:effectLst/>
              <a:highlight>
                <a:srgbClr val="FFFFFF"/>
              </a:highlight>
              <a:latin typeface="Consolas" panose="020B0609020204030204" pitchFamily="49" charset="0"/>
            </a:endParaRPr>
          </a:p>
          <a:p>
            <a:r>
              <a:rPr lang="en-IN" sz="1200" dirty="0">
                <a:solidFill>
                  <a:srgbClr val="AF00DB"/>
                </a:solidFill>
                <a:effectLst/>
                <a:highlight>
                  <a:srgbClr val="FFFFFF"/>
                </a:highlight>
                <a:latin typeface="Consolas" panose="020B0609020204030204" pitchFamily="49" charset="0"/>
              </a:rPr>
              <a:t>from</a:t>
            </a:r>
            <a:r>
              <a:rPr lang="en-IN" sz="1200" dirty="0">
                <a:solidFill>
                  <a:srgbClr val="000000"/>
                </a:solidFill>
                <a:effectLst/>
                <a:highlight>
                  <a:srgbClr val="FFFFFF"/>
                </a:highlight>
                <a:latin typeface="Consolas" panose="020B0609020204030204" pitchFamily="49" charset="0"/>
              </a:rPr>
              <a:t> </a:t>
            </a:r>
            <a:r>
              <a:rPr lang="en-IN" sz="1200" dirty="0" err="1">
                <a:solidFill>
                  <a:srgbClr val="267F99"/>
                </a:solidFill>
                <a:effectLst/>
                <a:highlight>
                  <a:srgbClr val="FFFFFF"/>
                </a:highlight>
                <a:latin typeface="Consolas" panose="020B0609020204030204" pitchFamily="49" charset="0"/>
              </a:rPr>
              <a:t>cvzone</a:t>
            </a:r>
            <a:r>
              <a:rPr lang="en-IN" sz="1200" dirty="0" err="1">
                <a:solidFill>
                  <a:srgbClr val="000000"/>
                </a:solidFill>
                <a:effectLst/>
                <a:highlight>
                  <a:srgbClr val="FFFFFF"/>
                </a:highlight>
                <a:latin typeface="Consolas" panose="020B0609020204030204" pitchFamily="49" charset="0"/>
              </a:rPr>
              <a:t>.</a:t>
            </a:r>
            <a:r>
              <a:rPr lang="en-IN" sz="1200" dirty="0" err="1">
                <a:solidFill>
                  <a:srgbClr val="267F99"/>
                </a:solidFill>
                <a:effectLst/>
                <a:highlight>
                  <a:srgbClr val="FFFFFF"/>
                </a:highlight>
                <a:latin typeface="Consolas" panose="020B0609020204030204" pitchFamily="49" charset="0"/>
              </a:rPr>
              <a:t>HandTrackingModule</a:t>
            </a:r>
            <a:r>
              <a:rPr lang="en-IN" sz="1200" dirty="0">
                <a:solidFill>
                  <a:srgbClr val="000000"/>
                </a:solidFill>
                <a:effectLst/>
                <a:highlight>
                  <a:srgbClr val="FFFFFF"/>
                </a:highlight>
                <a:latin typeface="Consolas" panose="020B0609020204030204" pitchFamily="49" charset="0"/>
              </a:rPr>
              <a:t> </a:t>
            </a:r>
            <a:r>
              <a:rPr lang="en-IN" sz="1200" dirty="0">
                <a:solidFill>
                  <a:srgbClr val="AF00DB"/>
                </a:solidFill>
                <a:effectLst/>
                <a:highlight>
                  <a:srgbClr val="FFFFFF"/>
                </a:highlight>
                <a:latin typeface="Consolas" panose="020B0609020204030204" pitchFamily="49" charset="0"/>
              </a:rPr>
              <a:t>import</a:t>
            </a:r>
            <a:r>
              <a:rPr lang="en-IN" sz="1200" dirty="0">
                <a:solidFill>
                  <a:srgbClr val="000000"/>
                </a:solidFill>
                <a:effectLst/>
                <a:highlight>
                  <a:srgbClr val="FFFFFF"/>
                </a:highlight>
                <a:latin typeface="Consolas" panose="020B0609020204030204" pitchFamily="49" charset="0"/>
              </a:rPr>
              <a:t> </a:t>
            </a:r>
            <a:r>
              <a:rPr lang="en-IN" sz="1200" dirty="0" err="1">
                <a:solidFill>
                  <a:srgbClr val="267F99"/>
                </a:solidFill>
                <a:effectLst/>
                <a:highlight>
                  <a:srgbClr val="FFFFFF"/>
                </a:highlight>
                <a:latin typeface="Consolas" panose="020B0609020204030204" pitchFamily="49" charset="0"/>
              </a:rPr>
              <a:t>HandDetector</a:t>
            </a:r>
            <a:endParaRPr lang="en-IN" sz="1200" dirty="0">
              <a:solidFill>
                <a:srgbClr val="000000"/>
              </a:solidFill>
              <a:effectLst/>
              <a:highlight>
                <a:srgbClr val="FFFFFF"/>
              </a:highlight>
              <a:latin typeface="Consolas" panose="020B0609020204030204" pitchFamily="49" charset="0"/>
            </a:endParaRPr>
          </a:p>
          <a:p>
            <a:r>
              <a:rPr lang="en-IN" sz="1200" dirty="0">
                <a:solidFill>
                  <a:srgbClr val="AF00DB"/>
                </a:solidFill>
                <a:effectLst/>
                <a:highlight>
                  <a:srgbClr val="FFFFFF"/>
                </a:highlight>
                <a:latin typeface="Consolas" panose="020B0609020204030204" pitchFamily="49" charset="0"/>
              </a:rPr>
              <a:t>from</a:t>
            </a:r>
            <a:r>
              <a:rPr lang="en-IN" sz="1200" dirty="0">
                <a:solidFill>
                  <a:srgbClr val="000000"/>
                </a:solidFill>
                <a:effectLst/>
                <a:highlight>
                  <a:srgbClr val="FFFFFF"/>
                </a:highlight>
                <a:latin typeface="Consolas" panose="020B0609020204030204" pitchFamily="49" charset="0"/>
              </a:rPr>
              <a:t> </a:t>
            </a:r>
            <a:r>
              <a:rPr lang="en-IN" sz="1200" dirty="0" err="1">
                <a:solidFill>
                  <a:srgbClr val="267F99"/>
                </a:solidFill>
                <a:effectLst/>
                <a:highlight>
                  <a:srgbClr val="FFFFFF"/>
                </a:highlight>
                <a:latin typeface="Consolas" panose="020B0609020204030204" pitchFamily="49" charset="0"/>
              </a:rPr>
              <a:t>cvzone</a:t>
            </a:r>
            <a:r>
              <a:rPr lang="en-IN" sz="1200" dirty="0" err="1">
                <a:solidFill>
                  <a:srgbClr val="000000"/>
                </a:solidFill>
                <a:effectLst/>
                <a:highlight>
                  <a:srgbClr val="FFFFFF"/>
                </a:highlight>
                <a:latin typeface="Consolas" panose="020B0609020204030204" pitchFamily="49" charset="0"/>
              </a:rPr>
              <a:t>.</a:t>
            </a:r>
            <a:r>
              <a:rPr lang="en-IN" sz="1200" dirty="0" err="1">
                <a:solidFill>
                  <a:srgbClr val="267F99"/>
                </a:solidFill>
                <a:effectLst/>
                <a:highlight>
                  <a:srgbClr val="FFFFFF"/>
                </a:highlight>
                <a:latin typeface="Consolas" panose="020B0609020204030204" pitchFamily="49" charset="0"/>
              </a:rPr>
              <a:t>ClassificationModule</a:t>
            </a:r>
            <a:r>
              <a:rPr lang="en-IN" sz="1200" dirty="0">
                <a:solidFill>
                  <a:srgbClr val="000000"/>
                </a:solidFill>
                <a:effectLst/>
                <a:highlight>
                  <a:srgbClr val="FFFFFF"/>
                </a:highlight>
                <a:latin typeface="Consolas" panose="020B0609020204030204" pitchFamily="49" charset="0"/>
              </a:rPr>
              <a:t> </a:t>
            </a:r>
            <a:r>
              <a:rPr lang="en-IN" sz="1200" dirty="0">
                <a:solidFill>
                  <a:srgbClr val="AF00DB"/>
                </a:solidFill>
                <a:effectLst/>
                <a:highlight>
                  <a:srgbClr val="FFFFFF"/>
                </a:highlight>
                <a:latin typeface="Consolas" panose="020B0609020204030204" pitchFamily="49" charset="0"/>
              </a:rPr>
              <a:t>import</a:t>
            </a:r>
            <a:r>
              <a:rPr lang="en-IN" sz="1200" dirty="0">
                <a:solidFill>
                  <a:srgbClr val="000000"/>
                </a:solidFill>
                <a:effectLst/>
                <a:highlight>
                  <a:srgbClr val="FFFFFF"/>
                </a:highlight>
                <a:latin typeface="Consolas" panose="020B0609020204030204" pitchFamily="49" charset="0"/>
              </a:rPr>
              <a:t> </a:t>
            </a:r>
            <a:r>
              <a:rPr lang="en-IN" sz="1200" dirty="0">
                <a:solidFill>
                  <a:srgbClr val="267F99"/>
                </a:solidFill>
                <a:effectLst/>
                <a:highlight>
                  <a:srgbClr val="FFFFFF"/>
                </a:highlight>
                <a:latin typeface="Consolas" panose="020B0609020204030204" pitchFamily="49" charset="0"/>
              </a:rPr>
              <a:t>Classifier</a:t>
            </a:r>
            <a:endParaRPr lang="en-IN" sz="1200" dirty="0">
              <a:solidFill>
                <a:srgbClr val="000000"/>
              </a:solidFill>
              <a:effectLst/>
              <a:highlight>
                <a:srgbClr val="FFFFFF"/>
              </a:highlight>
              <a:latin typeface="Consolas" panose="020B0609020204030204" pitchFamily="49" charset="0"/>
            </a:endParaRPr>
          </a:p>
          <a:p>
            <a:r>
              <a:rPr lang="en-IN" sz="1200" dirty="0">
                <a:solidFill>
                  <a:srgbClr val="AF00DB"/>
                </a:solidFill>
                <a:effectLst/>
                <a:highlight>
                  <a:srgbClr val="FFFFFF"/>
                </a:highlight>
                <a:latin typeface="Consolas" panose="020B0609020204030204" pitchFamily="49" charset="0"/>
              </a:rPr>
              <a:t>import</a:t>
            </a:r>
            <a:r>
              <a:rPr lang="en-IN" sz="1200" dirty="0">
                <a:solidFill>
                  <a:srgbClr val="000000"/>
                </a:solidFill>
                <a:effectLst/>
                <a:highlight>
                  <a:srgbClr val="FFFFFF"/>
                </a:highlight>
                <a:latin typeface="Consolas" panose="020B0609020204030204" pitchFamily="49" charset="0"/>
              </a:rPr>
              <a:t> </a:t>
            </a:r>
            <a:r>
              <a:rPr lang="en-IN" sz="1200" dirty="0" err="1">
                <a:solidFill>
                  <a:srgbClr val="267F99"/>
                </a:solidFill>
                <a:effectLst/>
                <a:highlight>
                  <a:srgbClr val="FFFFFF"/>
                </a:highlight>
                <a:latin typeface="Consolas" panose="020B0609020204030204" pitchFamily="49" charset="0"/>
              </a:rPr>
              <a:t>numpy</a:t>
            </a:r>
            <a:r>
              <a:rPr lang="en-IN" sz="1200" dirty="0">
                <a:solidFill>
                  <a:srgbClr val="000000"/>
                </a:solidFill>
                <a:effectLst/>
                <a:highlight>
                  <a:srgbClr val="FFFFFF"/>
                </a:highlight>
                <a:latin typeface="Consolas" panose="020B0609020204030204" pitchFamily="49" charset="0"/>
              </a:rPr>
              <a:t> </a:t>
            </a:r>
            <a:r>
              <a:rPr lang="en-IN" sz="1200" dirty="0">
                <a:solidFill>
                  <a:srgbClr val="AF00DB"/>
                </a:solidFill>
                <a:effectLst/>
                <a:highlight>
                  <a:srgbClr val="FFFFFF"/>
                </a:highlight>
                <a:latin typeface="Consolas" panose="020B0609020204030204" pitchFamily="49" charset="0"/>
              </a:rPr>
              <a:t>as</a:t>
            </a:r>
            <a:r>
              <a:rPr lang="en-IN" sz="1200" dirty="0">
                <a:solidFill>
                  <a:srgbClr val="000000"/>
                </a:solidFill>
                <a:effectLst/>
                <a:highlight>
                  <a:srgbClr val="FFFFFF"/>
                </a:highlight>
                <a:latin typeface="Consolas" panose="020B0609020204030204" pitchFamily="49" charset="0"/>
              </a:rPr>
              <a:t> </a:t>
            </a:r>
            <a:r>
              <a:rPr lang="en-IN" sz="1200" dirty="0">
                <a:solidFill>
                  <a:srgbClr val="267F99"/>
                </a:solidFill>
                <a:effectLst/>
                <a:highlight>
                  <a:srgbClr val="FFFFFF"/>
                </a:highlight>
                <a:latin typeface="Consolas" panose="020B0609020204030204" pitchFamily="49" charset="0"/>
              </a:rPr>
              <a:t>np</a:t>
            </a:r>
            <a:endParaRPr lang="en-IN" sz="1200" dirty="0">
              <a:solidFill>
                <a:srgbClr val="000000"/>
              </a:solidFill>
              <a:effectLst/>
              <a:highlight>
                <a:srgbClr val="FFFFFF"/>
              </a:highlight>
              <a:latin typeface="Consolas" panose="020B0609020204030204" pitchFamily="49" charset="0"/>
            </a:endParaRPr>
          </a:p>
          <a:p>
            <a:r>
              <a:rPr lang="en-IN" sz="1200" dirty="0">
                <a:solidFill>
                  <a:srgbClr val="AF00DB"/>
                </a:solidFill>
                <a:effectLst/>
                <a:highlight>
                  <a:srgbClr val="FFFFFF"/>
                </a:highlight>
                <a:latin typeface="Consolas" panose="020B0609020204030204" pitchFamily="49" charset="0"/>
              </a:rPr>
              <a:t>import</a:t>
            </a:r>
            <a:r>
              <a:rPr lang="en-IN" sz="1200" dirty="0">
                <a:solidFill>
                  <a:srgbClr val="000000"/>
                </a:solidFill>
                <a:effectLst/>
                <a:highlight>
                  <a:srgbClr val="FFFFFF"/>
                </a:highlight>
                <a:latin typeface="Consolas" panose="020B0609020204030204" pitchFamily="49" charset="0"/>
              </a:rPr>
              <a:t> </a:t>
            </a:r>
            <a:r>
              <a:rPr lang="en-IN" sz="1200" dirty="0">
                <a:solidFill>
                  <a:srgbClr val="267F99"/>
                </a:solidFill>
                <a:effectLst/>
                <a:highlight>
                  <a:srgbClr val="FFFFFF"/>
                </a:highlight>
                <a:latin typeface="Consolas" panose="020B0609020204030204" pitchFamily="49" charset="0"/>
              </a:rPr>
              <a:t>math</a:t>
            </a:r>
            <a:endParaRPr lang="en-IN" sz="1200" dirty="0">
              <a:solidFill>
                <a:srgbClr val="000000"/>
              </a:solidFill>
              <a:effectLst/>
              <a:highlight>
                <a:srgbClr val="FFFFFF"/>
              </a:highlight>
              <a:latin typeface="Consolas" panose="020B0609020204030204" pitchFamily="49" charset="0"/>
            </a:endParaRPr>
          </a:p>
          <a:p>
            <a:br>
              <a:rPr lang="en-IN" sz="1200" dirty="0">
                <a:solidFill>
                  <a:srgbClr val="000000"/>
                </a:solidFill>
                <a:effectLst/>
                <a:highlight>
                  <a:srgbClr val="FFFFFF"/>
                </a:highlight>
                <a:latin typeface="Consolas" panose="020B0609020204030204" pitchFamily="49" charset="0"/>
              </a:rPr>
            </a:br>
            <a:r>
              <a:rPr lang="en-IN" sz="1200" dirty="0">
                <a:solidFill>
                  <a:srgbClr val="001080"/>
                </a:solidFill>
                <a:effectLst/>
                <a:highlight>
                  <a:srgbClr val="FFFFFF"/>
                </a:highlight>
                <a:latin typeface="Consolas" panose="020B0609020204030204" pitchFamily="49" charset="0"/>
              </a:rPr>
              <a:t>cap</a:t>
            </a:r>
            <a:r>
              <a:rPr lang="en-IN" sz="1200" dirty="0">
                <a:solidFill>
                  <a:srgbClr val="000000"/>
                </a:solidFill>
                <a:effectLst/>
                <a:highlight>
                  <a:srgbClr val="FFFFFF"/>
                </a:highlight>
                <a:latin typeface="Consolas" panose="020B0609020204030204" pitchFamily="49" charset="0"/>
              </a:rPr>
              <a:t> = </a:t>
            </a:r>
            <a:r>
              <a:rPr lang="en-IN" sz="1200" dirty="0">
                <a:solidFill>
                  <a:srgbClr val="267F99"/>
                </a:solidFill>
                <a:effectLst/>
                <a:highlight>
                  <a:srgbClr val="FFFFFF"/>
                </a:highlight>
                <a:latin typeface="Consolas" panose="020B0609020204030204" pitchFamily="49" charset="0"/>
              </a:rPr>
              <a:t>cv2</a:t>
            </a:r>
            <a:r>
              <a:rPr lang="en-IN" sz="1200" dirty="0">
                <a:solidFill>
                  <a:srgbClr val="000000"/>
                </a:solidFill>
                <a:effectLst/>
                <a:highlight>
                  <a:srgbClr val="FFFFFF"/>
                </a:highlight>
                <a:latin typeface="Consolas" panose="020B0609020204030204" pitchFamily="49" charset="0"/>
              </a:rPr>
              <a:t>.</a:t>
            </a:r>
            <a:r>
              <a:rPr lang="en-IN" sz="1200" dirty="0">
                <a:solidFill>
                  <a:srgbClr val="267F99"/>
                </a:solidFill>
                <a:effectLst/>
                <a:highlight>
                  <a:srgbClr val="FFFFFF"/>
                </a:highlight>
                <a:latin typeface="Consolas" panose="020B0609020204030204" pitchFamily="49" charset="0"/>
              </a:rPr>
              <a:t>VideoCapture</a:t>
            </a:r>
            <a:r>
              <a:rPr lang="en-IN" sz="1200" dirty="0">
                <a:solidFill>
                  <a:srgbClr val="000000"/>
                </a:solidFill>
                <a:effectLst/>
                <a:highlight>
                  <a:srgbClr val="FFFFFF"/>
                </a:highlight>
                <a:latin typeface="Consolas" panose="020B0609020204030204" pitchFamily="49" charset="0"/>
              </a:rPr>
              <a:t>(</a:t>
            </a:r>
            <a:r>
              <a:rPr lang="en-IN" sz="1200" dirty="0">
                <a:solidFill>
                  <a:srgbClr val="098658"/>
                </a:solidFill>
                <a:effectLst/>
                <a:highlight>
                  <a:srgbClr val="FFFFFF"/>
                </a:highlight>
                <a:latin typeface="Consolas" panose="020B0609020204030204" pitchFamily="49" charset="0"/>
              </a:rPr>
              <a:t>0</a:t>
            </a:r>
            <a:r>
              <a:rPr lang="en-IN" sz="1200" dirty="0">
                <a:solidFill>
                  <a:srgbClr val="000000"/>
                </a:solidFill>
                <a:effectLst/>
                <a:highlight>
                  <a:srgbClr val="FFFFFF"/>
                </a:highlight>
                <a:latin typeface="Consolas" panose="020B0609020204030204" pitchFamily="49" charset="0"/>
              </a:rPr>
              <a:t>)</a:t>
            </a:r>
          </a:p>
          <a:p>
            <a:r>
              <a:rPr lang="en-IN" sz="1200" dirty="0">
                <a:solidFill>
                  <a:srgbClr val="001080"/>
                </a:solidFill>
                <a:effectLst/>
                <a:highlight>
                  <a:srgbClr val="FFFFFF"/>
                </a:highlight>
                <a:latin typeface="Consolas" panose="020B0609020204030204" pitchFamily="49" charset="0"/>
              </a:rPr>
              <a:t>detector</a:t>
            </a:r>
            <a:r>
              <a:rPr lang="en-IN" sz="1200" dirty="0">
                <a:solidFill>
                  <a:srgbClr val="000000"/>
                </a:solidFill>
                <a:effectLst/>
                <a:highlight>
                  <a:srgbClr val="FFFFFF"/>
                </a:highlight>
                <a:latin typeface="Consolas" panose="020B0609020204030204" pitchFamily="49" charset="0"/>
              </a:rPr>
              <a:t> = </a:t>
            </a:r>
            <a:r>
              <a:rPr lang="en-IN" sz="1200" dirty="0" err="1">
                <a:solidFill>
                  <a:srgbClr val="267F99"/>
                </a:solidFill>
                <a:effectLst/>
                <a:highlight>
                  <a:srgbClr val="FFFFFF"/>
                </a:highlight>
                <a:latin typeface="Consolas" panose="020B0609020204030204" pitchFamily="49" charset="0"/>
              </a:rPr>
              <a:t>HandDetector</a:t>
            </a:r>
            <a:r>
              <a:rPr lang="en-IN" sz="1200" dirty="0">
                <a:solidFill>
                  <a:srgbClr val="000000"/>
                </a:solidFill>
                <a:effectLst/>
                <a:highlight>
                  <a:srgbClr val="FFFFFF"/>
                </a:highlight>
                <a:latin typeface="Consolas" panose="020B0609020204030204" pitchFamily="49" charset="0"/>
              </a:rPr>
              <a:t>(</a:t>
            </a:r>
            <a:r>
              <a:rPr lang="en-IN" sz="1200" dirty="0" err="1">
                <a:solidFill>
                  <a:srgbClr val="001080"/>
                </a:solidFill>
                <a:effectLst/>
                <a:highlight>
                  <a:srgbClr val="FFFFFF"/>
                </a:highlight>
                <a:latin typeface="Consolas" panose="020B0609020204030204" pitchFamily="49" charset="0"/>
              </a:rPr>
              <a:t>maxHands</a:t>
            </a:r>
            <a:r>
              <a:rPr lang="en-IN" sz="1200" dirty="0">
                <a:solidFill>
                  <a:srgbClr val="000000"/>
                </a:solidFill>
                <a:effectLst/>
                <a:highlight>
                  <a:srgbClr val="FFFFFF"/>
                </a:highlight>
                <a:latin typeface="Consolas" panose="020B0609020204030204" pitchFamily="49" charset="0"/>
              </a:rPr>
              <a:t>=</a:t>
            </a:r>
            <a:r>
              <a:rPr lang="en-IN" sz="1200" dirty="0">
                <a:solidFill>
                  <a:srgbClr val="098658"/>
                </a:solidFill>
                <a:effectLst/>
                <a:highlight>
                  <a:srgbClr val="FFFFFF"/>
                </a:highlight>
                <a:latin typeface="Consolas" panose="020B0609020204030204" pitchFamily="49" charset="0"/>
              </a:rPr>
              <a:t>2</a:t>
            </a:r>
            <a:r>
              <a:rPr lang="en-IN" sz="1200" dirty="0">
                <a:solidFill>
                  <a:srgbClr val="000000"/>
                </a:solidFill>
                <a:effectLst/>
                <a:highlight>
                  <a:srgbClr val="FFFFFF"/>
                </a:highlight>
                <a:latin typeface="Consolas" panose="020B0609020204030204" pitchFamily="49" charset="0"/>
              </a:rPr>
              <a:t>)</a:t>
            </a:r>
          </a:p>
          <a:p>
            <a:r>
              <a:rPr lang="en-IN" sz="1200" dirty="0">
                <a:solidFill>
                  <a:srgbClr val="001080"/>
                </a:solidFill>
                <a:effectLst/>
                <a:highlight>
                  <a:srgbClr val="FFFFFF"/>
                </a:highlight>
                <a:latin typeface="Consolas" panose="020B0609020204030204" pitchFamily="49" charset="0"/>
              </a:rPr>
              <a:t>classifier</a:t>
            </a:r>
            <a:r>
              <a:rPr lang="en-IN" sz="1200" dirty="0">
                <a:solidFill>
                  <a:srgbClr val="000000"/>
                </a:solidFill>
                <a:effectLst/>
                <a:highlight>
                  <a:srgbClr val="FFFFFF"/>
                </a:highlight>
                <a:latin typeface="Consolas" panose="020B0609020204030204" pitchFamily="49" charset="0"/>
              </a:rPr>
              <a:t> = </a:t>
            </a:r>
            <a:r>
              <a:rPr lang="en-IN" sz="1200" dirty="0">
                <a:solidFill>
                  <a:srgbClr val="267F99"/>
                </a:solidFill>
                <a:effectLst/>
                <a:highlight>
                  <a:srgbClr val="FFFFFF"/>
                </a:highlight>
                <a:latin typeface="Consolas" panose="020B0609020204030204" pitchFamily="49" charset="0"/>
              </a:rPr>
              <a:t>Classifier</a:t>
            </a:r>
            <a:r>
              <a:rPr lang="en-IN" sz="1200" dirty="0">
                <a:solidFill>
                  <a:srgbClr val="000000"/>
                </a:solidFill>
                <a:effectLst/>
                <a:highlight>
                  <a:srgbClr val="FFFFFF"/>
                </a:highlight>
                <a:latin typeface="Consolas" panose="020B0609020204030204" pitchFamily="49" charset="0"/>
              </a:rPr>
              <a:t>(</a:t>
            </a:r>
            <a:r>
              <a:rPr lang="en-IN" sz="1200" dirty="0">
                <a:solidFill>
                  <a:srgbClr val="A31515"/>
                </a:solidFill>
                <a:effectLst/>
                <a:highlight>
                  <a:srgbClr val="FFFFFF"/>
                </a:highlight>
                <a:latin typeface="Consolas" panose="020B0609020204030204" pitchFamily="49" charset="0"/>
              </a:rPr>
              <a:t>"Model/keras_model.h5"</a:t>
            </a:r>
            <a:r>
              <a:rPr lang="en-IN" sz="1200" dirty="0">
                <a:solidFill>
                  <a:srgbClr val="000000"/>
                </a:solidFill>
                <a:effectLst/>
                <a:highlight>
                  <a:srgbClr val="FFFFFF"/>
                </a:highlight>
                <a:latin typeface="Consolas" panose="020B0609020204030204" pitchFamily="49" charset="0"/>
              </a:rPr>
              <a:t> , </a:t>
            </a:r>
            <a:r>
              <a:rPr lang="en-IN" sz="1200" dirty="0">
                <a:solidFill>
                  <a:srgbClr val="A31515"/>
                </a:solidFill>
                <a:effectLst/>
                <a:highlight>
                  <a:srgbClr val="FFFFFF"/>
                </a:highlight>
                <a:latin typeface="Consolas" panose="020B0609020204030204" pitchFamily="49" charset="0"/>
              </a:rPr>
              <a:t>"Model/labels.txt"</a:t>
            </a:r>
            <a:r>
              <a:rPr lang="en-IN" sz="1200" dirty="0">
                <a:solidFill>
                  <a:srgbClr val="000000"/>
                </a:solidFill>
                <a:effectLst/>
                <a:highlight>
                  <a:srgbClr val="FFFFFF"/>
                </a:highlight>
                <a:latin typeface="Consolas" panose="020B0609020204030204" pitchFamily="49" charset="0"/>
              </a:rPr>
              <a:t>)</a:t>
            </a:r>
          </a:p>
          <a:p>
            <a:r>
              <a:rPr lang="en-IN" sz="1200" dirty="0">
                <a:solidFill>
                  <a:srgbClr val="001080"/>
                </a:solidFill>
                <a:effectLst/>
                <a:highlight>
                  <a:srgbClr val="FFFFFF"/>
                </a:highlight>
                <a:latin typeface="Consolas" panose="020B0609020204030204" pitchFamily="49" charset="0"/>
              </a:rPr>
              <a:t>offset</a:t>
            </a:r>
            <a:r>
              <a:rPr lang="en-IN" sz="1200" dirty="0">
                <a:solidFill>
                  <a:srgbClr val="000000"/>
                </a:solidFill>
                <a:effectLst/>
                <a:highlight>
                  <a:srgbClr val="FFFFFF"/>
                </a:highlight>
                <a:latin typeface="Consolas" panose="020B0609020204030204" pitchFamily="49" charset="0"/>
              </a:rPr>
              <a:t> = </a:t>
            </a:r>
            <a:r>
              <a:rPr lang="en-IN" sz="1200" dirty="0">
                <a:solidFill>
                  <a:srgbClr val="098658"/>
                </a:solidFill>
                <a:effectLst/>
                <a:highlight>
                  <a:srgbClr val="FFFFFF"/>
                </a:highlight>
                <a:latin typeface="Consolas" panose="020B0609020204030204" pitchFamily="49" charset="0"/>
              </a:rPr>
              <a:t>20</a:t>
            </a:r>
            <a:endParaRPr lang="en-IN" sz="1200" dirty="0">
              <a:solidFill>
                <a:srgbClr val="000000"/>
              </a:solidFill>
              <a:effectLst/>
              <a:highlight>
                <a:srgbClr val="FFFFFF"/>
              </a:highlight>
              <a:latin typeface="Consolas" panose="020B0609020204030204" pitchFamily="49" charset="0"/>
            </a:endParaRPr>
          </a:p>
          <a:p>
            <a:r>
              <a:rPr lang="en-IN" sz="1200" dirty="0" err="1">
                <a:solidFill>
                  <a:srgbClr val="001080"/>
                </a:solidFill>
                <a:effectLst/>
                <a:highlight>
                  <a:srgbClr val="FFFFFF"/>
                </a:highlight>
                <a:latin typeface="Consolas" panose="020B0609020204030204" pitchFamily="49" charset="0"/>
              </a:rPr>
              <a:t>imgSize</a:t>
            </a:r>
            <a:r>
              <a:rPr lang="en-IN" sz="1200" dirty="0">
                <a:solidFill>
                  <a:srgbClr val="000000"/>
                </a:solidFill>
                <a:effectLst/>
                <a:highlight>
                  <a:srgbClr val="FFFFFF"/>
                </a:highlight>
                <a:latin typeface="Consolas" panose="020B0609020204030204" pitchFamily="49" charset="0"/>
              </a:rPr>
              <a:t> = </a:t>
            </a:r>
            <a:r>
              <a:rPr lang="en-IN" sz="1200" dirty="0">
                <a:solidFill>
                  <a:srgbClr val="098658"/>
                </a:solidFill>
                <a:effectLst/>
                <a:highlight>
                  <a:srgbClr val="FFFFFF"/>
                </a:highlight>
                <a:latin typeface="Consolas" panose="020B0609020204030204" pitchFamily="49" charset="0"/>
              </a:rPr>
              <a:t>300</a:t>
            </a:r>
            <a:endParaRPr lang="en-IN" sz="1200" dirty="0">
              <a:solidFill>
                <a:srgbClr val="000000"/>
              </a:solidFill>
              <a:effectLst/>
              <a:highlight>
                <a:srgbClr val="FFFFFF"/>
              </a:highlight>
              <a:latin typeface="Consolas" panose="020B0609020204030204" pitchFamily="49" charset="0"/>
            </a:endParaRPr>
          </a:p>
          <a:p>
            <a:r>
              <a:rPr lang="en-IN" sz="1200" dirty="0">
                <a:solidFill>
                  <a:srgbClr val="001080"/>
                </a:solidFill>
                <a:effectLst/>
                <a:highlight>
                  <a:srgbClr val="FFFFFF"/>
                </a:highlight>
                <a:latin typeface="Consolas" panose="020B0609020204030204" pitchFamily="49" charset="0"/>
              </a:rPr>
              <a:t>counter</a:t>
            </a:r>
            <a:r>
              <a:rPr lang="en-IN" sz="1200" dirty="0">
                <a:solidFill>
                  <a:srgbClr val="000000"/>
                </a:solidFill>
                <a:effectLst/>
                <a:highlight>
                  <a:srgbClr val="FFFFFF"/>
                </a:highlight>
                <a:latin typeface="Consolas" panose="020B0609020204030204" pitchFamily="49" charset="0"/>
              </a:rPr>
              <a:t> = </a:t>
            </a:r>
            <a:r>
              <a:rPr lang="en-IN" sz="1200" dirty="0">
                <a:solidFill>
                  <a:srgbClr val="098658"/>
                </a:solidFill>
                <a:effectLst/>
                <a:highlight>
                  <a:srgbClr val="FFFFFF"/>
                </a:highlight>
                <a:latin typeface="Consolas" panose="020B0609020204030204" pitchFamily="49" charset="0"/>
              </a:rPr>
              <a:t>0</a:t>
            </a:r>
            <a:endParaRPr lang="en-IN" sz="1200" dirty="0">
              <a:solidFill>
                <a:srgbClr val="000000"/>
              </a:solidFill>
              <a:effectLst/>
              <a:highlight>
                <a:srgbClr val="FFFFFF"/>
              </a:highlight>
              <a:latin typeface="Consolas" panose="020B0609020204030204" pitchFamily="49" charset="0"/>
            </a:endParaRPr>
          </a:p>
          <a:p>
            <a:r>
              <a:rPr lang="en-IN" sz="1200" dirty="0">
                <a:solidFill>
                  <a:srgbClr val="001080"/>
                </a:solidFill>
                <a:effectLst/>
                <a:highlight>
                  <a:srgbClr val="FFFFFF"/>
                </a:highlight>
                <a:latin typeface="Consolas" panose="020B0609020204030204" pitchFamily="49" charset="0"/>
              </a:rPr>
              <a:t>labels</a:t>
            </a:r>
            <a:r>
              <a:rPr lang="en-IN" sz="1200" dirty="0">
                <a:solidFill>
                  <a:srgbClr val="000000"/>
                </a:solidFill>
                <a:effectLst/>
                <a:highlight>
                  <a:srgbClr val="FFFFFF"/>
                </a:highlight>
                <a:latin typeface="Consolas" panose="020B0609020204030204" pitchFamily="49" charset="0"/>
              </a:rPr>
              <a:t> = [</a:t>
            </a:r>
            <a:r>
              <a:rPr lang="en-IN" sz="1200" dirty="0">
                <a:solidFill>
                  <a:srgbClr val="A31515"/>
                </a:solidFill>
                <a:effectLst/>
                <a:highlight>
                  <a:srgbClr val="FFFFFF"/>
                </a:highlight>
                <a:latin typeface="Consolas" panose="020B0609020204030204" pitchFamily="49" charset="0"/>
              </a:rPr>
              <a:t>"Hello"</a:t>
            </a:r>
            <a:r>
              <a:rPr lang="en-IN" sz="1200" dirty="0">
                <a:solidFill>
                  <a:srgbClr val="000000"/>
                </a:solidFill>
                <a:effectLst/>
                <a:highlight>
                  <a:srgbClr val="FFFFFF"/>
                </a:highlight>
                <a:latin typeface="Consolas" panose="020B0609020204030204" pitchFamily="49" charset="0"/>
              </a:rPr>
              <a:t>, </a:t>
            </a:r>
            <a:r>
              <a:rPr lang="en-IN" sz="1200" dirty="0">
                <a:solidFill>
                  <a:srgbClr val="A31515"/>
                </a:solidFill>
                <a:effectLst/>
                <a:highlight>
                  <a:srgbClr val="FFFFFF"/>
                </a:highlight>
                <a:latin typeface="Consolas" panose="020B0609020204030204" pitchFamily="49" charset="0"/>
              </a:rPr>
              <a:t>"I love you"</a:t>
            </a:r>
            <a:r>
              <a:rPr lang="en-IN" sz="1200" dirty="0">
                <a:solidFill>
                  <a:srgbClr val="000000"/>
                </a:solidFill>
                <a:effectLst/>
                <a:highlight>
                  <a:srgbClr val="FFFFFF"/>
                </a:highlight>
                <a:latin typeface="Consolas" panose="020B0609020204030204" pitchFamily="49" charset="0"/>
              </a:rPr>
              <a:t>, </a:t>
            </a:r>
            <a:r>
              <a:rPr lang="en-IN" sz="1200" dirty="0">
                <a:solidFill>
                  <a:srgbClr val="A31515"/>
                </a:solidFill>
                <a:effectLst/>
                <a:highlight>
                  <a:srgbClr val="FFFFFF"/>
                </a:highlight>
                <a:latin typeface="Consolas" panose="020B0609020204030204" pitchFamily="49" charset="0"/>
              </a:rPr>
              <a:t>"No"</a:t>
            </a:r>
            <a:r>
              <a:rPr lang="en-IN" sz="1200" dirty="0">
                <a:solidFill>
                  <a:srgbClr val="000000"/>
                </a:solidFill>
                <a:effectLst/>
                <a:highlight>
                  <a:srgbClr val="FFFFFF"/>
                </a:highlight>
                <a:latin typeface="Consolas" panose="020B0609020204030204" pitchFamily="49" charset="0"/>
              </a:rPr>
              <a:t>, </a:t>
            </a:r>
            <a:r>
              <a:rPr lang="en-IN" sz="1200" dirty="0">
                <a:solidFill>
                  <a:srgbClr val="A31515"/>
                </a:solidFill>
                <a:effectLst/>
                <a:highlight>
                  <a:srgbClr val="FFFFFF"/>
                </a:highlight>
                <a:latin typeface="Consolas" panose="020B0609020204030204" pitchFamily="49" charset="0"/>
              </a:rPr>
              <a:t>"Okay"</a:t>
            </a:r>
            <a:r>
              <a:rPr lang="en-IN" sz="1200" dirty="0">
                <a:solidFill>
                  <a:srgbClr val="000000"/>
                </a:solidFill>
                <a:effectLst/>
                <a:highlight>
                  <a:srgbClr val="FFFFFF"/>
                </a:highlight>
                <a:latin typeface="Consolas" panose="020B0609020204030204" pitchFamily="49" charset="0"/>
              </a:rPr>
              <a:t>, </a:t>
            </a:r>
            <a:r>
              <a:rPr lang="en-IN" sz="1200" dirty="0">
                <a:solidFill>
                  <a:srgbClr val="A31515"/>
                </a:solidFill>
                <a:effectLst/>
                <a:highlight>
                  <a:srgbClr val="FFFFFF"/>
                </a:highlight>
                <a:latin typeface="Consolas" panose="020B0609020204030204" pitchFamily="49" charset="0"/>
              </a:rPr>
              <a:t>"Please"</a:t>
            </a:r>
            <a:r>
              <a:rPr lang="en-IN" sz="1200" dirty="0">
                <a:solidFill>
                  <a:srgbClr val="000000"/>
                </a:solidFill>
                <a:effectLst/>
                <a:highlight>
                  <a:srgbClr val="FFFFFF"/>
                </a:highlight>
                <a:latin typeface="Consolas" panose="020B0609020204030204" pitchFamily="49" charset="0"/>
              </a:rPr>
              <a:t>, </a:t>
            </a:r>
            <a:r>
              <a:rPr lang="en-IN" sz="1200" dirty="0">
                <a:solidFill>
                  <a:srgbClr val="A31515"/>
                </a:solidFill>
                <a:effectLst/>
                <a:highlight>
                  <a:srgbClr val="FFFFFF"/>
                </a:highlight>
                <a:latin typeface="Consolas" panose="020B0609020204030204" pitchFamily="49" charset="0"/>
              </a:rPr>
              <a:t>"Thank you"</a:t>
            </a:r>
            <a:r>
              <a:rPr lang="en-IN" sz="1200" dirty="0">
                <a:solidFill>
                  <a:srgbClr val="000000"/>
                </a:solidFill>
                <a:effectLst/>
                <a:highlight>
                  <a:srgbClr val="FFFFFF"/>
                </a:highlight>
                <a:latin typeface="Consolas" panose="020B0609020204030204" pitchFamily="49" charset="0"/>
              </a:rPr>
              <a:t>, </a:t>
            </a:r>
            <a:r>
              <a:rPr lang="en-IN" sz="1200" dirty="0">
                <a:solidFill>
                  <a:srgbClr val="A31515"/>
                </a:solidFill>
                <a:effectLst/>
                <a:highlight>
                  <a:srgbClr val="FFFFFF"/>
                </a:highlight>
                <a:latin typeface="Consolas" panose="020B0609020204030204" pitchFamily="49" charset="0"/>
              </a:rPr>
              <a:t>"Yes"</a:t>
            </a:r>
            <a:r>
              <a:rPr lang="en-IN" sz="1200" dirty="0">
                <a:solidFill>
                  <a:srgbClr val="000000"/>
                </a:solidFill>
                <a:effectLst/>
                <a:highlight>
                  <a:srgbClr val="FFFFFF"/>
                </a:highlight>
                <a:latin typeface="Consolas" panose="020B0609020204030204" pitchFamily="49" charset="0"/>
              </a:rPr>
              <a:t>]</a:t>
            </a:r>
          </a:p>
          <a:p>
            <a:r>
              <a:rPr lang="en-IN" sz="1200" dirty="0">
                <a:solidFill>
                  <a:srgbClr val="AF00DB"/>
                </a:solidFill>
                <a:effectLst/>
                <a:highlight>
                  <a:srgbClr val="FFFFFF"/>
                </a:highlight>
                <a:latin typeface="Consolas" panose="020B0609020204030204" pitchFamily="49" charset="0"/>
              </a:rPr>
              <a:t>while</a:t>
            </a:r>
            <a:r>
              <a:rPr lang="en-IN" sz="1200" dirty="0">
                <a:solidFill>
                  <a:srgbClr val="000000"/>
                </a:solidFill>
                <a:effectLst/>
                <a:highlight>
                  <a:srgbClr val="FFFFFF"/>
                </a:highlight>
                <a:latin typeface="Consolas" panose="020B0609020204030204" pitchFamily="49" charset="0"/>
              </a:rPr>
              <a:t> </a:t>
            </a:r>
            <a:r>
              <a:rPr lang="en-IN" sz="1200" dirty="0">
                <a:solidFill>
                  <a:srgbClr val="0070C1"/>
                </a:solidFill>
                <a:effectLst/>
                <a:highlight>
                  <a:srgbClr val="FFFFFF"/>
                </a:highlight>
                <a:latin typeface="Consolas" panose="020B0609020204030204" pitchFamily="49" charset="0"/>
              </a:rPr>
              <a:t>True</a:t>
            </a:r>
            <a:r>
              <a:rPr lang="en-IN" sz="1200" dirty="0">
                <a:solidFill>
                  <a:srgbClr val="000000"/>
                </a:solidFill>
                <a:effectLst/>
                <a:highlight>
                  <a:srgbClr val="FFFFFF"/>
                </a:highlight>
                <a:latin typeface="Consolas" panose="020B0609020204030204" pitchFamily="49" charset="0"/>
              </a:rPr>
              <a:t>:</a:t>
            </a:r>
          </a:p>
          <a:p>
            <a:r>
              <a:rPr lang="en-IN" sz="1200" dirty="0">
                <a:solidFill>
                  <a:srgbClr val="000000"/>
                </a:solidFill>
                <a:effectLst/>
                <a:highlight>
                  <a:srgbClr val="FFFFFF"/>
                </a:highlight>
                <a:latin typeface="Consolas" panose="020B0609020204030204" pitchFamily="49" charset="0"/>
              </a:rPr>
              <a:t>    </a:t>
            </a:r>
            <a:r>
              <a:rPr lang="en-IN" sz="1200" dirty="0">
                <a:solidFill>
                  <a:srgbClr val="001080"/>
                </a:solidFill>
                <a:effectLst/>
                <a:highlight>
                  <a:srgbClr val="FFFFFF"/>
                </a:highlight>
                <a:latin typeface="Consolas" panose="020B0609020204030204" pitchFamily="49" charset="0"/>
              </a:rPr>
              <a:t>success</a:t>
            </a:r>
            <a:r>
              <a:rPr lang="en-IN" sz="1200" dirty="0">
                <a:solidFill>
                  <a:srgbClr val="000000"/>
                </a:solidFill>
                <a:effectLst/>
                <a:highlight>
                  <a:srgbClr val="FFFFFF"/>
                </a:highlight>
                <a:latin typeface="Consolas" panose="020B0609020204030204" pitchFamily="49" charset="0"/>
              </a:rPr>
              <a:t>, </a:t>
            </a:r>
            <a:r>
              <a:rPr lang="en-IN" sz="1200" dirty="0" err="1">
                <a:solidFill>
                  <a:srgbClr val="001080"/>
                </a:solidFill>
                <a:effectLst/>
                <a:highlight>
                  <a:srgbClr val="FFFFFF"/>
                </a:highlight>
                <a:latin typeface="Consolas" panose="020B0609020204030204" pitchFamily="49" charset="0"/>
              </a:rPr>
              <a:t>img</a:t>
            </a:r>
            <a:r>
              <a:rPr lang="en-IN" sz="1200" dirty="0">
                <a:solidFill>
                  <a:srgbClr val="000000"/>
                </a:solidFill>
                <a:effectLst/>
                <a:highlight>
                  <a:srgbClr val="FFFFFF"/>
                </a:highlight>
                <a:latin typeface="Consolas" panose="020B0609020204030204" pitchFamily="49" charset="0"/>
              </a:rPr>
              <a:t> = </a:t>
            </a:r>
            <a:r>
              <a:rPr lang="en-IN" sz="1200" dirty="0" err="1">
                <a:solidFill>
                  <a:srgbClr val="001080"/>
                </a:solidFill>
                <a:effectLst/>
                <a:highlight>
                  <a:srgbClr val="FFFFFF"/>
                </a:highlight>
                <a:latin typeface="Consolas" panose="020B0609020204030204" pitchFamily="49" charset="0"/>
              </a:rPr>
              <a:t>cap</a:t>
            </a:r>
            <a:r>
              <a:rPr lang="en-IN" sz="1200" dirty="0" err="1">
                <a:solidFill>
                  <a:srgbClr val="000000"/>
                </a:solidFill>
                <a:effectLst/>
                <a:highlight>
                  <a:srgbClr val="FFFFFF"/>
                </a:highlight>
                <a:latin typeface="Consolas" panose="020B0609020204030204" pitchFamily="49" charset="0"/>
              </a:rPr>
              <a:t>.</a:t>
            </a:r>
            <a:r>
              <a:rPr lang="en-IN" sz="1200" dirty="0" err="1">
                <a:solidFill>
                  <a:srgbClr val="795E26"/>
                </a:solidFill>
                <a:effectLst/>
                <a:highlight>
                  <a:srgbClr val="FFFFFF"/>
                </a:highlight>
                <a:latin typeface="Consolas" panose="020B0609020204030204" pitchFamily="49" charset="0"/>
              </a:rPr>
              <a:t>read</a:t>
            </a:r>
            <a:r>
              <a:rPr lang="en-IN" sz="1200" dirty="0">
                <a:solidFill>
                  <a:srgbClr val="000000"/>
                </a:solidFill>
                <a:effectLst/>
                <a:highlight>
                  <a:srgbClr val="FFFFFF"/>
                </a:highlight>
                <a:latin typeface="Consolas" panose="020B0609020204030204" pitchFamily="49" charset="0"/>
              </a:rPr>
              <a:t>()</a:t>
            </a:r>
          </a:p>
          <a:p>
            <a:r>
              <a:rPr lang="en-IN" sz="1200" dirty="0">
                <a:solidFill>
                  <a:srgbClr val="000000"/>
                </a:solidFill>
                <a:effectLst/>
                <a:highlight>
                  <a:srgbClr val="FFFFFF"/>
                </a:highlight>
                <a:latin typeface="Consolas" panose="020B0609020204030204" pitchFamily="49" charset="0"/>
              </a:rPr>
              <a:t>    </a:t>
            </a:r>
            <a:r>
              <a:rPr lang="en-IN" sz="1200" dirty="0" err="1">
                <a:solidFill>
                  <a:srgbClr val="001080"/>
                </a:solidFill>
                <a:effectLst/>
                <a:highlight>
                  <a:srgbClr val="FFFFFF"/>
                </a:highlight>
                <a:latin typeface="Consolas" panose="020B0609020204030204" pitchFamily="49" charset="0"/>
              </a:rPr>
              <a:t>imgOutput</a:t>
            </a:r>
            <a:r>
              <a:rPr lang="en-IN" sz="1200" dirty="0">
                <a:solidFill>
                  <a:srgbClr val="000000"/>
                </a:solidFill>
                <a:effectLst/>
                <a:highlight>
                  <a:srgbClr val="FFFFFF"/>
                </a:highlight>
                <a:latin typeface="Consolas" panose="020B0609020204030204" pitchFamily="49" charset="0"/>
              </a:rPr>
              <a:t> = </a:t>
            </a:r>
            <a:r>
              <a:rPr lang="en-IN" sz="1200" dirty="0" err="1">
                <a:solidFill>
                  <a:srgbClr val="001080"/>
                </a:solidFill>
                <a:effectLst/>
                <a:highlight>
                  <a:srgbClr val="FFFFFF"/>
                </a:highlight>
                <a:latin typeface="Consolas" panose="020B0609020204030204" pitchFamily="49" charset="0"/>
              </a:rPr>
              <a:t>img</a:t>
            </a:r>
            <a:r>
              <a:rPr lang="en-IN" sz="1200" dirty="0" err="1">
                <a:solidFill>
                  <a:srgbClr val="000000"/>
                </a:solidFill>
                <a:effectLst/>
                <a:highlight>
                  <a:srgbClr val="FFFFFF"/>
                </a:highlight>
                <a:latin typeface="Consolas" panose="020B0609020204030204" pitchFamily="49" charset="0"/>
              </a:rPr>
              <a:t>.</a:t>
            </a:r>
            <a:r>
              <a:rPr lang="en-IN" sz="1200" dirty="0" err="1">
                <a:solidFill>
                  <a:srgbClr val="795E26"/>
                </a:solidFill>
                <a:effectLst/>
                <a:highlight>
                  <a:srgbClr val="FFFFFF"/>
                </a:highlight>
                <a:latin typeface="Consolas" panose="020B0609020204030204" pitchFamily="49" charset="0"/>
              </a:rPr>
              <a:t>copy</a:t>
            </a:r>
            <a:r>
              <a:rPr lang="en-IN" sz="1200" dirty="0">
                <a:solidFill>
                  <a:srgbClr val="000000"/>
                </a:solidFill>
                <a:effectLst/>
                <a:highlight>
                  <a:srgbClr val="FFFFFF"/>
                </a:highlight>
                <a:latin typeface="Consolas" panose="020B0609020204030204" pitchFamily="49" charset="0"/>
              </a:rPr>
              <a:t>()</a:t>
            </a:r>
          </a:p>
          <a:p>
            <a:r>
              <a:rPr lang="en-IN" sz="1200" dirty="0">
                <a:solidFill>
                  <a:srgbClr val="000000"/>
                </a:solidFill>
                <a:effectLst/>
                <a:highlight>
                  <a:srgbClr val="FFFFFF"/>
                </a:highlight>
                <a:latin typeface="Consolas" panose="020B0609020204030204" pitchFamily="49" charset="0"/>
              </a:rPr>
              <a:t>    </a:t>
            </a:r>
            <a:r>
              <a:rPr lang="en-IN" sz="1200" dirty="0">
                <a:solidFill>
                  <a:srgbClr val="001080"/>
                </a:solidFill>
                <a:effectLst/>
                <a:highlight>
                  <a:srgbClr val="FFFFFF"/>
                </a:highlight>
                <a:latin typeface="Consolas" panose="020B0609020204030204" pitchFamily="49" charset="0"/>
              </a:rPr>
              <a:t>hands</a:t>
            </a:r>
            <a:r>
              <a:rPr lang="en-IN" sz="1200" dirty="0">
                <a:solidFill>
                  <a:srgbClr val="000000"/>
                </a:solidFill>
                <a:effectLst/>
                <a:highlight>
                  <a:srgbClr val="FFFFFF"/>
                </a:highlight>
                <a:latin typeface="Consolas" panose="020B0609020204030204" pitchFamily="49" charset="0"/>
              </a:rPr>
              <a:t>, </a:t>
            </a:r>
            <a:r>
              <a:rPr lang="en-IN" sz="1200" dirty="0" err="1">
                <a:solidFill>
                  <a:srgbClr val="001080"/>
                </a:solidFill>
                <a:effectLst/>
                <a:highlight>
                  <a:srgbClr val="FFFFFF"/>
                </a:highlight>
                <a:latin typeface="Consolas" panose="020B0609020204030204" pitchFamily="49" charset="0"/>
              </a:rPr>
              <a:t>img</a:t>
            </a:r>
            <a:r>
              <a:rPr lang="en-IN" sz="1200" dirty="0">
                <a:solidFill>
                  <a:srgbClr val="000000"/>
                </a:solidFill>
                <a:effectLst/>
                <a:highlight>
                  <a:srgbClr val="FFFFFF"/>
                </a:highlight>
                <a:latin typeface="Consolas" panose="020B0609020204030204" pitchFamily="49" charset="0"/>
              </a:rPr>
              <a:t> = </a:t>
            </a:r>
            <a:r>
              <a:rPr lang="en-IN" sz="1200" dirty="0" err="1">
                <a:solidFill>
                  <a:srgbClr val="001080"/>
                </a:solidFill>
                <a:effectLst/>
                <a:highlight>
                  <a:srgbClr val="FFFFFF"/>
                </a:highlight>
                <a:latin typeface="Consolas" panose="020B0609020204030204" pitchFamily="49" charset="0"/>
              </a:rPr>
              <a:t>detector</a:t>
            </a:r>
            <a:r>
              <a:rPr lang="en-IN" sz="1200" dirty="0" err="1">
                <a:solidFill>
                  <a:srgbClr val="000000"/>
                </a:solidFill>
                <a:effectLst/>
                <a:highlight>
                  <a:srgbClr val="FFFFFF"/>
                </a:highlight>
                <a:latin typeface="Consolas" panose="020B0609020204030204" pitchFamily="49" charset="0"/>
              </a:rPr>
              <a:t>.</a:t>
            </a:r>
            <a:r>
              <a:rPr lang="en-IN" sz="1200" dirty="0" err="1">
                <a:solidFill>
                  <a:srgbClr val="795E26"/>
                </a:solidFill>
                <a:effectLst/>
                <a:highlight>
                  <a:srgbClr val="FFFFFF"/>
                </a:highlight>
                <a:latin typeface="Consolas" panose="020B0609020204030204" pitchFamily="49" charset="0"/>
              </a:rPr>
              <a:t>findHands</a:t>
            </a:r>
            <a:r>
              <a:rPr lang="en-IN" sz="1200" dirty="0">
                <a:solidFill>
                  <a:srgbClr val="000000"/>
                </a:solidFill>
                <a:effectLst/>
                <a:highlight>
                  <a:srgbClr val="FFFFFF"/>
                </a:highlight>
                <a:latin typeface="Consolas" panose="020B0609020204030204" pitchFamily="49" charset="0"/>
              </a:rPr>
              <a:t>(</a:t>
            </a:r>
            <a:r>
              <a:rPr lang="en-IN" sz="1200" dirty="0" err="1">
                <a:solidFill>
                  <a:srgbClr val="001080"/>
                </a:solidFill>
                <a:effectLst/>
                <a:highlight>
                  <a:srgbClr val="FFFFFF"/>
                </a:highlight>
                <a:latin typeface="Consolas" panose="020B0609020204030204" pitchFamily="49" charset="0"/>
              </a:rPr>
              <a:t>img</a:t>
            </a:r>
            <a:r>
              <a:rPr lang="en-IN" sz="1200" dirty="0">
                <a:solidFill>
                  <a:srgbClr val="000000"/>
                </a:solidFill>
                <a:effectLst/>
                <a:highlight>
                  <a:srgbClr val="FFFFFF"/>
                </a:highlight>
                <a:latin typeface="Consolas" panose="020B0609020204030204" pitchFamily="49" charset="0"/>
              </a:rPr>
              <a:t>)   </a:t>
            </a:r>
          </a:p>
          <a:p>
            <a:r>
              <a:rPr lang="en-IN" sz="1200" dirty="0">
                <a:solidFill>
                  <a:srgbClr val="000000"/>
                </a:solidFill>
                <a:effectLst/>
                <a:highlight>
                  <a:srgbClr val="FFFFFF"/>
                </a:highlight>
                <a:latin typeface="Consolas" panose="020B0609020204030204" pitchFamily="49" charset="0"/>
              </a:rPr>
              <a:t>    </a:t>
            </a:r>
            <a:r>
              <a:rPr lang="en-IN" sz="1200" dirty="0">
                <a:solidFill>
                  <a:srgbClr val="AF00DB"/>
                </a:solidFill>
                <a:effectLst/>
                <a:highlight>
                  <a:srgbClr val="FFFFFF"/>
                </a:highlight>
                <a:latin typeface="Consolas" panose="020B0609020204030204" pitchFamily="49" charset="0"/>
              </a:rPr>
              <a:t>if</a:t>
            </a:r>
            <a:r>
              <a:rPr lang="en-IN" sz="1200" dirty="0">
                <a:solidFill>
                  <a:srgbClr val="000000"/>
                </a:solidFill>
                <a:effectLst/>
                <a:highlight>
                  <a:srgbClr val="FFFFFF"/>
                </a:highlight>
                <a:latin typeface="Consolas" panose="020B0609020204030204" pitchFamily="49" charset="0"/>
              </a:rPr>
              <a:t> </a:t>
            </a:r>
            <a:r>
              <a:rPr lang="en-IN" sz="1200" dirty="0">
                <a:solidFill>
                  <a:srgbClr val="001080"/>
                </a:solidFill>
                <a:effectLst/>
                <a:highlight>
                  <a:srgbClr val="FFFFFF"/>
                </a:highlight>
                <a:latin typeface="Consolas" panose="020B0609020204030204" pitchFamily="49" charset="0"/>
              </a:rPr>
              <a:t>hands</a:t>
            </a:r>
            <a:r>
              <a:rPr lang="en-IN" sz="1200" dirty="0">
                <a:solidFill>
                  <a:srgbClr val="000000"/>
                </a:solidFill>
                <a:effectLst/>
                <a:highlight>
                  <a:srgbClr val="FFFFFF"/>
                </a:highlight>
                <a:latin typeface="Consolas" panose="020B0609020204030204" pitchFamily="49" charset="0"/>
              </a:rPr>
              <a:t>:</a:t>
            </a:r>
          </a:p>
          <a:p>
            <a:r>
              <a:rPr lang="en-IN" sz="1200" dirty="0">
                <a:solidFill>
                  <a:srgbClr val="000000"/>
                </a:solidFill>
                <a:effectLst/>
                <a:highlight>
                  <a:srgbClr val="FFFFFF"/>
                </a:highlight>
                <a:latin typeface="Consolas" panose="020B0609020204030204" pitchFamily="49" charset="0"/>
              </a:rPr>
              <a:t>        </a:t>
            </a:r>
            <a:r>
              <a:rPr lang="en-IN" sz="1200" dirty="0">
                <a:solidFill>
                  <a:srgbClr val="001080"/>
                </a:solidFill>
                <a:effectLst/>
                <a:highlight>
                  <a:srgbClr val="FFFFFF"/>
                </a:highlight>
                <a:latin typeface="Consolas" panose="020B0609020204030204" pitchFamily="49" charset="0"/>
              </a:rPr>
              <a:t>hand</a:t>
            </a:r>
            <a:r>
              <a:rPr lang="en-IN" sz="1200" dirty="0">
                <a:solidFill>
                  <a:srgbClr val="000000"/>
                </a:solidFill>
                <a:effectLst/>
                <a:highlight>
                  <a:srgbClr val="FFFFFF"/>
                </a:highlight>
                <a:latin typeface="Consolas" panose="020B0609020204030204" pitchFamily="49" charset="0"/>
              </a:rPr>
              <a:t> = </a:t>
            </a:r>
            <a:r>
              <a:rPr lang="en-IN" sz="1200" dirty="0">
                <a:solidFill>
                  <a:srgbClr val="001080"/>
                </a:solidFill>
                <a:effectLst/>
                <a:highlight>
                  <a:srgbClr val="FFFFFF"/>
                </a:highlight>
                <a:latin typeface="Consolas" panose="020B0609020204030204" pitchFamily="49" charset="0"/>
              </a:rPr>
              <a:t>hands</a:t>
            </a:r>
            <a:r>
              <a:rPr lang="en-IN" sz="1200" dirty="0">
                <a:solidFill>
                  <a:srgbClr val="000000"/>
                </a:solidFill>
                <a:effectLst/>
                <a:highlight>
                  <a:srgbClr val="FFFFFF"/>
                </a:highlight>
                <a:latin typeface="Consolas" panose="020B0609020204030204" pitchFamily="49" charset="0"/>
              </a:rPr>
              <a:t>[</a:t>
            </a:r>
            <a:r>
              <a:rPr lang="en-IN" sz="1200" dirty="0">
                <a:solidFill>
                  <a:srgbClr val="098658"/>
                </a:solidFill>
                <a:effectLst/>
                <a:highlight>
                  <a:srgbClr val="FFFFFF"/>
                </a:highlight>
                <a:latin typeface="Consolas" panose="020B0609020204030204" pitchFamily="49" charset="0"/>
              </a:rPr>
              <a:t>0</a:t>
            </a:r>
            <a:r>
              <a:rPr lang="en-IN" sz="1200" dirty="0">
                <a:solidFill>
                  <a:srgbClr val="000000"/>
                </a:solidFill>
                <a:effectLst/>
                <a:highlight>
                  <a:srgbClr val="FFFFFF"/>
                </a:highlight>
                <a:latin typeface="Consolas" panose="020B0609020204030204" pitchFamily="49" charset="0"/>
              </a:rPr>
              <a:t>]</a:t>
            </a:r>
          </a:p>
          <a:p>
            <a:r>
              <a:rPr lang="en-IN" sz="1200" dirty="0">
                <a:solidFill>
                  <a:srgbClr val="000000"/>
                </a:solidFill>
                <a:effectLst/>
                <a:highlight>
                  <a:srgbClr val="FFFFFF"/>
                </a:highlight>
                <a:latin typeface="Consolas" panose="020B0609020204030204" pitchFamily="49" charset="0"/>
              </a:rPr>
              <a:t>        </a:t>
            </a:r>
            <a:r>
              <a:rPr lang="en-IN" sz="1200" dirty="0">
                <a:solidFill>
                  <a:srgbClr val="001080"/>
                </a:solidFill>
                <a:effectLst/>
                <a:highlight>
                  <a:srgbClr val="FFFFFF"/>
                </a:highlight>
                <a:latin typeface="Consolas" panose="020B0609020204030204" pitchFamily="49" charset="0"/>
              </a:rPr>
              <a:t>x</a:t>
            </a:r>
            <a:r>
              <a:rPr lang="en-IN" sz="1200" dirty="0">
                <a:solidFill>
                  <a:srgbClr val="000000"/>
                </a:solidFill>
                <a:effectLst/>
                <a:highlight>
                  <a:srgbClr val="FFFFFF"/>
                </a:highlight>
                <a:latin typeface="Consolas" panose="020B0609020204030204" pitchFamily="49" charset="0"/>
              </a:rPr>
              <a:t>, </a:t>
            </a:r>
            <a:r>
              <a:rPr lang="en-IN" sz="1200" dirty="0">
                <a:solidFill>
                  <a:srgbClr val="001080"/>
                </a:solidFill>
                <a:effectLst/>
                <a:highlight>
                  <a:srgbClr val="FFFFFF"/>
                </a:highlight>
                <a:latin typeface="Consolas" panose="020B0609020204030204" pitchFamily="49" charset="0"/>
              </a:rPr>
              <a:t>y</a:t>
            </a:r>
            <a:r>
              <a:rPr lang="en-IN" sz="1200" dirty="0">
                <a:solidFill>
                  <a:srgbClr val="000000"/>
                </a:solidFill>
                <a:effectLst/>
                <a:highlight>
                  <a:srgbClr val="FFFFFF"/>
                </a:highlight>
                <a:latin typeface="Consolas" panose="020B0609020204030204" pitchFamily="49" charset="0"/>
              </a:rPr>
              <a:t>, </a:t>
            </a:r>
            <a:r>
              <a:rPr lang="en-IN" sz="1200" dirty="0">
                <a:solidFill>
                  <a:srgbClr val="001080"/>
                </a:solidFill>
                <a:effectLst/>
                <a:highlight>
                  <a:srgbClr val="FFFFFF"/>
                </a:highlight>
                <a:latin typeface="Consolas" panose="020B0609020204030204" pitchFamily="49" charset="0"/>
              </a:rPr>
              <a:t>w</a:t>
            </a:r>
            <a:r>
              <a:rPr lang="en-IN" sz="1200" dirty="0">
                <a:solidFill>
                  <a:srgbClr val="000000"/>
                </a:solidFill>
                <a:effectLst/>
                <a:highlight>
                  <a:srgbClr val="FFFFFF"/>
                </a:highlight>
                <a:latin typeface="Consolas" panose="020B0609020204030204" pitchFamily="49" charset="0"/>
              </a:rPr>
              <a:t>, </a:t>
            </a:r>
            <a:r>
              <a:rPr lang="en-IN" sz="1200" dirty="0">
                <a:solidFill>
                  <a:srgbClr val="001080"/>
                </a:solidFill>
                <a:effectLst/>
                <a:highlight>
                  <a:srgbClr val="FFFFFF"/>
                </a:highlight>
                <a:latin typeface="Consolas" panose="020B0609020204030204" pitchFamily="49" charset="0"/>
              </a:rPr>
              <a:t>h</a:t>
            </a:r>
            <a:r>
              <a:rPr lang="en-IN" sz="1200" dirty="0">
                <a:solidFill>
                  <a:srgbClr val="000000"/>
                </a:solidFill>
                <a:effectLst/>
                <a:highlight>
                  <a:srgbClr val="FFFFFF"/>
                </a:highlight>
                <a:latin typeface="Consolas" panose="020B0609020204030204" pitchFamily="49" charset="0"/>
              </a:rPr>
              <a:t> = </a:t>
            </a:r>
            <a:r>
              <a:rPr lang="en-IN" sz="1200" dirty="0">
                <a:solidFill>
                  <a:srgbClr val="001080"/>
                </a:solidFill>
                <a:effectLst/>
                <a:highlight>
                  <a:srgbClr val="FFFFFF"/>
                </a:highlight>
                <a:latin typeface="Consolas" panose="020B0609020204030204" pitchFamily="49" charset="0"/>
              </a:rPr>
              <a:t>hand</a:t>
            </a:r>
            <a:r>
              <a:rPr lang="en-IN" sz="1200" dirty="0">
                <a:solidFill>
                  <a:srgbClr val="000000"/>
                </a:solidFill>
                <a:effectLst/>
                <a:highlight>
                  <a:srgbClr val="FFFFFF"/>
                </a:highlight>
                <a:latin typeface="Consolas" panose="020B0609020204030204" pitchFamily="49" charset="0"/>
              </a:rPr>
              <a:t>[</a:t>
            </a:r>
            <a:r>
              <a:rPr lang="en-IN" sz="1200" dirty="0">
                <a:solidFill>
                  <a:srgbClr val="A31515"/>
                </a:solidFill>
                <a:effectLst/>
                <a:highlight>
                  <a:srgbClr val="FFFFFF"/>
                </a:highlight>
                <a:latin typeface="Consolas" panose="020B0609020204030204" pitchFamily="49" charset="0"/>
              </a:rPr>
              <a:t>'</a:t>
            </a:r>
            <a:r>
              <a:rPr lang="en-IN" sz="1200" dirty="0" err="1">
                <a:solidFill>
                  <a:srgbClr val="A31515"/>
                </a:solidFill>
                <a:effectLst/>
                <a:highlight>
                  <a:srgbClr val="FFFFFF"/>
                </a:highlight>
                <a:latin typeface="Consolas" panose="020B0609020204030204" pitchFamily="49" charset="0"/>
              </a:rPr>
              <a:t>bbox</a:t>
            </a:r>
            <a:r>
              <a:rPr lang="en-IN" sz="1200" dirty="0">
                <a:solidFill>
                  <a:srgbClr val="A31515"/>
                </a:solidFill>
                <a:effectLst/>
                <a:highlight>
                  <a:srgbClr val="FFFFFF"/>
                </a:highlight>
                <a:latin typeface="Consolas" panose="020B0609020204030204" pitchFamily="49" charset="0"/>
              </a:rPr>
              <a:t>'</a:t>
            </a:r>
            <a:r>
              <a:rPr lang="en-IN" sz="1200" dirty="0">
                <a:solidFill>
                  <a:srgbClr val="000000"/>
                </a:solidFill>
                <a:effectLst/>
                <a:highlight>
                  <a:srgbClr val="FFFFFF"/>
                </a:highlight>
                <a:latin typeface="Consolas" panose="020B0609020204030204" pitchFamily="49" charset="0"/>
              </a:rPr>
              <a:t>]</a:t>
            </a:r>
          </a:p>
          <a:p>
            <a:r>
              <a:rPr lang="en-IN" sz="1200" dirty="0">
                <a:solidFill>
                  <a:srgbClr val="000000"/>
                </a:solidFill>
                <a:effectLst/>
                <a:highlight>
                  <a:srgbClr val="FFFFFF"/>
                </a:highlight>
                <a:latin typeface="Consolas" panose="020B0609020204030204" pitchFamily="49" charset="0"/>
              </a:rPr>
              <a:t>        </a:t>
            </a:r>
            <a:r>
              <a:rPr lang="en-IN" sz="1200" dirty="0" err="1">
                <a:solidFill>
                  <a:srgbClr val="001080"/>
                </a:solidFill>
                <a:effectLst/>
                <a:highlight>
                  <a:srgbClr val="FFFFFF"/>
                </a:highlight>
                <a:latin typeface="Consolas" panose="020B0609020204030204" pitchFamily="49" charset="0"/>
              </a:rPr>
              <a:t>imgCrop</a:t>
            </a:r>
            <a:r>
              <a:rPr lang="en-IN" sz="1200" dirty="0">
                <a:solidFill>
                  <a:srgbClr val="000000"/>
                </a:solidFill>
                <a:effectLst/>
                <a:highlight>
                  <a:srgbClr val="FFFFFF"/>
                </a:highlight>
                <a:latin typeface="Consolas" panose="020B0609020204030204" pitchFamily="49" charset="0"/>
              </a:rPr>
              <a:t> = </a:t>
            </a:r>
            <a:r>
              <a:rPr lang="en-IN" sz="1200" dirty="0" err="1">
                <a:solidFill>
                  <a:srgbClr val="001080"/>
                </a:solidFill>
                <a:effectLst/>
                <a:highlight>
                  <a:srgbClr val="FFFFFF"/>
                </a:highlight>
                <a:latin typeface="Consolas" panose="020B0609020204030204" pitchFamily="49" charset="0"/>
              </a:rPr>
              <a:t>img</a:t>
            </a:r>
            <a:r>
              <a:rPr lang="en-IN" sz="1200" dirty="0">
                <a:solidFill>
                  <a:srgbClr val="000000"/>
                </a:solidFill>
                <a:effectLst/>
                <a:highlight>
                  <a:srgbClr val="FFFFFF"/>
                </a:highlight>
                <a:latin typeface="Consolas" panose="020B0609020204030204" pitchFamily="49" charset="0"/>
              </a:rPr>
              <a:t>[</a:t>
            </a:r>
            <a:r>
              <a:rPr lang="en-IN" sz="1200" dirty="0" err="1">
                <a:solidFill>
                  <a:srgbClr val="001080"/>
                </a:solidFill>
                <a:effectLst/>
                <a:highlight>
                  <a:srgbClr val="FFFFFF"/>
                </a:highlight>
                <a:latin typeface="Consolas" panose="020B0609020204030204" pitchFamily="49" charset="0"/>
              </a:rPr>
              <a:t>y</a:t>
            </a:r>
            <a:r>
              <a:rPr lang="en-IN" sz="1200" dirty="0" err="1">
                <a:solidFill>
                  <a:srgbClr val="000000"/>
                </a:solidFill>
                <a:effectLst/>
                <a:highlight>
                  <a:srgbClr val="FFFFFF"/>
                </a:highlight>
                <a:latin typeface="Consolas" panose="020B0609020204030204" pitchFamily="49" charset="0"/>
              </a:rPr>
              <a:t>-</a:t>
            </a:r>
            <a:r>
              <a:rPr lang="en-IN" sz="1200" dirty="0" err="1">
                <a:solidFill>
                  <a:srgbClr val="001080"/>
                </a:solidFill>
                <a:effectLst/>
                <a:highlight>
                  <a:srgbClr val="FFFFFF"/>
                </a:highlight>
                <a:latin typeface="Consolas" panose="020B0609020204030204" pitchFamily="49" charset="0"/>
              </a:rPr>
              <a:t>offset</a:t>
            </a:r>
            <a:r>
              <a:rPr lang="en-IN" sz="1200" dirty="0" err="1">
                <a:solidFill>
                  <a:srgbClr val="000000"/>
                </a:solidFill>
                <a:effectLst/>
                <a:highlight>
                  <a:srgbClr val="FFFFFF"/>
                </a:highlight>
                <a:latin typeface="Consolas" panose="020B0609020204030204" pitchFamily="49" charset="0"/>
              </a:rPr>
              <a:t>:</a:t>
            </a:r>
            <a:r>
              <a:rPr lang="en-IN" sz="1200" dirty="0" err="1">
                <a:solidFill>
                  <a:srgbClr val="001080"/>
                </a:solidFill>
                <a:effectLst/>
                <a:highlight>
                  <a:srgbClr val="FFFFFF"/>
                </a:highlight>
                <a:latin typeface="Consolas" panose="020B0609020204030204" pitchFamily="49" charset="0"/>
              </a:rPr>
              <a:t>y</a:t>
            </a:r>
            <a:r>
              <a:rPr lang="en-IN" sz="1200" dirty="0">
                <a:solidFill>
                  <a:srgbClr val="000000"/>
                </a:solidFill>
                <a:effectLst/>
                <a:highlight>
                  <a:srgbClr val="FFFFFF"/>
                </a:highlight>
                <a:latin typeface="Consolas" panose="020B0609020204030204" pitchFamily="49" charset="0"/>
              </a:rPr>
              <a:t> + </a:t>
            </a:r>
            <a:r>
              <a:rPr lang="en-IN" sz="1200" dirty="0">
                <a:solidFill>
                  <a:srgbClr val="001080"/>
                </a:solidFill>
                <a:effectLst/>
                <a:highlight>
                  <a:srgbClr val="FFFFFF"/>
                </a:highlight>
                <a:latin typeface="Consolas" panose="020B0609020204030204" pitchFamily="49" charset="0"/>
              </a:rPr>
              <a:t>h</a:t>
            </a:r>
            <a:r>
              <a:rPr lang="en-IN" sz="1200" dirty="0">
                <a:solidFill>
                  <a:srgbClr val="000000"/>
                </a:solidFill>
                <a:effectLst/>
                <a:highlight>
                  <a:srgbClr val="FFFFFF"/>
                </a:highlight>
                <a:latin typeface="Consolas" panose="020B0609020204030204" pitchFamily="49" charset="0"/>
              </a:rPr>
              <a:t> + </a:t>
            </a:r>
            <a:r>
              <a:rPr lang="en-IN" sz="1200" dirty="0">
                <a:solidFill>
                  <a:srgbClr val="001080"/>
                </a:solidFill>
                <a:effectLst/>
                <a:highlight>
                  <a:srgbClr val="FFFFFF"/>
                </a:highlight>
                <a:latin typeface="Consolas" panose="020B0609020204030204" pitchFamily="49" charset="0"/>
              </a:rPr>
              <a:t>offset</a:t>
            </a:r>
            <a:r>
              <a:rPr lang="en-IN" sz="1200" dirty="0">
                <a:solidFill>
                  <a:srgbClr val="000000"/>
                </a:solidFill>
                <a:effectLst/>
                <a:highlight>
                  <a:srgbClr val="FFFFFF"/>
                </a:highlight>
                <a:latin typeface="Consolas" panose="020B0609020204030204" pitchFamily="49" charset="0"/>
              </a:rPr>
              <a:t>, </a:t>
            </a:r>
            <a:r>
              <a:rPr lang="en-IN" sz="1200" dirty="0" err="1">
                <a:solidFill>
                  <a:srgbClr val="001080"/>
                </a:solidFill>
                <a:effectLst/>
                <a:highlight>
                  <a:srgbClr val="FFFFFF"/>
                </a:highlight>
                <a:latin typeface="Consolas" panose="020B0609020204030204" pitchFamily="49" charset="0"/>
              </a:rPr>
              <a:t>x</a:t>
            </a:r>
            <a:r>
              <a:rPr lang="en-IN" sz="1200" dirty="0" err="1">
                <a:solidFill>
                  <a:srgbClr val="000000"/>
                </a:solidFill>
                <a:effectLst/>
                <a:highlight>
                  <a:srgbClr val="FFFFFF"/>
                </a:highlight>
                <a:latin typeface="Consolas" panose="020B0609020204030204" pitchFamily="49" charset="0"/>
              </a:rPr>
              <a:t>-</a:t>
            </a:r>
            <a:r>
              <a:rPr lang="en-IN" sz="1200" dirty="0" err="1">
                <a:solidFill>
                  <a:srgbClr val="001080"/>
                </a:solidFill>
                <a:effectLst/>
                <a:highlight>
                  <a:srgbClr val="FFFFFF"/>
                </a:highlight>
                <a:latin typeface="Consolas" panose="020B0609020204030204" pitchFamily="49" charset="0"/>
              </a:rPr>
              <a:t>offset</a:t>
            </a:r>
            <a:r>
              <a:rPr lang="en-IN" sz="1200" dirty="0" err="1">
                <a:solidFill>
                  <a:srgbClr val="000000"/>
                </a:solidFill>
                <a:effectLst/>
                <a:highlight>
                  <a:srgbClr val="FFFFFF"/>
                </a:highlight>
                <a:latin typeface="Consolas" panose="020B0609020204030204" pitchFamily="49" charset="0"/>
              </a:rPr>
              <a:t>:</a:t>
            </a:r>
            <a:r>
              <a:rPr lang="en-IN" sz="1200" dirty="0" err="1">
                <a:solidFill>
                  <a:srgbClr val="001080"/>
                </a:solidFill>
                <a:effectLst/>
                <a:highlight>
                  <a:srgbClr val="FFFFFF"/>
                </a:highlight>
                <a:latin typeface="Consolas" panose="020B0609020204030204" pitchFamily="49" charset="0"/>
              </a:rPr>
              <a:t>x</a:t>
            </a:r>
            <a:r>
              <a:rPr lang="en-IN" sz="1200" dirty="0">
                <a:solidFill>
                  <a:srgbClr val="000000"/>
                </a:solidFill>
                <a:effectLst/>
                <a:highlight>
                  <a:srgbClr val="FFFFFF"/>
                </a:highlight>
                <a:latin typeface="Consolas" panose="020B0609020204030204" pitchFamily="49" charset="0"/>
              </a:rPr>
              <a:t> + </a:t>
            </a:r>
            <a:r>
              <a:rPr lang="en-IN" sz="1200" dirty="0">
                <a:solidFill>
                  <a:srgbClr val="001080"/>
                </a:solidFill>
                <a:effectLst/>
                <a:highlight>
                  <a:srgbClr val="FFFFFF"/>
                </a:highlight>
                <a:latin typeface="Consolas" panose="020B0609020204030204" pitchFamily="49" charset="0"/>
              </a:rPr>
              <a:t>w</a:t>
            </a:r>
            <a:r>
              <a:rPr lang="en-IN" sz="1200" dirty="0">
                <a:solidFill>
                  <a:srgbClr val="000000"/>
                </a:solidFill>
                <a:effectLst/>
                <a:highlight>
                  <a:srgbClr val="FFFFFF"/>
                </a:highlight>
                <a:latin typeface="Consolas" panose="020B0609020204030204" pitchFamily="49" charset="0"/>
              </a:rPr>
              <a:t> + </a:t>
            </a:r>
            <a:r>
              <a:rPr lang="en-IN" sz="1200" dirty="0">
                <a:solidFill>
                  <a:srgbClr val="001080"/>
                </a:solidFill>
                <a:effectLst/>
                <a:highlight>
                  <a:srgbClr val="FFFFFF"/>
                </a:highlight>
                <a:latin typeface="Consolas" panose="020B0609020204030204" pitchFamily="49" charset="0"/>
              </a:rPr>
              <a:t>offset</a:t>
            </a:r>
            <a:r>
              <a:rPr lang="en-IN" sz="1200" dirty="0">
                <a:solidFill>
                  <a:srgbClr val="000000"/>
                </a:solidFill>
                <a:effectLst/>
                <a:highlight>
                  <a:srgbClr val="FFFFFF"/>
                </a:highlight>
                <a:latin typeface="Consolas" panose="020B0609020204030204" pitchFamily="49" charset="0"/>
              </a:rPr>
              <a:t>]</a:t>
            </a:r>
          </a:p>
          <a:p>
            <a:r>
              <a:rPr lang="en-IN" sz="1200" dirty="0">
                <a:solidFill>
                  <a:srgbClr val="000000"/>
                </a:solidFill>
                <a:effectLst/>
                <a:highlight>
                  <a:srgbClr val="FFFFFF"/>
                </a:highlight>
                <a:latin typeface="Consolas" panose="020B0609020204030204" pitchFamily="49" charset="0"/>
              </a:rPr>
              <a:t>        </a:t>
            </a:r>
            <a:r>
              <a:rPr lang="en-IN" sz="1200" dirty="0">
                <a:solidFill>
                  <a:srgbClr val="008000"/>
                </a:solidFill>
                <a:effectLst/>
                <a:highlight>
                  <a:srgbClr val="FFFFFF"/>
                </a:highlight>
                <a:latin typeface="Consolas" panose="020B0609020204030204" pitchFamily="49" charset="0"/>
              </a:rPr>
              <a:t># Check if </a:t>
            </a:r>
            <a:r>
              <a:rPr lang="en-IN" sz="1200" dirty="0" err="1">
                <a:solidFill>
                  <a:srgbClr val="008000"/>
                </a:solidFill>
                <a:effectLst/>
                <a:highlight>
                  <a:srgbClr val="FFFFFF"/>
                </a:highlight>
                <a:latin typeface="Consolas" panose="020B0609020204030204" pitchFamily="49" charset="0"/>
              </a:rPr>
              <a:t>imgCrop</a:t>
            </a:r>
            <a:r>
              <a:rPr lang="en-IN" sz="1200" dirty="0">
                <a:solidFill>
                  <a:srgbClr val="008000"/>
                </a:solidFill>
                <a:effectLst/>
                <a:highlight>
                  <a:srgbClr val="FFFFFF"/>
                </a:highlight>
                <a:latin typeface="Consolas" panose="020B0609020204030204" pitchFamily="49" charset="0"/>
              </a:rPr>
              <a:t> has a valid size</a:t>
            </a:r>
            <a:endParaRPr lang="en-IN" sz="1200" dirty="0">
              <a:solidFill>
                <a:srgbClr val="000000"/>
              </a:solidFill>
              <a:effectLst/>
              <a:highlight>
                <a:srgbClr val="FFFFFF"/>
              </a:highlight>
              <a:latin typeface="Consolas" panose="020B0609020204030204" pitchFamily="49" charset="0"/>
            </a:endParaRPr>
          </a:p>
          <a:p>
            <a:r>
              <a:rPr lang="en-IN" sz="1200" dirty="0">
                <a:solidFill>
                  <a:srgbClr val="000000"/>
                </a:solidFill>
                <a:effectLst/>
                <a:highlight>
                  <a:srgbClr val="FFFFFF"/>
                </a:highlight>
                <a:latin typeface="Consolas" panose="020B0609020204030204" pitchFamily="49" charset="0"/>
              </a:rPr>
              <a:t>        </a:t>
            </a:r>
            <a:r>
              <a:rPr lang="en-IN" sz="1200" dirty="0">
                <a:solidFill>
                  <a:srgbClr val="AF00DB"/>
                </a:solidFill>
                <a:effectLst/>
                <a:highlight>
                  <a:srgbClr val="FFFFFF"/>
                </a:highlight>
                <a:latin typeface="Consolas" panose="020B0609020204030204" pitchFamily="49" charset="0"/>
              </a:rPr>
              <a:t>if</a:t>
            </a:r>
            <a:r>
              <a:rPr lang="en-IN" sz="1200" dirty="0">
                <a:solidFill>
                  <a:srgbClr val="000000"/>
                </a:solidFill>
                <a:effectLst/>
                <a:highlight>
                  <a:srgbClr val="FFFFFF"/>
                </a:highlight>
                <a:latin typeface="Consolas" panose="020B0609020204030204" pitchFamily="49" charset="0"/>
              </a:rPr>
              <a:t> </a:t>
            </a:r>
            <a:r>
              <a:rPr lang="en-IN" sz="1200" dirty="0">
                <a:solidFill>
                  <a:srgbClr val="0000FF"/>
                </a:solidFill>
                <a:effectLst/>
                <a:highlight>
                  <a:srgbClr val="FFFFFF"/>
                </a:highlight>
                <a:latin typeface="Consolas" panose="020B0609020204030204" pitchFamily="49" charset="0"/>
              </a:rPr>
              <a:t>not</a:t>
            </a:r>
            <a:r>
              <a:rPr lang="en-IN" sz="1200" dirty="0">
                <a:solidFill>
                  <a:srgbClr val="000000"/>
                </a:solidFill>
                <a:effectLst/>
                <a:highlight>
                  <a:srgbClr val="FFFFFF"/>
                </a:highlight>
                <a:latin typeface="Consolas" panose="020B0609020204030204" pitchFamily="49" charset="0"/>
              </a:rPr>
              <a:t> </a:t>
            </a:r>
            <a:r>
              <a:rPr lang="en-IN" sz="1200" dirty="0" err="1">
                <a:solidFill>
                  <a:srgbClr val="001080"/>
                </a:solidFill>
                <a:effectLst/>
                <a:highlight>
                  <a:srgbClr val="FFFFFF"/>
                </a:highlight>
                <a:latin typeface="Consolas" panose="020B0609020204030204" pitchFamily="49" charset="0"/>
              </a:rPr>
              <a:t>imgCrop</a:t>
            </a:r>
            <a:r>
              <a:rPr lang="en-IN" sz="1200" dirty="0" err="1">
                <a:solidFill>
                  <a:srgbClr val="000000"/>
                </a:solidFill>
                <a:effectLst/>
                <a:highlight>
                  <a:srgbClr val="FFFFFF"/>
                </a:highlight>
                <a:latin typeface="Consolas" panose="020B0609020204030204" pitchFamily="49" charset="0"/>
              </a:rPr>
              <a:t>.size</a:t>
            </a:r>
            <a:r>
              <a:rPr lang="en-IN" sz="1200" dirty="0">
                <a:solidFill>
                  <a:srgbClr val="000000"/>
                </a:solidFill>
                <a:effectLst/>
                <a:highlight>
                  <a:srgbClr val="FFFFFF"/>
                </a:highlight>
                <a:latin typeface="Consolas" panose="020B0609020204030204" pitchFamily="49" charset="0"/>
              </a:rPr>
              <a:t> == </a:t>
            </a:r>
            <a:r>
              <a:rPr lang="en-IN" sz="1200" dirty="0">
                <a:solidFill>
                  <a:srgbClr val="098658"/>
                </a:solidFill>
                <a:effectLst/>
                <a:highlight>
                  <a:srgbClr val="FFFFFF"/>
                </a:highlight>
                <a:latin typeface="Consolas" panose="020B0609020204030204" pitchFamily="49" charset="0"/>
              </a:rPr>
              <a:t>0</a:t>
            </a:r>
            <a:r>
              <a:rPr lang="en-IN" sz="1200" dirty="0">
                <a:solidFill>
                  <a:srgbClr val="000000"/>
                </a:solidFill>
                <a:effectLst/>
                <a:highlight>
                  <a:srgbClr val="FFFFFF"/>
                </a:highlight>
                <a:latin typeface="Consolas" panose="020B0609020204030204" pitchFamily="49" charset="0"/>
              </a:rPr>
              <a:t>:</a:t>
            </a:r>
          </a:p>
          <a:p>
            <a:r>
              <a:rPr lang="en-IN" sz="1200" dirty="0">
                <a:solidFill>
                  <a:srgbClr val="000000"/>
                </a:solidFill>
                <a:effectLst/>
                <a:highlight>
                  <a:srgbClr val="FFFFFF"/>
                </a:highlight>
                <a:latin typeface="Consolas" panose="020B0609020204030204" pitchFamily="49" charset="0"/>
              </a:rPr>
              <a:t>            </a:t>
            </a:r>
            <a:r>
              <a:rPr lang="en-IN" sz="1200" dirty="0" err="1">
                <a:solidFill>
                  <a:srgbClr val="001080"/>
                </a:solidFill>
                <a:effectLst/>
                <a:highlight>
                  <a:srgbClr val="FFFFFF"/>
                </a:highlight>
                <a:latin typeface="Consolas" panose="020B0609020204030204" pitchFamily="49" charset="0"/>
              </a:rPr>
              <a:t>imgWhite</a:t>
            </a:r>
            <a:r>
              <a:rPr lang="en-IN" sz="1200" dirty="0">
                <a:solidFill>
                  <a:srgbClr val="000000"/>
                </a:solidFill>
                <a:effectLst/>
                <a:highlight>
                  <a:srgbClr val="FFFFFF"/>
                </a:highlight>
                <a:latin typeface="Consolas" panose="020B0609020204030204" pitchFamily="49" charset="0"/>
              </a:rPr>
              <a:t> = </a:t>
            </a:r>
            <a:r>
              <a:rPr lang="en-IN" sz="1200" dirty="0" err="1">
                <a:solidFill>
                  <a:srgbClr val="267F99"/>
                </a:solidFill>
                <a:effectLst/>
                <a:highlight>
                  <a:srgbClr val="FFFFFF"/>
                </a:highlight>
                <a:latin typeface="Consolas" panose="020B0609020204030204" pitchFamily="49" charset="0"/>
              </a:rPr>
              <a:t>np</a:t>
            </a:r>
            <a:r>
              <a:rPr lang="en-IN" sz="1200" dirty="0" err="1">
                <a:solidFill>
                  <a:srgbClr val="000000"/>
                </a:solidFill>
                <a:effectLst/>
                <a:highlight>
                  <a:srgbClr val="FFFFFF"/>
                </a:highlight>
                <a:latin typeface="Consolas" panose="020B0609020204030204" pitchFamily="49" charset="0"/>
              </a:rPr>
              <a:t>.</a:t>
            </a:r>
            <a:r>
              <a:rPr lang="en-IN" sz="1200" dirty="0" err="1">
                <a:solidFill>
                  <a:srgbClr val="795E26"/>
                </a:solidFill>
                <a:effectLst/>
                <a:highlight>
                  <a:srgbClr val="FFFFFF"/>
                </a:highlight>
                <a:latin typeface="Consolas" panose="020B0609020204030204" pitchFamily="49" charset="0"/>
              </a:rPr>
              <a:t>ones</a:t>
            </a:r>
            <a:r>
              <a:rPr lang="en-IN" sz="1200" dirty="0">
                <a:solidFill>
                  <a:srgbClr val="000000"/>
                </a:solidFill>
                <a:effectLst/>
                <a:highlight>
                  <a:srgbClr val="FFFFFF"/>
                </a:highlight>
                <a:latin typeface="Consolas" panose="020B0609020204030204" pitchFamily="49" charset="0"/>
              </a:rPr>
              <a:t>((</a:t>
            </a:r>
            <a:r>
              <a:rPr lang="en-IN" sz="1200" dirty="0" err="1">
                <a:solidFill>
                  <a:srgbClr val="001080"/>
                </a:solidFill>
                <a:effectLst/>
                <a:highlight>
                  <a:srgbClr val="FFFFFF"/>
                </a:highlight>
                <a:latin typeface="Consolas" panose="020B0609020204030204" pitchFamily="49" charset="0"/>
              </a:rPr>
              <a:t>imgSize</a:t>
            </a:r>
            <a:r>
              <a:rPr lang="en-IN" sz="1200" dirty="0">
                <a:solidFill>
                  <a:srgbClr val="000000"/>
                </a:solidFill>
                <a:effectLst/>
                <a:highlight>
                  <a:srgbClr val="FFFFFF"/>
                </a:highlight>
                <a:latin typeface="Consolas" panose="020B0609020204030204" pitchFamily="49" charset="0"/>
              </a:rPr>
              <a:t>, </a:t>
            </a:r>
            <a:r>
              <a:rPr lang="en-IN" sz="1200" dirty="0" err="1">
                <a:solidFill>
                  <a:srgbClr val="001080"/>
                </a:solidFill>
                <a:effectLst/>
                <a:highlight>
                  <a:srgbClr val="FFFFFF"/>
                </a:highlight>
                <a:latin typeface="Consolas" panose="020B0609020204030204" pitchFamily="49" charset="0"/>
              </a:rPr>
              <a:t>imgSize</a:t>
            </a:r>
            <a:r>
              <a:rPr lang="en-IN" sz="1200" dirty="0">
                <a:solidFill>
                  <a:srgbClr val="000000"/>
                </a:solidFill>
                <a:effectLst/>
                <a:highlight>
                  <a:srgbClr val="FFFFFF"/>
                </a:highlight>
                <a:latin typeface="Consolas" panose="020B0609020204030204" pitchFamily="49" charset="0"/>
              </a:rPr>
              <a:t>, </a:t>
            </a:r>
            <a:r>
              <a:rPr lang="en-IN" sz="1200" dirty="0">
                <a:solidFill>
                  <a:srgbClr val="098658"/>
                </a:solidFill>
                <a:effectLst/>
                <a:highlight>
                  <a:srgbClr val="FFFFFF"/>
                </a:highlight>
                <a:latin typeface="Consolas" panose="020B0609020204030204" pitchFamily="49" charset="0"/>
              </a:rPr>
              <a:t>3</a:t>
            </a:r>
            <a:r>
              <a:rPr lang="en-IN" sz="1200" dirty="0">
                <a:solidFill>
                  <a:srgbClr val="000000"/>
                </a:solidFill>
                <a:effectLst/>
                <a:highlight>
                  <a:srgbClr val="FFFFFF"/>
                </a:highlight>
                <a:latin typeface="Consolas" panose="020B0609020204030204" pitchFamily="49" charset="0"/>
              </a:rPr>
              <a:t>), </a:t>
            </a:r>
            <a:r>
              <a:rPr lang="en-IN" sz="1200" dirty="0">
                <a:solidFill>
                  <a:srgbClr val="267F99"/>
                </a:solidFill>
                <a:effectLst/>
                <a:highlight>
                  <a:srgbClr val="FFFFFF"/>
                </a:highlight>
                <a:latin typeface="Consolas" panose="020B0609020204030204" pitchFamily="49" charset="0"/>
              </a:rPr>
              <a:t>np</a:t>
            </a:r>
            <a:r>
              <a:rPr lang="en-IN" sz="1200" dirty="0">
                <a:solidFill>
                  <a:srgbClr val="000000"/>
                </a:solidFill>
                <a:effectLst/>
                <a:highlight>
                  <a:srgbClr val="FFFFFF"/>
                </a:highlight>
                <a:latin typeface="Consolas" panose="020B0609020204030204" pitchFamily="49" charset="0"/>
              </a:rPr>
              <a:t>.</a:t>
            </a:r>
            <a:r>
              <a:rPr lang="en-IN" sz="1200" dirty="0">
                <a:solidFill>
                  <a:srgbClr val="001080"/>
                </a:solidFill>
                <a:effectLst/>
                <a:highlight>
                  <a:srgbClr val="FFFFFF"/>
                </a:highlight>
                <a:latin typeface="Consolas" panose="020B0609020204030204" pitchFamily="49" charset="0"/>
              </a:rPr>
              <a:t>uint8</a:t>
            </a:r>
            <a:r>
              <a:rPr lang="en-IN" sz="1200" dirty="0">
                <a:solidFill>
                  <a:srgbClr val="000000"/>
                </a:solidFill>
                <a:effectLst/>
                <a:highlight>
                  <a:srgbClr val="FFFFFF"/>
                </a:highlight>
                <a:latin typeface="Consolas" panose="020B0609020204030204" pitchFamily="49" charset="0"/>
              </a:rPr>
              <a:t>)</a:t>
            </a:r>
            <a:r>
              <a:rPr lang="en-IN" sz="1200" dirty="0">
                <a:solidFill>
                  <a:srgbClr val="795E26"/>
                </a:solidFill>
                <a:effectLst/>
                <a:highlight>
                  <a:srgbClr val="FFFFFF"/>
                </a:highlight>
                <a:latin typeface="Consolas" panose="020B0609020204030204" pitchFamily="49" charset="0"/>
              </a:rPr>
              <a:t>*</a:t>
            </a:r>
            <a:r>
              <a:rPr lang="en-IN" sz="1200" dirty="0">
                <a:solidFill>
                  <a:srgbClr val="098658"/>
                </a:solidFill>
                <a:effectLst/>
                <a:highlight>
                  <a:srgbClr val="FFFFFF"/>
                </a:highlight>
                <a:latin typeface="Consolas" panose="020B0609020204030204" pitchFamily="49" charset="0"/>
              </a:rPr>
              <a:t>255</a:t>
            </a:r>
            <a:endParaRPr lang="en-IN" sz="1200" dirty="0">
              <a:solidFill>
                <a:srgbClr val="000000"/>
              </a:solidFill>
              <a:effectLst/>
              <a:highlight>
                <a:srgbClr val="FFFFFF"/>
              </a:highlight>
              <a:latin typeface="Consolas" panose="020B0609020204030204" pitchFamily="49" charset="0"/>
            </a:endParaRPr>
          </a:p>
          <a:p>
            <a:r>
              <a:rPr lang="en-IN" sz="1200" dirty="0">
                <a:solidFill>
                  <a:srgbClr val="000000"/>
                </a:solidFill>
                <a:effectLst/>
                <a:highlight>
                  <a:srgbClr val="FFFFFF"/>
                </a:highlight>
                <a:latin typeface="Consolas" panose="020B0609020204030204" pitchFamily="49" charset="0"/>
              </a:rPr>
              <a:t>            </a:t>
            </a:r>
            <a:r>
              <a:rPr lang="en-IN" sz="1200" dirty="0" err="1">
                <a:solidFill>
                  <a:srgbClr val="001080"/>
                </a:solidFill>
                <a:effectLst/>
                <a:highlight>
                  <a:srgbClr val="FFFFFF"/>
                </a:highlight>
                <a:latin typeface="Consolas" panose="020B0609020204030204" pitchFamily="49" charset="0"/>
              </a:rPr>
              <a:t>imgCropShape</a:t>
            </a:r>
            <a:r>
              <a:rPr lang="en-IN" sz="1200" dirty="0">
                <a:solidFill>
                  <a:srgbClr val="000000"/>
                </a:solidFill>
                <a:effectLst/>
                <a:highlight>
                  <a:srgbClr val="FFFFFF"/>
                </a:highlight>
                <a:latin typeface="Consolas" panose="020B0609020204030204" pitchFamily="49" charset="0"/>
              </a:rPr>
              <a:t> = </a:t>
            </a:r>
            <a:r>
              <a:rPr lang="en-IN" sz="1200" dirty="0" err="1">
                <a:solidFill>
                  <a:srgbClr val="001080"/>
                </a:solidFill>
                <a:effectLst/>
                <a:highlight>
                  <a:srgbClr val="FFFFFF"/>
                </a:highlight>
                <a:latin typeface="Consolas" panose="020B0609020204030204" pitchFamily="49" charset="0"/>
              </a:rPr>
              <a:t>imgCrop</a:t>
            </a:r>
            <a:r>
              <a:rPr lang="en-IN" sz="1200" dirty="0" err="1">
                <a:solidFill>
                  <a:srgbClr val="000000"/>
                </a:solidFill>
                <a:effectLst/>
                <a:highlight>
                  <a:srgbClr val="FFFFFF"/>
                </a:highlight>
                <a:latin typeface="Consolas" panose="020B0609020204030204" pitchFamily="49" charset="0"/>
              </a:rPr>
              <a:t>.shape</a:t>
            </a:r>
            <a:endParaRPr lang="en-IN" sz="1200" dirty="0">
              <a:solidFill>
                <a:srgbClr val="000000"/>
              </a:solidFill>
              <a:effectLst/>
              <a:highlight>
                <a:srgbClr val="FFFFFF"/>
              </a:highlight>
              <a:latin typeface="Consolas" panose="020B0609020204030204" pitchFamily="49" charset="0"/>
            </a:endParaRPr>
          </a:p>
          <a:p>
            <a:r>
              <a:rPr lang="en-IN" sz="1400" b="0" dirty="0">
                <a:solidFill>
                  <a:srgbClr val="000000"/>
                </a:solidFill>
                <a:effectLst/>
                <a:highlight>
                  <a:srgbClr val="FFFFFF"/>
                </a:highlight>
                <a:latin typeface="Consolas" panose="020B0609020204030204" pitchFamily="49" charset="0"/>
              </a:rPr>
              <a:t>           </a:t>
            </a:r>
          </a:p>
        </p:txBody>
      </p:sp>
    </p:spTree>
    <p:extLst>
      <p:ext uri="{BB962C8B-B14F-4D97-AF65-F5344CB8AC3E}">
        <p14:creationId xmlns:p14="http://schemas.microsoft.com/office/powerpoint/2010/main" val="2956515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3CBA91E-B0D5-76B2-0305-24DECCDFE1F4}"/>
              </a:ext>
            </a:extLst>
          </p:cNvPr>
          <p:cNvSpPr txBox="1"/>
          <p:nvPr/>
        </p:nvSpPr>
        <p:spPr>
          <a:xfrm>
            <a:off x="409074" y="1090863"/>
            <a:ext cx="11550315" cy="6278642"/>
          </a:xfrm>
          <a:prstGeom prst="rect">
            <a:avLst/>
          </a:prstGeom>
          <a:noFill/>
        </p:spPr>
        <p:txBody>
          <a:bodyPr wrap="square" rtlCol="0">
            <a:spAutoFit/>
          </a:bodyPr>
          <a:lstStyle/>
          <a:p>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spectRatio</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 </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h</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 </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w</a:t>
            </a:r>
            <a:endPar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a:solidFill>
                  <a:srgbClr val="AF00DB"/>
                </a:solidFill>
                <a:effectLst/>
                <a:highlight>
                  <a:srgbClr val="FFFFFF"/>
                </a:highlight>
                <a:latin typeface="Times New Roman" panose="02020603050405020304" pitchFamily="18" charset="0"/>
                <a:cs typeface="Times New Roman" panose="02020603050405020304" pitchFamily="18" charset="0"/>
              </a:rPr>
              <a:t>if</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aspectRatio</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&gt; </a:t>
            </a:r>
            <a:r>
              <a:rPr lang="en-IN" sz="1200" b="0" dirty="0">
                <a:solidFill>
                  <a:srgbClr val="098658"/>
                </a:solidFill>
                <a:effectLst/>
                <a:highlight>
                  <a:srgbClr val="FFFFFF"/>
                </a:highlight>
                <a:latin typeface="Times New Roman" panose="02020603050405020304" pitchFamily="18" charset="0"/>
                <a:cs typeface="Times New Roman" panose="02020603050405020304" pitchFamily="18" charset="0"/>
              </a:rPr>
              <a:t>1</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k</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imgSize</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 </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h</a:t>
            </a:r>
            <a:endPar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wCal</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 </a:t>
            </a:r>
            <a:r>
              <a:rPr lang="en-IN" sz="1200" b="0" dirty="0" err="1">
                <a:solidFill>
                  <a:srgbClr val="267F99"/>
                </a:solidFill>
                <a:effectLst/>
                <a:highlight>
                  <a:srgbClr val="FFFFFF"/>
                </a:highlight>
                <a:latin typeface="Times New Roman" panose="02020603050405020304" pitchFamily="18" charset="0"/>
                <a:cs typeface="Times New Roman" panose="02020603050405020304" pitchFamily="18" charset="0"/>
              </a:rPr>
              <a:t>math</a:t>
            </a:r>
            <a:r>
              <a:rPr lang="en-IN" sz="1200" b="0" dirty="0" err="1">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err="1">
                <a:solidFill>
                  <a:srgbClr val="795E26"/>
                </a:solidFill>
                <a:effectLst/>
                <a:highlight>
                  <a:srgbClr val="FFFFFF"/>
                </a:highlight>
                <a:latin typeface="Times New Roman" panose="02020603050405020304" pitchFamily="18" charset="0"/>
                <a:cs typeface="Times New Roman" panose="02020603050405020304" pitchFamily="18" charset="0"/>
              </a:rPr>
              <a:t>ceil</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k</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 </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w</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imgResize</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 </a:t>
            </a:r>
            <a:r>
              <a:rPr lang="en-IN" sz="1200" b="0" dirty="0">
                <a:solidFill>
                  <a:srgbClr val="267F99"/>
                </a:solidFill>
                <a:effectLst/>
                <a:highlight>
                  <a:srgbClr val="FFFFFF"/>
                </a:highlight>
                <a:latin typeface="Times New Roman" panose="02020603050405020304" pitchFamily="18" charset="0"/>
                <a:cs typeface="Times New Roman" panose="02020603050405020304" pitchFamily="18" charset="0"/>
              </a:rPr>
              <a:t>cv2</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795E26"/>
                </a:solidFill>
                <a:effectLst/>
                <a:highlight>
                  <a:srgbClr val="FFFFFF"/>
                </a:highlight>
                <a:latin typeface="Times New Roman" panose="02020603050405020304" pitchFamily="18" charset="0"/>
                <a:cs typeface="Times New Roman" panose="02020603050405020304" pitchFamily="18" charset="0"/>
              </a:rPr>
              <a:t>resize</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imgCrop</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wCal</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imgSize</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imgResizeShape</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imgResize</a:t>
            </a:r>
            <a:r>
              <a:rPr lang="en-IN" sz="1200" b="0" dirty="0" err="1">
                <a:solidFill>
                  <a:srgbClr val="000000"/>
                </a:solidFill>
                <a:effectLst/>
                <a:highlight>
                  <a:srgbClr val="FFFFFF"/>
                </a:highlight>
                <a:latin typeface="Times New Roman" panose="02020603050405020304" pitchFamily="18" charset="0"/>
                <a:cs typeface="Times New Roman" panose="02020603050405020304" pitchFamily="18" charset="0"/>
              </a:rPr>
              <a:t>.shape</a:t>
            </a:r>
            <a:endPar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wGap</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 </a:t>
            </a:r>
            <a:r>
              <a:rPr lang="en-IN" sz="1200" b="0" dirty="0" err="1">
                <a:solidFill>
                  <a:srgbClr val="267F99"/>
                </a:solidFill>
                <a:effectLst/>
                <a:highlight>
                  <a:srgbClr val="FFFFFF"/>
                </a:highlight>
                <a:latin typeface="Times New Roman" panose="02020603050405020304" pitchFamily="18" charset="0"/>
                <a:cs typeface="Times New Roman" panose="02020603050405020304" pitchFamily="18" charset="0"/>
              </a:rPr>
              <a:t>math</a:t>
            </a:r>
            <a:r>
              <a:rPr lang="en-IN" sz="1200" b="0" dirty="0" err="1">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err="1">
                <a:solidFill>
                  <a:srgbClr val="795E26"/>
                </a:solidFill>
                <a:effectLst/>
                <a:highlight>
                  <a:srgbClr val="FFFFFF"/>
                </a:highlight>
                <a:latin typeface="Times New Roman" panose="02020603050405020304" pitchFamily="18" charset="0"/>
                <a:cs typeface="Times New Roman" panose="02020603050405020304" pitchFamily="18" charset="0"/>
              </a:rPr>
              <a:t>ceil</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imgSize</a:t>
            </a:r>
            <a:r>
              <a:rPr lang="en-IN" sz="1200" b="0" dirty="0" err="1">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wCal</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98658"/>
                </a:solidFill>
                <a:effectLst/>
                <a:highlight>
                  <a:srgbClr val="FFFFFF"/>
                </a:highlight>
                <a:latin typeface="Times New Roman" panose="02020603050405020304" pitchFamily="18" charset="0"/>
                <a:cs typeface="Times New Roman" panose="02020603050405020304" pitchFamily="18" charset="0"/>
              </a:rPr>
              <a:t>2</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imgWhite</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wGap</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wCal</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wGap</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imgResize</a:t>
            </a:r>
            <a:endPar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prediction</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 </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index</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classifier</a:t>
            </a:r>
            <a:r>
              <a:rPr lang="en-IN" sz="1200" b="0" dirty="0" err="1">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err="1">
                <a:solidFill>
                  <a:srgbClr val="795E26"/>
                </a:solidFill>
                <a:effectLst/>
                <a:highlight>
                  <a:srgbClr val="FFFFFF"/>
                </a:highlight>
                <a:latin typeface="Times New Roman" panose="02020603050405020304" pitchFamily="18" charset="0"/>
                <a:cs typeface="Times New Roman" panose="02020603050405020304" pitchFamily="18" charset="0"/>
              </a:rPr>
              <a:t>getPrediction</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imgWhite</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draw</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a:solidFill>
                  <a:srgbClr val="0070C1"/>
                </a:solidFill>
                <a:effectLst/>
                <a:highlight>
                  <a:srgbClr val="FFFFFF"/>
                </a:highlight>
                <a:latin typeface="Times New Roman" panose="02020603050405020304" pitchFamily="18" charset="0"/>
                <a:cs typeface="Times New Roman" panose="02020603050405020304" pitchFamily="18" charset="0"/>
              </a:rPr>
              <a:t>False</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a:solidFill>
                  <a:srgbClr val="795E26"/>
                </a:solidFill>
                <a:effectLst/>
                <a:highlight>
                  <a:srgbClr val="FFFFFF"/>
                </a:highlight>
                <a:latin typeface="Times New Roman" panose="02020603050405020304" pitchFamily="18" charset="0"/>
                <a:cs typeface="Times New Roman" panose="02020603050405020304" pitchFamily="18" charset="0"/>
              </a:rPr>
              <a:t>print</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prediction</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index</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a:solidFill>
                  <a:srgbClr val="AF00DB"/>
                </a:solidFill>
                <a:effectLst/>
                <a:highlight>
                  <a:srgbClr val="FFFFFF"/>
                </a:highlight>
                <a:latin typeface="Times New Roman" panose="02020603050405020304" pitchFamily="18" charset="0"/>
                <a:cs typeface="Times New Roman" panose="02020603050405020304" pitchFamily="18" charset="0"/>
              </a:rPr>
              <a:t>else</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k</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imgSize</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 </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w</a:t>
            </a:r>
            <a:endPar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hCal</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 </a:t>
            </a:r>
            <a:r>
              <a:rPr lang="en-IN" sz="1200" b="0" dirty="0" err="1">
                <a:solidFill>
                  <a:srgbClr val="267F99"/>
                </a:solidFill>
                <a:effectLst/>
                <a:highlight>
                  <a:srgbClr val="FFFFFF"/>
                </a:highlight>
                <a:latin typeface="Times New Roman" panose="02020603050405020304" pitchFamily="18" charset="0"/>
                <a:cs typeface="Times New Roman" panose="02020603050405020304" pitchFamily="18" charset="0"/>
              </a:rPr>
              <a:t>math</a:t>
            </a:r>
            <a:r>
              <a:rPr lang="en-IN" sz="1200" b="0" dirty="0" err="1">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err="1">
                <a:solidFill>
                  <a:srgbClr val="795E26"/>
                </a:solidFill>
                <a:effectLst/>
                <a:highlight>
                  <a:srgbClr val="FFFFFF"/>
                </a:highlight>
                <a:latin typeface="Times New Roman" panose="02020603050405020304" pitchFamily="18" charset="0"/>
                <a:cs typeface="Times New Roman" panose="02020603050405020304" pitchFamily="18" charset="0"/>
              </a:rPr>
              <a:t>ceil</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k</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 </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h</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imgResize</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 </a:t>
            </a:r>
            <a:r>
              <a:rPr lang="en-IN" sz="1200" b="0" dirty="0">
                <a:solidFill>
                  <a:srgbClr val="267F99"/>
                </a:solidFill>
                <a:effectLst/>
                <a:highlight>
                  <a:srgbClr val="FFFFFF"/>
                </a:highlight>
                <a:latin typeface="Times New Roman" panose="02020603050405020304" pitchFamily="18" charset="0"/>
                <a:cs typeface="Times New Roman" panose="02020603050405020304" pitchFamily="18" charset="0"/>
              </a:rPr>
              <a:t>cv2</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795E26"/>
                </a:solidFill>
                <a:effectLst/>
                <a:highlight>
                  <a:srgbClr val="FFFFFF"/>
                </a:highlight>
                <a:latin typeface="Times New Roman" panose="02020603050405020304" pitchFamily="18" charset="0"/>
                <a:cs typeface="Times New Roman" panose="02020603050405020304" pitchFamily="18" charset="0"/>
              </a:rPr>
              <a:t>resize</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imgCrop</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imgSize</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hCal</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imgResizeShape</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imgResize</a:t>
            </a:r>
            <a:r>
              <a:rPr lang="en-IN" sz="1200" b="0" dirty="0" err="1">
                <a:solidFill>
                  <a:srgbClr val="000000"/>
                </a:solidFill>
                <a:effectLst/>
                <a:highlight>
                  <a:srgbClr val="FFFFFF"/>
                </a:highlight>
                <a:latin typeface="Times New Roman" panose="02020603050405020304" pitchFamily="18" charset="0"/>
                <a:cs typeface="Times New Roman" panose="02020603050405020304" pitchFamily="18" charset="0"/>
              </a:rPr>
              <a:t>.shape</a:t>
            </a:r>
            <a:endPar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hGap</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 </a:t>
            </a:r>
            <a:r>
              <a:rPr lang="en-IN" sz="1200" b="0" dirty="0" err="1">
                <a:solidFill>
                  <a:srgbClr val="267F99"/>
                </a:solidFill>
                <a:effectLst/>
                <a:highlight>
                  <a:srgbClr val="FFFFFF"/>
                </a:highlight>
                <a:latin typeface="Times New Roman" panose="02020603050405020304" pitchFamily="18" charset="0"/>
                <a:cs typeface="Times New Roman" panose="02020603050405020304" pitchFamily="18" charset="0"/>
              </a:rPr>
              <a:t>math</a:t>
            </a:r>
            <a:r>
              <a:rPr lang="en-IN" sz="1200" b="0" dirty="0" err="1">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err="1">
                <a:solidFill>
                  <a:srgbClr val="795E26"/>
                </a:solidFill>
                <a:effectLst/>
                <a:highlight>
                  <a:srgbClr val="FFFFFF"/>
                </a:highlight>
                <a:latin typeface="Times New Roman" panose="02020603050405020304" pitchFamily="18" charset="0"/>
                <a:cs typeface="Times New Roman" panose="02020603050405020304" pitchFamily="18" charset="0"/>
              </a:rPr>
              <a:t>ceil</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imgSize</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hCal</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 </a:t>
            </a:r>
            <a:r>
              <a:rPr lang="en-IN" sz="1200" b="0" dirty="0">
                <a:solidFill>
                  <a:srgbClr val="098658"/>
                </a:solidFill>
                <a:effectLst/>
                <a:highlight>
                  <a:srgbClr val="FFFFFF"/>
                </a:highlight>
                <a:latin typeface="Times New Roman" panose="02020603050405020304" pitchFamily="18" charset="0"/>
                <a:cs typeface="Times New Roman" panose="02020603050405020304" pitchFamily="18" charset="0"/>
              </a:rPr>
              <a:t>2</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imgWhite</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hGap</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hCal</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hGap</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 =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imgResize</a:t>
            </a:r>
            <a:endPar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prediction</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 </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index</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classifier</a:t>
            </a:r>
            <a:r>
              <a:rPr lang="en-IN" sz="1200" b="0" dirty="0" err="1">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err="1">
                <a:solidFill>
                  <a:srgbClr val="795E26"/>
                </a:solidFill>
                <a:effectLst/>
                <a:highlight>
                  <a:srgbClr val="FFFFFF"/>
                </a:highlight>
                <a:latin typeface="Times New Roman" panose="02020603050405020304" pitchFamily="18" charset="0"/>
                <a:cs typeface="Times New Roman" panose="02020603050405020304" pitchFamily="18" charset="0"/>
              </a:rPr>
              <a:t>getPrediction</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imgWhite</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draw</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a:solidFill>
                  <a:srgbClr val="0070C1"/>
                </a:solidFill>
                <a:effectLst/>
                <a:highlight>
                  <a:srgbClr val="FFFFFF"/>
                </a:highlight>
                <a:latin typeface="Times New Roman" panose="02020603050405020304" pitchFamily="18" charset="0"/>
                <a:cs typeface="Times New Roman" panose="02020603050405020304" pitchFamily="18" charset="0"/>
              </a:rPr>
              <a:t>False</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b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b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a:solidFill>
                  <a:srgbClr val="267F99"/>
                </a:solidFill>
                <a:effectLst/>
                <a:highlight>
                  <a:srgbClr val="FFFFFF"/>
                </a:highlight>
                <a:latin typeface="Times New Roman" panose="02020603050405020304" pitchFamily="18" charset="0"/>
                <a:cs typeface="Times New Roman" panose="02020603050405020304" pitchFamily="18" charset="0"/>
              </a:rPr>
              <a:t>cv2</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795E26"/>
                </a:solidFill>
                <a:effectLst/>
                <a:highlight>
                  <a:srgbClr val="FFFFFF"/>
                </a:highlight>
                <a:latin typeface="Times New Roman" panose="02020603050405020304" pitchFamily="18" charset="0"/>
                <a:cs typeface="Times New Roman" panose="02020603050405020304" pitchFamily="18" charset="0"/>
              </a:rPr>
              <a:t>rectangle</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imgOutput</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x</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offset</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y</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offset</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98658"/>
                </a:solidFill>
                <a:effectLst/>
                <a:highlight>
                  <a:srgbClr val="FFFFFF"/>
                </a:highlight>
                <a:latin typeface="Times New Roman" panose="02020603050405020304" pitchFamily="18" charset="0"/>
                <a:cs typeface="Times New Roman" panose="02020603050405020304" pitchFamily="18" charset="0"/>
              </a:rPr>
              <a:t>70</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x</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offset</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98658"/>
                </a:solidFill>
                <a:effectLst/>
                <a:highlight>
                  <a:srgbClr val="FFFFFF"/>
                </a:highlight>
                <a:latin typeface="Times New Roman" panose="02020603050405020304" pitchFamily="18" charset="0"/>
                <a:cs typeface="Times New Roman" panose="02020603050405020304" pitchFamily="18" charset="0"/>
              </a:rPr>
              <a:t>400</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y</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 </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offset</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98658"/>
                </a:solidFill>
                <a:effectLst/>
                <a:highlight>
                  <a:srgbClr val="FFFFFF"/>
                </a:highlight>
                <a:latin typeface="Times New Roman" panose="02020603050405020304" pitchFamily="18" charset="0"/>
                <a:cs typeface="Times New Roman" panose="02020603050405020304" pitchFamily="18" charset="0"/>
              </a:rPr>
              <a:t>60</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98658"/>
                </a:solidFill>
                <a:effectLst/>
                <a:highlight>
                  <a:srgbClr val="FFFFFF"/>
                </a:highlight>
                <a:latin typeface="Times New Roman" panose="02020603050405020304" pitchFamily="18" charset="0"/>
                <a:cs typeface="Times New Roman" panose="02020603050405020304" pitchFamily="18" charset="0"/>
              </a:rPr>
              <a:t>50</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98658"/>
                </a:solidFill>
                <a:effectLst/>
                <a:highlight>
                  <a:srgbClr val="FFFFFF"/>
                </a:highlight>
                <a:latin typeface="Times New Roman" panose="02020603050405020304" pitchFamily="18" charset="0"/>
                <a:cs typeface="Times New Roman" panose="02020603050405020304" pitchFamily="18" charset="0"/>
              </a:rPr>
              <a:t>0</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98658"/>
                </a:solidFill>
                <a:effectLst/>
                <a:highlight>
                  <a:srgbClr val="FFFFFF"/>
                </a:highlight>
                <a:latin typeface="Times New Roman" panose="02020603050405020304" pitchFamily="18" charset="0"/>
                <a:cs typeface="Times New Roman" panose="02020603050405020304" pitchFamily="18" charset="0"/>
              </a:rPr>
              <a:t>255</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98658"/>
                </a:solidFill>
                <a:effectLst/>
                <a:highlight>
                  <a:srgbClr val="FFFFFF"/>
                </a:highlight>
                <a:latin typeface="Times New Roman" panose="02020603050405020304" pitchFamily="18" charset="0"/>
                <a:cs typeface="Times New Roman" panose="02020603050405020304" pitchFamily="18" charset="0"/>
              </a:rPr>
              <a:t>0</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267F99"/>
                </a:solidFill>
                <a:effectLst/>
                <a:highlight>
                  <a:srgbClr val="FFFFFF"/>
                </a:highlight>
                <a:latin typeface="Times New Roman" panose="02020603050405020304" pitchFamily="18" charset="0"/>
                <a:cs typeface="Times New Roman" panose="02020603050405020304" pitchFamily="18" charset="0"/>
              </a:rPr>
              <a:t>cv2</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FILLED</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p>
          <a:p>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a:solidFill>
                  <a:srgbClr val="267F99"/>
                </a:solidFill>
                <a:effectLst/>
                <a:highlight>
                  <a:srgbClr val="FFFFFF"/>
                </a:highlight>
                <a:latin typeface="Times New Roman" panose="02020603050405020304" pitchFamily="18" charset="0"/>
                <a:cs typeface="Times New Roman" panose="02020603050405020304" pitchFamily="18" charset="0"/>
              </a:rPr>
              <a:t>cv2</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795E26"/>
                </a:solidFill>
                <a:effectLst/>
                <a:highlight>
                  <a:srgbClr val="FFFFFF"/>
                </a:highlight>
                <a:latin typeface="Times New Roman" panose="02020603050405020304" pitchFamily="18" charset="0"/>
                <a:cs typeface="Times New Roman" panose="02020603050405020304" pitchFamily="18" charset="0"/>
              </a:rPr>
              <a:t>putText</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imgOutput</a:t>
            </a:r>
            <a:r>
              <a:rPr lang="en-IN" sz="1200" b="0" dirty="0" err="1">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labels</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index</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x</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y</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98658"/>
                </a:solidFill>
                <a:effectLst/>
                <a:highlight>
                  <a:srgbClr val="FFFFFF"/>
                </a:highlight>
                <a:latin typeface="Times New Roman" panose="02020603050405020304" pitchFamily="18" charset="0"/>
                <a:cs typeface="Times New Roman" panose="02020603050405020304" pitchFamily="18" charset="0"/>
              </a:rPr>
              <a:t>30</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267F99"/>
                </a:solidFill>
                <a:effectLst/>
                <a:highlight>
                  <a:srgbClr val="FFFFFF"/>
                </a:highlight>
                <a:latin typeface="Times New Roman" panose="02020603050405020304" pitchFamily="18" charset="0"/>
                <a:cs typeface="Times New Roman" panose="02020603050405020304" pitchFamily="18" charset="0"/>
              </a:rPr>
              <a:t>cv2</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FONT_HERSHEY_COMPLEX</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98658"/>
                </a:solidFill>
                <a:effectLst/>
                <a:highlight>
                  <a:srgbClr val="FFFFFF"/>
                </a:highlight>
                <a:latin typeface="Times New Roman" panose="02020603050405020304" pitchFamily="18" charset="0"/>
                <a:cs typeface="Times New Roman" panose="02020603050405020304" pitchFamily="18" charset="0"/>
              </a:rPr>
              <a:t>2</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98658"/>
                </a:solidFill>
                <a:effectLst/>
                <a:highlight>
                  <a:srgbClr val="FFFFFF"/>
                </a:highlight>
                <a:latin typeface="Times New Roman" panose="02020603050405020304" pitchFamily="18" charset="0"/>
                <a:cs typeface="Times New Roman" panose="02020603050405020304" pitchFamily="18" charset="0"/>
              </a:rPr>
              <a:t>0</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98658"/>
                </a:solidFill>
                <a:effectLst/>
                <a:highlight>
                  <a:srgbClr val="FFFFFF"/>
                </a:highlight>
                <a:latin typeface="Times New Roman" panose="02020603050405020304" pitchFamily="18" charset="0"/>
                <a:cs typeface="Times New Roman" panose="02020603050405020304" pitchFamily="18" charset="0"/>
              </a:rPr>
              <a:t>0</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98658"/>
                </a:solidFill>
                <a:effectLst/>
                <a:highlight>
                  <a:srgbClr val="FFFFFF"/>
                </a:highlight>
                <a:latin typeface="Times New Roman" panose="02020603050405020304" pitchFamily="18" charset="0"/>
                <a:cs typeface="Times New Roman" panose="02020603050405020304" pitchFamily="18" charset="0"/>
              </a:rPr>
              <a:t>0</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98658"/>
                </a:solidFill>
                <a:effectLst/>
                <a:highlight>
                  <a:srgbClr val="FFFFFF"/>
                </a:highlight>
                <a:latin typeface="Times New Roman" panose="02020603050405020304" pitchFamily="18" charset="0"/>
                <a:cs typeface="Times New Roman" panose="02020603050405020304" pitchFamily="18" charset="0"/>
              </a:rPr>
              <a:t>2</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p>
          <a:p>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a:solidFill>
                  <a:srgbClr val="267F99"/>
                </a:solidFill>
                <a:effectLst/>
                <a:highlight>
                  <a:srgbClr val="FFFFFF"/>
                </a:highlight>
                <a:latin typeface="Times New Roman" panose="02020603050405020304" pitchFamily="18" charset="0"/>
                <a:cs typeface="Times New Roman" panose="02020603050405020304" pitchFamily="18" charset="0"/>
              </a:rPr>
              <a:t>cv2</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795E26"/>
                </a:solidFill>
                <a:effectLst/>
                <a:highlight>
                  <a:srgbClr val="FFFFFF"/>
                </a:highlight>
                <a:latin typeface="Times New Roman" panose="02020603050405020304" pitchFamily="18" charset="0"/>
                <a:cs typeface="Times New Roman" panose="02020603050405020304" pitchFamily="18" charset="0"/>
              </a:rPr>
              <a:t>rectangle</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imgOutput</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x</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offset</a:t>
            </a:r>
            <a:r>
              <a:rPr lang="en-IN" sz="1200" b="0" dirty="0" err="1">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y</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offset</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x</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 </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w</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 </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offset</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y</a:t>
            </a:r>
            <a:r>
              <a:rPr lang="en-IN" sz="1200" b="0" dirty="0" err="1">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h</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 </a:t>
            </a:r>
            <a:r>
              <a:rPr lang="en-IN" sz="1200" b="0" dirty="0">
                <a:solidFill>
                  <a:srgbClr val="001080"/>
                </a:solidFill>
                <a:effectLst/>
                <a:highlight>
                  <a:srgbClr val="FFFFFF"/>
                </a:highlight>
                <a:latin typeface="Times New Roman" panose="02020603050405020304" pitchFamily="18" charset="0"/>
                <a:cs typeface="Times New Roman" panose="02020603050405020304" pitchFamily="18" charset="0"/>
              </a:rPr>
              <a:t>offset</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98658"/>
                </a:solidFill>
                <a:effectLst/>
                <a:highlight>
                  <a:srgbClr val="FFFFFF"/>
                </a:highlight>
                <a:latin typeface="Times New Roman" panose="02020603050405020304" pitchFamily="18" charset="0"/>
                <a:cs typeface="Times New Roman" panose="02020603050405020304" pitchFamily="18" charset="0"/>
              </a:rPr>
              <a:t>0</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98658"/>
                </a:solidFill>
                <a:effectLst/>
                <a:highlight>
                  <a:srgbClr val="FFFFFF"/>
                </a:highlight>
                <a:latin typeface="Times New Roman" panose="02020603050405020304" pitchFamily="18" charset="0"/>
                <a:cs typeface="Times New Roman" panose="02020603050405020304" pitchFamily="18" charset="0"/>
              </a:rPr>
              <a:t>255</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98658"/>
                </a:solidFill>
                <a:effectLst/>
                <a:highlight>
                  <a:srgbClr val="FFFFFF"/>
                </a:highlight>
                <a:latin typeface="Times New Roman" panose="02020603050405020304" pitchFamily="18" charset="0"/>
                <a:cs typeface="Times New Roman" panose="02020603050405020304" pitchFamily="18" charset="0"/>
              </a:rPr>
              <a:t>0</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98658"/>
                </a:solidFill>
                <a:effectLst/>
                <a:highlight>
                  <a:srgbClr val="FFFFFF"/>
                </a:highlight>
                <a:latin typeface="Times New Roman" panose="02020603050405020304" pitchFamily="18" charset="0"/>
                <a:cs typeface="Times New Roman" panose="02020603050405020304" pitchFamily="18" charset="0"/>
              </a:rPr>
              <a:t>4</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b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b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a:solidFill>
                  <a:srgbClr val="267F99"/>
                </a:solidFill>
                <a:effectLst/>
                <a:highlight>
                  <a:srgbClr val="FFFFFF"/>
                </a:highlight>
                <a:latin typeface="Times New Roman" panose="02020603050405020304" pitchFamily="18" charset="0"/>
                <a:cs typeface="Times New Roman" panose="02020603050405020304" pitchFamily="18" charset="0"/>
              </a:rPr>
              <a:t>cv2</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795E26"/>
                </a:solidFill>
                <a:effectLst/>
                <a:highlight>
                  <a:srgbClr val="FFFFFF"/>
                </a:highlight>
                <a:latin typeface="Times New Roman" panose="02020603050405020304" pitchFamily="18" charset="0"/>
                <a:cs typeface="Times New Roman" panose="02020603050405020304" pitchFamily="18" charset="0"/>
              </a:rPr>
              <a:t>imshow</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A31515"/>
                </a:solidFill>
                <a:effectLst/>
                <a:highlight>
                  <a:srgbClr val="FFFFFF"/>
                </a:highlight>
                <a:latin typeface="Times New Roman" panose="02020603050405020304" pitchFamily="18" charset="0"/>
                <a:cs typeface="Times New Roman" panose="02020603050405020304" pitchFamily="18" charset="0"/>
              </a:rPr>
              <a:t>'</a:t>
            </a:r>
            <a:r>
              <a:rPr lang="en-IN" sz="1200" b="0" dirty="0" err="1">
                <a:solidFill>
                  <a:srgbClr val="A31515"/>
                </a:solidFill>
                <a:effectLst/>
                <a:highlight>
                  <a:srgbClr val="FFFFFF"/>
                </a:highlight>
                <a:latin typeface="Times New Roman" panose="02020603050405020304" pitchFamily="18" charset="0"/>
                <a:cs typeface="Times New Roman" panose="02020603050405020304" pitchFamily="18" charset="0"/>
              </a:rPr>
              <a:t>ImageCrop</a:t>
            </a:r>
            <a:r>
              <a:rPr lang="en-IN" sz="1200" b="0" dirty="0">
                <a:solidFill>
                  <a:srgbClr val="A31515"/>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imgCrop</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a:solidFill>
                  <a:srgbClr val="267F99"/>
                </a:solidFill>
                <a:effectLst/>
                <a:highlight>
                  <a:srgbClr val="FFFFFF"/>
                </a:highlight>
                <a:latin typeface="Times New Roman" panose="02020603050405020304" pitchFamily="18" charset="0"/>
                <a:cs typeface="Times New Roman" panose="02020603050405020304" pitchFamily="18" charset="0"/>
              </a:rPr>
              <a:t>cv2</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795E26"/>
                </a:solidFill>
                <a:effectLst/>
                <a:highlight>
                  <a:srgbClr val="FFFFFF"/>
                </a:highlight>
                <a:latin typeface="Times New Roman" panose="02020603050405020304" pitchFamily="18" charset="0"/>
                <a:cs typeface="Times New Roman" panose="02020603050405020304" pitchFamily="18" charset="0"/>
              </a:rPr>
              <a:t>imshow</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A31515"/>
                </a:solidFill>
                <a:effectLst/>
                <a:highlight>
                  <a:srgbClr val="FFFFFF"/>
                </a:highlight>
                <a:latin typeface="Times New Roman" panose="02020603050405020304" pitchFamily="18" charset="0"/>
                <a:cs typeface="Times New Roman" panose="02020603050405020304" pitchFamily="18" charset="0"/>
              </a:rPr>
              <a:t>'</a:t>
            </a:r>
            <a:r>
              <a:rPr lang="en-IN" sz="1200" b="0" dirty="0" err="1">
                <a:solidFill>
                  <a:srgbClr val="A31515"/>
                </a:solidFill>
                <a:effectLst/>
                <a:highlight>
                  <a:srgbClr val="FFFFFF"/>
                </a:highlight>
                <a:latin typeface="Times New Roman" panose="02020603050405020304" pitchFamily="18" charset="0"/>
                <a:cs typeface="Times New Roman" panose="02020603050405020304" pitchFamily="18" charset="0"/>
              </a:rPr>
              <a:t>ImageWhite</a:t>
            </a:r>
            <a:r>
              <a:rPr lang="en-IN" sz="1200" b="0" dirty="0">
                <a:solidFill>
                  <a:srgbClr val="A31515"/>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imgWhite</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a:solidFill>
                  <a:srgbClr val="AF00DB"/>
                </a:solidFill>
                <a:effectLst/>
                <a:highlight>
                  <a:srgbClr val="FFFFFF"/>
                </a:highlight>
                <a:latin typeface="Times New Roman" panose="02020603050405020304" pitchFamily="18" charset="0"/>
                <a:cs typeface="Times New Roman" panose="02020603050405020304" pitchFamily="18" charset="0"/>
              </a:rPr>
              <a:t>else</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a:solidFill>
                  <a:srgbClr val="795E26"/>
                </a:solidFill>
                <a:effectLst/>
                <a:highlight>
                  <a:srgbClr val="FFFFFF"/>
                </a:highlight>
                <a:latin typeface="Times New Roman" panose="02020603050405020304" pitchFamily="18" charset="0"/>
                <a:cs typeface="Times New Roman" panose="02020603050405020304" pitchFamily="18" charset="0"/>
              </a:rPr>
              <a:t>print</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A31515"/>
                </a:solidFill>
                <a:effectLst/>
                <a:highlight>
                  <a:srgbClr val="FFFFFF"/>
                </a:highlight>
                <a:latin typeface="Times New Roman" panose="02020603050405020304" pitchFamily="18" charset="0"/>
                <a:cs typeface="Times New Roman" panose="02020603050405020304" pitchFamily="18" charset="0"/>
              </a:rPr>
              <a:t>"</a:t>
            </a:r>
            <a:r>
              <a:rPr lang="en-IN" sz="1200" b="0" dirty="0" err="1">
                <a:solidFill>
                  <a:srgbClr val="A31515"/>
                </a:solidFill>
                <a:effectLst/>
                <a:highlight>
                  <a:srgbClr val="FFFFFF"/>
                </a:highlight>
                <a:latin typeface="Times New Roman" panose="02020603050405020304" pitchFamily="18" charset="0"/>
                <a:cs typeface="Times New Roman" panose="02020603050405020304" pitchFamily="18" charset="0"/>
              </a:rPr>
              <a:t>imgCrop</a:t>
            </a:r>
            <a:r>
              <a:rPr lang="en-IN" sz="1200" b="0" dirty="0">
                <a:solidFill>
                  <a:srgbClr val="A31515"/>
                </a:solidFill>
                <a:effectLst/>
                <a:highlight>
                  <a:srgbClr val="FFFFFF"/>
                </a:highlight>
                <a:latin typeface="Times New Roman" panose="02020603050405020304" pitchFamily="18" charset="0"/>
                <a:cs typeface="Times New Roman" panose="02020603050405020304" pitchFamily="18" charset="0"/>
              </a:rPr>
              <a:t> has an invalid size. Skipping..."</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a:solidFill>
                  <a:srgbClr val="267F99"/>
                </a:solidFill>
                <a:effectLst/>
                <a:highlight>
                  <a:srgbClr val="FFFFFF"/>
                </a:highlight>
                <a:latin typeface="Times New Roman" panose="02020603050405020304" pitchFamily="18" charset="0"/>
                <a:cs typeface="Times New Roman" panose="02020603050405020304" pitchFamily="18" charset="0"/>
              </a:rPr>
              <a:t>cv2</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795E26"/>
                </a:solidFill>
                <a:effectLst/>
                <a:highlight>
                  <a:srgbClr val="FFFFFF"/>
                </a:highlight>
                <a:latin typeface="Times New Roman" panose="02020603050405020304" pitchFamily="18" charset="0"/>
                <a:cs typeface="Times New Roman" panose="02020603050405020304" pitchFamily="18" charset="0"/>
              </a:rPr>
              <a:t>imshow</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A31515"/>
                </a:solidFill>
                <a:effectLst/>
                <a:highlight>
                  <a:srgbClr val="FFFFFF"/>
                </a:highlight>
                <a:latin typeface="Times New Roman" panose="02020603050405020304" pitchFamily="18" charset="0"/>
                <a:cs typeface="Times New Roman" panose="02020603050405020304" pitchFamily="18" charset="0"/>
              </a:rPr>
              <a:t>'Image'</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imgOutput</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a:solidFill>
                  <a:srgbClr val="AF00DB"/>
                </a:solidFill>
                <a:effectLst/>
                <a:highlight>
                  <a:srgbClr val="FFFFFF"/>
                </a:highlight>
                <a:latin typeface="Times New Roman" panose="02020603050405020304" pitchFamily="18" charset="0"/>
                <a:cs typeface="Times New Roman" panose="02020603050405020304" pitchFamily="18" charset="0"/>
              </a:rPr>
              <a:t>if</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a:solidFill>
                  <a:srgbClr val="267F99"/>
                </a:solidFill>
                <a:effectLst/>
                <a:highlight>
                  <a:srgbClr val="FFFFFF"/>
                </a:highlight>
                <a:latin typeface="Times New Roman" panose="02020603050405020304" pitchFamily="18" charset="0"/>
                <a:cs typeface="Times New Roman" panose="02020603050405020304" pitchFamily="18" charset="0"/>
              </a:rPr>
              <a:t>cv2</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795E26"/>
                </a:solidFill>
                <a:effectLst/>
                <a:highlight>
                  <a:srgbClr val="FFFFFF"/>
                </a:highlight>
                <a:latin typeface="Times New Roman" panose="02020603050405020304" pitchFamily="18" charset="0"/>
                <a:cs typeface="Times New Roman" panose="02020603050405020304" pitchFamily="18" charset="0"/>
              </a:rPr>
              <a:t>waitKey</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098658"/>
                </a:solidFill>
                <a:effectLst/>
                <a:highlight>
                  <a:srgbClr val="FFFFFF"/>
                </a:highlight>
                <a:latin typeface="Times New Roman" panose="02020603050405020304" pitchFamily="18" charset="0"/>
                <a:cs typeface="Times New Roman" panose="02020603050405020304" pitchFamily="18" charset="0"/>
              </a:rPr>
              <a:t>1</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&amp; </a:t>
            </a:r>
            <a:r>
              <a:rPr lang="en-IN" sz="1200" b="0" dirty="0">
                <a:solidFill>
                  <a:srgbClr val="0000FF"/>
                </a:solidFill>
                <a:effectLst/>
                <a:highlight>
                  <a:srgbClr val="FFFFFF"/>
                </a:highlight>
                <a:latin typeface="Times New Roman" panose="02020603050405020304" pitchFamily="18" charset="0"/>
                <a:cs typeface="Times New Roman" panose="02020603050405020304" pitchFamily="18" charset="0"/>
              </a:rPr>
              <a:t>0x</a:t>
            </a:r>
            <a:r>
              <a:rPr lang="en-IN" sz="1200" b="0" dirty="0">
                <a:solidFill>
                  <a:srgbClr val="098658"/>
                </a:solidFill>
                <a:effectLst/>
                <a:highlight>
                  <a:srgbClr val="FFFFFF"/>
                </a:highlight>
                <a:latin typeface="Times New Roman" panose="02020603050405020304" pitchFamily="18" charset="0"/>
                <a:cs typeface="Times New Roman" panose="02020603050405020304" pitchFamily="18" charset="0"/>
              </a:rPr>
              <a:t>FF</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 </a:t>
            </a:r>
            <a:r>
              <a:rPr lang="en-IN" sz="1200" b="0" dirty="0" err="1">
                <a:solidFill>
                  <a:srgbClr val="795E26"/>
                </a:solidFill>
                <a:effectLst/>
                <a:highlight>
                  <a:srgbClr val="FFFFFF"/>
                </a:highlight>
                <a:latin typeface="Times New Roman" panose="02020603050405020304" pitchFamily="18" charset="0"/>
                <a:cs typeface="Times New Roman" panose="02020603050405020304" pitchFamily="18" charset="0"/>
              </a:rPr>
              <a:t>ord</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A31515"/>
                </a:solidFill>
                <a:effectLst/>
                <a:highlight>
                  <a:srgbClr val="FFFFFF"/>
                </a:highlight>
                <a:latin typeface="Times New Roman" panose="02020603050405020304" pitchFamily="18" charset="0"/>
                <a:cs typeface="Times New Roman" panose="02020603050405020304" pitchFamily="18" charset="0"/>
              </a:rPr>
              <a:t>'q'</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        </a:t>
            </a:r>
            <a:r>
              <a:rPr lang="en-IN" sz="1200" b="0" dirty="0">
                <a:solidFill>
                  <a:srgbClr val="AF00DB"/>
                </a:solidFill>
                <a:effectLst/>
                <a:highlight>
                  <a:srgbClr val="FFFFFF"/>
                </a:highlight>
                <a:latin typeface="Times New Roman" panose="02020603050405020304" pitchFamily="18" charset="0"/>
                <a:cs typeface="Times New Roman" panose="02020603050405020304" pitchFamily="18" charset="0"/>
              </a:rPr>
              <a:t>break</a:t>
            </a:r>
            <a:endPar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r>
              <a:rPr lang="en-IN" sz="1200" b="0" dirty="0" err="1">
                <a:solidFill>
                  <a:srgbClr val="001080"/>
                </a:solidFill>
                <a:effectLst/>
                <a:highlight>
                  <a:srgbClr val="FFFFFF"/>
                </a:highlight>
                <a:latin typeface="Times New Roman" panose="02020603050405020304" pitchFamily="18" charset="0"/>
                <a:cs typeface="Times New Roman" panose="02020603050405020304" pitchFamily="18" charset="0"/>
              </a:rPr>
              <a:t>cap</a:t>
            </a:r>
            <a:r>
              <a:rPr lang="en-IN" sz="1200" b="0" dirty="0" err="1">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err="1">
                <a:solidFill>
                  <a:srgbClr val="795E26"/>
                </a:solidFill>
                <a:effectLst/>
                <a:highlight>
                  <a:srgbClr val="FFFFFF"/>
                </a:highlight>
                <a:latin typeface="Times New Roman" panose="02020603050405020304" pitchFamily="18" charset="0"/>
                <a:cs typeface="Times New Roman" panose="02020603050405020304" pitchFamily="18" charset="0"/>
              </a:rPr>
              <a:t>release</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r>
              <a:rPr lang="en-IN" sz="1200" b="0" dirty="0">
                <a:solidFill>
                  <a:srgbClr val="267F99"/>
                </a:solidFill>
                <a:effectLst/>
                <a:highlight>
                  <a:srgbClr val="FFFFFF"/>
                </a:highlight>
                <a:latin typeface="Times New Roman" panose="02020603050405020304" pitchFamily="18" charset="0"/>
                <a:cs typeface="Times New Roman" panose="02020603050405020304" pitchFamily="18" charset="0"/>
              </a:rPr>
              <a:t>cv2</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r>
              <a:rPr lang="en-IN" sz="1200" b="0" dirty="0">
                <a:solidFill>
                  <a:srgbClr val="795E26"/>
                </a:solidFill>
                <a:effectLst/>
                <a:highlight>
                  <a:srgbClr val="FFFFFF"/>
                </a:highlight>
                <a:latin typeface="Times New Roman" panose="02020603050405020304" pitchFamily="18" charset="0"/>
                <a:cs typeface="Times New Roman" panose="02020603050405020304" pitchFamily="18" charset="0"/>
              </a:rPr>
              <a:t>destroyAllWindows</a:t>
            </a:r>
            <a: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t>()</a:t>
            </a:r>
          </a:p>
          <a:p>
            <a:br>
              <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rPr>
            </a:br>
            <a:endParaRPr lang="en-IN" sz="1200" b="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15112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F535DB-9F0E-911E-2340-BE8335A7309A}"/>
              </a:ext>
            </a:extLst>
          </p:cNvPr>
          <p:cNvSpPr txBox="1"/>
          <p:nvPr/>
        </p:nvSpPr>
        <p:spPr>
          <a:xfrm>
            <a:off x="288758" y="1155032"/>
            <a:ext cx="11718758" cy="4524315"/>
          </a:xfrm>
          <a:prstGeom prst="rect">
            <a:avLst/>
          </a:prstGeom>
          <a:noFill/>
        </p:spPr>
        <p:txBody>
          <a:bodyPr wrap="square" rtlCol="0">
            <a:spAutoFit/>
          </a:bodyPr>
          <a:lstStyle/>
          <a:p>
            <a:r>
              <a:rPr lang="en-IN" sz="1500" b="1" dirty="0">
                <a:latin typeface="Times New Roman" panose="02020603050405020304" pitchFamily="18" charset="0"/>
                <a:cs typeface="Times New Roman" panose="02020603050405020304" pitchFamily="18" charset="0"/>
              </a:rPr>
              <a:t>Model Implementation &amp; Training</a:t>
            </a:r>
          </a:p>
          <a:p>
            <a:endParaRPr lang="en-IN" b="1" dirty="0"/>
          </a:p>
          <a:p>
            <a:pPr marL="228600" indent="-228600">
              <a:buAutoNum type="arabicPeriod"/>
            </a:pPr>
            <a:r>
              <a:rPr lang="en-IN" sz="1200" b="1" dirty="0">
                <a:latin typeface="Times New Roman" panose="02020603050405020304" pitchFamily="18" charset="0"/>
                <a:cs typeface="Times New Roman" panose="02020603050405020304" pitchFamily="18" charset="0"/>
              </a:rPr>
              <a:t>Convolutional Neural Networks (CNNs):</a:t>
            </a:r>
            <a:endParaRPr lang="en-IN" sz="12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Ø"/>
            </a:pPr>
            <a:r>
              <a:rPr lang="en-IN" sz="1200" b="1" dirty="0">
                <a:latin typeface="Times New Roman" panose="02020603050405020304" pitchFamily="18" charset="0"/>
                <a:cs typeface="Times New Roman" panose="02020603050405020304" pitchFamily="18" charset="0"/>
              </a:rPr>
              <a:t>Base Model:</a:t>
            </a:r>
            <a:r>
              <a:rPr lang="en-IN" sz="1200" dirty="0">
                <a:latin typeface="Times New Roman" panose="02020603050405020304" pitchFamily="18" charset="0"/>
                <a:cs typeface="Times New Roman" panose="02020603050405020304" pitchFamily="18" charset="0"/>
              </a:rPr>
              <a:t> CNNs were chosen for their proven ability to recognize spatial patterns in images, making them ideal for gesture detection.</a:t>
            </a:r>
          </a:p>
          <a:p>
            <a:pPr>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a:p>
            <a:r>
              <a:rPr lang="en-IN" sz="1200" b="1" dirty="0">
                <a:latin typeface="Times New Roman" panose="02020603050405020304" pitchFamily="18" charset="0"/>
                <a:cs typeface="Times New Roman" panose="02020603050405020304" pitchFamily="18" charset="0"/>
              </a:rPr>
              <a:t>2. Data Preparation:</a:t>
            </a:r>
            <a:endParaRPr lang="en-IN" sz="12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Ø"/>
            </a:pPr>
            <a:r>
              <a:rPr lang="en-IN" sz="1200" b="1" dirty="0">
                <a:latin typeface="Times New Roman" panose="02020603050405020304" pitchFamily="18" charset="0"/>
                <a:cs typeface="Times New Roman" panose="02020603050405020304" pitchFamily="18" charset="0"/>
              </a:rPr>
              <a:t>Dataset Splitting:</a:t>
            </a:r>
            <a:r>
              <a:rPr lang="en-IN" sz="1200" dirty="0">
                <a:latin typeface="Times New Roman" panose="02020603050405020304" pitchFamily="18" charset="0"/>
                <a:cs typeface="Times New Roman" panose="02020603050405020304" pitchFamily="18" charset="0"/>
              </a:rPr>
              <a:t> 70% training, 15% validation, 15% testing.</a:t>
            </a:r>
          </a:p>
          <a:p>
            <a:pPr marL="171450" indent="-171450">
              <a:buFont typeface="Wingdings" panose="05000000000000000000" pitchFamily="2" charset="2"/>
              <a:buChar char="Ø"/>
            </a:pPr>
            <a:endParaRPr lang="en-IN" sz="12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Ø"/>
            </a:pPr>
            <a:r>
              <a:rPr lang="en-IN" sz="1200" b="1" dirty="0">
                <a:latin typeface="Times New Roman" panose="02020603050405020304" pitchFamily="18" charset="0"/>
                <a:cs typeface="Times New Roman" panose="02020603050405020304" pitchFamily="18" charset="0"/>
              </a:rPr>
              <a:t>Data Augmentation:</a:t>
            </a:r>
            <a:r>
              <a:rPr lang="en-IN" sz="1200" dirty="0">
                <a:latin typeface="Times New Roman" panose="02020603050405020304" pitchFamily="18" charset="0"/>
                <a:cs typeface="Times New Roman" panose="02020603050405020304" pitchFamily="18" charset="0"/>
              </a:rPr>
              <a:t> Techniques like rotation, scaling, and flipping were applied to enhance model generalization.</a:t>
            </a:r>
          </a:p>
          <a:p>
            <a:pPr>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a:p>
            <a:r>
              <a:rPr lang="en-IN" sz="1200" b="1" dirty="0">
                <a:latin typeface="Times New Roman" panose="02020603050405020304" pitchFamily="18" charset="0"/>
                <a:cs typeface="Times New Roman" panose="02020603050405020304" pitchFamily="18" charset="0"/>
              </a:rPr>
              <a:t>3. Training Process:</a:t>
            </a:r>
            <a:endParaRPr lang="en-IN" sz="12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Ø"/>
            </a:pPr>
            <a:r>
              <a:rPr lang="en-IN" sz="1200" b="1" dirty="0">
                <a:latin typeface="Times New Roman" panose="02020603050405020304" pitchFamily="18" charset="0"/>
                <a:cs typeface="Times New Roman" panose="02020603050405020304" pitchFamily="18" charset="0"/>
              </a:rPr>
              <a:t>Loss Function:</a:t>
            </a:r>
            <a:r>
              <a:rPr lang="en-IN" sz="1200" dirty="0">
                <a:latin typeface="Times New Roman" panose="02020603050405020304" pitchFamily="18" charset="0"/>
                <a:cs typeface="Times New Roman" panose="02020603050405020304" pitchFamily="18" charset="0"/>
              </a:rPr>
              <a:t> Categorical cross-entropy (suitable for multi-class classification).</a:t>
            </a:r>
          </a:p>
          <a:p>
            <a:pPr marL="171450" indent="-171450">
              <a:buFont typeface="Wingdings" panose="05000000000000000000" pitchFamily="2" charset="2"/>
              <a:buChar char="Ø"/>
            </a:pPr>
            <a:endParaRPr lang="en-IN" sz="12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Ø"/>
            </a:pPr>
            <a:r>
              <a:rPr lang="en-IN" sz="1200" b="1" dirty="0">
                <a:latin typeface="Times New Roman" panose="02020603050405020304" pitchFamily="18" charset="0"/>
                <a:cs typeface="Times New Roman" panose="02020603050405020304" pitchFamily="18" charset="0"/>
              </a:rPr>
              <a:t>Optimizer:</a:t>
            </a:r>
            <a:r>
              <a:rPr lang="en-IN" sz="1200" dirty="0">
                <a:latin typeface="Times New Roman" panose="02020603050405020304" pitchFamily="18" charset="0"/>
                <a:cs typeface="Times New Roman" panose="02020603050405020304" pitchFamily="18" charset="0"/>
              </a:rPr>
              <a:t> Adam optimizer (efficient, adaptive learning rate).</a:t>
            </a:r>
          </a:p>
          <a:p>
            <a:pPr marL="171450" indent="-171450">
              <a:buFont typeface="Wingdings" panose="05000000000000000000" pitchFamily="2" charset="2"/>
              <a:buChar char="Ø"/>
            </a:pPr>
            <a:endParaRPr lang="en-IN" sz="12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Ø"/>
            </a:pPr>
            <a:r>
              <a:rPr lang="en-IN" sz="1200" b="1" dirty="0">
                <a:latin typeface="Times New Roman" panose="02020603050405020304" pitchFamily="18" charset="0"/>
                <a:cs typeface="Times New Roman" panose="02020603050405020304" pitchFamily="18" charset="0"/>
              </a:rPr>
              <a:t>Batch Size and Epochs:</a:t>
            </a:r>
            <a:r>
              <a:rPr lang="en-IN" sz="1200" dirty="0">
                <a:latin typeface="Times New Roman" panose="02020603050405020304" pitchFamily="18" charset="0"/>
                <a:cs typeface="Times New Roman" panose="02020603050405020304" pitchFamily="18" charset="0"/>
              </a:rPr>
              <a:t> Batch size of 32, up to 50 epochs with early stopping to prevent overfitting.</a:t>
            </a:r>
          </a:p>
          <a:p>
            <a:pPr>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a:p>
            <a:r>
              <a:rPr lang="en-IN" sz="1200" b="1" dirty="0">
                <a:latin typeface="Times New Roman" panose="02020603050405020304" pitchFamily="18" charset="0"/>
                <a:cs typeface="Times New Roman" panose="02020603050405020304" pitchFamily="18" charset="0"/>
              </a:rPr>
              <a:t>4. Training Pipeline:</a:t>
            </a:r>
            <a:endParaRPr lang="en-IN" sz="12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Ø"/>
            </a:pPr>
            <a:r>
              <a:rPr lang="en-IN" sz="1200" b="1" dirty="0">
                <a:latin typeface="Times New Roman" panose="02020603050405020304" pitchFamily="18" charset="0"/>
                <a:cs typeface="Times New Roman" panose="02020603050405020304" pitchFamily="18" charset="0"/>
              </a:rPr>
              <a:t>Input:</a:t>
            </a:r>
            <a:r>
              <a:rPr lang="en-IN" sz="1200" dirty="0">
                <a:latin typeface="Times New Roman" panose="02020603050405020304" pitchFamily="18" charset="0"/>
                <a:cs typeface="Times New Roman" panose="02020603050405020304" pitchFamily="18" charset="0"/>
              </a:rPr>
              <a:t> Real-time video from web camera.</a:t>
            </a:r>
          </a:p>
          <a:p>
            <a:pPr marL="171450" indent="-171450">
              <a:buFont typeface="Wingdings" panose="05000000000000000000" pitchFamily="2" charset="2"/>
              <a:buChar char="Ø"/>
            </a:pPr>
            <a:endParaRPr lang="en-IN" sz="12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Ø"/>
            </a:pPr>
            <a:r>
              <a:rPr lang="en-IN" sz="1200" b="1" dirty="0">
                <a:latin typeface="Times New Roman" panose="02020603050405020304" pitchFamily="18" charset="0"/>
                <a:cs typeface="Times New Roman" panose="02020603050405020304" pitchFamily="18" charset="0"/>
              </a:rPr>
              <a:t>Preprocessing:</a:t>
            </a:r>
            <a:r>
              <a:rPr lang="en-IN" sz="1200" dirty="0">
                <a:latin typeface="Times New Roman" panose="02020603050405020304" pitchFamily="18" charset="0"/>
                <a:cs typeface="Times New Roman" panose="02020603050405020304" pitchFamily="18" charset="0"/>
              </a:rPr>
              <a:t> Resizing, normalization, grayscale conversion.</a:t>
            </a:r>
          </a:p>
          <a:p>
            <a:pPr marL="171450" indent="-171450">
              <a:buFont typeface="Wingdings" panose="05000000000000000000" pitchFamily="2" charset="2"/>
              <a:buChar char="Ø"/>
            </a:pPr>
            <a:endParaRPr lang="en-IN" sz="12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Ø"/>
            </a:pPr>
            <a:r>
              <a:rPr lang="en-IN" sz="1200" b="1" dirty="0">
                <a:latin typeface="Times New Roman" panose="02020603050405020304" pitchFamily="18" charset="0"/>
                <a:cs typeface="Times New Roman" panose="02020603050405020304" pitchFamily="18" charset="0"/>
              </a:rPr>
              <a:t>CNN-LSTM Model:</a:t>
            </a:r>
            <a:r>
              <a:rPr lang="en-IN" sz="1200" dirty="0">
                <a:latin typeface="Times New Roman" panose="02020603050405020304" pitchFamily="18" charset="0"/>
                <a:cs typeface="Times New Roman" panose="02020603050405020304" pitchFamily="18" charset="0"/>
              </a:rPr>
              <a:t> CNN extracts features, LSTM models temporal dynamics of gestures.</a:t>
            </a:r>
          </a:p>
        </p:txBody>
      </p:sp>
    </p:spTree>
    <p:extLst>
      <p:ext uri="{BB962C8B-B14F-4D97-AF65-F5344CB8AC3E}">
        <p14:creationId xmlns:p14="http://schemas.microsoft.com/office/powerpoint/2010/main" val="488496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D52F13-953C-F062-D298-5306DED87BD7}"/>
              </a:ext>
            </a:extLst>
          </p:cNvPr>
          <p:cNvSpPr txBox="1"/>
          <p:nvPr/>
        </p:nvSpPr>
        <p:spPr>
          <a:xfrm>
            <a:off x="288758" y="1628507"/>
            <a:ext cx="11614484" cy="4339650"/>
          </a:xfrm>
          <a:prstGeom prst="rect">
            <a:avLst/>
          </a:prstGeom>
          <a:noFill/>
        </p:spPr>
        <p:txBody>
          <a:bodyPr wrap="square" rtlCol="0">
            <a:spAutoFit/>
          </a:bodyPr>
          <a:lstStyle/>
          <a:p>
            <a:r>
              <a:rPr lang="en-IN" b="1" dirty="0"/>
              <a:t> </a:t>
            </a:r>
            <a:r>
              <a:rPr lang="en-IN" sz="1400" b="1" dirty="0">
                <a:latin typeface="Times New Roman" panose="02020603050405020304" pitchFamily="18" charset="0"/>
                <a:cs typeface="Times New Roman" panose="02020603050405020304" pitchFamily="18" charset="0"/>
              </a:rPr>
              <a:t>Model Evaluation, Testing &amp; Validation</a:t>
            </a:r>
          </a:p>
          <a:p>
            <a:r>
              <a:rPr lang="en-IN" sz="1200" b="1" dirty="0">
                <a:latin typeface="Times New Roman" panose="02020603050405020304" pitchFamily="18" charset="0"/>
                <a:cs typeface="Times New Roman" panose="02020603050405020304" pitchFamily="18" charset="0"/>
              </a:rPr>
              <a:t>1. Evaluation Metrics:</a:t>
            </a:r>
            <a:endParaRPr lang="en-IN" sz="12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Ø"/>
            </a:pPr>
            <a:r>
              <a:rPr lang="en-IN" sz="1100" b="1" dirty="0">
                <a:latin typeface="Times New Roman" panose="02020603050405020304" pitchFamily="18" charset="0"/>
                <a:cs typeface="Times New Roman" panose="02020603050405020304" pitchFamily="18" charset="0"/>
              </a:rPr>
              <a:t>Accuracy</a:t>
            </a:r>
            <a:r>
              <a:rPr lang="en-IN" sz="1200" b="1" dirty="0">
                <a:latin typeface="Times New Roman" panose="02020603050405020304" pitchFamily="18" charset="0"/>
                <a:cs typeface="Times New Roman" panose="02020603050405020304" pitchFamily="18" charset="0"/>
              </a:rPr>
              <a:t>:</a:t>
            </a:r>
            <a:r>
              <a:rPr lang="en-IN" sz="1200" dirty="0">
                <a:latin typeface="Times New Roman" panose="02020603050405020304" pitchFamily="18" charset="0"/>
                <a:cs typeface="Times New Roman" panose="02020603050405020304" pitchFamily="18" charset="0"/>
              </a:rPr>
              <a:t> Percentage of correctly classified gestures.</a:t>
            </a:r>
          </a:p>
          <a:p>
            <a:pPr marL="171450" indent="-171450">
              <a:buFont typeface="Wingdings" panose="05000000000000000000" pitchFamily="2" charset="2"/>
              <a:buChar char="Ø"/>
            </a:pPr>
            <a:endParaRPr lang="en-IN" sz="12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Ø"/>
            </a:pPr>
            <a:r>
              <a:rPr lang="en-IN" sz="1100" b="1" dirty="0">
                <a:latin typeface="Times New Roman" panose="02020603050405020304" pitchFamily="18" charset="0"/>
                <a:cs typeface="Times New Roman" panose="02020603050405020304" pitchFamily="18" charset="0"/>
              </a:rPr>
              <a:t>Precision, Recall, F1-Score</a:t>
            </a:r>
            <a:r>
              <a:rPr lang="en-IN" sz="1200" b="1" dirty="0">
                <a:latin typeface="Times New Roman" panose="02020603050405020304" pitchFamily="18" charset="0"/>
                <a:cs typeface="Times New Roman" panose="02020603050405020304" pitchFamily="18" charset="0"/>
              </a:rPr>
              <a:t>:</a:t>
            </a:r>
            <a:r>
              <a:rPr lang="en-IN" sz="1200" dirty="0">
                <a:latin typeface="Times New Roman" panose="02020603050405020304" pitchFamily="18" charset="0"/>
                <a:cs typeface="Times New Roman" panose="02020603050405020304" pitchFamily="18" charset="0"/>
              </a:rPr>
              <a:t> Detailed performance insights, especially for imbalanced datasets.</a:t>
            </a:r>
          </a:p>
          <a:p>
            <a:pPr marL="171450" indent="-171450">
              <a:buFont typeface="Wingdings" panose="05000000000000000000" pitchFamily="2" charset="2"/>
              <a:buChar char="Ø"/>
            </a:pPr>
            <a:endParaRPr lang="en-IN" sz="12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Ø"/>
            </a:pPr>
            <a:r>
              <a:rPr lang="en-IN" sz="1100" b="1" dirty="0">
                <a:latin typeface="Times New Roman" panose="02020603050405020304" pitchFamily="18" charset="0"/>
                <a:cs typeface="Times New Roman" panose="02020603050405020304" pitchFamily="18" charset="0"/>
              </a:rPr>
              <a:t>Confusion Matrix</a:t>
            </a:r>
            <a:r>
              <a:rPr lang="en-IN" sz="1200" b="1" dirty="0">
                <a:latin typeface="Times New Roman" panose="02020603050405020304" pitchFamily="18" charset="0"/>
                <a:cs typeface="Times New Roman" panose="02020603050405020304" pitchFamily="18" charset="0"/>
              </a:rPr>
              <a:t>:</a:t>
            </a:r>
            <a:r>
              <a:rPr lang="en-IN" sz="1200" dirty="0">
                <a:latin typeface="Times New Roman" panose="02020603050405020304" pitchFamily="18" charset="0"/>
                <a:cs typeface="Times New Roman" panose="02020603050405020304" pitchFamily="18" charset="0"/>
              </a:rPr>
              <a:t> Visualization of model's predictions, true positives/negatives, false positives/negatives.</a:t>
            </a:r>
          </a:p>
          <a:p>
            <a:pPr>
              <a:buFont typeface="Arial" panose="020B0604020202020204" pitchFamily="34" charset="0"/>
              <a:buChar char="•"/>
            </a:pPr>
            <a:endParaRPr lang="en-IN" sz="1200" dirty="0">
              <a:latin typeface="Times New Roman" panose="02020603050405020304" pitchFamily="18" charset="0"/>
              <a:cs typeface="Times New Roman" panose="02020603050405020304" pitchFamily="18" charset="0"/>
            </a:endParaRPr>
          </a:p>
          <a:p>
            <a:r>
              <a:rPr lang="en-IN" sz="1200" b="1" dirty="0">
                <a:latin typeface="Times New Roman" panose="02020603050405020304" pitchFamily="18" charset="0"/>
                <a:cs typeface="Times New Roman" panose="02020603050405020304" pitchFamily="18" charset="0"/>
              </a:rPr>
              <a:t>2. Validation and Testing:</a:t>
            </a:r>
            <a:endParaRPr lang="en-IN" sz="12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Ø"/>
            </a:pPr>
            <a:r>
              <a:rPr lang="en-IN" sz="1100" b="1" dirty="0">
                <a:latin typeface="Times New Roman" panose="02020603050405020304" pitchFamily="18" charset="0"/>
                <a:cs typeface="Times New Roman" panose="02020603050405020304" pitchFamily="18" charset="0"/>
              </a:rPr>
              <a:t>Cross-Validation</a:t>
            </a:r>
            <a:r>
              <a:rPr lang="en-IN" sz="1200" b="1" dirty="0">
                <a:latin typeface="Times New Roman" panose="02020603050405020304" pitchFamily="18" charset="0"/>
                <a:cs typeface="Times New Roman" panose="02020603050405020304" pitchFamily="18" charset="0"/>
              </a:rPr>
              <a:t>:</a:t>
            </a:r>
            <a:r>
              <a:rPr lang="en-IN" sz="1200" dirty="0">
                <a:latin typeface="Times New Roman" panose="02020603050405020304" pitchFamily="18" charset="0"/>
                <a:cs typeface="Times New Roman" panose="02020603050405020304" pitchFamily="18" charset="0"/>
              </a:rPr>
              <a:t> K-fold method to assess robustness across different data subsets.</a:t>
            </a:r>
          </a:p>
          <a:p>
            <a:pPr marL="171450" indent="-171450">
              <a:buFont typeface="Wingdings" panose="05000000000000000000" pitchFamily="2" charset="2"/>
              <a:buChar char="Ø"/>
            </a:pPr>
            <a:endParaRPr lang="en-IN" sz="12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Ø"/>
            </a:pPr>
            <a:r>
              <a:rPr lang="en-US" sz="1100" b="1" dirty="0">
                <a:latin typeface="Times New Roman"/>
                <a:cs typeface="Times New Roman"/>
              </a:rPr>
              <a:t>Model</a:t>
            </a:r>
            <a:r>
              <a:rPr lang="en-US" sz="1100" b="1" spc="35" dirty="0">
                <a:latin typeface="Times New Roman"/>
                <a:cs typeface="Times New Roman"/>
              </a:rPr>
              <a:t> </a:t>
            </a:r>
            <a:r>
              <a:rPr lang="en-US" sz="1100" b="1" spc="-5" dirty="0">
                <a:latin typeface="Times New Roman"/>
                <a:cs typeface="Times New Roman"/>
              </a:rPr>
              <a:t>Training:</a:t>
            </a:r>
            <a:r>
              <a:rPr lang="en-US" sz="1100" b="1" spc="95" dirty="0">
                <a:latin typeface="Times New Roman"/>
                <a:cs typeface="Times New Roman"/>
              </a:rPr>
              <a:t> </a:t>
            </a:r>
            <a:r>
              <a:rPr lang="en-US" sz="1200" spc="-5" dirty="0">
                <a:latin typeface="Times New Roman"/>
                <a:cs typeface="Times New Roman"/>
              </a:rPr>
              <a:t>Trains</a:t>
            </a:r>
            <a:r>
              <a:rPr lang="en-US" sz="1200" spc="50" dirty="0">
                <a:latin typeface="Times New Roman"/>
                <a:cs typeface="Times New Roman"/>
              </a:rPr>
              <a:t> </a:t>
            </a:r>
            <a:r>
              <a:rPr lang="en-US" sz="1200" dirty="0">
                <a:latin typeface="Times New Roman"/>
                <a:cs typeface="Times New Roman"/>
              </a:rPr>
              <a:t>the</a:t>
            </a:r>
            <a:r>
              <a:rPr lang="en-US" sz="1200" spc="80" dirty="0">
                <a:latin typeface="Times New Roman"/>
                <a:cs typeface="Times New Roman"/>
              </a:rPr>
              <a:t> </a:t>
            </a:r>
            <a:r>
              <a:rPr lang="en-US" sz="1200" spc="-5" dirty="0">
                <a:latin typeface="Times New Roman"/>
                <a:cs typeface="Times New Roman"/>
              </a:rPr>
              <a:t>model</a:t>
            </a:r>
            <a:r>
              <a:rPr lang="en-US" sz="1200" spc="15" dirty="0">
                <a:latin typeface="Times New Roman"/>
                <a:cs typeface="Times New Roman"/>
              </a:rPr>
              <a:t> </a:t>
            </a:r>
            <a:r>
              <a:rPr lang="en-US" sz="1200" spc="10" dirty="0">
                <a:latin typeface="Times New Roman"/>
                <a:cs typeface="Times New Roman"/>
              </a:rPr>
              <a:t>on</a:t>
            </a:r>
            <a:r>
              <a:rPr lang="en-US" sz="1200" spc="35" dirty="0">
                <a:latin typeface="Times New Roman"/>
                <a:cs typeface="Times New Roman"/>
              </a:rPr>
              <a:t> </a:t>
            </a:r>
            <a:r>
              <a:rPr lang="en-US" sz="1200" dirty="0">
                <a:latin typeface="Times New Roman"/>
                <a:cs typeface="Times New Roman"/>
              </a:rPr>
              <a:t>the</a:t>
            </a:r>
            <a:r>
              <a:rPr lang="en-US" sz="1200" spc="55" dirty="0">
                <a:latin typeface="Times New Roman"/>
                <a:cs typeface="Times New Roman"/>
              </a:rPr>
              <a:t> </a:t>
            </a:r>
            <a:r>
              <a:rPr lang="en-US" sz="1200" spc="-5" dirty="0">
                <a:latin typeface="Times New Roman"/>
                <a:cs typeface="Times New Roman"/>
              </a:rPr>
              <a:t>training</a:t>
            </a:r>
            <a:r>
              <a:rPr lang="en-US" sz="1200" spc="60" dirty="0">
                <a:latin typeface="Times New Roman"/>
                <a:cs typeface="Times New Roman"/>
              </a:rPr>
              <a:t> </a:t>
            </a:r>
            <a:r>
              <a:rPr lang="en-US" sz="1200" spc="-20" dirty="0">
                <a:latin typeface="Times New Roman"/>
                <a:cs typeface="Times New Roman"/>
              </a:rPr>
              <a:t>set.</a:t>
            </a:r>
          </a:p>
          <a:p>
            <a:pPr marL="171450" indent="-171450">
              <a:buFont typeface="Wingdings" panose="05000000000000000000" pitchFamily="2" charset="2"/>
              <a:buChar char="Ø"/>
            </a:pPr>
            <a:endParaRPr lang="en-US" sz="1200" dirty="0">
              <a:latin typeface="Times New Roman"/>
              <a:cs typeface="Times New Roman"/>
            </a:endParaRPr>
          </a:p>
          <a:p>
            <a:pPr marL="171450" indent="-171450">
              <a:buFont typeface="Wingdings" panose="05000000000000000000" pitchFamily="2" charset="2"/>
              <a:buChar char="Ø"/>
            </a:pPr>
            <a:r>
              <a:rPr lang="en-US" sz="1100" b="1" spc="-5" dirty="0">
                <a:latin typeface="Times New Roman"/>
                <a:cs typeface="Times New Roman"/>
              </a:rPr>
              <a:t>Testing:</a:t>
            </a:r>
            <a:r>
              <a:rPr lang="en-US" sz="1100" b="1" spc="45" dirty="0">
                <a:latin typeface="Times New Roman"/>
                <a:cs typeface="Times New Roman"/>
              </a:rPr>
              <a:t> </a:t>
            </a:r>
            <a:r>
              <a:rPr lang="en-US" sz="1200" dirty="0">
                <a:latin typeface="Times New Roman"/>
                <a:cs typeface="Times New Roman"/>
              </a:rPr>
              <a:t>Tests</a:t>
            </a:r>
            <a:r>
              <a:rPr lang="en-US" sz="1200" spc="30" dirty="0">
                <a:latin typeface="Times New Roman"/>
                <a:cs typeface="Times New Roman"/>
              </a:rPr>
              <a:t> </a:t>
            </a:r>
            <a:r>
              <a:rPr lang="en-US" sz="1200" dirty="0">
                <a:latin typeface="Times New Roman"/>
                <a:cs typeface="Times New Roman"/>
              </a:rPr>
              <a:t>the</a:t>
            </a:r>
            <a:r>
              <a:rPr lang="en-US" sz="1200" spc="55" dirty="0">
                <a:latin typeface="Times New Roman"/>
                <a:cs typeface="Times New Roman"/>
              </a:rPr>
              <a:t> </a:t>
            </a:r>
            <a:r>
              <a:rPr lang="en-US" sz="1200" spc="-10" dirty="0">
                <a:latin typeface="Times New Roman"/>
                <a:cs typeface="Times New Roman"/>
              </a:rPr>
              <a:t>final</a:t>
            </a:r>
            <a:r>
              <a:rPr lang="en-US" sz="1200" spc="70" dirty="0">
                <a:latin typeface="Times New Roman"/>
                <a:cs typeface="Times New Roman"/>
              </a:rPr>
              <a:t> </a:t>
            </a:r>
            <a:r>
              <a:rPr lang="en-US" sz="1200" spc="-5" dirty="0">
                <a:latin typeface="Times New Roman"/>
                <a:cs typeface="Times New Roman"/>
              </a:rPr>
              <a:t>model</a:t>
            </a:r>
            <a:r>
              <a:rPr lang="en-US" sz="1200" spc="20" dirty="0">
                <a:latin typeface="Times New Roman"/>
                <a:cs typeface="Times New Roman"/>
              </a:rPr>
              <a:t> </a:t>
            </a:r>
            <a:r>
              <a:rPr lang="en-US" sz="1200" spc="10" dirty="0">
                <a:latin typeface="Times New Roman"/>
                <a:cs typeface="Times New Roman"/>
              </a:rPr>
              <a:t>on</a:t>
            </a:r>
            <a:r>
              <a:rPr lang="en-US" sz="1200" spc="35" dirty="0">
                <a:latin typeface="Times New Roman"/>
                <a:cs typeface="Times New Roman"/>
              </a:rPr>
              <a:t> </a:t>
            </a:r>
            <a:r>
              <a:rPr lang="en-US" sz="1200" dirty="0">
                <a:latin typeface="Times New Roman"/>
                <a:cs typeface="Times New Roman"/>
              </a:rPr>
              <a:t>the</a:t>
            </a:r>
            <a:r>
              <a:rPr lang="en-US" sz="1200" spc="60" dirty="0">
                <a:latin typeface="Times New Roman"/>
                <a:cs typeface="Times New Roman"/>
              </a:rPr>
              <a:t> </a:t>
            </a:r>
            <a:r>
              <a:rPr lang="en-US" sz="1200" spc="-5" dirty="0">
                <a:latin typeface="Times New Roman"/>
                <a:cs typeface="Times New Roman"/>
              </a:rPr>
              <a:t>test</a:t>
            </a:r>
            <a:r>
              <a:rPr lang="en-US" sz="1200" spc="65" dirty="0">
                <a:latin typeface="Times New Roman"/>
                <a:cs typeface="Times New Roman"/>
              </a:rPr>
              <a:t> </a:t>
            </a:r>
            <a:r>
              <a:rPr lang="en-US" sz="1200" spc="-10" dirty="0">
                <a:latin typeface="Times New Roman"/>
                <a:cs typeface="Times New Roman"/>
              </a:rPr>
              <a:t>set</a:t>
            </a:r>
            <a:r>
              <a:rPr lang="en-US" sz="1200" spc="35" dirty="0">
                <a:latin typeface="Times New Roman"/>
                <a:cs typeface="Times New Roman"/>
              </a:rPr>
              <a:t> </a:t>
            </a:r>
            <a:r>
              <a:rPr lang="en-US" sz="1200" dirty="0">
                <a:latin typeface="Times New Roman"/>
                <a:cs typeface="Times New Roman"/>
              </a:rPr>
              <a:t>to</a:t>
            </a:r>
            <a:r>
              <a:rPr lang="en-US" sz="1200" spc="65" dirty="0">
                <a:latin typeface="Times New Roman"/>
                <a:cs typeface="Times New Roman"/>
              </a:rPr>
              <a:t> </a:t>
            </a:r>
            <a:r>
              <a:rPr lang="en-US" sz="1200" spc="-10" dirty="0">
                <a:latin typeface="Times New Roman"/>
                <a:cs typeface="Times New Roman"/>
              </a:rPr>
              <a:t>evaluate</a:t>
            </a:r>
            <a:r>
              <a:rPr lang="en-US" sz="1200" spc="65" dirty="0">
                <a:latin typeface="Times New Roman"/>
                <a:cs typeface="Times New Roman"/>
              </a:rPr>
              <a:t> </a:t>
            </a:r>
            <a:r>
              <a:rPr lang="en-US" sz="1200" spc="-10" dirty="0">
                <a:latin typeface="Times New Roman"/>
                <a:cs typeface="Times New Roman"/>
              </a:rPr>
              <a:t>its</a:t>
            </a:r>
            <a:r>
              <a:rPr lang="en-US" sz="1200" spc="50" dirty="0">
                <a:latin typeface="Times New Roman"/>
                <a:cs typeface="Times New Roman"/>
              </a:rPr>
              <a:t> </a:t>
            </a:r>
            <a:r>
              <a:rPr lang="en-US" sz="1200" spc="-15" dirty="0">
                <a:latin typeface="Times New Roman"/>
                <a:cs typeface="Times New Roman"/>
              </a:rPr>
              <a:t>performance</a:t>
            </a:r>
          </a:p>
          <a:p>
            <a:pPr marL="171450" indent="-171450">
              <a:buFont typeface="Wingdings" panose="05000000000000000000" pitchFamily="2" charset="2"/>
              <a:buChar char="Ø"/>
            </a:pPr>
            <a:endParaRPr lang="en-IN" sz="12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Ø"/>
            </a:pPr>
            <a:r>
              <a:rPr lang="en-IN" sz="1100" b="1" dirty="0">
                <a:latin typeface="Times New Roman" panose="02020603050405020304" pitchFamily="18" charset="0"/>
                <a:cs typeface="Times New Roman" panose="02020603050405020304" pitchFamily="18" charset="0"/>
              </a:rPr>
              <a:t>Test Set Evaluation</a:t>
            </a:r>
            <a:r>
              <a:rPr lang="en-IN" sz="1200" b="1" dirty="0">
                <a:latin typeface="Times New Roman" panose="02020603050405020304" pitchFamily="18" charset="0"/>
                <a:cs typeface="Times New Roman" panose="02020603050405020304" pitchFamily="18" charset="0"/>
              </a:rPr>
              <a:t>:</a:t>
            </a:r>
            <a:r>
              <a:rPr lang="en-IN" sz="1200" dirty="0">
                <a:latin typeface="Times New Roman" panose="02020603050405020304" pitchFamily="18" charset="0"/>
                <a:cs typeface="Times New Roman" panose="02020603050405020304" pitchFamily="18" charset="0"/>
              </a:rPr>
              <a:t> Final model evaluated on unseen data to gauge accuracy and generalization.</a:t>
            </a:r>
          </a:p>
          <a:p>
            <a:pPr marL="171450" indent="-171450">
              <a:buFont typeface="Wingdings" panose="05000000000000000000" pitchFamily="2" charset="2"/>
              <a:buChar char="Ø"/>
            </a:pPr>
            <a:endParaRPr lang="en-IN" sz="1200" dirty="0">
              <a:latin typeface="Times New Roman" panose="02020603050405020304" pitchFamily="18" charset="0"/>
              <a:cs typeface="Times New Roman" panose="02020603050405020304" pitchFamily="18" charset="0"/>
            </a:endParaRPr>
          </a:p>
          <a:p>
            <a:r>
              <a:rPr lang="en-IN" sz="1200" b="1" dirty="0">
                <a:latin typeface="Times New Roman" panose="02020603050405020304" pitchFamily="18" charset="0"/>
                <a:cs typeface="Times New Roman" panose="02020603050405020304" pitchFamily="18" charset="0"/>
              </a:rPr>
              <a:t>3. Model Optimization:</a:t>
            </a:r>
            <a:endParaRPr lang="en-IN" sz="12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Ø"/>
            </a:pPr>
            <a:r>
              <a:rPr lang="en-IN" sz="1100" b="1" dirty="0">
                <a:latin typeface="Times New Roman" panose="02020603050405020304" pitchFamily="18" charset="0"/>
                <a:cs typeface="Times New Roman" panose="02020603050405020304" pitchFamily="18" charset="0"/>
              </a:rPr>
              <a:t>Hyperparameter Tuning</a:t>
            </a:r>
            <a:r>
              <a:rPr lang="en-IN" sz="1200" b="1" dirty="0">
                <a:latin typeface="Times New Roman" panose="02020603050405020304" pitchFamily="18" charset="0"/>
                <a:cs typeface="Times New Roman" panose="02020603050405020304" pitchFamily="18" charset="0"/>
              </a:rPr>
              <a:t>:</a:t>
            </a:r>
            <a:r>
              <a:rPr lang="en-IN" sz="1200" dirty="0">
                <a:latin typeface="Times New Roman" panose="02020603050405020304" pitchFamily="18" charset="0"/>
                <a:cs typeface="Times New Roman" panose="02020603050405020304" pitchFamily="18" charset="0"/>
              </a:rPr>
              <a:t> Adjusted learning rate, batch size, etc., for optimal performance.</a:t>
            </a:r>
          </a:p>
          <a:p>
            <a:pPr marL="171450" indent="-171450">
              <a:buFont typeface="Wingdings" panose="05000000000000000000" pitchFamily="2" charset="2"/>
              <a:buChar char="Ø"/>
            </a:pPr>
            <a:endParaRPr lang="en-IN" sz="1200" dirty="0">
              <a:latin typeface="Times New Roman" panose="02020603050405020304" pitchFamily="18" charset="0"/>
              <a:cs typeface="Times New Roman" panose="02020603050405020304" pitchFamily="18" charset="0"/>
            </a:endParaRPr>
          </a:p>
          <a:p>
            <a:pPr marL="171450" indent="-171450">
              <a:buFont typeface="Wingdings" panose="05000000000000000000" pitchFamily="2" charset="2"/>
              <a:buChar char="Ø"/>
            </a:pPr>
            <a:r>
              <a:rPr lang="en-IN" sz="1100" b="1" dirty="0">
                <a:latin typeface="Times New Roman" panose="02020603050405020304" pitchFamily="18" charset="0"/>
                <a:cs typeface="Times New Roman" panose="02020603050405020304" pitchFamily="18" charset="0"/>
              </a:rPr>
              <a:t>Regularization Techniques:</a:t>
            </a:r>
            <a:r>
              <a:rPr lang="en-IN" sz="1100" dirty="0">
                <a:latin typeface="Times New Roman" panose="02020603050405020304" pitchFamily="18" charset="0"/>
                <a:cs typeface="Times New Roman" panose="02020603050405020304" pitchFamily="18" charset="0"/>
              </a:rPr>
              <a:t> </a:t>
            </a:r>
            <a:r>
              <a:rPr lang="en-IN" sz="1200" dirty="0">
                <a:latin typeface="Times New Roman" panose="02020603050405020304" pitchFamily="18" charset="0"/>
                <a:cs typeface="Times New Roman" panose="02020603050405020304" pitchFamily="18" charset="0"/>
              </a:rPr>
              <a:t>Dropout and batch normalization used to prevent overfitting.</a:t>
            </a:r>
          </a:p>
          <a:p>
            <a:endParaRPr lang="en-IN" dirty="0"/>
          </a:p>
        </p:txBody>
      </p:sp>
    </p:spTree>
    <p:extLst>
      <p:ext uri="{BB962C8B-B14F-4D97-AF65-F5344CB8AC3E}">
        <p14:creationId xmlns:p14="http://schemas.microsoft.com/office/powerpoint/2010/main" val="978196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9E764E-A1F1-D19D-31B8-AECA2537FC71}"/>
              </a:ext>
            </a:extLst>
          </p:cNvPr>
          <p:cNvPicPr>
            <a:picLocks noChangeAspect="1"/>
          </p:cNvPicPr>
          <p:nvPr/>
        </p:nvPicPr>
        <p:blipFill>
          <a:blip r:embed="rId2"/>
          <a:stretch>
            <a:fillRect/>
          </a:stretch>
        </p:blipFill>
        <p:spPr>
          <a:xfrm>
            <a:off x="2071963" y="1182996"/>
            <a:ext cx="6840808" cy="2364902"/>
          </a:xfrm>
          <a:prstGeom prst="rect">
            <a:avLst/>
          </a:prstGeom>
        </p:spPr>
      </p:pic>
      <p:pic>
        <p:nvPicPr>
          <p:cNvPr id="5" name="Picture 4">
            <a:extLst>
              <a:ext uri="{FF2B5EF4-FFF2-40B4-BE49-F238E27FC236}">
                <a16:creationId xmlns:a16="http://schemas.microsoft.com/office/drawing/2014/main" id="{618C3862-C229-5DD3-20B4-21863AE7F5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71963" y="3716063"/>
            <a:ext cx="6840809" cy="2905454"/>
          </a:xfrm>
          <a:prstGeom prst="rect">
            <a:avLst/>
          </a:prstGeom>
        </p:spPr>
      </p:pic>
    </p:spTree>
    <p:extLst>
      <p:ext uri="{BB962C8B-B14F-4D97-AF65-F5344CB8AC3E}">
        <p14:creationId xmlns:p14="http://schemas.microsoft.com/office/powerpoint/2010/main" val="2780209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04F0CC-43CA-DF18-3B2B-39969A6CDE54}"/>
              </a:ext>
            </a:extLst>
          </p:cNvPr>
          <p:cNvSpPr txBox="1"/>
          <p:nvPr/>
        </p:nvSpPr>
        <p:spPr>
          <a:xfrm>
            <a:off x="163286" y="1088571"/>
            <a:ext cx="11941628" cy="5397888"/>
          </a:xfrm>
          <a:prstGeom prst="rect">
            <a:avLst/>
          </a:prstGeom>
          <a:noFill/>
        </p:spPr>
        <p:txBody>
          <a:bodyPr wrap="square" rtlCol="0">
            <a:spAutoFit/>
          </a:bodyPr>
          <a:lstStyle/>
          <a:p>
            <a:pPr>
              <a:lnSpc>
                <a:spcPct val="100000"/>
              </a:lnSpc>
              <a:spcBef>
                <a:spcPts val="30"/>
              </a:spcBef>
            </a:pPr>
            <a:endParaRPr lang="en-US" sz="2400" dirty="0">
              <a:latin typeface="Times New Roman"/>
              <a:cs typeface="Times New Roman"/>
            </a:endParaRPr>
          </a:p>
          <a:p>
            <a:pPr marL="24765">
              <a:lnSpc>
                <a:spcPct val="100000"/>
              </a:lnSpc>
            </a:pPr>
            <a:r>
              <a:rPr lang="en-US" b="1" spc="-135" dirty="0">
                <a:latin typeface="Times New Roman"/>
                <a:cs typeface="Times New Roman"/>
              </a:rPr>
              <a:t> </a:t>
            </a:r>
            <a:r>
              <a:rPr lang="en-US" b="1" spc="5" dirty="0">
                <a:latin typeface="Times New Roman"/>
                <a:cs typeface="Times New Roman"/>
              </a:rPr>
              <a:t>P</a:t>
            </a:r>
            <a:r>
              <a:rPr lang="en-US" b="1" spc="-10" dirty="0">
                <a:latin typeface="Times New Roman"/>
                <a:cs typeface="Times New Roman"/>
              </a:rPr>
              <a:t>ROJ</a:t>
            </a:r>
            <a:r>
              <a:rPr lang="en-US" b="1" spc="-5" dirty="0">
                <a:latin typeface="Times New Roman"/>
                <a:cs typeface="Times New Roman"/>
              </a:rPr>
              <a:t>E</a:t>
            </a:r>
            <a:r>
              <a:rPr lang="en-US" b="1" spc="-10" dirty="0">
                <a:latin typeface="Times New Roman"/>
                <a:cs typeface="Times New Roman"/>
              </a:rPr>
              <a:t>CT</a:t>
            </a:r>
            <a:r>
              <a:rPr lang="en-US" b="1" spc="95" dirty="0">
                <a:latin typeface="Times New Roman"/>
                <a:cs typeface="Times New Roman"/>
              </a:rPr>
              <a:t> </a:t>
            </a:r>
            <a:r>
              <a:rPr lang="en-US" b="1" spc="-10" dirty="0">
                <a:latin typeface="Times New Roman"/>
                <a:cs typeface="Times New Roman"/>
              </a:rPr>
              <a:t>CO</a:t>
            </a:r>
            <a:r>
              <a:rPr lang="en-US" b="1" spc="-35" dirty="0">
                <a:latin typeface="Times New Roman"/>
                <a:cs typeface="Times New Roman"/>
              </a:rPr>
              <a:t>N</a:t>
            </a:r>
            <a:r>
              <a:rPr lang="en-US" b="1" spc="-10" dirty="0">
                <a:latin typeface="Times New Roman"/>
                <a:cs typeface="Times New Roman"/>
              </a:rPr>
              <a:t>C</a:t>
            </a:r>
            <a:r>
              <a:rPr lang="en-US" b="1" spc="-5" dirty="0">
                <a:latin typeface="Times New Roman"/>
                <a:cs typeface="Times New Roman"/>
              </a:rPr>
              <a:t>L</a:t>
            </a:r>
            <a:r>
              <a:rPr lang="en-US" b="1" spc="-10" dirty="0">
                <a:latin typeface="Times New Roman"/>
                <a:cs typeface="Times New Roman"/>
              </a:rPr>
              <a:t>U</a:t>
            </a:r>
            <a:r>
              <a:rPr lang="en-US" b="1" spc="-35" dirty="0">
                <a:latin typeface="Times New Roman"/>
                <a:cs typeface="Times New Roman"/>
              </a:rPr>
              <a:t>S</a:t>
            </a:r>
            <a:r>
              <a:rPr lang="en-US" b="1" dirty="0">
                <a:latin typeface="Times New Roman"/>
                <a:cs typeface="Times New Roman"/>
              </a:rPr>
              <a:t>I</a:t>
            </a:r>
            <a:r>
              <a:rPr lang="en-US" b="1" spc="-40" dirty="0">
                <a:latin typeface="Times New Roman"/>
                <a:cs typeface="Times New Roman"/>
              </a:rPr>
              <a:t>O</a:t>
            </a:r>
            <a:r>
              <a:rPr lang="en-US" b="1" spc="-5" dirty="0">
                <a:latin typeface="Times New Roman"/>
                <a:cs typeface="Times New Roman"/>
              </a:rPr>
              <a:t>N:</a:t>
            </a:r>
          </a:p>
          <a:p>
            <a:pPr marL="24765">
              <a:lnSpc>
                <a:spcPct val="150000"/>
              </a:lnSpc>
            </a:pPr>
            <a:endParaRPr lang="en-US" spc="-5" dirty="0">
              <a:latin typeface="Times New Roman"/>
              <a:cs typeface="Times New Roman"/>
            </a:endParaRPr>
          </a:p>
          <a:p>
            <a:pPr marL="24765">
              <a:lnSpc>
                <a:spcPct val="150000"/>
              </a:lnSpc>
            </a:pPr>
            <a:r>
              <a:rPr lang="en-US" sz="1200" b="1" dirty="0">
                <a:solidFill>
                  <a:srgbClr val="000000"/>
                </a:solidFill>
                <a:effectLst/>
                <a:latin typeface="Times New Roman" panose="02020603050405020304" pitchFamily="18" charset="0"/>
                <a:ea typeface="Times New Roman" panose="02020603050405020304" pitchFamily="18" charset="0"/>
              </a:rPr>
              <a:t>Project Achievements:</a:t>
            </a:r>
            <a:r>
              <a:rPr lang="en-US" sz="1200" dirty="0">
                <a:solidFill>
                  <a:srgbClr val="000000"/>
                </a:solidFill>
                <a:latin typeface="Times New Roman" panose="02020603050405020304" pitchFamily="18" charset="0"/>
                <a:ea typeface="Times New Roman" panose="02020603050405020304" pitchFamily="18" charset="0"/>
              </a:rPr>
              <a:t>. Throughout the duration of our Sign Language Detection (SLD) project, significant milestones have been accomplished. We successfully developed a robust system capable of accurately recognizing and interpreting sign language gestures. This achievement involved extensive research into computer vision algorithms and machine learning models tailored to the complexities of sign language recognition. By leveraging these technologies, we've been able to create a reliable tool that bridges communication gaps between hearing-impaired individuals and the broader community</a:t>
            </a:r>
          </a:p>
          <a:p>
            <a:pPr marL="24765">
              <a:lnSpc>
                <a:spcPct val="150000"/>
              </a:lnSpc>
            </a:pPr>
            <a:endParaRPr lang="en-US" sz="1200" dirty="0">
              <a:solidFill>
                <a:srgbClr val="000000"/>
              </a:solidFill>
              <a:latin typeface="Times New Roman" panose="02020603050405020304" pitchFamily="18" charset="0"/>
              <a:ea typeface="Times New Roman" panose="02020603050405020304" pitchFamily="18" charset="0"/>
            </a:endParaRPr>
          </a:p>
          <a:p>
            <a:pPr marL="24765">
              <a:lnSpc>
                <a:spcPct val="150000"/>
              </a:lnSpc>
            </a:pPr>
            <a:r>
              <a:rPr lang="en-US" sz="1200" b="1" dirty="0">
                <a:solidFill>
                  <a:srgbClr val="000000"/>
                </a:solidFill>
                <a:effectLst/>
                <a:latin typeface="Times New Roman" panose="02020603050405020304" pitchFamily="18" charset="0"/>
                <a:ea typeface="Times New Roman" panose="02020603050405020304" pitchFamily="18" charset="0"/>
              </a:rPr>
              <a:t>Challenges Overcome:</a:t>
            </a:r>
            <a:r>
              <a:rPr lang="en-US" sz="1200" dirty="0">
                <a:solidFill>
                  <a:srgbClr val="000000"/>
                </a:solidFill>
                <a:effectLst/>
                <a:latin typeface="Times New Roman" panose="02020603050405020304" pitchFamily="18" charset="0"/>
                <a:ea typeface="Times New Roman" panose="02020603050405020304" pitchFamily="18" charset="0"/>
              </a:rPr>
              <a:t> Overcoming challenges was a pivotal aspect of our project journey. Initially, we faced hurdles related to dataset diversity and model accuracy. Through iterative testing and refinement, we enhanced our algorithms to achieve higher recognition rates across various sign languages and individual signing styles. Additionally, integrating real-time processing capabilities posed technical obstacles which were surmounted through collaborative problem-solving and innovative engineering solutions.</a:t>
            </a:r>
            <a:endParaRPr lang="en-IN" sz="1200" dirty="0">
              <a:latin typeface="Times New Roman" panose="02020603050405020304" pitchFamily="18" charset="0"/>
              <a:ea typeface="Times New Roman" panose="02020603050405020304" pitchFamily="18" charset="0"/>
            </a:endParaRPr>
          </a:p>
          <a:p>
            <a:pPr marL="24765">
              <a:lnSpc>
                <a:spcPct val="150000"/>
              </a:lnSpc>
            </a:pPr>
            <a:endParaRPr lang="en-IN" sz="1200" b="1" dirty="0">
              <a:solidFill>
                <a:srgbClr val="000000"/>
              </a:solidFill>
              <a:effectLst/>
              <a:latin typeface="Times New Roman" panose="02020603050405020304" pitchFamily="18" charset="0"/>
              <a:ea typeface="Times New Roman" panose="02020603050405020304" pitchFamily="18" charset="0"/>
            </a:endParaRPr>
          </a:p>
          <a:p>
            <a:pPr marL="24765">
              <a:lnSpc>
                <a:spcPct val="150000"/>
              </a:lnSpc>
            </a:pPr>
            <a:r>
              <a:rPr lang="en-US" sz="1200" b="1" dirty="0">
                <a:solidFill>
                  <a:srgbClr val="000000"/>
                </a:solidFill>
                <a:effectLst/>
                <a:latin typeface="Times New Roman" panose="02020603050405020304" pitchFamily="18" charset="0"/>
                <a:ea typeface="Times New Roman" panose="02020603050405020304" pitchFamily="18" charset="0"/>
              </a:rPr>
              <a:t>Impact and Benefits</a:t>
            </a:r>
            <a:r>
              <a:rPr lang="en-US" sz="1200" dirty="0">
                <a:solidFill>
                  <a:srgbClr val="000000"/>
                </a:solidFill>
                <a:effectLst/>
                <a:latin typeface="Times New Roman" panose="02020603050405020304" pitchFamily="18" charset="0"/>
                <a:ea typeface="Times New Roman" panose="02020603050405020304" pitchFamily="18" charset="0"/>
              </a:rPr>
              <a:t>: The impact of our SLD project extends beyond technical achievements to meaningful improvements in accessibility and inclusivity. By enabling real-time interpretation of sign language gestures, our system empowers hearing-impaired individuals to communicate effectively in diverse settings, whether educational, professional, or social. This capability not only enhances their quality of life but also fosters a more inclusive society where communication barriers are minimized.</a:t>
            </a:r>
            <a:endParaRPr lang="en-IN" sz="1200" dirty="0">
              <a:effectLst/>
              <a:latin typeface="Times New Roman" panose="02020603050405020304" pitchFamily="18" charset="0"/>
              <a:ea typeface="Times New Roman" panose="02020603050405020304" pitchFamily="18" charset="0"/>
            </a:endParaRPr>
          </a:p>
          <a:p>
            <a:pPr marL="914400" algn="just">
              <a:lnSpc>
                <a:spcPct val="150000"/>
              </a:lnSpc>
            </a:pPr>
            <a:r>
              <a:rPr lang="en-US" sz="1200" dirty="0">
                <a:solidFill>
                  <a:srgbClr val="000000"/>
                </a:solidFill>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914400">
              <a:lnSpc>
                <a:spcPct val="150000"/>
              </a:lnSpc>
            </a:pPr>
            <a:r>
              <a:rPr lang="en-US" sz="1200" dirty="0">
                <a:solidFill>
                  <a:srgbClr val="000000"/>
                </a:solidFill>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a:lnSpc>
                <a:spcPct val="150000"/>
              </a:lnSpc>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7315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8,228 Sign Language Interpreter Images, Stock Photos, 3D objects, &amp; Vectors  | Shutterstock">
            <a:extLst>
              <a:ext uri="{FF2B5EF4-FFF2-40B4-BE49-F238E27FC236}">
                <a16:creationId xmlns:a16="http://schemas.microsoft.com/office/drawing/2014/main" id="{CF580F9D-2C62-FE92-ED76-A300CB10C4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9658" y="2423128"/>
            <a:ext cx="7239000" cy="2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5955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57200" y="1143000"/>
            <a:ext cx="8229600" cy="289719"/>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rgbClr val="0070C0"/>
                </a:solidFill>
                <a:latin typeface="Bookman Old Style" panose="02050604050505020204" pitchFamily="18" charset="0"/>
              </a:rPr>
              <a:t>CONTENTS</a:t>
            </a:r>
          </a:p>
        </p:txBody>
      </p:sp>
      <p:sp>
        <p:nvSpPr>
          <p:cNvPr id="5" name="Content Placeholder 2"/>
          <p:cNvSpPr txBox="1"/>
          <p:nvPr/>
        </p:nvSpPr>
        <p:spPr>
          <a:xfrm>
            <a:off x="423081" y="1432719"/>
            <a:ext cx="10081846" cy="5264643"/>
          </a:xfrm>
          <a:prstGeom prst="rect">
            <a:avLst/>
          </a:prstGeom>
        </p:spPr>
        <p:txBody>
          <a:bodyPr>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4400" dirty="0"/>
              <a:t> INTRODUCTION:</a:t>
            </a:r>
            <a:endParaRPr lang="en-IN" sz="4400" dirty="0"/>
          </a:p>
          <a:p>
            <a:pPr lvl="1"/>
            <a:r>
              <a:rPr lang="en-US" sz="4400" dirty="0"/>
              <a:t>Project Identification / Problem Definition</a:t>
            </a:r>
            <a:endParaRPr lang="en-IN" sz="4400" dirty="0"/>
          </a:p>
          <a:p>
            <a:pPr lvl="1"/>
            <a:r>
              <a:rPr lang="en-US" sz="4400" dirty="0"/>
              <a:t>Objective of project</a:t>
            </a:r>
            <a:endParaRPr lang="en-IN" sz="4400" dirty="0"/>
          </a:p>
          <a:p>
            <a:pPr lvl="1"/>
            <a:r>
              <a:rPr lang="en-US" sz="4400" dirty="0"/>
              <a:t>Scope of the project</a:t>
            </a:r>
            <a:endParaRPr lang="en-IN" sz="4400" dirty="0"/>
          </a:p>
          <a:p>
            <a:pPr lvl="0"/>
            <a:r>
              <a:rPr lang="en-US" sz="4400" dirty="0"/>
              <a:t>ANALYSIS:</a:t>
            </a:r>
            <a:endParaRPr lang="en-IN" sz="4400" dirty="0"/>
          </a:p>
          <a:p>
            <a:pPr lvl="1"/>
            <a:r>
              <a:rPr lang="en-US" sz="4400" dirty="0"/>
              <a:t>Project Planning and Research</a:t>
            </a:r>
            <a:endParaRPr lang="en-IN" sz="4400" dirty="0"/>
          </a:p>
          <a:p>
            <a:pPr lvl="1"/>
            <a:r>
              <a:rPr lang="en-US" sz="4400" dirty="0"/>
              <a:t>Software requirement specification</a:t>
            </a:r>
            <a:endParaRPr lang="en-IN" sz="4400" dirty="0"/>
          </a:p>
          <a:p>
            <a:pPr lvl="2"/>
            <a:r>
              <a:rPr lang="en-US" sz="4400" dirty="0"/>
              <a:t>Software requirement</a:t>
            </a:r>
            <a:endParaRPr lang="en-IN" sz="4400" dirty="0"/>
          </a:p>
          <a:p>
            <a:pPr lvl="2"/>
            <a:r>
              <a:rPr lang="en-US" sz="4400" dirty="0"/>
              <a:t>Hardware requirement</a:t>
            </a:r>
            <a:endParaRPr lang="en-IN" sz="4400" dirty="0"/>
          </a:p>
          <a:p>
            <a:pPr lvl="1"/>
            <a:r>
              <a:rPr lang="en-US" sz="4400" dirty="0"/>
              <a:t>Model Selection and Architecture    </a:t>
            </a:r>
            <a:endParaRPr lang="en-IN" sz="4400" dirty="0"/>
          </a:p>
          <a:p>
            <a:pPr lvl="0"/>
            <a:r>
              <a:rPr lang="en-US" sz="4400" dirty="0"/>
              <a:t>DESIGN:</a:t>
            </a:r>
            <a:endParaRPr lang="en-IN" sz="4400" dirty="0"/>
          </a:p>
          <a:p>
            <a:pPr lvl="1"/>
            <a:r>
              <a:rPr lang="en-US" sz="4400" dirty="0"/>
              <a:t>Introduction</a:t>
            </a:r>
            <a:endParaRPr lang="en-IN" sz="4400" dirty="0"/>
          </a:p>
          <a:p>
            <a:pPr lvl="1"/>
            <a:r>
              <a:rPr lang="en-US" sz="4400" dirty="0"/>
              <a:t>DFD/ER/UML diagram(any other project diagram)</a:t>
            </a:r>
            <a:endParaRPr lang="en-IN" sz="4400" dirty="0"/>
          </a:p>
          <a:p>
            <a:pPr lvl="1"/>
            <a:r>
              <a:rPr lang="en-US" sz="4400" dirty="0"/>
              <a:t>Data Set Descriptions</a:t>
            </a:r>
            <a:endParaRPr lang="en-IN" sz="4400" dirty="0"/>
          </a:p>
          <a:p>
            <a:pPr lvl="1"/>
            <a:r>
              <a:rPr lang="en-US" sz="4400" dirty="0"/>
              <a:t>Data Preprocessing Techniques</a:t>
            </a:r>
            <a:endParaRPr lang="en-IN" sz="4400" dirty="0"/>
          </a:p>
          <a:p>
            <a:pPr lvl="1"/>
            <a:r>
              <a:rPr lang="en-US" sz="4400" dirty="0"/>
              <a:t>Methods &amp; Algorithms </a:t>
            </a:r>
            <a:endParaRPr lang="en-IN" sz="4400" dirty="0"/>
          </a:p>
          <a:p>
            <a:pPr lvl="0"/>
            <a:r>
              <a:rPr lang="en-US" sz="4400" dirty="0"/>
              <a:t>DEPLOYMENT AND RESULTS:</a:t>
            </a:r>
            <a:endParaRPr lang="en-IN" sz="4400" dirty="0"/>
          </a:p>
          <a:p>
            <a:pPr lvl="1"/>
            <a:r>
              <a:rPr lang="en-US" sz="4400" dirty="0"/>
              <a:t>Introduction</a:t>
            </a:r>
            <a:endParaRPr lang="en-IN" sz="4400" dirty="0"/>
          </a:p>
          <a:p>
            <a:pPr lvl="1"/>
            <a:r>
              <a:rPr lang="en-US" sz="4400" dirty="0"/>
              <a:t>Source Code</a:t>
            </a:r>
            <a:endParaRPr lang="en-IN" sz="4400" dirty="0"/>
          </a:p>
          <a:p>
            <a:pPr lvl="1"/>
            <a:r>
              <a:rPr lang="en-US" sz="4400" dirty="0"/>
              <a:t>Model Implementation and Training </a:t>
            </a:r>
            <a:endParaRPr lang="en-IN" sz="4400" dirty="0"/>
          </a:p>
          <a:p>
            <a:pPr lvl="1"/>
            <a:r>
              <a:rPr lang="en-US" sz="4400" dirty="0"/>
              <a:t>Model Evaluation Metrics </a:t>
            </a:r>
            <a:endParaRPr lang="en-IN" sz="4400" dirty="0"/>
          </a:p>
          <a:p>
            <a:pPr lvl="1"/>
            <a:r>
              <a:rPr lang="en-US" sz="4400" dirty="0"/>
              <a:t>Model Deployment </a:t>
            </a:r>
          </a:p>
          <a:p>
            <a:pPr lvl="1"/>
            <a:r>
              <a:rPr lang="en-US" sz="4400" dirty="0"/>
              <a:t>Web GUI’s Development &amp; Integration </a:t>
            </a:r>
            <a:endParaRPr lang="en-IN" sz="4400" dirty="0"/>
          </a:p>
          <a:p>
            <a:pPr lvl="1"/>
            <a:r>
              <a:rPr lang="en-US" sz="4400" dirty="0"/>
              <a:t>Results : Testing , Validation &amp; Final Results</a:t>
            </a:r>
            <a:endParaRPr lang="en-IN" sz="4400" dirty="0"/>
          </a:p>
          <a:p>
            <a:pPr>
              <a:lnSpc>
                <a:spcPct val="120000"/>
              </a:lnSpc>
            </a:pPr>
            <a:r>
              <a:rPr lang="en-US" sz="4400" dirty="0"/>
              <a:t>CONCLUSION:</a:t>
            </a:r>
          </a:p>
          <a:p>
            <a:pPr lvl="1"/>
            <a:r>
              <a:rPr lang="en-US" sz="4400" dirty="0"/>
              <a:t>Project Conclusion</a:t>
            </a:r>
            <a:endParaRPr lang="en-IN" sz="4400" dirty="0"/>
          </a:p>
          <a:p>
            <a:pPr lvl="1"/>
            <a:r>
              <a:rPr lang="en-US" sz="4400" dirty="0"/>
              <a:t>Future Scope</a:t>
            </a:r>
            <a:endParaRPr lang="en-IN" sz="4400" dirty="0"/>
          </a:p>
          <a:p>
            <a:pPr>
              <a:lnSpc>
                <a:spcPct val="120000"/>
              </a:lnSpc>
            </a:pPr>
            <a:endParaRPr lang="en-IN" sz="4400" dirty="0"/>
          </a:p>
          <a:p>
            <a:pPr marL="0" indent="0">
              <a:lnSpc>
                <a:spcPct val="120000"/>
              </a:lnSpc>
              <a:buNone/>
            </a:pPr>
            <a:r>
              <a:rPr lang="en-US" sz="4400" dirty="0"/>
              <a:t>       </a:t>
            </a:r>
            <a:endParaRPr lang="en-IN" sz="2000" dirty="0"/>
          </a:p>
          <a:p>
            <a:pPr marL="0" indent="0">
              <a:buNone/>
            </a:pPr>
            <a:endParaRPr lang="en-IN" altLang="en-US" dirty="0">
              <a:solidFill>
                <a:schemeClr val="tx2"/>
              </a:solidFill>
              <a:latin typeface="Bookman Old Style" panose="02050604050505020204" pitchFamily="18" charset="0"/>
            </a:endParaRPr>
          </a:p>
          <a:p>
            <a:endParaRPr lang="en-IN" altLang="en-US" dirty="0">
              <a:solidFill>
                <a:schemeClr val="tx2"/>
              </a:solidFill>
              <a:latin typeface="Bookman Old Style" panose="02050604050505020204" pitchFamily="18" charset="0"/>
            </a:endParaRPr>
          </a:p>
          <a:p>
            <a:endParaRPr lang="en-US" dirty="0">
              <a:solidFill>
                <a:schemeClr val="tx2"/>
              </a:solidFill>
              <a:latin typeface="Bookman Old Style" panose="0205060405050502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DB93DAE-17F9-B554-21B4-627BFF7F233D}"/>
              </a:ext>
            </a:extLst>
          </p:cNvPr>
          <p:cNvPicPr>
            <a:picLocks noChangeAspect="1"/>
          </p:cNvPicPr>
          <p:nvPr/>
        </p:nvPicPr>
        <p:blipFill>
          <a:blip r:embed="rId2"/>
          <a:stretch>
            <a:fillRect/>
          </a:stretch>
        </p:blipFill>
        <p:spPr>
          <a:xfrm>
            <a:off x="1034639" y="1477546"/>
            <a:ext cx="9681287" cy="4785775"/>
          </a:xfrm>
          <a:prstGeom prst="rect">
            <a:avLst/>
          </a:prstGeom>
        </p:spPr>
      </p:pic>
    </p:spTree>
    <p:extLst>
      <p:ext uri="{BB962C8B-B14F-4D97-AF65-F5344CB8AC3E}">
        <p14:creationId xmlns:p14="http://schemas.microsoft.com/office/powerpoint/2010/main" val="878224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E656AA-77E2-2A4C-FD37-9822E32A924E}"/>
              </a:ext>
            </a:extLst>
          </p:cNvPr>
          <p:cNvSpPr txBox="1"/>
          <p:nvPr/>
        </p:nvSpPr>
        <p:spPr>
          <a:xfrm>
            <a:off x="321733" y="1121573"/>
            <a:ext cx="11732380" cy="5157822"/>
          </a:xfrm>
          <a:prstGeom prst="rect">
            <a:avLst/>
          </a:prstGeom>
          <a:noFill/>
        </p:spPr>
        <p:txBody>
          <a:bodyPr wrap="square" rtlCol="0">
            <a:spAutoFit/>
          </a:bodyPr>
          <a:lstStyle/>
          <a:p>
            <a:pPr marL="2211070">
              <a:lnSpc>
                <a:spcPct val="100000"/>
              </a:lnSpc>
              <a:spcBef>
                <a:spcPts val="105"/>
              </a:spcBef>
            </a:pPr>
            <a:r>
              <a:rPr lang="en-US" sz="1600" b="1" spc="-5" dirty="0">
                <a:latin typeface="Times New Roman"/>
                <a:cs typeface="Times New Roman"/>
              </a:rPr>
              <a:t>                                       INTRODUCTION</a:t>
            </a:r>
            <a:endParaRPr lang="en-US" sz="1600" dirty="0">
              <a:latin typeface="Times New Roman"/>
              <a:cs typeface="Times New Roman"/>
            </a:endParaRPr>
          </a:p>
          <a:p>
            <a:pPr marL="103505" lvl="1">
              <a:lnSpc>
                <a:spcPct val="150000"/>
              </a:lnSpc>
              <a:spcBef>
                <a:spcPts val="1595"/>
              </a:spcBef>
              <a:tabLst>
                <a:tab pos="400685" algn="l"/>
              </a:tabLst>
            </a:pPr>
            <a:r>
              <a:rPr lang="en-US" sz="1200" b="1" spc="-10" dirty="0">
                <a:latin typeface="Times New Roman"/>
                <a:cs typeface="Times New Roman"/>
              </a:rPr>
              <a:t>PROBLEM</a:t>
            </a:r>
            <a:r>
              <a:rPr lang="en-US" sz="1200" b="1" spc="50" dirty="0">
                <a:latin typeface="Times New Roman"/>
                <a:cs typeface="Times New Roman"/>
              </a:rPr>
              <a:t> </a:t>
            </a:r>
            <a:r>
              <a:rPr lang="en-US" sz="1200" b="1" spc="-15" dirty="0">
                <a:latin typeface="Times New Roman"/>
                <a:cs typeface="Times New Roman"/>
              </a:rPr>
              <a:t>DEFINITION:</a:t>
            </a:r>
            <a:endParaRPr lang="en-US" sz="1200" dirty="0">
              <a:latin typeface="Times New Roman"/>
              <a:cs typeface="Times New Roman"/>
            </a:endParaRPr>
          </a:p>
          <a:p>
            <a:pPr marL="104139" marR="447040" algn="just">
              <a:lnSpc>
                <a:spcPct val="150000"/>
              </a:lnSpc>
              <a:spcBef>
                <a:spcPts val="815"/>
              </a:spcBef>
            </a:pPr>
            <a:r>
              <a:rPr lang="en-US" sz="1200" spc="-10" dirty="0">
                <a:latin typeface="Times New Roman" panose="02020603050405020304" pitchFamily="18" charset="0"/>
                <a:cs typeface="Times New Roman" panose="02020603050405020304" pitchFamily="18" charset="0"/>
              </a:rPr>
              <a:t>The </a:t>
            </a:r>
            <a:r>
              <a:rPr lang="en-US" sz="1200" spc="-5" dirty="0">
                <a:latin typeface="Times New Roman" panose="02020603050405020304" pitchFamily="18" charset="0"/>
                <a:cs typeface="Times New Roman" panose="02020603050405020304" pitchFamily="18" charset="0"/>
              </a:rPr>
              <a:t>problem addressed </a:t>
            </a:r>
            <a:r>
              <a:rPr lang="en-US" sz="1200" dirty="0">
                <a:latin typeface="Times New Roman" panose="02020603050405020304" pitchFamily="18" charset="0"/>
                <a:cs typeface="Times New Roman" panose="02020603050405020304" pitchFamily="18" charset="0"/>
              </a:rPr>
              <a:t>by this </a:t>
            </a:r>
            <a:r>
              <a:rPr lang="en-US" sz="1200" spc="-5" dirty="0">
                <a:latin typeface="Times New Roman" panose="02020603050405020304" pitchFamily="18" charset="0"/>
                <a:cs typeface="Times New Roman" panose="02020603050405020304" pitchFamily="18" charset="0"/>
              </a:rPr>
              <a:t>project </a:t>
            </a:r>
            <a:r>
              <a:rPr lang="en-US" sz="1200" spc="-30" dirty="0">
                <a:latin typeface="Times New Roman" panose="02020603050405020304" pitchFamily="18" charset="0"/>
                <a:cs typeface="Times New Roman" panose="02020603050405020304" pitchFamily="18" charset="0"/>
              </a:rPr>
              <a:t>is </a:t>
            </a:r>
            <a:r>
              <a:rPr lang="en-US" sz="1200" dirty="0">
                <a:latin typeface="Times New Roman" panose="02020603050405020304" pitchFamily="18" charset="0"/>
                <a:cs typeface="Times New Roman" panose="02020603050405020304" pitchFamily="18" charset="0"/>
              </a:rPr>
              <a:t>The communication barrier between sign language users and the hearing world is a major obstacle to equal access and opportunity. Current solutions are often inadequate, ill-suited for natural interaction, and fail to capture the richness of real-time conversation. This necessitates the development of innovative technology to bridge the gap, fostering seamless and natural communication between these two communities. By overcoming this barrier, we can unlock a world of inclusivity and understanding for all.</a:t>
            </a:r>
          </a:p>
          <a:p>
            <a:pPr marL="104139" marR="447040" algn="just">
              <a:lnSpc>
                <a:spcPct val="150000"/>
              </a:lnSpc>
              <a:spcBef>
                <a:spcPts val="815"/>
              </a:spcBef>
            </a:pPr>
            <a:endParaRPr lang="en-US" sz="1100" dirty="0">
              <a:latin typeface="Times New Roman" panose="02020603050405020304" pitchFamily="18" charset="0"/>
              <a:cs typeface="Times New Roman" panose="02020603050405020304" pitchFamily="18" charset="0"/>
            </a:endParaRPr>
          </a:p>
          <a:p>
            <a:pPr marL="103505" lvl="1">
              <a:lnSpc>
                <a:spcPct val="150000"/>
              </a:lnSpc>
              <a:tabLst>
                <a:tab pos="400685" algn="l"/>
              </a:tabLst>
            </a:pPr>
            <a:r>
              <a:rPr lang="en-US" sz="1200" b="1" spc="-5" dirty="0">
                <a:latin typeface="Times New Roman"/>
                <a:cs typeface="Times New Roman"/>
              </a:rPr>
              <a:t>OBJECTIVE</a:t>
            </a:r>
            <a:r>
              <a:rPr lang="en-US" sz="1200" b="1" spc="10" dirty="0">
                <a:latin typeface="Times New Roman"/>
                <a:cs typeface="Times New Roman"/>
              </a:rPr>
              <a:t> </a:t>
            </a:r>
            <a:r>
              <a:rPr lang="en-US" sz="1200" b="1" spc="-10" dirty="0">
                <a:latin typeface="Times New Roman"/>
                <a:cs typeface="Times New Roman"/>
              </a:rPr>
              <a:t>OF</a:t>
            </a:r>
            <a:r>
              <a:rPr lang="en-US" sz="1200" b="1" spc="10" dirty="0">
                <a:latin typeface="Times New Roman"/>
                <a:cs typeface="Times New Roman"/>
              </a:rPr>
              <a:t> </a:t>
            </a:r>
            <a:r>
              <a:rPr lang="en-US" sz="1200" b="1" spc="-10" dirty="0">
                <a:latin typeface="Times New Roman"/>
                <a:cs typeface="Times New Roman"/>
              </a:rPr>
              <a:t>PROJECT:</a:t>
            </a:r>
          </a:p>
          <a:p>
            <a:pPr marL="103505" lvl="1">
              <a:lnSpc>
                <a:spcPct val="150000"/>
              </a:lnSpc>
              <a:tabLst>
                <a:tab pos="400685" algn="l"/>
              </a:tabLst>
            </a:pPr>
            <a:endParaRPr lang="en-US" sz="1200" spc="-10" dirty="0">
              <a:latin typeface="Times New Roman"/>
              <a:cs typeface="Times New Roman"/>
            </a:endParaRPr>
          </a:p>
          <a:p>
            <a:pPr marL="103505" lvl="1">
              <a:lnSpc>
                <a:spcPct val="150000"/>
              </a:lnSpc>
              <a:tabLst>
                <a:tab pos="400685" algn="l"/>
              </a:tabLst>
            </a:pPr>
            <a:r>
              <a:rPr lang="en-US" sz="1200" b="0" dirty="0">
                <a:effectLst/>
                <a:latin typeface="Times New Roman" panose="02020603050405020304" pitchFamily="18" charset="0"/>
              </a:rPr>
              <a:t>The primary objective of this project is to develop a Sign Language Detection (SLD) system capable of translating sign language gestures into spoken or written language in real-time. By leveraging advanced machine learning algorithms and interpretation tools, the project aims to bridge the communication gap between sign language users and non-signers. The goal is to create a user-friendly system that can be integrated into various devices, providing an accessible solution for daily communication needs.</a:t>
            </a:r>
            <a:endParaRPr lang="en-IN" sz="1200" b="1" dirty="0">
              <a:latin typeface="Times New Roman" panose="02020603050405020304" pitchFamily="18" charset="0"/>
            </a:endParaRPr>
          </a:p>
          <a:p>
            <a:pPr marL="103505" lvl="1">
              <a:lnSpc>
                <a:spcPct val="150000"/>
              </a:lnSpc>
              <a:tabLst>
                <a:tab pos="400685" algn="l"/>
              </a:tabLst>
            </a:pPr>
            <a:endParaRPr lang="en-IN" sz="1200" b="1" dirty="0">
              <a:effectLst/>
              <a:latin typeface="Times New Roman" panose="02020603050405020304" pitchFamily="18" charset="0"/>
            </a:endParaRPr>
          </a:p>
          <a:p>
            <a:pPr marL="103505" lvl="1">
              <a:lnSpc>
                <a:spcPct val="150000"/>
              </a:lnSpc>
              <a:tabLst>
                <a:tab pos="400685" algn="l"/>
              </a:tabLst>
            </a:pPr>
            <a:r>
              <a:rPr lang="en-US" sz="1200" b="0" dirty="0">
                <a:effectLst/>
                <a:latin typeface="Times New Roman" panose="02020603050405020304" pitchFamily="18" charset="0"/>
              </a:rPr>
              <a:t>Another key objective is to enhance the accuracy and speed of sign language recognition. The project seeks to develop algorithms that can precisely interpret the complex and nuanced gestures of sign language, ensuring that the translations are reliable and contextually appropriate. This involves continuous research and development to improve the system's performance, making it adaptable to different sign languages and dialects used around the world.</a:t>
            </a:r>
            <a:endParaRPr lang="en-US" sz="1200" dirty="0">
              <a:latin typeface="Times New Roman"/>
              <a:cs typeface="Times New Roman"/>
            </a:endParaRP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55CEDB-4910-B8B8-2918-910F876F9455}"/>
              </a:ext>
            </a:extLst>
          </p:cNvPr>
          <p:cNvSpPr txBox="1"/>
          <p:nvPr/>
        </p:nvSpPr>
        <p:spPr>
          <a:xfrm>
            <a:off x="141514" y="1099457"/>
            <a:ext cx="11861300" cy="5542543"/>
          </a:xfrm>
          <a:prstGeom prst="rect">
            <a:avLst/>
          </a:prstGeom>
          <a:noFill/>
        </p:spPr>
        <p:txBody>
          <a:bodyPr wrap="square" rtlCol="0">
            <a:spAutoFit/>
          </a:bodyPr>
          <a:lstStyle/>
          <a:p>
            <a:pPr marL="104139">
              <a:lnSpc>
                <a:spcPct val="100000"/>
              </a:lnSpc>
              <a:spcBef>
                <a:spcPts val="90"/>
              </a:spcBef>
            </a:pPr>
            <a:endParaRPr lang="en-US" sz="2000" b="1" spc="-10" dirty="0">
              <a:latin typeface="Times New Roman"/>
              <a:cs typeface="Times New Roman"/>
            </a:endParaRPr>
          </a:p>
          <a:p>
            <a:pPr marL="104139">
              <a:lnSpc>
                <a:spcPct val="100000"/>
              </a:lnSpc>
              <a:spcBef>
                <a:spcPts val="90"/>
              </a:spcBef>
            </a:pPr>
            <a:r>
              <a:rPr lang="en-US" sz="1200" b="1" spc="-10" dirty="0">
                <a:latin typeface="Times New Roman"/>
                <a:cs typeface="Times New Roman"/>
              </a:rPr>
              <a:t>SCOPE</a:t>
            </a:r>
            <a:r>
              <a:rPr lang="en-US" sz="1200" b="1" spc="20" dirty="0">
                <a:latin typeface="Times New Roman"/>
                <a:cs typeface="Times New Roman"/>
              </a:rPr>
              <a:t> </a:t>
            </a:r>
            <a:r>
              <a:rPr lang="en-US" sz="1200" b="1" spc="-10" dirty="0">
                <a:latin typeface="Times New Roman"/>
                <a:cs typeface="Times New Roman"/>
              </a:rPr>
              <a:t>OF</a:t>
            </a:r>
            <a:r>
              <a:rPr lang="en-US" sz="1200" b="1" spc="-15" dirty="0">
                <a:latin typeface="Times New Roman"/>
                <a:cs typeface="Times New Roman"/>
              </a:rPr>
              <a:t> </a:t>
            </a:r>
            <a:r>
              <a:rPr lang="en-US" sz="1200" b="1" spc="-10" dirty="0">
                <a:latin typeface="Times New Roman"/>
                <a:cs typeface="Times New Roman"/>
              </a:rPr>
              <a:t>PROJECT:</a:t>
            </a:r>
            <a:endParaRPr lang="en-US" sz="2400" spc="-10" dirty="0">
              <a:latin typeface="Times New Roman"/>
              <a:cs typeface="Times New Roman"/>
            </a:endParaRPr>
          </a:p>
          <a:p>
            <a:pPr marL="104139">
              <a:lnSpc>
                <a:spcPct val="150000"/>
              </a:lnSpc>
              <a:spcBef>
                <a:spcPts val="90"/>
              </a:spcBef>
            </a:pPr>
            <a:r>
              <a:rPr lang="en-US" sz="1200" b="0" dirty="0">
                <a:effectLst/>
                <a:latin typeface="Times New Roman" panose="02020603050405020304" pitchFamily="18" charset="0"/>
              </a:rPr>
              <a:t>The scope of the project includes the development of a comprehensive model that utilizes a pipeline to capture input through a web camera from users signing gestures. The system processes the video input by extracting frames and generating possible interpretations of each gesture. This involves sophisticated image processing techniques and the application of machine learning models trained on extensive datasets of sign language gestures.</a:t>
            </a:r>
            <a:endParaRPr lang="en-IN" sz="1200" b="1" dirty="0">
              <a:latin typeface="Times New Roman" panose="02020603050405020304" pitchFamily="18" charset="0"/>
            </a:endParaRPr>
          </a:p>
          <a:p>
            <a:pPr marL="104139">
              <a:lnSpc>
                <a:spcPct val="150000"/>
              </a:lnSpc>
              <a:spcBef>
                <a:spcPts val="90"/>
              </a:spcBef>
            </a:pPr>
            <a:endParaRPr lang="en-IN" sz="1200" b="1" dirty="0">
              <a:effectLst/>
              <a:latin typeface="Times New Roman" panose="02020603050405020304" pitchFamily="18" charset="0"/>
            </a:endParaRPr>
          </a:p>
          <a:p>
            <a:pPr marL="104139">
              <a:lnSpc>
                <a:spcPct val="150000"/>
              </a:lnSpc>
              <a:spcBef>
                <a:spcPts val="90"/>
              </a:spcBef>
            </a:pPr>
            <a:r>
              <a:rPr lang="en-US" sz="1200" b="0" dirty="0">
                <a:effectLst/>
                <a:latin typeface="Times New Roman" panose="02020603050405020304" pitchFamily="18" charset="0"/>
              </a:rPr>
              <a:t>In addition to the core functionality of gesture recognition and translation, the project aims to address the inherent complexity of sign language. Various approaches to operationalizing sign language based on linguistic and physical data are reviewed to ensure high-fidelity modeling. This includes capturing linguistically relevant features of the sign language signal, which is crucial for accurate and meaningful translations.</a:t>
            </a:r>
          </a:p>
          <a:p>
            <a:pPr marL="104139">
              <a:lnSpc>
                <a:spcPct val="150000"/>
              </a:lnSpc>
              <a:spcBef>
                <a:spcPts val="90"/>
              </a:spcBef>
            </a:pPr>
            <a:endParaRPr lang="en-IN" sz="1200" b="1" dirty="0">
              <a:effectLst/>
              <a:latin typeface="Times New Roman" panose="02020603050405020304" pitchFamily="18" charset="0"/>
            </a:endParaRPr>
          </a:p>
          <a:p>
            <a:pPr>
              <a:lnSpc>
                <a:spcPct val="150000"/>
              </a:lnSpc>
            </a:pPr>
            <a:r>
              <a:rPr lang="en-US" sz="1200" b="1" dirty="0">
                <a:effectLst/>
                <a:latin typeface="Times New Roman" panose="02020603050405020304" pitchFamily="18" charset="0"/>
                <a:ea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Future enhancements aim to expand the model's capabilities to encompass a broader range of sign languages, including regional variations and dialects. Additionally, the system will be refined to detect facial expressions and body language, which are integral to conveying nuanced meaning in sign language conversations. This will further enhance the model's ability to accurately interpret and translate sign language, making it an even more effective communication tool.</a:t>
            </a:r>
          </a:p>
          <a:p>
            <a:endParaRPr lang="en-US" sz="1200" dirty="0"/>
          </a:p>
          <a:p>
            <a:pPr>
              <a:lnSpc>
                <a:spcPct val="150000"/>
              </a:lnSpc>
            </a:pPr>
            <a:r>
              <a:rPr lang="en-US" sz="1200" dirty="0">
                <a:latin typeface="Times New Roman" panose="02020603050405020304" pitchFamily="18" charset="0"/>
                <a:cs typeface="Times New Roman" panose="02020603050405020304" pitchFamily="18" charset="0"/>
              </a:rPr>
              <a:t>Integrating this enhanced sign language detection system into real-world applications can have a profound impact on the lives of deaf and hard-of-hearing individuals. By enabling real-time sign language translation, the technology can bridge communication gaps and foster inclusivity in various domains, such as education, healthcare, and the workplace. The development of accessible educational platforms and communication tools can empower deaf and hard-of-hearing individuals to fully participate in society, opening doors to new opportunities and enriching their lives.</a:t>
            </a:r>
          </a:p>
          <a:p>
            <a:pPr>
              <a:lnSpc>
                <a:spcPct val="150000"/>
              </a:lnSpc>
            </a:pP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CC6B3E-0939-4A61-4F39-E11573282A80}"/>
              </a:ext>
            </a:extLst>
          </p:cNvPr>
          <p:cNvSpPr txBox="1"/>
          <p:nvPr/>
        </p:nvSpPr>
        <p:spPr>
          <a:xfrm>
            <a:off x="255209" y="1505829"/>
            <a:ext cx="11681581" cy="3908762"/>
          </a:xfrm>
          <a:prstGeom prst="rect">
            <a:avLst/>
          </a:prstGeom>
          <a:noFill/>
        </p:spPr>
        <p:txBody>
          <a:bodyPr wrap="square" rtlCol="0">
            <a:spAutoFit/>
          </a:bodyPr>
          <a:lstStyle/>
          <a:p>
            <a:pPr marL="2134870">
              <a:lnSpc>
                <a:spcPct val="100000"/>
              </a:lnSpc>
              <a:spcBef>
                <a:spcPts val="105"/>
              </a:spcBef>
            </a:pPr>
            <a:r>
              <a:rPr lang="en-US" b="1" dirty="0">
                <a:latin typeface="Times New Roman"/>
                <a:cs typeface="Times New Roman"/>
              </a:rPr>
              <a:t>                                               ANALYSIS</a:t>
            </a:r>
            <a:endParaRPr lang="en-US" sz="3200" dirty="0">
              <a:latin typeface="Times New Roman"/>
              <a:cs typeface="Times New Roman"/>
            </a:endParaRPr>
          </a:p>
          <a:p>
            <a:pPr marL="12700">
              <a:lnSpc>
                <a:spcPct val="100000"/>
              </a:lnSpc>
            </a:pPr>
            <a:r>
              <a:rPr lang="en-US" sz="1400" b="1" spc="190" dirty="0">
                <a:latin typeface="Times New Roman"/>
                <a:cs typeface="Times New Roman"/>
              </a:rPr>
              <a:t> </a:t>
            </a:r>
            <a:r>
              <a:rPr lang="en-US" sz="1400" b="1" spc="-5" dirty="0">
                <a:latin typeface="Times New Roman"/>
                <a:cs typeface="Times New Roman"/>
              </a:rPr>
              <a:t>PROJECT</a:t>
            </a:r>
            <a:r>
              <a:rPr lang="en-US" sz="1400" b="1" spc="45" dirty="0">
                <a:latin typeface="Times New Roman"/>
                <a:cs typeface="Times New Roman"/>
              </a:rPr>
              <a:t> </a:t>
            </a:r>
            <a:r>
              <a:rPr lang="en-US" sz="1400" b="1" spc="-5" dirty="0">
                <a:latin typeface="Times New Roman"/>
                <a:cs typeface="Times New Roman"/>
              </a:rPr>
              <a:t>PLANNING:</a:t>
            </a:r>
            <a:endParaRPr lang="en-US" sz="1400" b="1" dirty="0">
              <a:latin typeface="Times New Roman"/>
              <a:cs typeface="Times New Roman"/>
            </a:endParaRPr>
          </a:p>
          <a:p>
            <a:pPr>
              <a:lnSpc>
                <a:spcPct val="150000"/>
              </a:lnSpc>
            </a:pPr>
            <a:r>
              <a:rPr lang="en-US" sz="1200" dirty="0">
                <a:latin typeface="Times New Roman" panose="02020603050405020304" pitchFamily="18" charset="0"/>
                <a:cs typeface="Times New Roman" panose="02020603050405020304" pitchFamily="18" charset="0"/>
              </a:rPr>
              <a:t>Partner with sign language experts and native signers to create a diverse dataset of sign language gestures. Record high-quality videos showcasing signers with variations in lighting and background. Annotate videos with precise sign labels, ensuring accuracy and consistency.</a:t>
            </a:r>
          </a:p>
          <a:p>
            <a:pPr>
              <a:lnSpc>
                <a:spcPct val="150000"/>
              </a:lnSpc>
            </a:pPr>
            <a:endParaRPr lang="en-US" sz="1200" dirty="0">
              <a:latin typeface="Times New Roman" panose="02020603050405020304" pitchFamily="18" charset="0"/>
              <a:cs typeface="Times New Roman" panose="02020603050405020304" pitchFamily="18" charset="0"/>
            </a:endParaRPr>
          </a:p>
          <a:p>
            <a:pPr>
              <a:lnSpc>
                <a:spcPct val="150000"/>
              </a:lnSpc>
            </a:pPr>
            <a:r>
              <a:rPr lang="en-US" sz="1200" dirty="0">
                <a:latin typeface="Times New Roman" panose="02020603050405020304" pitchFamily="18" charset="0"/>
                <a:cs typeface="Times New Roman" panose="02020603050405020304" pitchFamily="18" charset="0"/>
              </a:rPr>
              <a:t>Construct a deep learning model, such as a convolutional neural network (CNN), to detect spatial and temporal patterns in sign language videos. Train the model on the prepared dataset, utilizing techniques like data augmentation to enhance performance. Rigorously evaluate model accuracy and fine-tune its architecture for optimal results.</a:t>
            </a:r>
          </a:p>
          <a:p>
            <a:pPr>
              <a:lnSpc>
                <a:spcPct val="150000"/>
              </a:lnSpc>
            </a:pPr>
            <a:endParaRPr lang="en-US" sz="1200" dirty="0">
              <a:latin typeface="Times New Roman" panose="02020603050405020304" pitchFamily="18" charset="0"/>
              <a:cs typeface="Times New Roman" panose="02020603050405020304" pitchFamily="18" charset="0"/>
            </a:endParaRPr>
          </a:p>
          <a:p>
            <a:pPr>
              <a:lnSpc>
                <a:spcPct val="150000"/>
              </a:lnSpc>
            </a:pPr>
            <a:r>
              <a:rPr lang="en-US" sz="1200" dirty="0">
                <a:latin typeface="Times New Roman" panose="02020603050405020304" pitchFamily="18" charset="0"/>
                <a:cs typeface="Times New Roman" panose="02020603050405020304" pitchFamily="18" charset="0"/>
              </a:rPr>
              <a:t>Deploy the trained model for real-time sign language detection, integrating it with user-friendly interfaces. Gather user feedback and real-world data to continuously improve model accuracy and adaptability. Explore diverse applications of the technology, from communication tools to educational resources for the deaf and hard-of-hearing community.</a:t>
            </a:r>
          </a:p>
          <a:p>
            <a:pPr>
              <a:lnSpc>
                <a:spcPct val="150000"/>
              </a:lnSpc>
            </a:pPr>
            <a:endParaRPr lang="en-US" sz="1200" dirty="0">
              <a:latin typeface="Times New Roman" panose="02020603050405020304" pitchFamily="18" charset="0"/>
              <a:cs typeface="Times New Roman" panose="02020603050405020304" pitchFamily="18" charset="0"/>
            </a:endParaRPr>
          </a:p>
          <a:p>
            <a:pPr>
              <a:lnSpc>
                <a:spcPct val="150000"/>
              </a:lnSpc>
            </a:pPr>
            <a:r>
              <a:rPr lang="en-US" sz="1200" dirty="0">
                <a:latin typeface="Times New Roman" panose="02020603050405020304" pitchFamily="18" charset="0"/>
                <a:cs typeface="Times New Roman" panose="02020603050405020304" pitchFamily="18" charset="0"/>
              </a:rPr>
              <a:t>Continuously monitor the system's performance, collect user feedback, and adapt the model to address any challenges or biases that may arise. Strive to create a truly inclusive and effective communication tool for the deaf and hard-of-hearing community.</a:t>
            </a:r>
          </a:p>
          <a:p>
            <a:endParaRPr lang="en-IN" dirty="0"/>
          </a:p>
        </p:txBody>
      </p:sp>
    </p:spTree>
    <p:extLst>
      <p:ext uri="{BB962C8B-B14F-4D97-AF65-F5344CB8AC3E}">
        <p14:creationId xmlns:p14="http://schemas.microsoft.com/office/powerpoint/2010/main" val="4065897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49C9C2-D04E-98CA-5BD5-05BD9CBF469E}"/>
              </a:ext>
            </a:extLst>
          </p:cNvPr>
          <p:cNvSpPr txBox="1"/>
          <p:nvPr/>
        </p:nvSpPr>
        <p:spPr>
          <a:xfrm>
            <a:off x="348344" y="1208314"/>
            <a:ext cx="11482710" cy="5717078"/>
          </a:xfrm>
          <a:prstGeom prst="rect">
            <a:avLst/>
          </a:prstGeom>
          <a:noFill/>
        </p:spPr>
        <p:txBody>
          <a:bodyPr wrap="square" rtlCol="0">
            <a:spAutoFit/>
          </a:bodyPr>
          <a:lstStyle/>
          <a:p>
            <a:pPr marL="12065" lvl="1">
              <a:lnSpc>
                <a:spcPct val="100000"/>
              </a:lnSpc>
              <a:spcBef>
                <a:spcPts val="90"/>
              </a:spcBef>
              <a:tabLst>
                <a:tab pos="309245" algn="l"/>
              </a:tabLst>
            </a:pPr>
            <a:r>
              <a:rPr lang="en-US" sz="1400" b="1" spc="-10" dirty="0">
                <a:latin typeface="Times New Roman"/>
                <a:cs typeface="Times New Roman"/>
              </a:rPr>
              <a:t>                                                              SOFTWARE</a:t>
            </a:r>
            <a:r>
              <a:rPr lang="en-US" sz="1400" b="1" spc="85" dirty="0">
                <a:latin typeface="Times New Roman"/>
                <a:cs typeface="Times New Roman"/>
              </a:rPr>
              <a:t> </a:t>
            </a:r>
            <a:r>
              <a:rPr lang="en-US" sz="1400" b="1" spc="-5" dirty="0">
                <a:latin typeface="Times New Roman"/>
                <a:cs typeface="Times New Roman"/>
              </a:rPr>
              <a:t>REQUIREMENT</a:t>
            </a:r>
            <a:r>
              <a:rPr lang="en-US" sz="1400" b="1" spc="114" dirty="0">
                <a:latin typeface="Times New Roman"/>
                <a:cs typeface="Times New Roman"/>
              </a:rPr>
              <a:t> </a:t>
            </a:r>
            <a:r>
              <a:rPr lang="en-US" sz="1400" b="1" spc="-20" dirty="0">
                <a:latin typeface="Times New Roman"/>
                <a:cs typeface="Times New Roman"/>
              </a:rPr>
              <a:t>SPECIFICATION</a:t>
            </a:r>
            <a:endParaRPr lang="en-US" sz="1400" dirty="0">
              <a:latin typeface="Times New Roman"/>
              <a:cs typeface="Times New Roman"/>
            </a:endParaRPr>
          </a:p>
          <a:p>
            <a:pPr marL="12065" lvl="1">
              <a:lnSpc>
                <a:spcPct val="100000"/>
              </a:lnSpc>
              <a:spcBef>
                <a:spcPts val="90"/>
              </a:spcBef>
              <a:tabLst>
                <a:tab pos="309245" algn="l"/>
              </a:tabLst>
            </a:pPr>
            <a:endParaRPr lang="en-US" sz="1400" b="1" spc="-10" dirty="0">
              <a:latin typeface="Times New Roman"/>
              <a:cs typeface="Times New Roman"/>
            </a:endParaRPr>
          </a:p>
          <a:p>
            <a:pPr marL="12065" lvl="1">
              <a:lnSpc>
                <a:spcPct val="100000"/>
              </a:lnSpc>
              <a:spcBef>
                <a:spcPts val="90"/>
              </a:spcBef>
              <a:tabLst>
                <a:tab pos="309245" algn="l"/>
              </a:tabLst>
            </a:pPr>
            <a:r>
              <a:rPr lang="en-US" sz="1400" b="1" spc="-10" dirty="0">
                <a:latin typeface="Times New Roman"/>
                <a:cs typeface="Times New Roman"/>
              </a:rPr>
              <a:t>         SOFTWARE</a:t>
            </a:r>
            <a:r>
              <a:rPr lang="en-US" sz="1400" b="1" dirty="0">
                <a:latin typeface="Times New Roman"/>
                <a:cs typeface="Times New Roman"/>
              </a:rPr>
              <a:t> </a:t>
            </a:r>
            <a:r>
              <a:rPr lang="en-US" sz="1400" b="1" spc="-10" dirty="0">
                <a:latin typeface="Times New Roman"/>
                <a:cs typeface="Times New Roman"/>
              </a:rPr>
              <a:t>REQUIREMENTS:</a:t>
            </a:r>
            <a:endParaRPr lang="en-US" sz="1400" dirty="0">
              <a:latin typeface="Times New Roman"/>
              <a:cs typeface="Times New Roman"/>
            </a:endParaRPr>
          </a:p>
          <a:p>
            <a:pPr lvl="2">
              <a:lnSpc>
                <a:spcPct val="150000"/>
              </a:lnSpc>
              <a:spcBef>
                <a:spcPts val="30"/>
              </a:spcBef>
              <a:buFont typeface="Times New Roman"/>
              <a:buAutoNum type="arabicPeriod"/>
            </a:pPr>
            <a:endParaRPr lang="en-US" sz="1200" dirty="0">
              <a:latin typeface="Times New Roman"/>
              <a:cs typeface="Times New Roman"/>
            </a:endParaRPr>
          </a:p>
          <a:p>
            <a:pPr>
              <a:lnSpc>
                <a:spcPct val="150000"/>
              </a:lnSpc>
            </a:pPr>
            <a:r>
              <a:rPr lang="en-US" sz="1200" b="1" dirty="0" err="1">
                <a:effectLst/>
                <a:latin typeface="Times New Roman" panose="02020603050405020304" pitchFamily="18" charset="0"/>
                <a:ea typeface="Times New Roman" panose="02020603050405020304" pitchFamily="18" charset="0"/>
              </a:rPr>
              <a:t>i</a:t>
            </a:r>
            <a:r>
              <a:rPr lang="en-US" sz="1200" b="1" dirty="0">
                <a:effectLst/>
                <a:latin typeface="Times New Roman" panose="02020603050405020304" pitchFamily="18" charset="0"/>
                <a:ea typeface="Times New Roman" panose="02020603050405020304" pitchFamily="18" charset="0"/>
              </a:rPr>
              <a:t>. Machine Learning Frameworks and Libraries:</a:t>
            </a:r>
            <a:endParaRPr lang="en-IN" sz="1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anose="05000000000000000000" pitchFamily="2" charset="2"/>
              <a:buChar char=""/>
            </a:pPr>
            <a:r>
              <a:rPr lang="en-US" sz="1200" b="1" dirty="0">
                <a:effectLst/>
                <a:latin typeface="Times New Roman" panose="02020603050405020304" pitchFamily="18" charset="0"/>
                <a:ea typeface="Times New Roman" panose="02020603050405020304" pitchFamily="18" charset="0"/>
              </a:rPr>
              <a:t>TensorFlow:</a:t>
            </a:r>
            <a:r>
              <a:rPr lang="en-US" sz="1200" dirty="0">
                <a:effectLst/>
                <a:latin typeface="Times New Roman" panose="02020603050405020304" pitchFamily="18" charset="0"/>
                <a:ea typeface="Times New Roman" panose="02020603050405020304" pitchFamily="18" charset="0"/>
              </a:rPr>
              <a:t> TensorFlow was employed as the main machine learning framework for building and training the sign language detection models. Its flexibility and support for deep learning made it suitable for handling the complex computations required for gesture recognition.</a:t>
            </a:r>
            <a:endParaRPr lang="en-IN" sz="1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anose="05000000000000000000" pitchFamily="2" charset="2"/>
              <a:buChar char=""/>
            </a:pPr>
            <a:r>
              <a:rPr lang="en-US" sz="1200" b="1" dirty="0" err="1">
                <a:effectLst/>
                <a:latin typeface="Times New Roman" panose="02020603050405020304" pitchFamily="18" charset="0"/>
                <a:ea typeface="Times New Roman" panose="02020603050405020304" pitchFamily="18" charset="0"/>
              </a:rPr>
              <a:t>Keras</a:t>
            </a:r>
            <a:r>
              <a:rPr lang="en-US" sz="1200" b="1" dirty="0">
                <a:effectLst/>
                <a:latin typeface="Times New Roman" panose="02020603050405020304" pitchFamily="18" charset="0"/>
                <a:ea typeface="Times New Roman" panose="02020603050405020304" pitchFamily="18" charset="0"/>
              </a:rPr>
              <a:t>:</a:t>
            </a: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Keras</a:t>
            </a:r>
            <a:r>
              <a:rPr lang="en-US" sz="1200" dirty="0">
                <a:effectLst/>
                <a:latin typeface="Times New Roman" panose="02020603050405020304" pitchFamily="18" charset="0"/>
                <a:ea typeface="Times New Roman" panose="02020603050405020304" pitchFamily="18" charset="0"/>
              </a:rPr>
              <a:t>, a high-level neural networks API running on top of TensorFlow, was used for its user-friendly interface and ease of model prototyping. It allowed us to quickly build and experiment with different neural network architectures.</a:t>
            </a:r>
            <a:endParaRPr lang="en-IN" sz="1200" dirty="0">
              <a:effectLst/>
              <a:latin typeface="Times New Roman" panose="02020603050405020304" pitchFamily="18" charset="0"/>
              <a:ea typeface="Times New Roman" panose="02020603050405020304" pitchFamily="18" charset="0"/>
            </a:endParaRPr>
          </a:p>
          <a:p>
            <a:pPr>
              <a:lnSpc>
                <a:spcPct val="150000"/>
              </a:lnSpc>
            </a:pPr>
            <a:r>
              <a:rPr lang="en-US" sz="1200" b="1" dirty="0">
                <a:effectLst/>
                <a:latin typeface="Times New Roman" panose="02020603050405020304" pitchFamily="18" charset="0"/>
                <a:ea typeface="Times New Roman" panose="02020603050405020304" pitchFamily="18" charset="0"/>
              </a:rPr>
              <a:t>ii. Additional Libraries and Modules:</a:t>
            </a:r>
            <a:endParaRPr lang="en-IN" sz="1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anose="05000000000000000000" pitchFamily="2" charset="2"/>
              <a:buChar char=""/>
            </a:pPr>
            <a:r>
              <a:rPr lang="en-US" sz="1200" b="1" dirty="0" err="1">
                <a:effectLst/>
                <a:latin typeface="Times New Roman" panose="02020603050405020304" pitchFamily="18" charset="0"/>
                <a:ea typeface="Times New Roman" panose="02020603050405020304" pitchFamily="18" charset="0"/>
              </a:rPr>
              <a:t>cvzone</a:t>
            </a:r>
            <a:r>
              <a:rPr lang="en-US" sz="1200" b="1" dirty="0">
                <a:effectLst/>
                <a:latin typeface="Times New Roman" panose="02020603050405020304" pitchFamily="18" charset="0"/>
                <a:ea typeface="Times New Roman" panose="02020603050405020304" pitchFamily="18" charset="0"/>
              </a:rPr>
              <a:t>==1.6.1:</a:t>
            </a:r>
            <a:r>
              <a:rPr lang="en-US" sz="1200" dirty="0">
                <a:effectLst/>
                <a:latin typeface="Times New Roman" panose="02020603050405020304" pitchFamily="18" charset="0"/>
                <a:ea typeface="Times New Roman" panose="02020603050405020304" pitchFamily="18" charset="0"/>
              </a:rPr>
              <a:t> Used for hand detection and gesture classification. It provided convenient modules for tracking hands and classifying gestures.</a:t>
            </a:r>
            <a:endParaRPr lang="en-IN" sz="1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anose="05000000000000000000" pitchFamily="2" charset="2"/>
              <a:buChar char=""/>
            </a:pPr>
            <a:r>
              <a:rPr lang="en-US" sz="1200" b="1" dirty="0">
                <a:effectLst/>
                <a:latin typeface="Times New Roman" panose="02020603050405020304" pitchFamily="18" charset="0"/>
                <a:ea typeface="Times New Roman" panose="02020603050405020304" pitchFamily="18" charset="0"/>
              </a:rPr>
              <a:t>matplotlib==3.8.4:</a:t>
            </a:r>
            <a:r>
              <a:rPr lang="en-US" sz="1200" dirty="0">
                <a:effectLst/>
                <a:latin typeface="Times New Roman" panose="02020603050405020304" pitchFamily="18" charset="0"/>
                <a:ea typeface="Times New Roman" panose="02020603050405020304" pitchFamily="18" charset="0"/>
              </a:rPr>
              <a:t> Used for visualizations and plotting graphs.</a:t>
            </a:r>
            <a:endParaRPr lang="en-IN" sz="1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anose="05000000000000000000" pitchFamily="2" charset="2"/>
              <a:buChar char=""/>
            </a:pPr>
            <a:r>
              <a:rPr lang="en-US" sz="1200" b="1" dirty="0" err="1">
                <a:effectLst/>
                <a:latin typeface="Times New Roman" panose="02020603050405020304" pitchFamily="18" charset="0"/>
                <a:ea typeface="Times New Roman" panose="02020603050405020304" pitchFamily="18" charset="0"/>
              </a:rPr>
              <a:t>mediapipe</a:t>
            </a:r>
            <a:r>
              <a:rPr lang="en-US" sz="1200" b="1" dirty="0">
                <a:effectLst/>
                <a:latin typeface="Times New Roman" panose="02020603050405020304" pitchFamily="18" charset="0"/>
                <a:ea typeface="Times New Roman" panose="02020603050405020304" pitchFamily="18" charset="0"/>
              </a:rPr>
              <a:t>==0.10.9: </a:t>
            </a:r>
            <a:r>
              <a:rPr lang="en-US" sz="1200" dirty="0">
                <a:effectLst/>
                <a:latin typeface="Times New Roman" panose="02020603050405020304" pitchFamily="18" charset="0"/>
                <a:ea typeface="Times New Roman" panose="02020603050405020304" pitchFamily="18" charset="0"/>
              </a:rPr>
              <a:t>Utilized for hand tracking and gesture recognition.</a:t>
            </a:r>
            <a:endParaRPr lang="en-IN" sz="1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anose="05000000000000000000" pitchFamily="2" charset="2"/>
              <a:buChar char=""/>
            </a:pPr>
            <a:r>
              <a:rPr lang="en-US" sz="1200" b="1" dirty="0" err="1">
                <a:effectLst/>
                <a:latin typeface="Times New Roman" panose="02020603050405020304" pitchFamily="18" charset="0"/>
                <a:ea typeface="Times New Roman" panose="02020603050405020304" pitchFamily="18" charset="0"/>
              </a:rPr>
              <a:t>numpy</a:t>
            </a:r>
            <a:r>
              <a:rPr lang="en-US" sz="1200" b="1" dirty="0">
                <a:effectLst/>
                <a:latin typeface="Times New Roman" panose="02020603050405020304" pitchFamily="18" charset="0"/>
                <a:ea typeface="Times New Roman" panose="02020603050405020304" pitchFamily="18" charset="0"/>
              </a:rPr>
              <a:t>==1.26.4:</a:t>
            </a:r>
            <a:r>
              <a:rPr lang="en-US" sz="1200" dirty="0">
                <a:effectLst/>
                <a:latin typeface="Times New Roman" panose="02020603050405020304" pitchFamily="18" charset="0"/>
                <a:ea typeface="Times New Roman" panose="02020603050405020304" pitchFamily="18" charset="0"/>
              </a:rPr>
              <a:t> Used for numerical computations and handling large arrays and matrices.</a:t>
            </a:r>
            <a:endParaRPr lang="en-IN" sz="1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anose="05000000000000000000" pitchFamily="2" charset="2"/>
              <a:buChar char=""/>
            </a:pPr>
            <a:r>
              <a:rPr lang="en-US" sz="1200" b="1" dirty="0" err="1">
                <a:effectLst/>
                <a:latin typeface="Times New Roman" panose="02020603050405020304" pitchFamily="18" charset="0"/>
                <a:ea typeface="Times New Roman" panose="02020603050405020304" pitchFamily="18" charset="0"/>
              </a:rPr>
              <a:t>opencv</a:t>
            </a:r>
            <a:r>
              <a:rPr lang="en-US" sz="1200" b="1" dirty="0">
                <a:effectLst/>
                <a:latin typeface="Times New Roman" panose="02020603050405020304" pitchFamily="18" charset="0"/>
                <a:ea typeface="Times New Roman" panose="02020603050405020304" pitchFamily="18" charset="0"/>
              </a:rPr>
              <a:t>-</a:t>
            </a:r>
            <a:r>
              <a:rPr lang="en-US" sz="1200" b="1" dirty="0" err="1">
                <a:effectLst/>
                <a:latin typeface="Times New Roman" panose="02020603050405020304" pitchFamily="18" charset="0"/>
                <a:ea typeface="Times New Roman" panose="02020603050405020304" pitchFamily="18" charset="0"/>
              </a:rPr>
              <a:t>contrib</a:t>
            </a:r>
            <a:r>
              <a:rPr lang="en-US" sz="1200" b="1" dirty="0">
                <a:effectLst/>
                <a:latin typeface="Times New Roman" panose="02020603050405020304" pitchFamily="18" charset="0"/>
                <a:ea typeface="Times New Roman" panose="02020603050405020304" pitchFamily="18" charset="0"/>
              </a:rPr>
              <a:t>-python==4.9.0.80:</a:t>
            </a:r>
            <a:r>
              <a:rPr lang="en-US" sz="1200" dirty="0">
                <a:effectLst/>
                <a:latin typeface="Times New Roman" panose="02020603050405020304" pitchFamily="18" charset="0"/>
                <a:ea typeface="Times New Roman" panose="02020603050405020304" pitchFamily="18" charset="0"/>
              </a:rPr>
              <a:t> Used for advanced image and video processing tasks.</a:t>
            </a:r>
            <a:endParaRPr lang="en-IN" sz="1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anose="05000000000000000000" pitchFamily="2" charset="2"/>
              <a:buChar char=""/>
            </a:pPr>
            <a:r>
              <a:rPr lang="en-US" sz="1200" b="1" dirty="0" err="1">
                <a:effectLst/>
                <a:latin typeface="Times New Roman" panose="02020603050405020304" pitchFamily="18" charset="0"/>
                <a:ea typeface="Times New Roman" panose="02020603050405020304" pitchFamily="18" charset="0"/>
              </a:rPr>
              <a:t>opencv</a:t>
            </a:r>
            <a:r>
              <a:rPr lang="en-US" sz="1200" b="1" dirty="0">
                <a:effectLst/>
                <a:latin typeface="Times New Roman" panose="02020603050405020304" pitchFamily="18" charset="0"/>
                <a:ea typeface="Times New Roman" panose="02020603050405020304" pitchFamily="18" charset="0"/>
              </a:rPr>
              <a:t>-python==4.9.0.80:</a:t>
            </a:r>
            <a:r>
              <a:rPr lang="en-US" sz="1200" dirty="0">
                <a:effectLst/>
                <a:latin typeface="Times New Roman" panose="02020603050405020304" pitchFamily="18" charset="0"/>
                <a:ea typeface="Times New Roman" panose="02020603050405020304" pitchFamily="18" charset="0"/>
              </a:rPr>
              <a:t> Employed for basic image and video processing.</a:t>
            </a:r>
            <a:endParaRPr lang="en-IN" sz="1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anose="05000000000000000000" pitchFamily="2" charset="2"/>
              <a:buChar char=""/>
            </a:pPr>
            <a:r>
              <a:rPr lang="en-US" sz="1200" b="1" dirty="0">
                <a:effectLst/>
                <a:latin typeface="Times New Roman" panose="02020603050405020304" pitchFamily="18" charset="0"/>
                <a:ea typeface="Times New Roman" panose="02020603050405020304" pitchFamily="18" charset="0"/>
              </a:rPr>
              <a:t>pillow==10.3.0:</a:t>
            </a:r>
            <a:r>
              <a:rPr lang="en-US" sz="1200" dirty="0">
                <a:effectLst/>
                <a:latin typeface="Times New Roman" panose="02020603050405020304" pitchFamily="18" charset="0"/>
                <a:ea typeface="Times New Roman" panose="02020603050405020304" pitchFamily="18" charset="0"/>
              </a:rPr>
              <a:t> Used for image manipulation and processing.</a:t>
            </a:r>
            <a:endParaRPr lang="en-IN" sz="1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anose="05000000000000000000" pitchFamily="2" charset="2"/>
              <a:buChar char=""/>
            </a:pPr>
            <a:r>
              <a:rPr lang="en-US" sz="1200" b="1" dirty="0" err="1">
                <a:effectLst/>
                <a:latin typeface="Times New Roman" panose="02020603050405020304" pitchFamily="18" charset="0"/>
                <a:ea typeface="Times New Roman" panose="02020603050405020304" pitchFamily="18" charset="0"/>
              </a:rPr>
              <a:t>scipy</a:t>
            </a:r>
            <a:r>
              <a:rPr lang="en-US" sz="1200" b="1" dirty="0">
                <a:effectLst/>
                <a:latin typeface="Times New Roman" panose="02020603050405020304" pitchFamily="18" charset="0"/>
                <a:ea typeface="Times New Roman" panose="02020603050405020304" pitchFamily="18" charset="0"/>
              </a:rPr>
              <a:t>==1.13.0:</a:t>
            </a:r>
            <a:r>
              <a:rPr lang="en-US" sz="1200" dirty="0">
                <a:effectLst/>
                <a:latin typeface="Times New Roman" panose="02020603050405020304" pitchFamily="18" charset="0"/>
                <a:ea typeface="Times New Roman" panose="02020603050405020304" pitchFamily="18" charset="0"/>
              </a:rPr>
              <a:t> Used for scientific computations and technical computing.</a:t>
            </a:r>
            <a:endParaRPr lang="en-IN" sz="1200" dirty="0">
              <a:effectLst/>
              <a:latin typeface="Times New Roman" panose="02020603050405020304" pitchFamily="18" charset="0"/>
              <a:ea typeface="Times New Roman" panose="02020603050405020304" pitchFamily="18" charset="0"/>
            </a:endParaRPr>
          </a:p>
          <a:p>
            <a:pPr>
              <a:lnSpc>
                <a:spcPct val="150000"/>
              </a:lnSpc>
            </a:pPr>
            <a:r>
              <a:rPr lang="en-US" sz="1200" b="1" dirty="0">
                <a:effectLst/>
                <a:latin typeface="Times New Roman" panose="02020603050405020304" pitchFamily="18" charset="0"/>
                <a:ea typeface="Times New Roman" panose="02020603050405020304" pitchFamily="18" charset="0"/>
              </a:rPr>
              <a:t>iii. Data Set:</a:t>
            </a:r>
            <a:endParaRPr lang="en-IN" sz="12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Wingdings" panose="05000000000000000000" pitchFamily="2" charset="2"/>
              <a:buChar char=""/>
            </a:pPr>
            <a:r>
              <a:rPr lang="en-US" sz="1200" dirty="0">
                <a:effectLst/>
                <a:latin typeface="Times New Roman" panose="02020603050405020304" pitchFamily="18" charset="0"/>
                <a:ea typeface="Times New Roman" panose="02020603050405020304" pitchFamily="18" charset="0"/>
              </a:rPr>
              <a:t>The Data Set we used for SLD is American Sign language Detection Dataset</a:t>
            </a:r>
            <a:endParaRPr lang="en-IN" sz="1200" dirty="0">
              <a:effectLst/>
              <a:latin typeface="Times New Roman" panose="02020603050405020304" pitchFamily="18" charset="0"/>
              <a:ea typeface="Times New Roman" panose="02020603050405020304" pitchFamily="18" charset="0"/>
            </a:endParaRPr>
          </a:p>
          <a:p>
            <a:pPr>
              <a:lnSpc>
                <a:spcPct val="150000"/>
              </a:lnSpc>
            </a:pPr>
            <a:r>
              <a:rPr lang="en-US" sz="1200"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14040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C3ADD8-D5EB-12B8-CF42-969B7CF32409}"/>
              </a:ext>
            </a:extLst>
          </p:cNvPr>
          <p:cNvSpPr txBox="1"/>
          <p:nvPr/>
        </p:nvSpPr>
        <p:spPr>
          <a:xfrm>
            <a:off x="413657" y="1066800"/>
            <a:ext cx="11636829" cy="5478423"/>
          </a:xfrm>
          <a:prstGeom prst="rect">
            <a:avLst/>
          </a:prstGeom>
          <a:noFill/>
        </p:spPr>
        <p:txBody>
          <a:bodyPr wrap="square" rtlCol="0">
            <a:spAutoFit/>
          </a:bodyPr>
          <a:lstStyle/>
          <a:p>
            <a:pPr marL="103505" lvl="2" algn="just">
              <a:lnSpc>
                <a:spcPct val="100000"/>
              </a:lnSpc>
              <a:spcBef>
                <a:spcPts val="90"/>
              </a:spcBef>
              <a:buSzPct val="92857"/>
              <a:tabLst>
                <a:tab pos="479425" algn="l"/>
              </a:tabLst>
            </a:pPr>
            <a:r>
              <a:rPr lang="en-US" sz="1400" b="1" spc="-10" dirty="0">
                <a:latin typeface="Times New Roman"/>
                <a:cs typeface="Times New Roman"/>
              </a:rPr>
              <a:t>HARDW</a:t>
            </a:r>
            <a:r>
              <a:rPr lang="en-US" sz="1400" b="1" spc="-35" dirty="0">
                <a:latin typeface="Times New Roman"/>
                <a:cs typeface="Times New Roman"/>
              </a:rPr>
              <a:t>A</a:t>
            </a:r>
            <a:r>
              <a:rPr lang="en-US" sz="1400" b="1" spc="-10" dirty="0">
                <a:latin typeface="Times New Roman"/>
                <a:cs typeface="Times New Roman"/>
              </a:rPr>
              <a:t>RE</a:t>
            </a:r>
            <a:r>
              <a:rPr lang="en-US" sz="1400" b="1" spc="-25" dirty="0">
                <a:latin typeface="Times New Roman"/>
                <a:cs typeface="Times New Roman"/>
              </a:rPr>
              <a:t> </a:t>
            </a:r>
            <a:r>
              <a:rPr lang="en-US" sz="1400" b="1" spc="-35" dirty="0">
                <a:latin typeface="Times New Roman"/>
                <a:cs typeface="Times New Roman"/>
              </a:rPr>
              <a:t>R</a:t>
            </a:r>
            <a:r>
              <a:rPr lang="en-US" sz="1400" b="1" spc="-5" dirty="0">
                <a:latin typeface="Times New Roman"/>
                <a:cs typeface="Times New Roman"/>
              </a:rPr>
              <a:t>E</a:t>
            </a:r>
            <a:r>
              <a:rPr lang="en-US" sz="1400" b="1" spc="-10" dirty="0">
                <a:latin typeface="Times New Roman"/>
                <a:cs typeface="Times New Roman"/>
              </a:rPr>
              <a:t>Q</a:t>
            </a:r>
            <a:r>
              <a:rPr lang="en-US" sz="1400" b="1" spc="-35" dirty="0">
                <a:latin typeface="Times New Roman"/>
                <a:cs typeface="Times New Roman"/>
              </a:rPr>
              <a:t>U</a:t>
            </a:r>
            <a:r>
              <a:rPr lang="en-US" sz="1400" b="1" dirty="0">
                <a:latin typeface="Times New Roman"/>
                <a:cs typeface="Times New Roman"/>
              </a:rPr>
              <a:t>I</a:t>
            </a:r>
            <a:r>
              <a:rPr lang="en-US" sz="1400" b="1" spc="-35" dirty="0">
                <a:latin typeface="Times New Roman"/>
                <a:cs typeface="Times New Roman"/>
              </a:rPr>
              <a:t>R</a:t>
            </a:r>
            <a:r>
              <a:rPr lang="en-US" sz="1400" b="1" spc="-30" dirty="0">
                <a:latin typeface="Times New Roman"/>
                <a:cs typeface="Times New Roman"/>
              </a:rPr>
              <a:t>E</a:t>
            </a:r>
            <a:r>
              <a:rPr lang="en-US" sz="1400" b="1" spc="-10" dirty="0">
                <a:latin typeface="Times New Roman"/>
                <a:cs typeface="Times New Roman"/>
              </a:rPr>
              <a:t>M</a:t>
            </a:r>
            <a:r>
              <a:rPr lang="en-US" sz="1400" b="1" spc="-5" dirty="0">
                <a:latin typeface="Times New Roman"/>
                <a:cs typeface="Times New Roman"/>
              </a:rPr>
              <a:t>E</a:t>
            </a:r>
            <a:r>
              <a:rPr lang="en-US" sz="1400" b="1" spc="-10" dirty="0">
                <a:latin typeface="Times New Roman"/>
                <a:cs typeface="Times New Roman"/>
              </a:rPr>
              <a:t>N</a:t>
            </a:r>
            <a:r>
              <a:rPr lang="en-US" sz="1400" b="1" spc="-5" dirty="0">
                <a:latin typeface="Times New Roman"/>
                <a:cs typeface="Times New Roman"/>
              </a:rPr>
              <a:t>T</a:t>
            </a:r>
            <a:r>
              <a:rPr lang="en-US" sz="1400" b="1" spc="-15" dirty="0">
                <a:latin typeface="Times New Roman"/>
                <a:cs typeface="Times New Roman"/>
              </a:rPr>
              <a:t>S</a:t>
            </a:r>
            <a:r>
              <a:rPr lang="en-US" sz="1400" b="1" spc="-5" dirty="0">
                <a:latin typeface="Times New Roman"/>
                <a:cs typeface="Times New Roman"/>
              </a:rPr>
              <a:t>:</a:t>
            </a:r>
            <a:endParaRPr lang="en-US" sz="1400" dirty="0">
              <a:latin typeface="Times New Roman"/>
              <a:cs typeface="Times New Roman"/>
            </a:endParaRPr>
          </a:p>
          <a:p>
            <a:pPr algn="ctr">
              <a:lnSpc>
                <a:spcPct val="150000"/>
              </a:lnSpc>
              <a:spcBef>
                <a:spcPts val="305"/>
              </a:spcBef>
            </a:pPr>
            <a:r>
              <a:rPr lang="en-US" sz="1200" b="1" kern="0" dirty="0">
                <a:effectLst/>
                <a:latin typeface="Times New Roman" panose="02020603050405020304" pitchFamily="18" charset="0"/>
              </a:rPr>
              <a:t> </a:t>
            </a:r>
            <a:endParaRPr lang="en-IN" sz="1200" b="1" kern="0" dirty="0">
              <a:effectLst/>
              <a:latin typeface="Times New Roman" panose="02020603050405020304" pitchFamily="18" charset="0"/>
            </a:endParaRPr>
          </a:p>
          <a:p>
            <a:pPr algn="just">
              <a:lnSpc>
                <a:spcPct val="150000"/>
              </a:lnSpc>
              <a:spcBef>
                <a:spcPts val="305"/>
              </a:spcBef>
            </a:pPr>
            <a:r>
              <a:rPr lang="en-US" sz="1200" b="1" kern="0" dirty="0">
                <a:effectLst/>
                <a:latin typeface="Times New Roman" panose="02020603050405020304" pitchFamily="18" charset="0"/>
              </a:rPr>
              <a:t>Computational Hardware</a:t>
            </a:r>
            <a:r>
              <a:rPr lang="en-US" sz="1200" b="0" kern="0" dirty="0">
                <a:effectLst/>
                <a:latin typeface="Times New Roman" panose="02020603050405020304" pitchFamily="18" charset="0"/>
              </a:rPr>
              <a:t>:</a:t>
            </a:r>
            <a:endParaRPr lang="en-IN" sz="1200" b="1" kern="0" dirty="0">
              <a:effectLst/>
              <a:latin typeface="Times New Roman" panose="02020603050405020304" pitchFamily="18" charset="0"/>
            </a:endParaRPr>
          </a:p>
          <a:p>
            <a:pPr marL="342900" lvl="0" indent="-342900" algn="just">
              <a:lnSpc>
                <a:spcPct val="150000"/>
              </a:lnSpc>
              <a:spcBef>
                <a:spcPts val="305"/>
              </a:spcBef>
              <a:spcAft>
                <a:spcPts val="0"/>
              </a:spcAft>
              <a:buFont typeface="Wingdings" panose="05000000000000000000" pitchFamily="2" charset="2"/>
              <a:buChar char=""/>
            </a:pPr>
            <a:r>
              <a:rPr lang="en-US" sz="1200" b="1" kern="0" dirty="0">
                <a:effectLst/>
                <a:latin typeface="Times New Roman" panose="02020603050405020304" pitchFamily="18" charset="0"/>
              </a:rPr>
              <a:t>High-Performance Computer</a:t>
            </a:r>
            <a:r>
              <a:rPr lang="en-US" sz="1200" b="0" kern="0" dirty="0">
                <a:effectLst/>
                <a:latin typeface="Times New Roman" panose="02020603050405020304" pitchFamily="18" charset="0"/>
              </a:rPr>
              <a:t>: A high-performance computer was essential for developing and training the machine learning models. The system required a multi-core processor (Intel i7 or higher) and a minimum of 16GB RAM to handle intensive computations and large datasets efficiently.</a:t>
            </a:r>
            <a:endParaRPr lang="en-IN" sz="1200" b="1" kern="0" dirty="0">
              <a:effectLst/>
              <a:latin typeface="Times New Roman" panose="02020603050405020304" pitchFamily="18" charset="0"/>
            </a:endParaRPr>
          </a:p>
          <a:p>
            <a:pPr marL="342900" lvl="0" indent="-342900" algn="just">
              <a:lnSpc>
                <a:spcPct val="150000"/>
              </a:lnSpc>
              <a:spcBef>
                <a:spcPts val="305"/>
              </a:spcBef>
              <a:spcAft>
                <a:spcPts val="0"/>
              </a:spcAft>
              <a:buFont typeface="Wingdings" panose="05000000000000000000" pitchFamily="2" charset="2"/>
              <a:buChar char=""/>
            </a:pPr>
            <a:r>
              <a:rPr lang="en-US" sz="1200" b="1" kern="0" dirty="0">
                <a:effectLst/>
                <a:latin typeface="Times New Roman" panose="02020603050405020304" pitchFamily="18" charset="0"/>
              </a:rPr>
              <a:t>GPU (Graphics Processing Unit):</a:t>
            </a:r>
            <a:r>
              <a:rPr lang="en-US" sz="1200" b="0" kern="0" dirty="0">
                <a:effectLst/>
                <a:latin typeface="Times New Roman" panose="02020603050405020304" pitchFamily="18" charset="0"/>
              </a:rPr>
              <a:t> For training deep learning models, a dedicated GPU was used to accelerate the training process. NVIDIA GPUs with CUDA support (e.g., NVIDIA GeForce GTX 1080 or higher) were preferred for their ability to process parallel computations, significantly reducing training times.</a:t>
            </a:r>
          </a:p>
          <a:p>
            <a:pPr marL="342900" lvl="0" indent="-342900" algn="just">
              <a:lnSpc>
                <a:spcPct val="150000"/>
              </a:lnSpc>
              <a:spcBef>
                <a:spcPts val="305"/>
              </a:spcBef>
              <a:spcAft>
                <a:spcPts val="0"/>
              </a:spcAft>
              <a:buFont typeface="Wingdings" panose="05000000000000000000" pitchFamily="2" charset="2"/>
              <a:buChar char=""/>
            </a:pPr>
            <a:endParaRPr lang="en-IN" sz="1200" b="1" kern="0" dirty="0">
              <a:effectLst/>
              <a:latin typeface="Times New Roman" panose="02020603050405020304" pitchFamily="18" charset="0"/>
            </a:endParaRPr>
          </a:p>
          <a:p>
            <a:pPr algn="just">
              <a:lnSpc>
                <a:spcPct val="150000"/>
              </a:lnSpc>
              <a:spcBef>
                <a:spcPts val="305"/>
              </a:spcBef>
            </a:pPr>
            <a:r>
              <a:rPr lang="en-US" sz="1200" b="1" kern="0" dirty="0">
                <a:effectLst/>
                <a:latin typeface="Times New Roman" panose="02020603050405020304" pitchFamily="18" charset="0"/>
              </a:rPr>
              <a:t>Input Devices:</a:t>
            </a:r>
            <a:endParaRPr lang="en-IN" sz="1200" b="1" kern="0" dirty="0">
              <a:effectLst/>
              <a:latin typeface="Times New Roman" panose="02020603050405020304" pitchFamily="18" charset="0"/>
            </a:endParaRPr>
          </a:p>
          <a:p>
            <a:pPr marL="342900" lvl="0" indent="-342900" algn="just">
              <a:lnSpc>
                <a:spcPct val="150000"/>
              </a:lnSpc>
              <a:spcBef>
                <a:spcPts val="305"/>
              </a:spcBef>
              <a:spcAft>
                <a:spcPts val="0"/>
              </a:spcAft>
              <a:buFont typeface="Wingdings" panose="05000000000000000000" pitchFamily="2" charset="2"/>
              <a:buChar char=""/>
            </a:pPr>
            <a:r>
              <a:rPr lang="en-US" sz="1200" b="0" kern="0" dirty="0">
                <a:effectLst/>
                <a:latin typeface="Times New Roman" panose="02020603050405020304" pitchFamily="18" charset="0"/>
              </a:rPr>
              <a:t>Web Camera: A high-resolution web camera was necessary for capturing video input of the user’s hand gestures. The camera needed to support at least 720p resolution to ensure clear and precise image capture, which is crucial for accurate gesture recognition.</a:t>
            </a:r>
          </a:p>
          <a:p>
            <a:pPr marL="342900" lvl="0" indent="-342900" algn="just">
              <a:lnSpc>
                <a:spcPct val="150000"/>
              </a:lnSpc>
              <a:spcBef>
                <a:spcPts val="305"/>
              </a:spcBef>
              <a:spcAft>
                <a:spcPts val="0"/>
              </a:spcAft>
              <a:buFont typeface="Wingdings" panose="05000000000000000000" pitchFamily="2" charset="2"/>
              <a:buChar char=""/>
            </a:pPr>
            <a:endParaRPr lang="en-IN" sz="1200" b="1" kern="0" dirty="0">
              <a:effectLst/>
              <a:latin typeface="Times New Roman" panose="02020603050405020304" pitchFamily="18" charset="0"/>
            </a:endParaRPr>
          </a:p>
          <a:p>
            <a:pPr algn="just">
              <a:lnSpc>
                <a:spcPct val="150000"/>
              </a:lnSpc>
              <a:spcBef>
                <a:spcPts val="305"/>
              </a:spcBef>
            </a:pPr>
            <a:r>
              <a:rPr lang="en-US" sz="1200" b="1" kern="0" dirty="0">
                <a:effectLst/>
                <a:latin typeface="Times New Roman" panose="02020603050405020304" pitchFamily="18" charset="0"/>
              </a:rPr>
              <a:t>Networking:</a:t>
            </a:r>
            <a:endParaRPr lang="en-IN" sz="1200" b="1" kern="0" dirty="0">
              <a:effectLst/>
              <a:latin typeface="Times New Roman" panose="02020603050405020304" pitchFamily="18" charset="0"/>
            </a:endParaRPr>
          </a:p>
          <a:p>
            <a:pPr marL="342900" lvl="0" indent="-342900" algn="just">
              <a:lnSpc>
                <a:spcPct val="150000"/>
              </a:lnSpc>
              <a:spcBef>
                <a:spcPts val="305"/>
              </a:spcBef>
              <a:spcAft>
                <a:spcPts val="0"/>
              </a:spcAft>
              <a:buFont typeface="Wingdings" panose="05000000000000000000" pitchFamily="2" charset="2"/>
              <a:buChar char=""/>
            </a:pPr>
            <a:r>
              <a:rPr lang="en-US" sz="1200" b="1" kern="0" dirty="0">
                <a:effectLst/>
                <a:latin typeface="Times New Roman" panose="02020603050405020304" pitchFamily="18" charset="0"/>
              </a:rPr>
              <a:t>Internet Connection</a:t>
            </a:r>
            <a:r>
              <a:rPr lang="en-US" sz="1200" b="0" kern="0" dirty="0">
                <a:effectLst/>
                <a:latin typeface="Times New Roman" panose="02020603050405020304" pitchFamily="18" charset="0"/>
              </a:rPr>
              <a:t>: A reliable high-speed internet connection was necessary for downloading libraries, frameworks, and datasets. It also facilitated collaboration among team members through online platforms and tools.</a:t>
            </a:r>
          </a:p>
          <a:p>
            <a:pPr marL="342900" lvl="0" indent="-342900" algn="just">
              <a:lnSpc>
                <a:spcPct val="150000"/>
              </a:lnSpc>
              <a:spcBef>
                <a:spcPts val="305"/>
              </a:spcBef>
              <a:spcAft>
                <a:spcPts val="0"/>
              </a:spcAft>
              <a:buFont typeface="Wingdings" panose="05000000000000000000" pitchFamily="2" charset="2"/>
              <a:buChar char=""/>
            </a:pPr>
            <a:endParaRPr lang="en-IN" sz="1200" b="1" kern="0" dirty="0">
              <a:effectLst/>
              <a:latin typeface="Times New Roman" panose="02020603050405020304" pitchFamily="18" charset="0"/>
            </a:endParaRPr>
          </a:p>
          <a:p>
            <a:pPr algn="just">
              <a:lnSpc>
                <a:spcPct val="150000"/>
              </a:lnSpc>
              <a:spcBef>
                <a:spcPts val="305"/>
              </a:spcBef>
            </a:pPr>
            <a:r>
              <a:rPr lang="en-US" sz="1200" b="1" kern="0" dirty="0">
                <a:effectLst/>
                <a:latin typeface="Times New Roman" panose="02020603050405020304" pitchFamily="18" charset="0"/>
              </a:rPr>
              <a:t>Microphone and Speakers:</a:t>
            </a:r>
            <a:r>
              <a:rPr lang="en-US" sz="1200" b="0" kern="0" dirty="0">
                <a:effectLst/>
                <a:latin typeface="Times New Roman" panose="02020603050405020304" pitchFamily="18" charset="0"/>
              </a:rPr>
              <a:t> For systems involving voice synthesis or feedback, a quality microphone and speakers were required to ensure clear audio input and output.</a:t>
            </a:r>
            <a:endParaRPr lang="en-IN" sz="1200" b="1" kern="0" dirty="0">
              <a:effectLst/>
              <a:latin typeface="Times New Roman" panose="02020603050405020304" pitchFamily="18" charset="0"/>
            </a:endParaRPr>
          </a:p>
          <a:p>
            <a:endParaRPr lang="en-IN" dirty="0"/>
          </a:p>
        </p:txBody>
      </p:sp>
    </p:spTree>
    <p:extLst>
      <p:ext uri="{BB962C8B-B14F-4D97-AF65-F5344CB8AC3E}">
        <p14:creationId xmlns:p14="http://schemas.microsoft.com/office/powerpoint/2010/main" val="2987432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3E11EE-5D60-5A3F-101A-9D2DFEF89042}"/>
              </a:ext>
            </a:extLst>
          </p:cNvPr>
          <p:cNvSpPr txBox="1"/>
          <p:nvPr/>
        </p:nvSpPr>
        <p:spPr>
          <a:xfrm>
            <a:off x="413657" y="1121228"/>
            <a:ext cx="11615057" cy="307777"/>
          </a:xfrm>
          <a:prstGeom prst="rect">
            <a:avLst/>
          </a:prstGeom>
          <a:noFill/>
        </p:spPr>
        <p:txBody>
          <a:bodyPr wrap="square" rtlCol="0">
            <a:spAutoFit/>
          </a:bodyPr>
          <a:lstStyle/>
          <a:p>
            <a:r>
              <a:rPr lang="en-IN" sz="1400" b="1" spc="15" dirty="0">
                <a:latin typeface="Times New Roman"/>
                <a:cs typeface="Times New Roman"/>
              </a:rPr>
              <a:t> M</a:t>
            </a:r>
            <a:r>
              <a:rPr lang="en-IN" sz="1400" b="1" spc="-10" dirty="0">
                <a:latin typeface="Times New Roman"/>
                <a:cs typeface="Times New Roman"/>
              </a:rPr>
              <a:t>OD</a:t>
            </a:r>
            <a:r>
              <a:rPr lang="en-IN" sz="1400" b="1" spc="-5" dirty="0">
                <a:latin typeface="Times New Roman"/>
                <a:cs typeface="Times New Roman"/>
              </a:rPr>
              <a:t>E</a:t>
            </a:r>
            <a:r>
              <a:rPr lang="en-IN" sz="1400" b="1" spc="-10" dirty="0">
                <a:latin typeface="Times New Roman"/>
                <a:cs typeface="Times New Roman"/>
              </a:rPr>
              <a:t>L</a:t>
            </a:r>
            <a:r>
              <a:rPr lang="en-IN" sz="1400" b="1" spc="-30" dirty="0">
                <a:latin typeface="Times New Roman"/>
                <a:cs typeface="Times New Roman"/>
              </a:rPr>
              <a:t> </a:t>
            </a:r>
            <a:r>
              <a:rPr lang="en-IN" sz="1400" b="1" spc="-15" dirty="0">
                <a:latin typeface="Times New Roman"/>
                <a:cs typeface="Times New Roman"/>
              </a:rPr>
              <a:t>S</a:t>
            </a:r>
            <a:r>
              <a:rPr lang="en-IN" sz="1400" b="1" spc="-5" dirty="0">
                <a:latin typeface="Times New Roman"/>
                <a:cs typeface="Times New Roman"/>
              </a:rPr>
              <a:t>ELE</a:t>
            </a:r>
            <a:r>
              <a:rPr lang="en-IN" sz="1400" b="1" spc="-10" dirty="0">
                <a:latin typeface="Times New Roman"/>
                <a:cs typeface="Times New Roman"/>
              </a:rPr>
              <a:t>C</a:t>
            </a:r>
            <a:r>
              <a:rPr lang="en-IN" sz="1400" b="1" spc="-5" dirty="0">
                <a:latin typeface="Times New Roman"/>
                <a:cs typeface="Times New Roman"/>
              </a:rPr>
              <a:t>T</a:t>
            </a:r>
            <a:r>
              <a:rPr lang="en-IN" sz="1400" b="1" dirty="0">
                <a:latin typeface="Times New Roman"/>
                <a:cs typeface="Times New Roman"/>
              </a:rPr>
              <a:t>I</a:t>
            </a:r>
            <a:r>
              <a:rPr lang="en-IN" sz="1400" b="1" spc="-10" dirty="0">
                <a:latin typeface="Times New Roman"/>
                <a:cs typeface="Times New Roman"/>
              </a:rPr>
              <a:t>ON</a:t>
            </a:r>
            <a:r>
              <a:rPr lang="en-IN" sz="1400" b="1" spc="-30" dirty="0">
                <a:latin typeface="Times New Roman"/>
                <a:cs typeface="Times New Roman"/>
              </a:rPr>
              <a:t> </a:t>
            </a:r>
            <a:r>
              <a:rPr lang="en-IN" sz="1400" b="1" spc="-10" dirty="0">
                <a:latin typeface="Times New Roman"/>
                <a:cs typeface="Times New Roman"/>
              </a:rPr>
              <a:t>AND</a:t>
            </a:r>
            <a:r>
              <a:rPr lang="en-IN" sz="1400" b="1" spc="-15" dirty="0">
                <a:latin typeface="Times New Roman"/>
                <a:cs typeface="Times New Roman"/>
              </a:rPr>
              <a:t> </a:t>
            </a:r>
            <a:r>
              <a:rPr lang="en-IN" sz="1400" b="1" spc="-10" dirty="0">
                <a:latin typeface="Times New Roman"/>
                <a:cs typeface="Times New Roman"/>
              </a:rPr>
              <a:t>A</a:t>
            </a:r>
            <a:r>
              <a:rPr lang="en-IN" sz="1400" b="1" spc="-30" dirty="0">
                <a:latin typeface="Times New Roman"/>
                <a:cs typeface="Times New Roman"/>
              </a:rPr>
              <a:t>R</a:t>
            </a:r>
            <a:r>
              <a:rPr lang="en-IN" sz="1400" b="1" spc="-10" dirty="0">
                <a:latin typeface="Times New Roman"/>
                <a:cs typeface="Times New Roman"/>
              </a:rPr>
              <a:t>CH</a:t>
            </a:r>
            <a:r>
              <a:rPr lang="en-IN" sz="1400" b="1" spc="-20" dirty="0">
                <a:latin typeface="Times New Roman"/>
                <a:cs typeface="Times New Roman"/>
              </a:rPr>
              <a:t>I</a:t>
            </a:r>
            <a:r>
              <a:rPr lang="en-IN" sz="1400" b="1" spc="-5" dirty="0">
                <a:latin typeface="Times New Roman"/>
                <a:cs typeface="Times New Roman"/>
              </a:rPr>
              <a:t>T</a:t>
            </a:r>
            <a:r>
              <a:rPr lang="en-IN" sz="1400" b="1" spc="-30" dirty="0">
                <a:latin typeface="Times New Roman"/>
                <a:cs typeface="Times New Roman"/>
              </a:rPr>
              <a:t>E</a:t>
            </a:r>
            <a:r>
              <a:rPr lang="en-IN" sz="1400" b="1" spc="-10" dirty="0">
                <a:latin typeface="Times New Roman"/>
                <a:cs typeface="Times New Roman"/>
              </a:rPr>
              <a:t>C</a:t>
            </a:r>
            <a:r>
              <a:rPr lang="en-IN" sz="1400" b="1" spc="-5" dirty="0">
                <a:latin typeface="Times New Roman"/>
                <a:cs typeface="Times New Roman"/>
              </a:rPr>
              <a:t>T</a:t>
            </a:r>
            <a:r>
              <a:rPr lang="en-IN" sz="1400" b="1" spc="-10" dirty="0">
                <a:latin typeface="Times New Roman"/>
                <a:cs typeface="Times New Roman"/>
              </a:rPr>
              <a:t>U</a:t>
            </a:r>
            <a:r>
              <a:rPr lang="en-IN" sz="1400" b="1" spc="-30" dirty="0">
                <a:latin typeface="Times New Roman"/>
                <a:cs typeface="Times New Roman"/>
              </a:rPr>
              <a:t>R</a:t>
            </a:r>
            <a:r>
              <a:rPr lang="en-IN" sz="1400" b="1" spc="-5" dirty="0">
                <a:latin typeface="Times New Roman"/>
                <a:cs typeface="Times New Roman"/>
              </a:rPr>
              <a:t>E:</a:t>
            </a:r>
            <a:endParaRPr lang="en-IN" sz="1400" dirty="0"/>
          </a:p>
        </p:txBody>
      </p:sp>
      <p:pic>
        <p:nvPicPr>
          <p:cNvPr id="3" name="Content Placeholder 6">
            <a:extLst>
              <a:ext uri="{FF2B5EF4-FFF2-40B4-BE49-F238E27FC236}">
                <a16:creationId xmlns:a16="http://schemas.microsoft.com/office/drawing/2014/main" id="{293E7BB4-DAA3-3E1B-AF52-A88204BB7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725" y="1429005"/>
            <a:ext cx="4213740" cy="4410576"/>
          </a:xfrm>
          <a:prstGeom prst="rect">
            <a:avLst/>
          </a:prstGeom>
        </p:spPr>
      </p:pic>
    </p:spTree>
    <p:extLst>
      <p:ext uri="{BB962C8B-B14F-4D97-AF65-F5344CB8AC3E}">
        <p14:creationId xmlns:p14="http://schemas.microsoft.com/office/powerpoint/2010/main" val="1904058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2673</Words>
  <Application>Microsoft Office PowerPoint</Application>
  <PresentationFormat>Widescreen</PresentationFormat>
  <Paragraphs>241</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Bookman Old Style</vt:lpstr>
      <vt:lpstr>Calibri</vt:lpstr>
      <vt:lpstr>Calibri Light</vt:lpstr>
      <vt:lpstr>Consolas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Jagan</dc:creator>
  <cp:lastModifiedBy>RAJU REDDY</cp:lastModifiedBy>
  <cp:revision>39</cp:revision>
  <dcterms:created xsi:type="dcterms:W3CDTF">2023-03-16T15:58:00Z</dcterms:created>
  <dcterms:modified xsi:type="dcterms:W3CDTF">2024-06-17T21:23:01Z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9943EE0BB0574A3CB446BCEBADAA39C7_13</vt:lpwstr>
  </property>
  <property fmtid="{D5CDD505-2E9C-101B-9397-08002B2CF9AE}" pid="3" name="KSOProductBuildVer">
    <vt:lpwstr>1033-12.2.0.16909</vt:lpwstr>
  </property>
</Properties>
</file>