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7" r:id="rId5"/>
    <p:sldId id="269" r:id="rId6"/>
    <p:sldId id="258" r:id="rId7"/>
    <p:sldId id="260" r:id="rId8"/>
    <p:sldId id="263" r:id="rId9"/>
    <p:sldId id="264" r:id="rId10"/>
    <p:sldId id="261" r:id="rId11"/>
    <p:sldId id="262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35:24.0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0,'5'0,"5"0,11 0,6 0,2 0,2 0,4 0,1 0,2 0,5 0,4 0,3 0,-3 0,-1 0,-2 0,-1 0,2 0,-3 0,1 0,-3 0,2 0,2 0,-2 0,1 0,-3 0,2 0,-2 0,0 0,-1 0,-3 0,-3 5,-3 1,3-1,4 4,1 5,3 0,-2-3,3-3,2-3,3 3,-2-1,0-1,-2-2,-1-1,3-2,-3 0,1-1,-2-1,5 1,8 0,5 0,4-1,6 1,1 0,1 0,2 0,-2 0,0 0,2 0,-3 0,0 0,7 0,-2 0,1 0,-4 0,-10 0,-1 0,1 0,1 0,-3 0,3 0,-6 0,-2 0,-7 0,-3 0,-4 0,-4 0,0 0,-2 0,3 0,3 0,0 0,-17 0,-17 0,-18 5,-16 6,-9 0,-6 0,-1-3,-3-3,8-2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19:35:44.9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3423 1524,'25'0,"-11"-1,0 1,-1 0,25 5,-34-4,-1 0,1 0,0 0,-1 1,1-1,-1 1,0 0,1 0,-1 0,0 0,0 1,-1-1,1 1,0 0,-1 0,1 0,-1 0,2 4,1 2,-1 1,-1-1,0 1,0 0,-1 0,0 0,1 11,-1 77,-2-70,32 545,-31-561,127 802,-88-609,174 655,-150-672,-50-155,1-2,2 1,32 45,-45-72,1 1,-1-1,1-1,0 1,0-1,0 0,0 0,1 0,0-1,0 0,0 0,0 0,0-1,0 0,1 0,-1 0,1-1,0 0,-1 0,1-1,0 0,7-1,4-1,-1-1,0-1,0-1,0 0,0-1,-1-1,23-13,65-42,162-130,-228 163,134-106,209-209,-311 271,-3-4,-4-1,-3-4,-4-2,58-116,-71 107,-3-3,34-128,-54 147,-4-1,-3 0,4-126,-17 162,-2 0,-2 0,-2 0,-1 1,-2 0,-25-65,13 52,-3 2,-2 1,-3 0,-43-57,14 33,-125-125,-85-38,-317-193,-28 43,258 196,276 158,-1 2,-142-35,83 39,-248-17,-142 31,325 14,-363 47,470-31,1 5,0 3,2 5,1 4,-161 81,194-80,2 3,1 2,2 2,2 3,2 2,1 3,3 1,3 3,-58 86,50-55,-56 125,84-153,3 1,2 1,-16 88,22-71,3 1,4 0,4 0,12 143,-4-185,2 0,0-1,3 0,1 0,1-1,1-1,36 57,-14-36,2-1,2-2,65 63,-46-60,90 61,-93-73,13 7,2-3,2-4,2-2,1-4,1-4,122 32,-154-52,0-1,1-3,0-1,49-2,-62-4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6:24.8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0 161 24575,'34'0'0,"0"0"0,0 3 0,0 0 0,0 3 0,0 0 0,-1 2 0,-1 2 0,33 14 0,-34-10 0,0 2 0,-1 2 0,40 29 0,-63-42 0,1 0 0,0 0 0,1-1 0,-1-1 0,1 1 0,-1-1 0,19 3 0,67 6 0,-63-10 0,267 5 0,-59-6 0,-220 2 0,-1 0 0,1 1 0,-1 1 0,0 1 0,22 10 0,-17-6 0,1-2 0,30 8 0,-6-10 0,-1-2 0,0-2 0,53-4 0,57 2 0,-147 1 0,0 1 0,0 0 0,0 1 0,-1 0 0,18 8 0,-16-5 0,0-2 0,24 7 0,26-4 0,1-2 0,-1-2 0,66-7 0,-8 1 0,830 3 0,-911-2 0,0-2 0,71-17 0,0 0 0,-73 17 0,0-2 0,0-2 0,-1-1 0,38-15 0,-73 24 0,0 0 0,0 0 0,0 0 0,0 0 0,0 0 0,0 0 0,0 0 0,0 0 0,-1 0 0,1-1 0,0 1 0,0 0 0,0 0 0,0 0 0,0 0 0,0 0 0,0 0 0,0 0 0,0 0 0,0 0 0,0 0 0,0-1 0,0 1 0,0 0 0,0 0 0,0 0 0,0 0 0,0 0 0,0 0 0,0 0 0,0 0 0,0 0 0,0-1 0,0 1 0,0 0 0,0 0 0,0 0 0,0 0 0,0 0 0,0 0 0,0 0 0,0 0 0,0 0 0,0-1 0,0 1 0,0 0 0,0 0 0,0 0 0,0 0 0,1 0 0,-1 0 0,0 0 0,0 0 0,0 0 0,0 0 0,0 0 0,0 0 0,0 0 0,0 0 0,0 0 0,1 0 0,-1 0 0,0 0 0,0 0 0,0 0 0,-14-3 0,-19 0 0,-773 6 0,777-2 0,-1 0 0,1 3 0,0 0 0,0 2 0,-29 9 0,-215 58 0,209-57 0,-80 24 0,95-25 0,-2-3 0,1-2 0,-1-3 0,0-1 0,-72-2 0,-785-4 0,454-2 0,1552 2 0,-1098 0 0,11 1 0,1-1 0,-1-1 0,1 0 0,22-6 0,-31 6 0,0 0 0,0 0 0,0 0 0,0-1 0,0 1 0,0-1 0,-1 0 0,1 0 0,0 0 0,-1 0 0,0-1 0,1 1 0,-1-1 0,0 1 0,0-1 0,0 0 0,-1 0 0,1 0 0,-1 0 0,0 0 0,1 0 0,0-5 0,1-4 0,-1 0 0,0 0 0,-1-1 0,0 1 0,-1-1 0,0 1 0,-1-1 0,0 1 0,-1 0 0,-4-15 0,3 18 0,0 0 0,0 1 0,-1-1 0,0 0 0,0 1 0,-1 0 0,0 0 0,-1 0 0,0 1 0,0 0 0,-1 0 0,1 0 0,-1 1 0,-9-6 0,-43-29 0,23 14 0,0 2 0,-2 2 0,-50-23 0,80 43 0,0-1 0,0 0 0,-12-9 0,19 13 0,0-1 0,0 1 0,1-1 0,-1 0 0,0 1 0,1-1 0,-1 0 0,0 0 0,1 0 0,-1 1 0,1-1 0,-1 0 0,1 0 0,-1 0 0,1 0 0,0 0 0,0 0 0,-1-1 0,1 1 0,1 1 0,-1-1 0,1 0 0,-1 0 0,0 1 0,1-1 0,0 0 0,-1 1 0,1-1 0,-1 1 0,1-1 0,0 0 0,-1 1 0,1-1 0,0 1 0,-1 0 0,1-1 0,0 1 0,0 0 0,0-1 0,-1 1 0,1 0 0,0 0 0,0 0 0,1-1 0,25-3 0,1 0 0,-1 2 0,1 1 0,41 4 0,-10-1 0,176-1 0,-928-1 0,2365 0 0,-1641-2 0,-1-1 0,0-1 0,44-13 0,-40 8 0,1 2 0,41-3 0,327 7 209,-199 6-1783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7:11.1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4T19:37:11.5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  <inkml:trace contextRef="#ctx0" brushRef="#br0" timeOffset="1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B2AE-9737-6B43-E039-9E59683B8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16F1C-39B0-2533-D176-21045865D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9AF6-CDEB-ACFA-007B-ED81B947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15C1D-F70F-1E74-9E46-AF7E1E11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7A3F1-DEDC-CFE4-744A-6DC3C4B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8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9977-FCD8-D4E3-40F4-29F2570D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D1AFF-F99D-AF45-8190-60B924B0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65F1A-53BA-6B0F-F080-B09D2BD4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5279C-F182-F1C7-B5EF-E20B57012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1326-5FCA-EC65-33BA-52034B08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6FBF4-ECE5-A8D3-0056-FCC4DF7A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4275E-56AB-FDB8-7B90-74C6D2802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EBAE-6C9C-688C-DFDD-C0945549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F44D-646F-2914-51A9-ED2DD323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71AF6-A814-BDCA-018C-1C4E51EE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4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1127-B512-B619-4F2C-CF337294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F8FA-3AF1-4270-0F0A-D3AD2C1E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C133B-609A-4518-B226-9D0A196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64ED1-93A2-5F04-D6F6-071C4C3A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35E7-584E-7AA3-63EC-9FA5F04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6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BF03-A3D7-E928-9662-61E90D6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6B516-AB97-BDFC-3E20-5B786000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F326F-491D-6A2A-DA19-A8BA83B7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4CD4-C3F2-0CEA-025E-497A565C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17A08-68DA-18DF-31F1-BDEF63A7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E57-EBB4-A751-3339-3E060EF0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5130-914A-71F9-B431-0FA00523A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5BFC-E2B1-0063-8790-09C2F9537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1CF82-C7FC-8F50-E3C7-02FA2680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2AC7-BF7A-38F0-C345-893B8C0A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2C4F-BF8C-8B86-89DF-0CB7B810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2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57BB-4978-041A-B3DF-8DD9F3BD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BCAC-D0B1-046F-FB98-D16A98B0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C086-063F-3EE4-F0FA-C106DFA59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1D48F-DFB5-0F4C-1B49-131BE408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8B4CBB-E08B-CC0B-DD67-CBCAB9F1A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98FCA-785F-AE59-CF7F-C32B9A6C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141F4-A274-A097-4A7D-53FF6391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9B25D-B0D5-0039-4ADA-5C1DE3B3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C86D-77BF-016D-E81F-8DBAB9A2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804DE-1AD5-488B-4780-E7E8404E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FEC74-E943-9BF6-302B-28360127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4B939-1835-AECB-65D7-B7912327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22032-1EC5-A2DD-AA7E-148CF0AF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2F879-472D-4BE3-AE87-306A319D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B822-257F-8033-BF7D-54F626D7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6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4574-21BA-409A-0EC8-FB884D3E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4BE7-CD61-1F48-BFE4-F770821D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73718-7D44-BCA8-EE78-584166AA1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BBB47-17AC-8E64-1311-D5D54DC6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ED21D-31CE-4083-CBA8-1D9074FD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A2D5-7723-F10A-7018-BCF86FA3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504B-5FDB-492D-1733-EC502E1F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2E76B-9A36-E406-877A-A30F89379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66CB0-DD3E-FEB4-C5D0-9C66CB058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E2E45-0C71-8527-6A73-C7F6A04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F5D46-E848-D6A3-A7AF-7B8A67DB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B121-4C38-9847-669D-B6F612EC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7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2000" t="-2000" b="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D1D7B-9911-8424-F926-7337A39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58377-14B2-F035-C4B2-687171F0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A340-4C15-3DA8-90B0-092D0B9E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1B98-7DAA-4F67-B12F-4F673C8BF44F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52CB-6B60-8185-45A4-17B24643F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EDA0-99D8-C732-E4E2-B1FD4977B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68A8-5216-4190-A4A6-D33F30E85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8F875-956D-529E-8FC6-A67D51920776}"/>
              </a:ext>
            </a:extLst>
          </p:cNvPr>
          <p:cNvSpPr txBox="1">
            <a:spLocks/>
          </p:cNvSpPr>
          <p:nvPr/>
        </p:nvSpPr>
        <p:spPr>
          <a:xfrm>
            <a:off x="228599" y="571500"/>
            <a:ext cx="11707761" cy="6019800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BACHELOR OF TECHNOLOGY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 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1700" b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Section :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ZETA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Project Title : </a:t>
            </a:r>
            <a:r>
              <a:rPr lang="en-US" sz="1100" dirty="0"/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the Language of Hands using Sign Language Interpretation Tool</a:t>
            </a:r>
            <a:endParaRPr lang="en-US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Batch Number</a:t>
            </a:r>
            <a:r>
              <a:rPr lang="en-US" sz="1600" b="1" dirty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ZT - 06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000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Roll Numbers :2211CS020656</a:t>
            </a: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2211CS020657</a:t>
            </a: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2211CS020658</a:t>
            </a: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2211CS020659</a:t>
            </a:r>
          </a:p>
          <a:p>
            <a:pPr algn="ctr">
              <a:buNone/>
            </a:pPr>
            <a:r>
              <a:rPr lang="en-US" sz="16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2211CS020660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17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Project Guide :: Prof. HEMALATHA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</a:p>
          <a:p>
            <a:pPr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</a:p>
          <a:p>
            <a:pPr algn="ctr">
              <a:buFont typeface="Arial" panose="020B0604020202020204" pitchFamily="34" charset="0"/>
              <a:buNone/>
            </a:pPr>
            <a:endParaRPr lang="en-US" sz="2200" b="1" dirty="0">
              <a:solidFill>
                <a:srgbClr val="7030A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sz="22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AIML, School of Engineering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700" b="1" dirty="0" err="1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Malla</a:t>
            </a:r>
            <a:r>
              <a:rPr lang="en-US" sz="1700" b="1" dirty="0">
                <a:solidFill>
                  <a:srgbClr val="7030A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Reddy University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26" name="Picture 2" descr="No photo description available.">
            <a:extLst>
              <a:ext uri="{FF2B5EF4-FFF2-40B4-BE49-F238E27FC236}">
                <a16:creationId xmlns:a16="http://schemas.microsoft.com/office/drawing/2014/main" id="{6468A373-B353-2BDD-7198-60F8462A3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854" y="4448433"/>
            <a:ext cx="1619250" cy="118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111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CF71222-7D34-917E-8EE4-C2A965566101}"/>
              </a:ext>
            </a:extLst>
          </p:cNvPr>
          <p:cNvSpPr txBox="1"/>
          <p:nvPr/>
        </p:nvSpPr>
        <p:spPr>
          <a:xfrm>
            <a:off x="2181727" y="1002449"/>
            <a:ext cx="7090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3200" b="1" u="sng" dirty="0">
                <a:solidFill>
                  <a:schemeClr val="tx2"/>
                </a:solidFill>
              </a:rPr>
              <a:t>Data Preprocessing and Transformation</a:t>
            </a:r>
            <a:endParaRPr lang="en-IN" sz="3200" b="1" u="sng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9CA4954-83DE-9C88-3889-67A387F07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i="0" dirty="0">
                <a:effectLst/>
              </a:rPr>
              <a:t>Cleaning and Preprocessing the Data: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Identify and handle missing values using imputation or removal techniques.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Detect and address outliers through trimming or </a:t>
            </a:r>
            <a:r>
              <a:rPr lang="en-US" b="0" i="0" dirty="0" err="1">
                <a:effectLst/>
                <a:latin typeface="Söhne"/>
              </a:rPr>
              <a:t>winsorization</a:t>
            </a:r>
            <a:r>
              <a:rPr lang="en-US" b="0" i="0" dirty="0">
                <a:effectLst/>
                <a:latin typeface="Söhne"/>
              </a:rPr>
              <a:t> methods.</a:t>
            </a:r>
          </a:p>
          <a:p>
            <a:pPr marL="0" indent="0">
              <a:buNone/>
            </a:pPr>
            <a:r>
              <a:rPr lang="en-IN" b="1" i="0" dirty="0">
                <a:effectLst/>
              </a:rPr>
              <a:t>2. Data Transformation: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Standardize numerical features to have a mean of 0 and a standard deviation of 1.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Normalized numerical features to a specific range, such as [0, 1] or [-1, 1].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855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6F39-A063-F9B5-3F3A-C2A34D98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</a:t>
            </a:r>
            <a:r>
              <a:rPr lang="en-US" b="1" i="0" dirty="0">
                <a:effectLst/>
                <a:latin typeface="Söhne"/>
              </a:rPr>
              <a:t>: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Encoded categorical features using techniques such as one-hot encoding or label encoding, enabling their integration into machine learning algorithms.</a:t>
            </a:r>
          </a:p>
          <a:p>
            <a:pPr marL="0" indent="0">
              <a:buNone/>
            </a:pPr>
            <a:endParaRPr lang="en-US" dirty="0">
              <a:latin typeface="Sö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By implementing these preprocessing and transformation techniques, we optimized the dataset for our sign language detection and translation system, ensuring robust performance and accurate interpretation of sign language gestures captured.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8304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F651-1AFF-E0B5-0B63-23F62FDD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214"/>
            <a:ext cx="10515600" cy="4722061"/>
          </a:xfrm>
        </p:spPr>
        <p:txBody>
          <a:bodyPr>
            <a:normAutofit fontScale="55000" lnSpcReduction="2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Implementing Chosen Model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Library Selection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Implemented the chosen model using TensorFlow library.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Configuration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Configured a Convolutional Neural Network (CNN) architecture with multiple convolutional and pooling layers.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Training Model on Preprocessed Dataset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Loaded the preprocessed sign language dataset into memory.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Configuration: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training parameters such as batch size (64), learning rate (0.001), and number of epochs (50).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Train the CNN model on the preprocessed dataset for 50 epochs using stochastic gradient descent (SGD) optimizer with cross-entropy loss.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Söhne"/>
              </a:rPr>
              <a:t>Performance Monitoring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 Selection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Chose accuracy and loss as evaluation metrics to monitor the model's performance.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Monitored training and validation accuracy and loss using TensorFlow's callback functions.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7C97A-FDF8-116F-8DAF-BE49DCBC7511}"/>
              </a:ext>
            </a:extLst>
          </p:cNvPr>
          <p:cNvSpPr txBox="1"/>
          <p:nvPr/>
        </p:nvSpPr>
        <p:spPr>
          <a:xfrm>
            <a:off x="2390275" y="14837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400" b="1" u="sng" dirty="0">
                <a:solidFill>
                  <a:schemeClr val="tx2"/>
                </a:solidFill>
              </a:rPr>
              <a:t>Model Implementation and Training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2229924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8,228 Sign Language Interpreter Images, Stock Photos, 3D objects, &amp; Vectors  | Shutterstock">
            <a:extLst>
              <a:ext uri="{FF2B5EF4-FFF2-40B4-BE49-F238E27FC236}">
                <a16:creationId xmlns:a16="http://schemas.microsoft.com/office/drawing/2014/main" id="{CF580F9D-2C62-FE92-ED76-A300CB10C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28875"/>
            <a:ext cx="7239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14A67C-818C-2639-9568-BD1B27CE8F0D}"/>
                  </a:ext>
                </a:extLst>
              </p14:cNvPr>
              <p14:cNvContentPartPr/>
              <p14:nvPr/>
            </p14:nvContentPartPr>
            <p14:xfrm>
              <a:off x="4848225" y="5200725"/>
              <a:ext cx="1403280" cy="57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14A67C-818C-2639-9568-BD1B27CE8F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30225" y="5092725"/>
                <a:ext cx="143892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9FFA06-8E2B-004A-C8DE-B36CE3A6272F}"/>
                  </a:ext>
                </a:extLst>
              </p14:cNvPr>
              <p14:cNvContentPartPr/>
              <p14:nvPr/>
            </p14:nvContentPartPr>
            <p14:xfrm>
              <a:off x="4358985" y="3509085"/>
              <a:ext cx="2196360" cy="1683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9FFA06-8E2B-004A-C8DE-B36CE3A627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9345" y="3329445"/>
                <a:ext cx="2376000" cy="20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712BC4-F706-4CBD-20CA-E6375638535F}"/>
                  </a:ext>
                </a:extLst>
              </p14:cNvPr>
              <p14:cNvContentPartPr/>
              <p14:nvPr/>
            </p14:nvContentPartPr>
            <p14:xfrm>
              <a:off x="4590825" y="4856925"/>
              <a:ext cx="1403280" cy="221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712BC4-F706-4CBD-20CA-E637563853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27825" y="4793925"/>
                <a:ext cx="1528920" cy="34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AD037D0-3566-6E99-BF94-354C846B7055}"/>
              </a:ext>
            </a:extLst>
          </p:cNvPr>
          <p:cNvGrpSpPr/>
          <p:nvPr/>
        </p:nvGrpSpPr>
        <p:grpSpPr>
          <a:xfrm>
            <a:off x="2828985" y="2762085"/>
            <a:ext cx="360" cy="360"/>
            <a:chOff x="2828985" y="2762085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13E2F8-FF3B-F8FF-12B9-E93007C1CAA4}"/>
                    </a:ext>
                  </a:extLst>
                </p14:cNvPr>
                <p14:cNvContentPartPr/>
                <p14:nvPr/>
              </p14:nvContentPartPr>
              <p14:xfrm>
                <a:off x="2828985" y="276208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13E2F8-FF3B-F8FF-12B9-E93007C1CA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65985" y="26990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E1BC1D-3567-6CCE-CD0D-B1B8468E8188}"/>
                    </a:ext>
                  </a:extLst>
                </p14:cNvPr>
                <p14:cNvContentPartPr/>
                <p14:nvPr/>
              </p14:nvContentPartPr>
              <p14:xfrm>
                <a:off x="2828985" y="2762085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E1BC1D-3567-6CCE-CD0D-B1B8468E81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65985" y="269908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196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 cutting-edge sign language translation system with advanced machine learning algorithms, featuring a sleek, modern computer terminal with a large touchscreen display, intuitive interface, and a processing unit with cameras and depth sensors capturing hand movements and facial expressions in high definition.">
            <a:extLst>
              <a:ext uri="{FF2B5EF4-FFF2-40B4-BE49-F238E27FC236}">
                <a16:creationId xmlns:a16="http://schemas.microsoft.com/office/drawing/2014/main" id="{7EC1D1D0-0099-E65E-AA89-2B1E302C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456" y="2404533"/>
            <a:ext cx="9177011" cy="363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A44B9-4F54-0F77-FA65-44F59A454F79}"/>
              </a:ext>
            </a:extLst>
          </p:cNvPr>
          <p:cNvSpPr txBox="1"/>
          <p:nvPr/>
        </p:nvSpPr>
        <p:spPr>
          <a:xfrm>
            <a:off x="380998" y="1642534"/>
            <a:ext cx="118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Artifakt Element Black" panose="020B0A03050000020004" pitchFamily="34" charset="0"/>
                <a:ea typeface="Artifakt Element Black" panose="020B0A03050000020004" pitchFamily="34" charset="0"/>
                <a:cs typeface="Times New Roman" panose="02020603050405020304" pitchFamily="18" charset="0"/>
              </a:rPr>
              <a:t>Translating the Language of Hands using Sign Language Interpretation Tool</a:t>
            </a:r>
            <a:endParaRPr lang="en-IN" sz="2400" b="1" u="sng" dirty="0">
              <a:latin typeface="Artifakt Element Black" panose="020B0A03050000020004" pitchFamily="34" charset="0"/>
              <a:ea typeface="Artifakt Element Black" panose="020B0A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2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0D7EA-261D-E8A2-FDF0-1515B19DAC0F}"/>
              </a:ext>
            </a:extLst>
          </p:cNvPr>
          <p:cNvSpPr txBox="1">
            <a:spLocks/>
          </p:cNvSpPr>
          <p:nvPr/>
        </p:nvSpPr>
        <p:spPr>
          <a:xfrm>
            <a:off x="457200" y="1143000"/>
            <a:ext cx="8229600" cy="28971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</a:rPr>
              <a:t>CONTENTS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943040-1A58-5F0E-EB32-70CC5AB3EEA3}"/>
              </a:ext>
            </a:extLst>
          </p:cNvPr>
          <p:cNvSpPr txBox="1">
            <a:spLocks/>
          </p:cNvSpPr>
          <p:nvPr/>
        </p:nvSpPr>
        <p:spPr>
          <a:xfrm>
            <a:off x="423081" y="1623490"/>
            <a:ext cx="10081846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Abstract </a:t>
            </a:r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r>
              <a:rPr lang="en-IN" alt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Data Collection and Exploration</a:t>
            </a:r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r>
              <a:rPr lang="en-IN" alt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Data Pre processing and Transformation</a:t>
            </a:r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r>
              <a:rPr lang="en-IN" alt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Model Selection and Architecture </a:t>
            </a:r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r>
              <a:rPr lang="en-IN" altLang="en-US" dirty="0">
                <a:solidFill>
                  <a:schemeClr val="tx2"/>
                </a:solidFill>
                <a:latin typeface="Bookman Old Style" panose="02050604050505020204" pitchFamily="18" charset="0"/>
              </a:rPr>
              <a:t>Model Implementation and Training</a:t>
            </a:r>
          </a:p>
          <a:p>
            <a:pPr lvl="1"/>
            <a:endParaRPr lang="en-IN" altLang="en-US" sz="2300" dirty="0"/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endParaRPr lang="en-IN" alt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  <a:p>
            <a:endParaRPr lang="en-US" dirty="0">
              <a:solidFill>
                <a:schemeClr val="tx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5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C95C29-ACC3-755F-E75A-CEFF97EC67E2}"/>
              </a:ext>
            </a:extLst>
          </p:cNvPr>
          <p:cNvSpPr txBox="1"/>
          <p:nvPr/>
        </p:nvSpPr>
        <p:spPr>
          <a:xfrm>
            <a:off x="385011" y="1973179"/>
            <a:ext cx="1106905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bridge communication gap between deaf individuals and hearing world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SLD System.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 sign language gestures into spoken language in real-time.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hand gestures and interpret them into textual form.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textual form into spoken language using speech synthesis technology.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communication between deaf individuals and non-sign language speakers.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BE3F6640-6473-243A-EEAF-AA3A49C3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0016" y="1212653"/>
            <a:ext cx="2584579" cy="503852"/>
          </a:xfrm>
        </p:spPr>
        <p:txBody>
          <a:bodyPr>
            <a:normAutofit/>
          </a:bodyPr>
          <a:lstStyle/>
          <a:p>
            <a:r>
              <a:rPr lang="en-IN" altLang="en-US" sz="28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ABSTRACT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8823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12E8B-3667-F6E9-A0C4-D8A00111E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401" y="1040480"/>
            <a:ext cx="94678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5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551CA94-5170-960E-A95A-ABA84A03DE74}"/>
              </a:ext>
            </a:extLst>
          </p:cNvPr>
          <p:cNvSpPr txBox="1">
            <a:spLocks/>
          </p:cNvSpPr>
          <p:nvPr/>
        </p:nvSpPr>
        <p:spPr>
          <a:xfrm>
            <a:off x="2614864" y="1380931"/>
            <a:ext cx="6336632" cy="5762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altLang="en-US" sz="2800" b="1" u="sng" dirty="0">
                <a:solidFill>
                  <a:schemeClr val="tx2"/>
                </a:solidFill>
                <a:latin typeface="Bookman Old Style" panose="02050604050505020204" pitchFamily="18" charset="0"/>
              </a:rPr>
              <a:t>Data Collection and Exploration </a:t>
            </a:r>
            <a:endParaRPr lang="en-IN" sz="2800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37D35-BCF0-F129-E814-176C62BA9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713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i="0" dirty="0">
                <a:effectLst/>
              </a:rPr>
              <a:t>Sign Language Gestures Dataset: 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American Sign Language (ASL) </a:t>
            </a:r>
            <a:r>
              <a:rPr lang="en-IN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publicly available datasets specifically focused on          American Sign Language gestures.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This dataset includes video recordings of individuals performing various ASL gestures corresponding to letters, words, and phrases.</a:t>
            </a:r>
          </a:p>
          <a:p>
            <a:pPr algn="l">
              <a:buFont typeface="Wingdings" panose="05000000000000000000" pitchFamily="2" charset="2"/>
              <a:buChar char="ü"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</a:rPr>
              <a:t>Additional Data Sources: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recordings of ASL gestures to augment the dataset and ensure diversity.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US" sz="1400" b="0" i="0" dirty="0">
                <a:effectLst/>
                <a:latin typeface="Söhne"/>
              </a:rPr>
              <a:t>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Engineered new features and transformations to enhance the representation of sign language gestures.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relevant features and transformed categorical variables using techniques such as one-hot encoding.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</a:endParaRPr>
          </a:p>
          <a:p>
            <a:endParaRPr lang="en-IN" b="1" i="0" dirty="0">
              <a:effectLst/>
            </a:endParaRPr>
          </a:p>
          <a:p>
            <a:endParaRPr lang="en-IN" b="1" i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66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A45A5-A103-7700-CAA6-CB7F5254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effectLst/>
              </a:rPr>
              <a:t>Conducting Exploratory Data Analysis:</a:t>
            </a:r>
            <a:endParaRPr lang="en-IN" sz="2400" b="1" dirty="0"/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Calculate basic statistics such as mean, median, mode, and standard deviation for key features of the dataset.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Analyze the distribution of sign language gestures across different categories such as letters, words, and phrases.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Söhne"/>
              </a:rPr>
              <a:t>Generate histograms to visualize the frequency distribution of gestures.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</a:rPr>
              <a:t>Remove any noise or irrelevant information from the dataset to ensure data quality.</a:t>
            </a:r>
            <a:endParaRPr lang="en-IN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069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7CE2-07CD-CE84-CF39-1361DEBE9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cs typeface="Times New Roman" panose="02020603050405020304" pitchFamily="18" charset="0"/>
              </a:rPr>
              <a:t>Convolutional Neural Networks (CNNs):</a:t>
            </a:r>
          </a:p>
          <a:p>
            <a:pPr lvl="2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cs typeface="Times New Roman" panose="02020603050405020304" pitchFamily="18" charset="0"/>
              </a:rPr>
              <a:t>Excellent for analyzing visual data.</a:t>
            </a:r>
          </a:p>
          <a:p>
            <a:pPr lvl="2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cs typeface="Times New Roman" panose="02020603050405020304" pitchFamily="18" charset="0"/>
              </a:rPr>
              <a:t>Identify hand gestures and signs from images or video frames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 or Transformer Models:</a:t>
            </a:r>
          </a:p>
          <a:p>
            <a:pPr lvl="2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 sign language gestures into text.</a:t>
            </a:r>
          </a:p>
          <a:p>
            <a:pPr lvl="2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into spoken language.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robustness of image recognition.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accuracy and language support.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 capabilities for seamless translation.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buFont typeface="Wingdings" panose="05000000000000000000" pitchFamily="2" charset="2"/>
              <a:buChar char="ü"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image recognition and translation models for end-to-end sign language detection and translation.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B1207-9CBB-47B1-8CDC-26B1DE5EDFDA}"/>
              </a:ext>
            </a:extLst>
          </p:cNvPr>
          <p:cNvSpPr txBox="1"/>
          <p:nvPr/>
        </p:nvSpPr>
        <p:spPr>
          <a:xfrm>
            <a:off x="2662990" y="13024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altLang="en-US" sz="2800" b="1" u="sng" dirty="0">
                <a:solidFill>
                  <a:schemeClr val="tx2"/>
                </a:solidFill>
              </a:rPr>
              <a:t>Model Selection and Architecture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403884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A901-984A-EF8D-8F73-4D3104D2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4629" y="1632856"/>
            <a:ext cx="4074695" cy="99861"/>
          </a:xfrm>
        </p:spPr>
        <p:txBody>
          <a:bodyPr>
            <a:normAutofit fontScale="90000"/>
          </a:bodyPr>
          <a:lstStyle/>
          <a:p>
            <a:pPr algn="r"/>
            <a:r>
              <a:rPr lang="en-IN" altLang="en-US" sz="3100" b="1" u="sng" dirty="0">
                <a:solidFill>
                  <a:schemeClr val="tx2"/>
                </a:solidFill>
              </a:rPr>
              <a:t>Architecture</a:t>
            </a:r>
            <a:br>
              <a:rPr lang="en-IN" sz="4400" b="1" u="sng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3E7BB4-DAA3-3E1B-AF52-A88204BB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28" y="1331102"/>
            <a:ext cx="6354369" cy="5120601"/>
          </a:xfrm>
        </p:spPr>
      </p:pic>
    </p:spTree>
    <p:extLst>
      <p:ext uri="{BB962C8B-B14F-4D97-AF65-F5344CB8AC3E}">
        <p14:creationId xmlns:p14="http://schemas.microsoft.com/office/powerpoint/2010/main" val="281476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693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Artifakt Element Black</vt:lpstr>
      <vt:lpstr>Bookman Old Style</vt:lpstr>
      <vt:lpstr>Calibri</vt:lpstr>
      <vt:lpstr>Calibri Light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Architecture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Omkar Jagan</dc:creator>
  <cp:lastModifiedBy>RAJU ReDDY</cp:lastModifiedBy>
  <cp:revision>34</cp:revision>
  <dcterms:created xsi:type="dcterms:W3CDTF">2023-03-16T15:58:13Z</dcterms:created>
  <dcterms:modified xsi:type="dcterms:W3CDTF">2024-03-15T05:02:57Z</dcterms:modified>
</cp:coreProperties>
</file>