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7" r:id="rId5"/>
    <p:sldId id="265" r:id="rId6"/>
    <p:sldId id="260" r:id="rId7"/>
    <p:sldId id="269" r:id="rId8"/>
    <p:sldId id="271" r:id="rId9"/>
    <p:sldId id="270" r:id="rId10"/>
    <p:sldId id="258"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4T19:35:24.07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0,'5'0,"5"0,11 0,6 0,2 0,2 0,4 0,1 0,2 0,5 0,4 0,3 0,-3 0,-1 0,-2 0,-1 0,2 0,-3 0,1 0,-3 0,2 0,2 0,-2 0,1 0,-3 0,2 0,-2 0,0 0,-1 0,-3 0,-3 5,-3 1,3-1,4 4,1 5,3 0,-2-3,3-3,2-3,3 3,-2-1,0-1,-2-2,-1-1,3-2,-3 0,1-1,-2-1,5 1,8 0,5 0,4-1,6 1,1 0,1 0,2 0,-2 0,0 0,2 0,-3 0,0 0,7 0,-2 0,1 0,-4 0,-10 0,-1 0,1 0,1 0,-3 0,3 0,-6 0,-2 0,-7 0,-3 0,-4 0,-4 0,0 0,-2 0,3 0,3 0,0 0,-17 0,-17 0,-18 5,-16 6,-9 0,-6 0,-1-3,-3-3,8-2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4T19:35:44.9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3423 1524,'25'0,"-11"-1,0 1,-1 0,25 5,-34-4,-1 0,1 0,0 0,-1 1,1-1,-1 1,0 0,1 0,-1 0,0 0,0 1,-1-1,1 1,0 0,-1 0,1 0,-1 0,2 4,1 2,-1 1,-1-1,0 1,0 0,-1 0,0 0,1 11,-1 77,-2-70,32 545,-31-561,127 802,-88-609,174 655,-150-672,-50-155,1-2,2 1,32 45,-45-72,1 1,-1-1,1-1,0 1,0-1,0 0,0 0,1 0,0-1,0 0,0 0,0 0,0-1,0 0,1 0,-1 0,1-1,0 0,-1 0,1-1,0 0,7-1,4-1,-1-1,0-1,0-1,0 0,0-1,-1-1,23-13,65-42,162-130,-228 163,134-106,209-209,-311 271,-3-4,-4-1,-3-4,-4-2,58-116,-71 107,-3-3,34-128,-54 147,-4-1,-3 0,4-126,-17 162,-2 0,-2 0,-2 0,-1 1,-2 0,-25-65,13 52,-3 2,-2 1,-3 0,-43-57,14 33,-125-125,-85-38,-317-193,-28 43,258 196,276 158,-1 2,-142-35,83 39,-248-17,-142 31,325 14,-363 47,470-31,1 5,0 3,2 5,1 4,-161 81,194-80,2 3,1 2,2 2,2 3,2 2,1 3,3 1,3 3,-58 86,50-55,-56 125,84-153,3 1,2 1,-16 88,22-71,3 1,4 0,4 0,12 143,-4-185,2 0,0-1,3 0,1 0,1-1,1-1,36 57,-14-36,2-1,2-2,65 63,-46-60,90 61,-93-73,13 7,2-3,2-4,2-2,1-4,1-4,122 32,-154-52,0-1,1-3,0-1,49-2,-62-4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9:36:24.817"/>
    </inkml:context>
    <inkml:brush xml:id="br0">
      <inkml:brushProperty name="width" value="0.35" units="cm"/>
      <inkml:brushProperty name="height" value="0.35" units="cm"/>
      <inkml:brushProperty name="color" value="#FFFFFF"/>
    </inkml:brush>
  </inkml:definitions>
  <inkml:trace contextRef="#ctx0" brushRef="#br0">0 161 24575,'34'0'0,"0"0"0,0 3 0,0 0 0,0 3 0,0 0 0,-1 2 0,-1 2 0,33 14 0,-34-10 0,0 2 0,-1 2 0,40 29 0,-63-42 0,1 0 0,0 0 0,1-1 0,-1-1 0,1 1 0,-1-1 0,19 3 0,67 6 0,-63-10 0,267 5 0,-59-6 0,-220 2 0,-1 0 0,1 1 0,-1 1 0,0 1 0,22 10 0,-17-6 0,1-2 0,30 8 0,-6-10 0,-1-2 0,0-2 0,53-4 0,57 2 0,-147 1 0,0 1 0,0 0 0,0 1 0,-1 0 0,18 8 0,-16-5 0,0-2 0,24 7 0,26-4 0,1-2 0,-1-2 0,66-7 0,-8 1 0,830 3 0,-911-2 0,0-2 0,71-17 0,0 0 0,-73 17 0,0-2 0,0-2 0,-1-1 0,38-15 0,-73 24 0,0 0 0,0 0 0,0 0 0,0 0 0,0 0 0,0 0 0,0 0 0,0 0 0,-1 0 0,1-1 0,0 1 0,0 0 0,0 0 0,0 0 0,0 0 0,0 0 0,0 0 0,0 0 0,0 0 0,0 0 0,0 0 0,0-1 0,0 1 0,0 0 0,0 0 0,0 0 0,0 0 0,0 0 0,0 0 0,0 0 0,0 0 0,0 0 0,0-1 0,0 1 0,0 0 0,0 0 0,0 0 0,0 0 0,0 0 0,0 0 0,0 0 0,0 0 0,0 0 0,0-1 0,0 1 0,0 0 0,0 0 0,0 0 0,0 0 0,1 0 0,-1 0 0,0 0 0,0 0 0,0 0 0,0 0 0,0 0 0,0 0 0,0 0 0,0 0 0,0 0 0,1 0 0,-1 0 0,0 0 0,0 0 0,0 0 0,-14-3 0,-19 0 0,-773 6 0,777-2 0,-1 0 0,1 3 0,0 0 0,0 2 0,-29 9 0,-215 58 0,209-57 0,-80 24 0,95-25 0,-2-3 0,1-2 0,-1-3 0,0-1 0,-72-2 0,-785-4 0,454-2 0,1552 2 0,-1098 0 0,11 1 0,1-1 0,-1-1 0,1 0 0,22-6 0,-31 6 0,0 0 0,0 0 0,0 0 0,0-1 0,0 1 0,0-1 0,-1 0 0,1 0 0,0 0 0,-1 0 0,0-1 0,1 1 0,-1-1 0,0 1 0,0-1 0,0 0 0,-1 0 0,1 0 0,-1 0 0,0 0 0,1 0 0,0-5 0,1-4 0,-1 0 0,0 0 0,-1-1 0,0 1 0,-1-1 0,0 1 0,-1-1 0,0 1 0,-1 0 0,-4-15 0,3 18 0,0 0 0,0 1 0,-1-1 0,0 0 0,0 1 0,-1 0 0,0 0 0,-1 0 0,0 1 0,0 0 0,-1 0 0,1 0 0,-1 1 0,-9-6 0,-43-29 0,23 14 0,0 2 0,-2 2 0,-50-23 0,80 43 0,0-1 0,0 0 0,-12-9 0,19 13 0,0-1 0,0 1 0,1-1 0,-1 0 0,0 1 0,1-1 0,-1 0 0,0 0 0,1 0 0,-1 1 0,1-1 0,-1 0 0,1 0 0,-1 0 0,1 0 0,0 0 0,0 0 0,-1-1 0,1 1 0,1 1 0,-1-1 0,1 0 0,-1 0 0,0 1 0,1-1 0,0 0 0,-1 1 0,1-1 0,-1 1 0,1-1 0,0 0 0,-1 1 0,1-1 0,0 1 0,-1 0 0,1-1 0,0 1 0,0 0 0,0-1 0,-1 1 0,1 0 0,0 0 0,0 0 0,1-1 0,25-3 0,1 0 0,-1 2 0,1 1 0,41 4 0,-10-1 0,176-1 0,-928-1 0,2365 0 0,-1641-2 0,-1-1 0,0-1 0,44-13 0,-40 8 0,1 2 0,41-3 0,327 7 209,-199 6-1783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9:37:11.19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9:37:11.585"/>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 timeOffset="1">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5/7/2024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5/7/2024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7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Section :</a:t>
            </a:r>
            <a:r>
              <a:rPr lang="en-US" sz="1600" b="1" dirty="0">
                <a:solidFill>
                  <a:srgbClr val="000000"/>
                </a:solidFill>
                <a:latin typeface="Bookman Old Style" panose="02050604050505020204" pitchFamily="18" charset="0"/>
                <a:cs typeface="Times New Roman" panose="02020603050405020304" pitchFamily="18" charset="0"/>
              </a:rPr>
              <a:t>ZETA</a:t>
            </a:r>
          </a:p>
          <a:p>
            <a:pPr>
              <a:buNone/>
            </a:pPr>
            <a:r>
              <a:rPr lang="en-US" sz="1600" b="1" dirty="0">
                <a:latin typeface="Times New Roman" panose="02020603050405020304" pitchFamily="18" charset="0"/>
                <a:cs typeface="Times New Roman" panose="02020603050405020304" pitchFamily="18" charset="0"/>
              </a:rPr>
              <a:t>                         Project Title : </a:t>
            </a:r>
            <a:r>
              <a:rPr lang="en-US" sz="1100" dirty="0"/>
              <a:t>-</a:t>
            </a:r>
            <a:r>
              <a:rPr lang="en-US" sz="2200" dirty="0">
                <a:latin typeface="Times New Roman" panose="02020603050405020304" pitchFamily="18" charset="0"/>
                <a:cs typeface="Times New Roman" panose="02020603050405020304" pitchFamily="18" charset="0"/>
              </a:rPr>
              <a:t>Translating the Language of Hands using Sign Language Interpretation Tool</a:t>
            </a:r>
            <a:endParaRPr lang="en-US" sz="2200" dirty="0">
              <a:solidFill>
                <a:srgbClr val="7030A0"/>
              </a:solidFill>
              <a:latin typeface="Times New Roman" panose="02020603050405020304" pitchFamily="18" charset="0"/>
              <a:cs typeface="Times New Roman" panose="02020603050405020304" pitchFamily="18" charset="0"/>
            </a:endParaRPr>
          </a:p>
          <a:p>
            <a:pPr algn="ctr">
              <a:buNone/>
            </a:pPr>
            <a:r>
              <a:rPr lang="en-US" sz="1600" dirty="0">
                <a:solidFill>
                  <a:srgbClr val="000000"/>
                </a:solidFill>
                <a:latin typeface="Bookman Old Style" panose="02050604050505020204" pitchFamily="18" charset="0"/>
                <a:cs typeface="Times New Roman" panose="02020603050405020304" pitchFamily="18" charset="0"/>
              </a:rPr>
              <a:t>                                                                                      Batch Number</a:t>
            </a:r>
            <a:r>
              <a:rPr lang="en-US" sz="1600" b="1" dirty="0">
                <a:solidFill>
                  <a:srgbClr val="000000"/>
                </a:solidFill>
                <a:latin typeface="Bookman Old Style" panose="02050604050505020204" pitchFamily="18" charset="0"/>
                <a:cs typeface="Times New Roman" panose="02020603050405020304" pitchFamily="18" charset="0"/>
              </a:rPr>
              <a:t>: ZT - 06</a:t>
            </a:r>
          </a:p>
          <a:p>
            <a:pPr algn="ctr">
              <a:buFont typeface="Arial" panose="020B0604020202020204" pitchFamily="34" charset="0"/>
              <a:buNone/>
            </a:pPr>
            <a:endParaRPr lang="en-US" sz="1600" dirty="0">
              <a:solidFill>
                <a:srgbClr val="000000"/>
              </a:solidFill>
              <a:latin typeface="Bookman Old Style" panose="02050604050505020204" pitchFamily="18" charset="0"/>
              <a:cs typeface="Times New Roman" panose="02020603050405020304" pitchFamily="18" charset="0"/>
            </a:endParaRPr>
          </a:p>
          <a:p>
            <a:pPr algn="ctr">
              <a:buNone/>
            </a:pPr>
            <a:r>
              <a:rPr lang="en-US" sz="1600" dirty="0">
                <a:latin typeface="Bookman Old Style" panose="02050604050505020204" pitchFamily="18" charset="0"/>
                <a:cs typeface="Times New Roman" panose="02020603050405020304" pitchFamily="18" charset="0"/>
              </a:rPr>
              <a:t>                                                                                      Roll Numbers :2211CS020656</a:t>
            </a:r>
          </a:p>
          <a:p>
            <a:pPr algn="ctr">
              <a:buNone/>
            </a:pPr>
            <a:r>
              <a:rPr lang="en-US" sz="1600" dirty="0">
                <a:latin typeface="Bookman Old Style" panose="02050604050505020204" pitchFamily="18" charset="0"/>
                <a:cs typeface="Times New Roman" panose="02020603050405020304" pitchFamily="18" charset="0"/>
              </a:rPr>
              <a:t>                                                                                                              2211CS020657</a:t>
            </a:r>
          </a:p>
          <a:p>
            <a:pPr algn="ctr">
              <a:buNone/>
            </a:pPr>
            <a:r>
              <a:rPr lang="en-US" sz="1600" dirty="0">
                <a:latin typeface="Bookman Old Style" panose="02050604050505020204" pitchFamily="18" charset="0"/>
                <a:cs typeface="Times New Roman" panose="02020603050405020304" pitchFamily="18" charset="0"/>
              </a:rPr>
              <a:t>                                                                                                              2211CS020658</a:t>
            </a:r>
          </a:p>
          <a:p>
            <a:pPr algn="ctr">
              <a:buNone/>
            </a:pPr>
            <a:r>
              <a:rPr lang="en-US" sz="1600" dirty="0">
                <a:latin typeface="Bookman Old Style" panose="02050604050505020204" pitchFamily="18" charset="0"/>
                <a:cs typeface="Times New Roman" panose="02020603050405020304" pitchFamily="18" charset="0"/>
              </a:rPr>
              <a:t>                                                                                                              2211CS020659</a:t>
            </a:r>
          </a:p>
          <a:p>
            <a:pPr algn="ctr">
              <a:buNone/>
            </a:pPr>
            <a:r>
              <a:rPr lang="en-US" sz="1600" dirty="0">
                <a:latin typeface="Bookman Old Style" panose="02050604050505020204" pitchFamily="18" charset="0"/>
                <a:cs typeface="Times New Roman" panose="02020603050405020304" pitchFamily="18" charset="0"/>
              </a:rPr>
              <a:t>                                                                                                              2211CS020660</a:t>
            </a:r>
          </a:p>
          <a:p>
            <a:pPr algn="ctr">
              <a:buFont typeface="Arial" panose="020B0604020202020204" pitchFamily="34" charset="0"/>
              <a:buNone/>
            </a:pPr>
            <a:r>
              <a:rPr lang="en-US" sz="1600" dirty="0">
                <a:solidFill>
                  <a:srgbClr val="000000"/>
                </a:solidFill>
                <a:latin typeface="Times New Roman" panose="02020603050405020304" pitchFamily="18" charset="0"/>
                <a:cs typeface="Times New Roman" panose="02020603050405020304" pitchFamily="18" charset="0"/>
              </a:rPr>
              <a:t> </a:t>
            </a:r>
          </a:p>
          <a:p>
            <a:pPr>
              <a:buNone/>
            </a:pPr>
            <a:r>
              <a:rPr lang="en-US" sz="1700" dirty="0">
                <a:latin typeface="Bookman Old Style" panose="02050604050505020204" pitchFamily="18" charset="0"/>
                <a:cs typeface="Times New Roman" panose="02020603050405020304" pitchFamily="18" charset="0"/>
              </a:rPr>
              <a:t>                                                                                                                                                                       Project Guide :: Prof. HEMALATHA </a:t>
            </a: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                              </a:t>
            </a: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4448433"/>
            <a:ext cx="1619250" cy="118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551CA94-5170-960E-A95A-ABA84A03DE74}"/>
              </a:ext>
            </a:extLst>
          </p:cNvPr>
          <p:cNvSpPr txBox="1">
            <a:spLocks/>
          </p:cNvSpPr>
          <p:nvPr/>
        </p:nvSpPr>
        <p:spPr>
          <a:xfrm>
            <a:off x="2614864" y="1380931"/>
            <a:ext cx="6336632" cy="5762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u="sng" dirty="0">
                <a:solidFill>
                  <a:schemeClr val="tx2"/>
                </a:solidFill>
                <a:latin typeface="Bookman Old Style" panose="02050604050505020204" pitchFamily="18" charset="0"/>
              </a:rPr>
              <a:t>    Project Conclusion   </a:t>
            </a:r>
            <a:endParaRPr lang="en-IN" sz="2800" b="1" u="sng" dirty="0"/>
          </a:p>
        </p:txBody>
      </p:sp>
      <p:sp>
        <p:nvSpPr>
          <p:cNvPr id="5" name="Content Placeholder 4">
            <a:extLst>
              <a:ext uri="{FF2B5EF4-FFF2-40B4-BE49-F238E27FC236}">
                <a16:creationId xmlns:a16="http://schemas.microsoft.com/office/drawing/2014/main" id="{B0937D35-BCF0-F129-E814-176C62BA9063}"/>
              </a:ext>
            </a:extLst>
          </p:cNvPr>
          <p:cNvSpPr>
            <a:spLocks noGrp="1"/>
          </p:cNvSpPr>
          <p:nvPr>
            <p:ph idx="1"/>
          </p:nvPr>
        </p:nvSpPr>
        <p:spPr>
          <a:xfrm>
            <a:off x="838200" y="1957136"/>
            <a:ext cx="10515600" cy="4351338"/>
          </a:xfrm>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main purpose of sign language detection system is providing a feasible way of communication between a normal and dumb people by using hand gesture.</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The proposed system can be accessed by using webcam or any in-built camera that detects the signs and processes them for recognition</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From the result of the model  Custom gestures can easily be added and more the images taken at different angle and frame will provide more accuracy to the model.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Thus, we can conclude that the proposed system can give accurate results under controlled light and intensity.</a:t>
            </a:r>
          </a:p>
          <a:p>
            <a:pPr algn="l">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model can be used by any person with a basic knowledge of tech and thus available for everyone. </a:t>
            </a:r>
          </a:p>
          <a:p>
            <a:pPr algn="l">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This model can be implemented at elementary school level so that kids at a very young age can get to know about the sign language. </a:t>
            </a:r>
            <a:endParaRPr lang="en-IN" sz="1800" b="0" i="0" dirty="0">
              <a:effectLst/>
              <a:latin typeface="Times New Roman" panose="02020603050405020304" pitchFamily="18" charset="0"/>
              <a:cs typeface="Times New Roman" panose="02020603050405020304" pitchFamily="18" charset="0"/>
            </a:endParaRPr>
          </a:p>
          <a:p>
            <a:endParaRPr lang="en-IN" sz="2400" b="1" i="0" dirty="0">
              <a:effectLst/>
            </a:endParaRPr>
          </a:p>
          <a:p>
            <a:endParaRPr lang="en-IN" b="1" i="0" dirty="0">
              <a:effectLst/>
            </a:endParaRPr>
          </a:p>
          <a:p>
            <a:endParaRPr lang="en-IN" dirty="0"/>
          </a:p>
        </p:txBody>
      </p:sp>
    </p:spTree>
    <p:extLst>
      <p:ext uri="{BB962C8B-B14F-4D97-AF65-F5344CB8AC3E}">
        <p14:creationId xmlns:p14="http://schemas.microsoft.com/office/powerpoint/2010/main" val="22686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E7CE2-07CD-CE84-CF39-1361DEBE9BC5}"/>
              </a:ext>
            </a:extLst>
          </p:cNvPr>
          <p:cNvSpPr>
            <a:spLocks noGrp="1"/>
          </p:cNvSpPr>
          <p:nvPr>
            <p:ph idx="1"/>
          </p:nvPr>
        </p:nvSpPr>
        <p:spPr/>
        <p:txBody>
          <a:bodyPr>
            <a:noAutofit/>
          </a:bodyPr>
          <a:lstStyle/>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The implementation of our model for other sign languages such as Indian sign language or American sign language. </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Further training the neural network to efficiently </a:t>
            </a:r>
            <a:r>
              <a:rPr lang="en-US" sz="1500" dirty="0" err="1">
                <a:latin typeface="Times New Roman" panose="02020603050405020304" pitchFamily="18" charset="0"/>
                <a:cs typeface="Times New Roman" panose="02020603050405020304" pitchFamily="18" charset="0"/>
              </a:rPr>
              <a:t>recognise</a:t>
            </a:r>
            <a:r>
              <a:rPr lang="en-US" sz="1500" dirty="0">
                <a:latin typeface="Times New Roman" panose="02020603050405020304" pitchFamily="18" charset="0"/>
                <a:cs typeface="Times New Roman" panose="02020603050405020304" pitchFamily="18" charset="0"/>
              </a:rPr>
              <a:t> symbols.</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Enhancement of model to </a:t>
            </a:r>
            <a:r>
              <a:rPr lang="en-US" sz="1500" dirty="0" err="1">
                <a:latin typeface="Times New Roman" panose="02020603050405020304" pitchFamily="18" charset="0"/>
                <a:cs typeface="Times New Roman" panose="02020603050405020304" pitchFamily="18" charset="0"/>
              </a:rPr>
              <a:t>recognise</a:t>
            </a:r>
            <a:r>
              <a:rPr lang="en-US" sz="1500" dirty="0">
                <a:latin typeface="Times New Roman" panose="02020603050405020304" pitchFamily="18" charset="0"/>
                <a:cs typeface="Times New Roman" panose="02020603050405020304" pitchFamily="18" charset="0"/>
              </a:rPr>
              <a:t> expressions.</a:t>
            </a:r>
          </a:p>
          <a:p>
            <a:pPr algn="l">
              <a:buFont typeface="Wingdings" panose="05000000000000000000" pitchFamily="2" charset="2"/>
              <a:buChar char="q"/>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Language Translation Integration:</a:t>
            </a:r>
            <a:endPar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ü"/>
            </a:pP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language translation capabilities to translate sign language gestures into spoken or written language in real-time.</a:t>
            </a:r>
          </a:p>
          <a:p>
            <a:pPr lvl="1" algn="l">
              <a:buFont typeface="Wingdings" panose="05000000000000000000" pitchFamily="2" charset="2"/>
              <a:buChar char="ü"/>
            </a:pP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machine translation techniques and APIs to support multiple languages, enhancing accessibility and communication for users.</a:t>
            </a:r>
          </a:p>
          <a:p>
            <a:pPr algn="l">
              <a:buFont typeface="Wingdings" panose="05000000000000000000" pitchFamily="2" charset="2"/>
              <a:buChar char="q"/>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Improved Accuracy and Robustness:</a:t>
            </a:r>
            <a:endPar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ü"/>
            </a:pP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Enhance the accuracy and robustness of the sign language detection model.</a:t>
            </a:r>
          </a:p>
          <a:p>
            <a:pPr lvl="1" algn="l">
              <a:buFont typeface="Wingdings" panose="05000000000000000000" pitchFamily="2" charset="2"/>
              <a:buChar char="ü"/>
            </a:pP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more reliable recognition of sign language gestures, resulting in a better user experience and usability.</a:t>
            </a:r>
          </a:p>
          <a:p>
            <a:pPr algn="l">
              <a:buFont typeface="Wingdings" panose="05000000000000000000" pitchFamily="2" charset="2"/>
              <a:buChar char="q"/>
            </a:pPr>
            <a:r>
              <a:rPr lang="en-US" sz="1500"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User Interface and Multi-modal Integration:</a:t>
            </a:r>
            <a:endPar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ü"/>
            </a:pP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multi-modal integration with additional sensors and output modalities to enhance versatility and accessibility for individuals with disabilities.</a:t>
            </a:r>
          </a:p>
          <a:p>
            <a:endParaRPr lang="en-US" sz="1600" dirty="0"/>
          </a:p>
        </p:txBody>
      </p:sp>
      <p:sp>
        <p:nvSpPr>
          <p:cNvPr id="5" name="TextBox 4">
            <a:extLst>
              <a:ext uri="{FF2B5EF4-FFF2-40B4-BE49-F238E27FC236}">
                <a16:creationId xmlns:a16="http://schemas.microsoft.com/office/drawing/2014/main" id="{04DB1207-9CBB-47B1-8CDC-26B1DE5EDFDA}"/>
              </a:ext>
            </a:extLst>
          </p:cNvPr>
          <p:cNvSpPr txBox="1"/>
          <p:nvPr/>
        </p:nvSpPr>
        <p:spPr>
          <a:xfrm>
            <a:off x="4404048" y="1115793"/>
            <a:ext cx="2276670" cy="523220"/>
          </a:xfrm>
          <a:prstGeom prst="rect">
            <a:avLst/>
          </a:prstGeom>
          <a:noFill/>
        </p:spPr>
        <p:txBody>
          <a:bodyPr wrap="square">
            <a:spAutoFit/>
          </a:bodyPr>
          <a:lstStyle/>
          <a:p>
            <a:r>
              <a:rPr lang="en-US" sz="2800" b="1" u="sng" dirty="0">
                <a:solidFill>
                  <a:schemeClr val="tx2"/>
                </a:solidFill>
              </a:rPr>
              <a:t>F</a:t>
            </a:r>
            <a:r>
              <a:rPr lang="en-IN" sz="2800" b="1" u="sng" dirty="0" err="1">
                <a:solidFill>
                  <a:schemeClr val="tx2"/>
                </a:solidFill>
              </a:rPr>
              <a:t>uture</a:t>
            </a:r>
            <a:r>
              <a:rPr lang="en-IN" sz="2800" b="1" u="sng" dirty="0">
                <a:solidFill>
                  <a:schemeClr val="tx2"/>
                </a:solidFill>
              </a:rPr>
              <a:t> Scope</a:t>
            </a:r>
            <a:endParaRPr lang="en-IN" sz="2800" b="1" u="sng" dirty="0"/>
          </a:p>
        </p:txBody>
      </p:sp>
    </p:spTree>
    <p:extLst>
      <p:ext uri="{BB962C8B-B14F-4D97-AF65-F5344CB8AC3E}">
        <p14:creationId xmlns:p14="http://schemas.microsoft.com/office/powerpoint/2010/main" val="403884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228 Sign Language Interpreter Images, Stock Photos, 3D objects, &amp; Vectors  | Shutterstock">
            <a:extLst>
              <a:ext uri="{FF2B5EF4-FFF2-40B4-BE49-F238E27FC236}">
                <a16:creationId xmlns:a16="http://schemas.microsoft.com/office/drawing/2014/main" id="{CF580F9D-2C62-FE92-ED76-A300CB10C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28875"/>
            <a:ext cx="7239000" cy="2600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6" name="Ink 5">
                <a:extLst>
                  <a:ext uri="{FF2B5EF4-FFF2-40B4-BE49-F238E27FC236}">
                    <a16:creationId xmlns:a16="http://schemas.microsoft.com/office/drawing/2014/main" id="{0114A67C-818C-2639-9568-BD1B27CE8F0D}"/>
                  </a:ext>
                </a:extLst>
              </p14:cNvPr>
              <p14:cNvContentPartPr/>
              <p14:nvPr/>
            </p14:nvContentPartPr>
            <p14:xfrm>
              <a:off x="4848225" y="5200725"/>
              <a:ext cx="1403280" cy="57600"/>
            </p14:xfrm>
          </p:contentPart>
        </mc:Choice>
        <mc:Fallback xmlns="">
          <p:pic>
            <p:nvPicPr>
              <p:cNvPr id="6" name="Ink 5">
                <a:extLst>
                  <a:ext uri="{FF2B5EF4-FFF2-40B4-BE49-F238E27FC236}">
                    <a16:creationId xmlns:a16="http://schemas.microsoft.com/office/drawing/2014/main" id="{0114A67C-818C-2639-9568-BD1B27CE8F0D}"/>
                  </a:ext>
                </a:extLst>
              </p:cNvPr>
              <p:cNvPicPr/>
              <p:nvPr/>
            </p:nvPicPr>
            <p:blipFill>
              <a:blip r:embed="rId4"/>
              <a:stretch>
                <a:fillRect/>
              </a:stretch>
            </p:blipFill>
            <p:spPr>
              <a:xfrm>
                <a:off x="4830225" y="5092725"/>
                <a:ext cx="14389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D9FFA06-8E2B-004A-C8DE-B36CE3A6272F}"/>
                  </a:ext>
                </a:extLst>
              </p14:cNvPr>
              <p14:cNvContentPartPr/>
              <p14:nvPr/>
            </p14:nvContentPartPr>
            <p14:xfrm>
              <a:off x="4358985" y="3509085"/>
              <a:ext cx="2196360" cy="1683720"/>
            </p14:xfrm>
          </p:contentPart>
        </mc:Choice>
        <mc:Fallback xmlns="">
          <p:pic>
            <p:nvPicPr>
              <p:cNvPr id="9" name="Ink 8">
                <a:extLst>
                  <a:ext uri="{FF2B5EF4-FFF2-40B4-BE49-F238E27FC236}">
                    <a16:creationId xmlns:a16="http://schemas.microsoft.com/office/drawing/2014/main" id="{7D9FFA06-8E2B-004A-C8DE-B36CE3A6272F}"/>
                  </a:ext>
                </a:extLst>
              </p:cNvPr>
              <p:cNvPicPr/>
              <p:nvPr/>
            </p:nvPicPr>
            <p:blipFill>
              <a:blip r:embed="rId6"/>
              <a:stretch>
                <a:fillRect/>
              </a:stretch>
            </p:blipFill>
            <p:spPr>
              <a:xfrm>
                <a:off x="4269345" y="3329445"/>
                <a:ext cx="2376000" cy="20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2712BC4-F706-4CBD-20CA-E6375638535F}"/>
                  </a:ext>
                </a:extLst>
              </p14:cNvPr>
              <p14:cNvContentPartPr/>
              <p14:nvPr/>
            </p14:nvContentPartPr>
            <p14:xfrm>
              <a:off x="4590825" y="4856925"/>
              <a:ext cx="1403280" cy="221040"/>
            </p14:xfrm>
          </p:contentPart>
        </mc:Choice>
        <mc:Fallback xmlns="">
          <p:pic>
            <p:nvPicPr>
              <p:cNvPr id="11" name="Ink 10">
                <a:extLst>
                  <a:ext uri="{FF2B5EF4-FFF2-40B4-BE49-F238E27FC236}">
                    <a16:creationId xmlns:a16="http://schemas.microsoft.com/office/drawing/2014/main" id="{22712BC4-F706-4CBD-20CA-E6375638535F}"/>
                  </a:ext>
                </a:extLst>
              </p:cNvPr>
              <p:cNvPicPr/>
              <p:nvPr/>
            </p:nvPicPr>
            <p:blipFill>
              <a:blip r:embed="rId8"/>
              <a:stretch>
                <a:fillRect/>
              </a:stretch>
            </p:blipFill>
            <p:spPr>
              <a:xfrm>
                <a:off x="4527825" y="4793925"/>
                <a:ext cx="1528920" cy="346680"/>
              </a:xfrm>
              <a:prstGeom prst="rect">
                <a:avLst/>
              </a:prstGeom>
            </p:spPr>
          </p:pic>
        </mc:Fallback>
      </mc:AlternateContent>
      <p:grpSp>
        <p:nvGrpSpPr>
          <p:cNvPr id="14" name="Group 13">
            <a:extLst>
              <a:ext uri="{FF2B5EF4-FFF2-40B4-BE49-F238E27FC236}">
                <a16:creationId xmlns:a16="http://schemas.microsoft.com/office/drawing/2014/main" id="{AAD037D0-3566-6E99-BF94-354C846B7055}"/>
              </a:ext>
            </a:extLst>
          </p:cNvPr>
          <p:cNvGrpSpPr/>
          <p:nvPr/>
        </p:nvGrpSpPr>
        <p:grpSpPr>
          <a:xfrm>
            <a:off x="2828985" y="2762085"/>
            <a:ext cx="360" cy="360"/>
            <a:chOff x="2828985" y="2762085"/>
            <a:chExt cx="360" cy="36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8F13E2F8-FF3B-F8FF-12B9-E93007C1CAA4}"/>
                    </a:ext>
                  </a:extLst>
                </p14:cNvPr>
                <p14:cNvContentPartPr/>
                <p14:nvPr/>
              </p14:nvContentPartPr>
              <p14:xfrm>
                <a:off x="2828985" y="2762085"/>
                <a:ext cx="360" cy="360"/>
              </p14:xfrm>
            </p:contentPart>
          </mc:Choice>
          <mc:Fallback xmlns="">
            <p:pic>
              <p:nvPicPr>
                <p:cNvPr id="12" name="Ink 11">
                  <a:extLst>
                    <a:ext uri="{FF2B5EF4-FFF2-40B4-BE49-F238E27FC236}">
                      <a16:creationId xmlns:a16="http://schemas.microsoft.com/office/drawing/2014/main" id="{8F13E2F8-FF3B-F8FF-12B9-E93007C1CAA4}"/>
                    </a:ext>
                  </a:extLst>
                </p:cNvPr>
                <p:cNvPicPr/>
                <p:nvPr/>
              </p:nvPicPr>
              <p:blipFill>
                <a:blip r:embed="rId10"/>
                <a:stretch>
                  <a:fillRect/>
                </a:stretch>
              </p:blipFill>
              <p:spPr>
                <a:xfrm>
                  <a:off x="2765985" y="269908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CE1BC1D-3567-6CCE-CD0D-B1B8468E8188}"/>
                    </a:ext>
                  </a:extLst>
                </p14:cNvPr>
                <p14:cNvContentPartPr/>
                <p14:nvPr/>
              </p14:nvContentPartPr>
              <p14:xfrm>
                <a:off x="2828985" y="2762085"/>
                <a:ext cx="360" cy="360"/>
              </p14:xfrm>
            </p:contentPart>
          </mc:Choice>
          <mc:Fallback xmlns="">
            <p:pic>
              <p:nvPicPr>
                <p:cNvPr id="13" name="Ink 12">
                  <a:extLst>
                    <a:ext uri="{FF2B5EF4-FFF2-40B4-BE49-F238E27FC236}">
                      <a16:creationId xmlns:a16="http://schemas.microsoft.com/office/drawing/2014/main" id="{7CE1BC1D-3567-6CCE-CD0D-B1B8468E8188}"/>
                    </a:ext>
                  </a:extLst>
                </p:cNvPr>
                <p:cNvPicPr/>
                <p:nvPr/>
              </p:nvPicPr>
              <p:blipFill>
                <a:blip r:embed="rId12"/>
                <a:stretch>
                  <a:fillRect/>
                </a:stretch>
              </p:blipFill>
              <p:spPr>
                <a:xfrm>
                  <a:off x="2765985" y="2699085"/>
                  <a:ext cx="126000" cy="126000"/>
                </a:xfrm>
                <a:prstGeom prst="rect">
                  <a:avLst/>
                </a:prstGeom>
              </p:spPr>
            </p:pic>
          </mc:Fallback>
        </mc:AlternateContent>
      </p:grpSp>
    </p:spTree>
    <p:extLst>
      <p:ext uri="{BB962C8B-B14F-4D97-AF65-F5344CB8AC3E}">
        <p14:creationId xmlns:p14="http://schemas.microsoft.com/office/powerpoint/2010/main" val="373196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07D3C-DF7E-E63E-87E3-C3D5F843A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8" y="1520888"/>
            <a:ext cx="9677400" cy="4783135"/>
          </a:xfrm>
          <a:prstGeom prst="rect">
            <a:avLst/>
          </a:prstGeom>
        </p:spPr>
      </p:pic>
    </p:spTree>
    <p:extLst>
      <p:ext uri="{BB962C8B-B14F-4D97-AF65-F5344CB8AC3E}">
        <p14:creationId xmlns:p14="http://schemas.microsoft.com/office/powerpoint/2010/main" val="124472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8229600" cy="2897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70C0"/>
                </a:solidFill>
                <a:latin typeface="Bookman Old Style" panose="02050604050505020204" pitchFamily="18" charset="0"/>
              </a:rPr>
              <a:t>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23081" y="1623490"/>
            <a:ext cx="10081846"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Introduction</a:t>
            </a:r>
          </a:p>
          <a:p>
            <a:r>
              <a:rPr lang="en-IN" altLang="en-US" dirty="0">
                <a:solidFill>
                  <a:schemeClr val="tx2"/>
                </a:solidFill>
                <a:latin typeface="Bookman Old Style" panose="02050604050505020204" pitchFamily="18" charset="0"/>
              </a:rPr>
              <a:t>Model Implementation and Training</a:t>
            </a:r>
          </a:p>
          <a:p>
            <a:r>
              <a:rPr lang="en-IN" altLang="en-US" dirty="0">
                <a:solidFill>
                  <a:schemeClr val="tx2"/>
                </a:solidFill>
                <a:latin typeface="Bookman Old Style" panose="02050604050505020204" pitchFamily="18" charset="0"/>
              </a:rPr>
              <a:t>Model Evaluation Metrics</a:t>
            </a:r>
          </a:p>
          <a:p>
            <a:r>
              <a:rPr lang="en-IN" altLang="en-US" dirty="0">
                <a:solidFill>
                  <a:schemeClr val="tx2"/>
                </a:solidFill>
                <a:latin typeface="Bookman Old Style" panose="02050604050505020204" pitchFamily="18" charset="0"/>
              </a:rPr>
              <a:t>Model Deployment</a:t>
            </a:r>
          </a:p>
          <a:p>
            <a:r>
              <a:rPr lang="en-IN" altLang="en-US" dirty="0">
                <a:solidFill>
                  <a:schemeClr val="tx2"/>
                </a:solidFill>
                <a:latin typeface="Bookman Old Style" panose="02050604050505020204" pitchFamily="18" charset="0"/>
              </a:rPr>
              <a:t>Source Code</a:t>
            </a:r>
          </a:p>
          <a:p>
            <a:r>
              <a:rPr lang="en-IN" altLang="en-US" dirty="0">
                <a:solidFill>
                  <a:schemeClr val="tx2"/>
                </a:solidFill>
                <a:latin typeface="Bookman Old Style" panose="02050604050505020204" pitchFamily="18" charset="0"/>
              </a:rPr>
              <a:t>Web GUI’s Development &amp; Integration</a:t>
            </a:r>
          </a:p>
          <a:p>
            <a:r>
              <a:rPr lang="en-IN" altLang="en-US" dirty="0" err="1">
                <a:solidFill>
                  <a:schemeClr val="tx2"/>
                </a:solidFill>
                <a:latin typeface="Bookman Old Style" panose="02050604050505020204" pitchFamily="18" charset="0"/>
              </a:rPr>
              <a:t>Results:Testing</a:t>
            </a:r>
            <a:r>
              <a:rPr lang="en-IN" altLang="en-US" dirty="0">
                <a:solidFill>
                  <a:schemeClr val="tx2"/>
                </a:solidFill>
                <a:latin typeface="Bookman Old Style" panose="02050604050505020204" pitchFamily="18" charset="0"/>
              </a:rPr>
              <a:t>, Validation &amp; Final Results</a:t>
            </a:r>
          </a:p>
          <a:p>
            <a:r>
              <a:rPr lang="en-IN" altLang="en-US" dirty="0">
                <a:solidFill>
                  <a:schemeClr val="tx2"/>
                </a:solidFill>
                <a:latin typeface="Bookman Old Style" panose="02050604050505020204" pitchFamily="18" charset="0"/>
              </a:rPr>
              <a:t>Project Conclusion</a:t>
            </a:r>
          </a:p>
          <a:p>
            <a:r>
              <a:rPr lang="en-IN" altLang="en-US" dirty="0" err="1">
                <a:solidFill>
                  <a:schemeClr val="tx2"/>
                </a:solidFill>
                <a:latin typeface="Bookman Old Style" panose="02050604050505020204" pitchFamily="18" charset="0"/>
              </a:rPr>
              <a:t>Fututre</a:t>
            </a:r>
            <a:r>
              <a:rPr lang="en-IN" altLang="en-US" dirty="0">
                <a:solidFill>
                  <a:schemeClr val="tx2"/>
                </a:solidFill>
                <a:latin typeface="Bookman Old Style" panose="02050604050505020204" pitchFamily="18" charset="0"/>
              </a:rPr>
              <a:t> Scope</a:t>
            </a:r>
          </a:p>
          <a:p>
            <a:pPr lvl="1"/>
            <a:endParaRPr lang="en-IN" altLang="en-US" sz="2300" dirty="0"/>
          </a:p>
          <a:p>
            <a:endParaRPr lang="en-IN"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47575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C95C29-ACC3-755F-E75A-CEFF97EC67E2}"/>
              </a:ext>
            </a:extLst>
          </p:cNvPr>
          <p:cNvSpPr txBox="1"/>
          <p:nvPr/>
        </p:nvSpPr>
        <p:spPr>
          <a:xfrm>
            <a:off x="385011" y="1973179"/>
            <a:ext cx="11069053"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sign language is used widely by people who are deaf-dumb these are used as a medium for communication. </a:t>
            </a:r>
          </a:p>
          <a:p>
            <a:pPr marL="342900" indent="-342900">
              <a:buFont typeface="Arial" panose="020B0604020202020204" pitchFamily="34" charset="0"/>
              <a:buChar char="•"/>
            </a:pPr>
            <a:r>
              <a:rPr lang="en-US" sz="2400" dirty="0"/>
              <a:t>A sign language is nothing but composed of various gestures formed by different shapes of hand, its movements, orientations as well as the facial expressions. </a:t>
            </a:r>
          </a:p>
          <a:p>
            <a:pPr marL="342900" indent="-342900">
              <a:buFont typeface="Arial" panose="020B0604020202020204" pitchFamily="34" charset="0"/>
              <a:buChar char="•"/>
            </a:pPr>
            <a:r>
              <a:rPr lang="en-US" sz="2400" dirty="0"/>
              <a:t>There are around 466 million people worldwide with hearing loss and 34 million of these are children. </a:t>
            </a:r>
          </a:p>
          <a:p>
            <a:pPr marL="342900" indent="-342900">
              <a:buFont typeface="Arial" panose="020B0604020202020204" pitchFamily="34" charset="0"/>
              <a:buChar char="•"/>
            </a:pPr>
            <a:r>
              <a:rPr lang="en-US" sz="2400" dirty="0"/>
              <a:t>`Deaf' people have very little or no hearing ability .They use sign language for communication. People use different sign languages in different parts of the world. Compared to spoken languages they are very less in number.</a:t>
            </a:r>
          </a:p>
          <a:p>
            <a:pPr marL="342900" indent="-342900">
              <a:buFont typeface="Arial" panose="020B0604020202020204" pitchFamily="34" charset="0"/>
              <a:buChar char="•"/>
            </a:pPr>
            <a:r>
              <a:rPr lang="en-US" sz="2400" dirty="0"/>
              <a:t> Increasing the availability of interpreters and providing transcription in sign languages greatly improve accessibility.</a:t>
            </a:r>
          </a:p>
          <a:p>
            <a:pPr marL="342900" indent="-342900">
              <a:buFont typeface="Arial" panose="020B0604020202020204" pitchFamily="34" charset="0"/>
              <a:buChar char="•"/>
            </a:pPr>
            <a:r>
              <a:rPr lang="en-US" sz="2400" dirty="0"/>
              <a:t> Signs in sign languages are the equivalent of words in spoken languages Signed languages appear to favor. </a:t>
            </a:r>
          </a:p>
        </p:txBody>
      </p:sp>
      <p:sp>
        <p:nvSpPr>
          <p:cNvPr id="11" name="Title 3">
            <a:extLst>
              <a:ext uri="{FF2B5EF4-FFF2-40B4-BE49-F238E27FC236}">
                <a16:creationId xmlns:a16="http://schemas.microsoft.com/office/drawing/2014/main" id="{BE3F6640-6473-243A-EEAF-AA3A49C31209}"/>
              </a:ext>
            </a:extLst>
          </p:cNvPr>
          <p:cNvSpPr>
            <a:spLocks noGrp="1"/>
          </p:cNvSpPr>
          <p:nvPr>
            <p:ph type="title"/>
          </p:nvPr>
        </p:nvSpPr>
        <p:spPr>
          <a:xfrm>
            <a:off x="4360016" y="1212653"/>
            <a:ext cx="2927192" cy="503852"/>
          </a:xfrm>
        </p:spPr>
        <p:txBody>
          <a:bodyPr>
            <a:normAutofit fontScale="90000"/>
          </a:bodyPr>
          <a:lstStyle/>
          <a:p>
            <a:r>
              <a:rPr lang="en-US" sz="2800" b="1" u="sng" dirty="0">
                <a:solidFill>
                  <a:schemeClr val="tx2"/>
                </a:solidFill>
                <a:latin typeface="Bookman Old Style" panose="02050604050505020204" pitchFamily="18" charset="0"/>
              </a:rPr>
              <a:t>I</a:t>
            </a:r>
            <a:r>
              <a:rPr lang="en-IN" sz="2800" b="1" u="sng" dirty="0">
                <a:solidFill>
                  <a:schemeClr val="tx2"/>
                </a:solidFill>
                <a:latin typeface="Bookman Old Style" panose="02050604050505020204" pitchFamily="18" charset="0"/>
              </a:rPr>
              <a:t>NTRODUCTION</a:t>
            </a:r>
            <a:endParaRPr lang="en-IN" sz="2800" b="1" u="sng" dirty="0"/>
          </a:p>
        </p:txBody>
      </p:sp>
    </p:spTree>
    <p:extLst>
      <p:ext uri="{BB962C8B-B14F-4D97-AF65-F5344CB8AC3E}">
        <p14:creationId xmlns:p14="http://schemas.microsoft.com/office/powerpoint/2010/main" val="28823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3F651-1AFF-E0B5-0B63-23F62FDD8369}"/>
              </a:ext>
            </a:extLst>
          </p:cNvPr>
          <p:cNvSpPr>
            <a:spLocks noGrp="1"/>
          </p:cNvSpPr>
          <p:nvPr>
            <p:ph idx="1"/>
          </p:nvPr>
        </p:nvSpPr>
        <p:spPr>
          <a:xfrm>
            <a:off x="838200" y="2050214"/>
            <a:ext cx="10515600" cy="4722061"/>
          </a:xfrm>
        </p:spPr>
        <p:txBody>
          <a:bodyPr>
            <a:normAutofit fontScale="62500" lnSpcReduction="20000"/>
          </a:bodyPr>
          <a:lstStyle/>
          <a:p>
            <a:pPr algn="l">
              <a:buFont typeface="Wingdings" panose="05000000000000000000" pitchFamily="2" charset="2"/>
              <a:buChar char="q"/>
            </a:pPr>
            <a:r>
              <a:rPr lang="en-US" b="1" i="0" dirty="0">
                <a:effectLst/>
                <a:latin typeface="Söhne"/>
              </a:rPr>
              <a:t> </a:t>
            </a:r>
            <a:r>
              <a:rPr lang="en-US" b="1" i="0" dirty="0">
                <a:effectLst/>
                <a:latin typeface="Times New Roman" panose="02020603050405020304" pitchFamily="18" charset="0"/>
                <a:cs typeface="Times New Roman" panose="02020603050405020304" pitchFamily="18" charset="0"/>
              </a:rPr>
              <a:t>Model Implementation:</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400" b="1" i="0" dirty="0">
                <a:effectLst/>
                <a:latin typeface="Times New Roman" panose="02020603050405020304" pitchFamily="18" charset="0"/>
                <a:cs typeface="Times New Roman" panose="02020603050405020304" pitchFamily="18" charset="0"/>
              </a:rPr>
              <a:t>Library Selection</a:t>
            </a:r>
            <a:r>
              <a:rPr lang="en-US" b="0" i="0" dirty="0">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For implementing the sign language detection we used </a:t>
            </a:r>
            <a:r>
              <a:rPr lang="en-US" sz="2600" b="0" i="0" dirty="0" err="1">
                <a:effectLst/>
                <a:latin typeface="Times New Roman" panose="02020603050405020304" pitchFamily="18" charset="0"/>
                <a:cs typeface="Times New Roman" panose="02020603050405020304" pitchFamily="18" charset="0"/>
              </a:rPr>
              <a:t>opencv,cvzone,tensorflow</a:t>
            </a:r>
            <a:r>
              <a:rPr lang="en-US" sz="2600" b="0" i="0" dirty="0">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Hand detection</a:t>
            </a:r>
            <a:r>
              <a:rPr lang="en-US" b="0" i="0" dirty="0">
                <a:effectLst/>
                <a:latin typeface="Times New Roman" panose="02020603050405020304" pitchFamily="18" charset="0"/>
                <a:cs typeface="Times New Roman" panose="02020603050405020304" pitchFamily="18" charset="0"/>
              </a:rPr>
              <a:t>: </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Hand detection was achieved using the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HandTrackingModule</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 from the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cvzone</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 library, which allowed us to detect and track hands in real-time video frames</a:t>
            </a:r>
            <a:r>
              <a:rPr lang="en-US" sz="2600" b="0" i="0" dirty="0">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Classification</a:t>
            </a:r>
            <a:r>
              <a:rPr lang="en-US"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For classification, we utilized the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ClassificationModule</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 from the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cvzone</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 library, which enabled us to classify hand gestures into predefined sign language categories.</a:t>
            </a:r>
          </a:p>
          <a:p>
            <a:pPr>
              <a:buFont typeface="Wingdings" panose="05000000000000000000" pitchFamily="2" charset="2"/>
              <a:buChar char="ü"/>
            </a:pPr>
            <a:endParaRPr lang="en-US" sz="26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2900" b="1" dirty="0">
                <a:latin typeface="Times New Roman" panose="02020603050405020304" pitchFamily="18" charset="0"/>
                <a:cs typeface="Times New Roman" panose="02020603050405020304" pitchFamily="18" charset="0"/>
              </a:rPr>
              <a:t>Model Training:</a:t>
            </a:r>
            <a:endParaRPr lang="en-US" sz="29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 Collection</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We collected a dataset consisting of hand gesture images representing various sign language gestures.</a:t>
            </a:r>
          </a:p>
          <a:p>
            <a:pPr algn="l">
              <a:buFont typeface="Wingdings" panose="05000000000000000000" pitchFamily="2" charset="2"/>
              <a:buChar char="ü"/>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Preprocessing</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Prior to training, we preprocessed the dataset by resizing images and applying normalization techniques to ensure uniformity in data representation.</a:t>
            </a:r>
          </a:p>
          <a:p>
            <a:pPr algn="l">
              <a:buFont typeface="Wingdings" panose="05000000000000000000" pitchFamily="2" charset="2"/>
              <a:buChar char="ü"/>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Process</a:t>
            </a:r>
            <a:r>
              <a:rPr lang="en-US" b="1"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We split the dataset into training and validation sets, with 80% of the data used for training and 20% for validation.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was trained using a convolutional neural network (CNN) architecture implemented in TensorFlow.</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Hyperparameters such as learning rate and batch size were tuned for optimal performance.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Training was conducted over multiple epochs until convergence, utilizing GPU resources for accelerated computation.</a:t>
            </a:r>
          </a:p>
          <a:p>
            <a:pPr>
              <a:buFont typeface="Wingdings" panose="05000000000000000000" pitchFamily="2" charset="2"/>
              <a:buChar char="ü"/>
            </a:pPr>
            <a:endParaRPr lang="en-IN" dirty="0"/>
          </a:p>
        </p:txBody>
      </p:sp>
      <p:sp>
        <p:nvSpPr>
          <p:cNvPr id="6" name="TextBox 5">
            <a:extLst>
              <a:ext uri="{FF2B5EF4-FFF2-40B4-BE49-F238E27FC236}">
                <a16:creationId xmlns:a16="http://schemas.microsoft.com/office/drawing/2014/main" id="{EFB7C97A-FDF8-116F-8DAF-BE49DCBC7511}"/>
              </a:ext>
            </a:extLst>
          </p:cNvPr>
          <p:cNvSpPr txBox="1"/>
          <p:nvPr/>
        </p:nvSpPr>
        <p:spPr>
          <a:xfrm>
            <a:off x="2408937" y="1250447"/>
            <a:ext cx="6096000" cy="461665"/>
          </a:xfrm>
          <a:prstGeom prst="rect">
            <a:avLst/>
          </a:prstGeom>
          <a:noFill/>
        </p:spPr>
        <p:txBody>
          <a:bodyPr wrap="square">
            <a:spAutoFit/>
          </a:bodyPr>
          <a:lstStyle/>
          <a:p>
            <a:r>
              <a:rPr lang="en-IN" altLang="en-US" sz="2400" b="1" u="sng" dirty="0">
                <a:solidFill>
                  <a:schemeClr val="tx2"/>
                </a:solidFill>
              </a:rPr>
              <a:t>Model Implementation and Training</a:t>
            </a:r>
            <a:endParaRPr lang="en-IN" sz="2400" b="1" u="sng" dirty="0"/>
          </a:p>
        </p:txBody>
      </p:sp>
    </p:spTree>
    <p:extLst>
      <p:ext uri="{BB962C8B-B14F-4D97-AF65-F5344CB8AC3E}">
        <p14:creationId xmlns:p14="http://schemas.microsoft.com/office/powerpoint/2010/main" val="222992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A45A5-A103-7700-CAA6-CB7F52545AD9}"/>
              </a:ext>
            </a:extLst>
          </p:cNvPr>
          <p:cNvSpPr>
            <a:spLocks noGrp="1"/>
          </p:cNvSpPr>
          <p:nvPr>
            <p:ph idx="1"/>
          </p:nvPr>
        </p:nvSpPr>
        <p:spPr>
          <a:xfrm>
            <a:off x="475861" y="1392487"/>
            <a:ext cx="10877939" cy="5204255"/>
          </a:xfrm>
        </p:spPr>
        <p:txBody>
          <a:bodyPr>
            <a:normAutofit fontScale="85000" lnSpcReduction="20000"/>
          </a:bodyPr>
          <a:lstStyle/>
          <a:p>
            <a:pPr algn="l">
              <a:buFont typeface="Wingdings" panose="05000000000000000000" pitchFamily="2" charset="2"/>
              <a:buChar char="q"/>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r>
              <a:rPr lang="en-US" b="1"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Images were augmented to introduce more variability and difficulty in training.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Augmentation techniques included:</a:t>
            </a:r>
          </a:p>
          <a:p>
            <a:pPr marL="1143000" lvl="2" indent="-228600" algn="l">
              <a:buFont typeface="Arial" panose="020B0604020202020204" pitchFamily="34" charset="0"/>
              <a:buChar char="•"/>
            </a:pPr>
            <a:r>
              <a:rPr lang="en-US" b="0" i="0" dirty="0">
                <a:solidFill>
                  <a:srgbClr val="0D0D0D"/>
                </a:solidFill>
                <a:effectLst/>
                <a:highlight>
                  <a:srgbClr val="FFFFFF"/>
                </a:highlight>
                <a:latin typeface="Söhne"/>
              </a:rPr>
              <a:t>10° rotation,0.1 zoom range and height shift </a:t>
            </a:r>
            <a:r>
              <a:rPr lang="en-US" b="0" i="0" dirty="0" err="1">
                <a:solidFill>
                  <a:srgbClr val="0D0D0D"/>
                </a:solidFill>
                <a:effectLst/>
                <a:highlight>
                  <a:srgbClr val="FFFFFF"/>
                </a:highlight>
                <a:latin typeface="Söhne"/>
              </a:rPr>
              <a:t>range,Horizontal</a:t>
            </a:r>
            <a:r>
              <a:rPr lang="en-US" b="0" i="0" dirty="0">
                <a:solidFill>
                  <a:srgbClr val="0D0D0D"/>
                </a:solidFill>
                <a:effectLst/>
                <a:highlight>
                  <a:srgbClr val="FFFFFF"/>
                </a:highlight>
                <a:latin typeface="Söhne"/>
              </a:rPr>
              <a:t> flip</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Aimed at preventing overfitting by exposing the model to diverse variations of the sign language gestures.</a:t>
            </a:r>
          </a:p>
          <a:p>
            <a:pPr algn="l">
              <a:buFont typeface="Arial" panose="020B0604020202020204" pitchFamily="34" charset="0"/>
              <a:buChar char="•"/>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Dynamic Learning Rates</a:t>
            </a:r>
            <a:r>
              <a:rPr lang="en-US" b="1"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Monitored validation accuracy with a patience of 15 epochs.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Minimum learning rate set to 0.00001 to prevent the learning rate from becoming too small.</a:t>
            </a:r>
          </a:p>
          <a:p>
            <a:pPr algn="l">
              <a:buFont typeface="Arial" panose="020B0604020202020204" pitchFamily="34" charset="0"/>
              <a:buChar char="•"/>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and Testing Dataset:</a:t>
            </a:r>
            <a:endPar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Utilized a training dataset consisting of 5,000 images.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Testing dataset comprised 19,725 images.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The ratio of training to testing images ensured a comprehensive evaluation of model performance.</a:t>
            </a:r>
          </a:p>
          <a:p>
            <a:pPr algn="l">
              <a:buFont typeface="Arial" panose="020B0604020202020204" pitchFamily="34" charset="0"/>
              <a:buChar char="•"/>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Epochs:</a:t>
            </a:r>
            <a:endPar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Trained the model for 50 epochs to converge to an optimal solution.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Monitored the training versus testing accuracy and loss across epochs to evaluate model performance.</a:t>
            </a:r>
          </a:p>
          <a:p>
            <a:pPr marL="0" indent="0">
              <a:buNone/>
            </a:pPr>
            <a:endParaRPr lang="en-IN" altLang="en-US" sz="2400" b="1" u="sng" dirty="0">
              <a:solidFill>
                <a:schemeClr val="tx2"/>
              </a:solidFill>
            </a:endParaRPr>
          </a:p>
          <a:p>
            <a:pPr marL="0" indent="0">
              <a:buNone/>
            </a:pPr>
            <a:endParaRPr lang="en-IN" altLang="en-US" sz="2400" b="1" u="sng" dirty="0">
              <a:solidFill>
                <a:schemeClr val="tx2"/>
              </a:solidFill>
            </a:endParaRPr>
          </a:p>
          <a:p>
            <a:pPr marL="0" indent="0">
              <a:buNone/>
            </a:pPr>
            <a:endParaRPr lang="en-IN" sz="2400" b="1" u="sng" dirty="0"/>
          </a:p>
          <a:p>
            <a:pPr marL="0" indent="0">
              <a:buNone/>
            </a:pPr>
            <a:endParaRPr lang="en-IN" sz="2400" b="1" dirty="0"/>
          </a:p>
        </p:txBody>
      </p:sp>
      <p:sp>
        <p:nvSpPr>
          <p:cNvPr id="4" name="TextBox 3">
            <a:extLst>
              <a:ext uri="{FF2B5EF4-FFF2-40B4-BE49-F238E27FC236}">
                <a16:creationId xmlns:a16="http://schemas.microsoft.com/office/drawing/2014/main" id="{58DF3801-B726-2B85-8389-9DC2D566BB11}"/>
              </a:ext>
            </a:extLst>
          </p:cNvPr>
          <p:cNvSpPr txBox="1"/>
          <p:nvPr/>
        </p:nvSpPr>
        <p:spPr>
          <a:xfrm>
            <a:off x="3319366" y="948510"/>
            <a:ext cx="6097554" cy="369332"/>
          </a:xfrm>
          <a:prstGeom prst="rect">
            <a:avLst/>
          </a:prstGeom>
          <a:noFill/>
        </p:spPr>
        <p:txBody>
          <a:bodyPr wrap="square">
            <a:spAutoFit/>
          </a:bodyPr>
          <a:lstStyle/>
          <a:p>
            <a:pPr marL="0" indent="0">
              <a:buNone/>
            </a:pPr>
            <a:r>
              <a:rPr lang="en-IN" altLang="en-US" sz="1800" b="1" u="sng" dirty="0">
                <a:solidFill>
                  <a:schemeClr val="tx2"/>
                </a:solidFill>
              </a:rPr>
              <a:t>Model Evaluation Metrices</a:t>
            </a:r>
          </a:p>
        </p:txBody>
      </p:sp>
    </p:spTree>
    <p:extLst>
      <p:ext uri="{BB962C8B-B14F-4D97-AF65-F5344CB8AC3E}">
        <p14:creationId xmlns:p14="http://schemas.microsoft.com/office/powerpoint/2010/main" val="337069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6">
            <a:extLst>
              <a:ext uri="{FF2B5EF4-FFF2-40B4-BE49-F238E27FC236}">
                <a16:creationId xmlns:a16="http://schemas.microsoft.com/office/drawing/2014/main" id="{F0B9A7F7-62FF-BA5A-9B6A-E95389A4E0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9793" y="1709850"/>
            <a:ext cx="6524625"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FFEF16-3B65-D421-80C0-D131B8005948}"/>
              </a:ext>
            </a:extLst>
          </p:cNvPr>
          <p:cNvSpPr txBox="1"/>
          <p:nvPr/>
        </p:nvSpPr>
        <p:spPr>
          <a:xfrm>
            <a:off x="2962178" y="5334392"/>
            <a:ext cx="6097554" cy="369332"/>
          </a:xfrm>
          <a:prstGeom prst="rect">
            <a:avLst/>
          </a:prstGeom>
          <a:noFill/>
        </p:spPr>
        <p:txBody>
          <a:bodyPr wrap="square">
            <a:spAutoFit/>
          </a:bodyPr>
          <a:lstStyle/>
          <a:p>
            <a:r>
              <a:rPr lang="en-US" b="0" i="0" dirty="0">
                <a:solidFill>
                  <a:srgbClr val="222222"/>
                </a:solidFill>
                <a:effectLst/>
                <a:highlight>
                  <a:srgbClr val="FFFFFF"/>
                </a:highlight>
                <a:latin typeface="-apple-system"/>
              </a:rPr>
              <a:t>Training versus testing accuracy and loss for 50 epochs.</a:t>
            </a:r>
            <a:endParaRPr lang="en-IN" dirty="0"/>
          </a:p>
        </p:txBody>
      </p:sp>
    </p:spTree>
    <p:extLst>
      <p:ext uri="{BB962C8B-B14F-4D97-AF65-F5344CB8AC3E}">
        <p14:creationId xmlns:p14="http://schemas.microsoft.com/office/powerpoint/2010/main" val="409250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F423-A01C-A525-FDB8-A1AACD9ED963}"/>
              </a:ext>
            </a:extLst>
          </p:cNvPr>
          <p:cNvSpPr>
            <a:spLocks noGrp="1"/>
          </p:cNvSpPr>
          <p:nvPr>
            <p:ph type="title"/>
          </p:nvPr>
        </p:nvSpPr>
        <p:spPr>
          <a:xfrm>
            <a:off x="838200" y="1162843"/>
            <a:ext cx="10515600" cy="1325563"/>
          </a:xfrm>
        </p:spPr>
        <p:txBody>
          <a:bodyPr/>
          <a:lstStyle/>
          <a:p>
            <a:r>
              <a:rPr lang="en-IN" altLang="en-US" sz="1800" b="1" u="sng" dirty="0">
                <a:solidFill>
                  <a:schemeClr val="tx2"/>
                </a:solidFill>
                <a:latin typeface="+mn-lt"/>
              </a:rPr>
              <a:t>Source Code:</a:t>
            </a:r>
            <a:br>
              <a:rPr lang="en-IN" altLang="en-US" sz="4400" b="1" u="sng" dirty="0">
                <a:solidFill>
                  <a:schemeClr val="tx2"/>
                </a:solidFill>
              </a:rPr>
            </a:br>
            <a:endParaRPr lang="en-IN" dirty="0"/>
          </a:p>
        </p:txBody>
      </p:sp>
      <p:pic>
        <p:nvPicPr>
          <p:cNvPr id="11" name="Content Placeholder 10">
            <a:extLst>
              <a:ext uri="{FF2B5EF4-FFF2-40B4-BE49-F238E27FC236}">
                <a16:creationId xmlns:a16="http://schemas.microsoft.com/office/drawing/2014/main" id="{BF43EDFA-C5E4-E893-32B0-216EA5CDB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681" y="1331102"/>
            <a:ext cx="5087490" cy="5340285"/>
          </a:xfrm>
        </p:spPr>
      </p:pic>
    </p:spTree>
    <p:extLst>
      <p:ext uri="{BB962C8B-B14F-4D97-AF65-F5344CB8AC3E}">
        <p14:creationId xmlns:p14="http://schemas.microsoft.com/office/powerpoint/2010/main" val="181827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18308D-35C8-AD8F-41B1-B1F5C28E6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5" y="1275772"/>
            <a:ext cx="5840963" cy="2509892"/>
          </a:xfrm>
          <a:prstGeom prst="rect">
            <a:avLst/>
          </a:prstGeom>
        </p:spPr>
      </p:pic>
      <p:pic>
        <p:nvPicPr>
          <p:cNvPr id="8" name="Picture 7">
            <a:extLst>
              <a:ext uri="{FF2B5EF4-FFF2-40B4-BE49-F238E27FC236}">
                <a16:creationId xmlns:a16="http://schemas.microsoft.com/office/drawing/2014/main" id="{815C72B5-0DF5-F7F3-B536-28A609111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031" y="3604216"/>
            <a:ext cx="6491323" cy="3131880"/>
          </a:xfrm>
          <a:prstGeom prst="rect">
            <a:avLst/>
          </a:prstGeom>
        </p:spPr>
      </p:pic>
      <p:sp>
        <p:nvSpPr>
          <p:cNvPr id="10" name="TextBox 9">
            <a:extLst>
              <a:ext uri="{FF2B5EF4-FFF2-40B4-BE49-F238E27FC236}">
                <a16:creationId xmlns:a16="http://schemas.microsoft.com/office/drawing/2014/main" id="{262F5581-1906-B63C-3DB8-7C54C11A333D}"/>
              </a:ext>
            </a:extLst>
          </p:cNvPr>
          <p:cNvSpPr txBox="1"/>
          <p:nvPr/>
        </p:nvSpPr>
        <p:spPr>
          <a:xfrm>
            <a:off x="7322199" y="2070662"/>
            <a:ext cx="6097554" cy="369332"/>
          </a:xfrm>
          <a:prstGeom prst="rect">
            <a:avLst/>
          </a:prstGeom>
          <a:noFill/>
        </p:spPr>
        <p:txBody>
          <a:bodyPr wrap="square">
            <a:spAutoFit/>
          </a:bodyPr>
          <a:lstStyle/>
          <a:p>
            <a:pPr marL="0" indent="0">
              <a:buNone/>
            </a:pPr>
            <a:r>
              <a:rPr lang="en-US" altLang="en-US" b="1" u="sng" dirty="0">
                <a:solidFill>
                  <a:schemeClr val="tx2"/>
                </a:solidFill>
              </a:rPr>
              <a:t>G</a:t>
            </a:r>
            <a:r>
              <a:rPr lang="en-IN" altLang="en-US" b="1" u="sng" dirty="0" err="1">
                <a:solidFill>
                  <a:schemeClr val="tx2"/>
                </a:solidFill>
              </a:rPr>
              <a:t>raphical</a:t>
            </a:r>
            <a:r>
              <a:rPr lang="en-IN" altLang="en-US" b="1" u="sng" dirty="0">
                <a:solidFill>
                  <a:schemeClr val="tx2"/>
                </a:solidFill>
              </a:rPr>
              <a:t> User Interface</a:t>
            </a:r>
            <a:endParaRPr lang="en-IN" altLang="en-US" sz="1800" b="1" u="sng" dirty="0">
              <a:solidFill>
                <a:schemeClr val="tx2"/>
              </a:solidFill>
            </a:endParaRPr>
          </a:p>
        </p:txBody>
      </p:sp>
    </p:spTree>
    <p:extLst>
      <p:ext uri="{BB962C8B-B14F-4D97-AF65-F5344CB8AC3E}">
        <p14:creationId xmlns:p14="http://schemas.microsoft.com/office/powerpoint/2010/main" val="175513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897</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Bookman Old Style</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Source Code: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RAJU ReDDY</cp:lastModifiedBy>
  <cp:revision>35</cp:revision>
  <dcterms:created xsi:type="dcterms:W3CDTF">2023-03-16T15:58:13Z</dcterms:created>
  <dcterms:modified xsi:type="dcterms:W3CDTF">2024-05-06T21:23:17Z</dcterms:modified>
</cp:coreProperties>
</file>