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9" r:id="rId2"/>
    <p:sldId id="266" r:id="rId3"/>
    <p:sldId id="270" r:id="rId4"/>
    <p:sldId id="268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65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210B-12A2-A648-8E19-AEF150455A9B}" type="datetimeFigureOut">
              <a:rPr lang="en-US" smtClean="0"/>
              <a:t>11/22/11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A49-3934-8F4C-957F-4711F7C9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210B-12A2-A648-8E19-AEF150455A9B}" type="datetimeFigureOut">
              <a:rPr lang="en-US" smtClean="0"/>
              <a:t>11/22/11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A49-3934-8F4C-957F-4711F7C9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8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210B-12A2-A648-8E19-AEF150455A9B}" type="datetimeFigureOut">
              <a:rPr lang="en-US" smtClean="0"/>
              <a:t>11/22/11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A49-3934-8F4C-957F-4711F7C9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5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210B-12A2-A648-8E19-AEF150455A9B}" type="datetimeFigureOut">
              <a:rPr lang="en-US" smtClean="0"/>
              <a:t>11/22/11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A49-3934-8F4C-957F-4711F7C9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8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210B-12A2-A648-8E19-AEF150455A9B}" type="datetimeFigureOut">
              <a:rPr lang="en-US" smtClean="0"/>
              <a:t>11/22/11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A49-3934-8F4C-957F-4711F7C9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0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210B-12A2-A648-8E19-AEF150455A9B}" type="datetimeFigureOut">
              <a:rPr lang="en-US" smtClean="0"/>
              <a:t>11/22/11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A49-3934-8F4C-957F-4711F7C9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1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210B-12A2-A648-8E19-AEF150455A9B}" type="datetimeFigureOut">
              <a:rPr lang="en-US" smtClean="0"/>
              <a:t>11/22/11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A49-3934-8F4C-957F-4711F7C9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7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210B-12A2-A648-8E19-AEF150455A9B}" type="datetimeFigureOut">
              <a:rPr lang="en-US" smtClean="0"/>
              <a:t>11/22/11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A49-3934-8F4C-957F-4711F7C9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5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210B-12A2-A648-8E19-AEF150455A9B}" type="datetimeFigureOut">
              <a:rPr lang="en-US" smtClean="0"/>
              <a:t>11/22/11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A49-3934-8F4C-957F-4711F7C9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5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210B-12A2-A648-8E19-AEF150455A9B}" type="datetimeFigureOut">
              <a:rPr lang="en-US" smtClean="0"/>
              <a:t>11/22/11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A49-3934-8F4C-957F-4711F7C9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8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210B-12A2-A648-8E19-AEF150455A9B}" type="datetimeFigureOut">
              <a:rPr lang="en-US" smtClean="0"/>
              <a:t>11/22/11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A49-3934-8F4C-957F-4711F7C9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7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C210B-12A2-A648-8E19-AEF150455A9B}" type="datetimeFigureOut">
              <a:rPr lang="en-US" smtClean="0"/>
              <a:t>11/22/11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62A49-3934-8F4C-957F-4711F7C9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2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 smtClean="0"/>
              <a:t>Transport: </a:t>
            </a:r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Sharad Agarwal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1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Scribe: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 spooling: yes</a:t>
            </a:r>
          </a:p>
          <a:p>
            <a:r>
              <a:rPr lang="en-US" dirty="0" smtClean="0"/>
              <a:t>Producer spooling: no. Messages are dropped if Agent is down</a:t>
            </a:r>
          </a:p>
          <a:p>
            <a:r>
              <a:rPr lang="en-US" dirty="0" smtClean="0"/>
              <a:t>Broker/collector fail-over: Secondary can be configured</a:t>
            </a:r>
          </a:p>
          <a:p>
            <a:r>
              <a:rPr lang="en-US" dirty="0" smtClean="0"/>
              <a:t>Data replication: Not needed in scribe. Provided by HDFS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20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Scribe: 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Setup:</a:t>
            </a:r>
          </a:p>
          <a:p>
            <a:pPr lvl="1"/>
            <a:r>
              <a:rPr lang="en-US" dirty="0" smtClean="0"/>
              <a:t>Scribe agent on each producer host</a:t>
            </a:r>
          </a:p>
          <a:p>
            <a:pPr lvl="1"/>
            <a:r>
              <a:rPr lang="en-US" dirty="0" smtClean="0"/>
              <a:t>2 or more Scribe collectors</a:t>
            </a:r>
          </a:p>
          <a:p>
            <a:pPr lvl="1"/>
            <a:r>
              <a:rPr lang="en-US" dirty="0" smtClean="0"/>
              <a:t>HDFS</a:t>
            </a:r>
          </a:p>
          <a:p>
            <a:r>
              <a:rPr lang="en-US" dirty="0" smtClean="0"/>
              <a:t>Configuration</a:t>
            </a:r>
          </a:p>
          <a:p>
            <a:pPr lvl="1"/>
            <a:r>
              <a:rPr lang="en-US" dirty="0"/>
              <a:t>No centralized configuration</a:t>
            </a:r>
          </a:p>
          <a:p>
            <a:pPr lvl="1"/>
            <a:r>
              <a:rPr lang="en-US" dirty="0"/>
              <a:t>Agent can reload </a:t>
            </a:r>
            <a:r>
              <a:rPr lang="en-US" dirty="0" err="1" smtClean="0"/>
              <a:t>configs</a:t>
            </a:r>
            <a:endParaRPr lang="en-US" dirty="0" smtClean="0"/>
          </a:p>
          <a:p>
            <a:r>
              <a:rPr lang="en-US" dirty="0" smtClean="0"/>
              <a:t>Decommission/Online Upgrades</a:t>
            </a:r>
          </a:p>
          <a:p>
            <a:pPr lvl="1"/>
            <a:r>
              <a:rPr lang="en-US" dirty="0" smtClean="0"/>
              <a:t>Scribe collector graceful shutdown 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HDFS upgrades will stall consumers</a:t>
            </a:r>
            <a:r>
              <a:rPr lang="en-US" dirty="0" smtClean="0"/>
              <a:t>, though scribe collectors will spool during that time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380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Scribe: 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balancing among collectors</a:t>
            </a:r>
          </a:p>
          <a:p>
            <a:pPr lvl="1"/>
            <a:r>
              <a:rPr lang="en-US" dirty="0" smtClean="0"/>
              <a:t>Manual: All </a:t>
            </a:r>
            <a:r>
              <a:rPr lang="en-US" dirty="0"/>
              <a:t>data routes are configured statically</a:t>
            </a:r>
          </a:p>
          <a:p>
            <a:r>
              <a:rPr lang="en-US" dirty="0" smtClean="0"/>
              <a:t>Metrics</a:t>
            </a:r>
            <a:endParaRPr lang="en-US" dirty="0"/>
          </a:p>
          <a:p>
            <a:pPr lvl="1"/>
            <a:r>
              <a:rPr lang="en-US" dirty="0"/>
              <a:t>Exposed over thrift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08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License</a:t>
            </a:r>
          </a:p>
          <a:p>
            <a:r>
              <a:rPr lang="en-US" dirty="0"/>
              <a:t>Language: </a:t>
            </a:r>
            <a:r>
              <a:rPr lang="en-US" dirty="0" err="1" smtClean="0"/>
              <a:t>scala</a:t>
            </a:r>
            <a:endParaRPr lang="en-US" dirty="0"/>
          </a:p>
          <a:p>
            <a:r>
              <a:rPr lang="en-US" dirty="0"/>
              <a:t>Documentation: </a:t>
            </a:r>
            <a:r>
              <a:rPr lang="en-US" dirty="0" smtClean="0"/>
              <a:t>Decent and growing</a:t>
            </a:r>
            <a:endParaRPr lang="en-US" dirty="0"/>
          </a:p>
          <a:p>
            <a:r>
              <a:rPr lang="en-US" dirty="0"/>
              <a:t>Community: </a:t>
            </a:r>
          </a:p>
          <a:p>
            <a:pPr lvl="1"/>
            <a:r>
              <a:rPr lang="en-US" dirty="0" smtClean="0"/>
              <a:t>Active and growing</a:t>
            </a:r>
          </a:p>
          <a:p>
            <a:pPr lvl="1"/>
            <a:r>
              <a:rPr lang="en-US" dirty="0" smtClean="0"/>
              <a:t>Apache Incubator project, primarily supported by Linked-in</a:t>
            </a:r>
            <a:endParaRPr lang="en-US" dirty="0"/>
          </a:p>
          <a:p>
            <a:pPr lvl="1"/>
            <a:r>
              <a:rPr lang="en-US" dirty="0"/>
              <a:t>Production at </a:t>
            </a:r>
            <a:r>
              <a:rPr lang="en-US" dirty="0" smtClean="0"/>
              <a:t>Linked-in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045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Kafka: How it 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are directly streamed into </a:t>
            </a:r>
            <a:r>
              <a:rPr lang="en-US" dirty="0" err="1" smtClean="0"/>
              <a:t>kafka</a:t>
            </a:r>
            <a:r>
              <a:rPr lang="en-US" dirty="0" smtClean="0"/>
              <a:t> brokers</a:t>
            </a:r>
          </a:p>
          <a:p>
            <a:r>
              <a:rPr lang="en-US" dirty="0" smtClean="0"/>
              <a:t>Pull based semantics</a:t>
            </a:r>
          </a:p>
          <a:p>
            <a:pPr lvl="1"/>
            <a:r>
              <a:rPr lang="en-US" dirty="0" smtClean="0"/>
              <a:t>Consumers pull from Kafka brokers based on the message offset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40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Kafka: Producer side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Java, </a:t>
            </a:r>
            <a:r>
              <a:rPr lang="en-US" dirty="0" err="1" smtClean="0"/>
              <a:t>c++</a:t>
            </a:r>
            <a:r>
              <a:rPr lang="en-US" dirty="0" smtClean="0"/>
              <a:t>, python, </a:t>
            </a:r>
            <a:r>
              <a:rPr lang="en-US" dirty="0" err="1" smtClean="0"/>
              <a:t>php</a:t>
            </a:r>
            <a:r>
              <a:rPr lang="en-US" dirty="0" smtClean="0"/>
              <a:t>, ruby </a:t>
            </a:r>
          </a:p>
          <a:p>
            <a:r>
              <a:rPr lang="en-US" dirty="0" smtClean="0"/>
              <a:t>Data encoding: pluggable </a:t>
            </a:r>
            <a:r>
              <a:rPr lang="en-US" dirty="0" err="1" smtClean="0"/>
              <a:t>eg</a:t>
            </a:r>
            <a:r>
              <a:rPr lang="en-US" dirty="0" smtClean="0"/>
              <a:t>. thrift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9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Kafka: Consumer side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Data is </a:t>
            </a:r>
            <a:r>
              <a:rPr lang="en-US" dirty="0" smtClean="0"/>
              <a:t>pulled from </a:t>
            </a:r>
            <a:r>
              <a:rPr lang="en-US" dirty="0" err="1" smtClean="0"/>
              <a:t>kafka</a:t>
            </a:r>
            <a:r>
              <a:rPr lang="en-US" dirty="0" smtClean="0"/>
              <a:t> brokers based on the offset</a:t>
            </a:r>
          </a:p>
          <a:p>
            <a:r>
              <a:rPr lang="en-US" dirty="0" smtClean="0"/>
              <a:t>Consumers can rewind and replay</a:t>
            </a:r>
            <a:endParaRPr lang="en-US" dirty="0"/>
          </a:p>
          <a:p>
            <a:r>
              <a:rPr lang="en-US" dirty="0" smtClean="0"/>
              <a:t>Streaming view of events via API</a:t>
            </a:r>
          </a:p>
          <a:p>
            <a:r>
              <a:rPr lang="en-US" dirty="0" smtClean="0"/>
              <a:t>Languages:</a:t>
            </a:r>
          </a:p>
          <a:p>
            <a:pPr lvl="1"/>
            <a:r>
              <a:rPr lang="en-US" dirty="0" smtClean="0"/>
              <a:t> java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Thick consumer library</a:t>
            </a:r>
          </a:p>
          <a:p>
            <a:r>
              <a:rPr lang="en-US" dirty="0" smtClean="0"/>
              <a:t>Multi-subscriber: </a:t>
            </a:r>
            <a:r>
              <a:rPr lang="en-US" dirty="0"/>
              <a:t>M</a:t>
            </a:r>
            <a:r>
              <a:rPr lang="en-US" dirty="0" smtClean="0"/>
              <a:t>ultiple consumer groups can be attached to same topic</a:t>
            </a:r>
          </a:p>
          <a:p>
            <a:r>
              <a:rPr lang="en-US" dirty="0" smtClean="0"/>
              <a:t>Data completeness measure: can be implemented by having out of band topic</a:t>
            </a:r>
          </a:p>
          <a:p>
            <a:r>
              <a:rPr lang="en-US" dirty="0" smtClean="0"/>
              <a:t>Availability: 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Partial and temporary loss of data residing on unavailable broker. High availability of partitions achieved by replication, not yet there - KAFKA-50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Map-Reduce friendly: yes, data can be pulled into HDFS via MR job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52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Kafka: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Producer spooling: not yet. KAFKA-156</a:t>
            </a:r>
          </a:p>
          <a:p>
            <a:r>
              <a:rPr lang="en-US" dirty="0" smtClean="0"/>
              <a:t>Broker/collector fail-over: Messages routed to available broker in the cluster</a:t>
            </a:r>
          </a:p>
          <a:p>
            <a:r>
              <a:rPr lang="en-US" dirty="0" smtClean="0"/>
              <a:t>Data replication: Intra-cluster replication not yet. KAFKA-50. Can be worked around by having mirroring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Producer </a:t>
            </a:r>
            <a:r>
              <a:rPr lang="en-US" dirty="0" err="1" smtClean="0">
                <a:solidFill>
                  <a:srgbClr val="FF0000"/>
                </a:solidFill>
              </a:rPr>
              <a:t>Acks</a:t>
            </a:r>
            <a:r>
              <a:rPr lang="en-US" dirty="0" smtClean="0">
                <a:solidFill>
                  <a:srgbClr val="FF0000"/>
                </a:solidFill>
              </a:rPr>
              <a:t>: not yet. KAFKA-59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308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Kafka: 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Setup:</a:t>
            </a:r>
          </a:p>
          <a:p>
            <a:pPr lvl="1"/>
            <a:r>
              <a:rPr lang="en-US" dirty="0" smtClean="0"/>
              <a:t>2 or more Kafka brokers</a:t>
            </a:r>
          </a:p>
          <a:p>
            <a:pPr lvl="1"/>
            <a:r>
              <a:rPr lang="en-US" dirty="0" smtClean="0"/>
              <a:t>3 zookeeper nodes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Configuration</a:t>
            </a:r>
          </a:p>
          <a:p>
            <a:pPr lvl="1"/>
            <a:r>
              <a:rPr lang="en-US" dirty="0"/>
              <a:t>Brokers can be added and removed </a:t>
            </a:r>
            <a:r>
              <a:rPr lang="en-US" dirty="0" smtClean="0"/>
              <a:t>dynamically</a:t>
            </a:r>
          </a:p>
          <a:p>
            <a:pPr lvl="1"/>
            <a:r>
              <a:rPr lang="en-US" dirty="0" smtClean="0"/>
              <a:t>No centralized configuration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Decommission/Online Upgrades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Graceful decommission: not yet, KAFKA-155</a:t>
            </a:r>
          </a:p>
          <a:p>
            <a:pPr lvl="1"/>
            <a:r>
              <a:rPr lang="en-US" dirty="0" smtClean="0"/>
              <a:t>Rolling upgrades can be done</a:t>
            </a:r>
          </a:p>
        </p:txBody>
      </p:sp>
    </p:spTree>
    <p:extLst>
      <p:ext uri="{BB962C8B-B14F-4D97-AF65-F5344CB8AC3E}">
        <p14:creationId xmlns:p14="http://schemas.microsoft.com/office/powerpoint/2010/main" val="3269484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afka: 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balancing among </a:t>
            </a:r>
            <a:r>
              <a:rPr lang="en-US" dirty="0" smtClean="0"/>
              <a:t>brokers</a:t>
            </a:r>
            <a:endParaRPr lang="en-US" dirty="0"/>
          </a:p>
          <a:p>
            <a:pPr lvl="1"/>
            <a:r>
              <a:rPr lang="en-US" dirty="0" smtClean="0"/>
              <a:t>Automatic</a:t>
            </a:r>
            <a:endParaRPr lang="en-US" dirty="0"/>
          </a:p>
          <a:p>
            <a:r>
              <a:rPr lang="en-US" dirty="0" smtClean="0"/>
              <a:t>Metrics</a:t>
            </a:r>
            <a:endParaRPr lang="en-US" dirty="0"/>
          </a:p>
          <a:p>
            <a:pPr lvl="1"/>
            <a:r>
              <a:rPr lang="en-US" dirty="0"/>
              <a:t>Exposed over </a:t>
            </a:r>
            <a:r>
              <a:rPr lang="en-US" dirty="0" smtClean="0"/>
              <a:t>JMX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3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are evaluated for using as Data </a:t>
            </a:r>
            <a:r>
              <a:rPr lang="en-US" dirty="0" smtClean="0"/>
              <a:t>Transport</a:t>
            </a:r>
            <a:endParaRPr lang="en-US" dirty="0" smtClean="0"/>
          </a:p>
          <a:p>
            <a:pPr lvl="1"/>
            <a:r>
              <a:rPr lang="en-US" dirty="0" smtClean="0"/>
              <a:t>Flume</a:t>
            </a:r>
          </a:p>
          <a:p>
            <a:pPr lvl="1"/>
            <a:r>
              <a:rPr lang="en-US" dirty="0" smtClean="0"/>
              <a:t>Scribe</a:t>
            </a:r>
          </a:p>
          <a:p>
            <a:pPr lvl="1"/>
            <a:r>
              <a:rPr lang="en-US" dirty="0" smtClean="0"/>
              <a:t>Kafka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69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67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Flume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Pipe semantics</a:t>
            </a:r>
            <a:r>
              <a:rPr lang="en-US" dirty="0"/>
              <a:t>, Extremely extensible, Good operability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Stability issues. Not ready for prime time yet</a:t>
            </a:r>
          </a:p>
          <a:p>
            <a:pPr lvl="1"/>
            <a:r>
              <a:rPr lang="en-US" dirty="0" smtClean="0"/>
              <a:t>Undergoing major refactor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2557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/>
              <a:t>In-house experience with </a:t>
            </a:r>
            <a:r>
              <a:rPr lang="en-US" dirty="0" err="1"/>
              <a:t>scribe+</a:t>
            </a:r>
            <a:r>
              <a:rPr lang="en-US" dirty="0" err="1" smtClean="0"/>
              <a:t>hdfs</a:t>
            </a:r>
            <a:endParaRPr lang="en-US" dirty="0" smtClean="0"/>
          </a:p>
          <a:p>
            <a:pPr lvl="1"/>
            <a:r>
              <a:rPr lang="en-US" dirty="0" smtClean="0"/>
              <a:t>Supposedly hardened as its been running at multiple places for sometime</a:t>
            </a:r>
            <a:endParaRPr lang="en-US" dirty="0"/>
          </a:p>
          <a:p>
            <a:pPr lvl="1"/>
            <a:r>
              <a:rPr lang="en-US" dirty="0"/>
              <a:t>Possibility of exploiting same </a:t>
            </a:r>
            <a:r>
              <a:rPr lang="en-US" dirty="0" smtClean="0"/>
              <a:t>infrastructure as RTBI</a:t>
            </a:r>
          </a:p>
          <a:p>
            <a:pPr lvl="1"/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HDFS has to be supported at </a:t>
            </a:r>
            <a:r>
              <a:rPr lang="en-US" b="1" dirty="0" smtClean="0"/>
              <a:t>real</a:t>
            </a:r>
            <a:r>
              <a:rPr lang="en-US" dirty="0" smtClean="0"/>
              <a:t> production grade</a:t>
            </a:r>
          </a:p>
          <a:p>
            <a:pPr lvl="2"/>
            <a:r>
              <a:rPr lang="en-US" dirty="0" err="1" smtClean="0"/>
              <a:t>Distcp</a:t>
            </a:r>
            <a:r>
              <a:rPr lang="en-US" dirty="0" smtClean="0"/>
              <a:t> needs to be extended and tuned to manage SLAs</a:t>
            </a:r>
          </a:p>
          <a:p>
            <a:pPr lvl="1"/>
            <a:r>
              <a:rPr lang="en-US" dirty="0" smtClean="0"/>
              <a:t>Data latencies at least 2-5 minutes</a:t>
            </a:r>
          </a:p>
          <a:p>
            <a:pPr lvl="1"/>
            <a:r>
              <a:rPr lang="en-US" dirty="0" smtClean="0"/>
              <a:t>Distributed consumers on same data stream co-ordinate on their own</a:t>
            </a:r>
          </a:p>
        </p:txBody>
      </p:sp>
    </p:spTree>
    <p:extLst>
      <p:ext uri="{BB962C8B-B14F-4D97-AF65-F5344CB8AC3E}">
        <p14:creationId xmlns:p14="http://schemas.microsoft.com/office/powerpoint/2010/main" val="4161160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Kafka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/>
              <a:t>Supports streaming message consumers with sub 10 seconds latencies</a:t>
            </a:r>
          </a:p>
          <a:p>
            <a:pPr lvl="1"/>
            <a:r>
              <a:rPr lang="en-US" dirty="0"/>
              <a:t>Supports multi-subscriber natively</a:t>
            </a: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Young technology</a:t>
            </a:r>
          </a:p>
          <a:p>
            <a:pPr lvl="1"/>
            <a:r>
              <a:rPr lang="en-US" dirty="0" smtClean="0"/>
              <a:t>Consumers only in java</a:t>
            </a:r>
          </a:p>
          <a:p>
            <a:pPr lvl="1"/>
            <a:r>
              <a:rPr lang="en-US" dirty="0" smtClean="0"/>
              <a:t>Some durability features needs to be built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633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P</a:t>
            </a:r>
            <a:r>
              <a:rPr lang="en-US" dirty="0" smtClean="0"/>
              <a:t>ipes </a:t>
            </a:r>
            <a:r>
              <a:rPr lang="en-US" dirty="0"/>
              <a:t>semantics. Source/sink with </a:t>
            </a:r>
            <a:r>
              <a:rPr lang="en-US" dirty="0" smtClean="0"/>
              <a:t>decorators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Extremely </a:t>
            </a:r>
            <a:r>
              <a:rPr lang="en-US" sz="3200" dirty="0"/>
              <a:t>extensible</a:t>
            </a:r>
            <a:r>
              <a:rPr lang="en-US" dirty="0"/>
              <a:t>. Rich library of source, sink and decorator available</a:t>
            </a:r>
            <a:r>
              <a:rPr lang="en-US" dirty="0" smtClean="0"/>
              <a:t>.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Apache license, decent documentation. Active community, mainly supported by </a:t>
            </a:r>
            <a:r>
              <a:rPr lang="en-US" dirty="0" smtClean="0"/>
              <a:t>CLOUDERA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Monitoring/operability: command line and web console. New pipelines can be deployed </a:t>
            </a:r>
            <a:r>
              <a:rPr lang="en-US" dirty="0" smtClean="0"/>
              <a:t>dynamically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Used at few </a:t>
            </a:r>
            <a:r>
              <a:rPr lang="en-US" dirty="0" smtClean="0"/>
              <a:t>places</a:t>
            </a:r>
          </a:p>
          <a:p>
            <a:pPr marL="742950" lvl="2" indent="-342900"/>
            <a:r>
              <a:rPr lang="en-US" u="sng" dirty="0"/>
              <a:t>https://</a:t>
            </a:r>
            <a:r>
              <a:rPr lang="en-US" u="sng" dirty="0" err="1"/>
              <a:t>cwiki.apache.org</a:t>
            </a:r>
            <a:r>
              <a:rPr lang="en-US" u="sng" dirty="0"/>
              <a:t>/FLUME/powered-</a:t>
            </a:r>
            <a:r>
              <a:rPr lang="en-US" u="sng" dirty="0" err="1"/>
              <a:t>by.html</a:t>
            </a:r>
            <a:endParaRPr lang="en-US" dirty="0"/>
          </a:p>
          <a:p>
            <a:pPr marL="742950" lvl="2" indent="-342900"/>
            <a:endParaRPr lang="en-US" dirty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1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Flume: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Stateless collectors. Co-ordination by masters with embedded zookeeper</a:t>
            </a:r>
          </a:p>
          <a:p>
            <a:r>
              <a:rPr lang="en-US" dirty="0" smtClean="0"/>
              <a:t>Durability: Spooling to disk as a decorator to Sink, Producer </a:t>
            </a:r>
            <a:r>
              <a:rPr lang="en-US" dirty="0" err="1" smtClean="0"/>
              <a:t>Acks</a:t>
            </a:r>
            <a:endParaRPr lang="en-US" dirty="0" smtClean="0"/>
          </a:p>
          <a:p>
            <a:r>
              <a:rPr lang="en-US" dirty="0" smtClean="0"/>
              <a:t>Multi-language producer/consumer via thrift</a:t>
            </a:r>
          </a:p>
          <a:p>
            <a:r>
              <a:rPr lang="en-US" dirty="0" smtClean="0"/>
              <a:t>Compression support: yes</a:t>
            </a:r>
          </a:p>
          <a:p>
            <a:r>
              <a:rPr lang="en-US" dirty="0" smtClean="0"/>
              <a:t>Rate limiting as decorator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0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Flume: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Multi-master setup has co-ordination issues</a:t>
            </a:r>
          </a:p>
          <a:p>
            <a:r>
              <a:rPr lang="en-US" dirty="0" smtClean="0"/>
              <a:t>Push semantics: No out of the box message pull from consumers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Undergoing major refactor/rewrite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FLUME-728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7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Apache License</a:t>
            </a:r>
          </a:p>
          <a:p>
            <a:r>
              <a:rPr lang="en-US" dirty="0"/>
              <a:t>Language: C+</a:t>
            </a:r>
            <a:r>
              <a:rPr lang="en-US" dirty="0" smtClean="0"/>
              <a:t>+</a:t>
            </a:r>
          </a:p>
          <a:p>
            <a:r>
              <a:rPr lang="en-US" dirty="0" smtClean="0"/>
              <a:t>Documentation: Very thin</a:t>
            </a:r>
          </a:p>
          <a:p>
            <a:r>
              <a:rPr lang="en-US" dirty="0"/>
              <a:t>Community: </a:t>
            </a:r>
          </a:p>
          <a:p>
            <a:pPr lvl="1"/>
            <a:r>
              <a:rPr lang="en-US" dirty="0"/>
              <a:t>Not much. No features/bug fixes in last one year</a:t>
            </a:r>
          </a:p>
          <a:p>
            <a:pPr lvl="1"/>
            <a:r>
              <a:rPr lang="en-US" dirty="0"/>
              <a:t>Production at Facebook, Twitter </a:t>
            </a:r>
            <a:r>
              <a:rPr lang="en-US" dirty="0" err="1"/>
              <a:t>etc</a:t>
            </a:r>
            <a:r>
              <a:rPr lang="en-US" dirty="0"/>
              <a:t> but most likely a different </a:t>
            </a:r>
            <a:r>
              <a:rPr lang="en-US" dirty="0" smtClean="0"/>
              <a:t>codebase</a:t>
            </a:r>
          </a:p>
          <a:p>
            <a:r>
              <a:rPr lang="en-US" dirty="0" smtClean="0"/>
              <a:t>In-house experience via RTBI</a:t>
            </a:r>
          </a:p>
        </p:txBody>
      </p:sp>
    </p:spTree>
    <p:extLst>
      <p:ext uri="{BB962C8B-B14F-4D97-AF65-F5344CB8AC3E}">
        <p14:creationId xmlns:p14="http://schemas.microsoft.com/office/powerpoint/2010/main" val="11922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Scribe: How it 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Paradigm:</a:t>
            </a:r>
          </a:p>
          <a:p>
            <a:pPr lvl="1"/>
            <a:r>
              <a:rPr lang="en-US" dirty="0" smtClean="0"/>
              <a:t>Push based semantics. Not suitable to directly integrate with consumers</a:t>
            </a:r>
          </a:p>
          <a:p>
            <a:r>
              <a:rPr lang="en-US" dirty="0" smtClean="0"/>
              <a:t>Needs another reliable store</a:t>
            </a:r>
            <a:endParaRPr lang="en-US" dirty="0"/>
          </a:p>
          <a:p>
            <a:pPr lvl="1"/>
            <a:r>
              <a:rPr lang="en-US" dirty="0"/>
              <a:t>Data can be pushed to HDFS. Consumers </a:t>
            </a:r>
            <a:r>
              <a:rPr lang="en-US" dirty="0" smtClean="0"/>
              <a:t>pull from </a:t>
            </a:r>
            <a:r>
              <a:rPr lang="en-US" dirty="0"/>
              <a:t>HDFS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4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Scribe: Producer side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All thrift supported</a:t>
            </a:r>
          </a:p>
          <a:p>
            <a:r>
              <a:rPr lang="en-US" dirty="0" smtClean="0"/>
              <a:t>Existing in-house experience</a:t>
            </a:r>
          </a:p>
          <a:p>
            <a:pPr lvl="1"/>
            <a:r>
              <a:rPr lang="en-US" dirty="0" smtClean="0"/>
              <a:t>Already integrated RTBI with </a:t>
            </a:r>
            <a:r>
              <a:rPr lang="en-US" dirty="0" err="1" smtClean="0"/>
              <a:t>Adserving</a:t>
            </a:r>
            <a:endParaRPr lang="en-US" dirty="0" smtClean="0"/>
          </a:p>
          <a:p>
            <a:r>
              <a:rPr lang="en-US" dirty="0" smtClean="0"/>
              <a:t>Data encoding: thrift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36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Scribe: Consumer side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Data is pushed to reliable store like HDFS. All consumers consume from HDFS</a:t>
            </a:r>
          </a:p>
          <a:p>
            <a:r>
              <a:rPr lang="en-US" dirty="0" smtClean="0"/>
              <a:t>Stream granularity limited to minute level files</a:t>
            </a:r>
          </a:p>
          <a:p>
            <a:r>
              <a:rPr lang="en-US" dirty="0" smtClean="0"/>
              <a:t>Data completeness measure: Hard to implement</a:t>
            </a:r>
          </a:p>
          <a:p>
            <a:r>
              <a:rPr lang="en-US" dirty="0" smtClean="0"/>
              <a:t>Availability: </a:t>
            </a:r>
            <a:r>
              <a:rPr lang="en-US" dirty="0" smtClean="0">
                <a:solidFill>
                  <a:srgbClr val="FF0000"/>
                </a:solidFill>
              </a:rPr>
              <a:t>Limited by </a:t>
            </a:r>
            <a:r>
              <a:rPr lang="en-US" dirty="0" err="1" smtClean="0">
                <a:solidFill>
                  <a:srgbClr val="FF0000"/>
                </a:solidFill>
              </a:rPr>
              <a:t>Namenode</a:t>
            </a:r>
            <a:r>
              <a:rPr lang="en-US" dirty="0" smtClean="0">
                <a:solidFill>
                  <a:srgbClr val="FF0000"/>
                </a:solidFill>
              </a:rPr>
              <a:t> availability</a:t>
            </a:r>
          </a:p>
          <a:p>
            <a:r>
              <a:rPr lang="en-US" dirty="0" smtClean="0"/>
              <a:t>Map-Reduce friendly: yes, data already resides </a:t>
            </a:r>
            <a:r>
              <a:rPr lang="en-US" dirty="0"/>
              <a:t>o</a:t>
            </a:r>
            <a:r>
              <a:rPr lang="en-US" dirty="0" smtClean="0"/>
              <a:t>n HDFS</a:t>
            </a:r>
          </a:p>
          <a:p>
            <a:r>
              <a:rPr lang="en-US" dirty="0" smtClean="0"/>
              <a:t>Multi-subscriber: </a:t>
            </a:r>
            <a:r>
              <a:rPr lang="en-US" dirty="0" smtClean="0">
                <a:solidFill>
                  <a:srgbClr val="FF0000"/>
                </a:solidFill>
              </a:rPr>
              <a:t>Not supported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94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8621</TotalTime>
  <Words>846</Words>
  <Application>Microsoft Macintosh PowerPoint</Application>
  <PresentationFormat>On-screen Show (4:3)</PresentationFormat>
  <Paragraphs>151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Data Transport: Technology</vt:lpstr>
      <vt:lpstr>Choices</vt:lpstr>
      <vt:lpstr>Flume</vt:lpstr>
      <vt:lpstr>Flume: Features</vt:lpstr>
      <vt:lpstr>Flume: Issues</vt:lpstr>
      <vt:lpstr>Scribe</vt:lpstr>
      <vt:lpstr>Scribe: How it Fits</vt:lpstr>
      <vt:lpstr>Scribe: Producer side integration</vt:lpstr>
      <vt:lpstr>Scribe: Consumer side integration</vt:lpstr>
      <vt:lpstr>Scribe: Reliability</vt:lpstr>
      <vt:lpstr>Scribe: Operability</vt:lpstr>
      <vt:lpstr>Scribe: Operability</vt:lpstr>
      <vt:lpstr>Kafka</vt:lpstr>
      <vt:lpstr>Kafka: How it fits</vt:lpstr>
      <vt:lpstr>Kafka: Producer side integration</vt:lpstr>
      <vt:lpstr>Kafka: Consumer side integration</vt:lpstr>
      <vt:lpstr>Kafka: Reliability</vt:lpstr>
      <vt:lpstr>Kafka: Operability</vt:lpstr>
      <vt:lpstr>Kafka: Operability</vt:lpstr>
      <vt:lpstr>Summary</vt:lpstr>
      <vt:lpstr>Summary: Flume</vt:lpstr>
      <vt:lpstr>Summary: Scribe</vt:lpstr>
      <vt:lpstr>Summary: Kafka</vt:lpstr>
    </vt:vector>
  </TitlesOfParts>
  <Company>Inmobi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Transport (name: tbd)</dc:title>
  <dc:creator>Sharad Agarwal</dc:creator>
  <cp:lastModifiedBy>Sharad Agarwal</cp:lastModifiedBy>
  <cp:revision>216</cp:revision>
  <dcterms:created xsi:type="dcterms:W3CDTF">2011-10-12T05:53:39Z</dcterms:created>
  <dcterms:modified xsi:type="dcterms:W3CDTF">2011-11-22T13:08:59Z</dcterms:modified>
</cp:coreProperties>
</file>